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6" r:id="rId1"/>
  </p:sldMasterIdLst>
  <p:notesMasterIdLst>
    <p:notesMasterId r:id="rId54"/>
  </p:notesMasterIdLst>
  <p:sldIdLst>
    <p:sldId id="256" r:id="rId2"/>
    <p:sldId id="326" r:id="rId3"/>
    <p:sldId id="351" r:id="rId4"/>
    <p:sldId id="346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56" r:id="rId15"/>
    <p:sldId id="34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55" r:id="rId25"/>
    <p:sldId id="293" r:id="rId26"/>
    <p:sldId id="295" r:id="rId27"/>
    <p:sldId id="318" r:id="rId28"/>
    <p:sldId id="319" r:id="rId29"/>
    <p:sldId id="320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7" r:id="rId38"/>
    <p:sldId id="308" r:id="rId39"/>
    <p:sldId id="309" r:id="rId40"/>
    <p:sldId id="310" r:id="rId41"/>
    <p:sldId id="311" r:id="rId42"/>
    <p:sldId id="312" r:id="rId43"/>
    <p:sldId id="314" r:id="rId44"/>
    <p:sldId id="313" r:id="rId45"/>
    <p:sldId id="315" r:id="rId46"/>
    <p:sldId id="357" r:id="rId47"/>
    <p:sldId id="348" r:id="rId48"/>
    <p:sldId id="349" r:id="rId49"/>
    <p:sldId id="350" r:id="rId50"/>
    <p:sldId id="352" r:id="rId51"/>
    <p:sldId id="353" r:id="rId52"/>
    <p:sldId id="35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80" d="100"/>
          <a:sy n="80" d="100"/>
        </p:scale>
        <p:origin x="-87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E45AB-260B-4561-B76E-2C2803FE5F61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BB142-F6E7-415B-83AE-CE461E81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5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BB142-F6E7-415B-83AE-CE461E817E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1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A7BE1-E5A6-4CCB-89AB-E87F3DC263E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9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A7BE1-E5A6-4CCB-89AB-E87F3DC263E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5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A7BE1-E5A6-4CCB-89AB-E87F3DC263E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5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A7BE1-E5A6-4CCB-89AB-E87F3DC263E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5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A7BE1-E5A6-4CCB-89AB-E87F3DC263E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54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A7BE1-E5A6-4CCB-89AB-E87F3DC263E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54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A7BE1-E5A6-4CCB-89AB-E87F3DC263E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5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46A45-BF5A-4CD0-AF50-50200E42F6F9}" type="datetime1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1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9223-CC1C-47AF-BAE1-078A36791B3A}" type="datetime1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EFB6-FD5D-41E0-B9FD-7552CC544E1F}" type="datetime1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4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50CB-4026-4601-A7B1-C1FA5437BD7E}" type="datetime1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4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BE79-C9F3-4DD1-8301-3032413CC5E1}" type="datetime1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9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073-E9B7-4A8B-B903-F6EEEA3D596E}" type="datetime1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8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E3DB-6465-4A6D-9568-6E3AB1287D9F}" type="datetime1">
              <a:rPr lang="en-US" smtClean="0"/>
              <a:t>10/11/2013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2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4792-857B-429C-91D4-B1B4FB9419A0}" type="datetime1">
              <a:rPr lang="en-US" smtClean="0"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4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F123-856E-44A5-BDF3-EC6CFE9003C1}" type="datetime1">
              <a:rPr lang="en-US" smtClean="0"/>
              <a:t>10/11/2013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46D-BE25-47F8-8257-855F3C7F8467}" type="datetime1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0401-6F9C-4058-8D90-DD499C04E395}" type="datetime1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6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E01E8-308A-4C9A-B38A-756A9AA653A7}" type="datetime1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96048-FC26-42A6-81BF-8EC381A8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9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8077200" cy="1470025"/>
          </a:xfrm>
        </p:spPr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70C0"/>
                </a:solidFill>
              </a:rPr>
              <a:t>Decision Diagrams for Sequencing and Scheduling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33528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Andre Augusto Cire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sz="2400" dirty="0" smtClean="0">
                <a:solidFill>
                  <a:schemeClr val="tx1"/>
                </a:solidFill>
              </a:rPr>
              <a:t>Joint work with David Bergman, 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Willem-Jan van Hoeve, and John Hooker</a:t>
            </a:r>
          </a:p>
          <a:p>
            <a:endParaRPr lang="pt-BR" sz="2400" dirty="0"/>
          </a:p>
          <a:p>
            <a:r>
              <a:rPr lang="pt-BR" sz="2400" dirty="0" smtClean="0">
                <a:solidFill>
                  <a:schemeClr val="tx1"/>
                </a:solidFill>
              </a:rPr>
              <a:t>Tepper School of Business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INFORMS 2013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0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Exactly representing all solutions requires </a:t>
            </a:r>
            <a:r>
              <a:rPr lang="pt-BR" sz="3600" dirty="0" smtClean="0">
                <a:solidFill>
                  <a:srgbClr val="FF0000"/>
                </a:solidFill>
              </a:rPr>
              <a:t>exponentially-sized</a:t>
            </a:r>
            <a:r>
              <a:rPr lang="pt-BR" sz="3600" dirty="0" smtClean="0"/>
              <a:t> diagrams</a:t>
            </a:r>
          </a:p>
          <a:p>
            <a:endParaRPr lang="pt-BR" sz="2800" dirty="0"/>
          </a:p>
          <a:p>
            <a:r>
              <a:rPr lang="pt-BR" sz="3600" dirty="0" smtClean="0"/>
              <a:t>Alternative: </a:t>
            </a:r>
            <a:r>
              <a:rPr lang="pt-BR" sz="3600" dirty="0"/>
              <a:t>Limit its size to </a:t>
            </a:r>
            <a:r>
              <a:rPr lang="pt-BR" sz="3600" dirty="0" smtClean="0"/>
              <a:t>obtain a</a:t>
            </a:r>
            <a:r>
              <a:rPr lang="pt-BR" sz="3600" dirty="0" smtClean="0">
                <a:solidFill>
                  <a:srgbClr val="00B050"/>
                </a:solidFill>
              </a:rPr>
              <a:t> relaxation </a:t>
            </a:r>
            <a:r>
              <a:rPr lang="pt-BR" sz="3600" dirty="0" smtClean="0"/>
              <a:t>of the set of solutions instead</a:t>
            </a:r>
          </a:p>
          <a:p>
            <a:pPr lvl="1"/>
            <a:r>
              <a:rPr lang="pt-BR" sz="3200" dirty="0" smtClean="0"/>
              <a:t>Limit the </a:t>
            </a:r>
            <a:r>
              <a:rPr lang="pt-BR" sz="3200" dirty="0" smtClean="0">
                <a:solidFill>
                  <a:srgbClr val="00B050"/>
                </a:solidFill>
              </a:rPr>
              <a:t>width </a:t>
            </a:r>
            <a:r>
              <a:rPr lang="pt-BR" sz="3200" dirty="0" smtClean="0"/>
              <a:t>of the diagram</a:t>
            </a:r>
          </a:p>
          <a:p>
            <a:pPr lvl="1"/>
            <a:r>
              <a:rPr lang="pt-BR" sz="3200" dirty="0" smtClean="0"/>
              <a:t>Strength is controlled by the width</a:t>
            </a:r>
          </a:p>
          <a:p>
            <a:endParaRPr lang="pt-B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5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5867400" y="685800"/>
            <a:ext cx="2061368" cy="5783997"/>
            <a:chOff x="625460" y="620885"/>
            <a:chExt cx="1973880" cy="6590021"/>
          </a:xfrm>
        </p:grpSpPr>
        <p:sp>
          <p:nvSpPr>
            <p:cNvPr id="51" name="Oval 50"/>
            <p:cNvSpPr/>
            <p:nvPr/>
          </p:nvSpPr>
          <p:spPr>
            <a:xfrm>
              <a:off x="1536200" y="62088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1536200" y="6085325"/>
              <a:ext cx="15240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3" name="Straight Connector 52"/>
            <p:cNvCxnSpPr>
              <a:stCxn id="51" idx="5"/>
              <a:endCxn id="56" idx="0"/>
            </p:cNvCxnSpPr>
            <p:nvPr/>
          </p:nvCxnSpPr>
          <p:spPr>
            <a:xfrm>
              <a:off x="1666282" y="750967"/>
              <a:ext cx="401488" cy="7806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1" idx="3"/>
              <a:endCxn id="57" idx="0"/>
            </p:cNvCxnSpPr>
            <p:nvPr/>
          </p:nvCxnSpPr>
          <p:spPr>
            <a:xfrm flipH="1">
              <a:off x="1157030" y="750967"/>
              <a:ext cx="401488" cy="780658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24"/>
            <p:cNvCxnSpPr>
              <a:stCxn id="59" idx="6"/>
              <a:endCxn id="62" idx="6"/>
            </p:cNvCxnSpPr>
            <p:nvPr/>
          </p:nvCxnSpPr>
          <p:spPr>
            <a:xfrm>
              <a:off x="1688600" y="2518565"/>
              <a:ext cx="12700" cy="910740"/>
            </a:xfrm>
            <a:prstGeom prst="curvedConnector3">
              <a:avLst>
                <a:gd name="adj1" fmla="val 1800000"/>
              </a:avLst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1991570" y="153162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1080830" y="153162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625460" y="244236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1536200" y="244236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2446940" y="244236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625460" y="335310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1536200" y="335310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2446940" y="335310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625460" y="426384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1536200" y="426384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2446940" y="4263845"/>
              <a:ext cx="15240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1080830" y="517458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1991570" y="517458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Connector 68"/>
            <p:cNvCxnSpPr>
              <a:stCxn id="57" idx="3"/>
              <a:endCxn id="58" idx="0"/>
            </p:cNvCxnSpPr>
            <p:nvPr/>
          </p:nvCxnSpPr>
          <p:spPr>
            <a:xfrm flipH="1">
              <a:off x="701660" y="1661707"/>
              <a:ext cx="401488" cy="780658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56" idx="5"/>
              <a:endCxn id="60" idx="0"/>
            </p:cNvCxnSpPr>
            <p:nvPr/>
          </p:nvCxnSpPr>
          <p:spPr>
            <a:xfrm>
              <a:off x="2121652" y="1661707"/>
              <a:ext cx="401488" cy="780658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57" idx="5"/>
              <a:endCxn id="59" idx="0"/>
            </p:cNvCxnSpPr>
            <p:nvPr/>
          </p:nvCxnSpPr>
          <p:spPr>
            <a:xfrm>
              <a:off x="1210912" y="1661707"/>
              <a:ext cx="401488" cy="7806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58" idx="4"/>
              <a:endCxn id="61" idx="0"/>
            </p:cNvCxnSpPr>
            <p:nvPr/>
          </p:nvCxnSpPr>
          <p:spPr>
            <a:xfrm>
              <a:off x="701660" y="2594765"/>
              <a:ext cx="0" cy="75834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58" idx="5"/>
              <a:endCxn id="62" idx="0"/>
            </p:cNvCxnSpPr>
            <p:nvPr/>
          </p:nvCxnSpPr>
          <p:spPr>
            <a:xfrm>
              <a:off x="755542" y="2572447"/>
              <a:ext cx="856858" cy="7806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0" idx="4"/>
              <a:endCxn id="63" idx="0"/>
            </p:cNvCxnSpPr>
            <p:nvPr/>
          </p:nvCxnSpPr>
          <p:spPr>
            <a:xfrm>
              <a:off x="2523140" y="2594765"/>
              <a:ext cx="0" cy="75834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0" idx="5"/>
              <a:endCxn id="61" idx="0"/>
            </p:cNvCxnSpPr>
            <p:nvPr/>
          </p:nvCxnSpPr>
          <p:spPr>
            <a:xfrm flipH="1">
              <a:off x="701660" y="2572447"/>
              <a:ext cx="1875362" cy="7806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1" idx="4"/>
              <a:endCxn id="64" idx="0"/>
            </p:cNvCxnSpPr>
            <p:nvPr/>
          </p:nvCxnSpPr>
          <p:spPr>
            <a:xfrm>
              <a:off x="701660" y="3505505"/>
              <a:ext cx="0" cy="75834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1" idx="5"/>
              <a:endCxn id="65" idx="2"/>
            </p:cNvCxnSpPr>
            <p:nvPr/>
          </p:nvCxnSpPr>
          <p:spPr>
            <a:xfrm>
              <a:off x="755542" y="3483187"/>
              <a:ext cx="780658" cy="8568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2" idx="4"/>
              <a:endCxn id="65" idx="0"/>
            </p:cNvCxnSpPr>
            <p:nvPr/>
          </p:nvCxnSpPr>
          <p:spPr>
            <a:xfrm>
              <a:off x="1612400" y="3505505"/>
              <a:ext cx="0" cy="7583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63" idx="4"/>
              <a:endCxn id="66" idx="0"/>
            </p:cNvCxnSpPr>
            <p:nvPr/>
          </p:nvCxnSpPr>
          <p:spPr>
            <a:xfrm>
              <a:off x="2523140" y="3505505"/>
              <a:ext cx="0" cy="75834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4" idx="4"/>
              <a:endCxn id="67" idx="2"/>
            </p:cNvCxnSpPr>
            <p:nvPr/>
          </p:nvCxnSpPr>
          <p:spPr>
            <a:xfrm>
              <a:off x="701660" y="4416245"/>
              <a:ext cx="379170" cy="83454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64" idx="5"/>
              <a:endCxn id="68" idx="2"/>
            </p:cNvCxnSpPr>
            <p:nvPr/>
          </p:nvCxnSpPr>
          <p:spPr>
            <a:xfrm>
              <a:off x="755542" y="4393927"/>
              <a:ext cx="1236028" cy="8568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66" idx="4"/>
              <a:endCxn id="67" idx="6"/>
            </p:cNvCxnSpPr>
            <p:nvPr/>
          </p:nvCxnSpPr>
          <p:spPr>
            <a:xfrm flipH="1">
              <a:off x="1233230" y="4416245"/>
              <a:ext cx="1289910" cy="83454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urved Connector 23"/>
            <p:cNvCxnSpPr>
              <a:stCxn id="67" idx="4"/>
              <a:endCxn id="52" idx="2"/>
            </p:cNvCxnSpPr>
            <p:nvPr/>
          </p:nvCxnSpPr>
          <p:spPr>
            <a:xfrm rot="16200000" flipH="1">
              <a:off x="929345" y="5554670"/>
              <a:ext cx="834540" cy="379170"/>
            </a:xfrm>
            <a:prstGeom prst="curvedConnector2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urved Connector 24"/>
            <p:cNvCxnSpPr>
              <a:stCxn id="67" idx="6"/>
              <a:endCxn id="52" idx="0"/>
            </p:cNvCxnSpPr>
            <p:nvPr/>
          </p:nvCxnSpPr>
          <p:spPr>
            <a:xfrm>
              <a:off x="1233230" y="5250785"/>
              <a:ext cx="379170" cy="834540"/>
            </a:xfrm>
            <a:prstGeom prst="curvedConnector2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68" idx="4"/>
              <a:endCxn id="52" idx="7"/>
            </p:cNvCxnSpPr>
            <p:nvPr/>
          </p:nvCxnSpPr>
          <p:spPr>
            <a:xfrm flipH="1">
              <a:off x="1666282" y="5326985"/>
              <a:ext cx="401488" cy="780658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urved Connector 24"/>
            <p:cNvCxnSpPr>
              <a:stCxn id="62" idx="6"/>
              <a:endCxn id="65" idx="6"/>
            </p:cNvCxnSpPr>
            <p:nvPr/>
          </p:nvCxnSpPr>
          <p:spPr>
            <a:xfrm>
              <a:off x="1688600" y="3429305"/>
              <a:ext cx="12700" cy="910740"/>
            </a:xfrm>
            <a:prstGeom prst="curvedConnector3">
              <a:avLst>
                <a:gd name="adj1" fmla="val 1800000"/>
              </a:avLst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59" idx="4"/>
              <a:endCxn id="62" idx="0"/>
            </p:cNvCxnSpPr>
            <p:nvPr/>
          </p:nvCxnSpPr>
          <p:spPr>
            <a:xfrm>
              <a:off x="1612400" y="2594765"/>
              <a:ext cx="0" cy="7583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65" idx="4"/>
              <a:endCxn id="68" idx="1"/>
            </p:cNvCxnSpPr>
            <p:nvPr/>
          </p:nvCxnSpPr>
          <p:spPr>
            <a:xfrm>
              <a:off x="1612400" y="4416245"/>
              <a:ext cx="401488" cy="7806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urved Connector 24"/>
            <p:cNvCxnSpPr>
              <a:stCxn id="65" idx="6"/>
              <a:endCxn id="68" idx="0"/>
            </p:cNvCxnSpPr>
            <p:nvPr/>
          </p:nvCxnSpPr>
          <p:spPr>
            <a:xfrm>
              <a:off x="1688600" y="4340045"/>
              <a:ext cx="379170" cy="834540"/>
            </a:xfrm>
            <a:prstGeom prst="curvedConnector2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831901" y="6264106"/>
              <a:ext cx="1620736" cy="946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</a:rPr>
                <a:t>Relaxed</a:t>
              </a:r>
            </a:p>
            <a:p>
              <a:pPr algn="ctr"/>
              <a:r>
                <a:rPr lang="pt-BR" sz="2000" b="1" dirty="0" smtClean="0">
                  <a:solidFill>
                    <a:srgbClr val="002060"/>
                  </a:solidFill>
                </a:rPr>
                <a:t>Width = 3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95680" y="667995"/>
            <a:ext cx="2798031" cy="5801802"/>
            <a:chOff x="4812520" y="1364074"/>
            <a:chExt cx="2526292" cy="5464040"/>
          </a:xfrm>
        </p:grpSpPr>
        <p:grpSp>
          <p:nvGrpSpPr>
            <p:cNvPr id="3" name="Group 2"/>
            <p:cNvGrpSpPr/>
            <p:nvPr/>
          </p:nvGrpSpPr>
          <p:grpSpPr>
            <a:xfrm>
              <a:off x="4812520" y="1364074"/>
              <a:ext cx="2526292" cy="4679370"/>
              <a:chOff x="3129995" y="647615"/>
              <a:chExt cx="2872853" cy="559011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496105" y="64761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6105" y="611205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" name="Straight Connector 6"/>
              <p:cNvCxnSpPr>
                <a:stCxn id="5" idx="5"/>
                <a:endCxn id="11" idx="0"/>
              </p:cNvCxnSpPr>
              <p:nvPr/>
            </p:nvCxnSpPr>
            <p:spPr>
              <a:xfrm>
                <a:off x="4616143" y="754881"/>
                <a:ext cx="405649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5" idx="3"/>
                <a:endCxn id="12" idx="0"/>
              </p:cNvCxnSpPr>
              <p:nvPr/>
            </p:nvCxnSpPr>
            <p:spPr>
              <a:xfrm flipH="1">
                <a:off x="4111052" y="754881"/>
                <a:ext cx="405648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urved Connector 8"/>
              <p:cNvCxnSpPr>
                <a:stCxn id="14" idx="2"/>
                <a:endCxn id="17" idx="0"/>
              </p:cNvCxnSpPr>
              <p:nvPr/>
            </p:nvCxnSpPr>
            <p:spPr>
              <a:xfrm rot="10800000" flipV="1">
                <a:off x="4111053" y="2531929"/>
                <a:ext cx="385053" cy="847905"/>
              </a:xfrm>
              <a:prstGeom prst="curvedConnector2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urved Connector 9"/>
              <p:cNvCxnSpPr>
                <a:stCxn id="14" idx="4"/>
                <a:endCxn id="17" idx="6"/>
              </p:cNvCxnSpPr>
              <p:nvPr/>
            </p:nvCxnSpPr>
            <p:spPr>
              <a:xfrm rot="5400000">
                <a:off x="3949943" y="2826190"/>
                <a:ext cx="847905" cy="385054"/>
              </a:xfrm>
              <a:prstGeom prst="curvedConnector2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/>
              <p:nvPr/>
            </p:nvSpPr>
            <p:spPr>
              <a:xfrm>
                <a:off x="4951475" y="155835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40735" y="155835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585365" y="246909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496105" y="246909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406845" y="246909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129995" y="337983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040735" y="337983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951475" y="337983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862215" y="337983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129995" y="429057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040735" y="429057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951475" y="429057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862215" y="429057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040735" y="520131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951475" y="520131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Connector 25"/>
              <p:cNvCxnSpPr>
                <a:stCxn id="12" idx="3"/>
                <a:endCxn id="13" idx="0"/>
              </p:cNvCxnSpPr>
              <p:nvPr/>
            </p:nvCxnSpPr>
            <p:spPr>
              <a:xfrm flipH="1">
                <a:off x="3655682" y="1665621"/>
                <a:ext cx="405648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1" idx="5"/>
                <a:endCxn id="15" idx="0"/>
              </p:cNvCxnSpPr>
              <p:nvPr/>
            </p:nvCxnSpPr>
            <p:spPr>
              <a:xfrm>
                <a:off x="5071513" y="1665621"/>
                <a:ext cx="405649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2" idx="5"/>
                <a:endCxn id="14" idx="0"/>
              </p:cNvCxnSpPr>
              <p:nvPr/>
            </p:nvCxnSpPr>
            <p:spPr>
              <a:xfrm>
                <a:off x="4160773" y="1665621"/>
                <a:ext cx="405649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3" idx="3"/>
                <a:endCxn id="16" idx="0"/>
              </p:cNvCxnSpPr>
              <p:nvPr/>
            </p:nvCxnSpPr>
            <p:spPr>
              <a:xfrm flipH="1">
                <a:off x="3200312" y="2576361"/>
                <a:ext cx="405648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3" idx="5"/>
                <a:endCxn id="17" idx="0"/>
              </p:cNvCxnSpPr>
              <p:nvPr/>
            </p:nvCxnSpPr>
            <p:spPr>
              <a:xfrm>
                <a:off x="3705403" y="2576361"/>
                <a:ext cx="405649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15" idx="3"/>
                <a:endCxn id="18" idx="0"/>
              </p:cNvCxnSpPr>
              <p:nvPr/>
            </p:nvCxnSpPr>
            <p:spPr>
              <a:xfrm flipH="1">
                <a:off x="5021792" y="2576361"/>
                <a:ext cx="405648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15" idx="5"/>
                <a:endCxn id="19" idx="0"/>
              </p:cNvCxnSpPr>
              <p:nvPr/>
            </p:nvCxnSpPr>
            <p:spPr>
              <a:xfrm>
                <a:off x="5526883" y="2576361"/>
                <a:ext cx="405649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6" idx="4"/>
                <a:endCxn id="20" idx="0"/>
              </p:cNvCxnSpPr>
              <p:nvPr/>
            </p:nvCxnSpPr>
            <p:spPr>
              <a:xfrm>
                <a:off x="3200312" y="3505505"/>
                <a:ext cx="0" cy="785070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6" idx="5"/>
                <a:endCxn id="21" idx="2"/>
              </p:cNvCxnSpPr>
              <p:nvPr/>
            </p:nvCxnSpPr>
            <p:spPr>
              <a:xfrm>
                <a:off x="3250033" y="3487101"/>
                <a:ext cx="790702" cy="86630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17" idx="4"/>
                <a:endCxn id="21" idx="0"/>
              </p:cNvCxnSpPr>
              <p:nvPr/>
            </p:nvCxnSpPr>
            <p:spPr>
              <a:xfrm>
                <a:off x="4111052" y="3505505"/>
                <a:ext cx="0" cy="78507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7" idx="5"/>
                <a:endCxn id="22" idx="1"/>
              </p:cNvCxnSpPr>
              <p:nvPr/>
            </p:nvCxnSpPr>
            <p:spPr>
              <a:xfrm>
                <a:off x="4160773" y="3487101"/>
                <a:ext cx="811297" cy="821878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18" idx="5"/>
                <a:endCxn id="23" idx="1"/>
              </p:cNvCxnSpPr>
              <p:nvPr/>
            </p:nvCxnSpPr>
            <p:spPr>
              <a:xfrm>
                <a:off x="5071513" y="3487101"/>
                <a:ext cx="811297" cy="821878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9" idx="3"/>
                <a:endCxn id="21" idx="6"/>
              </p:cNvCxnSpPr>
              <p:nvPr/>
            </p:nvCxnSpPr>
            <p:spPr>
              <a:xfrm flipH="1">
                <a:off x="4181368" y="3487101"/>
                <a:ext cx="1701442" cy="866309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0" idx="4"/>
                <a:endCxn id="24" idx="2"/>
              </p:cNvCxnSpPr>
              <p:nvPr/>
            </p:nvCxnSpPr>
            <p:spPr>
              <a:xfrm>
                <a:off x="3200312" y="4416245"/>
                <a:ext cx="840423" cy="847905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20" idx="5"/>
                <a:endCxn id="25" idx="2"/>
              </p:cNvCxnSpPr>
              <p:nvPr/>
            </p:nvCxnSpPr>
            <p:spPr>
              <a:xfrm>
                <a:off x="3250033" y="4397841"/>
                <a:ext cx="1701442" cy="86630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1" idx="4"/>
                <a:endCxn id="25" idx="1"/>
              </p:cNvCxnSpPr>
              <p:nvPr/>
            </p:nvCxnSpPr>
            <p:spPr>
              <a:xfrm>
                <a:off x="4111052" y="4416245"/>
                <a:ext cx="861018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urved Connector 24"/>
              <p:cNvCxnSpPr>
                <a:stCxn id="22" idx="6"/>
                <a:endCxn id="25" idx="6"/>
              </p:cNvCxnSpPr>
              <p:nvPr/>
            </p:nvCxnSpPr>
            <p:spPr>
              <a:xfrm>
                <a:off x="5092108" y="4353410"/>
                <a:ext cx="12700" cy="910740"/>
              </a:xfrm>
              <a:prstGeom prst="curvedConnector3">
                <a:avLst>
                  <a:gd name="adj1" fmla="val 1800000"/>
                </a:avLst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23" idx="4"/>
                <a:endCxn id="24" idx="6"/>
              </p:cNvCxnSpPr>
              <p:nvPr/>
            </p:nvCxnSpPr>
            <p:spPr>
              <a:xfrm flipH="1">
                <a:off x="4181368" y="4416245"/>
                <a:ext cx="1751164" cy="847905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22" idx="4"/>
                <a:endCxn id="25" idx="0"/>
              </p:cNvCxnSpPr>
              <p:nvPr/>
            </p:nvCxnSpPr>
            <p:spPr>
              <a:xfrm>
                <a:off x="5021792" y="4416245"/>
                <a:ext cx="0" cy="78507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urved Connector 23"/>
              <p:cNvCxnSpPr>
                <a:stCxn id="24" idx="4"/>
                <a:endCxn id="6" idx="2"/>
              </p:cNvCxnSpPr>
              <p:nvPr/>
            </p:nvCxnSpPr>
            <p:spPr>
              <a:xfrm rot="16200000" flipH="1">
                <a:off x="3879626" y="5558410"/>
                <a:ext cx="847905" cy="385053"/>
              </a:xfrm>
              <a:prstGeom prst="curvedConnector2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urved Connector 24"/>
              <p:cNvCxnSpPr>
                <a:stCxn id="24" idx="6"/>
                <a:endCxn id="6" idx="0"/>
              </p:cNvCxnSpPr>
              <p:nvPr/>
            </p:nvCxnSpPr>
            <p:spPr>
              <a:xfrm>
                <a:off x="4181368" y="5264150"/>
                <a:ext cx="385054" cy="847905"/>
              </a:xfrm>
              <a:prstGeom prst="curvedConnector2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25" idx="4"/>
                <a:endCxn id="6" idx="7"/>
              </p:cNvCxnSpPr>
              <p:nvPr/>
            </p:nvCxnSpPr>
            <p:spPr>
              <a:xfrm flipH="1">
                <a:off x="4616143" y="5326985"/>
                <a:ext cx="405649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TextBox 130"/>
            <p:cNvSpPr txBox="1"/>
            <p:nvPr/>
          </p:nvSpPr>
          <p:spPr>
            <a:xfrm>
              <a:off x="5358362" y="6045495"/>
              <a:ext cx="1462096" cy="78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Exact</a:t>
              </a:r>
            </a:p>
            <a:p>
              <a:pPr algn="ctr"/>
              <a:r>
                <a:rPr lang="pt-BR" sz="2000" b="1" dirty="0" smtClean="0"/>
                <a:t>Width = 4</a:t>
              </a:r>
              <a:endParaRPr lang="en-US" sz="2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448"/>
              <p:cNvSpPr txBox="1"/>
              <p:nvPr/>
            </p:nvSpPr>
            <p:spPr>
              <a:xfrm>
                <a:off x="257332" y="333765"/>
                <a:ext cx="1819308" cy="19263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 smtClean="0">
                  <a:solidFill>
                    <a:sysClr val="windowText" lastClr="000000"/>
                  </a:solidFill>
                  <a:latin typeface="+mn-lt"/>
                  <a:cs typeface="Calibri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800" kern="0" dirty="0">
                    <a:latin typeface="+mn-lt"/>
                    <a:cs typeface="Arial" panose="020B0604020202020204" pitchFamily="34" charset="0"/>
                  </a:rPr>
                  <a:t>max ∑</a:t>
                </a:r>
                <a:r>
                  <a:rPr lang="en-US" sz="1800" kern="0" baseline="-25000" dirty="0" err="1">
                    <a:latin typeface="+mn-lt"/>
                    <a:cs typeface="Arial" panose="020B0604020202020204" pitchFamily="34" charset="0"/>
                  </a:rPr>
                  <a:t>i</a:t>
                </a:r>
                <a:r>
                  <a:rPr lang="en-US" sz="1800" kern="0" baseline="-25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 smtClean="0"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 smtClean="0">
                    <a:latin typeface="+mn-lt"/>
                    <a:cs typeface="Arial" panose="020B0604020202020204" pitchFamily="34" charset="0"/>
                  </a:rPr>
                  <a:t>i</a:t>
                </a:r>
                <a:endParaRPr lang="en-US" sz="1800" kern="0" dirty="0" smtClean="0">
                  <a:solidFill>
                    <a:sysClr val="windowText" lastClr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x</a:t>
                </a:r>
                <a:r>
                  <a:rPr lang="en-US" sz="1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2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	   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3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+ x</a:t>
                </a:r>
                <a:r>
                  <a:rPr lang="en-US" sz="1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	   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4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5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 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4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5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 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 dirty="0" smtClean="0">
                  <a:solidFill>
                    <a:sysClr val="windowText" lastClr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,…, x</a:t>
                </a:r>
                <a:r>
                  <a:rPr lang="en-US" sz="1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Calibri" pitchFamily="34" charset="0"/>
                      </a:rPr>
                      <m:t>∈</m:t>
                    </m:r>
                  </m:oMath>
                </a14:m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{0,1}</a:t>
                </a:r>
                <a:endParaRPr lang="pt-BR" sz="1800" kern="0" dirty="0" smtClean="0">
                  <a:solidFill>
                    <a:sysClr val="windowText" lastClr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2" name="TextBox 4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2" y="333765"/>
                <a:ext cx="1819308" cy="1926360"/>
              </a:xfrm>
              <a:prstGeom prst="rect">
                <a:avLst/>
              </a:prstGeom>
              <a:blipFill rotWithShape="1">
                <a:blip r:embed="rId2"/>
                <a:stretch>
                  <a:fillRect l="-2676" b="-12025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TextBox 94"/>
          <p:cNvSpPr txBox="1">
            <a:spLocks noChangeArrowheads="1"/>
          </p:cNvSpPr>
          <p:nvPr/>
        </p:nvSpPr>
        <p:spPr bwMode="auto">
          <a:xfrm>
            <a:off x="8305799" y="884351"/>
            <a:ext cx="533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i="1" kern="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4" name="TextBox 95"/>
          <p:cNvSpPr txBox="1">
            <a:spLocks noChangeArrowheads="1"/>
          </p:cNvSpPr>
          <p:nvPr/>
        </p:nvSpPr>
        <p:spPr bwMode="auto">
          <a:xfrm>
            <a:off x="8393682" y="1725910"/>
            <a:ext cx="4455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sz="1600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2</a:t>
            </a:r>
            <a:endParaRPr lang="en-US" sz="1600" dirty="0"/>
          </a:p>
        </p:txBody>
      </p:sp>
      <p:sp>
        <p:nvSpPr>
          <p:cNvPr id="135" name="TextBox 96"/>
          <p:cNvSpPr txBox="1">
            <a:spLocks noChangeArrowheads="1"/>
          </p:cNvSpPr>
          <p:nvPr/>
        </p:nvSpPr>
        <p:spPr bwMode="auto">
          <a:xfrm>
            <a:off x="8305800" y="2654192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3</a:t>
            </a:r>
            <a:endParaRPr lang="en-US" sz="1400" dirty="0"/>
          </a:p>
        </p:txBody>
      </p:sp>
      <p:sp>
        <p:nvSpPr>
          <p:cNvPr id="136" name="TextBox 97"/>
          <p:cNvSpPr txBox="1">
            <a:spLocks noChangeArrowheads="1"/>
          </p:cNvSpPr>
          <p:nvPr/>
        </p:nvSpPr>
        <p:spPr bwMode="auto">
          <a:xfrm>
            <a:off x="8336023" y="3427143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4</a:t>
            </a:r>
            <a:endParaRPr lang="en-US" dirty="0"/>
          </a:p>
        </p:txBody>
      </p:sp>
      <p:sp>
        <p:nvSpPr>
          <p:cNvPr id="137" name="TextBox 98"/>
          <p:cNvSpPr txBox="1">
            <a:spLocks noChangeArrowheads="1"/>
          </p:cNvSpPr>
          <p:nvPr/>
        </p:nvSpPr>
        <p:spPr bwMode="auto">
          <a:xfrm>
            <a:off x="8336023" y="4358105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5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38" name="TextBox 99"/>
          <p:cNvSpPr txBox="1">
            <a:spLocks noChangeArrowheads="1"/>
          </p:cNvSpPr>
          <p:nvPr/>
        </p:nvSpPr>
        <p:spPr bwMode="auto">
          <a:xfrm>
            <a:off x="8349741" y="5155592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6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/>
          <p:nvPr/>
        </p:nvSpPr>
        <p:spPr>
          <a:xfrm>
            <a:off x="6818507" y="685800"/>
            <a:ext cx="159155" cy="133760"/>
          </a:xfrm>
          <a:prstGeom prst="ellipse">
            <a:avLst/>
          </a:prstGeom>
          <a:solidFill>
            <a:srgbClr val="0070C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818507" y="5481886"/>
            <a:ext cx="159155" cy="13376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Connector 52"/>
          <p:cNvCxnSpPr>
            <a:stCxn id="51" idx="5"/>
            <a:endCxn id="56" idx="0"/>
          </p:cNvCxnSpPr>
          <p:nvPr/>
        </p:nvCxnSpPr>
        <p:spPr>
          <a:xfrm>
            <a:off x="6954354" y="799972"/>
            <a:ext cx="419283" cy="68517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1" idx="3"/>
            <a:endCxn id="57" idx="0"/>
          </p:cNvCxnSpPr>
          <p:nvPr/>
        </p:nvCxnSpPr>
        <p:spPr>
          <a:xfrm flipH="1">
            <a:off x="6422531" y="799972"/>
            <a:ext cx="419283" cy="685176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24"/>
          <p:cNvCxnSpPr>
            <a:stCxn id="59" idx="6"/>
            <a:endCxn id="62" idx="6"/>
          </p:cNvCxnSpPr>
          <p:nvPr/>
        </p:nvCxnSpPr>
        <p:spPr>
          <a:xfrm>
            <a:off x="6977661" y="2351375"/>
            <a:ext cx="13263" cy="799348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7294060" y="1485148"/>
            <a:ext cx="159155" cy="133760"/>
          </a:xfrm>
          <a:prstGeom prst="ellipse">
            <a:avLst/>
          </a:prstGeom>
          <a:solidFill>
            <a:srgbClr val="0070C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342953" y="1485148"/>
            <a:ext cx="159155" cy="133760"/>
          </a:xfrm>
          <a:prstGeom prst="ellipse">
            <a:avLst/>
          </a:prstGeom>
          <a:solidFill>
            <a:srgbClr val="0070C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5867400" y="2284495"/>
            <a:ext cx="159155" cy="133760"/>
          </a:xfrm>
          <a:prstGeom prst="ellipse">
            <a:avLst/>
          </a:prstGeom>
          <a:solidFill>
            <a:srgbClr val="0070C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818507" y="2284495"/>
            <a:ext cx="159155" cy="133760"/>
          </a:xfrm>
          <a:prstGeom prst="ellipse">
            <a:avLst/>
          </a:prstGeom>
          <a:solidFill>
            <a:srgbClr val="0070C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769613" y="2284495"/>
            <a:ext cx="159155" cy="133760"/>
          </a:xfrm>
          <a:prstGeom prst="ellipse">
            <a:avLst/>
          </a:prstGeom>
          <a:solidFill>
            <a:srgbClr val="0070C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5867400" y="3083843"/>
            <a:ext cx="159155" cy="133760"/>
          </a:xfrm>
          <a:prstGeom prst="ellipse">
            <a:avLst/>
          </a:prstGeom>
          <a:solidFill>
            <a:srgbClr val="0070C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818507" y="3083843"/>
            <a:ext cx="159155" cy="133760"/>
          </a:xfrm>
          <a:prstGeom prst="ellipse">
            <a:avLst/>
          </a:prstGeom>
          <a:solidFill>
            <a:srgbClr val="0070C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7769613" y="3083843"/>
            <a:ext cx="159155" cy="133760"/>
          </a:xfrm>
          <a:prstGeom prst="ellipse">
            <a:avLst/>
          </a:prstGeom>
          <a:solidFill>
            <a:srgbClr val="0070C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5867400" y="3883190"/>
            <a:ext cx="159155" cy="133760"/>
          </a:xfrm>
          <a:prstGeom prst="ellipse">
            <a:avLst/>
          </a:prstGeom>
          <a:solidFill>
            <a:srgbClr val="0070C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6818507" y="3883190"/>
            <a:ext cx="159155" cy="133760"/>
          </a:xfrm>
          <a:prstGeom prst="ellipse">
            <a:avLst/>
          </a:prstGeom>
          <a:solidFill>
            <a:srgbClr val="0070C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769613" y="3883190"/>
            <a:ext cx="159155" cy="13376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6342953" y="4682538"/>
            <a:ext cx="159155" cy="133760"/>
          </a:xfrm>
          <a:prstGeom prst="ellipse">
            <a:avLst/>
          </a:prstGeom>
          <a:solidFill>
            <a:srgbClr val="0070C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7294060" y="4682538"/>
            <a:ext cx="159155" cy="133760"/>
          </a:xfrm>
          <a:prstGeom prst="ellipse">
            <a:avLst/>
          </a:prstGeom>
          <a:solidFill>
            <a:srgbClr val="0070C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/>
          <p:cNvCxnSpPr>
            <a:stCxn id="57" idx="3"/>
            <a:endCxn id="58" idx="0"/>
          </p:cNvCxnSpPr>
          <p:nvPr/>
        </p:nvCxnSpPr>
        <p:spPr>
          <a:xfrm flipH="1">
            <a:off x="5946977" y="1599319"/>
            <a:ext cx="419283" cy="685176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6" idx="5"/>
            <a:endCxn id="60" idx="0"/>
          </p:cNvCxnSpPr>
          <p:nvPr/>
        </p:nvCxnSpPr>
        <p:spPr>
          <a:xfrm>
            <a:off x="7429908" y="1599319"/>
            <a:ext cx="419283" cy="685176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7" idx="5"/>
            <a:endCxn id="59" idx="0"/>
          </p:cNvCxnSpPr>
          <p:nvPr/>
        </p:nvCxnSpPr>
        <p:spPr>
          <a:xfrm>
            <a:off x="6478801" y="1599319"/>
            <a:ext cx="419283" cy="6851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8" idx="4"/>
            <a:endCxn id="61" idx="0"/>
          </p:cNvCxnSpPr>
          <p:nvPr/>
        </p:nvCxnSpPr>
        <p:spPr>
          <a:xfrm>
            <a:off x="5946977" y="2418255"/>
            <a:ext cx="0" cy="665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8" idx="5"/>
            <a:endCxn id="62" idx="0"/>
          </p:cNvCxnSpPr>
          <p:nvPr/>
        </p:nvCxnSpPr>
        <p:spPr>
          <a:xfrm>
            <a:off x="6003248" y="2398667"/>
            <a:ext cx="894836" cy="6851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0" idx="4"/>
            <a:endCxn id="63" idx="0"/>
          </p:cNvCxnSpPr>
          <p:nvPr/>
        </p:nvCxnSpPr>
        <p:spPr>
          <a:xfrm>
            <a:off x="7849191" y="2418255"/>
            <a:ext cx="0" cy="665588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0" idx="5"/>
            <a:endCxn id="61" idx="0"/>
          </p:cNvCxnSpPr>
          <p:nvPr/>
        </p:nvCxnSpPr>
        <p:spPr>
          <a:xfrm flipH="1">
            <a:off x="5946977" y="2398667"/>
            <a:ext cx="1958483" cy="6851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1" idx="4"/>
            <a:endCxn id="64" idx="0"/>
          </p:cNvCxnSpPr>
          <p:nvPr/>
        </p:nvCxnSpPr>
        <p:spPr>
          <a:xfrm>
            <a:off x="5946977" y="3217603"/>
            <a:ext cx="0" cy="665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1" idx="5"/>
            <a:endCxn id="65" idx="2"/>
          </p:cNvCxnSpPr>
          <p:nvPr/>
        </p:nvCxnSpPr>
        <p:spPr>
          <a:xfrm>
            <a:off x="6003248" y="3198014"/>
            <a:ext cx="815259" cy="7520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2" idx="4"/>
            <a:endCxn id="65" idx="0"/>
          </p:cNvCxnSpPr>
          <p:nvPr/>
        </p:nvCxnSpPr>
        <p:spPr>
          <a:xfrm>
            <a:off x="6898084" y="3217603"/>
            <a:ext cx="0" cy="665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3" idx="4"/>
            <a:endCxn id="66" idx="0"/>
          </p:cNvCxnSpPr>
          <p:nvPr/>
        </p:nvCxnSpPr>
        <p:spPr>
          <a:xfrm>
            <a:off x="7849191" y="3217603"/>
            <a:ext cx="0" cy="665588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4" idx="4"/>
            <a:endCxn id="67" idx="2"/>
          </p:cNvCxnSpPr>
          <p:nvPr/>
        </p:nvCxnSpPr>
        <p:spPr>
          <a:xfrm>
            <a:off x="5946977" y="4016950"/>
            <a:ext cx="395976" cy="73246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4" idx="5"/>
            <a:endCxn id="68" idx="2"/>
          </p:cNvCxnSpPr>
          <p:nvPr/>
        </p:nvCxnSpPr>
        <p:spPr>
          <a:xfrm>
            <a:off x="6003248" y="3997362"/>
            <a:ext cx="1290812" cy="7520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6" idx="4"/>
            <a:endCxn id="67" idx="6"/>
          </p:cNvCxnSpPr>
          <p:nvPr/>
        </p:nvCxnSpPr>
        <p:spPr>
          <a:xfrm flipH="1">
            <a:off x="6502108" y="4016950"/>
            <a:ext cx="1347082" cy="732468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23"/>
          <p:cNvCxnSpPr>
            <a:stCxn id="67" idx="4"/>
            <a:endCxn id="52" idx="2"/>
          </p:cNvCxnSpPr>
          <p:nvPr/>
        </p:nvCxnSpPr>
        <p:spPr>
          <a:xfrm rot="16200000" flipH="1">
            <a:off x="6254285" y="4984544"/>
            <a:ext cx="732468" cy="395976"/>
          </a:xfrm>
          <a:prstGeom prst="curvedConnector2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24"/>
          <p:cNvCxnSpPr>
            <a:stCxn id="67" idx="6"/>
            <a:endCxn id="52" idx="0"/>
          </p:cNvCxnSpPr>
          <p:nvPr/>
        </p:nvCxnSpPr>
        <p:spPr>
          <a:xfrm>
            <a:off x="6502108" y="4749418"/>
            <a:ext cx="395976" cy="732468"/>
          </a:xfrm>
          <a:prstGeom prst="curvedConnector2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8" idx="4"/>
            <a:endCxn id="52" idx="7"/>
          </p:cNvCxnSpPr>
          <p:nvPr/>
        </p:nvCxnSpPr>
        <p:spPr>
          <a:xfrm flipH="1">
            <a:off x="6954354" y="4816298"/>
            <a:ext cx="419283" cy="685176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24"/>
          <p:cNvCxnSpPr>
            <a:stCxn id="62" idx="6"/>
            <a:endCxn id="65" idx="6"/>
          </p:cNvCxnSpPr>
          <p:nvPr/>
        </p:nvCxnSpPr>
        <p:spPr>
          <a:xfrm>
            <a:off x="6977661" y="3150723"/>
            <a:ext cx="13263" cy="799348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59" idx="4"/>
            <a:endCxn id="62" idx="0"/>
          </p:cNvCxnSpPr>
          <p:nvPr/>
        </p:nvCxnSpPr>
        <p:spPr>
          <a:xfrm>
            <a:off x="6898084" y="2418255"/>
            <a:ext cx="0" cy="665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65" idx="4"/>
            <a:endCxn id="68" idx="1"/>
          </p:cNvCxnSpPr>
          <p:nvPr/>
        </p:nvCxnSpPr>
        <p:spPr>
          <a:xfrm>
            <a:off x="6898084" y="4016950"/>
            <a:ext cx="419283" cy="6851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24"/>
          <p:cNvCxnSpPr>
            <a:stCxn id="65" idx="6"/>
            <a:endCxn id="68" idx="0"/>
          </p:cNvCxnSpPr>
          <p:nvPr/>
        </p:nvCxnSpPr>
        <p:spPr>
          <a:xfrm>
            <a:off x="6977661" y="3950070"/>
            <a:ext cx="395976" cy="732468"/>
          </a:xfrm>
          <a:prstGeom prst="curvedConnector2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082991" y="5638800"/>
            <a:ext cx="1692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Relaxed</a:t>
            </a:r>
          </a:p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Width = 3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526210" y="667995"/>
            <a:ext cx="136970" cy="111699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26210" y="5524923"/>
            <a:ext cx="136970" cy="1116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>
            <a:stCxn id="5" idx="5"/>
            <a:endCxn id="11" idx="0"/>
          </p:cNvCxnSpPr>
          <p:nvPr/>
        </p:nvCxnSpPr>
        <p:spPr>
          <a:xfrm>
            <a:off x="3643122" y="763336"/>
            <a:ext cx="395084" cy="71414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  <a:endCxn id="12" idx="0"/>
          </p:cNvCxnSpPr>
          <p:nvPr/>
        </p:nvCxnSpPr>
        <p:spPr>
          <a:xfrm flipH="1">
            <a:off x="3151186" y="763336"/>
            <a:ext cx="395083" cy="71414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14" idx="2"/>
            <a:endCxn id="17" idx="0"/>
          </p:cNvCxnSpPr>
          <p:nvPr/>
        </p:nvCxnSpPr>
        <p:spPr>
          <a:xfrm rot="10800000" flipV="1">
            <a:off x="3151187" y="2342820"/>
            <a:ext cx="375024" cy="753639"/>
          </a:xfrm>
          <a:prstGeom prst="curvedConnector2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14" idx="4"/>
            <a:endCxn id="17" idx="6"/>
          </p:cNvCxnSpPr>
          <p:nvPr/>
        </p:nvCxnSpPr>
        <p:spPr>
          <a:xfrm rot="5400000">
            <a:off x="3030364" y="2587976"/>
            <a:ext cx="753639" cy="375025"/>
          </a:xfrm>
          <a:prstGeom prst="curvedConnector2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969720" y="1477483"/>
            <a:ext cx="136970" cy="111699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082700" y="1477483"/>
            <a:ext cx="136970" cy="111699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639190" y="2286971"/>
            <a:ext cx="136970" cy="111699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526210" y="2286971"/>
            <a:ext cx="136970" cy="111699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413231" y="2286971"/>
            <a:ext cx="136970" cy="111699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195680" y="3096459"/>
            <a:ext cx="136970" cy="111699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082700" y="3096459"/>
            <a:ext cx="136970" cy="111699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969720" y="3096459"/>
            <a:ext cx="136970" cy="111699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856741" y="3096459"/>
            <a:ext cx="136970" cy="1116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195680" y="3905947"/>
            <a:ext cx="136970" cy="111699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082700" y="3905947"/>
            <a:ext cx="136970" cy="111699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969720" y="3905947"/>
            <a:ext cx="136970" cy="111699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856741" y="3905947"/>
            <a:ext cx="136970" cy="1116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082700" y="4715435"/>
            <a:ext cx="136970" cy="111699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969720" y="4715435"/>
            <a:ext cx="136970" cy="111699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>
            <a:stCxn id="12" idx="3"/>
            <a:endCxn id="13" idx="0"/>
          </p:cNvCxnSpPr>
          <p:nvPr/>
        </p:nvCxnSpPr>
        <p:spPr>
          <a:xfrm flipH="1">
            <a:off x="2707676" y="1572824"/>
            <a:ext cx="395083" cy="71414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5"/>
            <a:endCxn id="15" idx="0"/>
          </p:cNvCxnSpPr>
          <p:nvPr/>
        </p:nvCxnSpPr>
        <p:spPr>
          <a:xfrm>
            <a:off x="4086632" y="1572824"/>
            <a:ext cx="395084" cy="714147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" idx="5"/>
            <a:endCxn id="14" idx="0"/>
          </p:cNvCxnSpPr>
          <p:nvPr/>
        </p:nvCxnSpPr>
        <p:spPr>
          <a:xfrm>
            <a:off x="3199612" y="1572824"/>
            <a:ext cx="395084" cy="71414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3"/>
            <a:endCxn id="16" idx="0"/>
          </p:cNvCxnSpPr>
          <p:nvPr/>
        </p:nvCxnSpPr>
        <p:spPr>
          <a:xfrm flipH="1">
            <a:off x="2264166" y="2382312"/>
            <a:ext cx="395083" cy="71414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3" idx="5"/>
            <a:endCxn id="17" idx="0"/>
          </p:cNvCxnSpPr>
          <p:nvPr/>
        </p:nvCxnSpPr>
        <p:spPr>
          <a:xfrm>
            <a:off x="2756102" y="2382312"/>
            <a:ext cx="395084" cy="71414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3"/>
            <a:endCxn id="18" idx="0"/>
          </p:cNvCxnSpPr>
          <p:nvPr/>
        </p:nvCxnSpPr>
        <p:spPr>
          <a:xfrm flipH="1">
            <a:off x="4038206" y="2382312"/>
            <a:ext cx="395083" cy="714147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5" idx="5"/>
            <a:endCxn id="19" idx="0"/>
          </p:cNvCxnSpPr>
          <p:nvPr/>
        </p:nvCxnSpPr>
        <p:spPr>
          <a:xfrm>
            <a:off x="4530142" y="2382312"/>
            <a:ext cx="395084" cy="71414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4"/>
            <a:endCxn id="20" idx="0"/>
          </p:cNvCxnSpPr>
          <p:nvPr/>
        </p:nvCxnSpPr>
        <p:spPr>
          <a:xfrm>
            <a:off x="2264166" y="3208158"/>
            <a:ext cx="0" cy="69778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6" idx="5"/>
            <a:endCxn id="21" idx="2"/>
          </p:cNvCxnSpPr>
          <p:nvPr/>
        </p:nvCxnSpPr>
        <p:spPr>
          <a:xfrm>
            <a:off x="2312592" y="3191800"/>
            <a:ext cx="770109" cy="76999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7" idx="4"/>
            <a:endCxn id="21" idx="0"/>
          </p:cNvCxnSpPr>
          <p:nvPr/>
        </p:nvCxnSpPr>
        <p:spPr>
          <a:xfrm>
            <a:off x="3151186" y="3208158"/>
            <a:ext cx="0" cy="69778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7" idx="5"/>
            <a:endCxn id="22" idx="1"/>
          </p:cNvCxnSpPr>
          <p:nvPr/>
        </p:nvCxnSpPr>
        <p:spPr>
          <a:xfrm>
            <a:off x="3199612" y="3191800"/>
            <a:ext cx="790167" cy="730505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8" idx="5"/>
            <a:endCxn id="23" idx="1"/>
          </p:cNvCxnSpPr>
          <p:nvPr/>
        </p:nvCxnSpPr>
        <p:spPr>
          <a:xfrm>
            <a:off x="4086632" y="3191800"/>
            <a:ext cx="790167" cy="730505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9" idx="3"/>
            <a:endCxn id="21" idx="6"/>
          </p:cNvCxnSpPr>
          <p:nvPr/>
        </p:nvCxnSpPr>
        <p:spPr>
          <a:xfrm flipH="1">
            <a:off x="3219671" y="3191800"/>
            <a:ext cx="1657129" cy="76999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0" idx="4"/>
            <a:endCxn id="24" idx="2"/>
          </p:cNvCxnSpPr>
          <p:nvPr/>
        </p:nvCxnSpPr>
        <p:spPr>
          <a:xfrm>
            <a:off x="2264166" y="4017646"/>
            <a:ext cx="818535" cy="75363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0" idx="5"/>
            <a:endCxn id="25" idx="2"/>
          </p:cNvCxnSpPr>
          <p:nvPr/>
        </p:nvCxnSpPr>
        <p:spPr>
          <a:xfrm>
            <a:off x="2312592" y="4001288"/>
            <a:ext cx="1657129" cy="76999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1" idx="4"/>
            <a:endCxn id="25" idx="1"/>
          </p:cNvCxnSpPr>
          <p:nvPr/>
        </p:nvCxnSpPr>
        <p:spPr>
          <a:xfrm>
            <a:off x="3151186" y="4017646"/>
            <a:ext cx="838593" cy="71414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24"/>
          <p:cNvCxnSpPr>
            <a:stCxn id="22" idx="6"/>
            <a:endCxn id="25" idx="6"/>
          </p:cNvCxnSpPr>
          <p:nvPr/>
        </p:nvCxnSpPr>
        <p:spPr>
          <a:xfrm>
            <a:off x="4106691" y="3961797"/>
            <a:ext cx="12369" cy="809488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3" idx="4"/>
            <a:endCxn id="24" idx="6"/>
          </p:cNvCxnSpPr>
          <p:nvPr/>
        </p:nvCxnSpPr>
        <p:spPr>
          <a:xfrm flipH="1">
            <a:off x="3219671" y="4017646"/>
            <a:ext cx="1705556" cy="753639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2" idx="4"/>
            <a:endCxn id="25" idx="0"/>
          </p:cNvCxnSpPr>
          <p:nvPr/>
        </p:nvCxnSpPr>
        <p:spPr>
          <a:xfrm>
            <a:off x="4038206" y="4017646"/>
            <a:ext cx="0" cy="69778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23"/>
          <p:cNvCxnSpPr>
            <a:stCxn id="24" idx="4"/>
            <a:endCxn id="6" idx="2"/>
          </p:cNvCxnSpPr>
          <p:nvPr/>
        </p:nvCxnSpPr>
        <p:spPr>
          <a:xfrm rot="16200000" flipH="1">
            <a:off x="2961879" y="5016440"/>
            <a:ext cx="753639" cy="375024"/>
          </a:xfrm>
          <a:prstGeom prst="curvedConnector2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24"/>
          <p:cNvCxnSpPr>
            <a:stCxn id="24" idx="6"/>
            <a:endCxn id="6" idx="0"/>
          </p:cNvCxnSpPr>
          <p:nvPr/>
        </p:nvCxnSpPr>
        <p:spPr>
          <a:xfrm>
            <a:off x="3219671" y="4771285"/>
            <a:ext cx="375025" cy="753639"/>
          </a:xfrm>
          <a:prstGeom prst="curvedConnector2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5" idx="4"/>
            <a:endCxn id="6" idx="7"/>
          </p:cNvCxnSpPr>
          <p:nvPr/>
        </p:nvCxnSpPr>
        <p:spPr>
          <a:xfrm flipH="1">
            <a:off x="3643122" y="4827134"/>
            <a:ext cx="395084" cy="71414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2800235" y="5638800"/>
            <a:ext cx="1619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Exact</a:t>
            </a:r>
          </a:p>
          <a:p>
            <a:pPr algn="ctr"/>
            <a:r>
              <a:rPr lang="pt-BR" sz="2000" b="1" dirty="0" smtClean="0"/>
              <a:t>Width = 4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448"/>
              <p:cNvSpPr txBox="1"/>
              <p:nvPr/>
            </p:nvSpPr>
            <p:spPr>
              <a:xfrm>
                <a:off x="257332" y="333765"/>
                <a:ext cx="1819308" cy="19263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 smtClean="0">
                  <a:solidFill>
                    <a:sysClr val="windowText" lastClr="000000"/>
                  </a:solidFill>
                  <a:latin typeface="+mn-lt"/>
                  <a:cs typeface="Calibri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800" kern="0" dirty="0">
                    <a:latin typeface="+mn-lt"/>
                    <a:cs typeface="Arial" panose="020B0604020202020204" pitchFamily="34" charset="0"/>
                  </a:rPr>
                  <a:t>max ∑</a:t>
                </a:r>
                <a:r>
                  <a:rPr lang="en-US" sz="1800" kern="0" baseline="-25000" dirty="0" err="1">
                    <a:latin typeface="+mn-lt"/>
                    <a:cs typeface="Arial" panose="020B0604020202020204" pitchFamily="34" charset="0"/>
                  </a:rPr>
                  <a:t>i</a:t>
                </a:r>
                <a:r>
                  <a:rPr lang="en-US" sz="1800" kern="0" baseline="-25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 smtClean="0"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 smtClean="0">
                    <a:latin typeface="+mn-lt"/>
                    <a:cs typeface="Arial" panose="020B0604020202020204" pitchFamily="34" charset="0"/>
                  </a:rPr>
                  <a:t>i</a:t>
                </a:r>
                <a:endParaRPr lang="en-US" sz="1800" kern="0" dirty="0" smtClean="0">
                  <a:solidFill>
                    <a:sysClr val="windowText" lastClr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x</a:t>
                </a:r>
                <a:r>
                  <a:rPr lang="en-US" sz="1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2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	   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3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+ x</a:t>
                </a:r>
                <a:r>
                  <a:rPr lang="en-US" sz="1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	   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4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5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 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4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5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 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 dirty="0" smtClean="0">
                  <a:solidFill>
                    <a:sysClr val="windowText" lastClr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,…, x</a:t>
                </a:r>
                <a:r>
                  <a:rPr lang="en-US" sz="1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Calibri" pitchFamily="34" charset="0"/>
                      </a:rPr>
                      <m:t>∈</m:t>
                    </m:r>
                  </m:oMath>
                </a14:m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{0,1}</a:t>
                </a:r>
                <a:endParaRPr lang="pt-BR" sz="1800" kern="0" dirty="0" smtClean="0">
                  <a:solidFill>
                    <a:sysClr val="windowText" lastClr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2" name="TextBox 4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2" y="333765"/>
                <a:ext cx="1819308" cy="1926360"/>
              </a:xfrm>
              <a:prstGeom prst="rect">
                <a:avLst/>
              </a:prstGeom>
              <a:blipFill rotWithShape="1">
                <a:blip r:embed="rId2"/>
                <a:stretch>
                  <a:fillRect l="-2676" b="-12025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TextBox 94"/>
          <p:cNvSpPr txBox="1">
            <a:spLocks noChangeArrowheads="1"/>
          </p:cNvSpPr>
          <p:nvPr/>
        </p:nvSpPr>
        <p:spPr bwMode="auto">
          <a:xfrm>
            <a:off x="8305799" y="884351"/>
            <a:ext cx="533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i="1" kern="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4" name="TextBox 95"/>
          <p:cNvSpPr txBox="1">
            <a:spLocks noChangeArrowheads="1"/>
          </p:cNvSpPr>
          <p:nvPr/>
        </p:nvSpPr>
        <p:spPr bwMode="auto">
          <a:xfrm>
            <a:off x="8393682" y="1725910"/>
            <a:ext cx="4455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sz="1600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2</a:t>
            </a:r>
            <a:endParaRPr lang="en-US" sz="1600" dirty="0"/>
          </a:p>
        </p:txBody>
      </p:sp>
      <p:sp>
        <p:nvSpPr>
          <p:cNvPr id="135" name="TextBox 96"/>
          <p:cNvSpPr txBox="1">
            <a:spLocks noChangeArrowheads="1"/>
          </p:cNvSpPr>
          <p:nvPr/>
        </p:nvSpPr>
        <p:spPr bwMode="auto">
          <a:xfrm>
            <a:off x="8305800" y="2654192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3</a:t>
            </a:r>
            <a:endParaRPr lang="en-US" sz="1400" dirty="0"/>
          </a:p>
        </p:txBody>
      </p:sp>
      <p:sp>
        <p:nvSpPr>
          <p:cNvPr id="136" name="TextBox 97"/>
          <p:cNvSpPr txBox="1">
            <a:spLocks noChangeArrowheads="1"/>
          </p:cNvSpPr>
          <p:nvPr/>
        </p:nvSpPr>
        <p:spPr bwMode="auto">
          <a:xfrm>
            <a:off x="8336023" y="3427143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4</a:t>
            </a:r>
            <a:endParaRPr lang="en-US" dirty="0"/>
          </a:p>
        </p:txBody>
      </p:sp>
      <p:sp>
        <p:nvSpPr>
          <p:cNvPr id="137" name="TextBox 98"/>
          <p:cNvSpPr txBox="1">
            <a:spLocks noChangeArrowheads="1"/>
          </p:cNvSpPr>
          <p:nvPr/>
        </p:nvSpPr>
        <p:spPr bwMode="auto">
          <a:xfrm>
            <a:off x="8336023" y="4358105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5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38" name="TextBox 99"/>
          <p:cNvSpPr txBox="1">
            <a:spLocks noChangeArrowheads="1"/>
          </p:cNvSpPr>
          <p:nvPr/>
        </p:nvSpPr>
        <p:spPr bwMode="auto">
          <a:xfrm>
            <a:off x="8349741" y="5155592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6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5867400" y="685800"/>
            <a:ext cx="2061368" cy="5783997"/>
            <a:chOff x="625460" y="620885"/>
            <a:chExt cx="1973880" cy="6590021"/>
          </a:xfrm>
        </p:grpSpPr>
        <p:sp>
          <p:nvSpPr>
            <p:cNvPr id="51" name="Oval 50"/>
            <p:cNvSpPr/>
            <p:nvPr/>
          </p:nvSpPr>
          <p:spPr>
            <a:xfrm>
              <a:off x="1536200" y="62088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1536200" y="6085325"/>
              <a:ext cx="15240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3" name="Straight Connector 52"/>
            <p:cNvCxnSpPr>
              <a:stCxn id="51" idx="5"/>
              <a:endCxn id="56" idx="0"/>
            </p:cNvCxnSpPr>
            <p:nvPr/>
          </p:nvCxnSpPr>
          <p:spPr>
            <a:xfrm>
              <a:off x="1666282" y="750967"/>
              <a:ext cx="401488" cy="7806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1" idx="3"/>
              <a:endCxn id="57" idx="0"/>
            </p:cNvCxnSpPr>
            <p:nvPr/>
          </p:nvCxnSpPr>
          <p:spPr>
            <a:xfrm flipH="1">
              <a:off x="1157030" y="750967"/>
              <a:ext cx="401488" cy="780658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24"/>
            <p:cNvCxnSpPr>
              <a:stCxn id="59" idx="6"/>
              <a:endCxn id="62" idx="6"/>
            </p:cNvCxnSpPr>
            <p:nvPr/>
          </p:nvCxnSpPr>
          <p:spPr>
            <a:xfrm>
              <a:off x="1688600" y="2518565"/>
              <a:ext cx="12700" cy="910740"/>
            </a:xfrm>
            <a:prstGeom prst="curvedConnector3">
              <a:avLst>
                <a:gd name="adj1" fmla="val 1800000"/>
              </a:avLst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1991570" y="153162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1080830" y="153162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625460" y="244236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1536200" y="244236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2446940" y="244236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625460" y="335310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1536200" y="335310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2446940" y="335310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625460" y="426384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1536200" y="426384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2446940" y="4263845"/>
              <a:ext cx="152400" cy="1524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1080830" y="517458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1991570" y="5174585"/>
              <a:ext cx="152400" cy="152400"/>
            </a:xfrm>
            <a:prstGeom prst="ellipse">
              <a:avLst/>
            </a:prstGeom>
            <a:solidFill>
              <a:srgbClr val="0070C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Connector 68"/>
            <p:cNvCxnSpPr>
              <a:stCxn id="57" idx="3"/>
              <a:endCxn id="58" idx="0"/>
            </p:cNvCxnSpPr>
            <p:nvPr/>
          </p:nvCxnSpPr>
          <p:spPr>
            <a:xfrm flipH="1">
              <a:off x="701660" y="1661707"/>
              <a:ext cx="401488" cy="780658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56" idx="5"/>
              <a:endCxn id="60" idx="0"/>
            </p:cNvCxnSpPr>
            <p:nvPr/>
          </p:nvCxnSpPr>
          <p:spPr>
            <a:xfrm>
              <a:off x="2121652" y="1661707"/>
              <a:ext cx="401488" cy="780658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57" idx="5"/>
              <a:endCxn id="59" idx="0"/>
            </p:cNvCxnSpPr>
            <p:nvPr/>
          </p:nvCxnSpPr>
          <p:spPr>
            <a:xfrm>
              <a:off x="1210912" y="1661707"/>
              <a:ext cx="401488" cy="78065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58" idx="4"/>
              <a:endCxn id="61" idx="0"/>
            </p:cNvCxnSpPr>
            <p:nvPr/>
          </p:nvCxnSpPr>
          <p:spPr>
            <a:xfrm>
              <a:off x="701660" y="2594765"/>
              <a:ext cx="0" cy="75834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58" idx="5"/>
              <a:endCxn id="62" idx="0"/>
            </p:cNvCxnSpPr>
            <p:nvPr/>
          </p:nvCxnSpPr>
          <p:spPr>
            <a:xfrm>
              <a:off x="755542" y="2572447"/>
              <a:ext cx="856858" cy="7806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0" idx="4"/>
              <a:endCxn id="63" idx="0"/>
            </p:cNvCxnSpPr>
            <p:nvPr/>
          </p:nvCxnSpPr>
          <p:spPr>
            <a:xfrm>
              <a:off x="2523140" y="2594765"/>
              <a:ext cx="0" cy="75834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0" idx="5"/>
              <a:endCxn id="61" idx="0"/>
            </p:cNvCxnSpPr>
            <p:nvPr/>
          </p:nvCxnSpPr>
          <p:spPr>
            <a:xfrm flipH="1">
              <a:off x="701660" y="2572447"/>
              <a:ext cx="1875362" cy="7806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1" idx="4"/>
              <a:endCxn id="64" idx="0"/>
            </p:cNvCxnSpPr>
            <p:nvPr/>
          </p:nvCxnSpPr>
          <p:spPr>
            <a:xfrm>
              <a:off x="701660" y="3505505"/>
              <a:ext cx="0" cy="75834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1" idx="5"/>
              <a:endCxn id="65" idx="2"/>
            </p:cNvCxnSpPr>
            <p:nvPr/>
          </p:nvCxnSpPr>
          <p:spPr>
            <a:xfrm>
              <a:off x="755542" y="3483187"/>
              <a:ext cx="780658" cy="8568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62" idx="4"/>
              <a:endCxn id="65" idx="0"/>
            </p:cNvCxnSpPr>
            <p:nvPr/>
          </p:nvCxnSpPr>
          <p:spPr>
            <a:xfrm>
              <a:off x="1612400" y="3505505"/>
              <a:ext cx="0" cy="75834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63" idx="4"/>
              <a:endCxn id="66" idx="0"/>
            </p:cNvCxnSpPr>
            <p:nvPr/>
          </p:nvCxnSpPr>
          <p:spPr>
            <a:xfrm>
              <a:off x="2523140" y="3505505"/>
              <a:ext cx="0" cy="75834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4" idx="4"/>
              <a:endCxn id="67" idx="2"/>
            </p:cNvCxnSpPr>
            <p:nvPr/>
          </p:nvCxnSpPr>
          <p:spPr>
            <a:xfrm>
              <a:off x="701660" y="4416245"/>
              <a:ext cx="379170" cy="83454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64" idx="5"/>
              <a:endCxn id="68" idx="2"/>
            </p:cNvCxnSpPr>
            <p:nvPr/>
          </p:nvCxnSpPr>
          <p:spPr>
            <a:xfrm>
              <a:off x="755542" y="4393927"/>
              <a:ext cx="1236028" cy="85685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66" idx="4"/>
              <a:endCxn id="67" idx="6"/>
            </p:cNvCxnSpPr>
            <p:nvPr/>
          </p:nvCxnSpPr>
          <p:spPr>
            <a:xfrm flipH="1">
              <a:off x="1233230" y="4416245"/>
              <a:ext cx="1289910" cy="83454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urved Connector 23"/>
            <p:cNvCxnSpPr>
              <a:stCxn id="67" idx="4"/>
              <a:endCxn id="52" idx="2"/>
            </p:cNvCxnSpPr>
            <p:nvPr/>
          </p:nvCxnSpPr>
          <p:spPr>
            <a:xfrm rot="16200000" flipH="1">
              <a:off x="929345" y="5554670"/>
              <a:ext cx="834540" cy="379170"/>
            </a:xfrm>
            <a:prstGeom prst="curvedConnector2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urved Connector 24"/>
            <p:cNvCxnSpPr>
              <a:stCxn id="67" idx="6"/>
              <a:endCxn id="52" idx="0"/>
            </p:cNvCxnSpPr>
            <p:nvPr/>
          </p:nvCxnSpPr>
          <p:spPr>
            <a:xfrm>
              <a:off x="1233230" y="5250785"/>
              <a:ext cx="379170" cy="834540"/>
            </a:xfrm>
            <a:prstGeom prst="curvedConnector2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68" idx="4"/>
              <a:endCxn id="52" idx="7"/>
            </p:cNvCxnSpPr>
            <p:nvPr/>
          </p:nvCxnSpPr>
          <p:spPr>
            <a:xfrm flipH="1">
              <a:off x="1666282" y="5326985"/>
              <a:ext cx="401488" cy="780658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urved Connector 24"/>
            <p:cNvCxnSpPr>
              <a:stCxn id="62" idx="6"/>
              <a:endCxn id="65" idx="6"/>
            </p:cNvCxnSpPr>
            <p:nvPr/>
          </p:nvCxnSpPr>
          <p:spPr>
            <a:xfrm>
              <a:off x="1688600" y="3429305"/>
              <a:ext cx="12700" cy="910740"/>
            </a:xfrm>
            <a:prstGeom prst="curvedConnector3">
              <a:avLst>
                <a:gd name="adj1" fmla="val 1800000"/>
              </a:avLst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59" idx="4"/>
              <a:endCxn id="62" idx="0"/>
            </p:cNvCxnSpPr>
            <p:nvPr/>
          </p:nvCxnSpPr>
          <p:spPr>
            <a:xfrm>
              <a:off x="1612400" y="2594765"/>
              <a:ext cx="0" cy="75834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65" idx="4"/>
              <a:endCxn id="68" idx="1"/>
            </p:cNvCxnSpPr>
            <p:nvPr/>
          </p:nvCxnSpPr>
          <p:spPr>
            <a:xfrm>
              <a:off x="1612400" y="4416245"/>
              <a:ext cx="401488" cy="78065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urved Connector 24"/>
            <p:cNvCxnSpPr>
              <a:stCxn id="65" idx="6"/>
              <a:endCxn id="68" idx="0"/>
            </p:cNvCxnSpPr>
            <p:nvPr/>
          </p:nvCxnSpPr>
          <p:spPr>
            <a:xfrm>
              <a:off x="1688600" y="4340045"/>
              <a:ext cx="379170" cy="834540"/>
            </a:xfrm>
            <a:prstGeom prst="curvedConnector2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831901" y="6264106"/>
              <a:ext cx="1620736" cy="946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</a:rPr>
                <a:t>Relaxed</a:t>
              </a:r>
            </a:p>
            <a:p>
              <a:pPr algn="ctr"/>
              <a:r>
                <a:rPr lang="pt-BR" sz="2000" b="1" dirty="0" smtClean="0">
                  <a:solidFill>
                    <a:srgbClr val="002060"/>
                  </a:solidFill>
                </a:rPr>
                <a:t>Width = 3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95680" y="667995"/>
            <a:ext cx="2798031" cy="5801802"/>
            <a:chOff x="4812520" y="1364074"/>
            <a:chExt cx="2526292" cy="5464040"/>
          </a:xfrm>
        </p:grpSpPr>
        <p:grpSp>
          <p:nvGrpSpPr>
            <p:cNvPr id="3" name="Group 2"/>
            <p:cNvGrpSpPr/>
            <p:nvPr/>
          </p:nvGrpSpPr>
          <p:grpSpPr>
            <a:xfrm>
              <a:off x="4812520" y="1364074"/>
              <a:ext cx="2526292" cy="4679370"/>
              <a:chOff x="3129995" y="647615"/>
              <a:chExt cx="2872853" cy="559011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496105" y="64761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6105" y="611205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" name="Straight Connector 6"/>
              <p:cNvCxnSpPr>
                <a:stCxn id="5" idx="5"/>
                <a:endCxn id="11" idx="0"/>
              </p:cNvCxnSpPr>
              <p:nvPr/>
            </p:nvCxnSpPr>
            <p:spPr>
              <a:xfrm>
                <a:off x="4616143" y="754881"/>
                <a:ext cx="405649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5" idx="3"/>
                <a:endCxn id="12" idx="0"/>
              </p:cNvCxnSpPr>
              <p:nvPr/>
            </p:nvCxnSpPr>
            <p:spPr>
              <a:xfrm flipH="1">
                <a:off x="4111052" y="754881"/>
                <a:ext cx="405648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urved Connector 8"/>
              <p:cNvCxnSpPr>
                <a:stCxn id="14" idx="2"/>
                <a:endCxn id="17" idx="0"/>
              </p:cNvCxnSpPr>
              <p:nvPr/>
            </p:nvCxnSpPr>
            <p:spPr>
              <a:xfrm rot="10800000" flipV="1">
                <a:off x="4111053" y="2531929"/>
                <a:ext cx="385053" cy="847905"/>
              </a:xfrm>
              <a:prstGeom prst="curvedConnector2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urved Connector 9"/>
              <p:cNvCxnSpPr>
                <a:stCxn id="14" idx="4"/>
                <a:endCxn id="17" idx="6"/>
              </p:cNvCxnSpPr>
              <p:nvPr/>
            </p:nvCxnSpPr>
            <p:spPr>
              <a:xfrm rot="5400000">
                <a:off x="3949943" y="2826190"/>
                <a:ext cx="847905" cy="385054"/>
              </a:xfrm>
              <a:prstGeom prst="curvedConnector2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/>
              <p:nvPr/>
            </p:nvSpPr>
            <p:spPr>
              <a:xfrm>
                <a:off x="4951475" y="155835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40735" y="155835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585365" y="246909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496105" y="246909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406845" y="246909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129995" y="337983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040735" y="337983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951475" y="337983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862215" y="337983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129995" y="429057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040735" y="429057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951475" y="429057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862215" y="429057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040735" y="520131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951475" y="5201315"/>
                <a:ext cx="140633" cy="125670"/>
              </a:xfrm>
              <a:prstGeom prst="ellipse">
                <a:avLst/>
              </a:prstGeom>
              <a:solidFill>
                <a:schemeClr val="tx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Connector 25"/>
              <p:cNvCxnSpPr>
                <a:stCxn id="12" idx="3"/>
                <a:endCxn id="13" idx="0"/>
              </p:cNvCxnSpPr>
              <p:nvPr/>
            </p:nvCxnSpPr>
            <p:spPr>
              <a:xfrm flipH="1">
                <a:off x="3655682" y="1665621"/>
                <a:ext cx="405648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1" idx="5"/>
                <a:endCxn id="15" idx="0"/>
              </p:cNvCxnSpPr>
              <p:nvPr/>
            </p:nvCxnSpPr>
            <p:spPr>
              <a:xfrm>
                <a:off x="5071513" y="1665621"/>
                <a:ext cx="405649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2" idx="5"/>
                <a:endCxn id="14" idx="0"/>
              </p:cNvCxnSpPr>
              <p:nvPr/>
            </p:nvCxnSpPr>
            <p:spPr>
              <a:xfrm>
                <a:off x="4160773" y="1665621"/>
                <a:ext cx="405649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3" idx="3"/>
                <a:endCxn id="16" idx="0"/>
              </p:cNvCxnSpPr>
              <p:nvPr/>
            </p:nvCxnSpPr>
            <p:spPr>
              <a:xfrm flipH="1">
                <a:off x="3200312" y="2576361"/>
                <a:ext cx="405648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3" idx="5"/>
                <a:endCxn id="17" idx="0"/>
              </p:cNvCxnSpPr>
              <p:nvPr/>
            </p:nvCxnSpPr>
            <p:spPr>
              <a:xfrm>
                <a:off x="3705403" y="2576361"/>
                <a:ext cx="405649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15" idx="3"/>
                <a:endCxn id="18" idx="0"/>
              </p:cNvCxnSpPr>
              <p:nvPr/>
            </p:nvCxnSpPr>
            <p:spPr>
              <a:xfrm flipH="1">
                <a:off x="5021792" y="2576361"/>
                <a:ext cx="405648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15" idx="5"/>
                <a:endCxn id="19" idx="0"/>
              </p:cNvCxnSpPr>
              <p:nvPr/>
            </p:nvCxnSpPr>
            <p:spPr>
              <a:xfrm>
                <a:off x="5526883" y="2576361"/>
                <a:ext cx="405649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6" idx="4"/>
                <a:endCxn id="20" idx="0"/>
              </p:cNvCxnSpPr>
              <p:nvPr/>
            </p:nvCxnSpPr>
            <p:spPr>
              <a:xfrm>
                <a:off x="3200312" y="3505505"/>
                <a:ext cx="0" cy="785070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6" idx="5"/>
                <a:endCxn id="21" idx="2"/>
              </p:cNvCxnSpPr>
              <p:nvPr/>
            </p:nvCxnSpPr>
            <p:spPr>
              <a:xfrm>
                <a:off x="3250033" y="3487101"/>
                <a:ext cx="790702" cy="86630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17" idx="4"/>
                <a:endCxn id="21" idx="0"/>
              </p:cNvCxnSpPr>
              <p:nvPr/>
            </p:nvCxnSpPr>
            <p:spPr>
              <a:xfrm>
                <a:off x="4111052" y="3505505"/>
                <a:ext cx="0" cy="78507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7" idx="5"/>
                <a:endCxn id="22" idx="1"/>
              </p:cNvCxnSpPr>
              <p:nvPr/>
            </p:nvCxnSpPr>
            <p:spPr>
              <a:xfrm>
                <a:off x="4160773" y="3487101"/>
                <a:ext cx="811297" cy="821878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18" idx="5"/>
                <a:endCxn id="23" idx="1"/>
              </p:cNvCxnSpPr>
              <p:nvPr/>
            </p:nvCxnSpPr>
            <p:spPr>
              <a:xfrm>
                <a:off x="5071513" y="3487101"/>
                <a:ext cx="811297" cy="821878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9" idx="3"/>
                <a:endCxn id="21" idx="6"/>
              </p:cNvCxnSpPr>
              <p:nvPr/>
            </p:nvCxnSpPr>
            <p:spPr>
              <a:xfrm flipH="1">
                <a:off x="4181368" y="3487101"/>
                <a:ext cx="1701442" cy="866309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0" idx="4"/>
                <a:endCxn id="24" idx="2"/>
              </p:cNvCxnSpPr>
              <p:nvPr/>
            </p:nvCxnSpPr>
            <p:spPr>
              <a:xfrm>
                <a:off x="3200312" y="4416245"/>
                <a:ext cx="840423" cy="847905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20" idx="5"/>
                <a:endCxn id="25" idx="2"/>
              </p:cNvCxnSpPr>
              <p:nvPr/>
            </p:nvCxnSpPr>
            <p:spPr>
              <a:xfrm>
                <a:off x="3250033" y="4397841"/>
                <a:ext cx="1701442" cy="86630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1" idx="4"/>
                <a:endCxn id="25" idx="1"/>
              </p:cNvCxnSpPr>
              <p:nvPr/>
            </p:nvCxnSpPr>
            <p:spPr>
              <a:xfrm>
                <a:off x="4111052" y="4416245"/>
                <a:ext cx="861018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urved Connector 24"/>
              <p:cNvCxnSpPr>
                <a:stCxn id="22" idx="6"/>
                <a:endCxn id="25" idx="6"/>
              </p:cNvCxnSpPr>
              <p:nvPr/>
            </p:nvCxnSpPr>
            <p:spPr>
              <a:xfrm>
                <a:off x="5092108" y="4353410"/>
                <a:ext cx="12700" cy="910740"/>
              </a:xfrm>
              <a:prstGeom prst="curvedConnector3">
                <a:avLst>
                  <a:gd name="adj1" fmla="val 1800000"/>
                </a:avLst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23" idx="4"/>
                <a:endCxn id="24" idx="6"/>
              </p:cNvCxnSpPr>
              <p:nvPr/>
            </p:nvCxnSpPr>
            <p:spPr>
              <a:xfrm flipH="1">
                <a:off x="4181368" y="4416245"/>
                <a:ext cx="1751164" cy="847905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22" idx="4"/>
                <a:endCxn id="25" idx="0"/>
              </p:cNvCxnSpPr>
              <p:nvPr/>
            </p:nvCxnSpPr>
            <p:spPr>
              <a:xfrm>
                <a:off x="5021792" y="4416245"/>
                <a:ext cx="0" cy="78507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urved Connector 23"/>
              <p:cNvCxnSpPr>
                <a:stCxn id="24" idx="4"/>
                <a:endCxn id="6" idx="2"/>
              </p:cNvCxnSpPr>
              <p:nvPr/>
            </p:nvCxnSpPr>
            <p:spPr>
              <a:xfrm rot="16200000" flipH="1">
                <a:off x="3879626" y="5558410"/>
                <a:ext cx="847905" cy="385053"/>
              </a:xfrm>
              <a:prstGeom prst="curvedConnector2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urved Connector 24"/>
              <p:cNvCxnSpPr>
                <a:stCxn id="24" idx="6"/>
                <a:endCxn id="6" idx="0"/>
              </p:cNvCxnSpPr>
              <p:nvPr/>
            </p:nvCxnSpPr>
            <p:spPr>
              <a:xfrm>
                <a:off x="4181368" y="5264150"/>
                <a:ext cx="385054" cy="847905"/>
              </a:xfrm>
              <a:prstGeom prst="curvedConnector2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25" idx="4"/>
                <a:endCxn id="6" idx="7"/>
              </p:cNvCxnSpPr>
              <p:nvPr/>
            </p:nvCxnSpPr>
            <p:spPr>
              <a:xfrm flipH="1">
                <a:off x="4616143" y="5326985"/>
                <a:ext cx="405649" cy="803474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TextBox 130"/>
            <p:cNvSpPr txBox="1"/>
            <p:nvPr/>
          </p:nvSpPr>
          <p:spPr>
            <a:xfrm>
              <a:off x="5358362" y="6045495"/>
              <a:ext cx="1462096" cy="78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Exact</a:t>
              </a:r>
            </a:p>
            <a:p>
              <a:pPr algn="ctr"/>
              <a:r>
                <a:rPr lang="pt-BR" sz="2000" b="1" dirty="0" smtClean="0"/>
                <a:t>Width = 4</a:t>
              </a:r>
              <a:endParaRPr lang="en-US" sz="2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448"/>
              <p:cNvSpPr txBox="1"/>
              <p:nvPr/>
            </p:nvSpPr>
            <p:spPr>
              <a:xfrm>
                <a:off x="257332" y="333765"/>
                <a:ext cx="1819308" cy="19263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 dirty="0" smtClean="0">
                  <a:solidFill>
                    <a:sysClr val="windowText" lastClr="000000"/>
                  </a:solidFill>
                  <a:latin typeface="+mn-lt"/>
                  <a:cs typeface="Calibri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800" kern="0" dirty="0">
                    <a:latin typeface="+mn-lt"/>
                    <a:cs typeface="Arial" panose="020B0604020202020204" pitchFamily="34" charset="0"/>
                  </a:rPr>
                  <a:t>max ∑</a:t>
                </a:r>
                <a:r>
                  <a:rPr lang="en-US" sz="1800" kern="0" baseline="-25000" dirty="0" err="1">
                    <a:latin typeface="+mn-lt"/>
                    <a:cs typeface="Arial" panose="020B0604020202020204" pitchFamily="34" charset="0"/>
                  </a:rPr>
                  <a:t>i</a:t>
                </a:r>
                <a:r>
                  <a:rPr lang="en-US" sz="1800" kern="0" baseline="-25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 smtClean="0"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 smtClean="0">
                    <a:latin typeface="+mn-lt"/>
                    <a:cs typeface="Arial" panose="020B0604020202020204" pitchFamily="34" charset="0"/>
                  </a:rPr>
                  <a:t>i</a:t>
                </a:r>
                <a:endParaRPr lang="en-US" sz="1800" kern="0" dirty="0" smtClean="0">
                  <a:solidFill>
                    <a:sysClr val="windowText" lastClr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x</a:t>
                </a:r>
                <a:r>
                  <a:rPr lang="en-US" sz="1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2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	   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3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+ x</a:t>
                </a:r>
                <a:r>
                  <a:rPr lang="en-US" sz="1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	   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4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5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 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4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5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  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1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 dirty="0" smtClean="0">
                  <a:solidFill>
                    <a:sysClr val="windowText" lastClr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1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,…, x</a:t>
                </a:r>
                <a:r>
                  <a:rPr lang="en-US" sz="1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Calibri" pitchFamily="34" charset="0"/>
                      </a:rPr>
                      <m:t>∈</m:t>
                    </m:r>
                  </m:oMath>
                </a14:m>
                <a:r>
                  <a:rPr lang="en-US" sz="1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{0,1}</a:t>
                </a:r>
                <a:endParaRPr lang="pt-BR" sz="1800" kern="0" dirty="0" smtClean="0">
                  <a:solidFill>
                    <a:sysClr val="windowText" lastClr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2" name="TextBox 4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2" y="333765"/>
                <a:ext cx="1819308" cy="1926360"/>
              </a:xfrm>
              <a:prstGeom prst="rect">
                <a:avLst/>
              </a:prstGeom>
              <a:blipFill rotWithShape="1">
                <a:blip r:embed="rId2"/>
                <a:stretch>
                  <a:fillRect l="-2676" b="-12025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TextBox 94"/>
          <p:cNvSpPr txBox="1">
            <a:spLocks noChangeArrowheads="1"/>
          </p:cNvSpPr>
          <p:nvPr/>
        </p:nvSpPr>
        <p:spPr bwMode="auto">
          <a:xfrm>
            <a:off x="8305799" y="884351"/>
            <a:ext cx="5334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i="1" kern="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4" name="TextBox 95"/>
          <p:cNvSpPr txBox="1">
            <a:spLocks noChangeArrowheads="1"/>
          </p:cNvSpPr>
          <p:nvPr/>
        </p:nvSpPr>
        <p:spPr bwMode="auto">
          <a:xfrm>
            <a:off x="8393682" y="1725910"/>
            <a:ext cx="4455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sz="1600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2</a:t>
            </a:r>
            <a:endParaRPr lang="en-US" sz="1600" dirty="0"/>
          </a:p>
        </p:txBody>
      </p:sp>
      <p:sp>
        <p:nvSpPr>
          <p:cNvPr id="135" name="TextBox 96"/>
          <p:cNvSpPr txBox="1">
            <a:spLocks noChangeArrowheads="1"/>
          </p:cNvSpPr>
          <p:nvPr/>
        </p:nvSpPr>
        <p:spPr bwMode="auto">
          <a:xfrm>
            <a:off x="8305800" y="2654192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3</a:t>
            </a:r>
            <a:endParaRPr lang="en-US" sz="1400" dirty="0"/>
          </a:p>
        </p:txBody>
      </p:sp>
      <p:sp>
        <p:nvSpPr>
          <p:cNvPr id="136" name="TextBox 97"/>
          <p:cNvSpPr txBox="1">
            <a:spLocks noChangeArrowheads="1"/>
          </p:cNvSpPr>
          <p:nvPr/>
        </p:nvSpPr>
        <p:spPr bwMode="auto">
          <a:xfrm>
            <a:off x="8336023" y="3427143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4</a:t>
            </a:r>
            <a:endParaRPr lang="en-US" dirty="0"/>
          </a:p>
        </p:txBody>
      </p:sp>
      <p:sp>
        <p:nvSpPr>
          <p:cNvPr id="137" name="TextBox 98"/>
          <p:cNvSpPr txBox="1">
            <a:spLocks noChangeArrowheads="1"/>
          </p:cNvSpPr>
          <p:nvPr/>
        </p:nvSpPr>
        <p:spPr bwMode="auto">
          <a:xfrm>
            <a:off x="8336023" y="4358105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5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38" name="TextBox 99"/>
          <p:cNvSpPr txBox="1">
            <a:spLocks noChangeArrowheads="1"/>
          </p:cNvSpPr>
          <p:nvPr/>
        </p:nvSpPr>
        <p:spPr bwMode="auto">
          <a:xfrm>
            <a:off x="8349741" y="5155592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6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96" name="Multiply 95"/>
          <p:cNvSpPr/>
          <p:nvPr/>
        </p:nvSpPr>
        <p:spPr>
          <a:xfrm>
            <a:off x="2438400" y="381000"/>
            <a:ext cx="2373323" cy="5510327"/>
          </a:xfrm>
          <a:prstGeom prst="mathMultiply">
            <a:avLst/>
          </a:prstGeom>
          <a:noFill/>
          <a:ln>
            <a:solidFill>
              <a:srgbClr val="FF0000">
                <a:alpha val="2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19469" y="4853969"/>
            <a:ext cx="2575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</a:rPr>
              <a:t>Relaxation provides an upper bound of 4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Relaxed Diagrams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00B050"/>
                </a:solidFill>
              </a:rPr>
              <a:t>Provide bounds on the objective function</a:t>
            </a:r>
          </a:p>
          <a:p>
            <a:endParaRPr lang="pt-BR" sz="3600" dirty="0">
              <a:solidFill>
                <a:srgbClr val="00B050"/>
              </a:solidFill>
            </a:endParaRPr>
          </a:p>
          <a:p>
            <a:r>
              <a:rPr lang="pt-BR" sz="3600" dirty="0" smtClean="0"/>
              <a:t>They can also be used for </a:t>
            </a:r>
            <a:r>
              <a:rPr lang="pt-BR" sz="3600" dirty="0" smtClean="0">
                <a:solidFill>
                  <a:srgbClr val="00B050"/>
                </a:solidFill>
              </a:rPr>
              <a:t>inference</a:t>
            </a:r>
          </a:p>
          <a:p>
            <a:pPr lvl="1"/>
            <a:r>
              <a:rPr lang="pt-BR" sz="2800" dirty="0" smtClean="0"/>
              <a:t>Deduction of new constraints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Constructing Relaxed Diagrams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00B050"/>
                </a:solidFill>
              </a:rPr>
              <a:t>Incremental refinement</a:t>
            </a:r>
            <a:endParaRPr lang="pt-BR" sz="3200" dirty="0" smtClean="0">
              <a:solidFill>
                <a:schemeClr val="tx2"/>
              </a:solidFill>
            </a:endParaRPr>
          </a:p>
          <a:p>
            <a:pPr lvl="1"/>
            <a:r>
              <a:rPr lang="pt-BR" sz="3200" dirty="0" smtClean="0">
                <a:solidFill>
                  <a:schemeClr val="tx2"/>
                </a:solidFill>
              </a:rPr>
              <a:t>Constraints are processed one at a time</a:t>
            </a:r>
            <a:endParaRPr lang="pt-BR" sz="3200" i="1" dirty="0" smtClean="0"/>
          </a:p>
          <a:p>
            <a:pPr lvl="1"/>
            <a:r>
              <a:rPr lang="pt-BR" sz="3200" i="1" dirty="0" smtClean="0"/>
              <a:t>Refine</a:t>
            </a:r>
            <a:r>
              <a:rPr lang="pt-BR" sz="3200" dirty="0" smtClean="0"/>
              <a:t> phase</a:t>
            </a:r>
          </a:p>
          <a:p>
            <a:pPr lvl="1"/>
            <a:r>
              <a:rPr lang="pt-BR" sz="3200" i="1" dirty="0" smtClean="0"/>
              <a:t>Filter</a:t>
            </a:r>
            <a:r>
              <a:rPr lang="pt-BR" sz="3200" dirty="0" smtClean="0"/>
              <a:t> phase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448"/>
              <p:cNvSpPr txBox="1"/>
              <p:nvPr/>
            </p:nvSpPr>
            <p:spPr>
              <a:xfrm>
                <a:off x="257332" y="1371600"/>
                <a:ext cx="2511268" cy="27142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1200" kern="0" dirty="0" smtClean="0">
                  <a:solidFill>
                    <a:sysClr val="windowText" lastClr="000000"/>
                  </a:solidFill>
                  <a:latin typeface="+mj-lt"/>
                  <a:cs typeface="Calibri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pt-BR" sz="2800" kern="0" dirty="0">
                    <a:latin typeface="+mj-lt"/>
                    <a:cs typeface="Arial" panose="020B0604020202020204" pitchFamily="34" charset="0"/>
                  </a:rPr>
                  <a:t>max ∑</a:t>
                </a:r>
                <a:r>
                  <a:rPr lang="en-US" sz="2800" kern="0" baseline="-25000" dirty="0" err="1">
                    <a:latin typeface="+mj-lt"/>
                    <a:cs typeface="Arial" panose="020B0604020202020204" pitchFamily="34" charset="0"/>
                  </a:rPr>
                  <a:t>i</a:t>
                </a:r>
                <a:r>
                  <a:rPr lang="en-US" sz="2800" kern="0" baseline="-250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latin typeface="+mj-lt"/>
                    <a:cs typeface="Arial" panose="020B0604020202020204" pitchFamily="34" charset="0"/>
                  </a:rPr>
                  <a:t>i</a:t>
                </a:r>
                <a:endParaRPr lang="en-US" sz="28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2	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	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5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5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endParaRPr lang="en-US" sz="16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,…,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Calibri" pitchFamily="34" charset="0"/>
                      </a:rPr>
                      <m:t>∈</m:t>
                    </m:r>
                  </m:oMath>
                </a14:m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{0,1}</a:t>
                </a:r>
                <a:endParaRPr lang="pt-BR" sz="28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TextBox 4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2" y="1371600"/>
                <a:ext cx="2511268" cy="2714235"/>
              </a:xfrm>
              <a:prstGeom prst="rect">
                <a:avLst/>
              </a:prstGeom>
              <a:blipFill rotWithShape="1">
                <a:blip r:embed="rId2"/>
                <a:stretch>
                  <a:fillRect l="-4854" r="-2427" b="-27865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39"/>
          <p:cNvSpPr txBox="1">
            <a:spLocks noChangeArrowheads="1"/>
          </p:cNvSpPr>
          <p:nvPr/>
        </p:nvSpPr>
        <p:spPr bwMode="auto">
          <a:xfrm>
            <a:off x="4358123" y="152400"/>
            <a:ext cx="398999" cy="2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r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423009" y="132105"/>
            <a:ext cx="635927" cy="642937"/>
            <a:chOff x="8423009" y="132105"/>
            <a:chExt cx="635927" cy="642937"/>
          </a:xfrm>
        </p:grpSpPr>
        <p:cxnSp>
          <p:nvCxnSpPr>
            <p:cNvPr id="141" name="Straight Arrow Connector 140"/>
            <p:cNvCxnSpPr>
              <a:cxnSpLocks noChangeShapeType="1"/>
            </p:cNvCxnSpPr>
            <p:nvPr/>
          </p:nvCxnSpPr>
          <p:spPr bwMode="auto">
            <a:xfrm>
              <a:off x="8423009" y="316255"/>
              <a:ext cx="304800" cy="15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141"/>
            <p:cNvSpPr/>
            <p:nvPr/>
          </p:nvSpPr>
          <p:spPr>
            <a:xfrm>
              <a:off x="8651609" y="132105"/>
              <a:ext cx="390525" cy="33813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" pitchFamily="34" charset="0"/>
                  <a:ea typeface="Segoe UI" pitchFamily="34" charset="0"/>
                  <a:cs typeface="Calibri" pitchFamily="34" charset="0"/>
                </a:rPr>
                <a:t>: 0</a:t>
              </a:r>
              <a:endParaRPr lang="en-US" sz="2400" dirty="0"/>
            </a:p>
          </p:txBody>
        </p:sp>
        <p:cxnSp>
          <p:nvCxnSpPr>
            <p:cNvPr id="143" name="Straight Arrow Connector 142"/>
            <p:cNvCxnSpPr>
              <a:cxnSpLocks noChangeShapeType="1"/>
            </p:cNvCxnSpPr>
            <p:nvPr/>
          </p:nvCxnSpPr>
          <p:spPr bwMode="auto">
            <a:xfrm>
              <a:off x="8431873" y="621055"/>
              <a:ext cx="304800" cy="15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143"/>
            <p:cNvSpPr/>
            <p:nvPr/>
          </p:nvSpPr>
          <p:spPr>
            <a:xfrm>
              <a:off x="8669998" y="436905"/>
              <a:ext cx="388938" cy="33813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" pitchFamily="34" charset="0"/>
                  <a:ea typeface="Segoe UI" pitchFamily="34" charset="0"/>
                  <a:cs typeface="Calibri" pitchFamily="34" charset="0"/>
                </a:rPr>
                <a:t>: 1</a:t>
              </a:r>
              <a:endParaRPr lang="en-US" sz="2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36000" y="457200"/>
            <a:ext cx="2290106" cy="5796841"/>
            <a:chOff x="4436000" y="457200"/>
            <a:chExt cx="2290106" cy="5796841"/>
          </a:xfrm>
        </p:grpSpPr>
        <p:sp>
          <p:nvSpPr>
            <p:cNvPr id="7" name="Oval 6"/>
            <p:cNvSpPr/>
            <p:nvPr/>
          </p:nvSpPr>
          <p:spPr bwMode="auto">
            <a:xfrm>
              <a:off x="4456660" y="457200"/>
              <a:ext cx="178840" cy="159844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" name="Curved Connector 7"/>
            <p:cNvCxnSpPr>
              <a:stCxn id="7" idx="2"/>
              <a:endCxn id="10" idx="2"/>
            </p:cNvCxnSpPr>
            <p:nvPr/>
          </p:nvCxnSpPr>
          <p:spPr bwMode="auto">
            <a:xfrm rot="10800000" flipH="1" flipV="1">
              <a:off x="4456660" y="537122"/>
              <a:ext cx="24360" cy="904296"/>
            </a:xfrm>
            <a:prstGeom prst="curvedConnector3">
              <a:avLst>
                <a:gd name="adj1" fmla="val -938424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urved Connector 8"/>
            <p:cNvCxnSpPr>
              <a:stCxn id="7" idx="6"/>
              <a:endCxn id="10" idx="6"/>
            </p:cNvCxnSpPr>
            <p:nvPr/>
          </p:nvCxnSpPr>
          <p:spPr bwMode="auto">
            <a:xfrm>
              <a:off x="4635500" y="537122"/>
              <a:ext cx="12700" cy="904296"/>
            </a:xfrm>
            <a:prstGeom prst="curvedConnector3">
              <a:avLst>
                <a:gd name="adj1" fmla="val 1900000"/>
              </a:avLst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 bwMode="auto">
            <a:xfrm>
              <a:off x="4481020" y="1367410"/>
              <a:ext cx="167180" cy="148015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481020" y="2264510"/>
              <a:ext cx="167180" cy="148015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493720" y="3124203"/>
              <a:ext cx="167180" cy="1497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513290" y="3975099"/>
              <a:ext cx="167180" cy="1497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2" name="Curved Connector 21"/>
            <p:cNvCxnSpPr>
              <a:stCxn id="10" idx="2"/>
              <a:endCxn id="13" idx="2"/>
            </p:cNvCxnSpPr>
            <p:nvPr/>
          </p:nvCxnSpPr>
          <p:spPr bwMode="auto">
            <a:xfrm rot="10800000" flipV="1">
              <a:off x="4481020" y="1441418"/>
              <a:ext cx="12700" cy="897100"/>
            </a:xfrm>
            <a:prstGeom prst="curvedConnector3">
              <a:avLst>
                <a:gd name="adj1" fmla="val 1800000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13" idx="2"/>
              <a:endCxn id="14" idx="2"/>
            </p:cNvCxnSpPr>
            <p:nvPr/>
          </p:nvCxnSpPr>
          <p:spPr bwMode="auto">
            <a:xfrm rot="10800000" flipH="1" flipV="1">
              <a:off x="4481020" y="2338518"/>
              <a:ext cx="12700" cy="860554"/>
            </a:xfrm>
            <a:prstGeom prst="curvedConnector3">
              <a:avLst>
                <a:gd name="adj1" fmla="val -1800000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14" idx="2"/>
              <a:endCxn id="15" idx="2"/>
            </p:cNvCxnSpPr>
            <p:nvPr/>
          </p:nvCxnSpPr>
          <p:spPr bwMode="auto">
            <a:xfrm rot="10800000" flipH="1" flipV="1">
              <a:off x="4493720" y="3199072"/>
              <a:ext cx="19570" cy="850896"/>
            </a:xfrm>
            <a:prstGeom prst="curvedConnector3">
              <a:avLst>
                <a:gd name="adj1" fmla="val -1168114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>
              <a:stCxn id="10" idx="6"/>
              <a:endCxn id="13" idx="6"/>
            </p:cNvCxnSpPr>
            <p:nvPr/>
          </p:nvCxnSpPr>
          <p:spPr bwMode="auto">
            <a:xfrm>
              <a:off x="4648200" y="1441418"/>
              <a:ext cx="12700" cy="897100"/>
            </a:xfrm>
            <a:prstGeom prst="curvedConnector3">
              <a:avLst>
                <a:gd name="adj1" fmla="val 1800000"/>
              </a:avLst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>
              <a:stCxn id="13" idx="6"/>
              <a:endCxn id="14" idx="6"/>
            </p:cNvCxnSpPr>
            <p:nvPr/>
          </p:nvCxnSpPr>
          <p:spPr bwMode="auto">
            <a:xfrm>
              <a:off x="4648200" y="2338518"/>
              <a:ext cx="12700" cy="860554"/>
            </a:xfrm>
            <a:prstGeom prst="curvedConnector3">
              <a:avLst>
                <a:gd name="adj1" fmla="val 1900000"/>
              </a:avLst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>
              <a:stCxn id="14" idx="6"/>
              <a:endCxn id="15" idx="6"/>
            </p:cNvCxnSpPr>
            <p:nvPr/>
          </p:nvCxnSpPr>
          <p:spPr bwMode="auto">
            <a:xfrm>
              <a:off x="4660900" y="3199072"/>
              <a:ext cx="19570" cy="850896"/>
            </a:xfrm>
            <a:prstGeom prst="curvedConnector3">
              <a:avLst>
                <a:gd name="adj1" fmla="val 1268114"/>
              </a:avLst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 bwMode="auto">
            <a:xfrm>
              <a:off x="4525990" y="4796606"/>
              <a:ext cx="167180" cy="1497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4" name="Curved Connector 53"/>
            <p:cNvCxnSpPr>
              <a:stCxn id="15" idx="2"/>
              <a:endCxn id="53" idx="2"/>
            </p:cNvCxnSpPr>
            <p:nvPr/>
          </p:nvCxnSpPr>
          <p:spPr bwMode="auto">
            <a:xfrm rot="10800000" flipH="1" flipV="1">
              <a:off x="4513290" y="4049967"/>
              <a:ext cx="12700" cy="821507"/>
            </a:xfrm>
            <a:prstGeom prst="curvedConnector3">
              <a:avLst>
                <a:gd name="adj1" fmla="val -1800000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15" idx="6"/>
              <a:endCxn id="53" idx="6"/>
            </p:cNvCxnSpPr>
            <p:nvPr/>
          </p:nvCxnSpPr>
          <p:spPr bwMode="auto">
            <a:xfrm>
              <a:off x="4680470" y="4049968"/>
              <a:ext cx="12700" cy="821507"/>
            </a:xfrm>
            <a:prstGeom prst="curvedConnector3">
              <a:avLst>
                <a:gd name="adj1" fmla="val 1900000"/>
              </a:avLst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 bwMode="auto">
            <a:xfrm>
              <a:off x="4525988" y="5796527"/>
              <a:ext cx="167180" cy="1497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8" name="Curved Connector 97"/>
            <p:cNvCxnSpPr>
              <a:stCxn id="53" idx="2"/>
              <a:endCxn id="97" idx="2"/>
            </p:cNvCxnSpPr>
            <p:nvPr/>
          </p:nvCxnSpPr>
          <p:spPr bwMode="auto">
            <a:xfrm rot="10800000" flipV="1">
              <a:off x="4525988" y="4871474"/>
              <a:ext cx="2" cy="999921"/>
            </a:xfrm>
            <a:prstGeom prst="curvedConnector3">
              <a:avLst>
                <a:gd name="adj1" fmla="val 11430100000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urved Connector 98"/>
            <p:cNvCxnSpPr>
              <a:stCxn id="53" idx="6"/>
              <a:endCxn id="97" idx="6"/>
            </p:cNvCxnSpPr>
            <p:nvPr/>
          </p:nvCxnSpPr>
          <p:spPr bwMode="auto">
            <a:xfrm flipH="1">
              <a:off x="4693168" y="4871475"/>
              <a:ext cx="2" cy="999921"/>
            </a:xfrm>
            <a:prstGeom prst="curvedConnector3">
              <a:avLst>
                <a:gd name="adj1" fmla="val -11430000000"/>
              </a:avLst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39"/>
            <p:cNvSpPr txBox="1">
              <a:spLocks noChangeArrowheads="1"/>
            </p:cNvSpPr>
            <p:nvPr/>
          </p:nvSpPr>
          <p:spPr bwMode="auto">
            <a:xfrm>
              <a:off x="4436000" y="5946264"/>
              <a:ext cx="3989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sz="1400" dirty="0" smtClean="0"/>
                <a:t>t </a:t>
              </a:r>
              <a:endParaRPr lang="en-US" sz="1400" dirty="0"/>
            </a:p>
          </p:txBody>
        </p:sp>
        <p:sp>
          <p:nvSpPr>
            <p:cNvPr id="145" name="TextBox 94"/>
            <p:cNvSpPr txBox="1">
              <a:spLocks noChangeArrowheads="1"/>
            </p:cNvSpPr>
            <p:nvPr/>
          </p:nvSpPr>
          <p:spPr bwMode="auto">
            <a:xfrm>
              <a:off x="6248400" y="769559"/>
              <a:ext cx="4777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 </a:t>
              </a:r>
              <a:r>
                <a:rPr lang="en-US" i="1" kern="0" dirty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1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46" name="TextBox 95"/>
            <p:cNvSpPr txBox="1">
              <a:spLocks noChangeArrowheads="1"/>
            </p:cNvSpPr>
            <p:nvPr/>
          </p:nvSpPr>
          <p:spPr bwMode="auto">
            <a:xfrm>
              <a:off x="6327105" y="1728556"/>
              <a:ext cx="3989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sz="1600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2</a:t>
              </a:r>
              <a:endParaRPr lang="en-US" sz="1600" dirty="0"/>
            </a:p>
          </p:txBody>
        </p:sp>
        <p:sp>
          <p:nvSpPr>
            <p:cNvPr id="147" name="TextBox 96"/>
            <p:cNvSpPr txBox="1">
              <a:spLocks noChangeArrowheads="1"/>
            </p:cNvSpPr>
            <p:nvPr/>
          </p:nvSpPr>
          <p:spPr bwMode="auto">
            <a:xfrm>
              <a:off x="6248400" y="2539400"/>
              <a:ext cx="4777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3</a:t>
              </a:r>
              <a:endParaRPr lang="en-US" sz="1400" dirty="0"/>
            </a:p>
          </p:txBody>
        </p:sp>
        <p:sp>
          <p:nvSpPr>
            <p:cNvPr id="148" name="TextBox 97"/>
            <p:cNvSpPr txBox="1">
              <a:spLocks noChangeArrowheads="1"/>
            </p:cNvSpPr>
            <p:nvPr/>
          </p:nvSpPr>
          <p:spPr bwMode="auto">
            <a:xfrm>
              <a:off x="6248400" y="3352800"/>
              <a:ext cx="4777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4</a:t>
              </a:r>
              <a:endParaRPr lang="en-US" dirty="0"/>
            </a:p>
          </p:txBody>
        </p:sp>
        <p:sp>
          <p:nvSpPr>
            <p:cNvPr id="149" name="TextBox 98"/>
            <p:cNvSpPr txBox="1">
              <a:spLocks noChangeArrowheads="1"/>
            </p:cNvSpPr>
            <p:nvPr/>
          </p:nvSpPr>
          <p:spPr bwMode="auto">
            <a:xfrm>
              <a:off x="6248400" y="4250743"/>
              <a:ext cx="4777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5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150" name="TextBox 99"/>
            <p:cNvSpPr txBox="1">
              <a:spLocks noChangeArrowheads="1"/>
            </p:cNvSpPr>
            <p:nvPr/>
          </p:nvSpPr>
          <p:spPr bwMode="auto">
            <a:xfrm>
              <a:off x="6248400" y="5269468"/>
              <a:ext cx="4777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6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16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04800" y="5086290"/>
            <a:ext cx="27432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Maximum Width: 2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3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4456660" y="457200"/>
            <a:ext cx="178840" cy="159844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Curved Connector 7"/>
          <p:cNvCxnSpPr>
            <a:stCxn id="7" idx="2"/>
            <a:endCxn id="10" idx="2"/>
          </p:cNvCxnSpPr>
          <p:nvPr/>
        </p:nvCxnSpPr>
        <p:spPr bwMode="auto">
          <a:xfrm rot="10800000" flipH="1" flipV="1">
            <a:off x="4456660" y="537122"/>
            <a:ext cx="24360" cy="908486"/>
          </a:xfrm>
          <a:prstGeom prst="curvedConnector3">
            <a:avLst>
              <a:gd name="adj1" fmla="val -938424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7" idx="6"/>
            <a:endCxn id="10" idx="6"/>
          </p:cNvCxnSpPr>
          <p:nvPr/>
        </p:nvCxnSpPr>
        <p:spPr bwMode="auto">
          <a:xfrm>
            <a:off x="4635500" y="537122"/>
            <a:ext cx="12700" cy="908486"/>
          </a:xfrm>
          <a:prstGeom prst="curvedConnector3">
            <a:avLst>
              <a:gd name="adj1" fmla="val 19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 bwMode="auto">
          <a:xfrm>
            <a:off x="4481020" y="1371600"/>
            <a:ext cx="167180" cy="14801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4481020" y="2264510"/>
            <a:ext cx="167180" cy="14801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4493720" y="3124203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4513290" y="3975099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2" name="Curved Connector 21"/>
          <p:cNvCxnSpPr>
            <a:stCxn id="10" idx="2"/>
            <a:endCxn id="13" idx="2"/>
          </p:cNvCxnSpPr>
          <p:nvPr/>
        </p:nvCxnSpPr>
        <p:spPr bwMode="auto">
          <a:xfrm rot="10800000" flipV="1">
            <a:off x="4481020" y="1445608"/>
            <a:ext cx="12700" cy="89291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3" idx="2"/>
            <a:endCxn id="14" idx="2"/>
          </p:cNvCxnSpPr>
          <p:nvPr/>
        </p:nvCxnSpPr>
        <p:spPr bwMode="auto">
          <a:xfrm rot="10800000" flipH="1" flipV="1">
            <a:off x="4481020" y="2338518"/>
            <a:ext cx="12700" cy="860554"/>
          </a:xfrm>
          <a:prstGeom prst="curvedConnector3">
            <a:avLst>
              <a:gd name="adj1" fmla="val -18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4" idx="2"/>
            <a:endCxn id="15" idx="2"/>
          </p:cNvCxnSpPr>
          <p:nvPr/>
        </p:nvCxnSpPr>
        <p:spPr bwMode="auto">
          <a:xfrm rot="10800000" flipH="1" flipV="1">
            <a:off x="4493720" y="3199072"/>
            <a:ext cx="19570" cy="850896"/>
          </a:xfrm>
          <a:prstGeom prst="curvedConnector3">
            <a:avLst>
              <a:gd name="adj1" fmla="val -1168114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10" idx="6"/>
            <a:endCxn id="13" idx="6"/>
          </p:cNvCxnSpPr>
          <p:nvPr/>
        </p:nvCxnSpPr>
        <p:spPr bwMode="auto">
          <a:xfrm>
            <a:off x="4648200" y="1445608"/>
            <a:ext cx="12700" cy="89291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3" idx="6"/>
            <a:endCxn id="14" idx="6"/>
          </p:cNvCxnSpPr>
          <p:nvPr/>
        </p:nvCxnSpPr>
        <p:spPr bwMode="auto">
          <a:xfrm>
            <a:off x="4648200" y="2338518"/>
            <a:ext cx="12700" cy="860554"/>
          </a:xfrm>
          <a:prstGeom prst="curvedConnector3">
            <a:avLst>
              <a:gd name="adj1" fmla="val 19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14" idx="6"/>
            <a:endCxn id="15" idx="6"/>
          </p:cNvCxnSpPr>
          <p:nvPr/>
        </p:nvCxnSpPr>
        <p:spPr bwMode="auto">
          <a:xfrm>
            <a:off x="4660900" y="3199072"/>
            <a:ext cx="19570" cy="850896"/>
          </a:xfrm>
          <a:prstGeom prst="curvedConnector3">
            <a:avLst>
              <a:gd name="adj1" fmla="val 1268114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 bwMode="auto">
          <a:xfrm>
            <a:off x="4525990" y="4796606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4" name="Curved Connector 53"/>
          <p:cNvCxnSpPr>
            <a:stCxn id="15" idx="2"/>
            <a:endCxn id="53" idx="2"/>
          </p:cNvCxnSpPr>
          <p:nvPr/>
        </p:nvCxnSpPr>
        <p:spPr bwMode="auto">
          <a:xfrm rot="10800000" flipH="1" flipV="1">
            <a:off x="4513290" y="4049967"/>
            <a:ext cx="12700" cy="821507"/>
          </a:xfrm>
          <a:prstGeom prst="curvedConnector3">
            <a:avLst>
              <a:gd name="adj1" fmla="val -18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15" idx="6"/>
            <a:endCxn id="53" idx="6"/>
          </p:cNvCxnSpPr>
          <p:nvPr/>
        </p:nvCxnSpPr>
        <p:spPr bwMode="auto">
          <a:xfrm>
            <a:off x="4680470" y="4049968"/>
            <a:ext cx="12700" cy="821507"/>
          </a:xfrm>
          <a:prstGeom prst="curvedConnector3">
            <a:avLst>
              <a:gd name="adj1" fmla="val 19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448"/>
              <p:cNvSpPr txBox="1"/>
              <p:nvPr/>
            </p:nvSpPr>
            <p:spPr>
              <a:xfrm>
                <a:off x="257332" y="1371600"/>
                <a:ext cx="2511268" cy="27142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1100" kern="0" dirty="0" smtClean="0">
                  <a:solidFill>
                    <a:sysClr val="windowText" lastClr="000000"/>
                  </a:solidFill>
                  <a:latin typeface="+mj-lt"/>
                  <a:cs typeface="Calibri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pt-BR" sz="2800" kern="0" dirty="0">
                    <a:latin typeface="+mj-lt"/>
                    <a:cs typeface="Arial" panose="020B0604020202020204" pitchFamily="34" charset="0"/>
                  </a:rPr>
                  <a:t>max ∑</a:t>
                </a:r>
                <a:r>
                  <a:rPr lang="en-US" sz="2800" kern="0" baseline="-25000" dirty="0" err="1">
                    <a:latin typeface="+mj-lt"/>
                    <a:cs typeface="Arial" panose="020B0604020202020204" pitchFamily="34" charset="0"/>
                  </a:rPr>
                  <a:t>i</a:t>
                </a:r>
                <a:r>
                  <a:rPr lang="en-US" sz="2800" kern="0" baseline="-250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latin typeface="+mj-lt"/>
                    <a:cs typeface="Arial" panose="020B0604020202020204" pitchFamily="34" charset="0"/>
                  </a:rPr>
                  <a:t>i</a:t>
                </a:r>
                <a:endParaRPr lang="en-US" sz="28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b="1" kern="0" baseline="-2500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b="1" kern="0" baseline="-2500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2		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	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5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5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endParaRPr lang="en-US" sz="16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,…,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Calibri" pitchFamily="34" charset="0"/>
                      </a:rPr>
                      <m:t>∈</m:t>
                    </m:r>
                  </m:oMath>
                </a14:m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{0,1}</a:t>
                </a:r>
                <a:endParaRPr lang="pt-BR" sz="28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TextBox 4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2" y="1371600"/>
                <a:ext cx="2511268" cy="2714235"/>
              </a:xfrm>
              <a:prstGeom prst="rect">
                <a:avLst/>
              </a:prstGeom>
              <a:blipFill rotWithShape="1">
                <a:blip r:embed="rId2"/>
                <a:stretch>
                  <a:fillRect l="-4854" r="-2427" b="-2719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/>
          <p:cNvSpPr/>
          <p:nvPr/>
        </p:nvSpPr>
        <p:spPr bwMode="auto">
          <a:xfrm>
            <a:off x="4525988" y="5796527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8" name="Curved Connector 97"/>
          <p:cNvCxnSpPr>
            <a:stCxn id="53" idx="2"/>
            <a:endCxn id="97" idx="2"/>
          </p:cNvCxnSpPr>
          <p:nvPr/>
        </p:nvCxnSpPr>
        <p:spPr bwMode="auto">
          <a:xfrm rot="10800000" flipV="1">
            <a:off x="4525988" y="4871474"/>
            <a:ext cx="2" cy="999921"/>
          </a:xfrm>
          <a:prstGeom prst="curvedConnector3">
            <a:avLst>
              <a:gd name="adj1" fmla="val 114301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53" idx="6"/>
            <a:endCxn id="97" idx="6"/>
          </p:cNvCxnSpPr>
          <p:nvPr/>
        </p:nvCxnSpPr>
        <p:spPr bwMode="auto">
          <a:xfrm flipH="1">
            <a:off x="4693168" y="4871475"/>
            <a:ext cx="2" cy="999921"/>
          </a:xfrm>
          <a:prstGeom prst="curvedConnector3">
            <a:avLst>
              <a:gd name="adj1" fmla="val -114300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39"/>
          <p:cNvSpPr txBox="1">
            <a:spLocks noChangeArrowheads="1"/>
          </p:cNvSpPr>
          <p:nvPr/>
        </p:nvSpPr>
        <p:spPr bwMode="auto">
          <a:xfrm>
            <a:off x="4358123" y="152400"/>
            <a:ext cx="398999" cy="2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r </a:t>
            </a:r>
          </a:p>
        </p:txBody>
      </p:sp>
      <p:sp>
        <p:nvSpPr>
          <p:cNvPr id="140" name="TextBox 39"/>
          <p:cNvSpPr txBox="1">
            <a:spLocks noChangeArrowheads="1"/>
          </p:cNvSpPr>
          <p:nvPr/>
        </p:nvSpPr>
        <p:spPr bwMode="auto">
          <a:xfrm>
            <a:off x="4436000" y="5946264"/>
            <a:ext cx="398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sz="1400" dirty="0" smtClean="0"/>
              <a:t>t </a:t>
            </a:r>
            <a:endParaRPr lang="en-US" sz="1400" dirty="0"/>
          </a:p>
        </p:txBody>
      </p:sp>
      <p:cxnSp>
        <p:nvCxnSpPr>
          <p:cNvPr id="141" name="Straight Arrow Connector 140"/>
          <p:cNvCxnSpPr>
            <a:cxnSpLocks noChangeShapeType="1"/>
          </p:cNvCxnSpPr>
          <p:nvPr/>
        </p:nvCxnSpPr>
        <p:spPr bwMode="auto">
          <a:xfrm>
            <a:off x="8423009" y="316255"/>
            <a:ext cx="3048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" name="Rectangle 141"/>
          <p:cNvSpPr/>
          <p:nvPr/>
        </p:nvSpPr>
        <p:spPr>
          <a:xfrm>
            <a:off x="8651609" y="132105"/>
            <a:ext cx="390525" cy="3381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: 0</a:t>
            </a:r>
            <a:endParaRPr lang="en-US" sz="2400" dirty="0"/>
          </a:p>
        </p:txBody>
      </p:sp>
      <p:cxnSp>
        <p:nvCxnSpPr>
          <p:cNvPr id="143" name="Straight Arrow Connector 142"/>
          <p:cNvCxnSpPr>
            <a:cxnSpLocks noChangeShapeType="1"/>
          </p:cNvCxnSpPr>
          <p:nvPr/>
        </p:nvCxnSpPr>
        <p:spPr bwMode="auto">
          <a:xfrm>
            <a:off x="8431873" y="621055"/>
            <a:ext cx="3048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" name="Rectangle 143"/>
          <p:cNvSpPr/>
          <p:nvPr/>
        </p:nvSpPr>
        <p:spPr>
          <a:xfrm>
            <a:off x="8669998" y="436905"/>
            <a:ext cx="388938" cy="3381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: 1</a:t>
            </a:r>
            <a:endParaRPr lang="en-US" sz="2400" dirty="0"/>
          </a:p>
        </p:txBody>
      </p:sp>
      <p:sp>
        <p:nvSpPr>
          <p:cNvPr id="145" name="TextBox 94"/>
          <p:cNvSpPr txBox="1">
            <a:spLocks noChangeArrowheads="1"/>
          </p:cNvSpPr>
          <p:nvPr/>
        </p:nvSpPr>
        <p:spPr bwMode="auto">
          <a:xfrm>
            <a:off x="6248400" y="769559"/>
            <a:ext cx="4777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i="1" kern="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6" name="TextBox 95"/>
          <p:cNvSpPr txBox="1">
            <a:spLocks noChangeArrowheads="1"/>
          </p:cNvSpPr>
          <p:nvPr/>
        </p:nvSpPr>
        <p:spPr bwMode="auto">
          <a:xfrm>
            <a:off x="6327105" y="1728556"/>
            <a:ext cx="398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sz="1600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2</a:t>
            </a:r>
            <a:endParaRPr lang="en-US" sz="1600" dirty="0"/>
          </a:p>
        </p:txBody>
      </p:sp>
      <p:sp>
        <p:nvSpPr>
          <p:cNvPr id="147" name="TextBox 96"/>
          <p:cNvSpPr txBox="1">
            <a:spLocks noChangeArrowheads="1"/>
          </p:cNvSpPr>
          <p:nvPr/>
        </p:nvSpPr>
        <p:spPr bwMode="auto">
          <a:xfrm>
            <a:off x="6248400" y="2539400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3</a:t>
            </a:r>
            <a:endParaRPr lang="en-US" sz="1400" dirty="0"/>
          </a:p>
        </p:txBody>
      </p:sp>
      <p:sp>
        <p:nvSpPr>
          <p:cNvPr id="148" name="TextBox 97"/>
          <p:cNvSpPr txBox="1">
            <a:spLocks noChangeArrowheads="1"/>
          </p:cNvSpPr>
          <p:nvPr/>
        </p:nvSpPr>
        <p:spPr bwMode="auto">
          <a:xfrm>
            <a:off x="6248400" y="3352800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4</a:t>
            </a:r>
            <a:endParaRPr lang="en-US" dirty="0"/>
          </a:p>
        </p:txBody>
      </p:sp>
      <p:sp>
        <p:nvSpPr>
          <p:cNvPr id="149" name="TextBox 98"/>
          <p:cNvSpPr txBox="1">
            <a:spLocks noChangeArrowheads="1"/>
          </p:cNvSpPr>
          <p:nvPr/>
        </p:nvSpPr>
        <p:spPr bwMode="auto">
          <a:xfrm>
            <a:off x="6248400" y="4250743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5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50" name="TextBox 99"/>
          <p:cNvSpPr txBox="1">
            <a:spLocks noChangeArrowheads="1"/>
          </p:cNvSpPr>
          <p:nvPr/>
        </p:nvSpPr>
        <p:spPr bwMode="auto">
          <a:xfrm>
            <a:off x="6248400" y="5269468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6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17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04800" y="5086290"/>
            <a:ext cx="27432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Maximum Width: 2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1932" y="415616"/>
            <a:ext cx="3120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B050"/>
                </a:solidFill>
              </a:rPr>
              <a:t>Refine</a:t>
            </a:r>
            <a:r>
              <a:rPr lang="pt-BR" sz="2400" b="1" dirty="0" smtClean="0">
                <a:solidFill>
                  <a:srgbClr val="00B050"/>
                </a:solidFill>
              </a:rPr>
              <a:t>: </a:t>
            </a:r>
            <a:r>
              <a:rPr lang="pt-BR" sz="2400" dirty="0" smtClean="0"/>
              <a:t>constraint selects a node to </a:t>
            </a:r>
            <a:r>
              <a:rPr lang="pt-BR" sz="2400" i="1" dirty="0" smtClean="0"/>
              <a:t>split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3904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4456660" y="457200"/>
            <a:ext cx="178840" cy="159844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Curved Connector 7"/>
          <p:cNvCxnSpPr>
            <a:stCxn id="7" idx="2"/>
            <a:endCxn id="10" idx="2"/>
          </p:cNvCxnSpPr>
          <p:nvPr/>
        </p:nvCxnSpPr>
        <p:spPr bwMode="auto">
          <a:xfrm rot="10800000" flipH="1" flipV="1">
            <a:off x="4456660" y="537122"/>
            <a:ext cx="24360" cy="908486"/>
          </a:xfrm>
          <a:prstGeom prst="curvedConnector3">
            <a:avLst>
              <a:gd name="adj1" fmla="val -938424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7" idx="6"/>
            <a:endCxn id="10" idx="6"/>
          </p:cNvCxnSpPr>
          <p:nvPr/>
        </p:nvCxnSpPr>
        <p:spPr bwMode="auto">
          <a:xfrm>
            <a:off x="4635500" y="537122"/>
            <a:ext cx="12700" cy="908486"/>
          </a:xfrm>
          <a:prstGeom prst="curvedConnector3">
            <a:avLst>
              <a:gd name="adj1" fmla="val 19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 bwMode="auto">
          <a:xfrm>
            <a:off x="4481020" y="1371600"/>
            <a:ext cx="167180" cy="148015"/>
          </a:xfrm>
          <a:prstGeom prst="ellipse">
            <a:avLst/>
          </a:prstGeom>
          <a:solidFill>
            <a:srgbClr val="00B050"/>
          </a:solidFill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481020" y="2264510"/>
            <a:ext cx="167180" cy="14801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4493720" y="3124203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4513290" y="3975099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2" name="Curved Connector 21"/>
          <p:cNvCxnSpPr>
            <a:stCxn id="10" idx="2"/>
            <a:endCxn id="13" idx="2"/>
          </p:cNvCxnSpPr>
          <p:nvPr/>
        </p:nvCxnSpPr>
        <p:spPr bwMode="auto">
          <a:xfrm rot="10800000" flipV="1">
            <a:off x="4481020" y="1445608"/>
            <a:ext cx="12700" cy="89291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3" idx="2"/>
            <a:endCxn id="14" idx="2"/>
          </p:cNvCxnSpPr>
          <p:nvPr/>
        </p:nvCxnSpPr>
        <p:spPr bwMode="auto">
          <a:xfrm rot="10800000" flipH="1" flipV="1">
            <a:off x="4481020" y="2338518"/>
            <a:ext cx="12700" cy="860554"/>
          </a:xfrm>
          <a:prstGeom prst="curvedConnector3">
            <a:avLst>
              <a:gd name="adj1" fmla="val -18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4" idx="2"/>
            <a:endCxn id="15" idx="2"/>
          </p:cNvCxnSpPr>
          <p:nvPr/>
        </p:nvCxnSpPr>
        <p:spPr bwMode="auto">
          <a:xfrm rot="10800000" flipH="1" flipV="1">
            <a:off x="4493720" y="3199072"/>
            <a:ext cx="19570" cy="850896"/>
          </a:xfrm>
          <a:prstGeom prst="curvedConnector3">
            <a:avLst>
              <a:gd name="adj1" fmla="val -1168114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10" idx="6"/>
            <a:endCxn id="13" idx="6"/>
          </p:cNvCxnSpPr>
          <p:nvPr/>
        </p:nvCxnSpPr>
        <p:spPr bwMode="auto">
          <a:xfrm>
            <a:off x="4648200" y="1445608"/>
            <a:ext cx="12700" cy="89291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3" idx="6"/>
            <a:endCxn id="14" idx="6"/>
          </p:cNvCxnSpPr>
          <p:nvPr/>
        </p:nvCxnSpPr>
        <p:spPr bwMode="auto">
          <a:xfrm>
            <a:off x="4648200" y="2338518"/>
            <a:ext cx="12700" cy="860554"/>
          </a:xfrm>
          <a:prstGeom prst="curvedConnector3">
            <a:avLst>
              <a:gd name="adj1" fmla="val 19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14" idx="6"/>
            <a:endCxn id="15" idx="6"/>
          </p:cNvCxnSpPr>
          <p:nvPr/>
        </p:nvCxnSpPr>
        <p:spPr bwMode="auto">
          <a:xfrm>
            <a:off x="4660900" y="3199072"/>
            <a:ext cx="19570" cy="850896"/>
          </a:xfrm>
          <a:prstGeom prst="curvedConnector3">
            <a:avLst>
              <a:gd name="adj1" fmla="val 1268114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 bwMode="auto">
          <a:xfrm>
            <a:off x="4525990" y="4796606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4" name="Curved Connector 53"/>
          <p:cNvCxnSpPr>
            <a:stCxn id="15" idx="2"/>
            <a:endCxn id="53" idx="2"/>
          </p:cNvCxnSpPr>
          <p:nvPr/>
        </p:nvCxnSpPr>
        <p:spPr bwMode="auto">
          <a:xfrm rot="10800000" flipH="1" flipV="1">
            <a:off x="4513290" y="4049967"/>
            <a:ext cx="12700" cy="821507"/>
          </a:xfrm>
          <a:prstGeom prst="curvedConnector3">
            <a:avLst>
              <a:gd name="adj1" fmla="val -18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15" idx="6"/>
            <a:endCxn id="53" idx="6"/>
          </p:cNvCxnSpPr>
          <p:nvPr/>
        </p:nvCxnSpPr>
        <p:spPr bwMode="auto">
          <a:xfrm>
            <a:off x="4680470" y="4049968"/>
            <a:ext cx="12700" cy="821507"/>
          </a:xfrm>
          <a:prstGeom prst="curvedConnector3">
            <a:avLst>
              <a:gd name="adj1" fmla="val 19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448"/>
              <p:cNvSpPr txBox="1"/>
              <p:nvPr/>
            </p:nvSpPr>
            <p:spPr>
              <a:xfrm>
                <a:off x="257332" y="1371600"/>
                <a:ext cx="2511268" cy="27142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1100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pt-BR" sz="2800" kern="0" dirty="0">
                    <a:latin typeface="+mj-lt"/>
                    <a:cs typeface="Arial" panose="020B0604020202020204" pitchFamily="34" charset="0"/>
                  </a:rPr>
                  <a:t>max ∑</a:t>
                </a:r>
                <a:r>
                  <a:rPr lang="en-US" sz="2800" kern="0" baseline="-25000" dirty="0" err="1">
                    <a:latin typeface="+mj-lt"/>
                    <a:cs typeface="Arial" panose="020B0604020202020204" pitchFamily="34" charset="0"/>
                  </a:rPr>
                  <a:t>i</a:t>
                </a:r>
                <a:r>
                  <a:rPr lang="en-US" sz="2800" kern="0" baseline="-250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latin typeface="+mj-lt"/>
                    <a:cs typeface="Arial" panose="020B0604020202020204" pitchFamily="34" charset="0"/>
                  </a:rPr>
                  <a:t>i</a:t>
                </a:r>
                <a:endParaRPr lang="en-US" sz="28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b="1" kern="0" baseline="-2500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b="1" kern="0" baseline="-2500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2		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	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5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5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endParaRPr lang="en-US" sz="16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,…,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Calibri" pitchFamily="34" charset="0"/>
                      </a:rPr>
                      <m:t>∈</m:t>
                    </m:r>
                  </m:oMath>
                </a14:m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{0,1}</a:t>
                </a:r>
                <a:endParaRPr lang="pt-BR" sz="28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TextBox 4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2" y="1371600"/>
                <a:ext cx="2511268" cy="2714235"/>
              </a:xfrm>
              <a:prstGeom prst="rect">
                <a:avLst/>
              </a:prstGeom>
              <a:blipFill rotWithShape="1">
                <a:blip r:embed="rId2"/>
                <a:stretch>
                  <a:fillRect l="-4854" r="-2427" b="-2719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/>
          <p:cNvSpPr/>
          <p:nvPr/>
        </p:nvSpPr>
        <p:spPr bwMode="auto">
          <a:xfrm>
            <a:off x="4525988" y="5796527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8" name="Curved Connector 97"/>
          <p:cNvCxnSpPr>
            <a:stCxn id="53" idx="2"/>
            <a:endCxn id="97" idx="2"/>
          </p:cNvCxnSpPr>
          <p:nvPr/>
        </p:nvCxnSpPr>
        <p:spPr bwMode="auto">
          <a:xfrm rot="10800000" flipV="1">
            <a:off x="4525988" y="4871474"/>
            <a:ext cx="2" cy="999921"/>
          </a:xfrm>
          <a:prstGeom prst="curvedConnector3">
            <a:avLst>
              <a:gd name="adj1" fmla="val 114301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53" idx="6"/>
            <a:endCxn id="97" idx="6"/>
          </p:cNvCxnSpPr>
          <p:nvPr/>
        </p:nvCxnSpPr>
        <p:spPr bwMode="auto">
          <a:xfrm flipH="1">
            <a:off x="4693168" y="4871475"/>
            <a:ext cx="2" cy="999921"/>
          </a:xfrm>
          <a:prstGeom prst="curvedConnector3">
            <a:avLst>
              <a:gd name="adj1" fmla="val -114300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39"/>
          <p:cNvSpPr txBox="1">
            <a:spLocks noChangeArrowheads="1"/>
          </p:cNvSpPr>
          <p:nvPr/>
        </p:nvSpPr>
        <p:spPr bwMode="auto">
          <a:xfrm>
            <a:off x="4358123" y="152400"/>
            <a:ext cx="398999" cy="2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r </a:t>
            </a:r>
          </a:p>
        </p:txBody>
      </p:sp>
      <p:sp>
        <p:nvSpPr>
          <p:cNvPr id="140" name="TextBox 39"/>
          <p:cNvSpPr txBox="1">
            <a:spLocks noChangeArrowheads="1"/>
          </p:cNvSpPr>
          <p:nvPr/>
        </p:nvSpPr>
        <p:spPr bwMode="auto">
          <a:xfrm>
            <a:off x="4436000" y="5946264"/>
            <a:ext cx="398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sz="1400" dirty="0" smtClean="0"/>
              <a:t>t </a:t>
            </a:r>
            <a:endParaRPr lang="en-US" sz="1400" dirty="0"/>
          </a:p>
        </p:txBody>
      </p:sp>
      <p:cxnSp>
        <p:nvCxnSpPr>
          <p:cNvPr id="141" name="Straight Arrow Connector 140"/>
          <p:cNvCxnSpPr>
            <a:cxnSpLocks noChangeShapeType="1"/>
          </p:cNvCxnSpPr>
          <p:nvPr/>
        </p:nvCxnSpPr>
        <p:spPr bwMode="auto">
          <a:xfrm>
            <a:off x="8423009" y="316255"/>
            <a:ext cx="3048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" name="Rectangle 141"/>
          <p:cNvSpPr/>
          <p:nvPr/>
        </p:nvSpPr>
        <p:spPr>
          <a:xfrm>
            <a:off x="8651609" y="132105"/>
            <a:ext cx="390525" cy="3381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: 0</a:t>
            </a:r>
            <a:endParaRPr lang="en-US" sz="2400" dirty="0"/>
          </a:p>
        </p:txBody>
      </p:sp>
      <p:cxnSp>
        <p:nvCxnSpPr>
          <p:cNvPr id="143" name="Straight Arrow Connector 142"/>
          <p:cNvCxnSpPr>
            <a:cxnSpLocks noChangeShapeType="1"/>
          </p:cNvCxnSpPr>
          <p:nvPr/>
        </p:nvCxnSpPr>
        <p:spPr bwMode="auto">
          <a:xfrm>
            <a:off x="8431873" y="621055"/>
            <a:ext cx="3048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" name="Rectangle 143"/>
          <p:cNvSpPr/>
          <p:nvPr/>
        </p:nvSpPr>
        <p:spPr>
          <a:xfrm>
            <a:off x="8669998" y="436905"/>
            <a:ext cx="388938" cy="3381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: 1</a:t>
            </a:r>
            <a:endParaRPr lang="en-US" sz="2400" dirty="0"/>
          </a:p>
        </p:txBody>
      </p:sp>
      <p:sp>
        <p:nvSpPr>
          <p:cNvPr id="145" name="TextBox 94"/>
          <p:cNvSpPr txBox="1">
            <a:spLocks noChangeArrowheads="1"/>
          </p:cNvSpPr>
          <p:nvPr/>
        </p:nvSpPr>
        <p:spPr bwMode="auto">
          <a:xfrm>
            <a:off x="6248400" y="769559"/>
            <a:ext cx="4777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i="1" kern="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6" name="TextBox 95"/>
          <p:cNvSpPr txBox="1">
            <a:spLocks noChangeArrowheads="1"/>
          </p:cNvSpPr>
          <p:nvPr/>
        </p:nvSpPr>
        <p:spPr bwMode="auto">
          <a:xfrm>
            <a:off x="6327105" y="1728556"/>
            <a:ext cx="398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sz="1600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2</a:t>
            </a:r>
            <a:endParaRPr lang="en-US" sz="1600" dirty="0"/>
          </a:p>
        </p:txBody>
      </p:sp>
      <p:sp>
        <p:nvSpPr>
          <p:cNvPr id="147" name="TextBox 96"/>
          <p:cNvSpPr txBox="1">
            <a:spLocks noChangeArrowheads="1"/>
          </p:cNvSpPr>
          <p:nvPr/>
        </p:nvSpPr>
        <p:spPr bwMode="auto">
          <a:xfrm>
            <a:off x="6248400" y="2539400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3</a:t>
            </a:r>
            <a:endParaRPr lang="en-US" sz="1400" dirty="0"/>
          </a:p>
        </p:txBody>
      </p:sp>
      <p:sp>
        <p:nvSpPr>
          <p:cNvPr id="148" name="TextBox 97"/>
          <p:cNvSpPr txBox="1">
            <a:spLocks noChangeArrowheads="1"/>
          </p:cNvSpPr>
          <p:nvPr/>
        </p:nvSpPr>
        <p:spPr bwMode="auto">
          <a:xfrm>
            <a:off x="6248400" y="3352800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4</a:t>
            </a:r>
            <a:endParaRPr lang="en-US" dirty="0"/>
          </a:p>
        </p:txBody>
      </p:sp>
      <p:sp>
        <p:nvSpPr>
          <p:cNvPr id="149" name="TextBox 98"/>
          <p:cNvSpPr txBox="1">
            <a:spLocks noChangeArrowheads="1"/>
          </p:cNvSpPr>
          <p:nvPr/>
        </p:nvSpPr>
        <p:spPr bwMode="auto">
          <a:xfrm>
            <a:off x="6248400" y="4250743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5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50" name="TextBox 99"/>
          <p:cNvSpPr txBox="1">
            <a:spLocks noChangeArrowheads="1"/>
          </p:cNvSpPr>
          <p:nvPr/>
        </p:nvSpPr>
        <p:spPr bwMode="auto">
          <a:xfrm>
            <a:off x="6248400" y="5269468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6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124200" y="1138891"/>
            <a:ext cx="1143000" cy="30252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1932" y="415616"/>
            <a:ext cx="3120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B050"/>
                </a:solidFill>
              </a:rPr>
              <a:t>Refine</a:t>
            </a:r>
            <a:r>
              <a:rPr lang="pt-BR" sz="2400" b="1" dirty="0" smtClean="0">
                <a:solidFill>
                  <a:srgbClr val="00B050"/>
                </a:solidFill>
              </a:rPr>
              <a:t>: </a:t>
            </a:r>
            <a:r>
              <a:rPr lang="pt-BR" sz="2400" dirty="0" smtClean="0"/>
              <a:t>constraint selects a node to </a:t>
            </a:r>
            <a:r>
              <a:rPr lang="pt-BR" sz="2400" i="1" dirty="0" smtClean="0"/>
              <a:t>split</a:t>
            </a:r>
            <a:endParaRPr lang="en-US" sz="2400" i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18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04800" y="5086290"/>
            <a:ext cx="27432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Maximum Width: 2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4456660" y="457200"/>
            <a:ext cx="178840" cy="159844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4481020" y="2264510"/>
            <a:ext cx="167180" cy="14801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4493720" y="3124203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4513290" y="3975099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2" name="Curved Connector 21"/>
          <p:cNvCxnSpPr>
            <a:stCxn id="37" idx="3"/>
            <a:endCxn id="13" idx="2"/>
          </p:cNvCxnSpPr>
          <p:nvPr/>
        </p:nvCxnSpPr>
        <p:spPr bwMode="auto">
          <a:xfrm rot="16200000" flipH="1">
            <a:off x="3775562" y="1633059"/>
            <a:ext cx="840579" cy="570337"/>
          </a:xfrm>
          <a:prstGeom prst="curvedConnector2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3" idx="2"/>
            <a:endCxn id="14" idx="2"/>
          </p:cNvCxnSpPr>
          <p:nvPr/>
        </p:nvCxnSpPr>
        <p:spPr bwMode="auto">
          <a:xfrm rot="10800000" flipH="1" flipV="1">
            <a:off x="4481020" y="2338518"/>
            <a:ext cx="12700" cy="860554"/>
          </a:xfrm>
          <a:prstGeom prst="curvedConnector3">
            <a:avLst>
              <a:gd name="adj1" fmla="val -18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4" idx="2"/>
            <a:endCxn id="15" idx="2"/>
          </p:cNvCxnSpPr>
          <p:nvPr/>
        </p:nvCxnSpPr>
        <p:spPr bwMode="auto">
          <a:xfrm rot="10800000" flipH="1" flipV="1">
            <a:off x="4493720" y="3199072"/>
            <a:ext cx="19570" cy="850896"/>
          </a:xfrm>
          <a:prstGeom prst="curvedConnector3">
            <a:avLst>
              <a:gd name="adj1" fmla="val -1168114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7" idx="6"/>
            <a:endCxn id="13" idx="0"/>
          </p:cNvCxnSpPr>
          <p:nvPr/>
        </p:nvCxnSpPr>
        <p:spPr bwMode="auto">
          <a:xfrm>
            <a:off x="4053380" y="1445608"/>
            <a:ext cx="511230" cy="818902"/>
          </a:xfrm>
          <a:prstGeom prst="curvedConnector2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3" idx="6"/>
            <a:endCxn id="14" idx="6"/>
          </p:cNvCxnSpPr>
          <p:nvPr/>
        </p:nvCxnSpPr>
        <p:spPr bwMode="auto">
          <a:xfrm>
            <a:off x="4648200" y="2338518"/>
            <a:ext cx="12700" cy="860554"/>
          </a:xfrm>
          <a:prstGeom prst="curvedConnector3">
            <a:avLst>
              <a:gd name="adj1" fmla="val 19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14" idx="6"/>
            <a:endCxn id="15" idx="6"/>
          </p:cNvCxnSpPr>
          <p:nvPr/>
        </p:nvCxnSpPr>
        <p:spPr bwMode="auto">
          <a:xfrm>
            <a:off x="4660900" y="3199072"/>
            <a:ext cx="19570" cy="850896"/>
          </a:xfrm>
          <a:prstGeom prst="curvedConnector3">
            <a:avLst>
              <a:gd name="adj1" fmla="val 1268114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 bwMode="auto">
          <a:xfrm>
            <a:off x="4525990" y="4796606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4" name="Curved Connector 53"/>
          <p:cNvCxnSpPr>
            <a:stCxn id="15" idx="2"/>
            <a:endCxn id="53" idx="2"/>
          </p:cNvCxnSpPr>
          <p:nvPr/>
        </p:nvCxnSpPr>
        <p:spPr bwMode="auto">
          <a:xfrm rot="10800000" flipH="1" flipV="1">
            <a:off x="4513290" y="4049967"/>
            <a:ext cx="12700" cy="821507"/>
          </a:xfrm>
          <a:prstGeom prst="curvedConnector3">
            <a:avLst>
              <a:gd name="adj1" fmla="val -18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15" idx="6"/>
            <a:endCxn id="53" idx="6"/>
          </p:cNvCxnSpPr>
          <p:nvPr/>
        </p:nvCxnSpPr>
        <p:spPr bwMode="auto">
          <a:xfrm>
            <a:off x="4680470" y="4049968"/>
            <a:ext cx="12700" cy="821507"/>
          </a:xfrm>
          <a:prstGeom prst="curvedConnector3">
            <a:avLst>
              <a:gd name="adj1" fmla="val 19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 bwMode="auto">
          <a:xfrm>
            <a:off x="4525988" y="5796527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8" name="Curved Connector 97"/>
          <p:cNvCxnSpPr>
            <a:stCxn id="53" idx="2"/>
            <a:endCxn id="97" idx="2"/>
          </p:cNvCxnSpPr>
          <p:nvPr/>
        </p:nvCxnSpPr>
        <p:spPr bwMode="auto">
          <a:xfrm rot="10800000" flipV="1">
            <a:off x="4525988" y="4871474"/>
            <a:ext cx="2" cy="999921"/>
          </a:xfrm>
          <a:prstGeom prst="curvedConnector3">
            <a:avLst>
              <a:gd name="adj1" fmla="val 114301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53" idx="6"/>
            <a:endCxn id="97" idx="6"/>
          </p:cNvCxnSpPr>
          <p:nvPr/>
        </p:nvCxnSpPr>
        <p:spPr bwMode="auto">
          <a:xfrm flipH="1">
            <a:off x="4693168" y="4871475"/>
            <a:ext cx="2" cy="999921"/>
          </a:xfrm>
          <a:prstGeom prst="curvedConnector3">
            <a:avLst>
              <a:gd name="adj1" fmla="val -114300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39"/>
          <p:cNvSpPr txBox="1">
            <a:spLocks noChangeArrowheads="1"/>
          </p:cNvSpPr>
          <p:nvPr/>
        </p:nvSpPr>
        <p:spPr bwMode="auto">
          <a:xfrm>
            <a:off x="4358123" y="152400"/>
            <a:ext cx="398999" cy="2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r </a:t>
            </a:r>
          </a:p>
        </p:txBody>
      </p:sp>
      <p:sp>
        <p:nvSpPr>
          <p:cNvPr id="140" name="TextBox 39"/>
          <p:cNvSpPr txBox="1">
            <a:spLocks noChangeArrowheads="1"/>
          </p:cNvSpPr>
          <p:nvPr/>
        </p:nvSpPr>
        <p:spPr bwMode="auto">
          <a:xfrm>
            <a:off x="4436000" y="5946264"/>
            <a:ext cx="398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sz="1400" dirty="0" smtClean="0"/>
              <a:t>t </a:t>
            </a:r>
            <a:endParaRPr lang="en-US" sz="1400" dirty="0"/>
          </a:p>
        </p:txBody>
      </p:sp>
      <p:cxnSp>
        <p:nvCxnSpPr>
          <p:cNvPr id="141" name="Straight Arrow Connector 140"/>
          <p:cNvCxnSpPr>
            <a:cxnSpLocks noChangeShapeType="1"/>
          </p:cNvCxnSpPr>
          <p:nvPr/>
        </p:nvCxnSpPr>
        <p:spPr bwMode="auto">
          <a:xfrm>
            <a:off x="8423009" y="316255"/>
            <a:ext cx="3048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" name="Rectangle 141"/>
          <p:cNvSpPr/>
          <p:nvPr/>
        </p:nvSpPr>
        <p:spPr>
          <a:xfrm>
            <a:off x="8651609" y="132105"/>
            <a:ext cx="390525" cy="3381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: 0</a:t>
            </a:r>
            <a:endParaRPr lang="en-US" sz="2400" dirty="0"/>
          </a:p>
        </p:txBody>
      </p:sp>
      <p:cxnSp>
        <p:nvCxnSpPr>
          <p:cNvPr id="143" name="Straight Arrow Connector 142"/>
          <p:cNvCxnSpPr>
            <a:cxnSpLocks noChangeShapeType="1"/>
          </p:cNvCxnSpPr>
          <p:nvPr/>
        </p:nvCxnSpPr>
        <p:spPr bwMode="auto">
          <a:xfrm>
            <a:off x="8431873" y="621055"/>
            <a:ext cx="3048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" name="Rectangle 143"/>
          <p:cNvSpPr/>
          <p:nvPr/>
        </p:nvSpPr>
        <p:spPr>
          <a:xfrm>
            <a:off x="8669998" y="436905"/>
            <a:ext cx="388938" cy="3381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: 1</a:t>
            </a:r>
            <a:endParaRPr lang="en-US" sz="2400" dirty="0"/>
          </a:p>
        </p:txBody>
      </p:sp>
      <p:sp>
        <p:nvSpPr>
          <p:cNvPr id="145" name="TextBox 94"/>
          <p:cNvSpPr txBox="1">
            <a:spLocks noChangeArrowheads="1"/>
          </p:cNvSpPr>
          <p:nvPr/>
        </p:nvSpPr>
        <p:spPr bwMode="auto">
          <a:xfrm>
            <a:off x="6248400" y="769559"/>
            <a:ext cx="4777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i="1" kern="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6" name="TextBox 95"/>
          <p:cNvSpPr txBox="1">
            <a:spLocks noChangeArrowheads="1"/>
          </p:cNvSpPr>
          <p:nvPr/>
        </p:nvSpPr>
        <p:spPr bwMode="auto">
          <a:xfrm>
            <a:off x="6327105" y="1728556"/>
            <a:ext cx="398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sz="1600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2</a:t>
            </a:r>
            <a:endParaRPr lang="en-US" sz="1600" dirty="0"/>
          </a:p>
        </p:txBody>
      </p:sp>
      <p:sp>
        <p:nvSpPr>
          <p:cNvPr id="147" name="TextBox 96"/>
          <p:cNvSpPr txBox="1">
            <a:spLocks noChangeArrowheads="1"/>
          </p:cNvSpPr>
          <p:nvPr/>
        </p:nvSpPr>
        <p:spPr bwMode="auto">
          <a:xfrm>
            <a:off x="6248400" y="2539400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3</a:t>
            </a:r>
            <a:endParaRPr lang="en-US" sz="1400" dirty="0"/>
          </a:p>
        </p:txBody>
      </p:sp>
      <p:sp>
        <p:nvSpPr>
          <p:cNvPr id="148" name="TextBox 97"/>
          <p:cNvSpPr txBox="1">
            <a:spLocks noChangeArrowheads="1"/>
          </p:cNvSpPr>
          <p:nvPr/>
        </p:nvSpPr>
        <p:spPr bwMode="auto">
          <a:xfrm>
            <a:off x="6248400" y="3352800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4</a:t>
            </a:r>
            <a:endParaRPr lang="en-US" dirty="0"/>
          </a:p>
        </p:txBody>
      </p:sp>
      <p:sp>
        <p:nvSpPr>
          <p:cNvPr id="149" name="TextBox 98"/>
          <p:cNvSpPr txBox="1">
            <a:spLocks noChangeArrowheads="1"/>
          </p:cNvSpPr>
          <p:nvPr/>
        </p:nvSpPr>
        <p:spPr bwMode="auto">
          <a:xfrm>
            <a:off x="6248400" y="4250743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5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50" name="TextBox 99"/>
          <p:cNvSpPr txBox="1">
            <a:spLocks noChangeArrowheads="1"/>
          </p:cNvSpPr>
          <p:nvPr/>
        </p:nvSpPr>
        <p:spPr bwMode="auto">
          <a:xfrm>
            <a:off x="6248400" y="5269468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6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7" name="Oval 36"/>
          <p:cNvSpPr/>
          <p:nvPr/>
        </p:nvSpPr>
        <p:spPr bwMode="auto">
          <a:xfrm>
            <a:off x="3886200" y="1371600"/>
            <a:ext cx="167180" cy="148015"/>
          </a:xfrm>
          <a:prstGeom prst="ellipse">
            <a:avLst/>
          </a:prstGeom>
          <a:solidFill>
            <a:srgbClr val="00B050"/>
          </a:solidFill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029200" y="1375985"/>
            <a:ext cx="167180" cy="148015"/>
          </a:xfrm>
          <a:prstGeom prst="ellipse">
            <a:avLst/>
          </a:prstGeom>
          <a:solidFill>
            <a:srgbClr val="00B050"/>
          </a:solidFill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39" name="Straight Connector 38"/>
          <p:cNvCxnSpPr>
            <a:stCxn id="7" idx="3"/>
            <a:endCxn id="37" idx="0"/>
          </p:cNvCxnSpPr>
          <p:nvPr/>
        </p:nvCxnSpPr>
        <p:spPr>
          <a:xfrm flipH="1">
            <a:off x="3969790" y="593635"/>
            <a:ext cx="513061" cy="77796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5"/>
            <a:endCxn id="38" idx="0"/>
          </p:cNvCxnSpPr>
          <p:nvPr/>
        </p:nvCxnSpPr>
        <p:spPr>
          <a:xfrm>
            <a:off x="4609309" y="593635"/>
            <a:ext cx="503481" cy="78235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38" idx="2"/>
            <a:endCxn id="13" idx="7"/>
          </p:cNvCxnSpPr>
          <p:nvPr/>
        </p:nvCxnSpPr>
        <p:spPr bwMode="auto">
          <a:xfrm rot="10800000" flipV="1">
            <a:off x="4623718" y="1449992"/>
            <a:ext cx="405483" cy="836193"/>
          </a:xfrm>
          <a:prstGeom prst="curvedConnector2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38" idx="5"/>
            <a:endCxn id="13" idx="6"/>
          </p:cNvCxnSpPr>
          <p:nvPr/>
        </p:nvCxnSpPr>
        <p:spPr bwMode="auto">
          <a:xfrm rot="5400000">
            <a:off x="4491952" y="1658573"/>
            <a:ext cx="836194" cy="523697"/>
          </a:xfrm>
          <a:prstGeom prst="curvedConnector2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48"/>
              <p:cNvSpPr txBox="1"/>
              <p:nvPr/>
            </p:nvSpPr>
            <p:spPr>
              <a:xfrm>
                <a:off x="257332" y="1371600"/>
                <a:ext cx="2511268" cy="27142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1100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pt-BR" sz="2800" kern="0" dirty="0">
                    <a:latin typeface="+mj-lt"/>
                    <a:cs typeface="Arial" panose="020B0604020202020204" pitchFamily="34" charset="0"/>
                  </a:rPr>
                  <a:t>max ∑</a:t>
                </a:r>
                <a:r>
                  <a:rPr lang="en-US" sz="2800" kern="0" baseline="-25000" dirty="0" err="1">
                    <a:latin typeface="+mj-lt"/>
                    <a:cs typeface="Arial" panose="020B0604020202020204" pitchFamily="34" charset="0"/>
                  </a:rPr>
                  <a:t>i</a:t>
                </a:r>
                <a:r>
                  <a:rPr lang="en-US" sz="2800" kern="0" baseline="-250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latin typeface="+mj-lt"/>
                    <a:cs typeface="Arial" panose="020B0604020202020204" pitchFamily="34" charset="0"/>
                  </a:rPr>
                  <a:t>i</a:t>
                </a:r>
                <a:endParaRPr lang="en-US" sz="28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b="1" kern="0" baseline="-2500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b="1" kern="0" baseline="-2500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2		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	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5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5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endParaRPr lang="en-US" sz="16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,…,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Calibri" pitchFamily="34" charset="0"/>
                      </a:rPr>
                      <m:t>∈</m:t>
                    </m:r>
                  </m:oMath>
                </a14:m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{0,1}</a:t>
                </a:r>
                <a:endParaRPr lang="pt-BR" sz="28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2" y="1371600"/>
                <a:ext cx="2511268" cy="2714235"/>
              </a:xfrm>
              <a:prstGeom prst="rect">
                <a:avLst/>
              </a:prstGeom>
              <a:blipFill rotWithShape="1">
                <a:blip r:embed="rId2"/>
                <a:stretch>
                  <a:fillRect l="-4854" r="-2427" b="-2719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231932" y="415616"/>
            <a:ext cx="3120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B050"/>
                </a:solidFill>
              </a:rPr>
              <a:t>Refine</a:t>
            </a:r>
            <a:r>
              <a:rPr lang="pt-BR" sz="2400" b="1" dirty="0" smtClean="0">
                <a:solidFill>
                  <a:srgbClr val="00B050"/>
                </a:solidFill>
              </a:rPr>
              <a:t>: </a:t>
            </a:r>
            <a:r>
              <a:rPr lang="pt-BR" sz="2400" dirty="0" smtClean="0"/>
              <a:t>constraint selects a node to </a:t>
            </a:r>
            <a:r>
              <a:rPr lang="pt-BR" sz="2400" i="1" dirty="0" smtClean="0"/>
              <a:t>split</a:t>
            </a:r>
            <a:endParaRPr lang="en-US" sz="2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19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04800" y="5086290"/>
            <a:ext cx="27432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Maximum Width: 2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00B050"/>
                </a:solidFill>
              </a:rPr>
              <a:t>Decision Diagrams for Optimization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t-BR" sz="2800" dirty="0" smtClean="0"/>
              <a:t>Novel techniques for </a:t>
            </a:r>
            <a:r>
              <a:rPr lang="pt-BR" sz="2800" dirty="0" smtClean="0">
                <a:solidFill>
                  <a:srgbClr val="00B0F0"/>
                </a:solidFill>
              </a:rPr>
              <a:t>discrete optimization problems</a:t>
            </a:r>
          </a:p>
          <a:p>
            <a:pPr>
              <a:defRPr/>
            </a:pPr>
            <a:endParaRPr lang="pt-BR" sz="2000" dirty="0" smtClean="0"/>
          </a:p>
          <a:p>
            <a:pPr>
              <a:defRPr/>
            </a:pPr>
            <a:r>
              <a:rPr lang="pt-BR" sz="2000" dirty="0" smtClean="0"/>
              <a:t>C., van Hoeve: </a:t>
            </a:r>
            <a:r>
              <a:rPr lang="pt-BR" sz="2000" b="1" i="1" dirty="0" smtClean="0">
                <a:solidFill>
                  <a:srgbClr val="0070C0"/>
                </a:solidFill>
              </a:rPr>
              <a:t>Multivalued Decision Diagrams for Sequencing Problems</a:t>
            </a:r>
            <a:r>
              <a:rPr lang="pt-BR" sz="2000" dirty="0" smtClean="0"/>
              <a:t>, </a:t>
            </a:r>
            <a:r>
              <a:rPr lang="pt-BR" sz="2000" i="1" dirty="0" smtClean="0"/>
              <a:t>Operations Research</a:t>
            </a:r>
            <a:r>
              <a:rPr lang="pt-BR" sz="2000" dirty="0" smtClean="0"/>
              <a:t>, to appear. 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Bergman, C., van </a:t>
            </a:r>
            <a:r>
              <a:rPr lang="en-US" sz="2000" dirty="0" err="1" smtClean="0"/>
              <a:t>Hoeve</a:t>
            </a:r>
            <a:r>
              <a:rPr lang="en-US" sz="2000" dirty="0" smtClean="0"/>
              <a:t>, Hooker: </a:t>
            </a:r>
            <a:r>
              <a:rPr lang="en-US" sz="2000" b="1" i="1" dirty="0">
                <a:solidFill>
                  <a:srgbClr val="0070C0"/>
                </a:solidFill>
              </a:rPr>
              <a:t>Optimization Bounds from Binary Decision Diagrams</a:t>
            </a:r>
            <a:r>
              <a:rPr lang="en-US" sz="2000" dirty="0"/>
              <a:t>. </a:t>
            </a:r>
            <a:r>
              <a:rPr lang="en-US" sz="2000" i="1" dirty="0"/>
              <a:t>INFORMS J. Computing</a:t>
            </a:r>
            <a:r>
              <a:rPr lang="en-US" sz="2000" dirty="0"/>
              <a:t>, to appear</a:t>
            </a:r>
            <a:r>
              <a:rPr lang="en-US" sz="2000" dirty="0" smtClean="0"/>
              <a:t>.</a:t>
            </a:r>
          </a:p>
          <a:p>
            <a:pPr>
              <a:defRPr/>
            </a:pPr>
            <a:r>
              <a:rPr lang="pt-BR" sz="2000" dirty="0"/>
              <a:t>C., van Hoeve: </a:t>
            </a:r>
            <a:r>
              <a:rPr lang="pt-BR" sz="2000" b="1" i="1" dirty="0" smtClean="0">
                <a:solidFill>
                  <a:srgbClr val="0070C0"/>
                </a:solidFill>
              </a:rPr>
              <a:t>MDD Propagation for Disjunctive Scheduling</a:t>
            </a:r>
            <a:r>
              <a:rPr lang="pt-BR" sz="2000" dirty="0" smtClean="0"/>
              <a:t>, </a:t>
            </a:r>
            <a:r>
              <a:rPr lang="pt-BR" sz="2000" i="1" dirty="0" smtClean="0"/>
              <a:t>ICAPS 2012</a:t>
            </a:r>
            <a:r>
              <a:rPr lang="pt-BR" sz="2000" dirty="0" smtClean="0"/>
              <a:t> </a:t>
            </a:r>
            <a:endParaRPr lang="en-US" sz="2000" dirty="0"/>
          </a:p>
          <a:p>
            <a:pPr>
              <a:defRPr/>
            </a:pPr>
            <a:r>
              <a:rPr lang="en-US" sz="2000" dirty="0" smtClean="0"/>
              <a:t>Bergman</a:t>
            </a:r>
            <a:r>
              <a:rPr lang="en-US" sz="2000" dirty="0"/>
              <a:t>, </a:t>
            </a:r>
            <a:r>
              <a:rPr lang="en-US" sz="2000" dirty="0" smtClean="0"/>
              <a:t>C., van </a:t>
            </a:r>
            <a:r>
              <a:rPr lang="en-US" sz="2000" dirty="0" err="1" smtClean="0"/>
              <a:t>Hoeve</a:t>
            </a:r>
            <a:r>
              <a:rPr lang="en-US" sz="2000" dirty="0" smtClean="0"/>
              <a:t>, </a:t>
            </a:r>
            <a:r>
              <a:rPr lang="en-US" sz="2000" dirty="0"/>
              <a:t>Hooker: </a:t>
            </a:r>
            <a:r>
              <a:rPr lang="en-US" sz="2000" b="1" i="1" dirty="0">
                <a:solidFill>
                  <a:srgbClr val="0070C0"/>
                </a:solidFill>
              </a:rPr>
              <a:t>Variable Ordering for the Application of BDDs to the Maximum Independent Set Problem</a:t>
            </a:r>
            <a:r>
              <a:rPr lang="en-US" sz="2000" dirty="0"/>
              <a:t>. CPAIOR 2012: 34-49</a:t>
            </a:r>
          </a:p>
          <a:p>
            <a:pPr>
              <a:defRPr/>
            </a:pPr>
            <a:r>
              <a:rPr lang="en-US" sz="2000" dirty="0" smtClean="0"/>
              <a:t>Bergman</a:t>
            </a:r>
            <a:r>
              <a:rPr lang="en-US" sz="2000" dirty="0"/>
              <a:t>, C., van </a:t>
            </a:r>
            <a:r>
              <a:rPr lang="en-US" sz="2000" dirty="0" err="1"/>
              <a:t>Hoeve</a:t>
            </a:r>
            <a:r>
              <a:rPr lang="en-US" sz="2000" dirty="0"/>
              <a:t>, </a:t>
            </a:r>
            <a:r>
              <a:rPr lang="en-US" sz="2000" dirty="0" smtClean="0"/>
              <a:t>Hooker: </a:t>
            </a:r>
            <a:r>
              <a:rPr lang="en-US" sz="2000" b="1" i="1" dirty="0" smtClean="0">
                <a:solidFill>
                  <a:srgbClr val="0070C0"/>
                </a:solidFill>
              </a:rPr>
              <a:t>Decision Diagrams for Discrete Optimization</a:t>
            </a:r>
            <a:r>
              <a:rPr lang="en-US" sz="2000" dirty="0" smtClean="0"/>
              <a:t>. </a:t>
            </a:r>
            <a:r>
              <a:rPr lang="en-US" sz="2000" dirty="0"/>
              <a:t>Under review, 2013</a:t>
            </a:r>
            <a:r>
              <a:rPr lang="en-US" sz="2000" dirty="0" smtClean="0"/>
              <a:t>.</a:t>
            </a:r>
          </a:p>
          <a:p>
            <a:pPr>
              <a:defRPr/>
            </a:pPr>
            <a:r>
              <a:rPr lang="pt-BR" sz="2000" dirty="0" smtClean="0"/>
              <a:t>...</a:t>
            </a:r>
            <a:endParaRPr lang="en-US" sz="2000" dirty="0"/>
          </a:p>
          <a:p>
            <a:pPr>
              <a:defRPr/>
            </a:pPr>
            <a:endParaRPr lang="en-US" sz="2400" dirty="0"/>
          </a:p>
          <a:p>
            <a:pPr marL="0" indent="0">
              <a:buNone/>
            </a:pPr>
            <a:endParaRPr lang="pt-BR" sz="2800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4456660" y="457200"/>
            <a:ext cx="178840" cy="159844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4481020" y="2264510"/>
            <a:ext cx="167180" cy="14801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4493720" y="3124203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4513290" y="3975099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2" name="Curved Connector 21"/>
          <p:cNvCxnSpPr>
            <a:stCxn id="37" idx="3"/>
            <a:endCxn id="13" idx="2"/>
          </p:cNvCxnSpPr>
          <p:nvPr/>
        </p:nvCxnSpPr>
        <p:spPr bwMode="auto">
          <a:xfrm rot="16200000" flipH="1">
            <a:off x="3775562" y="1633059"/>
            <a:ext cx="840579" cy="570337"/>
          </a:xfrm>
          <a:prstGeom prst="curvedConnector2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3" idx="2"/>
            <a:endCxn id="14" idx="2"/>
          </p:cNvCxnSpPr>
          <p:nvPr/>
        </p:nvCxnSpPr>
        <p:spPr bwMode="auto">
          <a:xfrm rot="10800000" flipH="1" flipV="1">
            <a:off x="4481020" y="2338518"/>
            <a:ext cx="12700" cy="860554"/>
          </a:xfrm>
          <a:prstGeom prst="curvedConnector3">
            <a:avLst>
              <a:gd name="adj1" fmla="val -18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4" idx="2"/>
            <a:endCxn id="15" idx="2"/>
          </p:cNvCxnSpPr>
          <p:nvPr/>
        </p:nvCxnSpPr>
        <p:spPr bwMode="auto">
          <a:xfrm rot="10800000" flipH="1" flipV="1">
            <a:off x="4493720" y="3199072"/>
            <a:ext cx="19570" cy="850896"/>
          </a:xfrm>
          <a:prstGeom prst="curvedConnector3">
            <a:avLst>
              <a:gd name="adj1" fmla="val -1168114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7" idx="6"/>
            <a:endCxn id="13" idx="0"/>
          </p:cNvCxnSpPr>
          <p:nvPr/>
        </p:nvCxnSpPr>
        <p:spPr bwMode="auto">
          <a:xfrm>
            <a:off x="4053380" y="1445608"/>
            <a:ext cx="511230" cy="818902"/>
          </a:xfrm>
          <a:prstGeom prst="curvedConnector2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3" idx="6"/>
            <a:endCxn id="14" idx="6"/>
          </p:cNvCxnSpPr>
          <p:nvPr/>
        </p:nvCxnSpPr>
        <p:spPr bwMode="auto">
          <a:xfrm>
            <a:off x="4648200" y="2338518"/>
            <a:ext cx="12700" cy="860554"/>
          </a:xfrm>
          <a:prstGeom prst="curvedConnector3">
            <a:avLst>
              <a:gd name="adj1" fmla="val 19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14" idx="6"/>
            <a:endCxn id="15" idx="6"/>
          </p:cNvCxnSpPr>
          <p:nvPr/>
        </p:nvCxnSpPr>
        <p:spPr bwMode="auto">
          <a:xfrm>
            <a:off x="4660900" y="3199072"/>
            <a:ext cx="19570" cy="850896"/>
          </a:xfrm>
          <a:prstGeom prst="curvedConnector3">
            <a:avLst>
              <a:gd name="adj1" fmla="val 1268114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 bwMode="auto">
          <a:xfrm>
            <a:off x="4525990" y="4796606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4" name="Curved Connector 53"/>
          <p:cNvCxnSpPr>
            <a:stCxn id="15" idx="2"/>
            <a:endCxn id="53" idx="2"/>
          </p:cNvCxnSpPr>
          <p:nvPr/>
        </p:nvCxnSpPr>
        <p:spPr bwMode="auto">
          <a:xfrm rot="10800000" flipH="1" flipV="1">
            <a:off x="4513290" y="4049967"/>
            <a:ext cx="12700" cy="821507"/>
          </a:xfrm>
          <a:prstGeom prst="curvedConnector3">
            <a:avLst>
              <a:gd name="adj1" fmla="val -18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15" idx="6"/>
            <a:endCxn id="53" idx="6"/>
          </p:cNvCxnSpPr>
          <p:nvPr/>
        </p:nvCxnSpPr>
        <p:spPr bwMode="auto">
          <a:xfrm>
            <a:off x="4680470" y="4049968"/>
            <a:ext cx="12700" cy="821507"/>
          </a:xfrm>
          <a:prstGeom prst="curvedConnector3">
            <a:avLst>
              <a:gd name="adj1" fmla="val 19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 bwMode="auto">
          <a:xfrm>
            <a:off x="4525988" y="5796527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8" name="Curved Connector 97"/>
          <p:cNvCxnSpPr>
            <a:stCxn id="53" idx="2"/>
            <a:endCxn id="97" idx="2"/>
          </p:cNvCxnSpPr>
          <p:nvPr/>
        </p:nvCxnSpPr>
        <p:spPr bwMode="auto">
          <a:xfrm rot="10800000" flipV="1">
            <a:off x="4525988" y="4871474"/>
            <a:ext cx="2" cy="999921"/>
          </a:xfrm>
          <a:prstGeom prst="curvedConnector3">
            <a:avLst>
              <a:gd name="adj1" fmla="val 114301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53" idx="6"/>
            <a:endCxn id="97" idx="6"/>
          </p:cNvCxnSpPr>
          <p:nvPr/>
        </p:nvCxnSpPr>
        <p:spPr bwMode="auto">
          <a:xfrm flipH="1">
            <a:off x="4693168" y="4871475"/>
            <a:ext cx="2" cy="999921"/>
          </a:xfrm>
          <a:prstGeom prst="curvedConnector3">
            <a:avLst>
              <a:gd name="adj1" fmla="val -114300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39"/>
          <p:cNvSpPr txBox="1">
            <a:spLocks noChangeArrowheads="1"/>
          </p:cNvSpPr>
          <p:nvPr/>
        </p:nvSpPr>
        <p:spPr bwMode="auto">
          <a:xfrm>
            <a:off x="4358123" y="152400"/>
            <a:ext cx="398999" cy="2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r </a:t>
            </a:r>
          </a:p>
        </p:txBody>
      </p:sp>
      <p:sp>
        <p:nvSpPr>
          <p:cNvPr id="140" name="TextBox 39"/>
          <p:cNvSpPr txBox="1">
            <a:spLocks noChangeArrowheads="1"/>
          </p:cNvSpPr>
          <p:nvPr/>
        </p:nvSpPr>
        <p:spPr bwMode="auto">
          <a:xfrm>
            <a:off x="4436000" y="5946264"/>
            <a:ext cx="398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sz="1400" dirty="0" smtClean="0"/>
              <a:t>t </a:t>
            </a:r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8423009" y="132105"/>
            <a:ext cx="635927" cy="642937"/>
            <a:chOff x="8423009" y="132105"/>
            <a:chExt cx="635927" cy="642937"/>
          </a:xfrm>
        </p:grpSpPr>
        <p:cxnSp>
          <p:nvCxnSpPr>
            <p:cNvPr id="141" name="Straight Arrow Connector 140"/>
            <p:cNvCxnSpPr>
              <a:cxnSpLocks noChangeShapeType="1"/>
            </p:cNvCxnSpPr>
            <p:nvPr/>
          </p:nvCxnSpPr>
          <p:spPr bwMode="auto">
            <a:xfrm>
              <a:off x="8423009" y="316255"/>
              <a:ext cx="304800" cy="15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Rectangle 141"/>
            <p:cNvSpPr/>
            <p:nvPr/>
          </p:nvSpPr>
          <p:spPr>
            <a:xfrm>
              <a:off x="8651609" y="132105"/>
              <a:ext cx="390525" cy="33813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" pitchFamily="34" charset="0"/>
                  <a:ea typeface="Segoe UI" pitchFamily="34" charset="0"/>
                  <a:cs typeface="Calibri" pitchFamily="34" charset="0"/>
                </a:rPr>
                <a:t>: 0</a:t>
              </a:r>
              <a:endParaRPr lang="en-US" sz="2400" dirty="0"/>
            </a:p>
          </p:txBody>
        </p:sp>
        <p:cxnSp>
          <p:nvCxnSpPr>
            <p:cNvPr id="143" name="Straight Arrow Connector 142"/>
            <p:cNvCxnSpPr>
              <a:cxnSpLocks noChangeShapeType="1"/>
            </p:cNvCxnSpPr>
            <p:nvPr/>
          </p:nvCxnSpPr>
          <p:spPr bwMode="auto">
            <a:xfrm>
              <a:off x="8431873" y="621055"/>
              <a:ext cx="304800" cy="15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143"/>
            <p:cNvSpPr/>
            <p:nvPr/>
          </p:nvSpPr>
          <p:spPr>
            <a:xfrm>
              <a:off x="8669998" y="436905"/>
              <a:ext cx="388938" cy="33813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" pitchFamily="34" charset="0"/>
                  <a:ea typeface="Segoe UI" pitchFamily="34" charset="0"/>
                  <a:cs typeface="Calibri" pitchFamily="34" charset="0"/>
                </a:rPr>
                <a:t>: 1</a:t>
              </a:r>
              <a:endParaRPr lang="en-US" sz="2400" dirty="0"/>
            </a:p>
          </p:txBody>
        </p:sp>
      </p:grpSp>
      <p:sp>
        <p:nvSpPr>
          <p:cNvPr id="145" name="TextBox 94"/>
          <p:cNvSpPr txBox="1">
            <a:spLocks noChangeArrowheads="1"/>
          </p:cNvSpPr>
          <p:nvPr/>
        </p:nvSpPr>
        <p:spPr bwMode="auto">
          <a:xfrm>
            <a:off x="6248400" y="769559"/>
            <a:ext cx="4777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i="1" kern="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6" name="TextBox 95"/>
          <p:cNvSpPr txBox="1">
            <a:spLocks noChangeArrowheads="1"/>
          </p:cNvSpPr>
          <p:nvPr/>
        </p:nvSpPr>
        <p:spPr bwMode="auto">
          <a:xfrm>
            <a:off x="6327105" y="1728556"/>
            <a:ext cx="398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sz="1600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2</a:t>
            </a:r>
            <a:endParaRPr lang="en-US" sz="1600" dirty="0"/>
          </a:p>
        </p:txBody>
      </p:sp>
      <p:sp>
        <p:nvSpPr>
          <p:cNvPr id="147" name="TextBox 96"/>
          <p:cNvSpPr txBox="1">
            <a:spLocks noChangeArrowheads="1"/>
          </p:cNvSpPr>
          <p:nvPr/>
        </p:nvSpPr>
        <p:spPr bwMode="auto">
          <a:xfrm>
            <a:off x="6248400" y="2539400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3</a:t>
            </a:r>
            <a:endParaRPr lang="en-US" sz="1400" dirty="0"/>
          </a:p>
        </p:txBody>
      </p:sp>
      <p:sp>
        <p:nvSpPr>
          <p:cNvPr id="148" name="TextBox 97"/>
          <p:cNvSpPr txBox="1">
            <a:spLocks noChangeArrowheads="1"/>
          </p:cNvSpPr>
          <p:nvPr/>
        </p:nvSpPr>
        <p:spPr bwMode="auto">
          <a:xfrm>
            <a:off x="6248400" y="3352800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4</a:t>
            </a:r>
            <a:endParaRPr lang="en-US" dirty="0"/>
          </a:p>
        </p:txBody>
      </p:sp>
      <p:sp>
        <p:nvSpPr>
          <p:cNvPr id="149" name="TextBox 98"/>
          <p:cNvSpPr txBox="1">
            <a:spLocks noChangeArrowheads="1"/>
          </p:cNvSpPr>
          <p:nvPr/>
        </p:nvSpPr>
        <p:spPr bwMode="auto">
          <a:xfrm>
            <a:off x="6248400" y="4250743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5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50" name="TextBox 99"/>
          <p:cNvSpPr txBox="1">
            <a:spLocks noChangeArrowheads="1"/>
          </p:cNvSpPr>
          <p:nvPr/>
        </p:nvSpPr>
        <p:spPr bwMode="auto">
          <a:xfrm>
            <a:off x="6248400" y="5269468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6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7" name="Oval 36"/>
          <p:cNvSpPr/>
          <p:nvPr/>
        </p:nvSpPr>
        <p:spPr bwMode="auto">
          <a:xfrm>
            <a:off x="3886200" y="1371600"/>
            <a:ext cx="167180" cy="14801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/>
          <p:cNvSpPr/>
          <p:nvPr/>
        </p:nvSpPr>
        <p:spPr bwMode="auto">
          <a:xfrm>
            <a:off x="5029200" y="1375985"/>
            <a:ext cx="167180" cy="14801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9" name="Straight Connector 38"/>
          <p:cNvCxnSpPr>
            <a:stCxn id="7" idx="3"/>
            <a:endCxn id="37" idx="0"/>
          </p:cNvCxnSpPr>
          <p:nvPr/>
        </p:nvCxnSpPr>
        <p:spPr>
          <a:xfrm flipH="1">
            <a:off x="3969790" y="593635"/>
            <a:ext cx="513061" cy="77796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5"/>
            <a:endCxn id="38" idx="0"/>
          </p:cNvCxnSpPr>
          <p:nvPr/>
        </p:nvCxnSpPr>
        <p:spPr>
          <a:xfrm>
            <a:off x="4609309" y="593635"/>
            <a:ext cx="503481" cy="78235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38" idx="2"/>
            <a:endCxn id="13" idx="7"/>
          </p:cNvCxnSpPr>
          <p:nvPr/>
        </p:nvCxnSpPr>
        <p:spPr bwMode="auto">
          <a:xfrm rot="10800000" flipV="1">
            <a:off x="4623718" y="1449992"/>
            <a:ext cx="405483" cy="836193"/>
          </a:xfrm>
          <a:prstGeom prst="curvedConnector2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38" idx="5"/>
            <a:endCxn id="13" idx="6"/>
          </p:cNvCxnSpPr>
          <p:nvPr/>
        </p:nvCxnSpPr>
        <p:spPr bwMode="auto">
          <a:xfrm rot="5400000">
            <a:off x="4491952" y="1658573"/>
            <a:ext cx="836194" cy="523697"/>
          </a:xfrm>
          <a:prstGeom prst="curvedConnector2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31932" y="415616"/>
            <a:ext cx="296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B050"/>
                </a:solidFill>
              </a:rPr>
              <a:t>Filter: </a:t>
            </a:r>
            <a:r>
              <a:rPr lang="pt-BR" sz="2400" dirty="0" smtClean="0"/>
              <a:t>remove </a:t>
            </a:r>
            <a:r>
              <a:rPr lang="pt-BR" sz="2400" i="1" dirty="0" smtClean="0"/>
              <a:t>infeasible</a:t>
            </a:r>
            <a:r>
              <a:rPr lang="pt-BR" sz="2400" dirty="0" smtClean="0"/>
              <a:t> arcs</a:t>
            </a:r>
            <a:endParaRPr 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48"/>
              <p:cNvSpPr txBox="1"/>
              <p:nvPr/>
            </p:nvSpPr>
            <p:spPr>
              <a:xfrm>
                <a:off x="257332" y="1371600"/>
                <a:ext cx="2511268" cy="27142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1100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pt-BR" sz="2800" kern="0" dirty="0">
                    <a:latin typeface="+mj-lt"/>
                    <a:cs typeface="Arial" panose="020B0604020202020204" pitchFamily="34" charset="0"/>
                  </a:rPr>
                  <a:t>max ∑</a:t>
                </a:r>
                <a:r>
                  <a:rPr lang="en-US" sz="2800" kern="0" baseline="-25000" dirty="0" err="1">
                    <a:latin typeface="+mj-lt"/>
                    <a:cs typeface="Arial" panose="020B0604020202020204" pitchFamily="34" charset="0"/>
                  </a:rPr>
                  <a:t>i</a:t>
                </a:r>
                <a:r>
                  <a:rPr lang="en-US" sz="2800" kern="0" baseline="-250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latin typeface="+mj-lt"/>
                    <a:cs typeface="Arial" panose="020B0604020202020204" pitchFamily="34" charset="0"/>
                  </a:rPr>
                  <a:t>i</a:t>
                </a:r>
                <a:endParaRPr lang="en-US" sz="28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b="1" kern="0" baseline="-2500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b="1" kern="0" baseline="-2500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2		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	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5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5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endParaRPr lang="en-US" sz="16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,…,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Calibri" pitchFamily="34" charset="0"/>
                      </a:rPr>
                      <m:t>∈</m:t>
                    </m:r>
                  </m:oMath>
                </a14:m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{0,1}</a:t>
                </a:r>
                <a:endParaRPr lang="pt-BR" sz="28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2" y="1371600"/>
                <a:ext cx="2511268" cy="2714235"/>
              </a:xfrm>
              <a:prstGeom prst="rect">
                <a:avLst/>
              </a:prstGeom>
              <a:blipFill rotWithShape="1">
                <a:blip r:embed="rId2"/>
                <a:stretch>
                  <a:fillRect l="-4854" r="-2427" b="-2719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20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04800" y="5086290"/>
            <a:ext cx="27432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Maximum Width: 2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4456660" y="457200"/>
            <a:ext cx="178840" cy="159844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4481020" y="2264510"/>
            <a:ext cx="167180" cy="14801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4493720" y="3124203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4513290" y="3975099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2" name="Curved Connector 21"/>
          <p:cNvCxnSpPr>
            <a:stCxn id="37" idx="3"/>
            <a:endCxn id="13" idx="2"/>
          </p:cNvCxnSpPr>
          <p:nvPr/>
        </p:nvCxnSpPr>
        <p:spPr bwMode="auto">
          <a:xfrm rot="16200000" flipH="1">
            <a:off x="3775562" y="1633059"/>
            <a:ext cx="840579" cy="570337"/>
          </a:xfrm>
          <a:prstGeom prst="curvedConnector2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3" idx="2"/>
            <a:endCxn id="14" idx="2"/>
          </p:cNvCxnSpPr>
          <p:nvPr/>
        </p:nvCxnSpPr>
        <p:spPr bwMode="auto">
          <a:xfrm rot="10800000" flipH="1" flipV="1">
            <a:off x="4481020" y="2338518"/>
            <a:ext cx="12700" cy="860554"/>
          </a:xfrm>
          <a:prstGeom prst="curvedConnector3">
            <a:avLst>
              <a:gd name="adj1" fmla="val -18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4" idx="2"/>
            <a:endCxn id="15" idx="2"/>
          </p:cNvCxnSpPr>
          <p:nvPr/>
        </p:nvCxnSpPr>
        <p:spPr bwMode="auto">
          <a:xfrm rot="10800000" flipH="1" flipV="1">
            <a:off x="4493720" y="3199072"/>
            <a:ext cx="19570" cy="850896"/>
          </a:xfrm>
          <a:prstGeom prst="curvedConnector3">
            <a:avLst>
              <a:gd name="adj1" fmla="val -1168114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37" idx="6"/>
            <a:endCxn id="13" idx="0"/>
          </p:cNvCxnSpPr>
          <p:nvPr/>
        </p:nvCxnSpPr>
        <p:spPr bwMode="auto">
          <a:xfrm>
            <a:off x="4053380" y="1445608"/>
            <a:ext cx="511230" cy="818902"/>
          </a:xfrm>
          <a:prstGeom prst="curvedConnector2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3" idx="6"/>
            <a:endCxn id="14" idx="6"/>
          </p:cNvCxnSpPr>
          <p:nvPr/>
        </p:nvCxnSpPr>
        <p:spPr bwMode="auto">
          <a:xfrm>
            <a:off x="4648200" y="2338518"/>
            <a:ext cx="12700" cy="860554"/>
          </a:xfrm>
          <a:prstGeom prst="curvedConnector3">
            <a:avLst>
              <a:gd name="adj1" fmla="val 19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14" idx="6"/>
            <a:endCxn id="15" idx="6"/>
          </p:cNvCxnSpPr>
          <p:nvPr/>
        </p:nvCxnSpPr>
        <p:spPr bwMode="auto">
          <a:xfrm>
            <a:off x="4660900" y="3199072"/>
            <a:ext cx="19570" cy="850896"/>
          </a:xfrm>
          <a:prstGeom prst="curvedConnector3">
            <a:avLst>
              <a:gd name="adj1" fmla="val 1268114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 bwMode="auto">
          <a:xfrm>
            <a:off x="4525990" y="4796606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4" name="Curved Connector 53"/>
          <p:cNvCxnSpPr>
            <a:stCxn id="15" idx="2"/>
            <a:endCxn id="53" idx="2"/>
          </p:cNvCxnSpPr>
          <p:nvPr/>
        </p:nvCxnSpPr>
        <p:spPr bwMode="auto">
          <a:xfrm rot="10800000" flipH="1" flipV="1">
            <a:off x="4513290" y="4049967"/>
            <a:ext cx="12700" cy="821507"/>
          </a:xfrm>
          <a:prstGeom prst="curvedConnector3">
            <a:avLst>
              <a:gd name="adj1" fmla="val -18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15" idx="6"/>
            <a:endCxn id="53" idx="6"/>
          </p:cNvCxnSpPr>
          <p:nvPr/>
        </p:nvCxnSpPr>
        <p:spPr bwMode="auto">
          <a:xfrm>
            <a:off x="4680470" y="4049968"/>
            <a:ext cx="12700" cy="821507"/>
          </a:xfrm>
          <a:prstGeom prst="curvedConnector3">
            <a:avLst>
              <a:gd name="adj1" fmla="val 19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 bwMode="auto">
          <a:xfrm>
            <a:off x="4525988" y="5796527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8" name="Curved Connector 97"/>
          <p:cNvCxnSpPr>
            <a:stCxn id="53" idx="2"/>
            <a:endCxn id="97" idx="2"/>
          </p:cNvCxnSpPr>
          <p:nvPr/>
        </p:nvCxnSpPr>
        <p:spPr bwMode="auto">
          <a:xfrm rot="10800000" flipV="1">
            <a:off x="4525988" y="4871474"/>
            <a:ext cx="2" cy="999921"/>
          </a:xfrm>
          <a:prstGeom prst="curvedConnector3">
            <a:avLst>
              <a:gd name="adj1" fmla="val 114301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53" idx="6"/>
            <a:endCxn id="97" idx="6"/>
          </p:cNvCxnSpPr>
          <p:nvPr/>
        </p:nvCxnSpPr>
        <p:spPr bwMode="auto">
          <a:xfrm flipH="1">
            <a:off x="4693168" y="4871475"/>
            <a:ext cx="2" cy="999921"/>
          </a:xfrm>
          <a:prstGeom prst="curvedConnector3">
            <a:avLst>
              <a:gd name="adj1" fmla="val -114300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39"/>
          <p:cNvSpPr txBox="1">
            <a:spLocks noChangeArrowheads="1"/>
          </p:cNvSpPr>
          <p:nvPr/>
        </p:nvSpPr>
        <p:spPr bwMode="auto">
          <a:xfrm>
            <a:off x="4358123" y="152400"/>
            <a:ext cx="398999" cy="2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r </a:t>
            </a:r>
          </a:p>
        </p:txBody>
      </p:sp>
      <p:sp>
        <p:nvSpPr>
          <p:cNvPr id="140" name="TextBox 39"/>
          <p:cNvSpPr txBox="1">
            <a:spLocks noChangeArrowheads="1"/>
          </p:cNvSpPr>
          <p:nvPr/>
        </p:nvSpPr>
        <p:spPr bwMode="auto">
          <a:xfrm>
            <a:off x="4436000" y="5946264"/>
            <a:ext cx="398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sz="1400" dirty="0" smtClean="0"/>
              <a:t>t </a:t>
            </a:r>
            <a:endParaRPr lang="en-US" sz="1400" dirty="0"/>
          </a:p>
        </p:txBody>
      </p:sp>
      <p:cxnSp>
        <p:nvCxnSpPr>
          <p:cNvPr id="141" name="Straight Arrow Connector 140"/>
          <p:cNvCxnSpPr>
            <a:cxnSpLocks noChangeShapeType="1"/>
          </p:cNvCxnSpPr>
          <p:nvPr/>
        </p:nvCxnSpPr>
        <p:spPr bwMode="auto">
          <a:xfrm>
            <a:off x="8423009" y="316255"/>
            <a:ext cx="3048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" name="Rectangle 141"/>
          <p:cNvSpPr/>
          <p:nvPr/>
        </p:nvSpPr>
        <p:spPr>
          <a:xfrm>
            <a:off x="8651609" y="132105"/>
            <a:ext cx="390525" cy="3381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: 0</a:t>
            </a:r>
            <a:endParaRPr lang="en-US" sz="2400" dirty="0"/>
          </a:p>
        </p:txBody>
      </p:sp>
      <p:cxnSp>
        <p:nvCxnSpPr>
          <p:cNvPr id="143" name="Straight Arrow Connector 142"/>
          <p:cNvCxnSpPr>
            <a:cxnSpLocks noChangeShapeType="1"/>
          </p:cNvCxnSpPr>
          <p:nvPr/>
        </p:nvCxnSpPr>
        <p:spPr bwMode="auto">
          <a:xfrm>
            <a:off x="8431873" y="621055"/>
            <a:ext cx="3048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" name="Rectangle 143"/>
          <p:cNvSpPr/>
          <p:nvPr/>
        </p:nvSpPr>
        <p:spPr>
          <a:xfrm>
            <a:off x="8669998" y="436905"/>
            <a:ext cx="388938" cy="3381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: 1</a:t>
            </a:r>
            <a:endParaRPr lang="en-US" sz="2400" dirty="0"/>
          </a:p>
        </p:txBody>
      </p:sp>
      <p:sp>
        <p:nvSpPr>
          <p:cNvPr id="145" name="TextBox 94"/>
          <p:cNvSpPr txBox="1">
            <a:spLocks noChangeArrowheads="1"/>
          </p:cNvSpPr>
          <p:nvPr/>
        </p:nvSpPr>
        <p:spPr bwMode="auto">
          <a:xfrm>
            <a:off x="6248400" y="769559"/>
            <a:ext cx="4777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i="1" kern="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6" name="TextBox 95"/>
          <p:cNvSpPr txBox="1">
            <a:spLocks noChangeArrowheads="1"/>
          </p:cNvSpPr>
          <p:nvPr/>
        </p:nvSpPr>
        <p:spPr bwMode="auto">
          <a:xfrm>
            <a:off x="6327105" y="1728556"/>
            <a:ext cx="398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sz="1600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2</a:t>
            </a:r>
            <a:endParaRPr lang="en-US" sz="1600" dirty="0"/>
          </a:p>
        </p:txBody>
      </p:sp>
      <p:sp>
        <p:nvSpPr>
          <p:cNvPr id="147" name="TextBox 96"/>
          <p:cNvSpPr txBox="1">
            <a:spLocks noChangeArrowheads="1"/>
          </p:cNvSpPr>
          <p:nvPr/>
        </p:nvSpPr>
        <p:spPr bwMode="auto">
          <a:xfrm>
            <a:off x="6248400" y="2539400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3</a:t>
            </a:r>
            <a:endParaRPr lang="en-US" sz="1400" dirty="0"/>
          </a:p>
        </p:txBody>
      </p:sp>
      <p:sp>
        <p:nvSpPr>
          <p:cNvPr id="148" name="TextBox 97"/>
          <p:cNvSpPr txBox="1">
            <a:spLocks noChangeArrowheads="1"/>
          </p:cNvSpPr>
          <p:nvPr/>
        </p:nvSpPr>
        <p:spPr bwMode="auto">
          <a:xfrm>
            <a:off x="6248400" y="3352800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4</a:t>
            </a:r>
            <a:endParaRPr lang="en-US" dirty="0"/>
          </a:p>
        </p:txBody>
      </p:sp>
      <p:sp>
        <p:nvSpPr>
          <p:cNvPr id="149" name="TextBox 98"/>
          <p:cNvSpPr txBox="1">
            <a:spLocks noChangeArrowheads="1"/>
          </p:cNvSpPr>
          <p:nvPr/>
        </p:nvSpPr>
        <p:spPr bwMode="auto">
          <a:xfrm>
            <a:off x="6248400" y="4250743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5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50" name="TextBox 99"/>
          <p:cNvSpPr txBox="1">
            <a:spLocks noChangeArrowheads="1"/>
          </p:cNvSpPr>
          <p:nvPr/>
        </p:nvSpPr>
        <p:spPr bwMode="auto">
          <a:xfrm>
            <a:off x="6248400" y="5269468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6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7" name="Oval 36"/>
          <p:cNvSpPr/>
          <p:nvPr/>
        </p:nvSpPr>
        <p:spPr bwMode="auto">
          <a:xfrm>
            <a:off x="3886200" y="1371600"/>
            <a:ext cx="167180" cy="14801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/>
          <p:cNvSpPr/>
          <p:nvPr/>
        </p:nvSpPr>
        <p:spPr bwMode="auto">
          <a:xfrm>
            <a:off x="5029200" y="1375985"/>
            <a:ext cx="167180" cy="14801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9" name="Straight Connector 38"/>
          <p:cNvCxnSpPr>
            <a:stCxn id="7" idx="3"/>
            <a:endCxn id="37" idx="0"/>
          </p:cNvCxnSpPr>
          <p:nvPr/>
        </p:nvCxnSpPr>
        <p:spPr>
          <a:xfrm flipH="1">
            <a:off x="3969790" y="593635"/>
            <a:ext cx="513061" cy="77796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5"/>
            <a:endCxn id="38" idx="0"/>
          </p:cNvCxnSpPr>
          <p:nvPr/>
        </p:nvCxnSpPr>
        <p:spPr>
          <a:xfrm>
            <a:off x="4609309" y="593635"/>
            <a:ext cx="503481" cy="78235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38" idx="2"/>
            <a:endCxn id="13" idx="7"/>
          </p:cNvCxnSpPr>
          <p:nvPr/>
        </p:nvCxnSpPr>
        <p:spPr bwMode="auto">
          <a:xfrm rot="10800000" flipV="1">
            <a:off x="4623718" y="1449992"/>
            <a:ext cx="405483" cy="836193"/>
          </a:xfrm>
          <a:prstGeom prst="curvedConnector2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38" idx="5"/>
            <a:endCxn id="13" idx="6"/>
          </p:cNvCxnSpPr>
          <p:nvPr/>
        </p:nvCxnSpPr>
        <p:spPr bwMode="auto">
          <a:xfrm rot="5400000">
            <a:off x="4491952" y="1658573"/>
            <a:ext cx="836194" cy="523697"/>
          </a:xfrm>
          <a:prstGeom prst="curvedConnector2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362200" y="1138891"/>
            <a:ext cx="1524000" cy="72919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48"/>
              <p:cNvSpPr txBox="1"/>
              <p:nvPr/>
            </p:nvSpPr>
            <p:spPr>
              <a:xfrm>
                <a:off x="257332" y="1371600"/>
                <a:ext cx="2511268" cy="27142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1100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pt-BR" sz="2800" kern="0" dirty="0">
                    <a:latin typeface="+mj-lt"/>
                    <a:cs typeface="Arial" panose="020B0604020202020204" pitchFamily="34" charset="0"/>
                  </a:rPr>
                  <a:t>max ∑</a:t>
                </a:r>
                <a:r>
                  <a:rPr lang="en-US" sz="2800" kern="0" baseline="-25000" dirty="0" err="1">
                    <a:latin typeface="+mj-lt"/>
                    <a:cs typeface="Arial" panose="020B0604020202020204" pitchFamily="34" charset="0"/>
                  </a:rPr>
                  <a:t>i</a:t>
                </a:r>
                <a:r>
                  <a:rPr lang="en-US" sz="2800" kern="0" baseline="-250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latin typeface="+mj-lt"/>
                    <a:cs typeface="Arial" panose="020B0604020202020204" pitchFamily="34" charset="0"/>
                  </a:rPr>
                  <a:t>i</a:t>
                </a:r>
                <a:endParaRPr lang="en-US" sz="28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b="1" kern="0" baseline="-2500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b="1" kern="0" baseline="-2500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2		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	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5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5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endParaRPr lang="en-US" sz="16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,…,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Calibri" pitchFamily="34" charset="0"/>
                      </a:rPr>
                      <m:t>∈</m:t>
                    </m:r>
                  </m:oMath>
                </a14:m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{0,1}</a:t>
                </a:r>
                <a:endParaRPr lang="pt-BR" sz="28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2" y="1371600"/>
                <a:ext cx="2511268" cy="2714235"/>
              </a:xfrm>
              <a:prstGeom prst="rect">
                <a:avLst/>
              </a:prstGeom>
              <a:blipFill rotWithShape="1">
                <a:blip r:embed="rId2"/>
                <a:stretch>
                  <a:fillRect l="-4854" r="-2427" b="-2719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231932" y="415616"/>
            <a:ext cx="296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B050"/>
                </a:solidFill>
              </a:rPr>
              <a:t>Filter: </a:t>
            </a:r>
            <a:r>
              <a:rPr lang="pt-BR" sz="2400" dirty="0" smtClean="0"/>
              <a:t>remove </a:t>
            </a:r>
            <a:r>
              <a:rPr lang="pt-BR" sz="2400" i="1" dirty="0" smtClean="0"/>
              <a:t>infeasible</a:t>
            </a:r>
            <a:r>
              <a:rPr lang="pt-BR" sz="2400" dirty="0" smtClean="0"/>
              <a:t> arcs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21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04800" y="5086290"/>
            <a:ext cx="27432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Maximum Width: 2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2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4456660" y="457200"/>
            <a:ext cx="178840" cy="159844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4481020" y="2264510"/>
            <a:ext cx="167180" cy="14801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4493720" y="3124203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4513290" y="3975099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Curved Connector 27"/>
          <p:cNvCxnSpPr>
            <a:stCxn id="13" idx="2"/>
            <a:endCxn id="14" idx="2"/>
          </p:cNvCxnSpPr>
          <p:nvPr/>
        </p:nvCxnSpPr>
        <p:spPr bwMode="auto">
          <a:xfrm rot="10800000" flipH="1" flipV="1">
            <a:off x="4481020" y="2338518"/>
            <a:ext cx="12700" cy="860554"/>
          </a:xfrm>
          <a:prstGeom prst="curvedConnector3">
            <a:avLst>
              <a:gd name="adj1" fmla="val -18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4" idx="2"/>
            <a:endCxn id="15" idx="2"/>
          </p:cNvCxnSpPr>
          <p:nvPr/>
        </p:nvCxnSpPr>
        <p:spPr bwMode="auto">
          <a:xfrm rot="10800000" flipH="1" flipV="1">
            <a:off x="4493720" y="3199072"/>
            <a:ext cx="19570" cy="850896"/>
          </a:xfrm>
          <a:prstGeom prst="curvedConnector3">
            <a:avLst>
              <a:gd name="adj1" fmla="val -1168114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3" idx="6"/>
            <a:endCxn id="14" idx="6"/>
          </p:cNvCxnSpPr>
          <p:nvPr/>
        </p:nvCxnSpPr>
        <p:spPr bwMode="auto">
          <a:xfrm>
            <a:off x="4648200" y="2338518"/>
            <a:ext cx="12700" cy="860554"/>
          </a:xfrm>
          <a:prstGeom prst="curvedConnector3">
            <a:avLst>
              <a:gd name="adj1" fmla="val 19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14" idx="6"/>
            <a:endCxn id="15" idx="6"/>
          </p:cNvCxnSpPr>
          <p:nvPr/>
        </p:nvCxnSpPr>
        <p:spPr bwMode="auto">
          <a:xfrm>
            <a:off x="4660900" y="3199072"/>
            <a:ext cx="19570" cy="850896"/>
          </a:xfrm>
          <a:prstGeom prst="curvedConnector3">
            <a:avLst>
              <a:gd name="adj1" fmla="val 1268114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 bwMode="auto">
          <a:xfrm>
            <a:off x="4525990" y="4796606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4" name="Curved Connector 53"/>
          <p:cNvCxnSpPr>
            <a:stCxn id="15" idx="2"/>
            <a:endCxn id="53" idx="2"/>
          </p:cNvCxnSpPr>
          <p:nvPr/>
        </p:nvCxnSpPr>
        <p:spPr bwMode="auto">
          <a:xfrm rot="10800000" flipH="1" flipV="1">
            <a:off x="4513290" y="4049967"/>
            <a:ext cx="12700" cy="821507"/>
          </a:xfrm>
          <a:prstGeom prst="curvedConnector3">
            <a:avLst>
              <a:gd name="adj1" fmla="val -18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15" idx="6"/>
            <a:endCxn id="53" idx="6"/>
          </p:cNvCxnSpPr>
          <p:nvPr/>
        </p:nvCxnSpPr>
        <p:spPr bwMode="auto">
          <a:xfrm>
            <a:off x="4680470" y="4049968"/>
            <a:ext cx="12700" cy="821507"/>
          </a:xfrm>
          <a:prstGeom prst="curvedConnector3">
            <a:avLst>
              <a:gd name="adj1" fmla="val 19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 bwMode="auto">
          <a:xfrm>
            <a:off x="4525988" y="5796527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8" name="Curved Connector 97"/>
          <p:cNvCxnSpPr>
            <a:stCxn id="53" idx="2"/>
            <a:endCxn id="97" idx="2"/>
          </p:cNvCxnSpPr>
          <p:nvPr/>
        </p:nvCxnSpPr>
        <p:spPr bwMode="auto">
          <a:xfrm rot="10800000" flipV="1">
            <a:off x="4525988" y="4871474"/>
            <a:ext cx="2" cy="999921"/>
          </a:xfrm>
          <a:prstGeom prst="curvedConnector3">
            <a:avLst>
              <a:gd name="adj1" fmla="val 114301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53" idx="6"/>
            <a:endCxn id="97" idx="6"/>
          </p:cNvCxnSpPr>
          <p:nvPr/>
        </p:nvCxnSpPr>
        <p:spPr bwMode="auto">
          <a:xfrm flipH="1">
            <a:off x="4693168" y="4871475"/>
            <a:ext cx="2" cy="999921"/>
          </a:xfrm>
          <a:prstGeom prst="curvedConnector3">
            <a:avLst>
              <a:gd name="adj1" fmla="val -114300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39"/>
          <p:cNvSpPr txBox="1">
            <a:spLocks noChangeArrowheads="1"/>
          </p:cNvSpPr>
          <p:nvPr/>
        </p:nvSpPr>
        <p:spPr bwMode="auto">
          <a:xfrm>
            <a:off x="4358123" y="152400"/>
            <a:ext cx="398999" cy="2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r </a:t>
            </a:r>
          </a:p>
        </p:txBody>
      </p:sp>
      <p:sp>
        <p:nvSpPr>
          <p:cNvPr id="140" name="TextBox 39"/>
          <p:cNvSpPr txBox="1">
            <a:spLocks noChangeArrowheads="1"/>
          </p:cNvSpPr>
          <p:nvPr/>
        </p:nvSpPr>
        <p:spPr bwMode="auto">
          <a:xfrm>
            <a:off x="4436000" y="5946264"/>
            <a:ext cx="398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sz="1400" dirty="0" smtClean="0"/>
              <a:t>t </a:t>
            </a:r>
            <a:endParaRPr lang="en-US" sz="1400" dirty="0"/>
          </a:p>
        </p:txBody>
      </p:sp>
      <p:cxnSp>
        <p:nvCxnSpPr>
          <p:cNvPr id="141" name="Straight Arrow Connector 140"/>
          <p:cNvCxnSpPr>
            <a:cxnSpLocks noChangeShapeType="1"/>
          </p:cNvCxnSpPr>
          <p:nvPr/>
        </p:nvCxnSpPr>
        <p:spPr bwMode="auto">
          <a:xfrm>
            <a:off x="8423009" y="316255"/>
            <a:ext cx="3048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" name="Rectangle 141"/>
          <p:cNvSpPr/>
          <p:nvPr/>
        </p:nvSpPr>
        <p:spPr>
          <a:xfrm>
            <a:off x="8651609" y="132105"/>
            <a:ext cx="390525" cy="3381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: 0</a:t>
            </a:r>
            <a:endParaRPr lang="en-US" sz="2400" dirty="0"/>
          </a:p>
        </p:txBody>
      </p:sp>
      <p:cxnSp>
        <p:nvCxnSpPr>
          <p:cNvPr id="143" name="Straight Arrow Connector 142"/>
          <p:cNvCxnSpPr>
            <a:cxnSpLocks noChangeShapeType="1"/>
          </p:cNvCxnSpPr>
          <p:nvPr/>
        </p:nvCxnSpPr>
        <p:spPr bwMode="auto">
          <a:xfrm>
            <a:off x="8431873" y="621055"/>
            <a:ext cx="3048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" name="Rectangle 143"/>
          <p:cNvSpPr/>
          <p:nvPr/>
        </p:nvSpPr>
        <p:spPr>
          <a:xfrm>
            <a:off x="8669998" y="436905"/>
            <a:ext cx="388938" cy="3381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: 1</a:t>
            </a:r>
            <a:endParaRPr lang="en-US" sz="2400" dirty="0"/>
          </a:p>
        </p:txBody>
      </p:sp>
      <p:sp>
        <p:nvSpPr>
          <p:cNvPr id="145" name="TextBox 94"/>
          <p:cNvSpPr txBox="1">
            <a:spLocks noChangeArrowheads="1"/>
          </p:cNvSpPr>
          <p:nvPr/>
        </p:nvSpPr>
        <p:spPr bwMode="auto">
          <a:xfrm>
            <a:off x="6248400" y="769559"/>
            <a:ext cx="4777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i="1" kern="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6" name="TextBox 95"/>
          <p:cNvSpPr txBox="1">
            <a:spLocks noChangeArrowheads="1"/>
          </p:cNvSpPr>
          <p:nvPr/>
        </p:nvSpPr>
        <p:spPr bwMode="auto">
          <a:xfrm>
            <a:off x="6327105" y="1728556"/>
            <a:ext cx="398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sz="1600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2</a:t>
            </a:r>
            <a:endParaRPr lang="en-US" sz="1600" dirty="0"/>
          </a:p>
        </p:txBody>
      </p:sp>
      <p:sp>
        <p:nvSpPr>
          <p:cNvPr id="147" name="TextBox 96"/>
          <p:cNvSpPr txBox="1">
            <a:spLocks noChangeArrowheads="1"/>
          </p:cNvSpPr>
          <p:nvPr/>
        </p:nvSpPr>
        <p:spPr bwMode="auto">
          <a:xfrm>
            <a:off x="6248400" y="2539400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3</a:t>
            </a:r>
            <a:endParaRPr lang="en-US" sz="1400" dirty="0"/>
          </a:p>
        </p:txBody>
      </p:sp>
      <p:sp>
        <p:nvSpPr>
          <p:cNvPr id="148" name="TextBox 97"/>
          <p:cNvSpPr txBox="1">
            <a:spLocks noChangeArrowheads="1"/>
          </p:cNvSpPr>
          <p:nvPr/>
        </p:nvSpPr>
        <p:spPr bwMode="auto">
          <a:xfrm>
            <a:off x="6248400" y="3352800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4</a:t>
            </a:r>
            <a:endParaRPr lang="en-US" dirty="0"/>
          </a:p>
        </p:txBody>
      </p:sp>
      <p:sp>
        <p:nvSpPr>
          <p:cNvPr id="149" name="TextBox 98"/>
          <p:cNvSpPr txBox="1">
            <a:spLocks noChangeArrowheads="1"/>
          </p:cNvSpPr>
          <p:nvPr/>
        </p:nvSpPr>
        <p:spPr bwMode="auto">
          <a:xfrm>
            <a:off x="6248400" y="4250743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5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50" name="TextBox 99"/>
          <p:cNvSpPr txBox="1">
            <a:spLocks noChangeArrowheads="1"/>
          </p:cNvSpPr>
          <p:nvPr/>
        </p:nvSpPr>
        <p:spPr bwMode="auto">
          <a:xfrm>
            <a:off x="6248400" y="5269468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6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7" name="Oval 36"/>
          <p:cNvSpPr/>
          <p:nvPr/>
        </p:nvSpPr>
        <p:spPr bwMode="auto">
          <a:xfrm>
            <a:off x="3886200" y="1371600"/>
            <a:ext cx="167180" cy="14801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029200" y="1375985"/>
            <a:ext cx="167180" cy="14801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/>
          <p:cNvCxnSpPr>
            <a:stCxn id="7" idx="3"/>
            <a:endCxn id="37" idx="0"/>
          </p:cNvCxnSpPr>
          <p:nvPr/>
        </p:nvCxnSpPr>
        <p:spPr>
          <a:xfrm flipH="1">
            <a:off x="3969790" y="593635"/>
            <a:ext cx="513061" cy="77796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5"/>
            <a:endCxn id="38" idx="0"/>
          </p:cNvCxnSpPr>
          <p:nvPr/>
        </p:nvCxnSpPr>
        <p:spPr>
          <a:xfrm>
            <a:off x="4609309" y="593635"/>
            <a:ext cx="503481" cy="78235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38" idx="2"/>
            <a:endCxn id="13" idx="7"/>
          </p:cNvCxnSpPr>
          <p:nvPr/>
        </p:nvCxnSpPr>
        <p:spPr bwMode="auto">
          <a:xfrm rot="10800000" flipV="1">
            <a:off x="4623718" y="1449992"/>
            <a:ext cx="405483" cy="836193"/>
          </a:xfrm>
          <a:prstGeom prst="curvedConnector2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38" idx="5"/>
            <a:endCxn id="13" idx="6"/>
          </p:cNvCxnSpPr>
          <p:nvPr/>
        </p:nvCxnSpPr>
        <p:spPr bwMode="auto">
          <a:xfrm rot="5400000">
            <a:off x="4491952" y="1658573"/>
            <a:ext cx="836194" cy="523697"/>
          </a:xfrm>
          <a:prstGeom prst="curvedConnector2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4"/>
            <a:endCxn id="13" idx="1"/>
          </p:cNvCxnSpPr>
          <p:nvPr/>
        </p:nvCxnSpPr>
        <p:spPr>
          <a:xfrm>
            <a:off x="3969790" y="1519615"/>
            <a:ext cx="535713" cy="76657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48"/>
              <p:cNvSpPr txBox="1"/>
              <p:nvPr/>
            </p:nvSpPr>
            <p:spPr>
              <a:xfrm>
                <a:off x="257332" y="1371600"/>
                <a:ext cx="2511268" cy="27142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1100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pt-BR" sz="2800" kern="0" dirty="0">
                    <a:latin typeface="+mj-lt"/>
                    <a:cs typeface="Arial" panose="020B0604020202020204" pitchFamily="34" charset="0"/>
                  </a:rPr>
                  <a:t>max ∑</a:t>
                </a:r>
                <a:r>
                  <a:rPr lang="en-US" sz="2800" kern="0" baseline="-25000" dirty="0" err="1">
                    <a:latin typeface="+mj-lt"/>
                    <a:cs typeface="Arial" panose="020B0604020202020204" pitchFamily="34" charset="0"/>
                  </a:rPr>
                  <a:t>i</a:t>
                </a:r>
                <a:r>
                  <a:rPr lang="en-US" sz="2800" kern="0" baseline="-250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latin typeface="+mj-lt"/>
                    <a:cs typeface="Arial" panose="020B0604020202020204" pitchFamily="34" charset="0"/>
                  </a:rPr>
                  <a:t>i</a:t>
                </a:r>
                <a:endParaRPr lang="en-US" sz="28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b="1" kern="0" baseline="-2500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b="1" kern="0" baseline="-2500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2		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	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5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5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endParaRPr lang="en-US" sz="16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,…,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Calibri" pitchFamily="34" charset="0"/>
                      </a:rPr>
                      <m:t>∈</m:t>
                    </m:r>
                  </m:oMath>
                </a14:m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{0,1}</a:t>
                </a:r>
                <a:endParaRPr lang="pt-BR" sz="28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2" y="1371600"/>
                <a:ext cx="2511268" cy="2714235"/>
              </a:xfrm>
              <a:prstGeom prst="rect">
                <a:avLst/>
              </a:prstGeom>
              <a:blipFill rotWithShape="1">
                <a:blip r:embed="rId2"/>
                <a:stretch>
                  <a:fillRect l="-4854" r="-2427" b="-2719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231932" y="415616"/>
            <a:ext cx="296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B050"/>
                </a:solidFill>
              </a:rPr>
              <a:t>Filter: </a:t>
            </a:r>
            <a:r>
              <a:rPr lang="pt-BR" sz="2400" dirty="0" smtClean="0"/>
              <a:t>remove </a:t>
            </a:r>
            <a:r>
              <a:rPr lang="pt-BR" sz="2400" i="1" dirty="0" smtClean="0"/>
              <a:t>infeasible</a:t>
            </a:r>
            <a:r>
              <a:rPr lang="pt-BR" sz="2400" dirty="0" smtClean="0"/>
              <a:t> arcs</a:t>
            </a:r>
            <a:endParaRPr lang="en-US" sz="2400" i="1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362200" y="1138891"/>
            <a:ext cx="1524000" cy="72919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22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04800" y="5086290"/>
            <a:ext cx="27432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Maximum Width: 2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4456660" y="457200"/>
            <a:ext cx="178840" cy="159844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4481020" y="2264510"/>
            <a:ext cx="167180" cy="14801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4493720" y="3124203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4513290" y="3975099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Curved Connector 27"/>
          <p:cNvCxnSpPr>
            <a:stCxn id="13" idx="2"/>
            <a:endCxn id="14" idx="2"/>
          </p:cNvCxnSpPr>
          <p:nvPr/>
        </p:nvCxnSpPr>
        <p:spPr bwMode="auto">
          <a:xfrm rot="10800000" flipH="1" flipV="1">
            <a:off x="4481020" y="2338518"/>
            <a:ext cx="12700" cy="860554"/>
          </a:xfrm>
          <a:prstGeom prst="curvedConnector3">
            <a:avLst>
              <a:gd name="adj1" fmla="val -18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4" idx="2"/>
            <a:endCxn id="15" idx="2"/>
          </p:cNvCxnSpPr>
          <p:nvPr/>
        </p:nvCxnSpPr>
        <p:spPr bwMode="auto">
          <a:xfrm rot="10800000" flipH="1" flipV="1">
            <a:off x="4493720" y="3199072"/>
            <a:ext cx="19570" cy="850896"/>
          </a:xfrm>
          <a:prstGeom prst="curvedConnector3">
            <a:avLst>
              <a:gd name="adj1" fmla="val -1168114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3" idx="6"/>
            <a:endCxn id="14" idx="6"/>
          </p:cNvCxnSpPr>
          <p:nvPr/>
        </p:nvCxnSpPr>
        <p:spPr bwMode="auto">
          <a:xfrm>
            <a:off x="4648200" y="2338518"/>
            <a:ext cx="12700" cy="860554"/>
          </a:xfrm>
          <a:prstGeom prst="curvedConnector3">
            <a:avLst>
              <a:gd name="adj1" fmla="val 19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14" idx="6"/>
            <a:endCxn id="15" idx="6"/>
          </p:cNvCxnSpPr>
          <p:nvPr/>
        </p:nvCxnSpPr>
        <p:spPr bwMode="auto">
          <a:xfrm>
            <a:off x="4660900" y="3199072"/>
            <a:ext cx="19570" cy="850896"/>
          </a:xfrm>
          <a:prstGeom prst="curvedConnector3">
            <a:avLst>
              <a:gd name="adj1" fmla="val 1268114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 bwMode="auto">
          <a:xfrm>
            <a:off x="4525990" y="4796606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4" name="Curved Connector 53"/>
          <p:cNvCxnSpPr>
            <a:stCxn id="15" idx="2"/>
            <a:endCxn id="53" idx="2"/>
          </p:cNvCxnSpPr>
          <p:nvPr/>
        </p:nvCxnSpPr>
        <p:spPr bwMode="auto">
          <a:xfrm rot="10800000" flipH="1" flipV="1">
            <a:off x="4513290" y="4049967"/>
            <a:ext cx="12700" cy="821507"/>
          </a:xfrm>
          <a:prstGeom prst="curvedConnector3">
            <a:avLst>
              <a:gd name="adj1" fmla="val -18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15" idx="6"/>
            <a:endCxn id="53" idx="6"/>
          </p:cNvCxnSpPr>
          <p:nvPr/>
        </p:nvCxnSpPr>
        <p:spPr bwMode="auto">
          <a:xfrm>
            <a:off x="4680470" y="4049968"/>
            <a:ext cx="12700" cy="821507"/>
          </a:xfrm>
          <a:prstGeom prst="curvedConnector3">
            <a:avLst>
              <a:gd name="adj1" fmla="val 19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 bwMode="auto">
          <a:xfrm>
            <a:off x="4525988" y="5796527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8" name="Curved Connector 97"/>
          <p:cNvCxnSpPr>
            <a:stCxn id="53" idx="2"/>
            <a:endCxn id="97" idx="2"/>
          </p:cNvCxnSpPr>
          <p:nvPr/>
        </p:nvCxnSpPr>
        <p:spPr bwMode="auto">
          <a:xfrm rot="10800000" flipV="1">
            <a:off x="4525988" y="4871474"/>
            <a:ext cx="2" cy="999921"/>
          </a:xfrm>
          <a:prstGeom prst="curvedConnector3">
            <a:avLst>
              <a:gd name="adj1" fmla="val 1143010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53" idx="6"/>
            <a:endCxn id="97" idx="6"/>
          </p:cNvCxnSpPr>
          <p:nvPr/>
        </p:nvCxnSpPr>
        <p:spPr bwMode="auto">
          <a:xfrm flipH="1">
            <a:off x="4693168" y="4871475"/>
            <a:ext cx="2" cy="999921"/>
          </a:xfrm>
          <a:prstGeom prst="curvedConnector3">
            <a:avLst>
              <a:gd name="adj1" fmla="val -114300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39"/>
          <p:cNvSpPr txBox="1">
            <a:spLocks noChangeArrowheads="1"/>
          </p:cNvSpPr>
          <p:nvPr/>
        </p:nvSpPr>
        <p:spPr bwMode="auto">
          <a:xfrm>
            <a:off x="4358123" y="152400"/>
            <a:ext cx="398999" cy="2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r </a:t>
            </a:r>
          </a:p>
        </p:txBody>
      </p:sp>
      <p:sp>
        <p:nvSpPr>
          <p:cNvPr id="140" name="TextBox 39"/>
          <p:cNvSpPr txBox="1">
            <a:spLocks noChangeArrowheads="1"/>
          </p:cNvSpPr>
          <p:nvPr/>
        </p:nvSpPr>
        <p:spPr bwMode="auto">
          <a:xfrm>
            <a:off x="4436000" y="5946264"/>
            <a:ext cx="398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sz="1400" dirty="0" smtClean="0"/>
              <a:t>t </a:t>
            </a:r>
            <a:endParaRPr lang="en-US" sz="1400" dirty="0"/>
          </a:p>
        </p:txBody>
      </p:sp>
      <p:cxnSp>
        <p:nvCxnSpPr>
          <p:cNvPr id="141" name="Straight Arrow Connector 140"/>
          <p:cNvCxnSpPr>
            <a:cxnSpLocks noChangeShapeType="1"/>
          </p:cNvCxnSpPr>
          <p:nvPr/>
        </p:nvCxnSpPr>
        <p:spPr bwMode="auto">
          <a:xfrm>
            <a:off x="8423009" y="316255"/>
            <a:ext cx="3048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" name="Rectangle 141"/>
          <p:cNvSpPr/>
          <p:nvPr/>
        </p:nvSpPr>
        <p:spPr>
          <a:xfrm>
            <a:off x="8651609" y="132105"/>
            <a:ext cx="390525" cy="3381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: 0</a:t>
            </a:r>
            <a:endParaRPr lang="en-US" sz="2400" dirty="0"/>
          </a:p>
        </p:txBody>
      </p:sp>
      <p:cxnSp>
        <p:nvCxnSpPr>
          <p:cNvPr id="143" name="Straight Arrow Connector 142"/>
          <p:cNvCxnSpPr>
            <a:cxnSpLocks noChangeShapeType="1"/>
          </p:cNvCxnSpPr>
          <p:nvPr/>
        </p:nvCxnSpPr>
        <p:spPr bwMode="auto">
          <a:xfrm>
            <a:off x="8431873" y="621055"/>
            <a:ext cx="3048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" name="Rectangle 143"/>
          <p:cNvSpPr/>
          <p:nvPr/>
        </p:nvSpPr>
        <p:spPr>
          <a:xfrm>
            <a:off x="8669998" y="436905"/>
            <a:ext cx="388938" cy="3381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: 1</a:t>
            </a:r>
            <a:endParaRPr lang="en-US" sz="2400" dirty="0"/>
          </a:p>
        </p:txBody>
      </p:sp>
      <p:sp>
        <p:nvSpPr>
          <p:cNvPr id="145" name="TextBox 94"/>
          <p:cNvSpPr txBox="1">
            <a:spLocks noChangeArrowheads="1"/>
          </p:cNvSpPr>
          <p:nvPr/>
        </p:nvSpPr>
        <p:spPr bwMode="auto">
          <a:xfrm>
            <a:off x="6248400" y="769559"/>
            <a:ext cx="4777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i="1" kern="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6" name="TextBox 95"/>
          <p:cNvSpPr txBox="1">
            <a:spLocks noChangeArrowheads="1"/>
          </p:cNvSpPr>
          <p:nvPr/>
        </p:nvSpPr>
        <p:spPr bwMode="auto">
          <a:xfrm>
            <a:off x="6327105" y="1728556"/>
            <a:ext cx="398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sz="1600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2</a:t>
            </a:r>
            <a:endParaRPr lang="en-US" sz="1600" dirty="0"/>
          </a:p>
        </p:txBody>
      </p:sp>
      <p:sp>
        <p:nvSpPr>
          <p:cNvPr id="147" name="TextBox 96"/>
          <p:cNvSpPr txBox="1">
            <a:spLocks noChangeArrowheads="1"/>
          </p:cNvSpPr>
          <p:nvPr/>
        </p:nvSpPr>
        <p:spPr bwMode="auto">
          <a:xfrm>
            <a:off x="6248400" y="2539400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3</a:t>
            </a:r>
            <a:endParaRPr lang="en-US" sz="1400" dirty="0"/>
          </a:p>
        </p:txBody>
      </p:sp>
      <p:sp>
        <p:nvSpPr>
          <p:cNvPr id="148" name="TextBox 97"/>
          <p:cNvSpPr txBox="1">
            <a:spLocks noChangeArrowheads="1"/>
          </p:cNvSpPr>
          <p:nvPr/>
        </p:nvSpPr>
        <p:spPr bwMode="auto">
          <a:xfrm>
            <a:off x="6248400" y="3352800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4</a:t>
            </a:r>
            <a:endParaRPr lang="en-US" dirty="0"/>
          </a:p>
        </p:txBody>
      </p:sp>
      <p:sp>
        <p:nvSpPr>
          <p:cNvPr id="149" name="TextBox 98"/>
          <p:cNvSpPr txBox="1">
            <a:spLocks noChangeArrowheads="1"/>
          </p:cNvSpPr>
          <p:nvPr/>
        </p:nvSpPr>
        <p:spPr bwMode="auto">
          <a:xfrm>
            <a:off x="6248400" y="4250743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5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50" name="TextBox 99"/>
          <p:cNvSpPr txBox="1">
            <a:spLocks noChangeArrowheads="1"/>
          </p:cNvSpPr>
          <p:nvPr/>
        </p:nvSpPr>
        <p:spPr bwMode="auto">
          <a:xfrm>
            <a:off x="6248400" y="5269468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6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7" name="Oval 36"/>
          <p:cNvSpPr/>
          <p:nvPr/>
        </p:nvSpPr>
        <p:spPr bwMode="auto">
          <a:xfrm>
            <a:off x="3886200" y="1371600"/>
            <a:ext cx="167180" cy="14801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/>
          <p:cNvSpPr/>
          <p:nvPr/>
        </p:nvSpPr>
        <p:spPr bwMode="auto">
          <a:xfrm>
            <a:off x="5029200" y="1375985"/>
            <a:ext cx="167180" cy="148015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9" name="Straight Connector 38"/>
          <p:cNvCxnSpPr>
            <a:stCxn id="7" idx="3"/>
            <a:endCxn id="37" idx="0"/>
          </p:cNvCxnSpPr>
          <p:nvPr/>
        </p:nvCxnSpPr>
        <p:spPr>
          <a:xfrm flipH="1">
            <a:off x="3969790" y="593635"/>
            <a:ext cx="513061" cy="77796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5"/>
            <a:endCxn id="38" idx="0"/>
          </p:cNvCxnSpPr>
          <p:nvPr/>
        </p:nvCxnSpPr>
        <p:spPr>
          <a:xfrm>
            <a:off x="4609309" y="593635"/>
            <a:ext cx="503481" cy="78235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38" idx="2"/>
            <a:endCxn id="13" idx="7"/>
          </p:cNvCxnSpPr>
          <p:nvPr/>
        </p:nvCxnSpPr>
        <p:spPr bwMode="auto">
          <a:xfrm rot="10800000" flipV="1">
            <a:off x="4623718" y="1449992"/>
            <a:ext cx="405483" cy="836193"/>
          </a:xfrm>
          <a:prstGeom prst="curvedConnector2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38" idx="5"/>
            <a:endCxn id="13" idx="6"/>
          </p:cNvCxnSpPr>
          <p:nvPr/>
        </p:nvCxnSpPr>
        <p:spPr bwMode="auto">
          <a:xfrm rot="5400000">
            <a:off x="4491952" y="1658573"/>
            <a:ext cx="836194" cy="523697"/>
          </a:xfrm>
          <a:prstGeom prst="curvedConnector2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31932" y="415616"/>
            <a:ext cx="3273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</a:rPr>
              <a:t>Move to the next constraint and repeat...</a:t>
            </a:r>
            <a:endParaRPr lang="en-US" sz="2400" i="1" dirty="0">
              <a:solidFill>
                <a:srgbClr val="00B050"/>
              </a:solidFill>
            </a:endParaRPr>
          </a:p>
        </p:txBody>
      </p:sp>
      <p:cxnSp>
        <p:nvCxnSpPr>
          <p:cNvPr id="43" name="Straight Connector 42"/>
          <p:cNvCxnSpPr>
            <a:stCxn id="37" idx="4"/>
            <a:endCxn id="13" idx="1"/>
          </p:cNvCxnSpPr>
          <p:nvPr/>
        </p:nvCxnSpPr>
        <p:spPr>
          <a:xfrm>
            <a:off x="3969790" y="1519615"/>
            <a:ext cx="535713" cy="76657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48"/>
              <p:cNvSpPr txBox="1"/>
              <p:nvPr/>
            </p:nvSpPr>
            <p:spPr>
              <a:xfrm>
                <a:off x="257332" y="1371600"/>
                <a:ext cx="2511268" cy="27142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sz="1100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pt-BR" sz="2800" kern="0" dirty="0">
                    <a:latin typeface="+mj-lt"/>
                    <a:cs typeface="Arial" panose="020B0604020202020204" pitchFamily="34" charset="0"/>
                  </a:rPr>
                  <a:t>max ∑</a:t>
                </a:r>
                <a:r>
                  <a:rPr lang="en-US" sz="2800" kern="0" baseline="-25000" dirty="0" err="1">
                    <a:latin typeface="+mj-lt"/>
                    <a:cs typeface="Arial" panose="020B0604020202020204" pitchFamily="34" charset="0"/>
                  </a:rPr>
                  <a:t>i</a:t>
                </a:r>
                <a:r>
                  <a:rPr lang="en-US" sz="2800" kern="0" baseline="-250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latin typeface="+mj-lt"/>
                    <a:cs typeface="Arial" panose="020B0604020202020204" pitchFamily="34" charset="0"/>
                  </a:rPr>
                  <a:t>i</a:t>
                </a:r>
                <a:endParaRPr lang="en-US" sz="28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b="1" kern="0" baseline="-2500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b="1" kern="0" baseline="-2500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2		</a:t>
                </a:r>
                <a:r>
                  <a:rPr lang="en-US" sz="2800" b="1" kern="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	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5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5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endParaRPr lang="en-US" sz="16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,…,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Calibri" pitchFamily="34" charset="0"/>
                      </a:rPr>
                      <m:t>∈</m:t>
                    </m:r>
                  </m:oMath>
                </a14:m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 {0,1}</a:t>
                </a:r>
                <a:endParaRPr lang="pt-BR" sz="2800" kern="0" dirty="0" smtClean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2" y="1371600"/>
                <a:ext cx="2511268" cy="2714235"/>
              </a:xfrm>
              <a:prstGeom prst="rect">
                <a:avLst/>
              </a:prstGeom>
              <a:blipFill rotWithShape="1">
                <a:blip r:embed="rId2"/>
                <a:stretch>
                  <a:fillRect l="-4854" r="-2427" b="-27191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23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04800" y="5086290"/>
            <a:ext cx="27432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Maximum Width: 2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Constraints can be </a:t>
            </a:r>
            <a:r>
              <a:rPr lang="pt-BR" sz="3600" dirty="0" smtClean="0">
                <a:solidFill>
                  <a:srgbClr val="00B050"/>
                </a:solidFill>
              </a:rPr>
              <a:t>highly-structured</a:t>
            </a:r>
          </a:p>
          <a:p>
            <a:pPr marL="0" indent="0">
              <a:buNone/>
            </a:pPr>
            <a:endParaRPr lang="pt-BR" sz="2800" dirty="0"/>
          </a:p>
          <a:p>
            <a:r>
              <a:rPr lang="pt-BR" sz="3600" dirty="0" smtClean="0"/>
              <a:t>Suitable to scheduling</a:t>
            </a:r>
          </a:p>
          <a:p>
            <a:endParaRPr lang="pt-BR" sz="2800" dirty="0"/>
          </a:p>
          <a:p>
            <a:r>
              <a:rPr lang="pt-BR" sz="3600" dirty="0" smtClean="0"/>
              <a:t>Two application examples</a:t>
            </a:r>
          </a:p>
          <a:p>
            <a:pPr lvl="1"/>
            <a:r>
              <a:rPr lang="pt-BR" sz="3200" dirty="0" smtClean="0">
                <a:solidFill>
                  <a:srgbClr val="00B050"/>
                </a:solidFill>
              </a:rPr>
              <a:t>Timetable problems</a:t>
            </a:r>
          </a:p>
          <a:p>
            <a:pPr lvl="1"/>
            <a:r>
              <a:rPr lang="pt-BR" sz="3200" dirty="0" smtClean="0">
                <a:solidFill>
                  <a:srgbClr val="00B050"/>
                </a:solidFill>
              </a:rPr>
              <a:t>Disjunctive scheduling</a:t>
            </a:r>
          </a:p>
          <a:p>
            <a:endParaRPr lang="pt-BR" dirty="0" smtClean="0"/>
          </a:p>
          <a:p>
            <a:endParaRPr lang="pt-BR" dirty="0"/>
          </a:p>
          <a:p>
            <a:pPr lvl="1"/>
            <a:endParaRPr lang="pt-BR" dirty="0"/>
          </a:p>
          <a:p>
            <a:endParaRPr lang="pt-BR" dirty="0"/>
          </a:p>
          <a:p>
            <a:endParaRPr lang="en-US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Key Observation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8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Example:</a:t>
            </a:r>
          </a:p>
          <a:p>
            <a:endParaRPr lang="pt-BR" sz="1600" dirty="0" smtClean="0"/>
          </a:p>
          <a:p>
            <a:r>
              <a:rPr lang="pt-BR" dirty="0" smtClean="0"/>
              <a:t>Allocate </a:t>
            </a:r>
            <a:r>
              <a:rPr lang="pt-BR" i="1" dirty="0" smtClean="0"/>
              <a:t>work days</a:t>
            </a:r>
            <a:r>
              <a:rPr lang="pt-BR" dirty="0" smtClean="0"/>
              <a:t> and </a:t>
            </a:r>
            <a:r>
              <a:rPr lang="pt-BR" i="1" dirty="0" smtClean="0"/>
              <a:t>rest days</a:t>
            </a:r>
            <a:r>
              <a:rPr lang="pt-BR" dirty="0" smtClean="0"/>
              <a:t> for an employee throughout the week</a:t>
            </a:r>
          </a:p>
          <a:p>
            <a:endParaRPr lang="pt-BR" dirty="0"/>
          </a:p>
          <a:p>
            <a:r>
              <a:rPr lang="pt-BR" dirty="0" smtClean="0">
                <a:solidFill>
                  <a:srgbClr val="00B050"/>
                </a:solidFill>
              </a:rPr>
              <a:t>Each employee must have at least one rest day for every three consecutive days </a:t>
            </a:r>
          </a:p>
          <a:p>
            <a:pPr lvl="1"/>
            <a:r>
              <a:rPr lang="pt-BR" i="1" dirty="0" smtClean="0"/>
              <a:t>Sequence </a:t>
            </a:r>
            <a:r>
              <a:rPr lang="pt-BR" dirty="0" smtClean="0"/>
              <a:t>constraint</a:t>
            </a:r>
            <a:endParaRPr lang="pt-B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Timetable Problems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>
            <a:normAutofit/>
          </a:bodyPr>
          <a:lstStyle/>
          <a:p>
            <a:pPr algn="just"/>
            <a:r>
              <a:rPr lang="pt-BR" sz="4000" dirty="0" smtClean="0"/>
              <a:t>Linear formulation:</a:t>
            </a:r>
            <a:endParaRPr lang="en-US" sz="4000" dirty="0"/>
          </a:p>
        </p:txBody>
      </p:sp>
      <p:graphicFrame>
        <p:nvGraphicFramePr>
          <p:cNvPr id="4" name="Group 4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002211"/>
              </p:ext>
            </p:extLst>
          </p:nvPr>
        </p:nvGraphicFramePr>
        <p:xfrm>
          <a:off x="2286000" y="2597540"/>
          <a:ext cx="3743325" cy="762000"/>
        </p:xfrm>
        <a:graphic>
          <a:graphicData uri="http://schemas.openxmlformats.org/drawingml/2006/table">
            <a:tbl>
              <a:tblPr/>
              <a:tblGrid>
                <a:gridCol w="531813"/>
                <a:gridCol w="536575"/>
                <a:gridCol w="536575"/>
                <a:gridCol w="534987"/>
                <a:gridCol w="534988"/>
                <a:gridCol w="534987"/>
                <a:gridCol w="533400"/>
              </a:tblGrid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tue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wed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thu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fri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sat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1020763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rgbClr val="00B050"/>
                </a:solidFill>
              </a:rPr>
              <a:t>Decision variable: </a:t>
            </a:r>
          </a:p>
          <a:p>
            <a:pPr marL="0" indent="0" algn="just">
              <a:buNone/>
            </a:pPr>
            <a:r>
              <a:rPr lang="pt-BR" sz="2400" dirty="0"/>
              <a:t>	</a:t>
            </a:r>
            <a:r>
              <a:rPr lang="pt-BR" sz="2400" dirty="0" smtClean="0"/>
              <a:t>- x</a:t>
            </a:r>
            <a:r>
              <a:rPr lang="pt-BR" sz="2400" baseline="-25000" dirty="0" smtClean="0"/>
              <a:t>i</a:t>
            </a:r>
            <a:r>
              <a:rPr lang="pt-BR" sz="2400" dirty="0" smtClean="0"/>
              <a:t> : 1 if employee works on day </a:t>
            </a:r>
            <a:r>
              <a:rPr lang="pt-BR" sz="2400" i="1" dirty="0" smtClean="0"/>
              <a:t>i</a:t>
            </a:r>
            <a:r>
              <a:rPr lang="pt-BR" sz="2400" dirty="0" smtClean="0"/>
              <a:t>, 0 otherwise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19400" y="3432763"/>
            <a:ext cx="1600200" cy="651351"/>
            <a:chOff x="2286000" y="3466426"/>
            <a:chExt cx="1600200" cy="651351"/>
          </a:xfrm>
        </p:grpSpPr>
        <p:sp>
          <p:nvSpPr>
            <p:cNvPr id="13" name="AutoShape 450"/>
            <p:cNvSpPr>
              <a:spLocks/>
            </p:cNvSpPr>
            <p:nvPr/>
          </p:nvSpPr>
          <p:spPr bwMode="auto">
            <a:xfrm rot="5400000">
              <a:off x="2933699" y="2818727"/>
              <a:ext cx="304801" cy="1600200"/>
            </a:xfrm>
            <a:prstGeom prst="rightBrace">
              <a:avLst>
                <a:gd name="adj1" fmla="val 13125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228600" rIns="182880" bIns="228600" anchor="ctr"/>
            <a:lstStyle/>
            <a:p>
              <a:pPr eaLnBrk="1" hangingPunct="1">
                <a:spcBef>
                  <a:spcPct val="20000"/>
                </a:spcBef>
                <a:defRPr/>
              </a:pPr>
              <a:endParaRPr lang="en-US" sz="2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4" name="Rectangle 456"/>
            <p:cNvSpPr>
              <a:spLocks noChangeArrowheads="1"/>
            </p:cNvSpPr>
            <p:nvPr/>
          </p:nvSpPr>
          <p:spPr bwMode="auto">
            <a:xfrm>
              <a:off x="2514600" y="3810000"/>
              <a:ext cx="12022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x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+x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+x</a:t>
              </a:r>
              <a:r>
                <a:rPr lang="en-US" sz="2000" baseline="-250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≤ 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en-US" sz="2000" i="1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52800" y="3432763"/>
            <a:ext cx="1600200" cy="651351"/>
            <a:chOff x="2286000" y="3466426"/>
            <a:chExt cx="1600200" cy="651351"/>
          </a:xfrm>
        </p:grpSpPr>
        <p:sp>
          <p:nvSpPr>
            <p:cNvPr id="16" name="AutoShape 450"/>
            <p:cNvSpPr>
              <a:spLocks/>
            </p:cNvSpPr>
            <p:nvPr/>
          </p:nvSpPr>
          <p:spPr bwMode="auto">
            <a:xfrm rot="5400000">
              <a:off x="2933699" y="2818727"/>
              <a:ext cx="304801" cy="1600200"/>
            </a:xfrm>
            <a:prstGeom prst="rightBrace">
              <a:avLst>
                <a:gd name="adj1" fmla="val 13125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228600" rIns="182880" bIns="228600" anchor="ctr"/>
            <a:lstStyle/>
            <a:p>
              <a:pPr eaLnBrk="1" hangingPunct="1">
                <a:spcBef>
                  <a:spcPct val="20000"/>
                </a:spcBef>
                <a:defRPr/>
              </a:pPr>
              <a:endParaRPr lang="en-US" sz="2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7" name="Rectangle 456"/>
            <p:cNvSpPr>
              <a:spLocks noChangeArrowheads="1"/>
            </p:cNvSpPr>
            <p:nvPr/>
          </p:nvSpPr>
          <p:spPr bwMode="auto">
            <a:xfrm>
              <a:off x="2514600" y="3810000"/>
              <a:ext cx="12022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x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+x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+x</a:t>
              </a:r>
              <a:r>
                <a:rPr lang="en-US" sz="2000" baseline="-250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≤ 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en-US" sz="2000" i="1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86200" y="3398314"/>
            <a:ext cx="1600200" cy="651351"/>
            <a:chOff x="2286000" y="3466426"/>
            <a:chExt cx="1600200" cy="651351"/>
          </a:xfrm>
        </p:grpSpPr>
        <p:sp>
          <p:nvSpPr>
            <p:cNvPr id="19" name="AutoShape 450"/>
            <p:cNvSpPr>
              <a:spLocks/>
            </p:cNvSpPr>
            <p:nvPr/>
          </p:nvSpPr>
          <p:spPr bwMode="auto">
            <a:xfrm rot="5400000">
              <a:off x="2933699" y="2818727"/>
              <a:ext cx="304801" cy="1600200"/>
            </a:xfrm>
            <a:prstGeom prst="rightBrace">
              <a:avLst>
                <a:gd name="adj1" fmla="val 13125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228600" rIns="182880" bIns="228600" anchor="ctr"/>
            <a:lstStyle/>
            <a:p>
              <a:pPr eaLnBrk="1" hangingPunct="1">
                <a:spcBef>
                  <a:spcPct val="20000"/>
                </a:spcBef>
                <a:defRPr/>
              </a:pPr>
              <a:endParaRPr lang="en-US" sz="2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" name="Rectangle 456"/>
            <p:cNvSpPr>
              <a:spLocks noChangeArrowheads="1"/>
            </p:cNvSpPr>
            <p:nvPr/>
          </p:nvSpPr>
          <p:spPr bwMode="auto">
            <a:xfrm>
              <a:off x="2514600" y="3810000"/>
              <a:ext cx="12022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x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+x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+x</a:t>
              </a:r>
              <a:r>
                <a:rPr lang="en-US" sz="2000" baseline="-250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6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≤ 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en-US" sz="2000" i="1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19600" y="3398314"/>
            <a:ext cx="1600200" cy="716486"/>
            <a:chOff x="2286000" y="3466426"/>
            <a:chExt cx="1600200" cy="651351"/>
          </a:xfrm>
        </p:grpSpPr>
        <p:sp>
          <p:nvSpPr>
            <p:cNvPr id="25" name="AutoShape 450"/>
            <p:cNvSpPr>
              <a:spLocks/>
            </p:cNvSpPr>
            <p:nvPr/>
          </p:nvSpPr>
          <p:spPr bwMode="auto">
            <a:xfrm rot="5400000">
              <a:off x="2933699" y="2818727"/>
              <a:ext cx="304801" cy="1600200"/>
            </a:xfrm>
            <a:prstGeom prst="rightBrace">
              <a:avLst>
                <a:gd name="adj1" fmla="val 13125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228600" rIns="182880" bIns="228600" anchor="ctr"/>
            <a:lstStyle/>
            <a:p>
              <a:pPr eaLnBrk="1" hangingPunct="1">
                <a:spcBef>
                  <a:spcPct val="20000"/>
                </a:spcBef>
                <a:defRPr/>
              </a:pPr>
              <a:endParaRPr lang="en-US" sz="2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6" name="Rectangle 456"/>
            <p:cNvSpPr>
              <a:spLocks noChangeArrowheads="1"/>
            </p:cNvSpPr>
            <p:nvPr/>
          </p:nvSpPr>
          <p:spPr bwMode="auto">
            <a:xfrm>
              <a:off x="2514600" y="3810000"/>
              <a:ext cx="12022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x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+x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6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+x</a:t>
              </a:r>
              <a:r>
                <a:rPr lang="en-US" sz="2000" baseline="-250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≤ 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en-US" sz="2000" i="1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81616" y="3421558"/>
            <a:ext cx="1600200" cy="651351"/>
            <a:chOff x="2286000" y="3466426"/>
            <a:chExt cx="1600200" cy="651351"/>
          </a:xfrm>
        </p:grpSpPr>
        <p:sp>
          <p:nvSpPr>
            <p:cNvPr id="28" name="AutoShape 450"/>
            <p:cNvSpPr>
              <a:spLocks/>
            </p:cNvSpPr>
            <p:nvPr/>
          </p:nvSpPr>
          <p:spPr bwMode="auto">
            <a:xfrm rot="5400000">
              <a:off x="2933699" y="2818727"/>
              <a:ext cx="304801" cy="1600200"/>
            </a:xfrm>
            <a:prstGeom prst="rightBrace">
              <a:avLst>
                <a:gd name="adj1" fmla="val 13125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228600" rIns="182880" bIns="228600" anchor="ctr"/>
            <a:lstStyle/>
            <a:p>
              <a:pPr eaLnBrk="1" hangingPunct="1">
                <a:spcBef>
                  <a:spcPct val="20000"/>
                </a:spcBef>
                <a:defRPr/>
              </a:pPr>
              <a:endParaRPr lang="en-US" sz="20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9" name="Rectangle 456"/>
            <p:cNvSpPr>
              <a:spLocks noChangeArrowheads="1"/>
            </p:cNvSpPr>
            <p:nvPr/>
          </p:nvSpPr>
          <p:spPr bwMode="auto">
            <a:xfrm>
              <a:off x="2514600" y="3810000"/>
              <a:ext cx="12022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x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+x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+x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+mn-ea"/>
                  <a:cs typeface="Calibri" pitchFamily="34" charset="0"/>
                </a:rPr>
                <a:t>≤ 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en-US" sz="2000" i="1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</p:grpSp>
      <p:sp>
        <p:nvSpPr>
          <p:cNvPr id="30" name="Rectangle 456"/>
          <p:cNvSpPr>
            <a:spLocks noChangeArrowheads="1"/>
          </p:cNvSpPr>
          <p:nvPr/>
        </p:nvSpPr>
        <p:spPr bwMode="auto">
          <a:xfrm>
            <a:off x="626548" y="3962400"/>
            <a:ext cx="12022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x</a:t>
            </a:r>
            <a:r>
              <a:rPr lang="en-US" sz="20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+x</a:t>
            </a:r>
            <a:r>
              <a:rPr lang="en-US" sz="20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+x</a:t>
            </a:r>
            <a:r>
              <a:rPr lang="en-US" sz="20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000" baseline="-250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≤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2000" i="1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1" name="Rectangle 456"/>
          <p:cNvSpPr>
            <a:spLocks noChangeArrowheads="1"/>
          </p:cNvSpPr>
          <p:nvPr/>
        </p:nvSpPr>
        <p:spPr bwMode="auto">
          <a:xfrm>
            <a:off x="626548" y="4412053"/>
            <a:ext cx="12022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x</a:t>
            </a:r>
            <a:r>
              <a:rPr lang="en-US" sz="20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+x</a:t>
            </a:r>
            <a:r>
              <a:rPr lang="en-US" sz="20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+x</a:t>
            </a:r>
            <a:r>
              <a:rPr lang="en-US" sz="20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000" baseline="-250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≤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2000" i="1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2" name="Rectangle 456"/>
          <p:cNvSpPr>
            <a:spLocks noChangeArrowheads="1"/>
          </p:cNvSpPr>
          <p:nvPr/>
        </p:nvSpPr>
        <p:spPr bwMode="auto">
          <a:xfrm>
            <a:off x="626548" y="4899049"/>
            <a:ext cx="12022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x</a:t>
            </a:r>
            <a:r>
              <a:rPr lang="en-US" sz="20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+x</a:t>
            </a:r>
            <a:r>
              <a:rPr lang="en-US" sz="20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+x</a:t>
            </a:r>
            <a:r>
              <a:rPr lang="en-US" sz="20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2000" baseline="-250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≤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2000" i="1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3" name="Rectangle 456"/>
          <p:cNvSpPr>
            <a:spLocks noChangeArrowheads="1"/>
          </p:cNvSpPr>
          <p:nvPr/>
        </p:nvSpPr>
        <p:spPr bwMode="auto">
          <a:xfrm>
            <a:off x="612900" y="5374264"/>
            <a:ext cx="12022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x</a:t>
            </a:r>
            <a:r>
              <a:rPr lang="en-US" sz="20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+x</a:t>
            </a:r>
            <a:r>
              <a:rPr lang="en-US" sz="20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+x</a:t>
            </a:r>
            <a:r>
              <a:rPr lang="en-US" sz="20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n-US" sz="2000" baseline="-250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≤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2000" i="1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4" name="Rectangle 456"/>
          <p:cNvSpPr>
            <a:spLocks noChangeArrowheads="1"/>
          </p:cNvSpPr>
          <p:nvPr/>
        </p:nvSpPr>
        <p:spPr bwMode="auto">
          <a:xfrm>
            <a:off x="612900" y="5867398"/>
            <a:ext cx="12022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x</a:t>
            </a:r>
            <a:r>
              <a:rPr lang="en-US" sz="20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+x</a:t>
            </a:r>
            <a:r>
              <a:rPr lang="en-US" sz="20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+x</a:t>
            </a:r>
            <a:r>
              <a:rPr lang="en-US" sz="20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en-US" sz="2000" baseline="-250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≤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2000" i="1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26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667000" y="4719830"/>
            <a:ext cx="3031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</a:rPr>
              <a:t>Typical sequence linear model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1981200" y="3992278"/>
            <a:ext cx="605216" cy="218289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1" grpId="0"/>
      <p:bldP spid="32" grpId="0"/>
      <p:bldP spid="33" grpId="0"/>
      <p:bldP spid="34" grpId="0"/>
      <p:bldP spid="36" grpId="0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Diagram Representation</a:t>
            </a:r>
            <a:endParaRPr lang="en-US" sz="4000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4876800" y="2628558"/>
            <a:ext cx="4051300" cy="378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3200" dirty="0" smtClean="0">
                <a:solidFill>
                  <a:srgbClr val="00B050"/>
                </a:solidFill>
                <a:latin typeface="Calibri" pitchFamily="34" charset="0"/>
                <a:cs typeface="Segoe UI" pitchFamily="34" charset="0"/>
              </a:rPr>
              <a:t>Layers:</a:t>
            </a:r>
            <a:r>
              <a:rPr lang="pt-BR" sz="3200" dirty="0" smtClean="0">
                <a:latin typeface="Calibri" pitchFamily="34" charset="0"/>
                <a:cs typeface="Segoe UI" pitchFamily="34" charset="0"/>
              </a:rPr>
              <a:t> work allocation variables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1800" i="1" dirty="0">
              <a:latin typeface="Calibri" pitchFamily="34" charset="0"/>
              <a:cs typeface="Segoe U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3200" dirty="0" smtClean="0">
                <a:solidFill>
                  <a:srgbClr val="00B050"/>
                </a:solidFill>
                <a:latin typeface="Calibri" pitchFamily="34" charset="0"/>
                <a:cs typeface="Segoe UI" pitchFamily="34" charset="0"/>
              </a:rPr>
              <a:t>Variable ordering </a:t>
            </a:r>
            <a:r>
              <a:rPr lang="pt-BR" sz="3200" dirty="0" smtClean="0">
                <a:latin typeface="Calibri" pitchFamily="34" charset="0"/>
                <a:cs typeface="Segoe UI" pitchFamily="34" charset="0"/>
              </a:rPr>
              <a:t>in the diagram corresponds to day sequence</a:t>
            </a:r>
            <a:endParaRPr lang="en-US" sz="2800" dirty="0" smtClean="0"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27</a:t>
            </a:fld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380998" y="1348060"/>
            <a:ext cx="3962402" cy="5221333"/>
            <a:chOff x="380998" y="1348060"/>
            <a:chExt cx="3962402" cy="5221333"/>
          </a:xfrm>
        </p:grpSpPr>
        <p:grpSp>
          <p:nvGrpSpPr>
            <p:cNvPr id="38" name="Group 37"/>
            <p:cNvGrpSpPr/>
            <p:nvPr/>
          </p:nvGrpSpPr>
          <p:grpSpPr>
            <a:xfrm>
              <a:off x="380998" y="1377952"/>
              <a:ext cx="3962402" cy="5175248"/>
              <a:chOff x="380998" y="920752"/>
              <a:chExt cx="3962402" cy="5175248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159998" y="920752"/>
                <a:ext cx="3183402" cy="5175248"/>
                <a:chOff x="5257800" y="1096207"/>
                <a:chExt cx="3183402" cy="5175248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722598" y="1096207"/>
                  <a:ext cx="287802" cy="27539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Arrow Connector 45"/>
                <p:cNvCxnSpPr>
                  <a:stCxn id="45" idx="3"/>
                  <a:endCxn id="51" idx="7"/>
                </p:cNvCxnSpPr>
                <p:nvPr/>
              </p:nvCxnSpPr>
              <p:spPr>
                <a:xfrm flipH="1">
                  <a:off x="6231000" y="1331270"/>
                  <a:ext cx="533746" cy="72564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ysDash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>
                  <a:stCxn id="45" idx="5"/>
                  <a:endCxn id="52" idx="1"/>
                </p:cNvCxnSpPr>
                <p:nvPr/>
              </p:nvCxnSpPr>
              <p:spPr>
                <a:xfrm>
                  <a:off x="6968252" y="1331270"/>
                  <a:ext cx="493505" cy="67241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>
                  <a:stCxn id="52" idx="5"/>
                  <a:endCxn id="55" idx="1"/>
                </p:cNvCxnSpPr>
                <p:nvPr/>
              </p:nvCxnSpPr>
              <p:spPr>
                <a:xfrm>
                  <a:off x="7665263" y="2198420"/>
                  <a:ext cx="530285" cy="73751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ysDash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>
                  <a:stCxn id="52" idx="3"/>
                  <a:endCxn id="54" idx="7"/>
                </p:cNvCxnSpPr>
                <p:nvPr/>
              </p:nvCxnSpPr>
              <p:spPr>
                <a:xfrm flipH="1">
                  <a:off x="6968252" y="2198420"/>
                  <a:ext cx="493505" cy="73751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>
                  <a:stCxn id="51" idx="3"/>
                  <a:endCxn id="53" idx="7"/>
                </p:cNvCxnSpPr>
                <p:nvPr/>
              </p:nvCxnSpPr>
              <p:spPr>
                <a:xfrm flipH="1">
                  <a:off x="5503454" y="2251646"/>
                  <a:ext cx="524040" cy="68428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ysDash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50"/>
                <p:cNvSpPr/>
                <p:nvPr/>
              </p:nvSpPr>
              <p:spPr>
                <a:xfrm>
                  <a:off x="5985346" y="2016583"/>
                  <a:ext cx="287802" cy="27539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7419609" y="1963357"/>
                  <a:ext cx="287802" cy="27539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257800" y="2895600"/>
                  <a:ext cx="287802" cy="27539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6722598" y="2895600"/>
                  <a:ext cx="287802" cy="27539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8153400" y="2895600"/>
                  <a:ext cx="287802" cy="27539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5257800" y="3991807"/>
                  <a:ext cx="287802" cy="27539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6722598" y="3991807"/>
                  <a:ext cx="287802" cy="27539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8153400" y="3991807"/>
                  <a:ext cx="287802" cy="27539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5257800" y="5029200"/>
                  <a:ext cx="287802" cy="27539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6722598" y="5029200"/>
                  <a:ext cx="287802" cy="27539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8153400" y="5029200"/>
                  <a:ext cx="287802" cy="27539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6722598" y="5996062"/>
                  <a:ext cx="287802" cy="27539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3" name="Straight Arrow Connector 62"/>
                <p:cNvCxnSpPr>
                  <a:stCxn id="54" idx="5"/>
                  <a:endCxn id="58" idx="1"/>
                </p:cNvCxnSpPr>
                <p:nvPr/>
              </p:nvCxnSpPr>
              <p:spPr>
                <a:xfrm>
                  <a:off x="6968252" y="3130663"/>
                  <a:ext cx="1227296" cy="90147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>
                  <a:stCxn id="55" idx="4"/>
                  <a:endCxn id="58" idx="0"/>
                </p:cNvCxnSpPr>
                <p:nvPr/>
              </p:nvCxnSpPr>
              <p:spPr>
                <a:xfrm>
                  <a:off x="8297301" y="3170993"/>
                  <a:ext cx="0" cy="82081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>
                  <a:stCxn id="58" idx="4"/>
                  <a:endCxn id="61" idx="0"/>
                </p:cNvCxnSpPr>
                <p:nvPr/>
              </p:nvCxnSpPr>
              <p:spPr>
                <a:xfrm>
                  <a:off x="8297301" y="4267200"/>
                  <a:ext cx="0" cy="7620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>
                  <a:stCxn id="54" idx="4"/>
                  <a:endCxn id="57" idx="0"/>
                </p:cNvCxnSpPr>
                <p:nvPr/>
              </p:nvCxnSpPr>
              <p:spPr>
                <a:xfrm>
                  <a:off x="6866499" y="3170993"/>
                  <a:ext cx="0" cy="82081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ysDash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>
                  <a:stCxn id="53" idx="4"/>
                  <a:endCxn id="56" idx="0"/>
                </p:cNvCxnSpPr>
                <p:nvPr/>
              </p:nvCxnSpPr>
              <p:spPr>
                <a:xfrm>
                  <a:off x="5401701" y="3170993"/>
                  <a:ext cx="0" cy="82081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>
                  <a:stCxn id="53" idx="5"/>
                  <a:endCxn id="57" idx="1"/>
                </p:cNvCxnSpPr>
                <p:nvPr/>
              </p:nvCxnSpPr>
              <p:spPr>
                <a:xfrm>
                  <a:off x="5503454" y="3130663"/>
                  <a:ext cx="1261292" cy="90147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ysDash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>
                  <a:stCxn id="56" idx="4"/>
                  <a:endCxn id="59" idx="0"/>
                </p:cNvCxnSpPr>
                <p:nvPr/>
              </p:nvCxnSpPr>
              <p:spPr>
                <a:xfrm>
                  <a:off x="5401701" y="4267200"/>
                  <a:ext cx="0" cy="7620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ysDash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>
                  <a:stCxn id="56" idx="5"/>
                  <a:endCxn id="60" idx="1"/>
                </p:cNvCxnSpPr>
                <p:nvPr/>
              </p:nvCxnSpPr>
              <p:spPr>
                <a:xfrm>
                  <a:off x="5503454" y="4226870"/>
                  <a:ext cx="1261292" cy="84266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>
                  <a:stCxn id="57" idx="4"/>
                  <a:endCxn id="60" idx="0"/>
                </p:cNvCxnSpPr>
                <p:nvPr/>
              </p:nvCxnSpPr>
              <p:spPr>
                <a:xfrm>
                  <a:off x="6866499" y="4267200"/>
                  <a:ext cx="0" cy="7620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ysDash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>
                  <a:stCxn id="57" idx="5"/>
                  <a:endCxn id="61" idx="1"/>
                </p:cNvCxnSpPr>
                <p:nvPr/>
              </p:nvCxnSpPr>
              <p:spPr>
                <a:xfrm>
                  <a:off x="6968252" y="4226870"/>
                  <a:ext cx="1227296" cy="84266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>
                  <a:stCxn id="59" idx="5"/>
                  <a:endCxn id="62" idx="1"/>
                </p:cNvCxnSpPr>
                <p:nvPr/>
              </p:nvCxnSpPr>
              <p:spPr>
                <a:xfrm>
                  <a:off x="5503454" y="5264263"/>
                  <a:ext cx="1261292" cy="77212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>
                  <a:stCxn id="60" idx="4"/>
                  <a:endCxn id="62" idx="0"/>
                </p:cNvCxnSpPr>
                <p:nvPr/>
              </p:nvCxnSpPr>
              <p:spPr>
                <a:xfrm>
                  <a:off x="6866499" y="5304593"/>
                  <a:ext cx="0" cy="69146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prstDash val="sysDash"/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urved Connector 74"/>
                <p:cNvCxnSpPr>
                  <a:stCxn id="61" idx="4"/>
                  <a:endCxn id="62" idx="6"/>
                </p:cNvCxnSpPr>
                <p:nvPr/>
              </p:nvCxnSpPr>
              <p:spPr bwMode="auto">
                <a:xfrm rot="5400000">
                  <a:off x="7239268" y="5075726"/>
                  <a:ext cx="829166" cy="1286901"/>
                </a:xfrm>
                <a:prstGeom prst="curvedConnector2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urved Connector 75"/>
                <p:cNvCxnSpPr>
                  <a:stCxn id="61" idx="2"/>
                  <a:endCxn id="62" idx="7"/>
                </p:cNvCxnSpPr>
                <p:nvPr/>
              </p:nvCxnSpPr>
              <p:spPr bwMode="auto">
                <a:xfrm rot="10800000" flipV="1">
                  <a:off x="6968252" y="5166896"/>
                  <a:ext cx="1185148" cy="869495"/>
                </a:xfrm>
                <a:prstGeom prst="curvedConnector2">
                  <a:avLst/>
                </a:prstGeom>
                <a:ln w="222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94"/>
              <p:cNvSpPr txBox="1">
                <a:spLocks noChangeArrowheads="1"/>
              </p:cNvSpPr>
              <p:nvPr/>
            </p:nvSpPr>
            <p:spPr bwMode="auto">
              <a:xfrm>
                <a:off x="390556" y="1066800"/>
                <a:ext cx="4777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dirty="0"/>
                  <a:t> </a:t>
                </a:r>
                <a:r>
                  <a:rPr lang="en-US" i="1" kern="0" dirty="0">
                    <a:solidFill>
                      <a:sysClr val="windowText" lastClr="000000"/>
                    </a:solidFill>
                    <a:latin typeface="Calibri (body("/>
                    <a:cs typeface="Calibri" pitchFamily="34" charset="0"/>
                  </a:rPr>
                  <a:t>x</a:t>
                </a:r>
                <a:r>
                  <a:rPr lang="en-US" i="1" kern="0" baseline="-25000" dirty="0">
                    <a:solidFill>
                      <a:sysClr val="windowText" lastClr="000000"/>
                    </a:solidFill>
                    <a:latin typeface="Calibri (body("/>
                    <a:cs typeface="Calibri" pitchFamily="34" charset="0"/>
                  </a:rPr>
                  <a:t>1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1" name="TextBox 95"/>
              <p:cNvSpPr txBox="1">
                <a:spLocks noChangeArrowheads="1"/>
              </p:cNvSpPr>
              <p:nvPr/>
            </p:nvSpPr>
            <p:spPr bwMode="auto">
              <a:xfrm>
                <a:off x="459705" y="2057400"/>
                <a:ext cx="39899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600" i="1" kern="0" dirty="0" smtClean="0">
                    <a:solidFill>
                      <a:sysClr val="windowText" lastClr="000000"/>
                    </a:solidFill>
                    <a:latin typeface="Calibri (body("/>
                    <a:cs typeface="Calibri" pitchFamily="34" charset="0"/>
                  </a:rPr>
                  <a:t>x</a:t>
                </a:r>
                <a:r>
                  <a:rPr lang="en-US" sz="1600" i="1" kern="0" baseline="-25000" dirty="0" smtClean="0">
                    <a:solidFill>
                      <a:sysClr val="windowText" lastClr="000000"/>
                    </a:solidFill>
                    <a:latin typeface="Calibri (body("/>
                    <a:cs typeface="Calibri" pitchFamily="34" charset="0"/>
                  </a:rPr>
                  <a:t>2</a:t>
                </a:r>
                <a:endParaRPr lang="en-US" sz="1600" dirty="0"/>
              </a:p>
            </p:txBody>
          </p:sp>
          <p:sp>
            <p:nvSpPr>
              <p:cNvPr id="42" name="TextBox 96"/>
              <p:cNvSpPr txBox="1">
                <a:spLocks noChangeArrowheads="1"/>
              </p:cNvSpPr>
              <p:nvPr/>
            </p:nvSpPr>
            <p:spPr bwMode="auto">
              <a:xfrm>
                <a:off x="380998" y="3189611"/>
                <a:ext cx="47770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400" dirty="0"/>
                  <a:t> </a:t>
                </a:r>
                <a:r>
                  <a:rPr lang="en-US" i="1" kern="0" dirty="0" smtClean="0">
                    <a:solidFill>
                      <a:sysClr val="windowText" lastClr="000000"/>
                    </a:solidFill>
                    <a:latin typeface="Calibri (body("/>
                    <a:cs typeface="Calibri" pitchFamily="34" charset="0"/>
                  </a:rPr>
                  <a:t>x</a:t>
                </a:r>
                <a:r>
                  <a:rPr lang="en-US" i="1" kern="0" baseline="-25000" dirty="0" smtClean="0">
                    <a:solidFill>
                      <a:sysClr val="windowText" lastClr="000000"/>
                    </a:solidFill>
                    <a:latin typeface="Calibri (body("/>
                    <a:cs typeface="Calibri" pitchFamily="34" charset="0"/>
                  </a:rPr>
                  <a:t>3</a:t>
                </a:r>
                <a:endParaRPr lang="en-US" sz="1400" dirty="0"/>
              </a:p>
            </p:txBody>
          </p:sp>
          <p:sp>
            <p:nvSpPr>
              <p:cNvPr id="43" name="TextBox 97"/>
              <p:cNvSpPr txBox="1">
                <a:spLocks noChangeArrowheads="1"/>
              </p:cNvSpPr>
              <p:nvPr/>
            </p:nvSpPr>
            <p:spPr bwMode="auto">
              <a:xfrm>
                <a:off x="380999" y="4234934"/>
                <a:ext cx="47770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400" dirty="0"/>
                  <a:t> </a:t>
                </a:r>
                <a:r>
                  <a:rPr lang="en-US" i="1" kern="0" dirty="0" smtClean="0">
                    <a:solidFill>
                      <a:sysClr val="windowText" lastClr="000000"/>
                    </a:solidFill>
                    <a:latin typeface="Calibri (body("/>
                    <a:cs typeface="Calibri" pitchFamily="34" charset="0"/>
                  </a:rPr>
                  <a:t>x</a:t>
                </a:r>
                <a:r>
                  <a:rPr lang="en-US" i="1" kern="0" baseline="-25000" dirty="0" smtClean="0">
                    <a:solidFill>
                      <a:sysClr val="windowText" lastClr="000000"/>
                    </a:solidFill>
                    <a:latin typeface="Calibri (body("/>
                    <a:cs typeface="Calibri" pitchFamily="34" charset="0"/>
                  </a:rPr>
                  <a:t>4</a:t>
                </a:r>
                <a:endParaRPr lang="en-US" dirty="0"/>
              </a:p>
            </p:txBody>
          </p:sp>
          <p:sp>
            <p:nvSpPr>
              <p:cNvPr id="44" name="TextBox 98"/>
              <p:cNvSpPr txBox="1">
                <a:spLocks noChangeArrowheads="1"/>
              </p:cNvSpPr>
              <p:nvPr/>
            </p:nvSpPr>
            <p:spPr bwMode="auto">
              <a:xfrm>
                <a:off x="397483" y="5345668"/>
                <a:ext cx="47770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400" dirty="0"/>
                  <a:t> </a:t>
                </a:r>
                <a:r>
                  <a:rPr lang="en-US" i="1" kern="0" dirty="0" smtClean="0">
                    <a:solidFill>
                      <a:sysClr val="windowText" lastClr="000000"/>
                    </a:solidFill>
                    <a:latin typeface="Calibri (body("/>
                    <a:cs typeface="Calibri" pitchFamily="34" charset="0"/>
                  </a:rPr>
                  <a:t>x</a:t>
                </a:r>
                <a:r>
                  <a:rPr lang="en-US" i="1" kern="0" baseline="-25000" dirty="0" smtClean="0">
                    <a:solidFill>
                      <a:sysClr val="windowText" lastClr="000000"/>
                    </a:solidFill>
                    <a:latin typeface="Calibri (body("/>
                    <a:cs typeface="Calibri" pitchFamily="34" charset="0"/>
                  </a:rPr>
                  <a:t>5</a:t>
                </a:r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</p:grpSp>
        <p:sp>
          <p:nvSpPr>
            <p:cNvPr id="91" name="TextBox 39"/>
            <p:cNvSpPr txBox="1">
              <a:spLocks noChangeArrowheads="1"/>
            </p:cNvSpPr>
            <p:nvPr/>
          </p:nvSpPr>
          <p:spPr bwMode="auto">
            <a:xfrm>
              <a:off x="2619792" y="1348060"/>
              <a:ext cx="398999" cy="299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r </a:t>
              </a:r>
            </a:p>
          </p:txBody>
        </p:sp>
        <p:sp>
          <p:nvSpPr>
            <p:cNvPr id="92" name="TextBox 39"/>
            <p:cNvSpPr txBox="1">
              <a:spLocks noChangeArrowheads="1"/>
            </p:cNvSpPr>
            <p:nvPr/>
          </p:nvSpPr>
          <p:spPr bwMode="auto">
            <a:xfrm>
              <a:off x="2649001" y="6261616"/>
              <a:ext cx="3989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 smtClean="0"/>
                <a:t>t</a:t>
              </a:r>
              <a:endParaRPr lang="en-US" sz="14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39261" y="284504"/>
            <a:ext cx="635927" cy="642937"/>
            <a:chOff x="8423009" y="132105"/>
            <a:chExt cx="635927" cy="642937"/>
          </a:xfrm>
        </p:grpSpPr>
        <p:cxnSp>
          <p:nvCxnSpPr>
            <p:cNvPr id="94" name="Straight Arrow Connector 93"/>
            <p:cNvCxnSpPr>
              <a:cxnSpLocks noChangeShapeType="1"/>
            </p:cNvCxnSpPr>
            <p:nvPr/>
          </p:nvCxnSpPr>
          <p:spPr bwMode="auto">
            <a:xfrm>
              <a:off x="8423009" y="316255"/>
              <a:ext cx="304800" cy="15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Rectangle 94"/>
            <p:cNvSpPr/>
            <p:nvPr/>
          </p:nvSpPr>
          <p:spPr>
            <a:xfrm>
              <a:off x="8651609" y="132105"/>
              <a:ext cx="390525" cy="33813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" pitchFamily="34" charset="0"/>
                  <a:ea typeface="Segoe UI" pitchFamily="34" charset="0"/>
                  <a:cs typeface="Calibri" pitchFamily="34" charset="0"/>
                </a:rPr>
                <a:t>: 0</a:t>
              </a:r>
              <a:endParaRPr lang="en-US" sz="2400" dirty="0"/>
            </a:p>
          </p:txBody>
        </p:sp>
        <p:cxnSp>
          <p:nvCxnSpPr>
            <p:cNvPr id="96" name="Straight Arrow Connector 95"/>
            <p:cNvCxnSpPr>
              <a:cxnSpLocks noChangeShapeType="1"/>
            </p:cNvCxnSpPr>
            <p:nvPr/>
          </p:nvCxnSpPr>
          <p:spPr bwMode="auto">
            <a:xfrm>
              <a:off x="8431873" y="621055"/>
              <a:ext cx="304800" cy="15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Rectangle 96"/>
            <p:cNvSpPr/>
            <p:nvPr/>
          </p:nvSpPr>
          <p:spPr>
            <a:xfrm>
              <a:off x="8669998" y="436905"/>
              <a:ext cx="388938" cy="33813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" pitchFamily="34" charset="0"/>
                  <a:ea typeface="Segoe UI" pitchFamily="34" charset="0"/>
                  <a:cs typeface="Calibri" pitchFamily="34" charset="0"/>
                </a:rPr>
                <a:t>: 1</a:t>
              </a:r>
              <a:endParaRPr lang="en-US" sz="2400" dirty="0"/>
            </a:p>
          </p:txBody>
        </p:sp>
      </p:grpSp>
      <p:graphicFrame>
        <p:nvGraphicFramePr>
          <p:cNvPr id="98" name="Group 4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013674"/>
              </p:ext>
            </p:extLst>
          </p:nvPr>
        </p:nvGraphicFramePr>
        <p:xfrm>
          <a:off x="5478462" y="1483102"/>
          <a:ext cx="2674938" cy="762000"/>
        </p:xfrm>
        <a:graphic>
          <a:graphicData uri="http://schemas.openxmlformats.org/drawingml/2006/table">
            <a:tbl>
              <a:tblPr/>
              <a:tblGrid>
                <a:gridCol w="531813"/>
                <a:gridCol w="536575"/>
                <a:gridCol w="536575"/>
                <a:gridCol w="534987"/>
                <a:gridCol w="534988"/>
              </a:tblGrid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tue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wed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thu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9144" marR="9144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73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Filtering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380998" y="1377952"/>
            <a:ext cx="3962402" cy="5175248"/>
            <a:chOff x="380998" y="920752"/>
            <a:chExt cx="3962402" cy="5175248"/>
          </a:xfrm>
        </p:grpSpPr>
        <p:grpSp>
          <p:nvGrpSpPr>
            <p:cNvPr id="39" name="Group 38"/>
            <p:cNvGrpSpPr/>
            <p:nvPr/>
          </p:nvGrpSpPr>
          <p:grpSpPr>
            <a:xfrm>
              <a:off x="1159998" y="920752"/>
              <a:ext cx="3183402" cy="5175248"/>
              <a:chOff x="5257800" y="1096207"/>
              <a:chExt cx="3183402" cy="5175248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6722598" y="1096207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Straight Arrow Connector 45"/>
              <p:cNvCxnSpPr>
                <a:stCxn id="45" idx="3"/>
                <a:endCxn id="51" idx="7"/>
              </p:cNvCxnSpPr>
              <p:nvPr/>
            </p:nvCxnSpPr>
            <p:spPr>
              <a:xfrm flipH="1">
                <a:off x="6231000" y="1331270"/>
                <a:ext cx="533746" cy="72564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45" idx="5"/>
                <a:endCxn id="52" idx="1"/>
              </p:cNvCxnSpPr>
              <p:nvPr/>
            </p:nvCxnSpPr>
            <p:spPr>
              <a:xfrm>
                <a:off x="6968252" y="1331270"/>
                <a:ext cx="493505" cy="67241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52" idx="5"/>
                <a:endCxn id="55" idx="1"/>
              </p:cNvCxnSpPr>
              <p:nvPr/>
            </p:nvCxnSpPr>
            <p:spPr>
              <a:xfrm>
                <a:off x="7665263" y="2198420"/>
                <a:ext cx="530285" cy="73751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52" idx="3"/>
                <a:endCxn id="54" idx="7"/>
              </p:cNvCxnSpPr>
              <p:nvPr/>
            </p:nvCxnSpPr>
            <p:spPr>
              <a:xfrm flipH="1">
                <a:off x="6968252" y="2198420"/>
                <a:ext cx="493505" cy="73751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51" idx="3"/>
                <a:endCxn id="53" idx="7"/>
              </p:cNvCxnSpPr>
              <p:nvPr/>
            </p:nvCxnSpPr>
            <p:spPr>
              <a:xfrm flipH="1">
                <a:off x="5503454" y="2251646"/>
                <a:ext cx="524040" cy="68428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5985346" y="2016583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419609" y="1963357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257800" y="2895600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722598" y="2895600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8153400" y="2895600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257800" y="3991807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722598" y="3991807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8153400" y="3991807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257800" y="5029200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722598" y="5029200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8153400" y="5029200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722598" y="5996062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3" name="Straight Arrow Connector 62"/>
              <p:cNvCxnSpPr>
                <a:stCxn id="54" idx="5"/>
                <a:endCxn id="58" idx="1"/>
              </p:cNvCxnSpPr>
              <p:nvPr/>
            </p:nvCxnSpPr>
            <p:spPr>
              <a:xfrm>
                <a:off x="6968252" y="3130663"/>
                <a:ext cx="1227296" cy="90147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55" idx="4"/>
                <a:endCxn id="58" idx="0"/>
              </p:cNvCxnSpPr>
              <p:nvPr/>
            </p:nvCxnSpPr>
            <p:spPr>
              <a:xfrm>
                <a:off x="8297301" y="3170993"/>
                <a:ext cx="0" cy="82081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58" idx="4"/>
                <a:endCxn id="61" idx="0"/>
              </p:cNvCxnSpPr>
              <p:nvPr/>
            </p:nvCxnSpPr>
            <p:spPr>
              <a:xfrm>
                <a:off x="8297301" y="4267200"/>
                <a:ext cx="0" cy="762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54" idx="4"/>
                <a:endCxn id="57" idx="0"/>
              </p:cNvCxnSpPr>
              <p:nvPr/>
            </p:nvCxnSpPr>
            <p:spPr>
              <a:xfrm>
                <a:off x="6866499" y="3170993"/>
                <a:ext cx="0" cy="82081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53" idx="4"/>
                <a:endCxn id="56" idx="0"/>
              </p:cNvCxnSpPr>
              <p:nvPr/>
            </p:nvCxnSpPr>
            <p:spPr>
              <a:xfrm>
                <a:off x="5401701" y="3170993"/>
                <a:ext cx="0" cy="82081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53" idx="5"/>
                <a:endCxn id="57" idx="1"/>
              </p:cNvCxnSpPr>
              <p:nvPr/>
            </p:nvCxnSpPr>
            <p:spPr>
              <a:xfrm>
                <a:off x="5503454" y="3130663"/>
                <a:ext cx="1261292" cy="90147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56" idx="4"/>
                <a:endCxn id="59" idx="0"/>
              </p:cNvCxnSpPr>
              <p:nvPr/>
            </p:nvCxnSpPr>
            <p:spPr>
              <a:xfrm>
                <a:off x="5401701" y="4267200"/>
                <a:ext cx="0" cy="762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56" idx="5"/>
                <a:endCxn id="60" idx="1"/>
              </p:cNvCxnSpPr>
              <p:nvPr/>
            </p:nvCxnSpPr>
            <p:spPr>
              <a:xfrm>
                <a:off x="5503454" y="4226870"/>
                <a:ext cx="1261292" cy="84266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57" idx="4"/>
                <a:endCxn id="60" idx="0"/>
              </p:cNvCxnSpPr>
              <p:nvPr/>
            </p:nvCxnSpPr>
            <p:spPr>
              <a:xfrm>
                <a:off x="6866499" y="4267200"/>
                <a:ext cx="0" cy="762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stCxn id="57" idx="5"/>
                <a:endCxn id="61" idx="1"/>
              </p:cNvCxnSpPr>
              <p:nvPr/>
            </p:nvCxnSpPr>
            <p:spPr>
              <a:xfrm>
                <a:off x="6968252" y="4226870"/>
                <a:ext cx="1227296" cy="84266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59" idx="5"/>
                <a:endCxn id="62" idx="1"/>
              </p:cNvCxnSpPr>
              <p:nvPr/>
            </p:nvCxnSpPr>
            <p:spPr>
              <a:xfrm>
                <a:off x="5503454" y="5264263"/>
                <a:ext cx="1261292" cy="7721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60" idx="4"/>
                <a:endCxn id="62" idx="0"/>
              </p:cNvCxnSpPr>
              <p:nvPr/>
            </p:nvCxnSpPr>
            <p:spPr>
              <a:xfrm>
                <a:off x="6866499" y="5304593"/>
                <a:ext cx="0" cy="69146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5" name="Curved Connector 74"/>
              <p:cNvCxnSpPr>
                <a:stCxn id="61" idx="4"/>
                <a:endCxn id="62" idx="6"/>
              </p:cNvCxnSpPr>
              <p:nvPr/>
            </p:nvCxnSpPr>
            <p:spPr bwMode="auto">
              <a:xfrm rot="5400000">
                <a:off x="7239268" y="5075726"/>
                <a:ext cx="829166" cy="1286901"/>
              </a:xfrm>
              <a:prstGeom prst="curvedConnector2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urved Connector 75"/>
              <p:cNvCxnSpPr>
                <a:stCxn id="61" idx="2"/>
                <a:endCxn id="62" idx="7"/>
              </p:cNvCxnSpPr>
              <p:nvPr/>
            </p:nvCxnSpPr>
            <p:spPr bwMode="auto">
              <a:xfrm rot="10800000" flipV="1">
                <a:off x="6968252" y="5166896"/>
                <a:ext cx="1185148" cy="869495"/>
              </a:xfrm>
              <a:prstGeom prst="curvedConnector2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94"/>
            <p:cNvSpPr txBox="1">
              <a:spLocks noChangeArrowheads="1"/>
            </p:cNvSpPr>
            <p:nvPr/>
          </p:nvSpPr>
          <p:spPr bwMode="auto">
            <a:xfrm>
              <a:off x="390556" y="1066800"/>
              <a:ext cx="4777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 </a:t>
              </a:r>
              <a:r>
                <a:rPr lang="en-US" i="1" kern="0" dirty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1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1" name="TextBox 95"/>
            <p:cNvSpPr txBox="1">
              <a:spLocks noChangeArrowheads="1"/>
            </p:cNvSpPr>
            <p:nvPr/>
          </p:nvSpPr>
          <p:spPr bwMode="auto">
            <a:xfrm>
              <a:off x="459705" y="2057400"/>
              <a:ext cx="3989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sz="1600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2</a:t>
              </a:r>
              <a:endParaRPr lang="en-US" sz="1600" dirty="0"/>
            </a:p>
          </p:txBody>
        </p:sp>
        <p:sp>
          <p:nvSpPr>
            <p:cNvPr id="42" name="TextBox 96"/>
            <p:cNvSpPr txBox="1">
              <a:spLocks noChangeArrowheads="1"/>
            </p:cNvSpPr>
            <p:nvPr/>
          </p:nvSpPr>
          <p:spPr bwMode="auto">
            <a:xfrm>
              <a:off x="380998" y="3189611"/>
              <a:ext cx="4777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3</a:t>
              </a:r>
              <a:endParaRPr lang="en-US" sz="1400" dirty="0"/>
            </a:p>
          </p:txBody>
        </p:sp>
        <p:sp>
          <p:nvSpPr>
            <p:cNvPr id="43" name="TextBox 97"/>
            <p:cNvSpPr txBox="1">
              <a:spLocks noChangeArrowheads="1"/>
            </p:cNvSpPr>
            <p:nvPr/>
          </p:nvSpPr>
          <p:spPr bwMode="auto">
            <a:xfrm>
              <a:off x="380999" y="4234934"/>
              <a:ext cx="4777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4</a:t>
              </a:r>
              <a:endParaRPr lang="en-US" dirty="0"/>
            </a:p>
          </p:txBody>
        </p:sp>
        <p:sp>
          <p:nvSpPr>
            <p:cNvPr id="44" name="TextBox 98"/>
            <p:cNvSpPr txBox="1">
              <a:spLocks noChangeArrowheads="1"/>
            </p:cNvSpPr>
            <p:nvPr/>
          </p:nvSpPr>
          <p:spPr bwMode="auto">
            <a:xfrm>
              <a:off x="397483" y="5345668"/>
              <a:ext cx="4777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5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</p:grpSp>
      <p:sp>
        <p:nvSpPr>
          <p:cNvPr id="77" name="Content Placeholder 2"/>
          <p:cNvSpPr txBox="1">
            <a:spLocks/>
          </p:cNvSpPr>
          <p:nvPr/>
        </p:nvSpPr>
        <p:spPr bwMode="auto">
          <a:xfrm>
            <a:off x="5389418" y="1637870"/>
            <a:ext cx="3525982" cy="291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pt-BR" sz="2800" i="1" dirty="0" smtClean="0">
                <a:solidFill>
                  <a:srgbClr val="00B050"/>
                </a:solidFill>
                <a:latin typeface="Calibri" pitchFamily="34" charset="0"/>
                <a:cs typeface="Segoe UI" pitchFamily="34" charset="0"/>
              </a:rPr>
              <a:t>State</a:t>
            </a:r>
            <a:r>
              <a:rPr lang="pt-BR" sz="2800" dirty="0" smtClean="0">
                <a:solidFill>
                  <a:srgbClr val="00B050"/>
                </a:solidFill>
                <a:latin typeface="Calibri" pitchFamily="34" charset="0"/>
                <a:cs typeface="Segoe UI" pitchFamily="34" charset="0"/>
              </a:rPr>
              <a:t> information for each node: </a:t>
            </a:r>
          </a:p>
          <a:p>
            <a:pPr>
              <a:spcBef>
                <a:spcPct val="20000"/>
              </a:spcBef>
              <a:defRPr/>
            </a:pPr>
            <a:r>
              <a:rPr lang="pt-BR" sz="2800" dirty="0" smtClean="0">
                <a:latin typeface="Calibri" pitchFamily="34" charset="0"/>
                <a:cs typeface="Segoe UI" pitchFamily="34" charset="0"/>
              </a:rPr>
              <a:t>Minimum and maximum work days up to that node</a:t>
            </a:r>
            <a:endParaRPr lang="pt-BR" sz="2800" dirty="0"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91" name="Rectangle 456"/>
          <p:cNvSpPr>
            <a:spLocks noChangeArrowheads="1"/>
          </p:cNvSpPr>
          <p:nvPr/>
        </p:nvSpPr>
        <p:spPr bwMode="auto">
          <a:xfrm>
            <a:off x="5715000" y="4267200"/>
            <a:ext cx="265777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3600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x</a:t>
            </a:r>
            <a:r>
              <a:rPr lang="en-US" sz="3600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x</a:t>
            </a:r>
            <a:r>
              <a:rPr lang="en-US" sz="3600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 </a:t>
            </a:r>
            <a:r>
              <a:rPr lang="en-US" sz="3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≤ 2</a:t>
            </a:r>
            <a:endParaRPr lang="en-US" sz="3600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H="1">
            <a:off x="3505200" y="3501326"/>
            <a:ext cx="27300" cy="765906"/>
          </a:xfrm>
          <a:prstGeom prst="line">
            <a:avLst/>
          </a:prstGeom>
          <a:ln w="666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3138536" y="3686627"/>
            <a:ext cx="835025" cy="381000"/>
          </a:xfrm>
          <a:prstGeom prst="line">
            <a:avLst/>
          </a:prstGeom>
          <a:ln w="666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905000" y="990600"/>
            <a:ext cx="704142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>
                    <a:lumMod val="50000"/>
                  </a:schemeClr>
                </a:solidFill>
              </a:rPr>
              <a:t>(0, 0)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72698" y="1947446"/>
            <a:ext cx="704142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>
                    <a:lumMod val="50000"/>
                  </a:schemeClr>
                </a:solidFill>
              </a:rPr>
              <a:t>(0, 0)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563058" y="1871246"/>
            <a:ext cx="704142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>
                    <a:lumMod val="50000"/>
                  </a:schemeClr>
                </a:solidFill>
              </a:rPr>
              <a:t>(1, </a:t>
            </a:r>
            <a:r>
              <a:rPr lang="pt-BR" sz="16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pt-BR" sz="16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0998" y="3028402"/>
            <a:ext cx="7041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(0, 0)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0998" y="4227909"/>
            <a:ext cx="7041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(1,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0998" y="5300059"/>
            <a:ext cx="7041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(1,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886658" y="2983468"/>
            <a:ext cx="7041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(2, 2)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858474" y="4279390"/>
            <a:ext cx="7041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(0, 2)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401258" y="2907268"/>
            <a:ext cx="7041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(1,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401258" y="4278868"/>
            <a:ext cx="7041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(2, 3)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419600" y="5263975"/>
            <a:ext cx="7041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(1, 4)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818175" y="5350600"/>
            <a:ext cx="7041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(0,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29450" y="6368534"/>
            <a:ext cx="7041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(0, 5)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28</a:t>
            </a:fld>
            <a:endParaRPr lang="en-US"/>
          </a:p>
        </p:txBody>
      </p:sp>
      <p:sp>
        <p:nvSpPr>
          <p:cNvPr id="108" name="TextBox 39"/>
          <p:cNvSpPr txBox="1">
            <a:spLocks noChangeArrowheads="1"/>
          </p:cNvSpPr>
          <p:nvPr/>
        </p:nvSpPr>
        <p:spPr bwMode="auto">
          <a:xfrm>
            <a:off x="2619792" y="1348060"/>
            <a:ext cx="398999" cy="2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r </a:t>
            </a:r>
          </a:p>
        </p:txBody>
      </p:sp>
      <p:sp>
        <p:nvSpPr>
          <p:cNvPr id="109" name="TextBox 39"/>
          <p:cNvSpPr txBox="1">
            <a:spLocks noChangeArrowheads="1"/>
          </p:cNvSpPr>
          <p:nvPr/>
        </p:nvSpPr>
        <p:spPr bwMode="auto">
          <a:xfrm>
            <a:off x="2649001" y="6261616"/>
            <a:ext cx="398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 smtClean="0"/>
              <a:t>t</a:t>
            </a:r>
            <a:endParaRPr lang="en-US" sz="1400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39261" y="284504"/>
            <a:ext cx="635927" cy="642937"/>
            <a:chOff x="8423009" y="132105"/>
            <a:chExt cx="635927" cy="642937"/>
          </a:xfrm>
        </p:grpSpPr>
        <p:cxnSp>
          <p:nvCxnSpPr>
            <p:cNvPr id="111" name="Straight Arrow Connector 110"/>
            <p:cNvCxnSpPr>
              <a:cxnSpLocks noChangeShapeType="1"/>
            </p:cNvCxnSpPr>
            <p:nvPr/>
          </p:nvCxnSpPr>
          <p:spPr bwMode="auto">
            <a:xfrm>
              <a:off x="8423009" y="316255"/>
              <a:ext cx="304800" cy="15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Rectangle 111"/>
            <p:cNvSpPr/>
            <p:nvPr/>
          </p:nvSpPr>
          <p:spPr>
            <a:xfrm>
              <a:off x="8651609" y="132105"/>
              <a:ext cx="390525" cy="33813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" pitchFamily="34" charset="0"/>
                  <a:ea typeface="Segoe UI" pitchFamily="34" charset="0"/>
                  <a:cs typeface="Calibri" pitchFamily="34" charset="0"/>
                </a:rPr>
                <a:t>: 0</a:t>
              </a:r>
              <a:endParaRPr lang="en-US" sz="2400" dirty="0"/>
            </a:p>
          </p:txBody>
        </p:sp>
        <p:cxnSp>
          <p:nvCxnSpPr>
            <p:cNvPr id="113" name="Straight Arrow Connector 112"/>
            <p:cNvCxnSpPr>
              <a:cxnSpLocks noChangeShapeType="1"/>
            </p:cNvCxnSpPr>
            <p:nvPr/>
          </p:nvCxnSpPr>
          <p:spPr bwMode="auto">
            <a:xfrm>
              <a:off x="8431873" y="621055"/>
              <a:ext cx="304800" cy="15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Rectangle 113"/>
            <p:cNvSpPr/>
            <p:nvPr/>
          </p:nvSpPr>
          <p:spPr>
            <a:xfrm>
              <a:off x="8669998" y="436905"/>
              <a:ext cx="388938" cy="33813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" pitchFamily="34" charset="0"/>
                  <a:ea typeface="Segoe UI" pitchFamily="34" charset="0"/>
                  <a:cs typeface="Calibri" pitchFamily="34" charset="0"/>
                </a:rPr>
                <a:t>: 1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079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80998" y="871827"/>
            <a:ext cx="3962402" cy="5175248"/>
            <a:chOff x="380998" y="920752"/>
            <a:chExt cx="3962402" cy="5175248"/>
          </a:xfrm>
        </p:grpSpPr>
        <p:grpSp>
          <p:nvGrpSpPr>
            <p:cNvPr id="39" name="Group 38"/>
            <p:cNvGrpSpPr/>
            <p:nvPr/>
          </p:nvGrpSpPr>
          <p:grpSpPr>
            <a:xfrm>
              <a:off x="1159998" y="920752"/>
              <a:ext cx="3183402" cy="5175248"/>
              <a:chOff x="5257800" y="1096207"/>
              <a:chExt cx="3183402" cy="5175248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6722598" y="1096207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Straight Arrow Connector 45"/>
              <p:cNvCxnSpPr>
                <a:stCxn id="45" idx="3"/>
                <a:endCxn id="51" idx="7"/>
              </p:cNvCxnSpPr>
              <p:nvPr/>
            </p:nvCxnSpPr>
            <p:spPr>
              <a:xfrm flipH="1">
                <a:off x="6231000" y="1331270"/>
                <a:ext cx="533746" cy="72564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45" idx="5"/>
                <a:endCxn id="52" idx="1"/>
              </p:cNvCxnSpPr>
              <p:nvPr/>
            </p:nvCxnSpPr>
            <p:spPr>
              <a:xfrm>
                <a:off x="6968252" y="1331270"/>
                <a:ext cx="493505" cy="67241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52" idx="5"/>
                <a:endCxn id="55" idx="1"/>
              </p:cNvCxnSpPr>
              <p:nvPr/>
            </p:nvCxnSpPr>
            <p:spPr>
              <a:xfrm>
                <a:off x="7665263" y="2198420"/>
                <a:ext cx="530285" cy="73751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52" idx="3"/>
                <a:endCxn id="54" idx="7"/>
              </p:cNvCxnSpPr>
              <p:nvPr/>
            </p:nvCxnSpPr>
            <p:spPr>
              <a:xfrm flipH="1">
                <a:off x="6968252" y="2198420"/>
                <a:ext cx="493505" cy="73751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51" idx="3"/>
                <a:endCxn id="53" idx="7"/>
              </p:cNvCxnSpPr>
              <p:nvPr/>
            </p:nvCxnSpPr>
            <p:spPr>
              <a:xfrm flipH="1">
                <a:off x="5503454" y="2251646"/>
                <a:ext cx="524040" cy="68428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5985346" y="2016583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419609" y="1963357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257800" y="2895600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722598" y="2895600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8153400" y="2895600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257800" y="3991807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722598" y="3991807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8153400" y="3991807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257800" y="5029200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722598" y="5029200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8153400" y="5029200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722598" y="5996062"/>
                <a:ext cx="287802" cy="27539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4" name="Straight Arrow Connector 63"/>
              <p:cNvCxnSpPr>
                <a:stCxn id="55" idx="4"/>
                <a:endCxn id="58" idx="0"/>
              </p:cNvCxnSpPr>
              <p:nvPr/>
            </p:nvCxnSpPr>
            <p:spPr>
              <a:xfrm>
                <a:off x="8297301" y="3170993"/>
                <a:ext cx="0" cy="82081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58" idx="4"/>
                <a:endCxn id="61" idx="0"/>
              </p:cNvCxnSpPr>
              <p:nvPr/>
            </p:nvCxnSpPr>
            <p:spPr>
              <a:xfrm>
                <a:off x="8297301" y="4267200"/>
                <a:ext cx="0" cy="762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54" idx="4"/>
                <a:endCxn id="57" idx="0"/>
              </p:cNvCxnSpPr>
              <p:nvPr/>
            </p:nvCxnSpPr>
            <p:spPr>
              <a:xfrm>
                <a:off x="6866499" y="3170993"/>
                <a:ext cx="0" cy="82081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53" idx="4"/>
                <a:endCxn id="56" idx="0"/>
              </p:cNvCxnSpPr>
              <p:nvPr/>
            </p:nvCxnSpPr>
            <p:spPr>
              <a:xfrm>
                <a:off x="5401701" y="3170993"/>
                <a:ext cx="0" cy="82081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56" idx="4"/>
                <a:endCxn id="59" idx="0"/>
              </p:cNvCxnSpPr>
              <p:nvPr/>
            </p:nvCxnSpPr>
            <p:spPr>
              <a:xfrm>
                <a:off x="5401701" y="4267200"/>
                <a:ext cx="0" cy="762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56" idx="5"/>
                <a:endCxn id="60" idx="1"/>
              </p:cNvCxnSpPr>
              <p:nvPr/>
            </p:nvCxnSpPr>
            <p:spPr>
              <a:xfrm>
                <a:off x="5503454" y="4226870"/>
                <a:ext cx="1261292" cy="84266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57" idx="4"/>
                <a:endCxn id="60" idx="0"/>
              </p:cNvCxnSpPr>
              <p:nvPr/>
            </p:nvCxnSpPr>
            <p:spPr>
              <a:xfrm>
                <a:off x="6866499" y="4267200"/>
                <a:ext cx="0" cy="762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stCxn id="57" idx="5"/>
                <a:endCxn id="61" idx="1"/>
              </p:cNvCxnSpPr>
              <p:nvPr/>
            </p:nvCxnSpPr>
            <p:spPr>
              <a:xfrm>
                <a:off x="6968252" y="4226870"/>
                <a:ext cx="1227296" cy="84266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59" idx="5"/>
                <a:endCxn id="62" idx="1"/>
              </p:cNvCxnSpPr>
              <p:nvPr/>
            </p:nvCxnSpPr>
            <p:spPr>
              <a:xfrm>
                <a:off x="5503454" y="5264263"/>
                <a:ext cx="1261292" cy="7721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60" idx="4"/>
                <a:endCxn id="62" idx="0"/>
              </p:cNvCxnSpPr>
              <p:nvPr/>
            </p:nvCxnSpPr>
            <p:spPr>
              <a:xfrm>
                <a:off x="6866499" y="5304593"/>
                <a:ext cx="0" cy="69146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5" name="Curved Connector 74"/>
              <p:cNvCxnSpPr>
                <a:stCxn id="61" idx="4"/>
                <a:endCxn id="62" idx="6"/>
              </p:cNvCxnSpPr>
              <p:nvPr/>
            </p:nvCxnSpPr>
            <p:spPr bwMode="auto">
              <a:xfrm rot="5400000">
                <a:off x="7239268" y="5075726"/>
                <a:ext cx="829166" cy="1286901"/>
              </a:xfrm>
              <a:prstGeom prst="curvedConnector2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urved Connector 75"/>
              <p:cNvCxnSpPr>
                <a:stCxn id="61" idx="2"/>
                <a:endCxn id="62" idx="7"/>
              </p:cNvCxnSpPr>
              <p:nvPr/>
            </p:nvCxnSpPr>
            <p:spPr bwMode="auto">
              <a:xfrm rot="10800000" flipV="1">
                <a:off x="6968252" y="5166896"/>
                <a:ext cx="1185148" cy="869495"/>
              </a:xfrm>
              <a:prstGeom prst="curvedConnector2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94"/>
            <p:cNvSpPr txBox="1">
              <a:spLocks noChangeArrowheads="1"/>
            </p:cNvSpPr>
            <p:nvPr/>
          </p:nvSpPr>
          <p:spPr bwMode="auto">
            <a:xfrm>
              <a:off x="390556" y="1066800"/>
              <a:ext cx="4777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 </a:t>
              </a:r>
              <a:r>
                <a:rPr lang="en-US" i="1" kern="0" dirty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1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1" name="TextBox 95"/>
            <p:cNvSpPr txBox="1">
              <a:spLocks noChangeArrowheads="1"/>
            </p:cNvSpPr>
            <p:nvPr/>
          </p:nvSpPr>
          <p:spPr bwMode="auto">
            <a:xfrm>
              <a:off x="459705" y="2057400"/>
              <a:ext cx="3989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sz="1600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2</a:t>
              </a:r>
              <a:endParaRPr lang="en-US" sz="1600" dirty="0"/>
            </a:p>
          </p:txBody>
        </p:sp>
        <p:sp>
          <p:nvSpPr>
            <p:cNvPr id="42" name="TextBox 96"/>
            <p:cNvSpPr txBox="1">
              <a:spLocks noChangeArrowheads="1"/>
            </p:cNvSpPr>
            <p:nvPr/>
          </p:nvSpPr>
          <p:spPr bwMode="auto">
            <a:xfrm>
              <a:off x="380998" y="3189611"/>
              <a:ext cx="4777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3</a:t>
              </a:r>
              <a:endParaRPr lang="en-US" sz="1400" dirty="0"/>
            </a:p>
          </p:txBody>
        </p:sp>
        <p:sp>
          <p:nvSpPr>
            <p:cNvPr id="43" name="TextBox 97"/>
            <p:cNvSpPr txBox="1">
              <a:spLocks noChangeArrowheads="1"/>
            </p:cNvSpPr>
            <p:nvPr/>
          </p:nvSpPr>
          <p:spPr bwMode="auto">
            <a:xfrm>
              <a:off x="380999" y="4234934"/>
              <a:ext cx="4777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4</a:t>
              </a:r>
              <a:endParaRPr lang="en-US" dirty="0"/>
            </a:p>
          </p:txBody>
        </p:sp>
        <p:sp>
          <p:nvSpPr>
            <p:cNvPr id="44" name="TextBox 98"/>
            <p:cNvSpPr txBox="1">
              <a:spLocks noChangeArrowheads="1"/>
            </p:cNvSpPr>
            <p:nvPr/>
          </p:nvSpPr>
          <p:spPr bwMode="auto">
            <a:xfrm>
              <a:off x="397483" y="5345668"/>
              <a:ext cx="4777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5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4495800" y="1870827"/>
            <a:ext cx="1447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456"/>
              <p:cNvSpPr>
                <a:spLocks noChangeArrowheads="1"/>
              </p:cNvSpPr>
              <p:nvPr/>
            </p:nvSpPr>
            <p:spPr bwMode="auto">
              <a:xfrm>
                <a:off x="6172200" y="1555534"/>
                <a:ext cx="1500795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0 </a:t>
                </a:r>
                <a:r>
                  <a:rPr lang="en-US" sz="3200" dirty="0">
                    <a:latin typeface="Calibri" pitchFamily="34" charset="0"/>
                    <a:cs typeface="Calibri" pitchFamily="34" charset="0"/>
                  </a:rPr>
                  <a:t>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b="0" i="1" smtClean="0"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pt-BR" sz="3200" b="0" i="1" smtClean="0">
                            <a:latin typeface="Cambria Math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pt-BR" sz="3200" b="0" i="1" smtClean="0"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≤ 2</a:t>
                </a:r>
                <a:endParaRPr lang="en-US" sz="3200" i="1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4" name="Rectangle 4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1555534"/>
                <a:ext cx="1500795" cy="492443"/>
              </a:xfrm>
              <a:prstGeom prst="rect">
                <a:avLst/>
              </a:prstGeom>
              <a:blipFill rotWithShape="1">
                <a:blip r:embed="rId2"/>
                <a:stretch>
                  <a:fillRect l="-16667" t="-23457" r="-15447" b="-506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/>
          <p:nvPr/>
        </p:nvCxnSpPr>
        <p:spPr>
          <a:xfrm>
            <a:off x="4495800" y="2808916"/>
            <a:ext cx="1447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456"/>
              <p:cNvSpPr>
                <a:spLocks noChangeArrowheads="1"/>
              </p:cNvSpPr>
              <p:nvPr/>
            </p:nvSpPr>
            <p:spPr bwMode="auto">
              <a:xfrm>
                <a:off x="6172200" y="2521277"/>
                <a:ext cx="2412520" cy="519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0 </a:t>
                </a:r>
                <a:r>
                  <a:rPr lang="en-US" sz="3200" dirty="0">
                    <a:latin typeface="Calibri" pitchFamily="34" charset="0"/>
                    <a:cs typeface="Calibri" pitchFamily="34" charset="0"/>
                  </a:rPr>
                  <a:t>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3200" i="1">
                            <a:latin typeface="Cambria Math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3200" i="1">
                            <a:latin typeface="Cambria Math"/>
                            <a:cs typeface="Calibri" pitchFamily="34" charset="0"/>
                          </a:rPr>
                          <m:t>𝑖</m:t>
                        </m:r>
                        <m:r>
                          <a:rPr lang="pt-BR" sz="3200" i="1">
                            <a:latin typeface="Cambria Math"/>
                            <a:cs typeface="Calibri" pitchFamily="34" charset="0"/>
                          </a:rPr>
                          <m:t>=1</m:t>
                        </m:r>
                      </m:sub>
                      <m:sup>
                        <m:r>
                          <a:rPr lang="pt-BR" sz="3200" b="0" i="1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lang="pt-BR" sz="3200" i="1"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3200" i="1">
                                <a:latin typeface="Cambria Math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dirty="0">
                    <a:latin typeface="Calibri" pitchFamily="34" charset="0"/>
                    <a:cs typeface="Calibri" pitchFamily="34" charset="0"/>
                  </a:rPr>
                  <a:t>≤ 2</a:t>
                </a:r>
                <a:endParaRPr lang="en-US" sz="3200" i="1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6" name="Rectangle 4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2521277"/>
                <a:ext cx="2412520" cy="519181"/>
              </a:xfrm>
              <a:prstGeom prst="rect">
                <a:avLst/>
              </a:prstGeom>
              <a:blipFill rotWithShape="1">
                <a:blip r:embed="rId3"/>
                <a:stretch>
                  <a:fillRect l="-10380" t="-18824" r="-9367" b="-470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/>
          <p:cNvCxnSpPr/>
          <p:nvPr/>
        </p:nvCxnSpPr>
        <p:spPr>
          <a:xfrm>
            <a:off x="4495800" y="3913475"/>
            <a:ext cx="1447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456"/>
              <p:cNvSpPr>
                <a:spLocks noChangeArrowheads="1"/>
              </p:cNvSpPr>
              <p:nvPr/>
            </p:nvSpPr>
            <p:spPr bwMode="auto">
              <a:xfrm>
                <a:off x="6172200" y="3608675"/>
                <a:ext cx="2382062" cy="5216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1 </a:t>
                </a:r>
                <a:r>
                  <a:rPr lang="en-US" sz="3200" dirty="0">
                    <a:latin typeface="Calibri" pitchFamily="34" charset="0"/>
                    <a:cs typeface="Calibri" pitchFamily="34" charset="0"/>
                  </a:rPr>
                  <a:t>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3200" i="1">
                            <a:latin typeface="Cambria Math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3200" i="1">
                            <a:latin typeface="Cambria Math"/>
                            <a:cs typeface="Calibri" pitchFamily="34" charset="0"/>
                          </a:rPr>
                          <m:t>𝑖</m:t>
                        </m:r>
                        <m:r>
                          <a:rPr lang="pt-BR" sz="3200" i="1">
                            <a:latin typeface="Cambria Math"/>
                            <a:cs typeface="Calibri" pitchFamily="34" charset="0"/>
                          </a:rPr>
                          <m:t>=1</m:t>
                        </m:r>
                      </m:sub>
                      <m:sup>
                        <m:r>
                          <a:rPr lang="pt-BR" sz="3200" b="0" i="1" smtClean="0"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pt-BR" sz="3200" i="1"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3200" i="1">
                                <a:latin typeface="Cambria Math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baseline="-250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dirty="0">
                    <a:latin typeface="Calibri" pitchFamily="34" charset="0"/>
                    <a:cs typeface="Calibri" pitchFamily="34" charset="0"/>
                  </a:rPr>
                  <a:t>≤ </a:t>
                </a: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2</a:t>
                </a:r>
                <a:endParaRPr lang="en-US" sz="3200" i="1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8" name="Rectangle 4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3608675"/>
                <a:ext cx="2382062" cy="521681"/>
              </a:xfrm>
              <a:prstGeom prst="rect">
                <a:avLst/>
              </a:prstGeom>
              <a:blipFill rotWithShape="1">
                <a:blip r:embed="rId4"/>
                <a:stretch>
                  <a:fillRect l="-10513" t="-18605" r="-9487" b="-453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/>
          <p:cNvCxnSpPr/>
          <p:nvPr/>
        </p:nvCxnSpPr>
        <p:spPr>
          <a:xfrm>
            <a:off x="4453247" y="4944442"/>
            <a:ext cx="1447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456"/>
              <p:cNvSpPr>
                <a:spLocks noChangeArrowheads="1"/>
              </p:cNvSpPr>
              <p:nvPr/>
            </p:nvSpPr>
            <p:spPr bwMode="auto">
              <a:xfrm>
                <a:off x="6129647" y="4639642"/>
                <a:ext cx="2412520" cy="51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1 </a:t>
                </a:r>
                <a:r>
                  <a:rPr lang="en-US" sz="3200" dirty="0">
                    <a:latin typeface="Calibri" pitchFamily="34" charset="0"/>
                    <a:cs typeface="Calibri" pitchFamily="34" charset="0"/>
                  </a:rPr>
                  <a:t>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3200" i="1">
                            <a:latin typeface="Cambria Math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3200" i="1">
                            <a:latin typeface="Cambria Math"/>
                            <a:cs typeface="Calibri" pitchFamily="34" charset="0"/>
                          </a:rPr>
                          <m:t>𝑖</m:t>
                        </m:r>
                        <m:r>
                          <a:rPr lang="pt-BR" sz="3200" i="1">
                            <a:latin typeface="Cambria Math"/>
                            <a:cs typeface="Calibri" pitchFamily="34" charset="0"/>
                          </a:rPr>
                          <m:t>=1</m:t>
                        </m:r>
                      </m:sub>
                      <m:sup>
                        <m:r>
                          <a:rPr lang="pt-BR" sz="3200" b="0" i="1" smtClean="0">
                            <a:latin typeface="Cambria Math"/>
                            <a:cs typeface="Calibri" pitchFamily="34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pt-BR" sz="3200" i="1"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3200" i="1">
                                <a:latin typeface="Cambria Math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dirty="0">
                    <a:latin typeface="Calibri" pitchFamily="34" charset="0"/>
                    <a:cs typeface="Calibri" pitchFamily="34" charset="0"/>
                  </a:rPr>
                  <a:t>≤ 3</a:t>
                </a:r>
                <a:endParaRPr lang="en-US" sz="3200" i="1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0" name="Rectangle 4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9647" y="4639642"/>
                <a:ext cx="2412520" cy="517129"/>
              </a:xfrm>
              <a:prstGeom prst="rect">
                <a:avLst/>
              </a:prstGeom>
              <a:blipFill rotWithShape="1">
                <a:blip r:embed="rId5"/>
                <a:stretch>
                  <a:fillRect l="-10380" t="-17647" r="-9367" b="-48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/>
          <p:cNvCxnSpPr/>
          <p:nvPr/>
        </p:nvCxnSpPr>
        <p:spPr>
          <a:xfrm>
            <a:off x="4453247" y="5909378"/>
            <a:ext cx="1447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456"/>
              <p:cNvSpPr>
                <a:spLocks noChangeArrowheads="1"/>
              </p:cNvSpPr>
              <p:nvPr/>
            </p:nvSpPr>
            <p:spPr bwMode="auto">
              <a:xfrm>
                <a:off x="6129646" y="5632379"/>
                <a:ext cx="2412520" cy="5216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2 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3200" i="1">
                            <a:latin typeface="Cambria Math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3200" i="1">
                            <a:latin typeface="Cambria Math"/>
                            <a:cs typeface="Calibri" pitchFamily="34" charset="0"/>
                          </a:rPr>
                          <m:t>𝑖</m:t>
                        </m:r>
                        <m:r>
                          <a:rPr lang="pt-BR" sz="3200" i="1">
                            <a:latin typeface="Cambria Math"/>
                            <a:cs typeface="Calibri" pitchFamily="34" charset="0"/>
                          </a:rPr>
                          <m:t>=1</m:t>
                        </m:r>
                      </m:sub>
                      <m:sup>
                        <m:r>
                          <a:rPr lang="pt-BR" sz="3200" i="1">
                            <a:latin typeface="Cambria Math"/>
                            <a:cs typeface="Calibri" pitchFamily="34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pt-BR" sz="3200" i="1"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/>
                                <a:cs typeface="Calibri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3200" i="1">
                                <a:latin typeface="Cambria Math"/>
                                <a:cs typeface="Calibri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dirty="0">
                    <a:latin typeface="Calibri" pitchFamily="34" charset="0"/>
                    <a:cs typeface="Calibri" pitchFamily="34" charset="0"/>
                  </a:rPr>
                  <a:t>≤ </a:t>
                </a: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4</a:t>
                </a:r>
                <a:endParaRPr lang="en-US" sz="3200" i="1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2" name="Rectangle 4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9646" y="5632379"/>
                <a:ext cx="2412520" cy="521681"/>
              </a:xfrm>
              <a:prstGeom prst="rect">
                <a:avLst/>
              </a:prstGeom>
              <a:blipFill rotWithShape="1">
                <a:blip r:embed="rId6"/>
                <a:stretch>
                  <a:fillRect l="-10380" t="-18605" r="-9367" b="-453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/>
          <p:cNvSpPr txBox="1"/>
          <p:nvPr/>
        </p:nvSpPr>
        <p:spPr>
          <a:xfrm>
            <a:off x="1962858" y="577334"/>
            <a:ext cx="704142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>
                    <a:lumMod val="50000"/>
                  </a:schemeClr>
                </a:solidFill>
              </a:rPr>
              <a:t>(0, 0)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159998" y="1484367"/>
            <a:ext cx="704142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>
                    <a:lumMod val="50000"/>
                  </a:schemeClr>
                </a:solidFill>
              </a:rPr>
              <a:t>(0, 0)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539731" y="1400423"/>
            <a:ext cx="704142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2">
                    <a:lumMod val="50000"/>
                  </a:schemeClr>
                </a:solidFill>
              </a:rPr>
              <a:t>(1, </a:t>
            </a:r>
            <a:r>
              <a:rPr lang="pt-BR" sz="16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pt-BR" sz="16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38856" y="2615136"/>
            <a:ext cx="7041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(0, 0)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77412" y="3767427"/>
            <a:ext cx="7041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(1,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77412" y="4937334"/>
            <a:ext cx="7041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(1,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23275" y="2583089"/>
            <a:ext cx="7041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(2, 2)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823275" y="3767427"/>
            <a:ext cx="7041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(2, 2)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257538" y="2613610"/>
            <a:ext cx="7041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(1,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274361" y="3720457"/>
            <a:ext cx="7041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(2, 2)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626432" y="5125464"/>
            <a:ext cx="7041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(3, 3)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86658" y="4964668"/>
            <a:ext cx="7041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(2,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87308" y="5955268"/>
            <a:ext cx="7041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(2, 4)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29</a:t>
            </a:fld>
            <a:endParaRPr lang="en-US"/>
          </a:p>
        </p:txBody>
      </p:sp>
      <p:sp>
        <p:nvSpPr>
          <p:cNvPr id="116" name="TextBox 39"/>
          <p:cNvSpPr txBox="1">
            <a:spLocks noChangeArrowheads="1"/>
          </p:cNvSpPr>
          <p:nvPr/>
        </p:nvSpPr>
        <p:spPr bwMode="auto">
          <a:xfrm>
            <a:off x="2619792" y="838200"/>
            <a:ext cx="398999" cy="2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r </a:t>
            </a:r>
          </a:p>
        </p:txBody>
      </p:sp>
      <p:sp>
        <p:nvSpPr>
          <p:cNvPr id="117" name="TextBox 39"/>
          <p:cNvSpPr txBox="1">
            <a:spLocks noChangeArrowheads="1"/>
          </p:cNvSpPr>
          <p:nvPr/>
        </p:nvSpPr>
        <p:spPr bwMode="auto">
          <a:xfrm>
            <a:off x="2649001" y="5751756"/>
            <a:ext cx="398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 smtClean="0"/>
              <a:t>t</a:t>
            </a:r>
            <a:endParaRPr lang="en-US" sz="1400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239261" y="284504"/>
            <a:ext cx="635927" cy="642937"/>
            <a:chOff x="8423009" y="132105"/>
            <a:chExt cx="635927" cy="642937"/>
          </a:xfrm>
        </p:grpSpPr>
        <p:cxnSp>
          <p:nvCxnSpPr>
            <p:cNvPr id="119" name="Straight Arrow Connector 118"/>
            <p:cNvCxnSpPr>
              <a:cxnSpLocks noChangeShapeType="1"/>
            </p:cNvCxnSpPr>
            <p:nvPr/>
          </p:nvCxnSpPr>
          <p:spPr bwMode="auto">
            <a:xfrm>
              <a:off x="8423009" y="316255"/>
              <a:ext cx="304800" cy="15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Rectangle 119"/>
            <p:cNvSpPr/>
            <p:nvPr/>
          </p:nvSpPr>
          <p:spPr>
            <a:xfrm>
              <a:off x="8651609" y="132105"/>
              <a:ext cx="390525" cy="33813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" pitchFamily="34" charset="0"/>
                  <a:ea typeface="Segoe UI" pitchFamily="34" charset="0"/>
                  <a:cs typeface="Calibri" pitchFamily="34" charset="0"/>
                </a:rPr>
                <a:t>: 0</a:t>
              </a:r>
              <a:endParaRPr lang="en-US" sz="2400" dirty="0"/>
            </a:p>
          </p:txBody>
        </p:sp>
        <p:cxnSp>
          <p:nvCxnSpPr>
            <p:cNvPr id="121" name="Straight Arrow Connector 120"/>
            <p:cNvCxnSpPr>
              <a:cxnSpLocks noChangeShapeType="1"/>
            </p:cNvCxnSpPr>
            <p:nvPr/>
          </p:nvCxnSpPr>
          <p:spPr bwMode="auto">
            <a:xfrm>
              <a:off x="8431873" y="621055"/>
              <a:ext cx="304800" cy="15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" name="Rectangle 121"/>
            <p:cNvSpPr/>
            <p:nvPr/>
          </p:nvSpPr>
          <p:spPr>
            <a:xfrm>
              <a:off x="8669998" y="436905"/>
              <a:ext cx="388938" cy="33813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" pitchFamily="34" charset="0"/>
                  <a:ea typeface="Segoe UI" pitchFamily="34" charset="0"/>
                  <a:cs typeface="Calibri" pitchFamily="34" charset="0"/>
                </a:rPr>
                <a:t>: 1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176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8" grpId="0"/>
      <p:bldP spid="100" grpId="0"/>
      <p:bldP spid="102" grpId="0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dirty="0"/>
              <a:t>Definition </a:t>
            </a:r>
            <a:r>
              <a:rPr lang="pt-BR" dirty="0" smtClean="0"/>
              <a:t>of a decision diagram</a:t>
            </a:r>
            <a:endParaRPr lang="pt-BR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dirty="0" smtClean="0"/>
              <a:t>Application to </a:t>
            </a:r>
            <a:r>
              <a:rPr lang="pt-BR" i="1" dirty="0">
                <a:solidFill>
                  <a:srgbClr val="00B050"/>
                </a:solidFill>
              </a:rPr>
              <a:t>t</a:t>
            </a:r>
            <a:r>
              <a:rPr lang="pt-BR" i="1" dirty="0" smtClean="0">
                <a:solidFill>
                  <a:srgbClr val="00B050"/>
                </a:solidFill>
              </a:rPr>
              <a:t>imetable problems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t-BR" dirty="0" smtClean="0"/>
              <a:t>Application to </a:t>
            </a:r>
            <a:r>
              <a:rPr lang="pt-BR" i="1" dirty="0" smtClean="0">
                <a:solidFill>
                  <a:srgbClr val="00B050"/>
                </a:solidFill>
              </a:rPr>
              <a:t>disjunctive scheduling</a:t>
            </a:r>
            <a:endParaRPr lang="pt-BR" dirty="0" smtClean="0">
              <a:solidFill>
                <a:srgbClr val="00B050"/>
              </a:solidFill>
            </a:endParaRPr>
          </a:p>
          <a:p>
            <a:pPr lvl="1"/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Hard</a:t>
            </a:r>
            <a:r>
              <a:rPr lang="pt-BR" dirty="0" smtClean="0"/>
              <a:t> randomly generated instances</a:t>
            </a:r>
          </a:p>
          <a:p>
            <a:pPr lvl="1"/>
            <a:r>
              <a:rPr lang="pt-BR" dirty="0" smtClean="0"/>
              <a:t>50 days</a:t>
            </a:r>
          </a:p>
          <a:p>
            <a:pPr lvl="1"/>
            <a:r>
              <a:rPr lang="pt-BR" dirty="0" smtClean="0"/>
              <a:t>5 sequence constraints</a:t>
            </a:r>
          </a:p>
          <a:p>
            <a:endParaRPr lang="pt-BR" dirty="0" smtClean="0"/>
          </a:p>
          <a:p>
            <a:r>
              <a:rPr lang="pt-BR" dirty="0" smtClean="0"/>
              <a:t>Inference was incorporated into a state-of-the-art </a:t>
            </a:r>
            <a:r>
              <a:rPr lang="pt-BR" i="1" dirty="0" smtClean="0">
                <a:solidFill>
                  <a:srgbClr val="00B050"/>
                </a:solidFill>
              </a:rPr>
              <a:t>constraint-based scheduler</a:t>
            </a:r>
            <a:r>
              <a:rPr lang="pt-BR" dirty="0" smtClean="0"/>
              <a:t> (ILOG CP Optimizer)</a:t>
            </a:r>
          </a:p>
          <a:p>
            <a:pPr lvl="1"/>
            <a:r>
              <a:rPr lang="pt-BR" dirty="0" smtClean="0"/>
              <a:t>New type of </a:t>
            </a:r>
            <a:r>
              <a:rPr lang="pt-BR" i="1" dirty="0" smtClean="0"/>
              <a:t>global constraint</a:t>
            </a:r>
            <a:endParaRPr lang="pt-BR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Experimental 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400800" cy="544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Disjunctive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Sequencing and scheduling of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a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ctivities</a:t>
            </a:r>
            <a:r>
              <a:rPr lang="en-US" sz="2800" dirty="0" smtClean="0"/>
              <a:t> on a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resource</a:t>
            </a:r>
          </a:p>
          <a:p>
            <a:pPr lvl="1"/>
            <a:endParaRPr lang="en-US" sz="2400" dirty="0"/>
          </a:p>
          <a:p>
            <a:r>
              <a:rPr lang="en-US" sz="2800" i="1" dirty="0" smtClean="0"/>
              <a:t>Activities</a:t>
            </a:r>
          </a:p>
          <a:p>
            <a:pPr lvl="1"/>
            <a:r>
              <a:rPr lang="en-US" sz="2400" dirty="0"/>
              <a:t>Processing time: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i</a:t>
            </a:r>
            <a:endParaRPr lang="en-US" sz="2400" dirty="0" smtClean="0"/>
          </a:p>
          <a:p>
            <a:pPr lvl="1"/>
            <a:r>
              <a:rPr lang="en-US" sz="2400" dirty="0" smtClean="0"/>
              <a:t>Release time: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i</a:t>
            </a:r>
            <a:endParaRPr lang="en-US" sz="2400" baseline="-25000" dirty="0" smtClean="0"/>
          </a:p>
          <a:p>
            <a:pPr lvl="1"/>
            <a:r>
              <a:rPr lang="en-US" sz="2400" dirty="0" smtClean="0"/>
              <a:t>Deadline: d</a:t>
            </a:r>
            <a:r>
              <a:rPr lang="en-US" sz="2400" baseline="-25000" dirty="0" smtClean="0"/>
              <a:t>i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i="1" dirty="0" smtClean="0"/>
              <a:t>Resource</a:t>
            </a:r>
          </a:p>
          <a:p>
            <a:pPr lvl="1"/>
            <a:r>
              <a:rPr lang="en-US" sz="2400" dirty="0" err="1" smtClean="0"/>
              <a:t>Nonpreemptive</a:t>
            </a:r>
            <a:endParaRPr lang="en-US" sz="2400" dirty="0" smtClean="0"/>
          </a:p>
          <a:p>
            <a:pPr lvl="1"/>
            <a:r>
              <a:rPr lang="en-US" sz="2400" dirty="0"/>
              <a:t>Process one activity at a time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962400" y="2874282"/>
            <a:ext cx="1092859" cy="1449543"/>
            <a:chOff x="3657600" y="3195650"/>
            <a:chExt cx="1092859" cy="1449543"/>
          </a:xfrm>
        </p:grpSpPr>
        <p:sp>
          <p:nvSpPr>
            <p:cNvPr id="88" name="TextBox 87"/>
            <p:cNvSpPr txBox="1"/>
            <p:nvPr/>
          </p:nvSpPr>
          <p:spPr>
            <a:xfrm>
              <a:off x="3657600" y="3195650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Calibri" pitchFamily="34" charset="0"/>
                  <a:cs typeface="Calibri" pitchFamily="34" charset="0"/>
                </a:rPr>
                <a:t>Activity 1</a:t>
              </a:r>
              <a:endParaRPr 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669714" y="3735756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Calibri" pitchFamily="34" charset="0"/>
                  <a:cs typeface="Calibri" pitchFamily="34" charset="0"/>
                </a:rPr>
                <a:t>Activity 2</a:t>
              </a:r>
              <a:endParaRPr 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669714" y="4275861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Calibri" pitchFamily="34" charset="0"/>
                  <a:cs typeface="Calibri" pitchFamily="34" charset="0"/>
                </a:rPr>
                <a:t>Activity 3</a:t>
              </a:r>
              <a:endParaRPr 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83" name="Straight Connector 82"/>
          <p:cNvCxnSpPr/>
          <p:nvPr/>
        </p:nvCxnSpPr>
        <p:spPr>
          <a:xfrm>
            <a:off x="5168413" y="2580904"/>
            <a:ext cx="0" cy="199777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8872751" y="2553284"/>
            <a:ext cx="0" cy="200135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019364" y="2553284"/>
            <a:ext cx="0" cy="200135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012250" y="2577325"/>
            <a:ext cx="0" cy="200135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5168413" y="2919438"/>
            <a:ext cx="3704338" cy="282072"/>
            <a:chOff x="4800600" y="3429000"/>
            <a:chExt cx="3200400" cy="304800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4800600" y="3581400"/>
              <a:ext cx="3200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4800600" y="3429000"/>
              <a:ext cx="1651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800600" y="34290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8001000" y="34290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4800600" y="3733800"/>
              <a:ext cx="1651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7835900" y="3429000"/>
              <a:ext cx="1651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7835900" y="3733800"/>
              <a:ext cx="1651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/>
          <p:nvPr/>
        </p:nvSpPr>
        <p:spPr>
          <a:xfrm>
            <a:off x="5042366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6061206" y="2577325"/>
            <a:ext cx="0" cy="200135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7007533" y="3488131"/>
            <a:ext cx="1865218" cy="270053"/>
            <a:chOff x="4800600" y="3429000"/>
            <a:chExt cx="3200400" cy="304800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4800600" y="3581400"/>
              <a:ext cx="3200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4800600" y="3429000"/>
              <a:ext cx="1651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4800600" y="34290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8001000" y="34290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800600" y="3733800"/>
              <a:ext cx="1651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7835900" y="3429000"/>
              <a:ext cx="1651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7835900" y="3733800"/>
              <a:ext cx="1651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6058028" y="4038575"/>
            <a:ext cx="1954221" cy="270053"/>
            <a:chOff x="4800600" y="3429000"/>
            <a:chExt cx="3200400" cy="304800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800600" y="3581400"/>
              <a:ext cx="3200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800600" y="3429000"/>
              <a:ext cx="1651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800600" y="34290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8001000" y="34290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800600" y="3733800"/>
              <a:ext cx="1651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835900" y="3429000"/>
              <a:ext cx="1651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835900" y="3733800"/>
              <a:ext cx="1651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5930173" y="2226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889684" y="22157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879865" y="22157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181600" y="3003062"/>
            <a:ext cx="1837764" cy="10280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740366" y="22157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007533" y="4114800"/>
            <a:ext cx="993467" cy="10280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8001000" y="3581400"/>
            <a:ext cx="861083" cy="10280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8D37310-50F8-440F-92E3-35F052F3D109}" type="slidenum">
              <a:rPr lang="en-US" sz="1400" smtClean="0">
                <a:latin typeface="Calibri" pitchFamily="34" charset="0"/>
                <a:ea typeface="Segoe UI" pitchFamily="34" charset="0"/>
              </a:rPr>
              <a:pPr/>
              <a:t>32</a:t>
            </a:fld>
            <a:endParaRPr lang="en-US" sz="1400" smtClean="0">
              <a:latin typeface="Calibri" pitchFamily="34" charset="0"/>
              <a:ea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5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5" grpId="0"/>
      <p:bldP spid="96" grpId="0"/>
      <p:bldP spid="97" grpId="0"/>
      <p:bldP spid="98" grpId="0" animBg="1"/>
      <p:bldP spid="99" grpId="0"/>
      <p:bldP spid="123" grpId="0" animBg="1"/>
      <p:bldP spid="1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flexpaint.org/download/Gallery_1002/Photos/Paint_Robot_Set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" y="381000"/>
            <a:ext cx="4261946" cy="319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93CF14-5E80-4F00-A6CA-758D836F0BA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8436" name="Picture 4" descr="http://www.taylor.com/images/wood_products_compa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34713"/>
            <a:ext cx="3581400" cy="269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http://ls11-www.cs.uni-dortmund.de/people/chimani/VehicleRouting/v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79" y="533400"/>
            <a:ext cx="4254299" cy="296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http://www.edc.ncl.ac.uk/assets/hilite_graphics/rhfeb07g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4185227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4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" y="1828800"/>
            <a:ext cx="8724900" cy="4419599"/>
          </a:xfrm>
        </p:spPr>
        <p:txBody>
          <a:bodyPr>
            <a:normAutofit/>
          </a:bodyPr>
          <a:lstStyle/>
          <a:p>
            <a:r>
              <a:rPr lang="en-US" dirty="0" smtClean="0"/>
              <a:t>Natural representation as </a:t>
            </a:r>
            <a:r>
              <a:rPr lang="en-US" dirty="0" smtClean="0">
                <a:solidFill>
                  <a:srgbClr val="00B050"/>
                </a:solidFill>
              </a:rPr>
              <a:t>permutation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diagram</a:t>
            </a:r>
            <a:endParaRPr lang="en-US" i="1" dirty="0"/>
          </a:p>
          <a:p>
            <a:pPr marL="0" indent="0">
              <a:buNone/>
            </a:pPr>
            <a:endParaRPr lang="en-US" sz="2000" i="1" dirty="0" smtClean="0"/>
          </a:p>
          <a:p>
            <a:r>
              <a:rPr lang="en-US" dirty="0" smtClean="0"/>
              <a:t>Every solution can be written as a permutation</a:t>
            </a:r>
            <a:r>
              <a:rPr lang="en-US" b="1" dirty="0" smtClean="0"/>
              <a:t> </a:t>
            </a:r>
            <a:r>
              <a:rPr lang="el-GR" b="1" dirty="0">
                <a:latin typeface="Times New Roman"/>
                <a:cs typeface="Times New Roman"/>
              </a:rPr>
              <a:t>π</a:t>
            </a:r>
            <a:endParaRPr lang="en-US" b="1" dirty="0" smtClean="0">
              <a:latin typeface="Times New Roman"/>
              <a:cs typeface="Times New Roman"/>
            </a:endParaRPr>
          </a:p>
          <a:p>
            <a:endParaRPr lang="en-US" sz="1200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l-GR" sz="2400" dirty="0" smtClean="0">
                <a:latin typeface="Times New Roman"/>
                <a:cs typeface="Times New Roman"/>
              </a:rPr>
              <a:t>π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/>
              <a:t>, </a:t>
            </a:r>
            <a:r>
              <a:rPr lang="el-GR" sz="2400" dirty="0" smtClean="0">
                <a:latin typeface="Times New Roman"/>
                <a:cs typeface="Times New Roman"/>
              </a:rPr>
              <a:t>π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r>
              <a:rPr lang="en-US" sz="2400" dirty="0" smtClean="0"/>
              <a:t> , </a:t>
            </a:r>
            <a:r>
              <a:rPr lang="el-GR" sz="2400" dirty="0" smtClean="0">
                <a:latin typeface="Times New Roman"/>
                <a:cs typeface="Times New Roman"/>
              </a:rPr>
              <a:t>π</a:t>
            </a:r>
            <a:r>
              <a:rPr lang="en-US" sz="2400" baseline="-25000" dirty="0">
                <a:latin typeface="Times New Roman"/>
                <a:cs typeface="Times New Roman"/>
              </a:rPr>
              <a:t>3</a:t>
            </a:r>
            <a:r>
              <a:rPr lang="en-US" sz="2400" dirty="0" smtClean="0"/>
              <a:t>, …, </a:t>
            </a:r>
            <a:r>
              <a:rPr lang="el-GR" sz="2400" dirty="0" smtClean="0">
                <a:latin typeface="Times New Roman"/>
                <a:cs typeface="Times New Roman"/>
              </a:rPr>
              <a:t>π</a:t>
            </a:r>
            <a:r>
              <a:rPr lang="en-US" sz="2400" baseline="-25000" dirty="0" smtClean="0">
                <a:latin typeface="Times New Roman"/>
                <a:cs typeface="Times New Roman"/>
              </a:rPr>
              <a:t>n </a:t>
            </a:r>
            <a:r>
              <a:rPr lang="en-US" sz="2400" dirty="0" smtClean="0"/>
              <a:t>:  activity sequencing in the resource</a:t>
            </a:r>
            <a:endParaRPr lang="en-US" sz="2400" b="1" dirty="0" smtClean="0">
              <a:latin typeface="Times New Roman"/>
              <a:cs typeface="Times New Roman"/>
            </a:endParaRPr>
          </a:p>
          <a:p>
            <a:endParaRPr lang="en-US" sz="2400" dirty="0" smtClean="0"/>
          </a:p>
          <a:p>
            <a:r>
              <a:rPr lang="en-US" dirty="0" smtClean="0"/>
              <a:t>Schedule is </a:t>
            </a:r>
            <a:r>
              <a:rPr lang="en-US" i="1" dirty="0" smtClean="0"/>
              <a:t>implied</a:t>
            </a:r>
            <a:r>
              <a:rPr lang="en-US" dirty="0" smtClean="0"/>
              <a:t> by a sequence: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5365312"/>
                <a:ext cx="6019800" cy="806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𝑠𝑡𝑎𝑟𝑡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 ≥</m:t>
                          </m:r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𝑡𝑎𝑟𝑡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     </m:t>
                      </m:r>
                      <m:r>
                        <a:rPr lang="en-US" sz="2400" i="1">
                          <a:latin typeface="Cambria Math"/>
                        </a:rPr>
                        <m:t>𝑖</m:t>
                      </m:r>
                      <m:r>
                        <a:rPr lang="en-US" sz="2400" b="0" i="1" smtClean="0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,…,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  <a:p>
                <a:pPr algn="just"/>
                <a:endParaRPr lang="en-US" sz="2000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365312"/>
                <a:ext cx="6019800" cy="806888"/>
              </a:xfrm>
              <a:prstGeom prst="rect">
                <a:avLst/>
              </a:prstGeom>
              <a:blipFill rotWithShape="1">
                <a:blip r:embed="rId3"/>
                <a:stretch>
                  <a:fillRect l="-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7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251678" y="1979774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π</a:t>
            </a:r>
            <a:r>
              <a:rPr lang="en-US" sz="2400" b="1" baseline="-25000" dirty="0" smtClean="0"/>
              <a:t>1</a:t>
            </a:r>
            <a:endParaRPr lang="en-US" sz="2400" b="1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251678" y="3182460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π</a:t>
            </a:r>
            <a:r>
              <a:rPr lang="en-US" sz="2400" b="1" baseline="-25000" dirty="0" smtClean="0"/>
              <a:t>2</a:t>
            </a:r>
            <a:endParaRPr lang="en-US" sz="2400" b="1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251678" y="4520900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π</a:t>
            </a:r>
            <a:r>
              <a:rPr lang="en-US" sz="2400" b="1" baseline="-25000" dirty="0" smtClean="0"/>
              <a:t>3</a:t>
            </a:r>
            <a:endParaRPr lang="en-US" sz="2400" b="1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1058173" y="3204212"/>
            <a:ext cx="55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{2}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914400" y="4017594"/>
            <a:ext cx="287545" cy="2596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8" name="Straight Arrow Connector 17"/>
          <p:cNvCxnSpPr>
            <a:stCxn id="10" idx="3"/>
            <a:endCxn id="12" idx="0"/>
          </p:cNvCxnSpPr>
          <p:nvPr/>
        </p:nvCxnSpPr>
        <p:spPr>
          <a:xfrm flipH="1">
            <a:off x="1058173" y="3214893"/>
            <a:ext cx="786522" cy="80270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4"/>
            <a:endCxn id="14" idx="1"/>
          </p:cNvCxnSpPr>
          <p:nvPr/>
        </p:nvCxnSpPr>
        <p:spPr>
          <a:xfrm>
            <a:off x="1058173" y="4277201"/>
            <a:ext cx="786522" cy="89578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802585" y="2993305"/>
            <a:ext cx="287545" cy="2596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Oval 13"/>
          <p:cNvSpPr/>
          <p:nvPr/>
        </p:nvSpPr>
        <p:spPr>
          <a:xfrm>
            <a:off x="1802585" y="5134965"/>
            <a:ext cx="287545" cy="2596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Oval 14"/>
          <p:cNvSpPr/>
          <p:nvPr/>
        </p:nvSpPr>
        <p:spPr>
          <a:xfrm>
            <a:off x="2649265" y="4017594"/>
            <a:ext cx="287545" cy="2596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9" name="Straight Arrow Connector 18"/>
          <p:cNvCxnSpPr>
            <a:stCxn id="10" idx="5"/>
            <a:endCxn id="15" idx="0"/>
          </p:cNvCxnSpPr>
          <p:nvPr/>
        </p:nvCxnSpPr>
        <p:spPr>
          <a:xfrm>
            <a:off x="2048019" y="3214893"/>
            <a:ext cx="745018" cy="802701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4"/>
            <a:endCxn id="14" idx="7"/>
          </p:cNvCxnSpPr>
          <p:nvPr/>
        </p:nvCxnSpPr>
        <p:spPr>
          <a:xfrm flipH="1">
            <a:off x="2048020" y="4277201"/>
            <a:ext cx="745018" cy="895783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802585" y="1752600"/>
            <a:ext cx="287545" cy="2596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08" name="Straight Arrow Connector 107"/>
          <p:cNvCxnSpPr>
            <a:stCxn id="101" idx="4"/>
            <a:endCxn id="10" idx="0"/>
          </p:cNvCxnSpPr>
          <p:nvPr/>
        </p:nvCxnSpPr>
        <p:spPr>
          <a:xfrm>
            <a:off x="1946357" y="2012207"/>
            <a:ext cx="0" cy="98109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938216" y="2239365"/>
            <a:ext cx="55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{1}</a:t>
            </a:r>
            <a:endParaRPr lang="en-US" sz="2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362200" y="3184772"/>
            <a:ext cx="55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{3}</a:t>
            </a:r>
            <a:endParaRPr lang="en-US" sz="2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914400" y="4644240"/>
            <a:ext cx="55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{3}</a:t>
            </a:r>
            <a:endParaRPr lang="en-US" sz="2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2482840" y="4567549"/>
            <a:ext cx="55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{2}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4724400" y="3896142"/>
            <a:ext cx="3733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Path {1} – {3} – {2} : </a:t>
            </a:r>
          </a:p>
          <a:p>
            <a:pPr algn="ctr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en-US" sz="2400" baseline="-25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≤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start</a:t>
            </a:r>
            <a:r>
              <a:rPr lang="en-US" sz="2400" baseline="-25000" dirty="0" smtClean="0">
                <a:latin typeface="Calibri" pitchFamily="34" charset="0"/>
                <a:cs typeface="Calibri" pitchFamily="34" charset="0"/>
              </a:rPr>
              <a:t>1 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≤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1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en-US" sz="2400" baseline="-25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≤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start</a:t>
            </a:r>
            <a:r>
              <a:rPr lang="en-US" sz="2400" baseline="-25000" dirty="0" smtClean="0">
                <a:latin typeface="Calibri" pitchFamily="34" charset="0"/>
                <a:cs typeface="Calibri" pitchFamily="34" charset="0"/>
              </a:rPr>
              <a:t>2 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≤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7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≤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start</a:t>
            </a:r>
            <a:r>
              <a:rPr lang="en-US" sz="2400" baseline="-25000" dirty="0" smtClean="0">
                <a:latin typeface="Calibri" pitchFamily="34" charset="0"/>
                <a:cs typeface="Calibri" pitchFamily="34" charset="0"/>
              </a:rPr>
              <a:t>3 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≤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5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576604"/>
              </p:ext>
            </p:extLst>
          </p:nvPr>
        </p:nvGraphicFramePr>
        <p:xfrm>
          <a:off x="5334000" y="1524000"/>
          <a:ext cx="2743200" cy="1981200"/>
        </p:xfrm>
        <a:graphic>
          <a:graphicData uri="http://schemas.openxmlformats.org/drawingml/2006/table">
            <a:tbl>
              <a:tblPr firstRow="1" bandRow="1"/>
              <a:tblGrid>
                <a:gridCol w="685800"/>
                <a:gridCol w="685800"/>
                <a:gridCol w="685800"/>
                <a:gridCol w="685800"/>
              </a:tblGrid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Act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2DA7A"/>
                      </a:solidFill>
                    </a:lnT>
                    <a:lnB w="12700" cmpd="sng">
                      <a:solidFill>
                        <a:srgbClr val="D2DA7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err="1" smtClean="0"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  <a:r>
                        <a:rPr lang="en-US" sz="2400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en-US" sz="2400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2DA7A"/>
                      </a:solidFill>
                    </a:lnT>
                    <a:lnB w="12700" cmpd="sng">
                      <a:solidFill>
                        <a:srgbClr val="D2DA7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2400" baseline="-25000" dirty="0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2DA7A"/>
                      </a:solidFill>
                    </a:lnT>
                    <a:lnB w="12700" cap="flat" cmpd="sng" algn="ctr">
                      <a:solidFill>
                        <a:srgbClr val="D2D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  <a:r>
                        <a:rPr lang="en-US" sz="2400" baseline="-25000" dirty="0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2DA7A"/>
                      </a:solidFill>
                    </a:lnT>
                    <a:lnB w="12700" cmpd="sng">
                      <a:solidFill>
                        <a:srgbClr val="D2DA7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2DA7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A7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2DA7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A7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2D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A7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2DA7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A7A">
                        <a:alpha val="20000"/>
                      </a:srgbClr>
                    </a:solidFill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D2DA7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A7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D2DA7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A7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D2DA7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A7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D2DA7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A7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 Representation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3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2" grpId="0"/>
      <p:bldP spid="12" grpId="0" animBg="1"/>
      <p:bldP spid="10" grpId="0" animBg="1"/>
      <p:bldP spid="14" grpId="0" animBg="1"/>
      <p:bldP spid="15" grpId="0" animBg="1"/>
      <p:bldP spid="101" grpId="0" animBg="1"/>
      <p:bldP spid="120" grpId="0"/>
      <p:bldP spid="121" grpId="0"/>
      <p:bldP spid="122" grpId="0"/>
      <p:bldP spid="123" grpId="0"/>
      <p:bldP spid="1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Filtering</a:t>
            </a:r>
            <a:endParaRPr lang="en-US" sz="4000" dirty="0"/>
          </a:p>
        </p:txBody>
      </p:sp>
      <p:sp>
        <p:nvSpPr>
          <p:cNvPr id="162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05000"/>
            <a:ext cx="4419600" cy="3903077"/>
          </a:xfrm>
        </p:spPr>
        <p:txBody>
          <a:bodyPr>
            <a:noAutofit/>
          </a:bodyPr>
          <a:lstStyle/>
          <a:p>
            <a:r>
              <a:rPr lang="en-US" dirty="0" smtClean="0"/>
              <a:t>Example of state information: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   Earliest starting time</a:t>
            </a:r>
            <a:endParaRPr lang="en-US" i="1" baseline="-25000" dirty="0" smtClean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962400" y="1524000"/>
            <a:ext cx="4800600" cy="4648200"/>
            <a:chOff x="3962400" y="1295400"/>
            <a:chExt cx="4557178" cy="4648200"/>
          </a:xfrm>
        </p:grpSpPr>
        <p:sp>
          <p:nvSpPr>
            <p:cNvPr id="94" name="TextBox 93"/>
            <p:cNvSpPr txBox="1"/>
            <p:nvPr/>
          </p:nvSpPr>
          <p:spPr>
            <a:xfrm>
              <a:off x="8065608" y="1519535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Times New Roman"/>
                  <a:cs typeface="Times New Roman"/>
                </a:rPr>
                <a:t>π</a:t>
              </a:r>
              <a:r>
                <a:rPr lang="en-US" sz="2400" b="1" baseline="-25000" dirty="0" smtClean="0"/>
                <a:t>1</a:t>
              </a:r>
              <a:endParaRPr lang="en-US" sz="2400" b="1" baseline="-25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065608" y="2814935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Times New Roman"/>
                  <a:cs typeface="Times New Roman"/>
                </a:rPr>
                <a:t>π</a:t>
              </a:r>
              <a:r>
                <a:rPr lang="en-US" sz="2400" b="1" baseline="-25000" dirty="0" smtClean="0"/>
                <a:t>2</a:t>
              </a:r>
              <a:endParaRPr lang="en-US" sz="2400" b="1" baseline="-250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989408" y="4034135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Times New Roman"/>
                  <a:cs typeface="Times New Roman"/>
                </a:rPr>
                <a:t>π</a:t>
              </a:r>
              <a:r>
                <a:rPr lang="en-US" sz="2400" b="1" baseline="-25000" dirty="0" smtClean="0"/>
                <a:t>3</a:t>
              </a:r>
              <a:endParaRPr lang="en-US" sz="2400" b="1" baseline="-250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989408" y="5257800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Times New Roman"/>
                  <a:cs typeface="Times New Roman"/>
                </a:rPr>
                <a:t>π</a:t>
              </a:r>
              <a:r>
                <a:rPr lang="en-US" sz="2400" b="1" baseline="-25000" dirty="0"/>
                <a:t>4</a:t>
              </a: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3962400" y="1295400"/>
              <a:ext cx="3854116" cy="4648200"/>
              <a:chOff x="4572000" y="1066800"/>
              <a:chExt cx="3549316" cy="4191000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4572000" y="1066800"/>
                <a:ext cx="3549316" cy="3960634"/>
                <a:chOff x="609600" y="1346522"/>
                <a:chExt cx="3549316" cy="3534489"/>
              </a:xfrm>
            </p:grpSpPr>
            <p:sp>
              <p:nvSpPr>
                <p:cNvPr id="108" name="TextBox 107"/>
                <p:cNvSpPr txBox="1"/>
                <p:nvPr/>
              </p:nvSpPr>
              <p:spPr>
                <a:xfrm>
                  <a:off x="609600" y="1494457"/>
                  <a:ext cx="1847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b="1" baseline="-25000" dirty="0"/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609600" y="2489522"/>
                  <a:ext cx="1847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b="1" baseline="-25000" dirty="0"/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609600" y="3556322"/>
                  <a:ext cx="1847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b="1" baseline="-25000" dirty="0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1676400" y="3099122"/>
                  <a:ext cx="287545" cy="25960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2" name="Straight Arrow Connector 111"/>
                <p:cNvCxnSpPr>
                  <a:stCxn id="114" idx="4"/>
                  <a:endCxn id="111" idx="0"/>
                </p:cNvCxnSpPr>
                <p:nvPr/>
              </p:nvCxnSpPr>
              <p:spPr>
                <a:xfrm flipH="1">
                  <a:off x="1820173" y="2472557"/>
                  <a:ext cx="17255" cy="62656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/>
                <p:cNvCxnSpPr>
                  <a:stCxn id="111" idx="4"/>
                  <a:endCxn id="115" idx="1"/>
                </p:cNvCxnSpPr>
                <p:nvPr/>
              </p:nvCxnSpPr>
              <p:spPr>
                <a:xfrm>
                  <a:off x="1820172" y="3358729"/>
                  <a:ext cx="855593" cy="76923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14" name="Oval 113"/>
                <p:cNvSpPr/>
                <p:nvPr/>
              </p:nvSpPr>
              <p:spPr>
                <a:xfrm>
                  <a:off x="1693655" y="2212950"/>
                  <a:ext cx="287545" cy="25960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2632946" y="4089722"/>
                  <a:ext cx="292389" cy="261118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2702214" y="1346522"/>
                  <a:ext cx="287545" cy="25960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r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7" name="Straight Arrow Connector 116"/>
                <p:cNvCxnSpPr>
                  <a:stCxn id="116" idx="3"/>
                  <a:endCxn id="114" idx="7"/>
                </p:cNvCxnSpPr>
                <p:nvPr/>
              </p:nvCxnSpPr>
              <p:spPr>
                <a:xfrm flipH="1">
                  <a:off x="1939090" y="1568110"/>
                  <a:ext cx="805234" cy="68285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18" name="TextBox 117"/>
                <p:cNvSpPr txBox="1"/>
                <p:nvPr/>
              </p:nvSpPr>
              <p:spPr>
                <a:xfrm>
                  <a:off x="1872728" y="1591772"/>
                  <a:ext cx="57259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{1,2}</a:t>
                  </a:r>
                  <a:endParaRPr lang="en-US" sz="1600" dirty="0"/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1219200" y="2618459"/>
                  <a:ext cx="57259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{1,2}</a:t>
                  </a:r>
                  <a:endParaRPr lang="en-US" sz="1600" dirty="0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3598655" y="2201427"/>
                  <a:ext cx="287545" cy="25960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1" name="Straight Arrow Connector 120"/>
                <p:cNvCxnSpPr>
                  <a:stCxn id="116" idx="5"/>
                  <a:endCxn id="120" idx="0"/>
                </p:cNvCxnSpPr>
                <p:nvPr/>
              </p:nvCxnSpPr>
              <p:spPr>
                <a:xfrm>
                  <a:off x="2947649" y="1568110"/>
                  <a:ext cx="794778" cy="63331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22" name="Oval 121"/>
                <p:cNvSpPr/>
                <p:nvPr/>
              </p:nvSpPr>
              <p:spPr>
                <a:xfrm>
                  <a:off x="3598655" y="3022921"/>
                  <a:ext cx="287545" cy="25960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3" name="Straight Arrow Connector 122"/>
                <p:cNvCxnSpPr>
                  <a:stCxn id="120" idx="4"/>
                  <a:endCxn id="122" idx="0"/>
                </p:cNvCxnSpPr>
                <p:nvPr/>
              </p:nvCxnSpPr>
              <p:spPr>
                <a:xfrm>
                  <a:off x="3742428" y="2461034"/>
                  <a:ext cx="0" cy="56188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24" name="Oval 123"/>
                <p:cNvSpPr/>
                <p:nvPr/>
              </p:nvSpPr>
              <p:spPr>
                <a:xfrm>
                  <a:off x="2643928" y="3002391"/>
                  <a:ext cx="287545" cy="25960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5" name="Straight Arrow Connector 124"/>
                <p:cNvCxnSpPr>
                  <a:stCxn id="114" idx="5"/>
                  <a:endCxn id="124" idx="0"/>
                </p:cNvCxnSpPr>
                <p:nvPr/>
              </p:nvCxnSpPr>
              <p:spPr>
                <a:xfrm>
                  <a:off x="1939090" y="2434538"/>
                  <a:ext cx="848611" cy="56785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/>
                <p:cNvCxnSpPr>
                  <a:stCxn id="124" idx="4"/>
                  <a:endCxn id="115" idx="0"/>
                </p:cNvCxnSpPr>
                <p:nvPr/>
              </p:nvCxnSpPr>
              <p:spPr>
                <a:xfrm flipH="1">
                  <a:off x="2779140" y="3261999"/>
                  <a:ext cx="8560" cy="82772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/>
                <p:cNvCxnSpPr>
                  <a:stCxn id="122" idx="4"/>
                  <a:endCxn id="115" idx="7"/>
                </p:cNvCxnSpPr>
                <p:nvPr/>
              </p:nvCxnSpPr>
              <p:spPr>
                <a:xfrm flipH="1">
                  <a:off x="2882515" y="3282529"/>
                  <a:ext cx="859912" cy="84543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Arrow Connector 127"/>
                <p:cNvCxnSpPr>
                  <a:stCxn id="115" idx="4"/>
                </p:cNvCxnSpPr>
                <p:nvPr/>
              </p:nvCxnSpPr>
              <p:spPr>
                <a:xfrm>
                  <a:off x="2779140" y="4350840"/>
                  <a:ext cx="0" cy="40705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29" name="TextBox 128"/>
                <p:cNvSpPr txBox="1"/>
                <p:nvPr/>
              </p:nvSpPr>
              <p:spPr>
                <a:xfrm>
                  <a:off x="3276204" y="1591772"/>
                  <a:ext cx="4251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{3}</a:t>
                  </a:r>
                  <a:endParaRPr lang="en-US" sz="1600" dirty="0"/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2743200" y="3446368"/>
                  <a:ext cx="6825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{1}</a:t>
                  </a:r>
                  <a:endParaRPr lang="en-US" sz="1600" dirty="0"/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1828800" y="3598768"/>
                  <a:ext cx="5159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{3}</a:t>
                  </a:r>
                  <a:endParaRPr lang="en-US" sz="1600" dirty="0"/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2242765" y="2432348"/>
                  <a:ext cx="6825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{3}</a:t>
                  </a:r>
                  <a:endParaRPr lang="en-US" sz="1600" dirty="0"/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3733800" y="2557046"/>
                  <a:ext cx="4251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{1}</a:t>
                  </a:r>
                  <a:endParaRPr lang="en-US" sz="1600" dirty="0"/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3356030" y="3556322"/>
                  <a:ext cx="4251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{2}</a:t>
                  </a:r>
                  <a:endParaRPr lang="en-US" sz="1600" dirty="0"/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2819400" y="4588623"/>
                  <a:ext cx="859462" cy="27241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{1,3,5,…}</a:t>
                  </a:r>
                  <a:endParaRPr lang="en-US" sz="1600" dirty="0"/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609600" y="4542457"/>
                  <a:ext cx="1847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b="1" baseline="-25000" dirty="0"/>
                </a:p>
              </p:txBody>
            </p:sp>
          </p:grpSp>
          <p:sp>
            <p:nvSpPr>
              <p:cNvPr id="107" name="TextBox 106"/>
              <p:cNvSpPr txBox="1"/>
              <p:nvPr/>
            </p:nvSpPr>
            <p:spPr>
              <a:xfrm rot="5400000">
                <a:off x="6439684" y="4685516"/>
                <a:ext cx="457200" cy="68736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b="1" dirty="0" smtClean="0"/>
                  <a:t>…</a:t>
                </a:r>
              </a:p>
              <a:p>
                <a:pPr algn="ctr"/>
                <a:r>
                  <a:rPr lang="en-US" sz="2800" b="1" baseline="-25000" dirty="0"/>
                  <a:t> </a:t>
                </a:r>
              </a:p>
            </p:txBody>
          </p:sp>
        </p:grp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Filtering: Earliest Start Time</a:t>
            </a:r>
            <a:endParaRPr lang="en-US" sz="40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41396"/>
              </p:ext>
            </p:extLst>
          </p:nvPr>
        </p:nvGraphicFramePr>
        <p:xfrm>
          <a:off x="762000" y="2760326"/>
          <a:ext cx="2828307" cy="1828800"/>
        </p:xfrm>
        <a:graphic>
          <a:graphicData uri="http://schemas.openxmlformats.org/drawingml/2006/table">
            <a:tbl>
              <a:tblPr firstRow="1" bandRow="1"/>
              <a:tblGrid>
                <a:gridCol w="942769"/>
                <a:gridCol w="942769"/>
                <a:gridCol w="942769"/>
              </a:tblGrid>
              <a:tr h="400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Act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2DA7A"/>
                      </a:solidFill>
                    </a:lnT>
                    <a:lnB w="12700" cmpd="sng">
                      <a:solidFill>
                        <a:srgbClr val="D2DA7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baseline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2400" baseline="-25000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2DA7A"/>
                      </a:solidFill>
                    </a:lnT>
                    <a:lnB w="12700" cap="flat" cmpd="sng" algn="ctr">
                      <a:solidFill>
                        <a:srgbClr val="D2D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  <a:r>
                        <a:rPr lang="en-US" sz="2400" baseline="-25000" dirty="0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2DA7A"/>
                      </a:solidFill>
                    </a:lnT>
                    <a:lnB w="12700" cmpd="sng">
                      <a:solidFill>
                        <a:srgbClr val="D2DA7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2DA7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A7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2D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A7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pt-BR" sz="2400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2DA7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A7A">
                        <a:alpha val="20000"/>
                      </a:srgbClr>
                    </a:solidFill>
                  </a:tcPr>
                </a:tc>
              </a:tr>
              <a:tr h="400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pt-BR" sz="24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pt-BR" sz="24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A7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pt-BR" sz="24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A7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pt-BR" sz="2400" dirty="0" smtClean="0"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A7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33" name="Group 132"/>
          <p:cNvGrpSpPr/>
          <p:nvPr/>
        </p:nvGrpSpPr>
        <p:grpSpPr>
          <a:xfrm>
            <a:off x="3962400" y="1524000"/>
            <a:ext cx="4800600" cy="4648200"/>
            <a:chOff x="3962400" y="1295400"/>
            <a:chExt cx="4557178" cy="4648200"/>
          </a:xfrm>
        </p:grpSpPr>
        <p:sp>
          <p:nvSpPr>
            <p:cNvPr id="134" name="TextBox 133"/>
            <p:cNvSpPr txBox="1"/>
            <p:nvPr/>
          </p:nvSpPr>
          <p:spPr>
            <a:xfrm>
              <a:off x="8065608" y="1519535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Times New Roman"/>
                  <a:cs typeface="Times New Roman"/>
                </a:rPr>
                <a:t>π</a:t>
              </a:r>
              <a:r>
                <a:rPr lang="en-US" sz="2400" b="1" baseline="-25000" dirty="0" smtClean="0"/>
                <a:t>1</a:t>
              </a:r>
              <a:endParaRPr lang="en-US" sz="2400" b="1" baseline="-250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065608" y="2814935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Times New Roman"/>
                  <a:cs typeface="Times New Roman"/>
                </a:rPr>
                <a:t>π</a:t>
              </a:r>
              <a:r>
                <a:rPr lang="en-US" sz="2400" b="1" baseline="-25000" dirty="0" smtClean="0"/>
                <a:t>2</a:t>
              </a:r>
              <a:endParaRPr lang="en-US" sz="2400" b="1" baseline="-250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989408" y="4034135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Times New Roman"/>
                  <a:cs typeface="Times New Roman"/>
                </a:rPr>
                <a:t>π</a:t>
              </a:r>
              <a:r>
                <a:rPr lang="en-US" sz="2400" b="1" baseline="-25000" dirty="0" smtClean="0"/>
                <a:t>3</a:t>
              </a:r>
              <a:endParaRPr lang="en-US" sz="2400" b="1" baseline="-250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989408" y="5257800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Times New Roman"/>
                  <a:cs typeface="Times New Roman"/>
                </a:rPr>
                <a:t>π</a:t>
              </a:r>
              <a:r>
                <a:rPr lang="en-US" sz="2400" b="1" baseline="-25000" dirty="0"/>
                <a:t>4</a:t>
              </a: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962400" y="1295400"/>
              <a:ext cx="3854116" cy="4648200"/>
              <a:chOff x="4572000" y="1066800"/>
              <a:chExt cx="3549316" cy="4191000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4572000" y="1066800"/>
                <a:ext cx="3549316" cy="3960634"/>
                <a:chOff x="609600" y="1346522"/>
                <a:chExt cx="3549316" cy="3534489"/>
              </a:xfrm>
            </p:grpSpPr>
            <p:sp>
              <p:nvSpPr>
                <p:cNvPr id="141" name="TextBox 140"/>
                <p:cNvSpPr txBox="1"/>
                <p:nvPr/>
              </p:nvSpPr>
              <p:spPr>
                <a:xfrm>
                  <a:off x="609600" y="1494457"/>
                  <a:ext cx="1847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b="1" baseline="-25000" dirty="0"/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609600" y="2489522"/>
                  <a:ext cx="1847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b="1" baseline="-25000" dirty="0"/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609600" y="3556322"/>
                  <a:ext cx="1847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b="1" baseline="-25000" dirty="0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1676400" y="3099122"/>
                  <a:ext cx="287545" cy="25960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6" name="Straight Arrow Connector 145"/>
                <p:cNvCxnSpPr>
                  <a:stCxn id="148" idx="4"/>
                  <a:endCxn id="145" idx="0"/>
                </p:cNvCxnSpPr>
                <p:nvPr/>
              </p:nvCxnSpPr>
              <p:spPr>
                <a:xfrm flipH="1">
                  <a:off x="1820173" y="2472557"/>
                  <a:ext cx="17255" cy="62656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>
                  <a:stCxn id="145" idx="4"/>
                  <a:endCxn id="149" idx="1"/>
                </p:cNvCxnSpPr>
                <p:nvPr/>
              </p:nvCxnSpPr>
              <p:spPr>
                <a:xfrm>
                  <a:off x="1820172" y="3358729"/>
                  <a:ext cx="855593" cy="76923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48" name="Oval 147"/>
                <p:cNvSpPr/>
                <p:nvPr/>
              </p:nvSpPr>
              <p:spPr>
                <a:xfrm>
                  <a:off x="1693655" y="2212950"/>
                  <a:ext cx="287545" cy="25960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2632946" y="4089722"/>
                  <a:ext cx="292389" cy="261118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2702214" y="1346522"/>
                  <a:ext cx="287545" cy="25960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r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1" name="Straight Arrow Connector 150"/>
                <p:cNvCxnSpPr>
                  <a:stCxn id="150" idx="3"/>
                  <a:endCxn id="148" idx="7"/>
                </p:cNvCxnSpPr>
                <p:nvPr/>
              </p:nvCxnSpPr>
              <p:spPr>
                <a:xfrm flipH="1">
                  <a:off x="1939090" y="1568110"/>
                  <a:ext cx="805234" cy="68285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52" name="TextBox 151"/>
                <p:cNvSpPr txBox="1"/>
                <p:nvPr/>
              </p:nvSpPr>
              <p:spPr>
                <a:xfrm>
                  <a:off x="1872728" y="1591772"/>
                  <a:ext cx="57259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{1,2}</a:t>
                  </a:r>
                  <a:endParaRPr lang="en-US" sz="1600" dirty="0"/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1219200" y="2618459"/>
                  <a:ext cx="57259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{1,2}</a:t>
                  </a:r>
                  <a:endParaRPr lang="en-US" sz="1600" dirty="0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3598655" y="2201427"/>
                  <a:ext cx="287545" cy="25960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5" name="Straight Arrow Connector 154"/>
                <p:cNvCxnSpPr>
                  <a:stCxn id="150" idx="5"/>
                  <a:endCxn id="154" idx="0"/>
                </p:cNvCxnSpPr>
                <p:nvPr/>
              </p:nvCxnSpPr>
              <p:spPr>
                <a:xfrm>
                  <a:off x="2947649" y="1568110"/>
                  <a:ext cx="794778" cy="63331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56" name="Oval 155"/>
                <p:cNvSpPr/>
                <p:nvPr/>
              </p:nvSpPr>
              <p:spPr>
                <a:xfrm>
                  <a:off x="3598655" y="3022921"/>
                  <a:ext cx="287545" cy="25960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7" name="Straight Arrow Connector 156"/>
                <p:cNvCxnSpPr>
                  <a:stCxn id="154" idx="4"/>
                  <a:endCxn id="156" idx="0"/>
                </p:cNvCxnSpPr>
                <p:nvPr/>
              </p:nvCxnSpPr>
              <p:spPr>
                <a:xfrm>
                  <a:off x="3742428" y="2461034"/>
                  <a:ext cx="0" cy="56188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58" name="Oval 157"/>
                <p:cNvSpPr/>
                <p:nvPr/>
              </p:nvSpPr>
              <p:spPr>
                <a:xfrm>
                  <a:off x="2643928" y="3002391"/>
                  <a:ext cx="287545" cy="25960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9" name="Straight Arrow Connector 158"/>
                <p:cNvCxnSpPr>
                  <a:stCxn id="148" idx="5"/>
                  <a:endCxn id="158" idx="0"/>
                </p:cNvCxnSpPr>
                <p:nvPr/>
              </p:nvCxnSpPr>
              <p:spPr>
                <a:xfrm>
                  <a:off x="1939090" y="2434538"/>
                  <a:ext cx="848611" cy="56785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/>
                <p:cNvCxnSpPr>
                  <a:stCxn id="158" idx="4"/>
                  <a:endCxn id="149" idx="0"/>
                </p:cNvCxnSpPr>
                <p:nvPr/>
              </p:nvCxnSpPr>
              <p:spPr>
                <a:xfrm flipH="1">
                  <a:off x="2779140" y="3261999"/>
                  <a:ext cx="8560" cy="82772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160"/>
                <p:cNvCxnSpPr>
                  <a:stCxn id="156" idx="4"/>
                  <a:endCxn id="149" idx="7"/>
                </p:cNvCxnSpPr>
                <p:nvPr/>
              </p:nvCxnSpPr>
              <p:spPr>
                <a:xfrm flipH="1">
                  <a:off x="2882515" y="3282529"/>
                  <a:ext cx="859912" cy="84543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Arrow Connector 162"/>
                <p:cNvCxnSpPr>
                  <a:stCxn id="149" idx="4"/>
                </p:cNvCxnSpPr>
                <p:nvPr/>
              </p:nvCxnSpPr>
              <p:spPr>
                <a:xfrm>
                  <a:off x="2779140" y="4350840"/>
                  <a:ext cx="0" cy="40705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64" name="TextBox 163"/>
                <p:cNvSpPr txBox="1"/>
                <p:nvPr/>
              </p:nvSpPr>
              <p:spPr>
                <a:xfrm>
                  <a:off x="3276204" y="1591772"/>
                  <a:ext cx="4251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{3}</a:t>
                  </a:r>
                  <a:endParaRPr lang="en-US" sz="1600" dirty="0"/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2743200" y="3446368"/>
                  <a:ext cx="6825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{1}</a:t>
                  </a:r>
                  <a:endParaRPr lang="en-US" sz="1600" dirty="0"/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1828800" y="3598768"/>
                  <a:ext cx="5159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{3}</a:t>
                  </a:r>
                  <a:endParaRPr lang="en-US" sz="1600" dirty="0"/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2242765" y="2432348"/>
                  <a:ext cx="6825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{3}</a:t>
                  </a:r>
                  <a:endParaRPr lang="en-US" sz="1600" dirty="0"/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3733800" y="2557046"/>
                  <a:ext cx="4251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{1}</a:t>
                  </a:r>
                  <a:endParaRPr lang="en-US" sz="1600" dirty="0"/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3356030" y="3556322"/>
                  <a:ext cx="4251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{2}</a:t>
                  </a:r>
                  <a:endParaRPr lang="en-US" sz="1600" dirty="0"/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2819400" y="4588623"/>
                  <a:ext cx="859462" cy="27241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{1,3,5,…}</a:t>
                  </a:r>
                  <a:endParaRPr lang="en-US" sz="1600" dirty="0"/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609600" y="4542457"/>
                  <a:ext cx="1847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b="1" baseline="-25000" dirty="0"/>
                </a:p>
              </p:txBody>
            </p:sp>
          </p:grpSp>
          <p:sp>
            <p:nvSpPr>
              <p:cNvPr id="140" name="TextBox 139"/>
              <p:cNvSpPr txBox="1"/>
              <p:nvPr/>
            </p:nvSpPr>
            <p:spPr>
              <a:xfrm rot="5400000">
                <a:off x="6439684" y="4685516"/>
                <a:ext cx="457200" cy="68736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b="1" dirty="0" smtClean="0"/>
                  <a:t>…</a:t>
                </a:r>
              </a:p>
              <a:p>
                <a:pPr algn="ctr"/>
                <a:r>
                  <a:rPr lang="en-US" sz="2800" b="1" baseline="-25000" dirty="0"/>
                  <a:t> </a:t>
                </a:r>
              </a:p>
            </p:txBody>
          </p:sp>
        </p:grpSp>
      </p:grpSp>
      <p:sp>
        <p:nvSpPr>
          <p:cNvPr id="172" name="Content Placeholder 2"/>
          <p:cNvSpPr>
            <a:spLocks noGrp="1"/>
          </p:cNvSpPr>
          <p:nvPr>
            <p:ph sz="quarter" idx="1"/>
          </p:nvPr>
        </p:nvSpPr>
        <p:spPr>
          <a:xfrm>
            <a:off x="204750" y="1600200"/>
            <a:ext cx="4419600" cy="1047857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pt-BR" dirty="0" smtClean="0"/>
              <a:t>Assume all release dates are zero, and: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26034" y="1219200"/>
            <a:ext cx="36056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897234" y="2133600"/>
            <a:ext cx="36056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620000" y="2114490"/>
            <a:ext cx="36056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7792834" y="3733800"/>
            <a:ext cx="36056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4724400" y="3743254"/>
            <a:ext cx="36056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553200" y="3124200"/>
            <a:ext cx="36056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838200" y="5517420"/>
            <a:ext cx="27432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Earliest Start Time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2000" y="4953000"/>
            <a:ext cx="1994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Node labels:</a:t>
            </a:r>
            <a:endParaRPr lang="en-US" sz="28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  <p:bldP spid="9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1" grpId="0" animBg="1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Filtering: Earliest Start Time</a:t>
            </a:r>
            <a:endParaRPr lang="en-US" sz="40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067126"/>
              </p:ext>
            </p:extLst>
          </p:nvPr>
        </p:nvGraphicFramePr>
        <p:xfrm>
          <a:off x="762000" y="2760326"/>
          <a:ext cx="2828307" cy="1828800"/>
        </p:xfrm>
        <a:graphic>
          <a:graphicData uri="http://schemas.openxmlformats.org/drawingml/2006/table">
            <a:tbl>
              <a:tblPr firstRow="1" bandRow="1"/>
              <a:tblGrid>
                <a:gridCol w="942769"/>
                <a:gridCol w="942769"/>
                <a:gridCol w="942769"/>
              </a:tblGrid>
              <a:tr h="400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Act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2DA7A"/>
                      </a:solidFill>
                    </a:lnT>
                    <a:lnB w="12700" cmpd="sng">
                      <a:solidFill>
                        <a:srgbClr val="D2DA7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baseline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2400" baseline="-25000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2DA7A"/>
                      </a:solidFill>
                    </a:lnT>
                    <a:lnB w="12700" cap="flat" cmpd="sng" algn="ctr">
                      <a:solidFill>
                        <a:srgbClr val="D2D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baseline="0" dirty="0" smtClean="0"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  <a:r>
                        <a:rPr lang="en-US" sz="2400" baseline="-25000" dirty="0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2DA7A"/>
                      </a:solidFill>
                    </a:lnT>
                    <a:lnB w="12700" cmpd="sng">
                      <a:solidFill>
                        <a:srgbClr val="D2DA7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2DA7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A7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2DA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A7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pt-BR" sz="2400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D2DA7A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A7A">
                        <a:alpha val="20000"/>
                      </a:srgbClr>
                    </a:solidFill>
                  </a:tcPr>
                </a:tc>
              </a:tr>
              <a:tr h="400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b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sz="240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A7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pt-BR" sz="24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A7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pt-BR" sz="2400" dirty="0" smtClean="0"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A7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33" name="Group 132"/>
          <p:cNvGrpSpPr/>
          <p:nvPr/>
        </p:nvGrpSpPr>
        <p:grpSpPr>
          <a:xfrm>
            <a:off x="3962400" y="1524000"/>
            <a:ext cx="4800600" cy="4648200"/>
            <a:chOff x="3962400" y="1295400"/>
            <a:chExt cx="4557178" cy="4648200"/>
          </a:xfrm>
        </p:grpSpPr>
        <p:sp>
          <p:nvSpPr>
            <p:cNvPr id="134" name="TextBox 133"/>
            <p:cNvSpPr txBox="1"/>
            <p:nvPr/>
          </p:nvSpPr>
          <p:spPr>
            <a:xfrm>
              <a:off x="8065608" y="1519535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Times New Roman"/>
                  <a:cs typeface="Times New Roman"/>
                </a:rPr>
                <a:t>π</a:t>
              </a:r>
              <a:r>
                <a:rPr lang="en-US" sz="2400" b="1" baseline="-25000" dirty="0" smtClean="0"/>
                <a:t>1</a:t>
              </a:r>
              <a:endParaRPr lang="en-US" sz="2400" b="1" baseline="-250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065608" y="2814935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Times New Roman"/>
                  <a:cs typeface="Times New Roman"/>
                </a:rPr>
                <a:t>π</a:t>
              </a:r>
              <a:r>
                <a:rPr lang="en-US" sz="2400" b="1" baseline="-25000" dirty="0" smtClean="0"/>
                <a:t>2</a:t>
              </a:r>
              <a:endParaRPr lang="en-US" sz="2400" b="1" baseline="-250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989408" y="4034135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Times New Roman"/>
                  <a:cs typeface="Times New Roman"/>
                </a:rPr>
                <a:t>π</a:t>
              </a:r>
              <a:r>
                <a:rPr lang="en-US" sz="2400" b="1" baseline="-25000" dirty="0" smtClean="0"/>
                <a:t>3</a:t>
              </a:r>
              <a:endParaRPr lang="en-US" sz="2400" b="1" baseline="-250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989408" y="5257800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Times New Roman"/>
                  <a:cs typeface="Times New Roman"/>
                </a:rPr>
                <a:t>π</a:t>
              </a:r>
              <a:r>
                <a:rPr lang="en-US" sz="2400" b="1" baseline="-25000" dirty="0"/>
                <a:t>4</a:t>
              </a: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3962400" y="1295400"/>
              <a:ext cx="3854116" cy="4648200"/>
              <a:chOff x="4572000" y="1066800"/>
              <a:chExt cx="3549316" cy="4191000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4572000" y="1066800"/>
                <a:ext cx="3549316" cy="3960634"/>
                <a:chOff x="609600" y="1346522"/>
                <a:chExt cx="3549316" cy="3534489"/>
              </a:xfrm>
            </p:grpSpPr>
            <p:sp>
              <p:nvSpPr>
                <p:cNvPr id="141" name="TextBox 140"/>
                <p:cNvSpPr txBox="1"/>
                <p:nvPr/>
              </p:nvSpPr>
              <p:spPr>
                <a:xfrm>
                  <a:off x="609600" y="1494457"/>
                  <a:ext cx="1847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b="1" baseline="-25000" dirty="0"/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609600" y="2489522"/>
                  <a:ext cx="1847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b="1" baseline="-25000" dirty="0"/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609600" y="3556322"/>
                  <a:ext cx="1847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b="1" baseline="-25000" dirty="0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1676400" y="3099122"/>
                  <a:ext cx="287545" cy="25960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6" name="Straight Arrow Connector 145"/>
                <p:cNvCxnSpPr>
                  <a:stCxn id="148" idx="4"/>
                  <a:endCxn id="145" idx="0"/>
                </p:cNvCxnSpPr>
                <p:nvPr/>
              </p:nvCxnSpPr>
              <p:spPr>
                <a:xfrm flipH="1">
                  <a:off x="1820173" y="2472557"/>
                  <a:ext cx="17255" cy="62656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>
                  <a:stCxn id="145" idx="4"/>
                  <a:endCxn id="149" idx="1"/>
                </p:cNvCxnSpPr>
                <p:nvPr/>
              </p:nvCxnSpPr>
              <p:spPr>
                <a:xfrm>
                  <a:off x="1820172" y="3358729"/>
                  <a:ext cx="855593" cy="76923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48" name="Oval 147"/>
                <p:cNvSpPr/>
                <p:nvPr/>
              </p:nvSpPr>
              <p:spPr>
                <a:xfrm>
                  <a:off x="1693655" y="2212950"/>
                  <a:ext cx="287545" cy="25960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2632946" y="4089722"/>
                  <a:ext cx="292389" cy="261118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2702214" y="1346522"/>
                  <a:ext cx="287545" cy="25960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r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1" name="Straight Arrow Connector 150"/>
                <p:cNvCxnSpPr>
                  <a:stCxn id="150" idx="3"/>
                  <a:endCxn id="148" idx="7"/>
                </p:cNvCxnSpPr>
                <p:nvPr/>
              </p:nvCxnSpPr>
              <p:spPr>
                <a:xfrm flipH="1">
                  <a:off x="1939090" y="1568110"/>
                  <a:ext cx="805234" cy="68285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52" name="TextBox 151"/>
                <p:cNvSpPr txBox="1"/>
                <p:nvPr/>
              </p:nvSpPr>
              <p:spPr>
                <a:xfrm>
                  <a:off x="1872728" y="1591772"/>
                  <a:ext cx="57259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{1,2}</a:t>
                  </a:r>
                  <a:endParaRPr lang="en-US" sz="1600" dirty="0"/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1219200" y="2618459"/>
                  <a:ext cx="57259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{1,2}</a:t>
                  </a:r>
                  <a:endParaRPr lang="en-US" sz="1600" dirty="0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3598655" y="2201427"/>
                  <a:ext cx="287545" cy="25960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5" name="Straight Arrow Connector 154"/>
                <p:cNvCxnSpPr>
                  <a:stCxn id="150" idx="5"/>
                  <a:endCxn id="154" idx="0"/>
                </p:cNvCxnSpPr>
                <p:nvPr/>
              </p:nvCxnSpPr>
              <p:spPr>
                <a:xfrm>
                  <a:off x="2947649" y="1568110"/>
                  <a:ext cx="794778" cy="63331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56" name="Oval 155"/>
                <p:cNvSpPr/>
                <p:nvPr/>
              </p:nvSpPr>
              <p:spPr>
                <a:xfrm>
                  <a:off x="3598655" y="3022921"/>
                  <a:ext cx="287545" cy="25960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7" name="Straight Arrow Connector 156"/>
                <p:cNvCxnSpPr>
                  <a:stCxn id="154" idx="4"/>
                  <a:endCxn id="156" idx="0"/>
                </p:cNvCxnSpPr>
                <p:nvPr/>
              </p:nvCxnSpPr>
              <p:spPr>
                <a:xfrm>
                  <a:off x="3742428" y="2461034"/>
                  <a:ext cx="0" cy="56188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58" name="Oval 157"/>
                <p:cNvSpPr/>
                <p:nvPr/>
              </p:nvSpPr>
              <p:spPr>
                <a:xfrm>
                  <a:off x="2643928" y="3002391"/>
                  <a:ext cx="287545" cy="259607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9" name="Straight Arrow Connector 158"/>
                <p:cNvCxnSpPr>
                  <a:stCxn id="148" idx="5"/>
                  <a:endCxn id="158" idx="0"/>
                </p:cNvCxnSpPr>
                <p:nvPr/>
              </p:nvCxnSpPr>
              <p:spPr>
                <a:xfrm>
                  <a:off x="1939090" y="2434538"/>
                  <a:ext cx="848611" cy="56785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/>
                <p:cNvCxnSpPr>
                  <a:stCxn id="158" idx="4"/>
                  <a:endCxn id="149" idx="0"/>
                </p:cNvCxnSpPr>
                <p:nvPr/>
              </p:nvCxnSpPr>
              <p:spPr>
                <a:xfrm flipH="1">
                  <a:off x="2779140" y="3261999"/>
                  <a:ext cx="8560" cy="82772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Arrow Connector 160"/>
                <p:cNvCxnSpPr>
                  <a:stCxn id="156" idx="4"/>
                  <a:endCxn id="149" idx="7"/>
                </p:cNvCxnSpPr>
                <p:nvPr/>
              </p:nvCxnSpPr>
              <p:spPr>
                <a:xfrm flipH="1">
                  <a:off x="2882515" y="3282529"/>
                  <a:ext cx="859912" cy="84543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Arrow Connector 162"/>
                <p:cNvCxnSpPr>
                  <a:stCxn id="149" idx="4"/>
                </p:cNvCxnSpPr>
                <p:nvPr/>
              </p:nvCxnSpPr>
              <p:spPr>
                <a:xfrm>
                  <a:off x="2779140" y="4350840"/>
                  <a:ext cx="0" cy="40705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164" name="TextBox 163"/>
                <p:cNvSpPr txBox="1"/>
                <p:nvPr/>
              </p:nvSpPr>
              <p:spPr>
                <a:xfrm>
                  <a:off x="3276204" y="1591772"/>
                  <a:ext cx="4251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{3}</a:t>
                  </a:r>
                  <a:endParaRPr lang="en-US" sz="1600" dirty="0"/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2743200" y="3446368"/>
                  <a:ext cx="6825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{1}</a:t>
                  </a:r>
                  <a:endParaRPr lang="en-US" sz="1600" dirty="0"/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1828800" y="3598768"/>
                  <a:ext cx="5159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{3}</a:t>
                  </a:r>
                  <a:endParaRPr lang="en-US" sz="1600" dirty="0"/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2242765" y="2432348"/>
                  <a:ext cx="6825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{3}</a:t>
                  </a:r>
                  <a:endParaRPr lang="en-US" sz="1600" dirty="0"/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3733800" y="2557046"/>
                  <a:ext cx="4251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{1}</a:t>
                  </a:r>
                  <a:endParaRPr lang="en-US" sz="1600" dirty="0"/>
                </a:p>
              </p:txBody>
            </p:sp>
            <p:sp>
              <p:nvSpPr>
                <p:cNvPr id="169" name="TextBox 168"/>
                <p:cNvSpPr txBox="1"/>
                <p:nvPr/>
              </p:nvSpPr>
              <p:spPr>
                <a:xfrm>
                  <a:off x="3356030" y="3556322"/>
                  <a:ext cx="4251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{2}</a:t>
                  </a:r>
                  <a:endParaRPr lang="en-US" sz="1600" dirty="0"/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2819400" y="4588623"/>
                  <a:ext cx="859462" cy="27241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{1,3,5,…}</a:t>
                  </a:r>
                  <a:endParaRPr lang="en-US" sz="1600" dirty="0"/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609600" y="4542457"/>
                  <a:ext cx="18473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b="1" baseline="-25000" dirty="0"/>
                </a:p>
              </p:txBody>
            </p:sp>
          </p:grpSp>
          <p:sp>
            <p:nvSpPr>
              <p:cNvPr id="140" name="TextBox 139"/>
              <p:cNvSpPr txBox="1"/>
              <p:nvPr/>
            </p:nvSpPr>
            <p:spPr>
              <a:xfrm rot="5400000">
                <a:off x="6439684" y="4685516"/>
                <a:ext cx="457200" cy="68736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000" b="1" dirty="0" smtClean="0"/>
                  <a:t>…</a:t>
                </a:r>
              </a:p>
              <a:p>
                <a:pPr algn="ctr"/>
                <a:r>
                  <a:rPr lang="en-US" sz="2800" b="1" baseline="-25000" dirty="0"/>
                  <a:t> </a:t>
                </a:r>
              </a:p>
            </p:txBody>
          </p:sp>
        </p:grpSp>
      </p:grpSp>
      <p:sp>
        <p:nvSpPr>
          <p:cNvPr id="172" name="Content Placeholder 2"/>
          <p:cNvSpPr>
            <a:spLocks noGrp="1"/>
          </p:cNvSpPr>
          <p:nvPr>
            <p:ph sz="quarter" idx="1"/>
          </p:nvPr>
        </p:nvSpPr>
        <p:spPr>
          <a:xfrm>
            <a:off x="204750" y="1600200"/>
            <a:ext cx="4419600" cy="283887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pt-BR" dirty="0" smtClean="0"/>
              <a:t>Assume all release dates are zero, and: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26034" y="1219200"/>
            <a:ext cx="36056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897234" y="2133600"/>
            <a:ext cx="36056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620000" y="2114490"/>
            <a:ext cx="36056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7792834" y="3733800"/>
            <a:ext cx="36056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4724400" y="3743254"/>
            <a:ext cx="36056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553200" y="3124200"/>
            <a:ext cx="36056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838200" y="5517420"/>
            <a:ext cx="27432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</a:rPr>
              <a:t>Earliest Start Time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2000" y="4953000"/>
            <a:ext cx="1994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Node labels: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0" y="4191000"/>
            <a:ext cx="566400" cy="399586"/>
          </a:xfrm>
          <a:prstGeom prst="line">
            <a:avLst/>
          </a:prstGeom>
          <a:ln w="666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011440" y="4114800"/>
            <a:ext cx="227560" cy="563762"/>
          </a:xfrm>
          <a:prstGeom prst="line">
            <a:avLst/>
          </a:prstGeom>
          <a:ln w="666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0668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Theorem:</a:t>
            </a:r>
            <a:r>
              <a:rPr lang="en-US" dirty="0" smtClean="0"/>
              <a:t>  </a:t>
            </a:r>
            <a:r>
              <a:rPr lang="en-US" i="1" dirty="0" smtClean="0"/>
              <a:t>Given the exact diagram M,  we can deduce all implied activity precedence in polynomial time in the size of 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00573" y="2593243"/>
            <a:ext cx="1214827" cy="3426557"/>
            <a:chOff x="1275768" y="1642782"/>
            <a:chExt cx="1337286" cy="3771966"/>
          </a:xfrm>
        </p:grpSpPr>
        <p:sp>
          <p:nvSpPr>
            <p:cNvPr id="6" name="Oval 5"/>
            <p:cNvSpPr/>
            <p:nvPr/>
          </p:nvSpPr>
          <p:spPr>
            <a:xfrm>
              <a:off x="1275768" y="1642782"/>
              <a:ext cx="364411" cy="34540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r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09800" y="3217382"/>
              <a:ext cx="403254" cy="42550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275768" y="5033748"/>
              <a:ext cx="364411" cy="381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t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7"/>
            <p:cNvCxnSpPr>
              <a:stCxn id="6" idx="4"/>
              <a:endCxn id="7" idx="0"/>
            </p:cNvCxnSpPr>
            <p:nvPr/>
          </p:nvCxnSpPr>
          <p:spPr>
            <a:xfrm rot="16200000" flipH="1">
              <a:off x="1320105" y="2126059"/>
              <a:ext cx="1229191" cy="953453"/>
            </a:xfrm>
            <a:prstGeom prst="curvedConnector3">
              <a:avLst>
                <a:gd name="adj1" fmla="val 50000"/>
              </a:avLst>
            </a:prstGeom>
            <a:ln w="2222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7"/>
            <p:cNvCxnSpPr>
              <a:stCxn id="7" idx="4"/>
              <a:endCxn id="8" idx="0"/>
            </p:cNvCxnSpPr>
            <p:nvPr/>
          </p:nvCxnSpPr>
          <p:spPr>
            <a:xfrm rot="5400000">
              <a:off x="1239271" y="3861591"/>
              <a:ext cx="1390861" cy="953453"/>
            </a:xfrm>
            <a:prstGeom prst="curvedConnector3">
              <a:avLst>
                <a:gd name="adj1" fmla="val 50000"/>
              </a:avLst>
            </a:prstGeom>
            <a:ln w="2222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60853" y="2090176"/>
              <a:ext cx="296805" cy="508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i</a:t>
              </a:r>
              <a:endParaRPr lang="en-US" sz="2400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42007" y="4343400"/>
              <a:ext cx="296805" cy="508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j</a:t>
              </a:r>
              <a:endParaRPr lang="en-US" sz="2400" i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57199" y="2438400"/>
                <a:ext cx="7256493" cy="37338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For a node </a:t>
                </a:r>
                <a:r>
                  <a:rPr lang="en-US" sz="2400" i="1" dirty="0" smtClean="0">
                    <a:latin typeface="Calibri" pitchFamily="34" charset="0"/>
                    <a:cs typeface="Calibri" pitchFamily="34" charset="0"/>
                  </a:rPr>
                  <a:t>v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,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sub>
                      <m:sup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↓</m:t>
                        </m:r>
                      </m:sup>
                    </m:sSubSup>
                  </m:oMath>
                </a14:m>
                <a:r>
                  <a:rPr lang="en-US" sz="2400" dirty="0" smtClean="0"/>
                  <a:t>: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 values in all paths from root to </a:t>
                </a:r>
                <a:r>
                  <a:rPr lang="en-US" sz="2400" i="1" dirty="0">
                    <a:latin typeface="Calibri" pitchFamily="34" charset="0"/>
                    <a:cs typeface="Calibri" pitchFamily="34" charset="0"/>
                  </a:rPr>
                  <a:t>u</a:t>
                </a:r>
                <a:endParaRPr lang="en-US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sub>
                      <m:sup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↑</m:t>
                        </m:r>
                      </m:sup>
                    </m:sSubSup>
                  </m:oMath>
                </a14:m>
                <a:r>
                  <a:rPr lang="en-US" sz="2400" dirty="0"/>
                  <a:t>: 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values in all paths from node </a:t>
                </a:r>
                <a:r>
                  <a:rPr lang="en-US" sz="2400" i="1" dirty="0" smtClean="0">
                    <a:latin typeface="Calibri" pitchFamily="34" charset="0"/>
                    <a:cs typeface="Calibri" pitchFamily="34" charset="0"/>
                  </a:rPr>
                  <a:t>u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 to terminal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endParaRPr lang="en-US" sz="2400" dirty="0" smtClean="0"/>
              </a:p>
              <a:p>
                <a:r>
                  <a:rPr lang="en-US" sz="2400" i="1" dirty="0" smtClean="0">
                    <a:latin typeface="Calibri" pitchFamily="34" charset="0"/>
                    <a:cs typeface="Calibri" pitchFamily="34" charset="0"/>
                  </a:rPr>
                  <a:t>Precedence relation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𝑖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𝑗</m:t>
                    </m:r>
                  </m:oMath>
                </a14:m>
                <a:r>
                  <a:rPr lang="en-US" sz="2400" i="1" dirty="0" smtClean="0">
                    <a:latin typeface="Calibri" pitchFamily="34" charset="0"/>
                    <a:ea typeface="Cambria Math"/>
                    <a:cs typeface="Calibri" pitchFamily="34" charset="0"/>
                  </a:rPr>
                  <a:t> holds if and only if</a:t>
                </a:r>
                <a:endParaRPr lang="en-US" sz="2400" i="1" dirty="0" smtClean="0">
                  <a:latin typeface="Calibri" pitchFamily="34" charset="0"/>
                  <a:cs typeface="Calibri" pitchFamily="34" charset="0"/>
                </a:endParaRPr>
              </a:p>
              <a:p>
                <a:pPr marL="274320" lvl="1" indent="0">
                  <a:buFont typeface="Wingdings 3"/>
                  <a:buNone/>
                </a:pPr>
                <a:r>
                  <a:rPr lang="en-US" sz="2400" i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			</a:t>
                </a:r>
                <a:r>
                  <a:rPr lang="en-US" sz="2400" i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    for all nodes u in M</a:t>
                </a:r>
              </a:p>
              <a:p>
                <a:pPr marL="274320" lvl="1" indent="0">
                  <a:buFont typeface="Wingdings 3"/>
                  <a:buNone/>
                </a:pPr>
                <a:endParaRPr lang="en-US" sz="2400" i="1" dirty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Same technique applies to relaxed MDD</a:t>
                </a:r>
                <a:endParaRPr lang="en-US" sz="24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en-US" sz="2400" dirty="0" smtClean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438400"/>
                <a:ext cx="7256493" cy="3733800"/>
              </a:xfrm>
              <a:prstGeom prst="rect">
                <a:avLst/>
              </a:prstGeom>
              <a:blipFill rotWithShape="1">
                <a:blip r:embed="rId3"/>
                <a:stretch>
                  <a:fillRect l="-504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19507"/>
            <a:ext cx="2986087" cy="50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9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What is a decision diagram?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pt-BR" sz="4000" dirty="0"/>
              <a:t>In our context:</a:t>
            </a:r>
          </a:p>
          <a:p>
            <a:pPr marL="0" indent="0">
              <a:buNone/>
              <a:defRPr/>
            </a:pPr>
            <a:endParaRPr lang="pt-BR" sz="2800" dirty="0"/>
          </a:p>
          <a:p>
            <a:pPr marL="0" indent="0">
              <a:buNone/>
              <a:defRPr/>
            </a:pPr>
            <a:r>
              <a:rPr lang="pt-BR" sz="4000" dirty="0"/>
              <a:t>A decision diagram is a </a:t>
            </a:r>
            <a:r>
              <a:rPr lang="pt-BR" sz="4000" dirty="0">
                <a:solidFill>
                  <a:srgbClr val="00B050"/>
                </a:solidFill>
              </a:rPr>
              <a:t>graphical representation </a:t>
            </a:r>
            <a:r>
              <a:rPr lang="pt-BR" sz="4000" dirty="0"/>
              <a:t>of a set of solutions</a:t>
            </a:r>
            <a:r>
              <a:rPr lang="pt-BR" sz="4000" b="1" dirty="0"/>
              <a:t> </a:t>
            </a:r>
            <a:r>
              <a:rPr lang="pt-BR" sz="4000" dirty="0"/>
              <a:t>to a problem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6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 smtClean="0"/>
              <a:t>Precedence relations can be used to: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800" dirty="0" smtClean="0">
                <a:solidFill>
                  <a:srgbClr val="00B050"/>
                </a:solidFill>
              </a:rPr>
              <a:t>Guide search</a:t>
            </a:r>
            <a:endParaRPr lang="pt-BR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2800" dirty="0" smtClean="0">
                <a:solidFill>
                  <a:srgbClr val="00B050"/>
                </a:solidFill>
              </a:rPr>
              <a:t>As an inference technique</a:t>
            </a:r>
          </a:p>
          <a:p>
            <a:pPr lvl="1"/>
            <a:r>
              <a:rPr lang="pt-BR" sz="2400" dirty="0" smtClean="0"/>
              <a:t>Mathematical Programming: linear constraints</a:t>
            </a:r>
          </a:p>
          <a:p>
            <a:pPr lvl="1"/>
            <a:r>
              <a:rPr lang="pt-BR" sz="2400" dirty="0" smtClean="0"/>
              <a:t>Constraint-based  scheduling: reduce domains</a:t>
            </a:r>
          </a:p>
          <a:p>
            <a:pPr lvl="1"/>
            <a:endParaRPr lang="pt-BR" sz="18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Conversely, precedence relations can also be used to filter the permutation diagram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4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153400" cy="518160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Decision diagram incorporated into IBM ILOG CPLEX CP Optimizer 12.4 (CPO)</a:t>
            </a:r>
            <a:endParaRPr lang="en-US" sz="2400" dirty="0" smtClean="0"/>
          </a:p>
          <a:p>
            <a:pPr lvl="1"/>
            <a:r>
              <a:rPr lang="en-US" sz="2400" dirty="0" smtClean="0"/>
              <a:t>State-of-the-art </a:t>
            </a:r>
            <a:r>
              <a:rPr lang="en-US" sz="2400" dirty="0"/>
              <a:t>constraint based scheduling solver</a:t>
            </a:r>
          </a:p>
          <a:p>
            <a:pPr lvl="1"/>
            <a:r>
              <a:rPr lang="en-US" sz="2400" dirty="0"/>
              <a:t>Uses a portfolio of inference techniques and LP </a:t>
            </a:r>
            <a:r>
              <a:rPr lang="en-US" sz="2400" dirty="0" smtClean="0"/>
              <a:t>relaxation</a:t>
            </a:r>
          </a:p>
          <a:p>
            <a:pPr lvl="1"/>
            <a:r>
              <a:rPr lang="en-US" sz="2400" dirty="0" smtClean="0"/>
              <a:t>Added as user-defined propagator</a:t>
            </a:r>
          </a:p>
          <a:p>
            <a:pPr lvl="1"/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219200"/>
            <a:ext cx="6953250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TSP with Time Windows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62800" y="1371600"/>
            <a:ext cx="1981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Dumas/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Ascheuer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instances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- 20-60 jobs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l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ex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search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- MDD width: 16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-791526" y="3265091"/>
            <a:ext cx="249299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0000"/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Pure MDD time (s)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57600" y="6019800"/>
            <a:ext cx="172675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0000"/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CPO time (s)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Tardiness Results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" y="1506433"/>
            <a:ext cx="4343400" cy="4513367"/>
            <a:chOff x="76200" y="1144543"/>
            <a:chExt cx="4343400" cy="4513367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144543"/>
              <a:ext cx="4343400" cy="3974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00200" y="5257800"/>
              <a:ext cx="16791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total tardiness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24400" y="1515958"/>
            <a:ext cx="4331725" cy="4503842"/>
            <a:chOff x="4724400" y="1154068"/>
            <a:chExt cx="4331725" cy="4503842"/>
          </a:xfrm>
        </p:grpSpPr>
        <p:sp>
          <p:nvSpPr>
            <p:cNvPr id="7" name="TextBox 6"/>
            <p:cNvSpPr txBox="1"/>
            <p:nvPr/>
          </p:nvSpPr>
          <p:spPr>
            <a:xfrm>
              <a:off x="5791200" y="5257800"/>
              <a:ext cx="27041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total weighted tardiness</a:t>
              </a:r>
              <a:endParaRPr lang="en-US" sz="2000" dirty="0">
                <a:latin typeface="Calibri" pitchFamily="34" charset="0"/>
              </a:endParaRPr>
            </a:p>
          </p:txBody>
        </p:sp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154068"/>
              <a:ext cx="4331725" cy="393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37983" y="1476310"/>
            <a:ext cx="3482588" cy="1807612"/>
            <a:chOff x="637983" y="1114420"/>
            <a:chExt cx="3482588" cy="1807612"/>
          </a:xfrm>
        </p:grpSpPr>
        <p:sp>
          <p:nvSpPr>
            <p:cNvPr id="9" name="TextBox 8"/>
            <p:cNvSpPr txBox="1"/>
            <p:nvPr/>
          </p:nvSpPr>
          <p:spPr>
            <a:xfrm>
              <a:off x="3541566" y="2552700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latin typeface="Calibri" pitchFamily="34" charset="0"/>
                </a:rPr>
                <a:t>CPO</a:t>
              </a:r>
              <a:endParaRPr lang="en-US" sz="1800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39789" y="2057400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latin typeface="Calibri" pitchFamily="34" charset="0"/>
                </a:rPr>
                <a:t>MDD-16</a:t>
              </a:r>
              <a:endParaRPr lang="en-US" sz="1800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25343" y="1701284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latin typeface="Calibri" pitchFamily="34" charset="0"/>
                </a:rPr>
                <a:t>MDD-32</a:t>
              </a:r>
              <a:endParaRPr lang="en-US" sz="1800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40873" y="1465302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latin typeface="Calibri" pitchFamily="34" charset="0"/>
                </a:rPr>
                <a:t>MDD-64</a:t>
              </a:r>
              <a:endParaRPr lang="en-US" sz="1800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7983" y="1114420"/>
              <a:ext cx="1088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latin typeface="Calibri" pitchFamily="34" charset="0"/>
                </a:rPr>
                <a:t>MDD-128</a:t>
              </a:r>
              <a:endParaRPr lang="en-US" sz="1800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31019" y="1523935"/>
            <a:ext cx="3106327" cy="1277903"/>
            <a:chOff x="5531019" y="1162045"/>
            <a:chExt cx="3106327" cy="1277903"/>
          </a:xfrm>
        </p:grpSpPr>
        <p:sp>
          <p:nvSpPr>
            <p:cNvPr id="10" name="TextBox 9"/>
            <p:cNvSpPr txBox="1"/>
            <p:nvPr/>
          </p:nvSpPr>
          <p:spPr>
            <a:xfrm>
              <a:off x="7010400" y="1834634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latin typeface="Calibri" pitchFamily="34" charset="0"/>
                </a:rPr>
                <a:t>CPO</a:t>
              </a:r>
              <a:endParaRPr lang="en-US" sz="1800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65605" y="2070616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latin typeface="Calibri" pitchFamily="34" charset="0"/>
                </a:rPr>
                <a:t>MDD-16</a:t>
              </a:r>
              <a:endParaRPr lang="en-US" sz="1800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43434" y="1719739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latin typeface="Calibri" pitchFamily="34" charset="0"/>
                </a:rPr>
                <a:t>MDD-32</a:t>
              </a:r>
              <a:endParaRPr lang="en-US" sz="1800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10059" y="1524000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latin typeface="Calibri" pitchFamily="34" charset="0"/>
                </a:rPr>
                <a:t>MDD-64</a:t>
              </a:r>
              <a:endParaRPr lang="en-US" sz="1800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31019" y="1162045"/>
              <a:ext cx="1088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latin typeface="Calibri" pitchFamily="34" charset="0"/>
                </a:rPr>
                <a:t>MDD-128</a:t>
              </a:r>
              <a:endParaRPr lang="en-US" sz="1800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Other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Asymmetric TSP with Precedence Constraints</a:t>
            </a:r>
          </a:p>
          <a:p>
            <a:pPr lvl="1"/>
            <a:r>
              <a:rPr lang="pt-BR" dirty="0" smtClean="0"/>
              <a:t>Closed 3 open instances</a:t>
            </a:r>
            <a:endParaRPr lang="en-US" dirty="0" smtClean="0"/>
          </a:p>
          <a:p>
            <a:endParaRPr lang="pt-BR" dirty="0" smtClean="0"/>
          </a:p>
          <a:p>
            <a:r>
              <a:rPr lang="pt-BR" dirty="0" smtClean="0"/>
              <a:t>Similar results to more complex problems</a:t>
            </a:r>
          </a:p>
          <a:p>
            <a:pPr lvl="1"/>
            <a:r>
              <a:rPr lang="pt-BR" dirty="0" smtClean="0"/>
              <a:t>Example:</a:t>
            </a:r>
            <a:r>
              <a:rPr lang="pt-BR" i="1" dirty="0" smtClean="0"/>
              <a:t> Machine deterioration</a:t>
            </a:r>
          </a:p>
          <a:p>
            <a:pPr lvl="1"/>
            <a:endParaRPr lang="pt-BR" sz="2400" dirty="0"/>
          </a:p>
          <a:p>
            <a:pPr lvl="1"/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4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Final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New approach for scheduling applications</a:t>
            </a:r>
          </a:p>
          <a:p>
            <a:pPr lvl="1"/>
            <a:r>
              <a:rPr lang="pt-BR" dirty="0" smtClean="0"/>
              <a:t>Orders of magnitude speed-ups</a:t>
            </a:r>
            <a:endParaRPr lang="en-US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Bounding mechanism</a:t>
            </a:r>
          </a:p>
          <a:p>
            <a:endParaRPr lang="pt-BR" dirty="0"/>
          </a:p>
          <a:p>
            <a:r>
              <a:rPr lang="pt-BR" dirty="0" smtClean="0"/>
              <a:t>Provide highly-structured information that can be sent to existing solvers</a:t>
            </a:r>
          </a:p>
          <a:p>
            <a:pPr lvl="1"/>
            <a:endParaRPr lang="pt-BR" sz="2400" dirty="0"/>
          </a:p>
          <a:p>
            <a:pPr lvl="1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234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3600" b="1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Scheduling:</a:t>
            </a:r>
          </a:p>
          <a:p>
            <a:pPr marL="457200" lvl="1" indent="0">
              <a:buNone/>
            </a:pPr>
            <a:r>
              <a:rPr lang="pt-BR" sz="3200" dirty="0" smtClean="0">
                <a:latin typeface="+mj-lt"/>
                <a:cs typeface="Arial" panose="020B0604020202020204" pitchFamily="34" charset="0"/>
              </a:rPr>
              <a:t>   Allocation of </a:t>
            </a:r>
            <a:r>
              <a:rPr lang="pt-BR" sz="32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resources </a:t>
            </a:r>
            <a:r>
              <a:rPr lang="pt-BR" sz="3200" dirty="0" smtClean="0">
                <a:latin typeface="+mj-lt"/>
                <a:cs typeface="Arial" panose="020B0604020202020204" pitchFamily="34" charset="0"/>
              </a:rPr>
              <a:t>to </a:t>
            </a:r>
            <a:r>
              <a:rPr lang="pt-BR" sz="32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tasks</a:t>
            </a:r>
            <a:r>
              <a:rPr lang="pt-BR" sz="320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+mj-lt"/>
                <a:cs typeface="Arial" panose="020B0604020202020204" pitchFamily="34" charset="0"/>
              </a:rPr>
              <a:t>over time</a:t>
            </a:r>
          </a:p>
          <a:p>
            <a:pPr marL="0" indent="0">
              <a:buNone/>
            </a:pPr>
            <a:endParaRPr lang="pt-BR" sz="3600" dirty="0">
              <a:latin typeface="+mj-lt"/>
              <a:cs typeface="Arial" panose="020B0604020202020204" pitchFamily="34" charset="0"/>
            </a:endParaRPr>
          </a:p>
          <a:p>
            <a:r>
              <a:rPr lang="pt-BR" dirty="0" smtClean="0">
                <a:latin typeface="+mj-lt"/>
                <a:cs typeface="Arial" panose="020B0604020202020204" pitchFamily="34" charset="0"/>
              </a:rPr>
              <a:t>≈ 60 years of research</a:t>
            </a:r>
          </a:p>
          <a:p>
            <a:endParaRPr lang="pt-BR" sz="800" dirty="0" smtClean="0">
              <a:latin typeface="+mj-lt"/>
              <a:cs typeface="Arial" panose="020B0604020202020204" pitchFamily="34" charset="0"/>
            </a:endParaRPr>
          </a:p>
          <a:p>
            <a:r>
              <a:rPr lang="pt-BR" dirty="0" smtClean="0">
                <a:latin typeface="+mj-lt"/>
                <a:cs typeface="Arial" panose="020B0604020202020204" pitchFamily="34" charset="0"/>
              </a:rPr>
              <a:t>Still a </a:t>
            </a:r>
            <a:r>
              <a:rPr lang="pt-BR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fundamental component </a:t>
            </a:r>
            <a:r>
              <a:rPr lang="pt-BR" dirty="0" smtClean="0">
                <a:latin typeface="+mj-lt"/>
                <a:cs typeface="Arial" panose="020B0604020202020204" pitchFamily="34" charset="0"/>
              </a:rPr>
              <a:t>in supply chain management and optimization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4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Recent </a:t>
            </a:r>
            <a:r>
              <a:rPr lang="pt-BR" sz="4000" dirty="0" smtClean="0">
                <a:solidFill>
                  <a:srgbClr val="00B050"/>
                </a:solidFill>
              </a:rPr>
              <a:t>Franz Elderman Award</a:t>
            </a:r>
            <a:r>
              <a:rPr lang="pt-BR" sz="4000" dirty="0" smtClean="0"/>
              <a:t> Winners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2"/>
                </a:solidFill>
              </a:rPr>
              <a:t>TNT Express, 2012</a:t>
            </a:r>
          </a:p>
          <a:p>
            <a:pPr lvl="1"/>
            <a:r>
              <a:rPr lang="pt-BR" sz="2400" dirty="0" smtClean="0"/>
              <a:t>Network routing and scheduling</a:t>
            </a:r>
          </a:p>
          <a:p>
            <a:pPr lvl="1"/>
            <a:endParaRPr lang="pt-BR" sz="1100" dirty="0" smtClean="0"/>
          </a:p>
          <a:p>
            <a:r>
              <a:rPr lang="pt-BR" sz="2800" dirty="0" smtClean="0">
                <a:solidFill>
                  <a:schemeClr val="tx2"/>
                </a:solidFill>
              </a:rPr>
              <a:t>Netherland Railways, 2008</a:t>
            </a:r>
          </a:p>
          <a:p>
            <a:pPr lvl="1"/>
            <a:r>
              <a:rPr lang="pt-BR" sz="2400" dirty="0" smtClean="0"/>
              <a:t>Timetable</a:t>
            </a:r>
          </a:p>
          <a:p>
            <a:pPr lvl="1"/>
            <a:endParaRPr lang="pt-BR" sz="1400" dirty="0"/>
          </a:p>
          <a:p>
            <a:r>
              <a:rPr lang="pt-BR" sz="2800" dirty="0" smtClean="0">
                <a:solidFill>
                  <a:schemeClr val="tx2"/>
                </a:solidFill>
              </a:rPr>
              <a:t>Warner Robin Air Logistics, 2006</a:t>
            </a:r>
          </a:p>
          <a:p>
            <a:pPr lvl="1"/>
            <a:r>
              <a:rPr lang="pt-BR" sz="2400" dirty="0" smtClean="0"/>
              <a:t>Allocation of repair tasks</a:t>
            </a:r>
          </a:p>
          <a:p>
            <a:pPr lvl="1"/>
            <a:endParaRPr lang="pt-BR" sz="1400" dirty="0" smtClean="0"/>
          </a:p>
          <a:p>
            <a:r>
              <a:rPr lang="pt-BR" sz="2800" dirty="0" smtClean="0">
                <a:solidFill>
                  <a:schemeClr val="tx2"/>
                </a:solidFill>
              </a:rPr>
              <a:t>...</a:t>
            </a:r>
          </a:p>
          <a:p>
            <a:endParaRPr lang="pt-BR" sz="2800" dirty="0" smtClean="0">
              <a:solidFill>
                <a:schemeClr val="tx2"/>
              </a:solidFill>
            </a:endParaRPr>
          </a:p>
          <a:p>
            <a:endParaRPr lang="pt-BR" sz="2800" dirty="0">
              <a:solidFill>
                <a:schemeClr val="tx2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How are they being solved?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800" dirty="0" smtClean="0"/>
              <a:t>Combination of techniques:</a:t>
            </a:r>
          </a:p>
          <a:p>
            <a:endParaRPr lang="pt-BR" sz="1800" dirty="0">
              <a:solidFill>
                <a:srgbClr val="002060"/>
              </a:solidFill>
            </a:endParaRPr>
          </a:p>
          <a:p>
            <a:r>
              <a:rPr lang="pt-BR" sz="2800" dirty="0" smtClean="0">
                <a:solidFill>
                  <a:srgbClr val="002060"/>
                </a:solidFill>
              </a:rPr>
              <a:t>Specialized Heuristics</a:t>
            </a:r>
          </a:p>
          <a:p>
            <a:pPr lvl="1"/>
            <a:r>
              <a:rPr lang="pt-BR" sz="2400" dirty="0" smtClean="0"/>
              <a:t>Large-scale instances, but hard to maintain</a:t>
            </a:r>
            <a:r>
              <a:rPr lang="pt-BR" sz="2400" dirty="0" smtClean="0">
                <a:solidFill>
                  <a:srgbClr val="002060"/>
                </a:solidFill>
              </a:rPr>
              <a:t> </a:t>
            </a:r>
          </a:p>
          <a:p>
            <a:endParaRPr lang="pt-BR" sz="900" dirty="0" smtClean="0"/>
          </a:p>
          <a:p>
            <a:r>
              <a:rPr lang="pt-BR" sz="2800" dirty="0" smtClean="0">
                <a:solidFill>
                  <a:srgbClr val="002060"/>
                </a:solidFill>
              </a:rPr>
              <a:t>Mathematical Programming</a:t>
            </a:r>
          </a:p>
          <a:p>
            <a:pPr lvl="1"/>
            <a:r>
              <a:rPr lang="pt-BR" sz="2400" dirty="0" smtClean="0"/>
              <a:t>Advanced solvers</a:t>
            </a:r>
          </a:p>
          <a:p>
            <a:endParaRPr lang="pt-BR" sz="800" dirty="0" smtClean="0"/>
          </a:p>
          <a:p>
            <a:r>
              <a:rPr lang="pt-BR" sz="2800" dirty="0" smtClean="0">
                <a:solidFill>
                  <a:srgbClr val="002060"/>
                </a:solidFill>
              </a:rPr>
              <a:t>Constraint-based scheduling</a:t>
            </a:r>
          </a:p>
          <a:p>
            <a:pPr lvl="1"/>
            <a:r>
              <a:rPr lang="pt-BR" sz="2400" dirty="0" smtClean="0"/>
              <a:t>Inference</a:t>
            </a:r>
          </a:p>
          <a:p>
            <a:endParaRPr lang="pt-BR" sz="2800" dirty="0">
              <a:solidFill>
                <a:srgbClr val="002060"/>
              </a:solidFill>
            </a:endParaRPr>
          </a:p>
          <a:p>
            <a:r>
              <a:rPr lang="pt-BR" sz="2800" dirty="0" smtClean="0"/>
              <a:t>Several problems still </a:t>
            </a:r>
            <a:r>
              <a:rPr lang="pt-BR" sz="2800" dirty="0" smtClean="0">
                <a:solidFill>
                  <a:srgbClr val="FF0000"/>
                </a:solidFill>
              </a:rPr>
              <a:t>hard </a:t>
            </a:r>
            <a:r>
              <a:rPr lang="pt-BR" sz="2800" dirty="0" smtClean="0"/>
              <a:t>to model and solve</a:t>
            </a:r>
          </a:p>
          <a:p>
            <a:pPr lvl="1"/>
            <a:r>
              <a:rPr lang="pt-BR" sz="2400" dirty="0" smtClean="0"/>
              <a:t>Over-reliance on specialized heuristics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926281" y="3124200"/>
            <a:ext cx="609600" cy="1447800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35915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50"/>
                </a:solidFill>
              </a:rPr>
              <a:t>Model-based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48"/>
              <p:cNvSpPr txBox="1"/>
              <p:nvPr/>
            </p:nvSpPr>
            <p:spPr>
              <a:xfrm>
                <a:off x="381000" y="914400"/>
                <a:ext cx="2667000" cy="22985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800" kern="0" dirty="0">
                    <a:latin typeface="+mn-lt"/>
                    <a:cs typeface="Arial" panose="020B0604020202020204" pitchFamily="34" charset="0"/>
                  </a:rPr>
                  <a:t>max ∑</a:t>
                </a:r>
                <a:r>
                  <a:rPr lang="en-US" sz="2800" kern="0" baseline="-25000" dirty="0" err="1">
                    <a:latin typeface="+mn-lt"/>
                    <a:cs typeface="Arial" panose="020B0604020202020204" pitchFamily="34" charset="0"/>
                  </a:rPr>
                  <a:t>i</a:t>
                </a:r>
                <a:r>
                  <a:rPr lang="en-US" sz="2800" kern="0" baseline="-25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latin typeface="+mn-lt"/>
                    <a:cs typeface="Arial" panose="020B0604020202020204" pitchFamily="34" charset="0"/>
                  </a:rPr>
                  <a:t>i</a:t>
                </a:r>
                <a:endParaRPr lang="en-US" sz="2800" kern="0" dirty="0" smtClean="0">
                  <a:latin typeface="+mn-lt"/>
                  <a:cs typeface="Calibri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2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3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+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5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  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5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  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 dirty="0" smtClean="0">
                  <a:solidFill>
                    <a:sysClr val="windowText" lastClr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,…,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Calibri" pitchFamily="34" charset="0"/>
                      </a:rPr>
                      <m:t>∈</m:t>
                    </m:r>
                  </m:oMath>
                </a14:m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{0,1}</a:t>
                </a:r>
                <a:endParaRPr lang="pt-BR" sz="2800" kern="0" dirty="0" smtClean="0">
                  <a:solidFill>
                    <a:sysClr val="windowText" lastClr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14400"/>
                <a:ext cx="2667000" cy="2298540"/>
              </a:xfrm>
              <a:prstGeom prst="rect">
                <a:avLst/>
              </a:prstGeom>
              <a:blipFill rotWithShape="1">
                <a:blip r:embed="rId2"/>
                <a:stretch>
                  <a:fillRect l="-4805" t="-2387" b="-33687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3600" b="1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Scheduling:</a:t>
            </a:r>
          </a:p>
          <a:p>
            <a:pPr marL="457200" lvl="1" indent="0">
              <a:buNone/>
            </a:pPr>
            <a:r>
              <a:rPr lang="pt-BR" sz="3200" dirty="0" smtClean="0">
                <a:latin typeface="+mj-lt"/>
                <a:cs typeface="Arial" panose="020B0604020202020204" pitchFamily="34" charset="0"/>
              </a:rPr>
              <a:t>   Allocation of </a:t>
            </a:r>
            <a:r>
              <a:rPr lang="pt-BR" sz="32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resources </a:t>
            </a:r>
            <a:r>
              <a:rPr lang="pt-BR" sz="3200" dirty="0" smtClean="0">
                <a:latin typeface="+mj-lt"/>
                <a:cs typeface="Arial" panose="020B0604020202020204" pitchFamily="34" charset="0"/>
              </a:rPr>
              <a:t>to </a:t>
            </a:r>
            <a:r>
              <a:rPr lang="pt-BR" sz="32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tasks</a:t>
            </a:r>
            <a:r>
              <a:rPr lang="pt-BR" sz="320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+mj-lt"/>
                <a:cs typeface="Arial" panose="020B0604020202020204" pitchFamily="34" charset="0"/>
              </a:rPr>
              <a:t>over time</a:t>
            </a:r>
          </a:p>
          <a:p>
            <a:pPr marL="0" indent="0">
              <a:buNone/>
            </a:pPr>
            <a:endParaRPr lang="pt-BR" sz="3600" dirty="0">
              <a:latin typeface="+mj-lt"/>
              <a:cs typeface="Arial" panose="020B0604020202020204" pitchFamily="34" charset="0"/>
            </a:endParaRPr>
          </a:p>
          <a:p>
            <a:r>
              <a:rPr lang="pt-BR" dirty="0" smtClean="0">
                <a:latin typeface="+mj-lt"/>
                <a:cs typeface="Arial" panose="020B0604020202020204" pitchFamily="34" charset="0"/>
              </a:rPr>
              <a:t>≈ 60 years of research</a:t>
            </a:r>
          </a:p>
          <a:p>
            <a:endParaRPr lang="pt-BR" sz="800" dirty="0" smtClean="0">
              <a:latin typeface="+mj-lt"/>
              <a:cs typeface="Arial" panose="020B0604020202020204" pitchFamily="34" charset="0"/>
            </a:endParaRPr>
          </a:p>
          <a:p>
            <a:r>
              <a:rPr lang="pt-BR" dirty="0" smtClean="0">
                <a:latin typeface="+mj-lt"/>
                <a:cs typeface="Arial" panose="020B0604020202020204" pitchFamily="34" charset="0"/>
              </a:rPr>
              <a:t>Still a </a:t>
            </a:r>
            <a:r>
              <a:rPr lang="pt-BR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fundamental component </a:t>
            </a:r>
            <a:r>
              <a:rPr lang="pt-BR" dirty="0" smtClean="0">
                <a:latin typeface="+mj-lt"/>
                <a:cs typeface="Arial" panose="020B0604020202020204" pitchFamily="34" charset="0"/>
              </a:rPr>
              <a:t>in supply chain management and optimization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A new approach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Application of </a:t>
            </a:r>
            <a:r>
              <a:rPr lang="pt-BR" b="1" dirty="0"/>
              <a:t>d</a:t>
            </a:r>
            <a:r>
              <a:rPr lang="pt-BR" b="1" dirty="0" smtClean="0"/>
              <a:t>ecision diagrams </a:t>
            </a:r>
            <a:r>
              <a:rPr lang="pt-BR" dirty="0" smtClean="0"/>
              <a:t>to scheduling</a:t>
            </a:r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r>
              <a:rPr lang="pt-BR" dirty="0" smtClean="0">
                <a:solidFill>
                  <a:srgbClr val="00B050"/>
                </a:solidFill>
              </a:rPr>
              <a:t>Quick highlights:</a:t>
            </a:r>
          </a:p>
          <a:p>
            <a:pPr marL="0" indent="0">
              <a:buNone/>
            </a:pPr>
            <a:endParaRPr lang="pt-BR" sz="700" dirty="0" smtClean="0"/>
          </a:p>
          <a:p>
            <a:pPr lvl="1"/>
            <a:r>
              <a:rPr lang="pt-BR" sz="2400" dirty="0" smtClean="0"/>
              <a:t>Modeling paradigm close to dynamic programming</a:t>
            </a:r>
          </a:p>
          <a:p>
            <a:pPr lvl="1"/>
            <a:endParaRPr lang="pt-BR" sz="1050" dirty="0" smtClean="0"/>
          </a:p>
          <a:p>
            <a:pPr lvl="1"/>
            <a:r>
              <a:rPr lang="pt-BR" sz="2400" dirty="0" smtClean="0"/>
              <a:t>Technique can be incorporated into constraint-based schedulers, mathematical programming solvers, or heuristics</a:t>
            </a:r>
          </a:p>
          <a:p>
            <a:pPr lvl="1"/>
            <a:endParaRPr lang="pt-BR" sz="1050" dirty="0" smtClean="0"/>
          </a:p>
          <a:p>
            <a:pPr lvl="1"/>
            <a:r>
              <a:rPr lang="pt-BR" sz="2400" dirty="0" smtClean="0"/>
              <a:t>Orders of magnitude speed-ups in several problem classes</a:t>
            </a:r>
          </a:p>
          <a:p>
            <a:pPr lvl="1"/>
            <a:endParaRPr lang="pt-BR" sz="2400" dirty="0" smtClean="0"/>
          </a:p>
          <a:p>
            <a:pPr marL="0" indent="0">
              <a:buNone/>
            </a:pPr>
            <a:endParaRPr lang="pt-BR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Decision Diagrams for Optimization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t-BR" sz="2800" dirty="0" smtClean="0"/>
              <a:t>Novel techniques for</a:t>
            </a:r>
            <a:r>
              <a:rPr lang="pt-BR" sz="2800" dirty="0" smtClean="0">
                <a:solidFill>
                  <a:srgbClr val="00B050"/>
                </a:solidFill>
              </a:rPr>
              <a:t> discrete optimization problems</a:t>
            </a:r>
            <a:r>
              <a:rPr lang="pt-BR" sz="2800" dirty="0" smtClean="0"/>
              <a:t>:</a:t>
            </a:r>
          </a:p>
          <a:p>
            <a:pPr>
              <a:defRPr/>
            </a:pPr>
            <a:endParaRPr lang="pt-BR" sz="2000" dirty="0" smtClean="0"/>
          </a:p>
          <a:p>
            <a:pPr>
              <a:defRPr/>
            </a:pPr>
            <a:r>
              <a:rPr lang="pt-BR" sz="2000" dirty="0" smtClean="0"/>
              <a:t>C., van Hoeve: </a:t>
            </a:r>
            <a:r>
              <a:rPr lang="pt-BR" sz="2000" b="1" i="1" dirty="0" smtClean="0">
                <a:solidFill>
                  <a:srgbClr val="0070C0"/>
                </a:solidFill>
              </a:rPr>
              <a:t>Multivalued Decision Diagrams for Sequencing Problems</a:t>
            </a:r>
            <a:r>
              <a:rPr lang="pt-BR" sz="2000" dirty="0" smtClean="0"/>
              <a:t>, </a:t>
            </a:r>
            <a:r>
              <a:rPr lang="pt-BR" sz="2000" i="1" dirty="0" smtClean="0"/>
              <a:t>Operations Research</a:t>
            </a:r>
            <a:r>
              <a:rPr lang="pt-BR" sz="2000" dirty="0" smtClean="0"/>
              <a:t>, to appear. 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Bergman, C., van </a:t>
            </a:r>
            <a:r>
              <a:rPr lang="en-US" sz="2000" dirty="0" err="1" smtClean="0"/>
              <a:t>Hoeve</a:t>
            </a:r>
            <a:r>
              <a:rPr lang="en-US" sz="2000" dirty="0" smtClean="0"/>
              <a:t>, Hooker: </a:t>
            </a:r>
            <a:r>
              <a:rPr lang="en-US" sz="2000" b="1" i="1" dirty="0">
                <a:solidFill>
                  <a:srgbClr val="0070C0"/>
                </a:solidFill>
              </a:rPr>
              <a:t>Optimization Bounds from Binary Decision Diagrams</a:t>
            </a:r>
            <a:r>
              <a:rPr lang="en-US" sz="2000" dirty="0"/>
              <a:t>. </a:t>
            </a:r>
            <a:r>
              <a:rPr lang="en-US" sz="2000" i="1" dirty="0"/>
              <a:t>INFORMS J. Computing</a:t>
            </a:r>
            <a:r>
              <a:rPr lang="en-US" sz="2000" dirty="0"/>
              <a:t>, to appear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defRPr/>
            </a:pPr>
            <a:r>
              <a:rPr lang="en-US" sz="2000" dirty="0" smtClean="0"/>
              <a:t>Bergman</a:t>
            </a:r>
            <a:r>
              <a:rPr lang="en-US" sz="2000" dirty="0"/>
              <a:t>, </a:t>
            </a:r>
            <a:r>
              <a:rPr lang="en-US" sz="2000" dirty="0" smtClean="0"/>
              <a:t>C., van </a:t>
            </a:r>
            <a:r>
              <a:rPr lang="en-US" sz="2000" dirty="0" err="1" smtClean="0"/>
              <a:t>Hoeve</a:t>
            </a:r>
            <a:r>
              <a:rPr lang="en-US" sz="2000" dirty="0" smtClean="0"/>
              <a:t>, </a:t>
            </a:r>
            <a:r>
              <a:rPr lang="en-US" sz="2000" dirty="0"/>
              <a:t>Hooker: </a:t>
            </a:r>
            <a:r>
              <a:rPr lang="en-US" sz="2000" b="1" i="1" dirty="0">
                <a:solidFill>
                  <a:srgbClr val="0070C0"/>
                </a:solidFill>
              </a:rPr>
              <a:t>Variable Ordering for the Application of BDDs to the Maximum Independent Set Problem</a:t>
            </a:r>
            <a:r>
              <a:rPr lang="en-US" sz="2000" dirty="0"/>
              <a:t>. CPAIOR 2012: 34-49</a:t>
            </a:r>
          </a:p>
          <a:p>
            <a:pPr>
              <a:defRPr/>
            </a:pPr>
            <a:r>
              <a:rPr lang="en-US" sz="2000" dirty="0" smtClean="0"/>
              <a:t>Bergman</a:t>
            </a:r>
            <a:r>
              <a:rPr lang="en-US" sz="2000" dirty="0"/>
              <a:t>, </a:t>
            </a:r>
            <a:r>
              <a:rPr lang="en-US" sz="2000" dirty="0" smtClean="0"/>
              <a:t>C., van </a:t>
            </a:r>
            <a:r>
              <a:rPr lang="en-US" sz="2000" dirty="0" err="1" smtClean="0"/>
              <a:t>Hoeve</a:t>
            </a:r>
            <a:r>
              <a:rPr lang="en-US" sz="2000" dirty="0" smtClean="0"/>
              <a:t>, </a:t>
            </a:r>
            <a:r>
              <a:rPr lang="en-US" sz="2000" dirty="0" err="1"/>
              <a:t>Yunes</a:t>
            </a:r>
            <a:r>
              <a:rPr lang="en-US" sz="2000" b="1" dirty="0"/>
              <a:t>:</a:t>
            </a:r>
            <a:r>
              <a:rPr lang="en-US" sz="2000" b="1" i="1" dirty="0">
                <a:solidFill>
                  <a:srgbClr val="92D050"/>
                </a:solidFill>
              </a:rPr>
              <a:t> </a:t>
            </a:r>
            <a:r>
              <a:rPr lang="en-US" sz="2000" b="1" i="1" dirty="0">
                <a:solidFill>
                  <a:srgbClr val="0070C0"/>
                </a:solidFill>
              </a:rPr>
              <a:t>BDD-Based Heuristics for Binary Optimization</a:t>
            </a:r>
            <a:r>
              <a:rPr lang="en-US" sz="2000" dirty="0"/>
              <a:t>. Under review, 2013</a:t>
            </a:r>
            <a:r>
              <a:rPr lang="en-US" sz="2000" dirty="0" smtClean="0"/>
              <a:t>.</a:t>
            </a:r>
          </a:p>
          <a:p>
            <a:pPr>
              <a:defRPr/>
            </a:pPr>
            <a:r>
              <a:rPr lang="en-US" sz="2000" dirty="0"/>
              <a:t>Bergman, C., van </a:t>
            </a:r>
            <a:r>
              <a:rPr lang="en-US" sz="2000" dirty="0" err="1"/>
              <a:t>Hoeve</a:t>
            </a:r>
            <a:r>
              <a:rPr lang="en-US" sz="2000" dirty="0"/>
              <a:t>, </a:t>
            </a:r>
            <a:r>
              <a:rPr lang="en-US" sz="2000" dirty="0" smtClean="0"/>
              <a:t>Hooker: </a:t>
            </a:r>
            <a:r>
              <a:rPr lang="en-US" sz="2000" b="1" i="1" dirty="0" smtClean="0">
                <a:solidFill>
                  <a:srgbClr val="0070C0"/>
                </a:solidFill>
              </a:rPr>
              <a:t>Decision Diagrams for Discrete Optimization</a:t>
            </a:r>
            <a:r>
              <a:rPr lang="en-US" sz="2000" dirty="0" smtClean="0"/>
              <a:t>. </a:t>
            </a:r>
            <a:r>
              <a:rPr lang="en-US" sz="2000" dirty="0"/>
              <a:t>Under review, 2013</a:t>
            </a:r>
            <a:r>
              <a:rPr lang="en-US" sz="2000" dirty="0" smtClean="0"/>
              <a:t>.</a:t>
            </a:r>
          </a:p>
          <a:p>
            <a:pPr>
              <a:defRPr/>
            </a:pPr>
            <a:r>
              <a:rPr lang="pt-BR" sz="2000" dirty="0" smtClean="0"/>
              <a:t>...</a:t>
            </a:r>
            <a:endParaRPr lang="en-US" sz="2000" dirty="0"/>
          </a:p>
          <a:p>
            <a:pPr>
              <a:defRPr/>
            </a:pPr>
            <a:endParaRPr lang="en-US" sz="2400" dirty="0"/>
          </a:p>
          <a:p>
            <a:pPr marL="0" indent="0">
              <a:buNone/>
            </a:pPr>
            <a:endParaRPr lang="pt-BR" sz="2800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1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48"/>
              <p:cNvSpPr txBox="1"/>
              <p:nvPr/>
            </p:nvSpPr>
            <p:spPr>
              <a:xfrm>
                <a:off x="381000" y="914400"/>
                <a:ext cx="2667000" cy="22985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800" kern="0" dirty="0">
                    <a:latin typeface="+mn-lt"/>
                    <a:cs typeface="Arial" panose="020B0604020202020204" pitchFamily="34" charset="0"/>
                  </a:rPr>
                  <a:t>max ∑</a:t>
                </a:r>
                <a:r>
                  <a:rPr lang="en-US" sz="2800" kern="0" baseline="-25000" dirty="0" err="1">
                    <a:latin typeface="+mn-lt"/>
                    <a:cs typeface="Arial" panose="020B0604020202020204" pitchFamily="34" charset="0"/>
                  </a:rPr>
                  <a:t>i</a:t>
                </a:r>
                <a:r>
                  <a:rPr lang="en-US" sz="2800" kern="0" baseline="-25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latin typeface="+mn-lt"/>
                    <a:cs typeface="Arial" panose="020B0604020202020204" pitchFamily="34" charset="0"/>
                  </a:rPr>
                  <a:t>i</a:t>
                </a:r>
                <a:endParaRPr lang="en-US" sz="2800" kern="0" dirty="0" smtClean="0">
                  <a:latin typeface="+mn-lt"/>
                  <a:cs typeface="Calibri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2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3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+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5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  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5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  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 dirty="0" smtClean="0">
                  <a:solidFill>
                    <a:sysClr val="windowText" lastClr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,…,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Calibri" pitchFamily="34" charset="0"/>
                      </a:rPr>
                      <m:t>∈</m:t>
                    </m:r>
                  </m:oMath>
                </a14:m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{0,1}</a:t>
                </a:r>
                <a:endParaRPr lang="pt-BR" sz="2800" kern="0" dirty="0" smtClean="0">
                  <a:solidFill>
                    <a:sysClr val="windowText" lastClr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14400"/>
                <a:ext cx="2667000" cy="2298540"/>
              </a:xfrm>
              <a:prstGeom prst="rect">
                <a:avLst/>
              </a:prstGeom>
              <a:blipFill rotWithShape="1">
                <a:blip r:embed="rId2"/>
                <a:stretch>
                  <a:fillRect l="-4805" t="-2387" b="-33687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5" name="Group 3"/>
          <p:cNvGrpSpPr>
            <a:grpSpLocks/>
          </p:cNvGrpSpPr>
          <p:nvPr/>
        </p:nvGrpSpPr>
        <p:grpSpPr bwMode="auto">
          <a:xfrm>
            <a:off x="4191000" y="357981"/>
            <a:ext cx="3778251" cy="6053138"/>
            <a:chOff x="5406845" y="317305"/>
            <a:chExt cx="3479104" cy="6227587"/>
          </a:xfrm>
        </p:grpSpPr>
        <p:sp>
          <p:nvSpPr>
            <p:cNvPr id="366" name="Oval 365"/>
            <p:cNvSpPr/>
            <p:nvPr/>
          </p:nvSpPr>
          <p:spPr>
            <a:xfrm>
              <a:off x="6773514" y="620097"/>
              <a:ext cx="152232" cy="15405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7" name="Oval 366"/>
            <p:cNvSpPr/>
            <p:nvPr/>
          </p:nvSpPr>
          <p:spPr>
            <a:xfrm>
              <a:off x="6773514" y="6084507"/>
              <a:ext cx="152232" cy="1540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68" name="Straight Connector 367"/>
            <p:cNvCxnSpPr>
              <a:stCxn id="366" idx="5"/>
              <a:endCxn id="374" idx="0"/>
            </p:cNvCxnSpPr>
            <p:nvPr/>
          </p:nvCxnSpPr>
          <p:spPr>
            <a:xfrm>
              <a:off x="6903510" y="751129"/>
              <a:ext cx="400251" cy="78088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>
              <a:stCxn id="366" idx="3"/>
              <a:endCxn id="375" idx="0"/>
            </p:cNvCxnSpPr>
            <p:nvPr/>
          </p:nvCxnSpPr>
          <p:spPr>
            <a:xfrm flipH="1">
              <a:off x="6393789" y="751129"/>
              <a:ext cx="401961" cy="78088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0" name="TextBox 39"/>
            <p:cNvSpPr txBox="1">
              <a:spLocks noChangeArrowheads="1"/>
            </p:cNvSpPr>
            <p:nvPr/>
          </p:nvSpPr>
          <p:spPr bwMode="auto">
            <a:xfrm>
              <a:off x="6697060" y="317305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 r </a:t>
              </a:r>
            </a:p>
          </p:txBody>
        </p:sp>
        <p:sp>
          <p:nvSpPr>
            <p:cNvPr id="371" name="TextBox 40"/>
            <p:cNvSpPr txBox="1">
              <a:spLocks noChangeArrowheads="1"/>
            </p:cNvSpPr>
            <p:nvPr/>
          </p:nvSpPr>
          <p:spPr bwMode="auto">
            <a:xfrm>
              <a:off x="6697060" y="6237115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 t </a:t>
              </a:r>
            </a:p>
          </p:txBody>
        </p:sp>
        <p:cxnSp>
          <p:nvCxnSpPr>
            <p:cNvPr id="372" name="Curved Connector 371"/>
            <p:cNvCxnSpPr>
              <a:stCxn id="377" idx="2"/>
              <a:endCxn id="380" idx="0"/>
            </p:cNvCxnSpPr>
            <p:nvPr/>
          </p:nvCxnSpPr>
          <p:spPr>
            <a:xfrm rot="10800000" flipV="1">
              <a:off x="6393789" y="2518298"/>
              <a:ext cx="379725" cy="834004"/>
            </a:xfrm>
            <a:prstGeom prst="curvedConnector2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Curved Connector 372"/>
            <p:cNvCxnSpPr>
              <a:stCxn id="377" idx="4"/>
              <a:endCxn id="380" idx="6"/>
            </p:cNvCxnSpPr>
            <p:nvPr/>
          </p:nvCxnSpPr>
          <p:spPr>
            <a:xfrm rot="5400000">
              <a:off x="6242764" y="2822433"/>
              <a:ext cx="834005" cy="378015"/>
            </a:xfrm>
            <a:prstGeom prst="curvedConnector2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Oval 373"/>
            <p:cNvSpPr/>
            <p:nvPr/>
          </p:nvSpPr>
          <p:spPr>
            <a:xfrm>
              <a:off x="7228500" y="1532012"/>
              <a:ext cx="152232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5" name="Oval 374"/>
            <p:cNvSpPr/>
            <p:nvPr/>
          </p:nvSpPr>
          <p:spPr>
            <a:xfrm>
              <a:off x="6316817" y="1532012"/>
              <a:ext cx="153943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6" name="Oval 375"/>
            <p:cNvSpPr/>
            <p:nvPr/>
          </p:nvSpPr>
          <p:spPr>
            <a:xfrm>
              <a:off x="5861831" y="2442157"/>
              <a:ext cx="152233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7" name="Oval 376"/>
            <p:cNvSpPr/>
            <p:nvPr/>
          </p:nvSpPr>
          <p:spPr>
            <a:xfrm>
              <a:off x="6773514" y="2442157"/>
              <a:ext cx="152232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8" name="Oval 377"/>
            <p:cNvSpPr/>
            <p:nvPr/>
          </p:nvSpPr>
          <p:spPr>
            <a:xfrm>
              <a:off x="7683486" y="2442157"/>
              <a:ext cx="152232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9" name="Oval 378"/>
            <p:cNvSpPr/>
            <p:nvPr/>
          </p:nvSpPr>
          <p:spPr>
            <a:xfrm>
              <a:off x="5406845" y="3352302"/>
              <a:ext cx="152233" cy="15405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0" name="Oval 379"/>
            <p:cNvSpPr/>
            <p:nvPr/>
          </p:nvSpPr>
          <p:spPr>
            <a:xfrm>
              <a:off x="6316817" y="3352302"/>
              <a:ext cx="153943" cy="15405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1" name="Oval 380"/>
            <p:cNvSpPr/>
            <p:nvPr/>
          </p:nvSpPr>
          <p:spPr>
            <a:xfrm>
              <a:off x="7228500" y="3352302"/>
              <a:ext cx="152232" cy="15405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2" name="Oval 381"/>
            <p:cNvSpPr/>
            <p:nvPr/>
          </p:nvSpPr>
          <p:spPr>
            <a:xfrm>
              <a:off x="8138472" y="3352302"/>
              <a:ext cx="152232" cy="1540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3" name="Oval 382"/>
            <p:cNvSpPr/>
            <p:nvPr/>
          </p:nvSpPr>
          <p:spPr>
            <a:xfrm>
              <a:off x="5406845" y="4264218"/>
              <a:ext cx="152233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4" name="Oval 383"/>
            <p:cNvSpPr/>
            <p:nvPr/>
          </p:nvSpPr>
          <p:spPr>
            <a:xfrm>
              <a:off x="6316817" y="4264218"/>
              <a:ext cx="153943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5" name="Oval 384"/>
            <p:cNvSpPr/>
            <p:nvPr/>
          </p:nvSpPr>
          <p:spPr>
            <a:xfrm>
              <a:off x="7228500" y="4264218"/>
              <a:ext cx="152232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6" name="Oval 385"/>
            <p:cNvSpPr/>
            <p:nvPr/>
          </p:nvSpPr>
          <p:spPr>
            <a:xfrm>
              <a:off x="8138472" y="4264218"/>
              <a:ext cx="152232" cy="1522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7" name="Oval 386"/>
            <p:cNvSpPr/>
            <p:nvPr/>
          </p:nvSpPr>
          <p:spPr>
            <a:xfrm>
              <a:off x="6316817" y="5174363"/>
              <a:ext cx="153943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8" name="Oval 387"/>
            <p:cNvSpPr/>
            <p:nvPr/>
          </p:nvSpPr>
          <p:spPr>
            <a:xfrm>
              <a:off x="7228500" y="5174363"/>
              <a:ext cx="152232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89" name="Straight Connector 388"/>
            <p:cNvCxnSpPr>
              <a:stCxn id="375" idx="3"/>
              <a:endCxn id="376" idx="0"/>
            </p:cNvCxnSpPr>
            <p:nvPr/>
          </p:nvCxnSpPr>
          <p:spPr>
            <a:xfrm flipH="1">
              <a:off x="5938803" y="1661274"/>
              <a:ext cx="400251" cy="78088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374" idx="5"/>
              <a:endCxn id="378" idx="0"/>
            </p:cNvCxnSpPr>
            <p:nvPr/>
          </p:nvCxnSpPr>
          <p:spPr>
            <a:xfrm>
              <a:off x="7358496" y="1661274"/>
              <a:ext cx="401961" cy="78088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375" idx="5"/>
              <a:endCxn id="377" idx="0"/>
            </p:cNvCxnSpPr>
            <p:nvPr/>
          </p:nvCxnSpPr>
          <p:spPr>
            <a:xfrm>
              <a:off x="6446813" y="1661274"/>
              <a:ext cx="401962" cy="78088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376" idx="3"/>
              <a:endCxn id="379" idx="0"/>
            </p:cNvCxnSpPr>
            <p:nvPr/>
          </p:nvCxnSpPr>
          <p:spPr>
            <a:xfrm flipH="1">
              <a:off x="5483817" y="2573189"/>
              <a:ext cx="400251" cy="77911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76" idx="5"/>
              <a:endCxn id="380" idx="0"/>
            </p:cNvCxnSpPr>
            <p:nvPr/>
          </p:nvCxnSpPr>
          <p:spPr>
            <a:xfrm>
              <a:off x="5991827" y="2573189"/>
              <a:ext cx="401962" cy="7791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78" idx="3"/>
              <a:endCxn id="381" idx="0"/>
            </p:cNvCxnSpPr>
            <p:nvPr/>
          </p:nvCxnSpPr>
          <p:spPr>
            <a:xfrm flipH="1">
              <a:off x="7303761" y="2573189"/>
              <a:ext cx="401961" cy="77911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378" idx="5"/>
              <a:endCxn id="382" idx="0"/>
            </p:cNvCxnSpPr>
            <p:nvPr/>
          </p:nvCxnSpPr>
          <p:spPr>
            <a:xfrm>
              <a:off x="7813482" y="2573189"/>
              <a:ext cx="401961" cy="7791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379" idx="4"/>
              <a:endCxn id="383" idx="0"/>
            </p:cNvCxnSpPr>
            <p:nvPr/>
          </p:nvCxnSpPr>
          <p:spPr>
            <a:xfrm>
              <a:off x="5483817" y="3506354"/>
              <a:ext cx="0" cy="757864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379" idx="5"/>
              <a:endCxn id="384" idx="2"/>
            </p:cNvCxnSpPr>
            <p:nvPr/>
          </p:nvCxnSpPr>
          <p:spPr>
            <a:xfrm>
              <a:off x="5536841" y="3483334"/>
              <a:ext cx="779976" cy="8570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380" idx="4"/>
              <a:endCxn id="384" idx="0"/>
            </p:cNvCxnSpPr>
            <p:nvPr/>
          </p:nvCxnSpPr>
          <p:spPr>
            <a:xfrm>
              <a:off x="6393789" y="3506354"/>
              <a:ext cx="0" cy="75786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380" idx="5"/>
              <a:endCxn id="385" idx="1"/>
            </p:cNvCxnSpPr>
            <p:nvPr/>
          </p:nvCxnSpPr>
          <p:spPr>
            <a:xfrm>
              <a:off x="6446813" y="3483334"/>
              <a:ext cx="803923" cy="80213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381" idx="5"/>
              <a:endCxn id="386" idx="1"/>
            </p:cNvCxnSpPr>
            <p:nvPr/>
          </p:nvCxnSpPr>
          <p:spPr>
            <a:xfrm>
              <a:off x="7358496" y="3483334"/>
              <a:ext cx="802212" cy="80213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382" idx="3"/>
              <a:endCxn id="384" idx="6"/>
            </p:cNvCxnSpPr>
            <p:nvPr/>
          </p:nvCxnSpPr>
          <p:spPr>
            <a:xfrm flipH="1">
              <a:off x="6470759" y="3483334"/>
              <a:ext cx="1689948" cy="857024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383" idx="4"/>
              <a:endCxn id="387" idx="2"/>
            </p:cNvCxnSpPr>
            <p:nvPr/>
          </p:nvCxnSpPr>
          <p:spPr>
            <a:xfrm>
              <a:off x="5483817" y="4416499"/>
              <a:ext cx="833000" cy="834004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383" idx="5"/>
              <a:endCxn id="388" idx="2"/>
            </p:cNvCxnSpPr>
            <p:nvPr/>
          </p:nvCxnSpPr>
          <p:spPr>
            <a:xfrm>
              <a:off x="5536841" y="4393479"/>
              <a:ext cx="1691659" cy="8570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stCxn id="384" idx="4"/>
              <a:endCxn id="388" idx="1"/>
            </p:cNvCxnSpPr>
            <p:nvPr/>
          </p:nvCxnSpPr>
          <p:spPr>
            <a:xfrm>
              <a:off x="6393789" y="4416499"/>
              <a:ext cx="856947" cy="78088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Curved Connector 24"/>
            <p:cNvCxnSpPr>
              <a:stCxn id="385" idx="6"/>
              <a:endCxn id="388" idx="6"/>
            </p:cNvCxnSpPr>
            <p:nvPr/>
          </p:nvCxnSpPr>
          <p:spPr>
            <a:xfrm>
              <a:off x="7380731" y="4340358"/>
              <a:ext cx="11974" cy="910145"/>
            </a:xfrm>
            <a:prstGeom prst="curvedConnector3">
              <a:avLst>
                <a:gd name="adj1" fmla="val 1800000"/>
              </a:avLst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386" idx="4"/>
              <a:endCxn id="387" idx="6"/>
            </p:cNvCxnSpPr>
            <p:nvPr/>
          </p:nvCxnSpPr>
          <p:spPr>
            <a:xfrm flipH="1">
              <a:off x="6470759" y="4416499"/>
              <a:ext cx="1744683" cy="834004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385" idx="4"/>
              <a:endCxn id="388" idx="0"/>
            </p:cNvCxnSpPr>
            <p:nvPr/>
          </p:nvCxnSpPr>
          <p:spPr>
            <a:xfrm>
              <a:off x="7303761" y="4416499"/>
              <a:ext cx="0" cy="75786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Curved Connector 23"/>
            <p:cNvCxnSpPr>
              <a:stCxn id="387" idx="4"/>
              <a:endCxn id="367" idx="2"/>
            </p:cNvCxnSpPr>
            <p:nvPr/>
          </p:nvCxnSpPr>
          <p:spPr>
            <a:xfrm rot="16200000" flipH="1">
              <a:off x="6166650" y="5553782"/>
              <a:ext cx="834004" cy="379725"/>
            </a:xfrm>
            <a:prstGeom prst="curvedConnector2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Curved Connector 24"/>
            <p:cNvCxnSpPr>
              <a:stCxn id="387" idx="6"/>
              <a:endCxn id="367" idx="0"/>
            </p:cNvCxnSpPr>
            <p:nvPr/>
          </p:nvCxnSpPr>
          <p:spPr>
            <a:xfrm>
              <a:off x="6470759" y="5250503"/>
              <a:ext cx="378015" cy="834005"/>
            </a:xfrm>
            <a:prstGeom prst="curvedConnector2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>
              <a:stCxn id="388" idx="4"/>
              <a:endCxn id="367" idx="7"/>
            </p:cNvCxnSpPr>
            <p:nvPr/>
          </p:nvCxnSpPr>
          <p:spPr>
            <a:xfrm flipH="1">
              <a:off x="6903510" y="5326644"/>
              <a:ext cx="400251" cy="78088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TextBox 94"/>
            <p:cNvSpPr txBox="1">
              <a:spLocks noChangeArrowheads="1"/>
            </p:cNvSpPr>
            <p:nvPr/>
          </p:nvSpPr>
          <p:spPr bwMode="auto">
            <a:xfrm>
              <a:off x="8446066" y="924465"/>
              <a:ext cx="439883" cy="37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 </a:t>
              </a:r>
              <a:r>
                <a:rPr lang="en-US" i="1" kern="0" dirty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1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12" name="TextBox 95"/>
            <p:cNvSpPr txBox="1">
              <a:spLocks noChangeArrowheads="1"/>
            </p:cNvSpPr>
            <p:nvPr/>
          </p:nvSpPr>
          <p:spPr bwMode="auto">
            <a:xfrm>
              <a:off x="8518539" y="1911100"/>
              <a:ext cx="367408" cy="348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sz="1600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2</a:t>
              </a:r>
              <a:endParaRPr lang="en-US" sz="1600" dirty="0"/>
            </a:p>
          </p:txBody>
        </p:sp>
        <p:sp>
          <p:nvSpPr>
            <p:cNvPr id="413" name="TextBox 96"/>
            <p:cNvSpPr txBox="1">
              <a:spLocks noChangeArrowheads="1"/>
            </p:cNvSpPr>
            <p:nvPr/>
          </p:nvSpPr>
          <p:spPr bwMode="auto">
            <a:xfrm>
              <a:off x="8446066" y="2745312"/>
              <a:ext cx="439882" cy="37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3</a:t>
              </a:r>
              <a:endParaRPr lang="en-US" sz="1400" dirty="0"/>
            </a:p>
          </p:txBody>
        </p:sp>
        <p:sp>
          <p:nvSpPr>
            <p:cNvPr id="414" name="TextBox 97"/>
            <p:cNvSpPr txBox="1">
              <a:spLocks noChangeArrowheads="1"/>
            </p:cNvSpPr>
            <p:nvPr/>
          </p:nvSpPr>
          <p:spPr bwMode="auto">
            <a:xfrm>
              <a:off x="8446066" y="3732580"/>
              <a:ext cx="439882" cy="37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4</a:t>
              </a:r>
              <a:endParaRPr lang="en-US" dirty="0"/>
            </a:p>
          </p:txBody>
        </p:sp>
        <p:sp>
          <p:nvSpPr>
            <p:cNvPr id="415" name="TextBox 98"/>
            <p:cNvSpPr txBox="1">
              <a:spLocks noChangeArrowheads="1"/>
            </p:cNvSpPr>
            <p:nvPr/>
          </p:nvSpPr>
          <p:spPr bwMode="auto">
            <a:xfrm>
              <a:off x="8446066" y="4643320"/>
              <a:ext cx="439882" cy="37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5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416" name="TextBox 99"/>
            <p:cNvSpPr txBox="1">
              <a:spLocks noChangeArrowheads="1"/>
            </p:cNvSpPr>
            <p:nvPr/>
          </p:nvSpPr>
          <p:spPr bwMode="auto">
            <a:xfrm>
              <a:off x="8446066" y="5554060"/>
              <a:ext cx="439882" cy="37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6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55673" y="167821"/>
            <a:ext cx="635927" cy="642937"/>
            <a:chOff x="8355673" y="167821"/>
            <a:chExt cx="635927" cy="642937"/>
          </a:xfrm>
        </p:grpSpPr>
        <p:cxnSp>
          <p:nvCxnSpPr>
            <p:cNvPr id="55" name="Straight Arrow Connector 54"/>
            <p:cNvCxnSpPr>
              <a:cxnSpLocks noChangeShapeType="1"/>
            </p:cNvCxnSpPr>
            <p:nvPr/>
          </p:nvCxnSpPr>
          <p:spPr bwMode="auto">
            <a:xfrm>
              <a:off x="8355673" y="351971"/>
              <a:ext cx="304800" cy="15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Rectangle 55"/>
            <p:cNvSpPr/>
            <p:nvPr/>
          </p:nvSpPr>
          <p:spPr>
            <a:xfrm>
              <a:off x="8584273" y="167821"/>
              <a:ext cx="390525" cy="33813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" pitchFamily="34" charset="0"/>
                  <a:ea typeface="Segoe UI" pitchFamily="34" charset="0"/>
                  <a:cs typeface="Calibri" pitchFamily="34" charset="0"/>
                </a:rPr>
                <a:t>: 0</a:t>
              </a:r>
              <a:endParaRPr lang="en-US" sz="2400" dirty="0"/>
            </a:p>
          </p:txBody>
        </p:sp>
        <p:cxnSp>
          <p:nvCxnSpPr>
            <p:cNvPr id="57" name="Straight Arrow Connector 56"/>
            <p:cNvCxnSpPr>
              <a:cxnSpLocks noChangeShapeType="1"/>
            </p:cNvCxnSpPr>
            <p:nvPr/>
          </p:nvCxnSpPr>
          <p:spPr bwMode="auto">
            <a:xfrm>
              <a:off x="8364537" y="656771"/>
              <a:ext cx="304800" cy="15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Rectangle 57"/>
            <p:cNvSpPr/>
            <p:nvPr/>
          </p:nvSpPr>
          <p:spPr>
            <a:xfrm>
              <a:off x="8602662" y="472621"/>
              <a:ext cx="388938" cy="33813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Calibri" pitchFamily="34" charset="0"/>
                  <a:ea typeface="Segoe UI" pitchFamily="34" charset="0"/>
                  <a:cs typeface="Calibri" pitchFamily="34" charset="0"/>
                </a:rPr>
                <a:t>: 1</a:t>
              </a:r>
              <a:endParaRPr lang="en-US" sz="24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6</a:t>
            </a:fld>
            <a:endParaRPr lang="en-US"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21957" y="4211128"/>
            <a:ext cx="4016643" cy="234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91435" bIns="45718"/>
          <a:lstStyle>
            <a:lvl1pPr marL="171450" indent="-171450" algn="l" rtl="0" eaLnBrk="0" fontAlgn="base" hangingPunct="0">
              <a:spcBef>
                <a:spcPct val="0"/>
              </a:spcBef>
              <a:spcAft>
                <a:spcPct val="5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73088" indent="-230188" algn="l" rtl="0" eaLnBrk="0" fontAlgn="base" hangingPunct="0">
              <a:spcBef>
                <a:spcPct val="0"/>
              </a:spcBef>
              <a:spcAft>
                <a:spcPct val="50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884238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482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1939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3971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8543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3115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768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kern="0" dirty="0" smtClean="0"/>
              <a:t>Layers: </a:t>
            </a:r>
            <a:r>
              <a:rPr lang="pt-BR" sz="2400" kern="0" dirty="0" smtClean="0">
                <a:solidFill>
                  <a:srgbClr val="00B050"/>
                </a:solidFill>
              </a:rPr>
              <a:t>variables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kern="0" dirty="0" smtClean="0"/>
              <a:t>Arc labels: </a:t>
            </a:r>
            <a:r>
              <a:rPr lang="pt-BR" sz="2400" kern="0" dirty="0" smtClean="0">
                <a:solidFill>
                  <a:srgbClr val="00B050"/>
                </a:solidFill>
              </a:rPr>
              <a:t>variable</a:t>
            </a:r>
            <a:r>
              <a:rPr lang="pt-BR" sz="2400" kern="0" dirty="0" smtClean="0"/>
              <a:t> </a:t>
            </a:r>
            <a:r>
              <a:rPr lang="pt-BR" sz="2400" kern="0" dirty="0" smtClean="0">
                <a:solidFill>
                  <a:srgbClr val="00B050"/>
                </a:solidFill>
              </a:rPr>
              <a:t>values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kern="0" dirty="0" smtClean="0"/>
              <a:t>Paths from </a:t>
            </a:r>
            <a:r>
              <a:rPr lang="pt-BR" sz="2400" i="1" kern="0" dirty="0" smtClean="0"/>
              <a:t>root</a:t>
            </a:r>
            <a:r>
              <a:rPr lang="pt-BR" sz="2400" kern="0" dirty="0" smtClean="0"/>
              <a:t> to </a:t>
            </a:r>
            <a:r>
              <a:rPr lang="pt-BR" sz="2400" i="1" kern="0" dirty="0" smtClean="0"/>
              <a:t>terminal</a:t>
            </a:r>
            <a:r>
              <a:rPr lang="pt-BR" sz="2400" kern="0" dirty="0" smtClean="0"/>
              <a:t>:</a:t>
            </a:r>
            <a:r>
              <a:rPr lang="pt-BR" sz="2400" kern="0" dirty="0" smtClean="0">
                <a:solidFill>
                  <a:srgbClr val="00B050"/>
                </a:solidFill>
              </a:rPr>
              <a:t> solutions</a:t>
            </a:r>
          </a:p>
          <a:p>
            <a:pPr marL="3429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pt-BR" kern="0" dirty="0" smtClean="0"/>
          </a:p>
          <a:p>
            <a:pPr lvl="1" eaLnBrk="1" hangingPunct="1">
              <a:defRPr/>
            </a:pPr>
            <a:endParaRPr lang="pt-BR" kern="0" dirty="0" smtClean="0"/>
          </a:p>
          <a:p>
            <a:pPr marL="342900" lvl="1" indent="0" eaLnBrk="1" hangingPunct="1">
              <a:buFont typeface="Arial" charset="0"/>
              <a:buNone/>
              <a:defRPr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6236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D8D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8D8D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Oval 365"/>
          <p:cNvSpPr/>
          <p:nvPr/>
        </p:nvSpPr>
        <p:spPr bwMode="auto">
          <a:xfrm>
            <a:off x="5675181" y="652291"/>
            <a:ext cx="165322" cy="149736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7" name="Oval 366"/>
          <p:cNvSpPr/>
          <p:nvPr/>
        </p:nvSpPr>
        <p:spPr bwMode="auto">
          <a:xfrm>
            <a:off x="5675181" y="5963630"/>
            <a:ext cx="165322" cy="1497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68" name="Straight Connector 367"/>
          <p:cNvCxnSpPr>
            <a:stCxn id="366" idx="5"/>
            <a:endCxn id="374" idx="0"/>
          </p:cNvCxnSpPr>
          <p:nvPr/>
        </p:nvCxnSpPr>
        <p:spPr bwMode="auto">
          <a:xfrm>
            <a:off x="5816354" y="779653"/>
            <a:ext cx="434666" cy="75900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>
            <a:stCxn id="366" idx="3"/>
            <a:endCxn id="375" idx="0"/>
          </p:cNvCxnSpPr>
          <p:nvPr/>
        </p:nvCxnSpPr>
        <p:spPr bwMode="auto">
          <a:xfrm flipH="1">
            <a:off x="5262805" y="779653"/>
            <a:ext cx="436523" cy="759008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9"/>
          <p:cNvSpPr txBox="1">
            <a:spLocks noChangeArrowheads="1"/>
          </p:cNvSpPr>
          <p:nvPr/>
        </p:nvSpPr>
        <p:spPr bwMode="auto">
          <a:xfrm>
            <a:off x="5592153" y="357981"/>
            <a:ext cx="398999" cy="2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 r </a:t>
            </a:r>
          </a:p>
        </p:txBody>
      </p:sp>
      <p:sp>
        <p:nvSpPr>
          <p:cNvPr id="371" name="TextBox 40"/>
          <p:cNvSpPr txBox="1">
            <a:spLocks noChangeArrowheads="1"/>
          </p:cNvSpPr>
          <p:nvPr/>
        </p:nvSpPr>
        <p:spPr bwMode="auto">
          <a:xfrm>
            <a:off x="5592153" y="6111964"/>
            <a:ext cx="398999" cy="2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 t </a:t>
            </a:r>
          </a:p>
        </p:txBody>
      </p:sp>
      <p:cxnSp>
        <p:nvCxnSpPr>
          <p:cNvPr id="372" name="Curved Connector 371"/>
          <p:cNvCxnSpPr>
            <a:stCxn id="377" idx="2"/>
            <a:endCxn id="380" idx="0"/>
          </p:cNvCxnSpPr>
          <p:nvPr/>
        </p:nvCxnSpPr>
        <p:spPr bwMode="auto">
          <a:xfrm rot="10800000" flipV="1">
            <a:off x="5262805" y="2497319"/>
            <a:ext cx="412375" cy="810642"/>
          </a:xfrm>
          <a:prstGeom prst="curvedConnector2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Curved Connector 372"/>
          <p:cNvCxnSpPr>
            <a:stCxn id="377" idx="4"/>
            <a:endCxn id="380" idx="6"/>
          </p:cNvCxnSpPr>
          <p:nvPr/>
        </p:nvCxnSpPr>
        <p:spPr bwMode="auto">
          <a:xfrm rot="5400000">
            <a:off x="5146331" y="2771388"/>
            <a:ext cx="810643" cy="410518"/>
          </a:xfrm>
          <a:prstGeom prst="curvedConnector2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4" name="Oval 373"/>
          <p:cNvSpPr/>
          <p:nvPr/>
        </p:nvSpPr>
        <p:spPr bwMode="auto">
          <a:xfrm>
            <a:off x="6169288" y="1538661"/>
            <a:ext cx="165322" cy="14801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6" name="Oval 375"/>
          <p:cNvSpPr/>
          <p:nvPr/>
        </p:nvSpPr>
        <p:spPr bwMode="auto">
          <a:xfrm>
            <a:off x="4685107" y="2423311"/>
            <a:ext cx="165323" cy="14801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8" name="Oval 377"/>
          <p:cNvSpPr/>
          <p:nvPr/>
        </p:nvSpPr>
        <p:spPr bwMode="auto">
          <a:xfrm>
            <a:off x="6663396" y="2423311"/>
            <a:ext cx="165322" cy="14801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9" name="Oval 378"/>
          <p:cNvSpPr/>
          <p:nvPr/>
        </p:nvSpPr>
        <p:spPr bwMode="auto">
          <a:xfrm>
            <a:off x="4191000" y="3307961"/>
            <a:ext cx="165323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0" name="Oval 379"/>
          <p:cNvSpPr/>
          <p:nvPr/>
        </p:nvSpPr>
        <p:spPr bwMode="auto">
          <a:xfrm>
            <a:off x="5179215" y="3307961"/>
            <a:ext cx="167180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1" name="Oval 380"/>
          <p:cNvSpPr/>
          <p:nvPr/>
        </p:nvSpPr>
        <p:spPr bwMode="auto">
          <a:xfrm>
            <a:off x="6169288" y="3307961"/>
            <a:ext cx="165322" cy="1497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2" name="Oval 381"/>
          <p:cNvSpPr/>
          <p:nvPr/>
        </p:nvSpPr>
        <p:spPr bwMode="auto">
          <a:xfrm>
            <a:off x="7157503" y="3307961"/>
            <a:ext cx="165322" cy="1497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3" name="Oval 382"/>
          <p:cNvSpPr/>
          <p:nvPr/>
        </p:nvSpPr>
        <p:spPr bwMode="auto">
          <a:xfrm>
            <a:off x="4191000" y="4194332"/>
            <a:ext cx="165323" cy="14801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4" name="Oval 383"/>
          <p:cNvSpPr/>
          <p:nvPr/>
        </p:nvSpPr>
        <p:spPr bwMode="auto">
          <a:xfrm>
            <a:off x="5179215" y="4194332"/>
            <a:ext cx="167180" cy="14801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6" name="Oval 385"/>
          <p:cNvSpPr/>
          <p:nvPr/>
        </p:nvSpPr>
        <p:spPr bwMode="auto">
          <a:xfrm>
            <a:off x="7157503" y="4194332"/>
            <a:ext cx="165322" cy="148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7" name="Oval 386"/>
          <p:cNvSpPr/>
          <p:nvPr/>
        </p:nvSpPr>
        <p:spPr bwMode="auto">
          <a:xfrm>
            <a:off x="5179215" y="5078982"/>
            <a:ext cx="167180" cy="14801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89" name="Straight Connector 388"/>
          <p:cNvCxnSpPr>
            <a:stCxn id="375" idx="3"/>
            <a:endCxn id="376" idx="0"/>
          </p:cNvCxnSpPr>
          <p:nvPr/>
        </p:nvCxnSpPr>
        <p:spPr bwMode="auto">
          <a:xfrm flipH="1">
            <a:off x="4768698" y="1664302"/>
            <a:ext cx="434666" cy="75900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>
            <a:stCxn id="374" idx="5"/>
            <a:endCxn id="378" idx="0"/>
          </p:cNvCxnSpPr>
          <p:nvPr/>
        </p:nvCxnSpPr>
        <p:spPr bwMode="auto">
          <a:xfrm>
            <a:off x="6310462" y="1664302"/>
            <a:ext cx="436523" cy="75900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>
            <a:stCxn id="375" idx="5"/>
            <a:endCxn id="377" idx="0"/>
          </p:cNvCxnSpPr>
          <p:nvPr/>
        </p:nvCxnSpPr>
        <p:spPr bwMode="auto">
          <a:xfrm>
            <a:off x="5320389" y="1664302"/>
            <a:ext cx="436524" cy="75900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>
            <a:stCxn id="376" idx="3"/>
            <a:endCxn id="379" idx="0"/>
          </p:cNvCxnSpPr>
          <p:nvPr/>
        </p:nvCxnSpPr>
        <p:spPr bwMode="auto">
          <a:xfrm flipH="1">
            <a:off x="4274590" y="2550673"/>
            <a:ext cx="434666" cy="75728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>
            <a:stCxn id="376" idx="5"/>
            <a:endCxn id="380" idx="0"/>
          </p:cNvCxnSpPr>
          <p:nvPr/>
        </p:nvCxnSpPr>
        <p:spPr bwMode="auto">
          <a:xfrm>
            <a:off x="4826281" y="2550673"/>
            <a:ext cx="436524" cy="7572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>
            <a:stCxn id="378" idx="3"/>
            <a:endCxn id="381" idx="0"/>
          </p:cNvCxnSpPr>
          <p:nvPr/>
        </p:nvCxnSpPr>
        <p:spPr bwMode="auto">
          <a:xfrm flipH="1">
            <a:off x="6251020" y="2550673"/>
            <a:ext cx="436523" cy="75728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>
            <a:stCxn id="378" idx="5"/>
            <a:endCxn id="382" idx="0"/>
          </p:cNvCxnSpPr>
          <p:nvPr/>
        </p:nvCxnSpPr>
        <p:spPr bwMode="auto">
          <a:xfrm>
            <a:off x="6804569" y="2550673"/>
            <a:ext cx="436523" cy="7572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>
            <a:stCxn id="379" idx="4"/>
            <a:endCxn id="383" idx="0"/>
          </p:cNvCxnSpPr>
          <p:nvPr/>
        </p:nvCxnSpPr>
        <p:spPr bwMode="auto">
          <a:xfrm>
            <a:off x="4274590" y="3457697"/>
            <a:ext cx="0" cy="736634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>
            <a:stCxn id="379" idx="5"/>
            <a:endCxn id="384" idx="2"/>
          </p:cNvCxnSpPr>
          <p:nvPr/>
        </p:nvCxnSpPr>
        <p:spPr bwMode="auto">
          <a:xfrm>
            <a:off x="4332174" y="3435322"/>
            <a:ext cx="847041" cy="83301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>
            <a:stCxn id="380" idx="4"/>
            <a:endCxn id="384" idx="0"/>
          </p:cNvCxnSpPr>
          <p:nvPr/>
        </p:nvCxnSpPr>
        <p:spPr bwMode="auto">
          <a:xfrm>
            <a:off x="5262805" y="3457697"/>
            <a:ext cx="0" cy="73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>
            <a:stCxn id="380" idx="5"/>
            <a:endCxn id="385" idx="1"/>
          </p:cNvCxnSpPr>
          <p:nvPr/>
        </p:nvCxnSpPr>
        <p:spPr bwMode="auto">
          <a:xfrm>
            <a:off x="5320389" y="3435322"/>
            <a:ext cx="873047" cy="779662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>
            <a:stCxn id="381" idx="5"/>
            <a:endCxn id="386" idx="1"/>
          </p:cNvCxnSpPr>
          <p:nvPr/>
        </p:nvCxnSpPr>
        <p:spPr bwMode="auto">
          <a:xfrm>
            <a:off x="6310462" y="3435322"/>
            <a:ext cx="871189" cy="779662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>
            <a:stCxn id="382" idx="3"/>
            <a:endCxn id="384" idx="6"/>
          </p:cNvCxnSpPr>
          <p:nvPr/>
        </p:nvCxnSpPr>
        <p:spPr bwMode="auto">
          <a:xfrm flipH="1">
            <a:off x="5346393" y="3435322"/>
            <a:ext cx="1835256" cy="833017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>
            <a:stCxn id="383" idx="4"/>
            <a:endCxn id="387" idx="2"/>
          </p:cNvCxnSpPr>
          <p:nvPr/>
        </p:nvCxnSpPr>
        <p:spPr bwMode="auto">
          <a:xfrm>
            <a:off x="4274590" y="4342347"/>
            <a:ext cx="904625" cy="810642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>
            <a:stCxn id="383" idx="5"/>
            <a:endCxn id="388" idx="2"/>
          </p:cNvCxnSpPr>
          <p:nvPr/>
        </p:nvCxnSpPr>
        <p:spPr bwMode="auto">
          <a:xfrm>
            <a:off x="4332174" y="4319972"/>
            <a:ext cx="1837114" cy="83301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>
            <a:stCxn id="384" idx="4"/>
            <a:endCxn id="388" idx="1"/>
          </p:cNvCxnSpPr>
          <p:nvPr/>
        </p:nvCxnSpPr>
        <p:spPr bwMode="auto">
          <a:xfrm>
            <a:off x="5262805" y="4342347"/>
            <a:ext cx="930631" cy="75900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Curved Connector 24"/>
          <p:cNvCxnSpPr>
            <a:stCxn id="385" idx="6"/>
            <a:endCxn id="388" idx="6"/>
          </p:cNvCxnSpPr>
          <p:nvPr/>
        </p:nvCxnSpPr>
        <p:spPr bwMode="auto">
          <a:xfrm>
            <a:off x="6334608" y="4268339"/>
            <a:ext cx="13004" cy="88465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>
            <a:stCxn id="386" idx="4"/>
            <a:endCxn id="387" idx="6"/>
          </p:cNvCxnSpPr>
          <p:nvPr/>
        </p:nvCxnSpPr>
        <p:spPr bwMode="auto">
          <a:xfrm flipH="1">
            <a:off x="5346393" y="4342347"/>
            <a:ext cx="1894698" cy="810642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>
            <a:stCxn id="385" idx="4"/>
            <a:endCxn id="388" idx="0"/>
          </p:cNvCxnSpPr>
          <p:nvPr/>
        </p:nvCxnSpPr>
        <p:spPr bwMode="auto">
          <a:xfrm>
            <a:off x="6251020" y="4342347"/>
            <a:ext cx="0" cy="73663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Curved Connector 23"/>
          <p:cNvCxnSpPr>
            <a:stCxn id="387" idx="4"/>
            <a:endCxn id="367" idx="2"/>
          </p:cNvCxnSpPr>
          <p:nvPr/>
        </p:nvCxnSpPr>
        <p:spPr bwMode="auto">
          <a:xfrm rot="16200000" flipH="1">
            <a:off x="5063673" y="5426129"/>
            <a:ext cx="810642" cy="412375"/>
          </a:xfrm>
          <a:prstGeom prst="curvedConnector2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Curved Connector 24"/>
          <p:cNvCxnSpPr>
            <a:stCxn id="387" idx="6"/>
            <a:endCxn id="367" idx="0"/>
          </p:cNvCxnSpPr>
          <p:nvPr/>
        </p:nvCxnSpPr>
        <p:spPr bwMode="auto">
          <a:xfrm>
            <a:off x="5346393" y="5152989"/>
            <a:ext cx="410518" cy="810643"/>
          </a:xfrm>
          <a:prstGeom prst="curvedConnector2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>
            <a:stCxn id="388" idx="4"/>
            <a:endCxn id="367" idx="7"/>
          </p:cNvCxnSpPr>
          <p:nvPr/>
        </p:nvCxnSpPr>
        <p:spPr bwMode="auto">
          <a:xfrm flipH="1">
            <a:off x="5816354" y="5226997"/>
            <a:ext cx="434666" cy="759008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" name="TextBox 94"/>
          <p:cNvSpPr txBox="1">
            <a:spLocks noChangeArrowheads="1"/>
          </p:cNvSpPr>
          <p:nvPr/>
        </p:nvSpPr>
        <p:spPr bwMode="auto">
          <a:xfrm>
            <a:off x="7491545" y="948133"/>
            <a:ext cx="4777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i="1" kern="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2" name="TextBox 95"/>
          <p:cNvSpPr txBox="1">
            <a:spLocks noChangeArrowheads="1"/>
          </p:cNvSpPr>
          <p:nvPr/>
        </p:nvSpPr>
        <p:spPr bwMode="auto">
          <a:xfrm>
            <a:off x="7570250" y="1907130"/>
            <a:ext cx="398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sz="1600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2</a:t>
            </a:r>
            <a:endParaRPr lang="en-US" sz="1600" dirty="0"/>
          </a:p>
        </p:txBody>
      </p:sp>
      <p:sp>
        <p:nvSpPr>
          <p:cNvPr id="413" name="TextBox 96"/>
          <p:cNvSpPr txBox="1">
            <a:spLocks noChangeArrowheads="1"/>
          </p:cNvSpPr>
          <p:nvPr/>
        </p:nvSpPr>
        <p:spPr bwMode="auto">
          <a:xfrm>
            <a:off x="7491545" y="2717974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3</a:t>
            </a:r>
            <a:endParaRPr lang="en-US" sz="1400" dirty="0"/>
          </a:p>
        </p:txBody>
      </p:sp>
      <p:sp>
        <p:nvSpPr>
          <p:cNvPr id="414" name="TextBox 97"/>
          <p:cNvSpPr txBox="1">
            <a:spLocks noChangeArrowheads="1"/>
          </p:cNvSpPr>
          <p:nvPr/>
        </p:nvSpPr>
        <p:spPr bwMode="auto">
          <a:xfrm>
            <a:off x="7491545" y="3677586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4</a:t>
            </a:r>
            <a:endParaRPr lang="en-US" dirty="0"/>
          </a:p>
        </p:txBody>
      </p:sp>
      <p:sp>
        <p:nvSpPr>
          <p:cNvPr id="415" name="TextBox 98"/>
          <p:cNvSpPr txBox="1">
            <a:spLocks noChangeArrowheads="1"/>
          </p:cNvSpPr>
          <p:nvPr/>
        </p:nvSpPr>
        <p:spPr bwMode="auto">
          <a:xfrm>
            <a:off x="7491545" y="4562814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5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16" name="TextBox 99"/>
          <p:cNvSpPr txBox="1">
            <a:spLocks noChangeArrowheads="1"/>
          </p:cNvSpPr>
          <p:nvPr/>
        </p:nvSpPr>
        <p:spPr bwMode="auto">
          <a:xfrm>
            <a:off x="7491545" y="5448042"/>
            <a:ext cx="47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 </a:t>
            </a:r>
            <a:r>
              <a:rPr lang="en-US" i="1" kern="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x</a:t>
            </a:r>
            <a:r>
              <a:rPr lang="en-US" i="1" kern="0" baseline="-25000" dirty="0" smtClean="0">
                <a:solidFill>
                  <a:sysClr val="windowText" lastClr="000000"/>
                </a:solidFill>
                <a:latin typeface="Calibri (body("/>
                <a:cs typeface="Calibri" pitchFamily="34" charset="0"/>
              </a:rPr>
              <a:t>6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>
            <a:off x="8355673" y="351971"/>
            <a:ext cx="3048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55"/>
          <p:cNvSpPr/>
          <p:nvPr/>
        </p:nvSpPr>
        <p:spPr>
          <a:xfrm>
            <a:off x="8584273" y="167821"/>
            <a:ext cx="390525" cy="3381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: 0</a:t>
            </a:r>
            <a:endParaRPr lang="en-US" sz="2400" dirty="0"/>
          </a:p>
        </p:txBody>
      </p:sp>
      <p:cxnSp>
        <p:nvCxnSpPr>
          <p:cNvPr id="57" name="Straight Arrow Connector 56"/>
          <p:cNvCxnSpPr>
            <a:cxnSpLocks noChangeShapeType="1"/>
          </p:cNvCxnSpPr>
          <p:nvPr/>
        </p:nvCxnSpPr>
        <p:spPr bwMode="auto">
          <a:xfrm>
            <a:off x="8364537" y="656771"/>
            <a:ext cx="3048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Rectangle 57"/>
          <p:cNvSpPr/>
          <p:nvPr/>
        </p:nvSpPr>
        <p:spPr>
          <a:xfrm>
            <a:off x="8602662" y="472621"/>
            <a:ext cx="388938" cy="3381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: 1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448"/>
              <p:cNvSpPr txBox="1"/>
              <p:nvPr/>
            </p:nvSpPr>
            <p:spPr>
              <a:xfrm>
                <a:off x="381000" y="914400"/>
                <a:ext cx="2667000" cy="22985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800" kern="0" dirty="0">
                    <a:solidFill>
                      <a:schemeClr val="bg1">
                        <a:lumMod val="8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max ∑</a:t>
                </a:r>
                <a:r>
                  <a:rPr lang="en-US" sz="2800" kern="0" baseline="-25000" dirty="0" err="1">
                    <a:solidFill>
                      <a:schemeClr val="bg1">
                        <a:lumMod val="8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i</a:t>
                </a:r>
                <a:r>
                  <a:rPr lang="en-US" sz="2800" kern="0" baseline="-25000" dirty="0">
                    <a:solidFill>
                      <a:schemeClr val="bg1">
                        <a:lumMod val="8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solidFill>
                      <a:schemeClr val="bg1">
                        <a:lumMod val="8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chemeClr val="bg1">
                        <a:lumMod val="8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i</a:t>
                </a:r>
                <a:endParaRPr lang="en-US" sz="2800" kern="0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cs typeface="Calibri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2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3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+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5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  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5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  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 dirty="0" smtClean="0">
                  <a:solidFill>
                    <a:sysClr val="windowText" lastClr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,…,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Calibri" pitchFamily="34" charset="0"/>
                      </a:rPr>
                      <m:t>∈</m:t>
                    </m:r>
                  </m:oMath>
                </a14:m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{0,1}</a:t>
                </a:r>
                <a:endParaRPr lang="pt-BR" sz="2800" kern="0" dirty="0" smtClean="0">
                  <a:solidFill>
                    <a:sysClr val="windowText" lastClr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4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14400"/>
                <a:ext cx="2667000" cy="2298540"/>
              </a:xfrm>
              <a:prstGeom prst="rect">
                <a:avLst/>
              </a:prstGeom>
              <a:blipFill rotWithShape="1">
                <a:blip r:embed="rId2"/>
                <a:stretch>
                  <a:fillRect l="-4805" t="-2387" b="-33687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7</a:t>
            </a:fld>
            <a:endParaRPr lang="en-US"/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21957" y="4211128"/>
            <a:ext cx="4016643" cy="234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91435" bIns="45718"/>
          <a:lstStyle>
            <a:lvl1pPr marL="171450" indent="-171450" algn="l" rtl="0" eaLnBrk="0" fontAlgn="base" hangingPunct="0">
              <a:spcBef>
                <a:spcPct val="0"/>
              </a:spcBef>
              <a:spcAft>
                <a:spcPct val="5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73088" indent="-230188" algn="l" rtl="0" eaLnBrk="0" fontAlgn="base" hangingPunct="0">
              <a:spcBef>
                <a:spcPct val="0"/>
              </a:spcBef>
              <a:spcAft>
                <a:spcPct val="50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884238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482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1939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3971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8543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3115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768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kern="0" dirty="0" smtClean="0"/>
              <a:t>Layers: </a:t>
            </a:r>
            <a:r>
              <a:rPr lang="pt-BR" sz="2400" kern="0" dirty="0" smtClean="0">
                <a:solidFill>
                  <a:srgbClr val="00B050"/>
                </a:solidFill>
              </a:rPr>
              <a:t>variables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kern="0" dirty="0" smtClean="0"/>
              <a:t>Arc labels: </a:t>
            </a:r>
            <a:r>
              <a:rPr lang="pt-BR" sz="2400" kern="0" dirty="0" smtClean="0">
                <a:solidFill>
                  <a:srgbClr val="00B050"/>
                </a:solidFill>
              </a:rPr>
              <a:t>variable</a:t>
            </a:r>
            <a:r>
              <a:rPr lang="pt-BR" sz="2400" kern="0" dirty="0" smtClean="0"/>
              <a:t> </a:t>
            </a:r>
            <a:r>
              <a:rPr lang="pt-BR" sz="2400" kern="0" dirty="0" smtClean="0">
                <a:solidFill>
                  <a:srgbClr val="00B050"/>
                </a:solidFill>
              </a:rPr>
              <a:t>values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kern="0" dirty="0" smtClean="0"/>
              <a:t>Paths from </a:t>
            </a:r>
            <a:r>
              <a:rPr lang="pt-BR" sz="2400" i="1" kern="0" dirty="0" smtClean="0"/>
              <a:t>root</a:t>
            </a:r>
            <a:r>
              <a:rPr lang="pt-BR" sz="2400" kern="0" dirty="0" smtClean="0"/>
              <a:t> to </a:t>
            </a:r>
            <a:r>
              <a:rPr lang="pt-BR" sz="2400" i="1" kern="0" dirty="0" smtClean="0"/>
              <a:t>terminal</a:t>
            </a:r>
            <a:r>
              <a:rPr lang="pt-BR" sz="2400" kern="0" dirty="0" smtClean="0"/>
              <a:t>:</a:t>
            </a:r>
            <a:r>
              <a:rPr lang="pt-BR" sz="2400" kern="0" dirty="0" smtClean="0">
                <a:solidFill>
                  <a:srgbClr val="00B050"/>
                </a:solidFill>
              </a:rPr>
              <a:t> solutions</a:t>
            </a:r>
          </a:p>
          <a:p>
            <a:pPr marL="342900" lvl="1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pt-BR" kern="0" dirty="0" smtClean="0"/>
          </a:p>
          <a:p>
            <a:pPr lvl="1" eaLnBrk="1" hangingPunct="1">
              <a:defRPr/>
            </a:pPr>
            <a:endParaRPr lang="pt-BR" kern="0" dirty="0" smtClean="0"/>
          </a:p>
          <a:p>
            <a:pPr marL="342900" lvl="1" indent="0" eaLnBrk="1" hangingPunct="1">
              <a:buFont typeface="Arial" charset="0"/>
              <a:buNone/>
              <a:defRPr/>
            </a:pPr>
            <a:endParaRPr lang="en-US" kern="0" dirty="0" smtClean="0"/>
          </a:p>
        </p:txBody>
      </p:sp>
      <p:sp>
        <p:nvSpPr>
          <p:cNvPr id="385" name="Oval 384"/>
          <p:cNvSpPr/>
          <p:nvPr/>
        </p:nvSpPr>
        <p:spPr bwMode="auto">
          <a:xfrm>
            <a:off x="6169288" y="4194332"/>
            <a:ext cx="165322" cy="14801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8" name="Oval 387"/>
          <p:cNvSpPr/>
          <p:nvPr/>
        </p:nvSpPr>
        <p:spPr bwMode="auto">
          <a:xfrm>
            <a:off x="6169288" y="5078982"/>
            <a:ext cx="165322" cy="14801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5" name="Oval 374"/>
          <p:cNvSpPr/>
          <p:nvPr/>
        </p:nvSpPr>
        <p:spPr bwMode="auto">
          <a:xfrm>
            <a:off x="5179215" y="1538661"/>
            <a:ext cx="167180" cy="14801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7" name="Oval 376"/>
          <p:cNvSpPr/>
          <p:nvPr/>
        </p:nvSpPr>
        <p:spPr bwMode="auto">
          <a:xfrm>
            <a:off x="5675181" y="2423311"/>
            <a:ext cx="165322" cy="14801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roup 3"/>
          <p:cNvGrpSpPr>
            <a:grpSpLocks/>
          </p:cNvGrpSpPr>
          <p:nvPr/>
        </p:nvGrpSpPr>
        <p:grpSpPr bwMode="auto">
          <a:xfrm>
            <a:off x="4191000" y="357981"/>
            <a:ext cx="3778251" cy="6053138"/>
            <a:chOff x="5406845" y="317305"/>
            <a:chExt cx="3479104" cy="6227587"/>
          </a:xfrm>
        </p:grpSpPr>
        <p:sp>
          <p:nvSpPr>
            <p:cNvPr id="366" name="Oval 365"/>
            <p:cNvSpPr/>
            <p:nvPr/>
          </p:nvSpPr>
          <p:spPr>
            <a:xfrm>
              <a:off x="6773514" y="620097"/>
              <a:ext cx="152232" cy="15405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7" name="Oval 366"/>
            <p:cNvSpPr/>
            <p:nvPr/>
          </p:nvSpPr>
          <p:spPr>
            <a:xfrm>
              <a:off x="6773514" y="6084507"/>
              <a:ext cx="152232" cy="1540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68" name="Straight Connector 367"/>
            <p:cNvCxnSpPr>
              <a:stCxn id="366" idx="5"/>
              <a:endCxn id="374" idx="0"/>
            </p:cNvCxnSpPr>
            <p:nvPr/>
          </p:nvCxnSpPr>
          <p:spPr>
            <a:xfrm>
              <a:off x="6903510" y="751129"/>
              <a:ext cx="400251" cy="78088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>
              <a:stCxn id="366" idx="3"/>
              <a:endCxn id="375" idx="0"/>
            </p:cNvCxnSpPr>
            <p:nvPr/>
          </p:nvCxnSpPr>
          <p:spPr>
            <a:xfrm flipH="1">
              <a:off x="6393789" y="751129"/>
              <a:ext cx="401961" cy="78088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0" name="TextBox 39"/>
            <p:cNvSpPr txBox="1">
              <a:spLocks noChangeArrowheads="1"/>
            </p:cNvSpPr>
            <p:nvPr/>
          </p:nvSpPr>
          <p:spPr bwMode="auto">
            <a:xfrm>
              <a:off x="6697060" y="317305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r </a:t>
              </a:r>
            </a:p>
          </p:txBody>
        </p:sp>
        <p:sp>
          <p:nvSpPr>
            <p:cNvPr id="371" name="TextBox 40"/>
            <p:cNvSpPr txBox="1">
              <a:spLocks noChangeArrowheads="1"/>
            </p:cNvSpPr>
            <p:nvPr/>
          </p:nvSpPr>
          <p:spPr bwMode="auto">
            <a:xfrm>
              <a:off x="6697060" y="6237115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 t </a:t>
              </a:r>
            </a:p>
          </p:txBody>
        </p:sp>
        <p:cxnSp>
          <p:nvCxnSpPr>
            <p:cNvPr id="372" name="Curved Connector 371"/>
            <p:cNvCxnSpPr>
              <a:stCxn id="377" idx="2"/>
              <a:endCxn id="380" idx="0"/>
            </p:cNvCxnSpPr>
            <p:nvPr/>
          </p:nvCxnSpPr>
          <p:spPr>
            <a:xfrm rot="10800000" flipV="1">
              <a:off x="6393789" y="2518298"/>
              <a:ext cx="379725" cy="834004"/>
            </a:xfrm>
            <a:prstGeom prst="curved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Curved Connector 372"/>
            <p:cNvCxnSpPr>
              <a:stCxn id="377" idx="4"/>
              <a:endCxn id="380" idx="6"/>
            </p:cNvCxnSpPr>
            <p:nvPr/>
          </p:nvCxnSpPr>
          <p:spPr>
            <a:xfrm rot="5400000">
              <a:off x="6242764" y="2822433"/>
              <a:ext cx="834005" cy="378015"/>
            </a:xfrm>
            <a:prstGeom prst="curvedConnector2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Oval 373"/>
            <p:cNvSpPr/>
            <p:nvPr/>
          </p:nvSpPr>
          <p:spPr>
            <a:xfrm>
              <a:off x="7228500" y="1532012"/>
              <a:ext cx="152232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5" name="Oval 374"/>
            <p:cNvSpPr/>
            <p:nvPr/>
          </p:nvSpPr>
          <p:spPr>
            <a:xfrm>
              <a:off x="6316817" y="1532012"/>
              <a:ext cx="153943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6" name="Oval 375"/>
            <p:cNvSpPr/>
            <p:nvPr/>
          </p:nvSpPr>
          <p:spPr>
            <a:xfrm>
              <a:off x="5861831" y="2442157"/>
              <a:ext cx="152233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7" name="Oval 376"/>
            <p:cNvSpPr/>
            <p:nvPr/>
          </p:nvSpPr>
          <p:spPr>
            <a:xfrm>
              <a:off x="6773514" y="2442157"/>
              <a:ext cx="152232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8" name="Oval 377"/>
            <p:cNvSpPr/>
            <p:nvPr/>
          </p:nvSpPr>
          <p:spPr>
            <a:xfrm>
              <a:off x="7683486" y="2442157"/>
              <a:ext cx="152232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9" name="Oval 378"/>
            <p:cNvSpPr/>
            <p:nvPr/>
          </p:nvSpPr>
          <p:spPr>
            <a:xfrm>
              <a:off x="5406845" y="3352302"/>
              <a:ext cx="152233" cy="15405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0" name="Oval 379"/>
            <p:cNvSpPr/>
            <p:nvPr/>
          </p:nvSpPr>
          <p:spPr>
            <a:xfrm>
              <a:off x="6316817" y="3352302"/>
              <a:ext cx="153943" cy="15405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1" name="Oval 380"/>
            <p:cNvSpPr/>
            <p:nvPr/>
          </p:nvSpPr>
          <p:spPr>
            <a:xfrm>
              <a:off x="7228500" y="3352302"/>
              <a:ext cx="152232" cy="15405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2" name="Oval 381"/>
            <p:cNvSpPr/>
            <p:nvPr/>
          </p:nvSpPr>
          <p:spPr>
            <a:xfrm>
              <a:off x="8138472" y="3352302"/>
              <a:ext cx="152232" cy="1540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3" name="Oval 382"/>
            <p:cNvSpPr/>
            <p:nvPr/>
          </p:nvSpPr>
          <p:spPr>
            <a:xfrm>
              <a:off x="5406845" y="4264218"/>
              <a:ext cx="152233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4" name="Oval 383"/>
            <p:cNvSpPr/>
            <p:nvPr/>
          </p:nvSpPr>
          <p:spPr>
            <a:xfrm>
              <a:off x="6316817" y="4264218"/>
              <a:ext cx="153943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5" name="Oval 384"/>
            <p:cNvSpPr/>
            <p:nvPr/>
          </p:nvSpPr>
          <p:spPr>
            <a:xfrm>
              <a:off x="7228500" y="4264218"/>
              <a:ext cx="152232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6" name="Oval 385"/>
            <p:cNvSpPr/>
            <p:nvPr/>
          </p:nvSpPr>
          <p:spPr>
            <a:xfrm>
              <a:off x="8138472" y="4264218"/>
              <a:ext cx="152232" cy="1522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7" name="Oval 386"/>
            <p:cNvSpPr/>
            <p:nvPr/>
          </p:nvSpPr>
          <p:spPr>
            <a:xfrm>
              <a:off x="6316817" y="5174363"/>
              <a:ext cx="153943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8" name="Oval 387"/>
            <p:cNvSpPr/>
            <p:nvPr/>
          </p:nvSpPr>
          <p:spPr>
            <a:xfrm>
              <a:off x="7228500" y="5174363"/>
              <a:ext cx="152232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89" name="Straight Connector 388"/>
            <p:cNvCxnSpPr>
              <a:stCxn id="375" idx="3"/>
              <a:endCxn id="376" idx="0"/>
            </p:cNvCxnSpPr>
            <p:nvPr/>
          </p:nvCxnSpPr>
          <p:spPr>
            <a:xfrm flipH="1">
              <a:off x="5938803" y="1661274"/>
              <a:ext cx="400251" cy="78088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374" idx="5"/>
              <a:endCxn id="378" idx="0"/>
            </p:cNvCxnSpPr>
            <p:nvPr/>
          </p:nvCxnSpPr>
          <p:spPr>
            <a:xfrm>
              <a:off x="7358496" y="1661274"/>
              <a:ext cx="401961" cy="78088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375" idx="5"/>
              <a:endCxn id="377" idx="0"/>
            </p:cNvCxnSpPr>
            <p:nvPr/>
          </p:nvCxnSpPr>
          <p:spPr>
            <a:xfrm>
              <a:off x="6446813" y="1661274"/>
              <a:ext cx="401962" cy="7808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376" idx="3"/>
              <a:endCxn id="379" idx="0"/>
            </p:cNvCxnSpPr>
            <p:nvPr/>
          </p:nvCxnSpPr>
          <p:spPr>
            <a:xfrm flipH="1">
              <a:off x="5483817" y="2573189"/>
              <a:ext cx="400251" cy="77911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76" idx="5"/>
              <a:endCxn id="380" idx="0"/>
            </p:cNvCxnSpPr>
            <p:nvPr/>
          </p:nvCxnSpPr>
          <p:spPr>
            <a:xfrm>
              <a:off x="5991827" y="2573189"/>
              <a:ext cx="401962" cy="7791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78" idx="3"/>
              <a:endCxn id="381" idx="0"/>
            </p:cNvCxnSpPr>
            <p:nvPr/>
          </p:nvCxnSpPr>
          <p:spPr>
            <a:xfrm flipH="1">
              <a:off x="7303761" y="2573189"/>
              <a:ext cx="401961" cy="77911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378" idx="5"/>
              <a:endCxn id="382" idx="0"/>
            </p:cNvCxnSpPr>
            <p:nvPr/>
          </p:nvCxnSpPr>
          <p:spPr>
            <a:xfrm>
              <a:off x="7813482" y="2573189"/>
              <a:ext cx="401961" cy="7791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379" idx="4"/>
              <a:endCxn id="383" idx="0"/>
            </p:cNvCxnSpPr>
            <p:nvPr/>
          </p:nvCxnSpPr>
          <p:spPr>
            <a:xfrm>
              <a:off x="5483817" y="3506354"/>
              <a:ext cx="0" cy="757864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379" idx="5"/>
              <a:endCxn id="384" idx="2"/>
            </p:cNvCxnSpPr>
            <p:nvPr/>
          </p:nvCxnSpPr>
          <p:spPr>
            <a:xfrm>
              <a:off x="5536841" y="3483334"/>
              <a:ext cx="779976" cy="8570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380" idx="4"/>
              <a:endCxn id="384" idx="0"/>
            </p:cNvCxnSpPr>
            <p:nvPr/>
          </p:nvCxnSpPr>
          <p:spPr>
            <a:xfrm>
              <a:off x="6393789" y="3506354"/>
              <a:ext cx="0" cy="757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380" idx="5"/>
              <a:endCxn id="385" idx="1"/>
            </p:cNvCxnSpPr>
            <p:nvPr/>
          </p:nvCxnSpPr>
          <p:spPr>
            <a:xfrm>
              <a:off x="6446813" y="3483334"/>
              <a:ext cx="803923" cy="80213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381" idx="5"/>
              <a:endCxn id="386" idx="1"/>
            </p:cNvCxnSpPr>
            <p:nvPr/>
          </p:nvCxnSpPr>
          <p:spPr>
            <a:xfrm>
              <a:off x="7358496" y="3483334"/>
              <a:ext cx="802212" cy="80213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382" idx="3"/>
              <a:endCxn id="384" idx="6"/>
            </p:cNvCxnSpPr>
            <p:nvPr/>
          </p:nvCxnSpPr>
          <p:spPr>
            <a:xfrm flipH="1">
              <a:off x="6470759" y="3483334"/>
              <a:ext cx="1689948" cy="857024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383" idx="4"/>
              <a:endCxn id="387" idx="2"/>
            </p:cNvCxnSpPr>
            <p:nvPr/>
          </p:nvCxnSpPr>
          <p:spPr>
            <a:xfrm>
              <a:off x="5483817" y="4416499"/>
              <a:ext cx="833000" cy="834004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383" idx="5"/>
              <a:endCxn id="388" idx="2"/>
            </p:cNvCxnSpPr>
            <p:nvPr/>
          </p:nvCxnSpPr>
          <p:spPr>
            <a:xfrm>
              <a:off x="5536841" y="4393479"/>
              <a:ext cx="1691659" cy="8570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stCxn id="384" idx="4"/>
              <a:endCxn id="388" idx="1"/>
            </p:cNvCxnSpPr>
            <p:nvPr/>
          </p:nvCxnSpPr>
          <p:spPr>
            <a:xfrm>
              <a:off x="6393789" y="4416499"/>
              <a:ext cx="856947" cy="78088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Curved Connector 24"/>
            <p:cNvCxnSpPr>
              <a:stCxn id="385" idx="6"/>
              <a:endCxn id="388" idx="6"/>
            </p:cNvCxnSpPr>
            <p:nvPr/>
          </p:nvCxnSpPr>
          <p:spPr>
            <a:xfrm>
              <a:off x="7380731" y="4340358"/>
              <a:ext cx="11974" cy="910145"/>
            </a:xfrm>
            <a:prstGeom prst="curvedConnector3">
              <a:avLst>
                <a:gd name="adj1" fmla="val 1800000"/>
              </a:avLst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386" idx="4"/>
              <a:endCxn id="387" idx="6"/>
            </p:cNvCxnSpPr>
            <p:nvPr/>
          </p:nvCxnSpPr>
          <p:spPr>
            <a:xfrm flipH="1">
              <a:off x="6470759" y="4416499"/>
              <a:ext cx="1744683" cy="834004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385" idx="4"/>
              <a:endCxn id="388" idx="0"/>
            </p:cNvCxnSpPr>
            <p:nvPr/>
          </p:nvCxnSpPr>
          <p:spPr>
            <a:xfrm>
              <a:off x="7303761" y="4416499"/>
              <a:ext cx="0" cy="75786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Curved Connector 23"/>
            <p:cNvCxnSpPr>
              <a:stCxn id="387" idx="4"/>
              <a:endCxn id="367" idx="2"/>
            </p:cNvCxnSpPr>
            <p:nvPr/>
          </p:nvCxnSpPr>
          <p:spPr>
            <a:xfrm rot="16200000" flipH="1">
              <a:off x="6166650" y="5553782"/>
              <a:ext cx="834004" cy="379725"/>
            </a:xfrm>
            <a:prstGeom prst="curvedConnector2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Curved Connector 24"/>
            <p:cNvCxnSpPr>
              <a:stCxn id="387" idx="6"/>
              <a:endCxn id="367" idx="0"/>
            </p:cNvCxnSpPr>
            <p:nvPr/>
          </p:nvCxnSpPr>
          <p:spPr>
            <a:xfrm>
              <a:off x="6470759" y="5250503"/>
              <a:ext cx="378015" cy="834005"/>
            </a:xfrm>
            <a:prstGeom prst="curvedConnector2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>
              <a:stCxn id="388" idx="4"/>
              <a:endCxn id="367" idx="7"/>
            </p:cNvCxnSpPr>
            <p:nvPr/>
          </p:nvCxnSpPr>
          <p:spPr>
            <a:xfrm flipH="1">
              <a:off x="6903510" y="5326644"/>
              <a:ext cx="400251" cy="78088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TextBox 94"/>
            <p:cNvSpPr txBox="1">
              <a:spLocks noChangeArrowheads="1"/>
            </p:cNvSpPr>
            <p:nvPr/>
          </p:nvSpPr>
          <p:spPr bwMode="auto">
            <a:xfrm>
              <a:off x="8446066" y="924465"/>
              <a:ext cx="439883" cy="37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 </a:t>
              </a:r>
              <a:r>
                <a:rPr lang="en-US" i="1" kern="0" dirty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1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12" name="TextBox 95"/>
            <p:cNvSpPr txBox="1">
              <a:spLocks noChangeArrowheads="1"/>
            </p:cNvSpPr>
            <p:nvPr/>
          </p:nvSpPr>
          <p:spPr bwMode="auto">
            <a:xfrm>
              <a:off x="8518539" y="1911100"/>
              <a:ext cx="367408" cy="348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sz="1600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2</a:t>
              </a:r>
              <a:endParaRPr lang="en-US" sz="1600" dirty="0"/>
            </a:p>
          </p:txBody>
        </p:sp>
        <p:sp>
          <p:nvSpPr>
            <p:cNvPr id="413" name="TextBox 96"/>
            <p:cNvSpPr txBox="1">
              <a:spLocks noChangeArrowheads="1"/>
            </p:cNvSpPr>
            <p:nvPr/>
          </p:nvSpPr>
          <p:spPr bwMode="auto">
            <a:xfrm>
              <a:off x="8446066" y="2745312"/>
              <a:ext cx="439882" cy="37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3</a:t>
              </a:r>
              <a:endParaRPr lang="en-US" sz="1400" dirty="0"/>
            </a:p>
          </p:txBody>
        </p:sp>
        <p:sp>
          <p:nvSpPr>
            <p:cNvPr id="414" name="TextBox 97"/>
            <p:cNvSpPr txBox="1">
              <a:spLocks noChangeArrowheads="1"/>
            </p:cNvSpPr>
            <p:nvPr/>
          </p:nvSpPr>
          <p:spPr bwMode="auto">
            <a:xfrm>
              <a:off x="8446066" y="3732580"/>
              <a:ext cx="439882" cy="37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4</a:t>
              </a:r>
              <a:endParaRPr lang="en-US" dirty="0"/>
            </a:p>
          </p:txBody>
        </p:sp>
        <p:sp>
          <p:nvSpPr>
            <p:cNvPr id="415" name="TextBox 98"/>
            <p:cNvSpPr txBox="1">
              <a:spLocks noChangeArrowheads="1"/>
            </p:cNvSpPr>
            <p:nvPr/>
          </p:nvSpPr>
          <p:spPr bwMode="auto">
            <a:xfrm>
              <a:off x="8446066" y="4643320"/>
              <a:ext cx="439882" cy="37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5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416" name="TextBox 99"/>
            <p:cNvSpPr txBox="1">
              <a:spLocks noChangeArrowheads="1"/>
            </p:cNvSpPr>
            <p:nvPr/>
          </p:nvSpPr>
          <p:spPr bwMode="auto">
            <a:xfrm>
              <a:off x="8446066" y="5554060"/>
              <a:ext cx="439882" cy="37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6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</p:grp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>
            <a:off x="8355673" y="351971"/>
            <a:ext cx="3048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55"/>
          <p:cNvSpPr/>
          <p:nvPr/>
        </p:nvSpPr>
        <p:spPr>
          <a:xfrm>
            <a:off x="8584273" y="167821"/>
            <a:ext cx="390525" cy="3381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: 0</a:t>
            </a:r>
            <a:endParaRPr lang="en-US" sz="2400" dirty="0"/>
          </a:p>
        </p:txBody>
      </p:sp>
      <p:cxnSp>
        <p:nvCxnSpPr>
          <p:cNvPr id="57" name="Straight Arrow Connector 56"/>
          <p:cNvCxnSpPr>
            <a:cxnSpLocks noChangeShapeType="1"/>
          </p:cNvCxnSpPr>
          <p:nvPr/>
        </p:nvCxnSpPr>
        <p:spPr bwMode="auto">
          <a:xfrm>
            <a:off x="8364537" y="656771"/>
            <a:ext cx="3048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Rectangle 57"/>
          <p:cNvSpPr/>
          <p:nvPr/>
        </p:nvSpPr>
        <p:spPr>
          <a:xfrm>
            <a:off x="8602662" y="472621"/>
            <a:ext cx="388938" cy="3381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: 1</a:t>
            </a:r>
            <a:endParaRPr lang="en-US" sz="2400" dirty="0"/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21957" y="4419600"/>
            <a:ext cx="4157817" cy="15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91435" bIns="45718"/>
          <a:lstStyle>
            <a:lvl1pPr marL="171450" indent="-171450" algn="l" rtl="0" eaLnBrk="0" fontAlgn="base" hangingPunct="0">
              <a:spcBef>
                <a:spcPct val="0"/>
              </a:spcBef>
              <a:spcAft>
                <a:spcPct val="5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73088" indent="-230188" algn="l" rtl="0" eaLnBrk="0" fontAlgn="base" hangingPunct="0">
              <a:spcBef>
                <a:spcPct val="0"/>
              </a:spcBef>
              <a:spcAft>
                <a:spcPct val="50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884238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482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1939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3971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8543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3115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768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b="1" kern="0" dirty="0" smtClean="0"/>
              <a:t>Arc weights: </a:t>
            </a:r>
            <a:r>
              <a:rPr lang="pt-BR" sz="2400" kern="0" dirty="0" smtClean="0">
                <a:solidFill>
                  <a:srgbClr val="00B050"/>
                </a:solidFill>
              </a:rPr>
              <a:t>contribution to the objective function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b="1" kern="0" dirty="0" smtClean="0"/>
              <a:t>Optimal solution: </a:t>
            </a:r>
            <a:r>
              <a:rPr lang="pt-BR" sz="2400" kern="0" dirty="0" smtClean="0">
                <a:solidFill>
                  <a:srgbClr val="00B050"/>
                </a:solidFill>
              </a:rPr>
              <a:t>longest path from root to terminal</a:t>
            </a:r>
            <a:endParaRPr lang="pt-BR" kern="0" dirty="0" smtClean="0"/>
          </a:p>
          <a:p>
            <a:pPr lvl="1" eaLnBrk="1" hangingPunct="1">
              <a:defRPr/>
            </a:pPr>
            <a:endParaRPr lang="pt-BR" kern="0" dirty="0" smtClean="0"/>
          </a:p>
          <a:p>
            <a:pPr marL="342900" lvl="1" indent="0" eaLnBrk="1" hangingPunct="1">
              <a:buFont typeface="Arial" charset="0"/>
              <a:buNone/>
              <a:defRPr/>
            </a:pPr>
            <a:endParaRPr lang="en-US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448"/>
              <p:cNvSpPr txBox="1"/>
              <p:nvPr/>
            </p:nvSpPr>
            <p:spPr>
              <a:xfrm>
                <a:off x="381000" y="914400"/>
                <a:ext cx="2667000" cy="22985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800" kern="0" dirty="0">
                    <a:latin typeface="+mn-lt"/>
                    <a:cs typeface="Arial" panose="020B0604020202020204" pitchFamily="34" charset="0"/>
                  </a:rPr>
                  <a:t>max ∑</a:t>
                </a:r>
                <a:r>
                  <a:rPr lang="en-US" sz="2800" kern="0" baseline="-25000" dirty="0" err="1">
                    <a:latin typeface="+mn-lt"/>
                    <a:cs typeface="Arial" panose="020B0604020202020204" pitchFamily="34" charset="0"/>
                  </a:rPr>
                  <a:t>i</a:t>
                </a:r>
                <a:r>
                  <a:rPr lang="en-US" sz="2800" kern="0" baseline="-25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latin typeface="+mn-lt"/>
                    <a:cs typeface="Arial" panose="020B0604020202020204" pitchFamily="34" charset="0"/>
                  </a:rPr>
                  <a:t>i</a:t>
                </a:r>
                <a:endParaRPr lang="en-US" sz="2800" kern="0" dirty="0" smtClean="0">
                  <a:latin typeface="+mn-lt"/>
                  <a:cs typeface="Calibri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2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3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+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5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  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5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  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 dirty="0" smtClean="0">
                  <a:solidFill>
                    <a:sysClr val="windowText" lastClr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,…,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Calibri" pitchFamily="34" charset="0"/>
                      </a:rPr>
                      <m:t>∈</m:t>
                    </m:r>
                  </m:oMath>
                </a14:m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{0,1}</a:t>
                </a:r>
                <a:endParaRPr lang="pt-BR" sz="2800" kern="0" dirty="0" smtClean="0">
                  <a:solidFill>
                    <a:sysClr val="windowText" lastClr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4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14400"/>
                <a:ext cx="2667000" cy="2298540"/>
              </a:xfrm>
              <a:prstGeom prst="rect">
                <a:avLst/>
              </a:prstGeom>
              <a:blipFill rotWithShape="1">
                <a:blip r:embed="rId2"/>
                <a:stretch>
                  <a:fillRect l="-4805" t="-2387" b="-33687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7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roup 3"/>
          <p:cNvGrpSpPr>
            <a:grpSpLocks/>
          </p:cNvGrpSpPr>
          <p:nvPr/>
        </p:nvGrpSpPr>
        <p:grpSpPr bwMode="auto">
          <a:xfrm>
            <a:off x="4191000" y="357981"/>
            <a:ext cx="3778251" cy="6053138"/>
            <a:chOff x="5406845" y="317305"/>
            <a:chExt cx="3479104" cy="6227587"/>
          </a:xfrm>
        </p:grpSpPr>
        <p:cxnSp>
          <p:nvCxnSpPr>
            <p:cNvPr id="368" name="Straight Connector 367"/>
            <p:cNvCxnSpPr>
              <a:stCxn id="366" idx="5"/>
              <a:endCxn id="374" idx="0"/>
            </p:cNvCxnSpPr>
            <p:nvPr/>
          </p:nvCxnSpPr>
          <p:spPr>
            <a:xfrm>
              <a:off x="6903510" y="751129"/>
              <a:ext cx="400251" cy="78088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>
              <a:stCxn id="366" idx="3"/>
              <a:endCxn id="375" idx="0"/>
            </p:cNvCxnSpPr>
            <p:nvPr/>
          </p:nvCxnSpPr>
          <p:spPr>
            <a:xfrm flipH="1">
              <a:off x="6393789" y="751129"/>
              <a:ext cx="401961" cy="780882"/>
            </a:xfrm>
            <a:prstGeom prst="line">
              <a:avLst/>
            </a:prstGeom>
            <a:ln w="349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0" name="TextBox 39"/>
            <p:cNvSpPr txBox="1">
              <a:spLocks noChangeArrowheads="1"/>
            </p:cNvSpPr>
            <p:nvPr/>
          </p:nvSpPr>
          <p:spPr bwMode="auto">
            <a:xfrm>
              <a:off x="6697060" y="317305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r </a:t>
              </a:r>
            </a:p>
          </p:txBody>
        </p:sp>
        <p:sp>
          <p:nvSpPr>
            <p:cNvPr id="371" name="TextBox 40"/>
            <p:cNvSpPr txBox="1">
              <a:spLocks noChangeArrowheads="1"/>
            </p:cNvSpPr>
            <p:nvPr/>
          </p:nvSpPr>
          <p:spPr bwMode="auto">
            <a:xfrm>
              <a:off x="6697060" y="6237115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/>
                <a:t> t </a:t>
              </a:r>
            </a:p>
          </p:txBody>
        </p:sp>
        <p:cxnSp>
          <p:nvCxnSpPr>
            <p:cNvPr id="372" name="Curved Connector 371"/>
            <p:cNvCxnSpPr>
              <a:stCxn id="377" idx="2"/>
              <a:endCxn id="380" idx="0"/>
            </p:cNvCxnSpPr>
            <p:nvPr/>
          </p:nvCxnSpPr>
          <p:spPr>
            <a:xfrm rot="10800000" flipV="1">
              <a:off x="6393789" y="2518298"/>
              <a:ext cx="379725" cy="834004"/>
            </a:xfrm>
            <a:prstGeom prst="curvedConnector2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Curved Connector 372"/>
            <p:cNvCxnSpPr>
              <a:stCxn id="377" idx="4"/>
              <a:endCxn id="380" idx="6"/>
            </p:cNvCxnSpPr>
            <p:nvPr/>
          </p:nvCxnSpPr>
          <p:spPr>
            <a:xfrm rot="5400000">
              <a:off x="6242764" y="2822433"/>
              <a:ext cx="834005" cy="378015"/>
            </a:xfrm>
            <a:prstGeom prst="curvedConnector2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Oval 373"/>
            <p:cNvSpPr/>
            <p:nvPr/>
          </p:nvSpPr>
          <p:spPr>
            <a:xfrm>
              <a:off x="7228500" y="1532012"/>
              <a:ext cx="152232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6" name="Oval 375"/>
            <p:cNvSpPr/>
            <p:nvPr/>
          </p:nvSpPr>
          <p:spPr>
            <a:xfrm>
              <a:off x="5861831" y="2442157"/>
              <a:ext cx="152233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8" name="Oval 377"/>
            <p:cNvSpPr/>
            <p:nvPr/>
          </p:nvSpPr>
          <p:spPr>
            <a:xfrm>
              <a:off x="7683486" y="2442157"/>
              <a:ext cx="152232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9" name="Oval 378"/>
            <p:cNvSpPr/>
            <p:nvPr/>
          </p:nvSpPr>
          <p:spPr>
            <a:xfrm>
              <a:off x="5406845" y="3352302"/>
              <a:ext cx="152233" cy="15405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1" name="Oval 380"/>
            <p:cNvSpPr/>
            <p:nvPr/>
          </p:nvSpPr>
          <p:spPr>
            <a:xfrm>
              <a:off x="7228500" y="3352302"/>
              <a:ext cx="152232" cy="15405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2" name="Oval 381"/>
            <p:cNvSpPr/>
            <p:nvPr/>
          </p:nvSpPr>
          <p:spPr>
            <a:xfrm>
              <a:off x="8138472" y="3352302"/>
              <a:ext cx="152232" cy="1540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3" name="Oval 382"/>
            <p:cNvSpPr/>
            <p:nvPr/>
          </p:nvSpPr>
          <p:spPr>
            <a:xfrm>
              <a:off x="5406845" y="4264218"/>
              <a:ext cx="152233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5" name="Oval 384"/>
            <p:cNvSpPr/>
            <p:nvPr/>
          </p:nvSpPr>
          <p:spPr>
            <a:xfrm>
              <a:off x="7228500" y="4264218"/>
              <a:ext cx="152232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6" name="Oval 385"/>
            <p:cNvSpPr/>
            <p:nvPr/>
          </p:nvSpPr>
          <p:spPr>
            <a:xfrm>
              <a:off x="8138472" y="4264218"/>
              <a:ext cx="152232" cy="15228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7" name="Oval 386"/>
            <p:cNvSpPr/>
            <p:nvPr/>
          </p:nvSpPr>
          <p:spPr>
            <a:xfrm>
              <a:off x="6316817" y="5174363"/>
              <a:ext cx="153943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89" name="Straight Connector 388"/>
            <p:cNvCxnSpPr>
              <a:stCxn id="375" idx="3"/>
              <a:endCxn id="376" idx="0"/>
            </p:cNvCxnSpPr>
            <p:nvPr/>
          </p:nvCxnSpPr>
          <p:spPr>
            <a:xfrm flipH="1">
              <a:off x="5938803" y="1661274"/>
              <a:ext cx="400251" cy="78088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374" idx="5"/>
              <a:endCxn id="378" idx="0"/>
            </p:cNvCxnSpPr>
            <p:nvPr/>
          </p:nvCxnSpPr>
          <p:spPr>
            <a:xfrm>
              <a:off x="7358496" y="1661274"/>
              <a:ext cx="401961" cy="78088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375" idx="5"/>
              <a:endCxn id="377" idx="0"/>
            </p:cNvCxnSpPr>
            <p:nvPr/>
          </p:nvCxnSpPr>
          <p:spPr>
            <a:xfrm>
              <a:off x="6446813" y="1661274"/>
              <a:ext cx="401962" cy="780882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376" idx="3"/>
              <a:endCxn id="379" idx="0"/>
            </p:cNvCxnSpPr>
            <p:nvPr/>
          </p:nvCxnSpPr>
          <p:spPr>
            <a:xfrm flipH="1">
              <a:off x="5483817" y="2573189"/>
              <a:ext cx="400251" cy="77911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76" idx="5"/>
              <a:endCxn id="380" idx="0"/>
            </p:cNvCxnSpPr>
            <p:nvPr/>
          </p:nvCxnSpPr>
          <p:spPr>
            <a:xfrm>
              <a:off x="5991827" y="2573189"/>
              <a:ext cx="401962" cy="7791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78" idx="3"/>
              <a:endCxn id="381" idx="0"/>
            </p:cNvCxnSpPr>
            <p:nvPr/>
          </p:nvCxnSpPr>
          <p:spPr>
            <a:xfrm flipH="1">
              <a:off x="7303761" y="2573189"/>
              <a:ext cx="401961" cy="77911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378" idx="5"/>
              <a:endCxn id="382" idx="0"/>
            </p:cNvCxnSpPr>
            <p:nvPr/>
          </p:nvCxnSpPr>
          <p:spPr>
            <a:xfrm>
              <a:off x="7813482" y="2573189"/>
              <a:ext cx="401961" cy="7791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379" idx="4"/>
              <a:endCxn id="383" idx="0"/>
            </p:cNvCxnSpPr>
            <p:nvPr/>
          </p:nvCxnSpPr>
          <p:spPr>
            <a:xfrm>
              <a:off x="5483817" y="3506354"/>
              <a:ext cx="0" cy="757864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379" idx="5"/>
              <a:endCxn id="384" idx="2"/>
            </p:cNvCxnSpPr>
            <p:nvPr/>
          </p:nvCxnSpPr>
          <p:spPr>
            <a:xfrm>
              <a:off x="5536841" y="3483334"/>
              <a:ext cx="779976" cy="8570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380" idx="4"/>
              <a:endCxn id="384" idx="0"/>
            </p:cNvCxnSpPr>
            <p:nvPr/>
          </p:nvCxnSpPr>
          <p:spPr>
            <a:xfrm>
              <a:off x="6393789" y="3506354"/>
              <a:ext cx="0" cy="757864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380" idx="5"/>
              <a:endCxn id="385" idx="1"/>
            </p:cNvCxnSpPr>
            <p:nvPr/>
          </p:nvCxnSpPr>
          <p:spPr>
            <a:xfrm>
              <a:off x="6446813" y="3483334"/>
              <a:ext cx="803923" cy="80213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381" idx="5"/>
              <a:endCxn id="386" idx="1"/>
            </p:cNvCxnSpPr>
            <p:nvPr/>
          </p:nvCxnSpPr>
          <p:spPr>
            <a:xfrm>
              <a:off x="7358496" y="3483334"/>
              <a:ext cx="802212" cy="80213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382" idx="3"/>
              <a:endCxn id="384" idx="6"/>
            </p:cNvCxnSpPr>
            <p:nvPr/>
          </p:nvCxnSpPr>
          <p:spPr>
            <a:xfrm flipH="1">
              <a:off x="6470759" y="3483334"/>
              <a:ext cx="1689948" cy="857024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383" idx="4"/>
              <a:endCxn id="387" idx="2"/>
            </p:cNvCxnSpPr>
            <p:nvPr/>
          </p:nvCxnSpPr>
          <p:spPr>
            <a:xfrm>
              <a:off x="5483817" y="4416499"/>
              <a:ext cx="833000" cy="834004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383" idx="5"/>
              <a:endCxn id="388" idx="2"/>
            </p:cNvCxnSpPr>
            <p:nvPr/>
          </p:nvCxnSpPr>
          <p:spPr>
            <a:xfrm>
              <a:off x="5536841" y="4393479"/>
              <a:ext cx="1691659" cy="8570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stCxn id="384" idx="4"/>
              <a:endCxn id="388" idx="1"/>
            </p:cNvCxnSpPr>
            <p:nvPr/>
          </p:nvCxnSpPr>
          <p:spPr>
            <a:xfrm>
              <a:off x="6393789" y="4416499"/>
              <a:ext cx="856947" cy="780882"/>
            </a:xfrm>
            <a:prstGeom prst="line">
              <a:avLst/>
            </a:prstGeom>
            <a:ln w="349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Curved Connector 24"/>
            <p:cNvCxnSpPr>
              <a:stCxn id="385" idx="6"/>
              <a:endCxn id="388" idx="6"/>
            </p:cNvCxnSpPr>
            <p:nvPr/>
          </p:nvCxnSpPr>
          <p:spPr>
            <a:xfrm>
              <a:off x="7380731" y="4340358"/>
              <a:ext cx="11974" cy="910145"/>
            </a:xfrm>
            <a:prstGeom prst="curvedConnector3">
              <a:avLst>
                <a:gd name="adj1" fmla="val 1800000"/>
              </a:avLst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386" idx="4"/>
              <a:endCxn id="387" idx="6"/>
            </p:cNvCxnSpPr>
            <p:nvPr/>
          </p:nvCxnSpPr>
          <p:spPr>
            <a:xfrm flipH="1">
              <a:off x="6470759" y="4416499"/>
              <a:ext cx="1744683" cy="834004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385" idx="4"/>
              <a:endCxn id="388" idx="0"/>
            </p:cNvCxnSpPr>
            <p:nvPr/>
          </p:nvCxnSpPr>
          <p:spPr>
            <a:xfrm>
              <a:off x="7303761" y="4416499"/>
              <a:ext cx="0" cy="75786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Curved Connector 23"/>
            <p:cNvCxnSpPr>
              <a:stCxn id="387" idx="4"/>
              <a:endCxn id="367" idx="2"/>
            </p:cNvCxnSpPr>
            <p:nvPr/>
          </p:nvCxnSpPr>
          <p:spPr>
            <a:xfrm rot="16200000" flipH="1">
              <a:off x="6166650" y="5553782"/>
              <a:ext cx="834004" cy="379725"/>
            </a:xfrm>
            <a:prstGeom prst="curvedConnector2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Curved Connector 24"/>
            <p:cNvCxnSpPr>
              <a:stCxn id="387" idx="6"/>
              <a:endCxn id="367" idx="0"/>
            </p:cNvCxnSpPr>
            <p:nvPr/>
          </p:nvCxnSpPr>
          <p:spPr>
            <a:xfrm>
              <a:off x="6470759" y="5250503"/>
              <a:ext cx="378015" cy="834005"/>
            </a:xfrm>
            <a:prstGeom prst="curvedConnector2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>
              <a:stCxn id="388" idx="4"/>
              <a:endCxn id="367" idx="7"/>
            </p:cNvCxnSpPr>
            <p:nvPr/>
          </p:nvCxnSpPr>
          <p:spPr>
            <a:xfrm flipH="1">
              <a:off x="6903510" y="5326644"/>
              <a:ext cx="400251" cy="780882"/>
            </a:xfrm>
            <a:prstGeom prst="line">
              <a:avLst/>
            </a:prstGeom>
            <a:ln w="349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TextBox 94"/>
            <p:cNvSpPr txBox="1">
              <a:spLocks noChangeArrowheads="1"/>
            </p:cNvSpPr>
            <p:nvPr/>
          </p:nvSpPr>
          <p:spPr bwMode="auto">
            <a:xfrm>
              <a:off x="8446066" y="924465"/>
              <a:ext cx="439883" cy="37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 </a:t>
              </a:r>
              <a:r>
                <a:rPr lang="en-US" i="1" kern="0" dirty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1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412" name="TextBox 95"/>
            <p:cNvSpPr txBox="1">
              <a:spLocks noChangeArrowheads="1"/>
            </p:cNvSpPr>
            <p:nvPr/>
          </p:nvSpPr>
          <p:spPr bwMode="auto">
            <a:xfrm>
              <a:off x="8518539" y="1911100"/>
              <a:ext cx="367408" cy="348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sz="1600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2</a:t>
              </a:r>
              <a:endParaRPr lang="en-US" sz="1600" dirty="0"/>
            </a:p>
          </p:txBody>
        </p:sp>
        <p:sp>
          <p:nvSpPr>
            <p:cNvPr id="413" name="TextBox 96"/>
            <p:cNvSpPr txBox="1">
              <a:spLocks noChangeArrowheads="1"/>
            </p:cNvSpPr>
            <p:nvPr/>
          </p:nvSpPr>
          <p:spPr bwMode="auto">
            <a:xfrm>
              <a:off x="8446066" y="2745312"/>
              <a:ext cx="439882" cy="37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3</a:t>
              </a:r>
              <a:endParaRPr lang="en-US" sz="1400" dirty="0"/>
            </a:p>
          </p:txBody>
        </p:sp>
        <p:sp>
          <p:nvSpPr>
            <p:cNvPr id="414" name="TextBox 97"/>
            <p:cNvSpPr txBox="1">
              <a:spLocks noChangeArrowheads="1"/>
            </p:cNvSpPr>
            <p:nvPr/>
          </p:nvSpPr>
          <p:spPr bwMode="auto">
            <a:xfrm>
              <a:off x="8446066" y="3732580"/>
              <a:ext cx="439882" cy="37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4</a:t>
              </a:r>
              <a:endParaRPr lang="en-US" dirty="0"/>
            </a:p>
          </p:txBody>
        </p:sp>
        <p:sp>
          <p:nvSpPr>
            <p:cNvPr id="415" name="TextBox 98"/>
            <p:cNvSpPr txBox="1">
              <a:spLocks noChangeArrowheads="1"/>
            </p:cNvSpPr>
            <p:nvPr/>
          </p:nvSpPr>
          <p:spPr bwMode="auto">
            <a:xfrm>
              <a:off x="8446066" y="4643320"/>
              <a:ext cx="439882" cy="37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5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416" name="TextBox 99"/>
            <p:cNvSpPr txBox="1">
              <a:spLocks noChangeArrowheads="1"/>
            </p:cNvSpPr>
            <p:nvPr/>
          </p:nvSpPr>
          <p:spPr bwMode="auto">
            <a:xfrm>
              <a:off x="8446066" y="5554060"/>
              <a:ext cx="439882" cy="37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/>
                <a:t> </a:t>
              </a:r>
              <a:r>
                <a:rPr lang="en-US" i="1" kern="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x</a:t>
              </a:r>
              <a:r>
                <a:rPr lang="en-US" i="1" kern="0" baseline="-25000" dirty="0" smtClean="0">
                  <a:solidFill>
                    <a:sysClr val="windowText" lastClr="000000"/>
                  </a:solidFill>
                  <a:latin typeface="Calibri (body("/>
                  <a:cs typeface="Calibri" pitchFamily="34" charset="0"/>
                </a:rPr>
                <a:t>6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366" name="Oval 365"/>
            <p:cNvSpPr/>
            <p:nvPr/>
          </p:nvSpPr>
          <p:spPr>
            <a:xfrm>
              <a:off x="6773514" y="620097"/>
              <a:ext cx="152232" cy="15405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7" name="Oval 366"/>
            <p:cNvSpPr/>
            <p:nvPr/>
          </p:nvSpPr>
          <p:spPr>
            <a:xfrm>
              <a:off x="6773514" y="6084507"/>
              <a:ext cx="152232" cy="1540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5" name="Oval 374"/>
            <p:cNvSpPr/>
            <p:nvPr/>
          </p:nvSpPr>
          <p:spPr>
            <a:xfrm>
              <a:off x="6316817" y="1532012"/>
              <a:ext cx="153943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7" name="Oval 376"/>
            <p:cNvSpPr/>
            <p:nvPr/>
          </p:nvSpPr>
          <p:spPr>
            <a:xfrm>
              <a:off x="6773514" y="2442157"/>
              <a:ext cx="152232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0" name="Oval 379"/>
            <p:cNvSpPr/>
            <p:nvPr/>
          </p:nvSpPr>
          <p:spPr>
            <a:xfrm>
              <a:off x="6316817" y="3352302"/>
              <a:ext cx="153943" cy="15405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4" name="Oval 383"/>
            <p:cNvSpPr/>
            <p:nvPr/>
          </p:nvSpPr>
          <p:spPr>
            <a:xfrm>
              <a:off x="6316817" y="4264218"/>
              <a:ext cx="153943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8" name="Oval 387"/>
            <p:cNvSpPr/>
            <p:nvPr/>
          </p:nvSpPr>
          <p:spPr>
            <a:xfrm>
              <a:off x="7228500" y="5174363"/>
              <a:ext cx="152232" cy="1522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>
            <a:off x="8355673" y="351971"/>
            <a:ext cx="3048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Rectangle 55"/>
          <p:cNvSpPr/>
          <p:nvPr/>
        </p:nvSpPr>
        <p:spPr>
          <a:xfrm>
            <a:off x="8584273" y="167821"/>
            <a:ext cx="390525" cy="3381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: 0</a:t>
            </a:r>
            <a:endParaRPr lang="en-US" sz="2400" dirty="0"/>
          </a:p>
        </p:txBody>
      </p:sp>
      <p:cxnSp>
        <p:nvCxnSpPr>
          <p:cNvPr id="57" name="Straight Arrow Connector 56"/>
          <p:cNvCxnSpPr>
            <a:cxnSpLocks noChangeShapeType="1"/>
          </p:cNvCxnSpPr>
          <p:nvPr/>
        </p:nvCxnSpPr>
        <p:spPr bwMode="auto">
          <a:xfrm>
            <a:off x="8364537" y="656771"/>
            <a:ext cx="3048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Rectangle 57"/>
          <p:cNvSpPr/>
          <p:nvPr/>
        </p:nvSpPr>
        <p:spPr>
          <a:xfrm>
            <a:off x="8602662" y="472621"/>
            <a:ext cx="388938" cy="33813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rgbClr val="000000"/>
                </a:solidFill>
                <a:latin typeface="Calibri" pitchFamily="34" charset="0"/>
                <a:ea typeface="Segoe UI" pitchFamily="34" charset="0"/>
                <a:cs typeface="Calibri" pitchFamily="34" charset="0"/>
              </a:rPr>
              <a:t>: 1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448"/>
              <p:cNvSpPr txBox="1"/>
              <p:nvPr/>
            </p:nvSpPr>
            <p:spPr>
              <a:xfrm>
                <a:off x="381000" y="914400"/>
                <a:ext cx="2667000" cy="22985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36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2800" kern="0" dirty="0">
                    <a:latin typeface="+mn-lt"/>
                    <a:cs typeface="Arial" panose="020B0604020202020204" pitchFamily="34" charset="0"/>
                  </a:rPr>
                  <a:t>max ∑</a:t>
                </a:r>
                <a:r>
                  <a:rPr lang="en-US" sz="2800" kern="0" baseline="-25000" dirty="0" err="1">
                    <a:latin typeface="+mn-lt"/>
                    <a:cs typeface="Arial" panose="020B0604020202020204" pitchFamily="34" charset="0"/>
                  </a:rPr>
                  <a:t>i</a:t>
                </a:r>
                <a:r>
                  <a:rPr lang="en-US" sz="2800" kern="0" baseline="-250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latin typeface="+mn-lt"/>
                    <a:cs typeface="Arial" panose="020B0604020202020204" pitchFamily="34" charset="0"/>
                  </a:rPr>
                  <a:t>i</a:t>
                </a:r>
                <a:endParaRPr lang="en-US" sz="2800" kern="0" dirty="0" smtClean="0">
                  <a:latin typeface="+mn-lt"/>
                  <a:cs typeface="Calibri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2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3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+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	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5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  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4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5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+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   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  <a:sym typeface="Symbol"/>
                  </a:rPr>
                  <a:t>≤ </a:t>
                </a:r>
                <a:r>
                  <a:rPr lang="en-US" sz="2800" kern="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kern="0" dirty="0" smtClean="0">
                  <a:solidFill>
                    <a:sysClr val="windowText" lastClr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800" kern="0" baseline="-2500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1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,…, x</a:t>
                </a:r>
                <a:r>
                  <a:rPr lang="en-US" sz="2800" kern="0" baseline="-25000" dirty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6</a:t>
                </a:r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0" kern="0" smtClean="0">
                        <a:solidFill>
                          <a:sysClr val="windowText" lastClr="000000"/>
                        </a:solidFill>
                        <a:latin typeface="Cambria Math"/>
                        <a:cs typeface="Calibri" pitchFamily="34" charset="0"/>
                      </a:rPr>
                      <m:t>∈</m:t>
                    </m:r>
                  </m:oMath>
                </a14:m>
                <a:r>
                  <a:rPr lang="en-US" sz="2800" kern="0" dirty="0" smtClean="0">
                    <a:solidFill>
                      <a:sysClr val="windowText" lastClr="000000"/>
                    </a:solidFill>
                    <a:latin typeface="+mn-lt"/>
                    <a:cs typeface="Arial" panose="020B0604020202020204" pitchFamily="34" charset="0"/>
                  </a:rPr>
                  <a:t> {0,1}</a:t>
                </a:r>
                <a:endParaRPr lang="pt-BR" sz="2800" kern="0" dirty="0" smtClean="0">
                  <a:solidFill>
                    <a:sysClr val="windowText" lastClr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4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14400"/>
                <a:ext cx="2667000" cy="2298540"/>
              </a:xfrm>
              <a:prstGeom prst="rect">
                <a:avLst/>
              </a:prstGeom>
              <a:blipFill rotWithShape="1">
                <a:blip r:embed="rId2"/>
                <a:stretch>
                  <a:fillRect l="-4805" t="-2387" b="-33687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6048-FC26-42A6-81BF-8EC381A8C390}" type="slidenum">
              <a:rPr lang="en-US" smtClean="0"/>
              <a:t>9</a:t>
            </a:fld>
            <a:endParaRPr lang="en-US"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21957" y="4419600"/>
            <a:ext cx="4157817" cy="15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8" rIns="91435" bIns="45718"/>
          <a:lstStyle>
            <a:lvl1pPr marL="171450" indent="-171450" algn="l" rtl="0" eaLnBrk="0" fontAlgn="base" hangingPunct="0">
              <a:spcBef>
                <a:spcPct val="0"/>
              </a:spcBef>
              <a:spcAft>
                <a:spcPct val="500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73088" indent="-230188" algn="l" rtl="0" eaLnBrk="0" fontAlgn="base" hangingPunct="0">
              <a:spcBef>
                <a:spcPct val="0"/>
              </a:spcBef>
              <a:spcAft>
                <a:spcPct val="50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884238" indent="-203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482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1939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3971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8543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3115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7687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b="1" kern="0" dirty="0" smtClean="0"/>
              <a:t>Arc weights: </a:t>
            </a:r>
            <a:r>
              <a:rPr lang="pt-BR" sz="2400" kern="0" dirty="0" smtClean="0">
                <a:solidFill>
                  <a:srgbClr val="00B050"/>
                </a:solidFill>
              </a:rPr>
              <a:t>contribution to the objective function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b="1" kern="0" dirty="0" smtClean="0"/>
              <a:t>Optimal solution: </a:t>
            </a:r>
            <a:r>
              <a:rPr lang="pt-BR" sz="2400" kern="0" dirty="0" smtClean="0">
                <a:solidFill>
                  <a:srgbClr val="00B050"/>
                </a:solidFill>
              </a:rPr>
              <a:t>longest path from root to terminal</a:t>
            </a:r>
            <a:endParaRPr lang="pt-BR" kern="0" dirty="0" smtClean="0"/>
          </a:p>
          <a:p>
            <a:pPr lvl="1" eaLnBrk="1" hangingPunct="1">
              <a:defRPr/>
            </a:pPr>
            <a:endParaRPr lang="pt-BR" kern="0" dirty="0" smtClean="0"/>
          </a:p>
          <a:p>
            <a:pPr marL="342900" lvl="1" indent="0" eaLnBrk="1" hangingPunct="1">
              <a:buFont typeface="Arial" charset="0"/>
              <a:buNone/>
              <a:defRPr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9322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2907</TotalTime>
  <Words>2176</Words>
  <Application>Microsoft Office PowerPoint</Application>
  <PresentationFormat>On-screen Show (4:3)</PresentationFormat>
  <Paragraphs>806</Paragraphs>
  <Slides>52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Decision Diagrams for Sequencing and Scheduling</vt:lpstr>
      <vt:lpstr>Decision Diagrams for Optimization</vt:lpstr>
      <vt:lpstr>Outline</vt:lpstr>
      <vt:lpstr>What is a decision diagram?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</vt:lpstr>
      <vt:lpstr>PowerPoint Presentation</vt:lpstr>
      <vt:lpstr>PowerPoint Presentation</vt:lpstr>
      <vt:lpstr>PowerPoint Presentation</vt:lpstr>
      <vt:lpstr>Relaxed Diagrams</vt:lpstr>
      <vt:lpstr>Constructing Relaxed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Observation</vt:lpstr>
      <vt:lpstr>Timetable Problems</vt:lpstr>
      <vt:lpstr>Linear formulation:</vt:lpstr>
      <vt:lpstr>Diagram Representation</vt:lpstr>
      <vt:lpstr>Filtering</vt:lpstr>
      <vt:lpstr>PowerPoint Presentation</vt:lpstr>
      <vt:lpstr>Experimental Results</vt:lpstr>
      <vt:lpstr>Results</vt:lpstr>
      <vt:lpstr>Disjunctive Scheduling</vt:lpstr>
      <vt:lpstr>PowerPoint Presentation</vt:lpstr>
      <vt:lpstr>Diagram Representation</vt:lpstr>
      <vt:lpstr>Diagram Representation</vt:lpstr>
      <vt:lpstr>Filtering</vt:lpstr>
      <vt:lpstr>Filtering: Earliest Start Time</vt:lpstr>
      <vt:lpstr>Filtering: Earliest Start Time</vt:lpstr>
      <vt:lpstr>Inference</vt:lpstr>
      <vt:lpstr>PowerPoint Presentation</vt:lpstr>
      <vt:lpstr>Experiments</vt:lpstr>
      <vt:lpstr>TSP with Time Windows</vt:lpstr>
      <vt:lpstr>Total Tardiness Results</vt:lpstr>
      <vt:lpstr>Other results</vt:lpstr>
      <vt:lpstr>Final Remarks</vt:lpstr>
      <vt:lpstr>Thank you!</vt:lpstr>
      <vt:lpstr>PowerPoint Presentation</vt:lpstr>
      <vt:lpstr>Recent Franz Elderman Award Winners</vt:lpstr>
      <vt:lpstr>How are they being solved?</vt:lpstr>
      <vt:lpstr>PowerPoint Presentation</vt:lpstr>
      <vt:lpstr>A new approach</vt:lpstr>
      <vt:lpstr>Decision Diagrams for Optimization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</dc:creator>
  <cp:lastModifiedBy>Andre</cp:lastModifiedBy>
  <cp:revision>267</cp:revision>
  <dcterms:created xsi:type="dcterms:W3CDTF">2013-10-03T18:12:19Z</dcterms:created>
  <dcterms:modified xsi:type="dcterms:W3CDTF">2013-10-11T19:12:49Z</dcterms:modified>
</cp:coreProperties>
</file>