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2"/>
  </p:notesMasterIdLst>
  <p:sldIdLst>
    <p:sldId id="256" r:id="rId2"/>
    <p:sldId id="257" r:id="rId3"/>
    <p:sldId id="258" r:id="rId4"/>
    <p:sldId id="259" r:id="rId5"/>
    <p:sldId id="272" r:id="rId6"/>
    <p:sldId id="261" r:id="rId7"/>
    <p:sldId id="357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3" r:id="rId16"/>
    <p:sldId id="274" r:id="rId17"/>
    <p:sldId id="275" r:id="rId18"/>
    <p:sldId id="277" r:id="rId19"/>
    <p:sldId id="278" r:id="rId20"/>
    <p:sldId id="279" r:id="rId21"/>
    <p:sldId id="281" r:id="rId22"/>
    <p:sldId id="282" r:id="rId23"/>
    <p:sldId id="283" r:id="rId24"/>
    <p:sldId id="285" r:id="rId25"/>
    <p:sldId id="286" r:id="rId26"/>
    <p:sldId id="288" r:id="rId27"/>
    <p:sldId id="287" r:id="rId28"/>
    <p:sldId id="290" r:id="rId29"/>
    <p:sldId id="291" r:id="rId30"/>
    <p:sldId id="292" r:id="rId31"/>
    <p:sldId id="289" r:id="rId32"/>
    <p:sldId id="364" r:id="rId33"/>
    <p:sldId id="367" r:id="rId34"/>
    <p:sldId id="370" r:id="rId35"/>
    <p:sldId id="371" r:id="rId36"/>
    <p:sldId id="372" r:id="rId37"/>
    <p:sldId id="373" r:id="rId38"/>
    <p:sldId id="374" r:id="rId39"/>
    <p:sldId id="375" r:id="rId40"/>
    <p:sldId id="376" r:id="rId41"/>
    <p:sldId id="377" r:id="rId42"/>
    <p:sldId id="378" r:id="rId43"/>
    <p:sldId id="365" r:id="rId44"/>
    <p:sldId id="304" r:id="rId45"/>
    <p:sldId id="305" r:id="rId46"/>
    <p:sldId id="306" r:id="rId47"/>
    <p:sldId id="307" r:id="rId48"/>
    <p:sldId id="359" r:id="rId49"/>
    <p:sldId id="360" r:id="rId50"/>
    <p:sldId id="361" r:id="rId51"/>
    <p:sldId id="308" r:id="rId52"/>
    <p:sldId id="309" r:id="rId53"/>
    <p:sldId id="310" r:id="rId54"/>
    <p:sldId id="311" r:id="rId55"/>
    <p:sldId id="312" r:id="rId56"/>
    <p:sldId id="314" r:id="rId57"/>
    <p:sldId id="315" r:id="rId58"/>
    <p:sldId id="379" r:id="rId59"/>
    <p:sldId id="380" r:id="rId60"/>
    <p:sldId id="381" r:id="rId61"/>
    <p:sldId id="382" r:id="rId62"/>
    <p:sldId id="383" r:id="rId63"/>
    <p:sldId id="323" r:id="rId64"/>
    <p:sldId id="324" r:id="rId65"/>
    <p:sldId id="325" r:id="rId66"/>
    <p:sldId id="326" r:id="rId67"/>
    <p:sldId id="327" r:id="rId68"/>
    <p:sldId id="329" r:id="rId69"/>
    <p:sldId id="330" r:id="rId70"/>
    <p:sldId id="331" r:id="rId71"/>
    <p:sldId id="332" r:id="rId72"/>
    <p:sldId id="333" r:id="rId73"/>
    <p:sldId id="334" r:id="rId74"/>
    <p:sldId id="335" r:id="rId75"/>
    <p:sldId id="348" r:id="rId76"/>
    <p:sldId id="336" r:id="rId77"/>
    <p:sldId id="337" r:id="rId78"/>
    <p:sldId id="338" r:id="rId79"/>
    <p:sldId id="339" r:id="rId80"/>
    <p:sldId id="341" r:id="rId81"/>
    <p:sldId id="342" r:id="rId82"/>
    <p:sldId id="343" r:id="rId83"/>
    <p:sldId id="344" r:id="rId84"/>
    <p:sldId id="340" r:id="rId85"/>
    <p:sldId id="345" r:id="rId86"/>
    <p:sldId id="347" r:id="rId87"/>
    <p:sldId id="349" r:id="rId88"/>
    <p:sldId id="350" r:id="rId89"/>
    <p:sldId id="351" r:id="rId90"/>
    <p:sldId id="362" r:id="rId91"/>
    <p:sldId id="356" r:id="rId92"/>
    <p:sldId id="295" r:id="rId93"/>
    <p:sldId id="358" r:id="rId94"/>
    <p:sldId id="297" r:id="rId95"/>
    <p:sldId id="298" r:id="rId96"/>
    <p:sldId id="299" r:id="rId97"/>
    <p:sldId id="300" r:id="rId98"/>
    <p:sldId id="302" r:id="rId99"/>
    <p:sldId id="303" r:id="rId100"/>
    <p:sldId id="296" r:id="rId10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620BA-D657-4E65-8FB0-D287763D3715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40BE8-C57E-4656-BED5-37E853DA8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721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40BE8-C57E-4656-BED5-37E853DA8D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5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Vertex Coloring</a:t>
            </a:r>
            <a:r>
              <a:rPr lang="en-US" baseline="0" dirty="0" smtClean="0"/>
              <a:t> – Too large.</a:t>
            </a:r>
          </a:p>
          <a:p>
            <a:r>
              <a:rPr lang="en-US" baseline="0" dirty="0" smtClean="0"/>
              <a:t>3:15 when done with this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40BE8-C57E-4656-BED5-37E853DA8D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87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End at 6:00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40BE8-C57E-4656-BED5-37E853DA8D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61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16:30 at end</a:t>
            </a:r>
            <a:r>
              <a:rPr lang="en-US" baseline="0" dirty="0" smtClean="0"/>
              <a:t> of this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40BE8-C57E-4656-BED5-37E853DA8D1E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8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20:30</a:t>
            </a:r>
            <a:r>
              <a:rPr lang="en-US" baseline="0" dirty="0" smtClean="0"/>
              <a:t> and end of this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40BE8-C57E-4656-BED5-37E853DA8D1E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80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24:00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40BE8-C57E-4656-BED5-37E853DA8D1E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96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 anchorCtr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7DC6-40DD-4C5B-97CA-0E4EA8E88CD9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298276"/>
            <a:ext cx="1970898" cy="4231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499" y="6293322"/>
            <a:ext cx="996807" cy="49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430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4250-D438-4686-B45A-90BBB906438F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5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1621E-356D-498B-A080-1688546B91FD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847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37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B4C4-04EB-47A9-A93F-7CBE1C58314E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33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23ED3-9767-4B90-A14A-4252732ACEB4}" type="datetime1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5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E10C-7116-49DB-9AD8-739E28E8CA58}" type="datetime1">
              <a:rPr lang="en-US" smtClean="0"/>
              <a:t>10/11/2013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6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B209-3B6B-46EF-9B2E-172C7D40C91E}" type="datetime1">
              <a:rPr lang="en-US" smtClean="0"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3572-C7E3-4959-BDDF-A78FC025AF2F}" type="datetime1">
              <a:rPr lang="en-US" smtClean="0"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4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933A-059A-47FD-8116-AE46445C0DC0}" type="datetime1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25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2618-A543-481A-9D55-9B8F55568520}" type="datetime1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0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12032"/>
            <a:ext cx="10515600" cy="835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118507"/>
            <a:ext cx="10515600" cy="5058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C1B5A-A223-456F-9937-C19917B849DE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6A9D8-6A3B-412E-86BF-9A95CED565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725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7030A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C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Decision Diagrams for Discrete Optimization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3923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David Bergman</a:t>
            </a:r>
          </a:p>
          <a:p>
            <a:r>
              <a:rPr lang="en-US" dirty="0" smtClean="0"/>
              <a:t>School of Business, University of Connecticut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Andre A. </a:t>
            </a:r>
            <a:r>
              <a:rPr lang="en-US" dirty="0" err="1" smtClean="0">
                <a:solidFill>
                  <a:srgbClr val="C00000"/>
                </a:solidFill>
              </a:rPr>
              <a:t>Cire</a:t>
            </a:r>
            <a:r>
              <a:rPr lang="en-US" dirty="0" smtClean="0">
                <a:solidFill>
                  <a:srgbClr val="C00000"/>
                </a:solidFill>
              </a:rPr>
              <a:t>, J.N. Hooker, Willem-Jan van </a:t>
            </a:r>
            <a:r>
              <a:rPr lang="en-US" dirty="0" err="1" smtClean="0">
                <a:solidFill>
                  <a:srgbClr val="C00000"/>
                </a:solidFill>
              </a:rPr>
              <a:t>Hoeve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err="1" smtClean="0">
                <a:solidFill>
                  <a:srgbClr val="C00000"/>
                </a:solidFill>
              </a:rPr>
              <a:t>Tepper</a:t>
            </a:r>
            <a:r>
              <a:rPr lang="en-US" dirty="0" smtClean="0">
                <a:solidFill>
                  <a:srgbClr val="C00000"/>
                </a:solidFill>
              </a:rPr>
              <a:t> School of Business, Carnegie Mellon University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283A5-E448-400A-9AD8-6B7ED08F1BE2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7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10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32921" y="4179674"/>
            <a:ext cx="384049" cy="38404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32922" y="23720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1960728" y="2699880"/>
            <a:ext cx="1568012" cy="1536037"/>
          </a:xfrm>
          <a:prstGeom prst="line">
            <a:avLst/>
          </a:prstGeom>
          <a:ln w="254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2016970" y="4371699"/>
            <a:ext cx="1455527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482903" y="23720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3472497" y="41796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1824946" y="2756123"/>
            <a:ext cx="1" cy="1423551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3664522" y="2756123"/>
            <a:ext cx="10406" cy="1423551"/>
          </a:xfrm>
          <a:prstGeom prst="line">
            <a:avLst/>
          </a:prstGeom>
          <a:ln w="254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1960727" y="2699880"/>
            <a:ext cx="1578419" cy="1536037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016971" y="2564099"/>
            <a:ext cx="1465932" cy="0"/>
          </a:xfrm>
          <a:prstGeom prst="line">
            <a:avLst/>
          </a:prstGeom>
          <a:ln w="254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3890" y="2139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47800" y="32823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91610" y="270835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00304" y="328237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44576" y="43567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89193" y="26998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6553200" y="2090662"/>
            <a:ext cx="5448300" cy="2652043"/>
          </a:xfrm>
        </p:spPr>
        <p:txBody>
          <a:bodyPr/>
          <a:lstStyle/>
          <a:p>
            <a:r>
              <a:rPr lang="en-US" dirty="0" smtClean="0"/>
              <a:t>Graph G, undirected, with edge weights</a:t>
            </a:r>
          </a:p>
          <a:p>
            <a:endParaRPr lang="en-US" dirty="0"/>
          </a:p>
          <a:p>
            <a:r>
              <a:rPr lang="en-US" dirty="0" smtClean="0"/>
              <a:t>Partition vertices so that sum of weights of edges crossing cut is maximized</a:t>
            </a:r>
          </a:p>
        </p:txBody>
      </p:sp>
      <p:sp>
        <p:nvSpPr>
          <p:cNvPr id="21" name="Freeform 20"/>
          <p:cNvSpPr/>
          <p:nvPr/>
        </p:nvSpPr>
        <p:spPr>
          <a:xfrm>
            <a:off x="1215846" y="2864964"/>
            <a:ext cx="2312894" cy="2506532"/>
          </a:xfrm>
          <a:custGeom>
            <a:avLst/>
            <a:gdLst>
              <a:gd name="connsiteX0" fmla="*/ 0 w 2312894"/>
              <a:gd name="connsiteY0" fmla="*/ 0 h 2506532"/>
              <a:gd name="connsiteX1" fmla="*/ 1506070 w 2312894"/>
              <a:gd name="connsiteY1" fmla="*/ 914400 h 2506532"/>
              <a:gd name="connsiteX2" fmla="*/ 2312894 w 2312894"/>
              <a:gd name="connsiteY2" fmla="*/ 2506532 h 2506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12894" h="2506532">
                <a:moveTo>
                  <a:pt x="0" y="0"/>
                </a:moveTo>
                <a:cubicBezTo>
                  <a:pt x="560294" y="248322"/>
                  <a:pt x="1120588" y="496645"/>
                  <a:pt x="1506070" y="914400"/>
                </a:cubicBezTo>
                <a:cubicBezTo>
                  <a:pt x="1891552" y="1332155"/>
                  <a:pt x="2102223" y="1919343"/>
                  <a:pt x="2312894" y="2506532"/>
                </a:cubicBezTo>
              </a:path>
            </a:pathLst>
          </a:custGeom>
          <a:noFill/>
          <a:ln w="666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100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32921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32922" y="23720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1960728" y="2699880"/>
            <a:ext cx="1568012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2016970" y="4371699"/>
            <a:ext cx="14555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482903" y="23720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3472497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1824946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3664522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1960727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016971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3890" y="2139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47800" y="32823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91610" y="270835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00304" y="328237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44576" y="43567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89193" y="26998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37" name="Oval 36"/>
          <p:cNvSpPr/>
          <p:nvPr/>
        </p:nvSpPr>
        <p:spPr>
          <a:xfrm>
            <a:off x="8685018" y="504472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8" name="Straight Connector 37"/>
          <p:cNvCxnSpPr>
            <a:stCxn id="83" idx="0"/>
            <a:endCxn id="23" idx="4"/>
          </p:cNvCxnSpPr>
          <p:nvPr/>
        </p:nvCxnSpPr>
        <p:spPr>
          <a:xfrm flipH="1" flipV="1">
            <a:off x="8840725" y="1755577"/>
            <a:ext cx="17521" cy="68880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98" idx="1"/>
            <a:endCxn id="83" idx="4"/>
          </p:cNvCxnSpPr>
          <p:nvPr/>
        </p:nvCxnSpPr>
        <p:spPr>
          <a:xfrm flipH="1" flipV="1">
            <a:off x="8858246" y="2573401"/>
            <a:ext cx="838344" cy="8076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91" idx="4"/>
            <a:endCxn id="120" idx="0"/>
          </p:cNvCxnSpPr>
          <p:nvPr/>
        </p:nvCxnSpPr>
        <p:spPr>
          <a:xfrm>
            <a:off x="7923403" y="3491159"/>
            <a:ext cx="953327" cy="79543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83" idx="4"/>
            <a:endCxn id="91" idx="0"/>
          </p:cNvCxnSpPr>
          <p:nvPr/>
        </p:nvCxnSpPr>
        <p:spPr>
          <a:xfrm flipH="1">
            <a:off x="7923403" y="2573401"/>
            <a:ext cx="934843" cy="7887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98" idx="5"/>
            <a:endCxn id="121" idx="0"/>
          </p:cNvCxnSpPr>
          <p:nvPr/>
        </p:nvCxnSpPr>
        <p:spPr>
          <a:xfrm>
            <a:off x="9776334" y="3472264"/>
            <a:ext cx="919339" cy="8081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21" idx="3"/>
            <a:endCxn id="37" idx="6"/>
          </p:cNvCxnSpPr>
          <p:nvPr/>
        </p:nvCxnSpPr>
        <p:spPr>
          <a:xfrm flipH="1">
            <a:off x="9069067" y="4390549"/>
            <a:ext cx="1586734" cy="84620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91" idx="4"/>
            <a:endCxn id="119" idx="0"/>
          </p:cNvCxnSpPr>
          <p:nvPr/>
        </p:nvCxnSpPr>
        <p:spPr>
          <a:xfrm flipH="1">
            <a:off x="7075178" y="3491159"/>
            <a:ext cx="848225" cy="78926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120" idx="6"/>
            <a:endCxn id="37" idx="6"/>
          </p:cNvCxnSpPr>
          <p:nvPr/>
        </p:nvCxnSpPr>
        <p:spPr>
          <a:xfrm>
            <a:off x="8933118" y="4351101"/>
            <a:ext cx="135949" cy="885650"/>
          </a:xfrm>
          <a:prstGeom prst="curvedConnector3">
            <a:avLst>
              <a:gd name="adj1" fmla="val 26815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120" idx="2"/>
            <a:endCxn id="37" idx="2"/>
          </p:cNvCxnSpPr>
          <p:nvPr/>
        </p:nvCxnSpPr>
        <p:spPr>
          <a:xfrm rot="10800000" flipV="1">
            <a:off x="8685018" y="4351101"/>
            <a:ext cx="135324" cy="885650"/>
          </a:xfrm>
          <a:prstGeom prst="curvedConnector3">
            <a:avLst>
              <a:gd name="adj1" fmla="val 268928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98" idx="4"/>
            <a:endCxn id="120" idx="7"/>
          </p:cNvCxnSpPr>
          <p:nvPr/>
        </p:nvCxnSpPr>
        <p:spPr>
          <a:xfrm flipH="1">
            <a:off x="8916602" y="3491158"/>
            <a:ext cx="819860" cy="81432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8874947" y="186397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8115427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9146758" y="34903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168848" y="35997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8167916" y="3826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83" name="Oval 82"/>
          <p:cNvSpPr/>
          <p:nvPr/>
        </p:nvSpPr>
        <p:spPr>
          <a:xfrm>
            <a:off x="880185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7867015" y="336214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9680074" y="336214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9349880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19" name="Oval 118"/>
          <p:cNvSpPr/>
          <p:nvPr/>
        </p:nvSpPr>
        <p:spPr>
          <a:xfrm>
            <a:off x="7018790" y="428042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8820342" y="428659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10639285" y="428042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31" name="Curved Connector 130"/>
          <p:cNvCxnSpPr>
            <a:stCxn id="121" idx="4"/>
            <a:endCxn id="37" idx="6"/>
          </p:cNvCxnSpPr>
          <p:nvPr/>
        </p:nvCxnSpPr>
        <p:spPr>
          <a:xfrm rot="5400000">
            <a:off x="9468716" y="4009794"/>
            <a:ext cx="827308" cy="1626606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urved Connector 136"/>
          <p:cNvCxnSpPr>
            <a:stCxn id="119" idx="4"/>
            <a:endCxn id="37" idx="2"/>
          </p:cNvCxnSpPr>
          <p:nvPr/>
        </p:nvCxnSpPr>
        <p:spPr>
          <a:xfrm rot="16200000" flipH="1">
            <a:off x="7466445" y="4018177"/>
            <a:ext cx="827307" cy="1609840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10381255" y="36460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58" name="Straight Connector 157"/>
          <p:cNvCxnSpPr>
            <a:stCxn id="119" idx="4"/>
            <a:endCxn id="37" idx="2"/>
          </p:cNvCxnSpPr>
          <p:nvPr/>
        </p:nvCxnSpPr>
        <p:spPr>
          <a:xfrm>
            <a:off x="7075178" y="4409444"/>
            <a:ext cx="1609840" cy="8273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7626138" y="44245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7114800" y="48683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8164515" y="45897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9300697" y="45590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9879795" y="43419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170" name="Straight Connector 169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10337599" y="48674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5" name="TextBox 174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5255857" y="5989058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255857" y="6292334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left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47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Applications:</a:t>
            </a:r>
          </a:p>
          <a:p>
            <a:pPr lvl="1"/>
            <a:r>
              <a:rPr lang="en-US" dirty="0" smtClean="0"/>
              <a:t>VLSI design</a:t>
            </a:r>
          </a:p>
          <a:p>
            <a:pPr lvl="2"/>
            <a:r>
              <a:rPr lang="en-US" dirty="0" smtClean="0"/>
              <a:t>Very-large-scale integration – process of creating integrated chips by combining thousands of transistors into a single chip</a:t>
            </a:r>
          </a:p>
          <a:p>
            <a:pPr lvl="2"/>
            <a:r>
              <a:rPr lang="en-US" dirty="0" smtClean="0"/>
              <a:t>Vertical interconnection area</a:t>
            </a:r>
          </a:p>
          <a:p>
            <a:pPr lvl="1"/>
            <a:r>
              <a:rPr lang="en-US" dirty="0" smtClean="0"/>
              <a:t>Statistical physics</a:t>
            </a:r>
          </a:p>
          <a:p>
            <a:pPr lvl="2"/>
            <a:r>
              <a:rPr lang="en-US" dirty="0" smtClean="0"/>
              <a:t>Used to calculate ground state spin glasses with exterior magnetic fields</a:t>
            </a:r>
          </a:p>
          <a:p>
            <a:pPr lvl="1"/>
            <a:r>
              <a:rPr lang="en-US" dirty="0" smtClean="0"/>
              <a:t>Data mining</a:t>
            </a:r>
          </a:p>
          <a:p>
            <a:pPr lvl="2"/>
            <a:r>
              <a:rPr lang="en-US" dirty="0" smtClean="0"/>
              <a:t>Partitioning algorithms</a:t>
            </a:r>
          </a:p>
          <a:p>
            <a:pPr lvl="1"/>
            <a:r>
              <a:rPr lang="en-US" dirty="0" smtClean="0"/>
              <a:t>Highly studied in theoretical computer science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78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2-Satisfiability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315316"/>
              </p:ext>
            </p:extLst>
          </p:nvPr>
        </p:nvGraphicFramePr>
        <p:xfrm>
          <a:off x="342900" y="2247900"/>
          <a:ext cx="5848350" cy="3383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19250"/>
                <a:gridCol w="2830952"/>
                <a:gridCol w="139814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Clause</a:t>
                      </a:r>
                      <a:r>
                        <a:rPr lang="en-US" sz="2000" b="1" baseline="0" dirty="0" smtClean="0"/>
                        <a:t> Index</a:t>
                      </a:r>
                    </a:p>
                    <a:p>
                      <a:pPr algn="ctr"/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Clause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Weight</a:t>
                      </a:r>
                    </a:p>
                    <a:p>
                      <a:pPr algn="ctr"/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/>
                        <a:t>x</a:t>
                      </a:r>
                      <a:r>
                        <a:rPr lang="en-US" sz="2000" b="1" i="0" baseline="-25000" dirty="0" smtClean="0"/>
                        <a:t>1</a:t>
                      </a:r>
                      <a:r>
                        <a:rPr lang="en-US" sz="2000" b="1" i="0" baseline="0" dirty="0" smtClean="0"/>
                        <a:t> V </a:t>
                      </a:r>
                      <a:r>
                        <a:rPr lang="en-US" sz="2000" b="1" i="1" dirty="0" smtClean="0"/>
                        <a:t>x</a:t>
                      </a:r>
                      <a:r>
                        <a:rPr lang="en-US" sz="2000" b="1" i="0" baseline="-25000" dirty="0" smtClean="0"/>
                        <a:t>3</a:t>
                      </a:r>
                      <a:endParaRPr lang="en-US" sz="20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/>
                        <a:t>┐x</a:t>
                      </a:r>
                      <a:r>
                        <a:rPr lang="en-US" sz="2000" b="1" i="0" baseline="-25000" dirty="0" smtClean="0"/>
                        <a:t>1</a:t>
                      </a:r>
                      <a:r>
                        <a:rPr lang="en-US" sz="2000" b="1" i="0" baseline="0" dirty="0" smtClean="0"/>
                        <a:t> V </a:t>
                      </a:r>
                      <a:r>
                        <a:rPr lang="en-US" sz="2000" b="1" i="1" dirty="0" smtClean="0"/>
                        <a:t>┐x</a:t>
                      </a:r>
                      <a:r>
                        <a:rPr lang="en-US" sz="2000" b="1" i="0" baseline="-25000" dirty="0" smtClean="0"/>
                        <a:t>3</a:t>
                      </a:r>
                      <a:endParaRPr lang="en-US" sz="2000" b="1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/>
                        <a:t>┐x</a:t>
                      </a:r>
                      <a:r>
                        <a:rPr lang="en-US" sz="2000" b="1" i="0" baseline="-25000" dirty="0" smtClean="0"/>
                        <a:t>1</a:t>
                      </a:r>
                      <a:r>
                        <a:rPr lang="en-US" sz="2000" b="1" i="0" baseline="0" dirty="0" smtClean="0"/>
                        <a:t> V </a:t>
                      </a:r>
                      <a:r>
                        <a:rPr lang="en-US" sz="2000" b="1" i="1" dirty="0" smtClean="0"/>
                        <a:t>x</a:t>
                      </a:r>
                      <a:r>
                        <a:rPr lang="en-US" sz="2000" b="1" i="0" baseline="-25000" dirty="0" smtClean="0"/>
                        <a:t>3</a:t>
                      </a:r>
                      <a:endParaRPr lang="en-US" sz="2000" b="1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/>
                        <a:t>x</a:t>
                      </a:r>
                      <a:r>
                        <a:rPr lang="en-US" sz="2000" b="1" i="0" baseline="-25000" dirty="0" smtClean="0"/>
                        <a:t>2</a:t>
                      </a:r>
                      <a:r>
                        <a:rPr lang="en-US" sz="2000" b="1" i="0" baseline="0" dirty="0" smtClean="0"/>
                        <a:t> V </a:t>
                      </a:r>
                      <a:r>
                        <a:rPr lang="en-US" sz="2000" b="1" i="1" dirty="0" smtClean="0"/>
                        <a:t>┐x</a:t>
                      </a:r>
                      <a:r>
                        <a:rPr lang="en-US" sz="2000" b="1" i="0" baseline="-25000" dirty="0" smtClean="0"/>
                        <a:t>3</a:t>
                      </a:r>
                      <a:endParaRPr lang="en-US" sz="2000" b="1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/>
                        <a:t>┐x</a:t>
                      </a:r>
                      <a:r>
                        <a:rPr lang="en-US" sz="2000" b="1" i="0" baseline="-25000" dirty="0" smtClean="0"/>
                        <a:t>2</a:t>
                      </a:r>
                      <a:r>
                        <a:rPr lang="en-US" sz="2000" b="1" i="0" baseline="0" dirty="0" smtClean="0"/>
                        <a:t> V </a:t>
                      </a:r>
                      <a:r>
                        <a:rPr lang="en-US" sz="2000" b="1" i="1" dirty="0" smtClean="0"/>
                        <a:t>┐x</a:t>
                      </a:r>
                      <a:r>
                        <a:rPr lang="en-US" sz="2000" b="1" i="0" baseline="-25000" dirty="0" smtClean="0"/>
                        <a:t>3</a:t>
                      </a:r>
                      <a:endParaRPr lang="en-US" sz="2000" b="1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/>
                        <a:t>x</a:t>
                      </a:r>
                      <a:r>
                        <a:rPr lang="en-US" sz="2000" b="1" i="0" baseline="-25000" dirty="0" smtClean="0"/>
                        <a:t>2</a:t>
                      </a:r>
                      <a:r>
                        <a:rPr lang="en-US" sz="2000" b="1" i="0" baseline="0" dirty="0" smtClean="0"/>
                        <a:t> V </a:t>
                      </a:r>
                      <a:r>
                        <a:rPr lang="en-US" sz="2000" b="1" i="1" dirty="0" smtClean="0"/>
                        <a:t>x</a:t>
                      </a:r>
                      <a:r>
                        <a:rPr lang="en-US" sz="2000" b="1" i="0" baseline="-25000" dirty="0" smtClean="0"/>
                        <a:t>3</a:t>
                      </a:r>
                      <a:endParaRPr lang="en-US" sz="2000" b="1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12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553200" y="2090662"/>
            <a:ext cx="5448300" cy="3700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Set of 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i="1" dirty="0" smtClean="0"/>
              <a:t>clauses</a:t>
            </a:r>
            <a:r>
              <a:rPr lang="en-US" dirty="0" smtClean="0"/>
              <a:t>, each with an associated </a:t>
            </a:r>
            <a:r>
              <a:rPr lang="en-US" i="1" dirty="0" smtClean="0"/>
              <a:t>weight</a:t>
            </a:r>
            <a:r>
              <a:rPr lang="en-US" dirty="0" smtClean="0"/>
              <a:t> and containing 2 literals </a:t>
            </a:r>
          </a:p>
          <a:p>
            <a:endParaRPr lang="en-US" dirty="0" smtClean="0"/>
          </a:p>
          <a:p>
            <a:r>
              <a:rPr lang="en-US" dirty="0" smtClean="0"/>
              <a:t>Find a </a:t>
            </a:r>
            <a:r>
              <a:rPr lang="en-US" i="1" dirty="0" smtClean="0"/>
              <a:t>truth assignment</a:t>
            </a:r>
            <a:r>
              <a:rPr lang="en-US" dirty="0" smtClean="0"/>
              <a:t> of the variables that maximizes the sum of the weight of the satisfied clauses</a:t>
            </a:r>
          </a:p>
        </p:txBody>
      </p:sp>
    </p:spTree>
    <p:extLst>
      <p:ext uri="{BB962C8B-B14F-4D97-AF65-F5344CB8AC3E}">
        <p14:creationId xmlns:p14="http://schemas.microsoft.com/office/powerpoint/2010/main" val="670697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2-Satisfiability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5977699"/>
              </p:ext>
            </p:extLst>
          </p:nvPr>
        </p:nvGraphicFramePr>
        <p:xfrm>
          <a:off x="342900" y="2247900"/>
          <a:ext cx="5848350" cy="3383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19250"/>
                <a:gridCol w="2830952"/>
                <a:gridCol w="139814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Clause</a:t>
                      </a:r>
                      <a:r>
                        <a:rPr lang="en-US" sz="2000" b="1" baseline="0" dirty="0" smtClean="0"/>
                        <a:t> Index</a:t>
                      </a:r>
                    </a:p>
                    <a:p>
                      <a:pPr algn="ctr"/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Clause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Weight</a:t>
                      </a:r>
                    </a:p>
                    <a:p>
                      <a:pPr algn="ctr"/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sz="2000" b="1" i="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2000" b="1" i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1" i="0" baseline="0" dirty="0" smtClean="0"/>
                        <a:t>V </a:t>
                      </a:r>
                      <a:r>
                        <a:rPr lang="en-US" sz="2000" b="1" i="1" dirty="0" smtClean="0">
                          <a:solidFill>
                            <a:srgbClr val="00B050"/>
                          </a:solidFill>
                        </a:rPr>
                        <a:t>x</a:t>
                      </a:r>
                      <a:r>
                        <a:rPr lang="en-US" sz="2000" b="1" i="0" baseline="-25000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i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rgbClr val="00B050"/>
                          </a:solidFill>
                        </a:rPr>
                        <a:t>┐x</a:t>
                      </a:r>
                      <a:r>
                        <a:rPr lang="en-US" sz="2000" b="1" i="0" baseline="-250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en-US" sz="2000" b="1" i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2000" b="1" i="0" baseline="0" dirty="0" smtClean="0"/>
                        <a:t>V </a:t>
                      </a:r>
                      <a:r>
                        <a:rPr lang="en-US" sz="2000" b="1" i="1" dirty="0" smtClean="0">
                          <a:solidFill>
                            <a:srgbClr val="FF0000"/>
                          </a:solidFill>
                        </a:rPr>
                        <a:t>┐x</a:t>
                      </a:r>
                      <a:r>
                        <a:rPr lang="en-US" sz="2000" b="1" i="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000" b="1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rgbClr val="00B050"/>
                          </a:solidFill>
                        </a:rPr>
                        <a:t>┐x</a:t>
                      </a:r>
                      <a:r>
                        <a:rPr lang="en-US" sz="2000" b="1" i="0" baseline="-250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en-US" sz="2000" b="1" i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2000" b="1" i="0" baseline="0" dirty="0" smtClean="0"/>
                        <a:t>V </a:t>
                      </a:r>
                      <a:r>
                        <a:rPr lang="en-US" sz="2000" b="1" i="1" dirty="0" smtClean="0">
                          <a:solidFill>
                            <a:srgbClr val="00B050"/>
                          </a:solidFill>
                        </a:rPr>
                        <a:t>x</a:t>
                      </a:r>
                      <a:r>
                        <a:rPr lang="en-US" sz="2000" b="1" i="0" baseline="-25000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i="1" dirty="0" smtClean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rgbClr val="00B050"/>
                          </a:solidFill>
                        </a:rPr>
                        <a:t>x</a:t>
                      </a:r>
                      <a:r>
                        <a:rPr lang="en-US" sz="2000" b="1" i="0" baseline="-25000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r>
                        <a:rPr lang="en-US" sz="2000" b="1" i="0" baseline="0" dirty="0" smtClean="0"/>
                        <a:t> V </a:t>
                      </a:r>
                      <a:r>
                        <a:rPr lang="en-US" sz="2000" b="1" i="1" dirty="0" smtClean="0">
                          <a:solidFill>
                            <a:srgbClr val="FF0000"/>
                          </a:solidFill>
                        </a:rPr>
                        <a:t>┐x</a:t>
                      </a:r>
                      <a:r>
                        <a:rPr lang="en-US" sz="2000" b="1" i="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000" b="1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rgbClr val="FF0000"/>
                          </a:solidFill>
                        </a:rPr>
                        <a:t>┐x</a:t>
                      </a:r>
                      <a:r>
                        <a:rPr lang="en-US" sz="2000" b="1" i="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2000" b="1" i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1" i="0" baseline="0" dirty="0" smtClean="0"/>
                        <a:t>V </a:t>
                      </a:r>
                      <a:r>
                        <a:rPr lang="en-US" sz="2000" b="1" i="1" dirty="0" smtClean="0">
                          <a:solidFill>
                            <a:srgbClr val="FF0000"/>
                          </a:solidFill>
                        </a:rPr>
                        <a:t>┐x</a:t>
                      </a:r>
                      <a:r>
                        <a:rPr lang="en-US" sz="2000" b="1" i="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000" b="1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rgbClr val="00B050"/>
                          </a:solidFill>
                        </a:rPr>
                        <a:t>x</a:t>
                      </a:r>
                      <a:r>
                        <a:rPr lang="en-US" sz="2000" b="1" i="0" baseline="-25000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r>
                        <a:rPr lang="en-US" sz="2000" b="1" i="0" baseline="0" dirty="0" smtClean="0"/>
                        <a:t> V </a:t>
                      </a:r>
                      <a:r>
                        <a:rPr lang="en-US" sz="2000" b="1" i="1" dirty="0" smtClean="0">
                          <a:solidFill>
                            <a:srgbClr val="00B050"/>
                          </a:solidFill>
                        </a:rPr>
                        <a:t>x</a:t>
                      </a:r>
                      <a:r>
                        <a:rPr lang="en-US" sz="2000" b="1" i="0" baseline="-25000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i="1" dirty="0" smtClean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13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553200" y="2090662"/>
            <a:ext cx="5448300" cy="3700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Set of 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i="1" dirty="0" smtClean="0"/>
              <a:t>clauses</a:t>
            </a:r>
            <a:r>
              <a:rPr lang="en-US" dirty="0" smtClean="0"/>
              <a:t>, each with an associated </a:t>
            </a:r>
            <a:r>
              <a:rPr lang="en-US" i="1" dirty="0" smtClean="0"/>
              <a:t>weight</a:t>
            </a:r>
            <a:r>
              <a:rPr lang="en-US" dirty="0" smtClean="0"/>
              <a:t> and containing 2 literals </a:t>
            </a:r>
          </a:p>
          <a:p>
            <a:endParaRPr lang="en-US" dirty="0" smtClean="0"/>
          </a:p>
          <a:p>
            <a:r>
              <a:rPr lang="en-US" dirty="0" smtClean="0"/>
              <a:t>Find a </a:t>
            </a:r>
            <a:r>
              <a:rPr lang="en-US" i="1" dirty="0" smtClean="0"/>
              <a:t>truth assignment</a:t>
            </a:r>
            <a:r>
              <a:rPr lang="en-US" dirty="0" smtClean="0"/>
              <a:t> of the variables that maximizes the sum of the weight of the satisfied clauses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0700" y="1257249"/>
            <a:ext cx="3073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2800" i="1" dirty="0" smtClean="0"/>
              <a:t>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</a:t>
            </a:r>
            <a:r>
              <a:rPr lang="en-US" sz="2800" b="1" dirty="0"/>
              <a:t>F</a:t>
            </a:r>
            <a:r>
              <a:rPr lang="en-US" sz="2800" dirty="0" smtClean="0"/>
              <a:t> , </a:t>
            </a:r>
            <a:r>
              <a:rPr lang="en-US" sz="2800" i="1" dirty="0"/>
              <a:t>x</a:t>
            </a:r>
            <a:r>
              <a:rPr lang="en-US" sz="2800" baseline="-25000" dirty="0"/>
              <a:t>2</a:t>
            </a:r>
            <a:r>
              <a:rPr lang="en-US" sz="2800" dirty="0"/>
              <a:t> = </a:t>
            </a:r>
            <a:r>
              <a:rPr lang="en-US" sz="2800" b="1" dirty="0" smtClean="0"/>
              <a:t>T </a:t>
            </a:r>
            <a:r>
              <a:rPr lang="en-US" sz="2800" dirty="0" smtClean="0"/>
              <a:t>, </a:t>
            </a:r>
            <a:r>
              <a:rPr lang="en-US" sz="2800" i="1" dirty="0" smtClean="0"/>
              <a:t>x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</a:t>
            </a:r>
            <a:r>
              <a:rPr lang="en-US" sz="2800" dirty="0"/>
              <a:t>= </a:t>
            </a:r>
            <a:r>
              <a:rPr lang="en-US" sz="2800" b="1" dirty="0"/>
              <a:t>T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512240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2-Satisfiability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Scheduling</a:t>
            </a:r>
          </a:p>
          <a:p>
            <a:pPr lvl="1"/>
            <a:r>
              <a:rPr lang="en-US" dirty="0" smtClean="0"/>
              <a:t>Electronic design automation</a:t>
            </a:r>
          </a:p>
          <a:p>
            <a:pPr lvl="1"/>
            <a:r>
              <a:rPr lang="en-US" dirty="0" smtClean="0"/>
              <a:t>Computer architecture design</a:t>
            </a:r>
          </a:p>
          <a:p>
            <a:pPr lvl="1"/>
            <a:r>
              <a:rPr lang="en-US" dirty="0" smtClean="0"/>
              <a:t>Pattern recognition</a:t>
            </a:r>
          </a:p>
          <a:p>
            <a:pPr lvl="1"/>
            <a:r>
              <a:rPr lang="en-US" dirty="0" smtClean="0"/>
              <a:t>Inference in Bayesian Networks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5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073" y="1118507"/>
            <a:ext cx="10515600" cy="5058456"/>
          </a:xfrm>
        </p:spPr>
        <p:txBody>
          <a:bodyPr/>
          <a:lstStyle/>
          <a:p>
            <a:r>
              <a:rPr lang="en-US" dirty="0" smtClean="0"/>
              <a:t>Applications</a:t>
            </a:r>
          </a:p>
          <a:p>
            <a:r>
              <a:rPr lang="en-US" b="1" dirty="0" smtClean="0"/>
              <a:t>Exact decision diagrams</a:t>
            </a:r>
          </a:p>
          <a:p>
            <a:r>
              <a:rPr lang="en-US" dirty="0" smtClean="0"/>
              <a:t>Approximate decision diagrams</a:t>
            </a:r>
          </a:p>
          <a:p>
            <a:r>
              <a:rPr lang="en-US" dirty="0" smtClean="0"/>
              <a:t>The branch-and-bound algorithm</a:t>
            </a:r>
          </a:p>
          <a:p>
            <a:r>
              <a:rPr lang="en-US" dirty="0" smtClean="0"/>
              <a:t>Computational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6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represent </a:t>
            </a:r>
            <a:r>
              <a:rPr lang="en-US" b="1" dirty="0" smtClean="0"/>
              <a:t>solutions </a:t>
            </a:r>
            <a:r>
              <a:rPr lang="en-US" dirty="0" smtClean="0"/>
              <a:t>to optimization problems</a:t>
            </a:r>
          </a:p>
          <a:p>
            <a:pPr lvl="1"/>
            <a:r>
              <a:rPr lang="en-US" dirty="0" smtClean="0"/>
              <a:t>Solutions correspond to </a:t>
            </a:r>
            <a:r>
              <a:rPr lang="en-US" b="1" dirty="0" smtClean="0"/>
              <a:t>paths</a:t>
            </a:r>
          </a:p>
          <a:p>
            <a:pPr lvl="1"/>
            <a:r>
              <a:rPr lang="en-US" b="1" dirty="0" smtClean="0"/>
              <a:t>Length</a:t>
            </a:r>
            <a:r>
              <a:rPr lang="en-US" dirty="0" smtClean="0"/>
              <a:t> of a path is the value of the objective function value of the solution it represents</a:t>
            </a:r>
          </a:p>
          <a:p>
            <a:pPr lvl="1"/>
            <a:r>
              <a:rPr lang="en-US" dirty="0" smtClean="0"/>
              <a:t>They are </a:t>
            </a:r>
            <a:r>
              <a:rPr lang="en-US" b="1" dirty="0" smtClean="0"/>
              <a:t>compact </a:t>
            </a:r>
            <a:r>
              <a:rPr lang="en-US" dirty="0" smtClean="0"/>
              <a:t>representations of the entire </a:t>
            </a:r>
            <a:r>
              <a:rPr lang="en-US" b="1" dirty="0" smtClean="0"/>
              <a:t>search tree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7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Oval 18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" name="Oval 20"/>
          <p:cNvSpPr/>
          <p:nvPr/>
        </p:nvSpPr>
        <p:spPr>
          <a:xfrm>
            <a:off x="7886700" y="243508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715500" y="243508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934355" y="335865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784336" y="33660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634317" y="337755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7886700" y="425986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9715500" y="425986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7892473" y="519079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9721273" y="519079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648700" y="59817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3" name="Straight Connector 32"/>
          <p:cNvCxnSpPr>
            <a:stCxn id="21" idx="7"/>
            <a:endCxn id="19" idx="3"/>
          </p:cNvCxnSpPr>
          <p:nvPr/>
        </p:nvCxnSpPr>
        <p:spPr>
          <a:xfrm flipV="1">
            <a:off x="7982960" y="1699334"/>
            <a:ext cx="721983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1"/>
            <a:endCxn id="19" idx="5"/>
          </p:cNvCxnSpPr>
          <p:nvPr/>
        </p:nvCxnSpPr>
        <p:spPr>
          <a:xfrm flipH="1" flipV="1">
            <a:off x="8976506" y="1699334"/>
            <a:ext cx="755510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" idx="7"/>
            <a:endCxn id="21" idx="4"/>
          </p:cNvCxnSpPr>
          <p:nvPr/>
        </p:nvCxnSpPr>
        <p:spPr>
          <a:xfrm flipV="1">
            <a:off x="7030615" y="2564098"/>
            <a:ext cx="912473" cy="81345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1" idx="4"/>
            <a:endCxn id="24" idx="1"/>
          </p:cNvCxnSpPr>
          <p:nvPr/>
        </p:nvCxnSpPr>
        <p:spPr>
          <a:xfrm>
            <a:off x="7943088" y="2564098"/>
            <a:ext cx="857764" cy="82081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2" idx="5"/>
            <a:endCxn id="25" idx="1"/>
          </p:cNvCxnSpPr>
          <p:nvPr/>
        </p:nvCxnSpPr>
        <p:spPr>
          <a:xfrm>
            <a:off x="9811760" y="2545203"/>
            <a:ext cx="839073" cy="8512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3" idx="5"/>
            <a:endCxn id="26" idx="1"/>
          </p:cNvCxnSpPr>
          <p:nvPr/>
        </p:nvCxnSpPr>
        <p:spPr>
          <a:xfrm>
            <a:off x="7030615" y="3468780"/>
            <a:ext cx="872601" cy="80997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24" idx="4"/>
            <a:endCxn id="26" idx="7"/>
          </p:cNvCxnSpPr>
          <p:nvPr/>
        </p:nvCxnSpPr>
        <p:spPr>
          <a:xfrm flipH="1">
            <a:off x="7982960" y="3495031"/>
            <a:ext cx="857764" cy="7837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4" idx="4"/>
            <a:endCxn id="27" idx="1"/>
          </p:cNvCxnSpPr>
          <p:nvPr/>
        </p:nvCxnSpPr>
        <p:spPr>
          <a:xfrm>
            <a:off x="8840724" y="3495031"/>
            <a:ext cx="891292" cy="78372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5" idx="4"/>
            <a:endCxn id="27" idx="7"/>
          </p:cNvCxnSpPr>
          <p:nvPr/>
        </p:nvCxnSpPr>
        <p:spPr>
          <a:xfrm flipH="1">
            <a:off x="9811760" y="3506568"/>
            <a:ext cx="878945" cy="77218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26" idx="4"/>
            <a:endCxn id="28" idx="0"/>
          </p:cNvCxnSpPr>
          <p:nvPr/>
        </p:nvCxnSpPr>
        <p:spPr>
          <a:xfrm>
            <a:off x="7943088" y="4388879"/>
            <a:ext cx="5773" cy="80191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27" idx="3"/>
            <a:endCxn id="28" idx="6"/>
          </p:cNvCxnSpPr>
          <p:nvPr/>
        </p:nvCxnSpPr>
        <p:spPr>
          <a:xfrm flipH="1">
            <a:off x="8005249" y="4369984"/>
            <a:ext cx="1726767" cy="88532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27" idx="4"/>
            <a:endCxn id="29" idx="0"/>
          </p:cNvCxnSpPr>
          <p:nvPr/>
        </p:nvCxnSpPr>
        <p:spPr>
          <a:xfrm>
            <a:off x="9771888" y="4388878"/>
            <a:ext cx="5773" cy="8019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28" idx="6"/>
            <a:endCxn id="32" idx="0"/>
          </p:cNvCxnSpPr>
          <p:nvPr/>
        </p:nvCxnSpPr>
        <p:spPr>
          <a:xfrm>
            <a:off x="8005249" y="5255305"/>
            <a:ext cx="835476" cy="726395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urved Connector 87"/>
          <p:cNvCxnSpPr>
            <a:stCxn id="28" idx="4"/>
            <a:endCxn id="32" idx="2"/>
          </p:cNvCxnSpPr>
          <p:nvPr/>
        </p:nvCxnSpPr>
        <p:spPr>
          <a:xfrm rot="16200000" flipH="1">
            <a:off x="7871824" y="5396849"/>
            <a:ext cx="853912" cy="699839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29" idx="4"/>
            <a:endCxn id="32" idx="7"/>
          </p:cNvCxnSpPr>
          <p:nvPr/>
        </p:nvCxnSpPr>
        <p:spPr>
          <a:xfrm flipH="1">
            <a:off x="8976506" y="5319812"/>
            <a:ext cx="801155" cy="71813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99476" y="1866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9457854" y="1891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340930" y="27767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8453089" y="27895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7380967" y="35233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9118684" y="53465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10224532" y="38055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8970252" y="42898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7634638" y="45829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8107745" y="55621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9360788" y="36702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7144533" y="27561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8272144" y="38868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9832914" y="45971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8599173" y="51507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1460619" y="54599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114" name="Straight Connector 113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255857" y="59890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255857" y="6292334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87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5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Oval 18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" name="Oval 20"/>
          <p:cNvSpPr/>
          <p:nvPr/>
        </p:nvSpPr>
        <p:spPr>
          <a:xfrm>
            <a:off x="7886700" y="243508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715500" y="243508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934355" y="335865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784336" y="33660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634317" y="337755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7886700" y="425986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9715500" y="425986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7892473" y="519079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9721273" y="519079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648700" y="59817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3" name="Straight Connector 32"/>
          <p:cNvCxnSpPr>
            <a:stCxn id="21" idx="7"/>
            <a:endCxn id="19" idx="3"/>
          </p:cNvCxnSpPr>
          <p:nvPr/>
        </p:nvCxnSpPr>
        <p:spPr>
          <a:xfrm flipV="1">
            <a:off x="7982960" y="1699334"/>
            <a:ext cx="721983" cy="754641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1"/>
            <a:endCxn id="19" idx="5"/>
          </p:cNvCxnSpPr>
          <p:nvPr/>
        </p:nvCxnSpPr>
        <p:spPr>
          <a:xfrm flipH="1" flipV="1">
            <a:off x="8976506" y="1699334"/>
            <a:ext cx="755510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" idx="7"/>
            <a:endCxn id="21" idx="4"/>
          </p:cNvCxnSpPr>
          <p:nvPr/>
        </p:nvCxnSpPr>
        <p:spPr>
          <a:xfrm flipV="1">
            <a:off x="7030615" y="2564098"/>
            <a:ext cx="912473" cy="81345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1" idx="4"/>
            <a:endCxn id="24" idx="1"/>
          </p:cNvCxnSpPr>
          <p:nvPr/>
        </p:nvCxnSpPr>
        <p:spPr>
          <a:xfrm>
            <a:off x="7943088" y="2564098"/>
            <a:ext cx="857764" cy="82081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2" idx="5"/>
            <a:endCxn id="25" idx="1"/>
          </p:cNvCxnSpPr>
          <p:nvPr/>
        </p:nvCxnSpPr>
        <p:spPr>
          <a:xfrm>
            <a:off x="9811760" y="2545203"/>
            <a:ext cx="839073" cy="8512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3" idx="5"/>
            <a:endCxn id="26" idx="1"/>
          </p:cNvCxnSpPr>
          <p:nvPr/>
        </p:nvCxnSpPr>
        <p:spPr>
          <a:xfrm>
            <a:off x="7030615" y="3468780"/>
            <a:ext cx="872601" cy="809976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24" idx="4"/>
            <a:endCxn id="26" idx="7"/>
          </p:cNvCxnSpPr>
          <p:nvPr/>
        </p:nvCxnSpPr>
        <p:spPr>
          <a:xfrm flipH="1">
            <a:off x="7982960" y="3495031"/>
            <a:ext cx="857764" cy="7837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4" idx="4"/>
            <a:endCxn id="27" idx="1"/>
          </p:cNvCxnSpPr>
          <p:nvPr/>
        </p:nvCxnSpPr>
        <p:spPr>
          <a:xfrm>
            <a:off x="8840724" y="3495031"/>
            <a:ext cx="891292" cy="78372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5" idx="4"/>
            <a:endCxn id="27" idx="7"/>
          </p:cNvCxnSpPr>
          <p:nvPr/>
        </p:nvCxnSpPr>
        <p:spPr>
          <a:xfrm flipH="1">
            <a:off x="9811760" y="3506568"/>
            <a:ext cx="878945" cy="77218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26" idx="4"/>
            <a:endCxn id="28" idx="0"/>
          </p:cNvCxnSpPr>
          <p:nvPr/>
        </p:nvCxnSpPr>
        <p:spPr>
          <a:xfrm>
            <a:off x="7943088" y="4388879"/>
            <a:ext cx="5773" cy="801917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27" idx="3"/>
            <a:endCxn id="28" idx="6"/>
          </p:cNvCxnSpPr>
          <p:nvPr/>
        </p:nvCxnSpPr>
        <p:spPr>
          <a:xfrm flipH="1">
            <a:off x="8005249" y="4369984"/>
            <a:ext cx="1726767" cy="88532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27" idx="4"/>
            <a:endCxn id="29" idx="0"/>
          </p:cNvCxnSpPr>
          <p:nvPr/>
        </p:nvCxnSpPr>
        <p:spPr>
          <a:xfrm>
            <a:off x="9771888" y="4388878"/>
            <a:ext cx="5773" cy="8019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28" idx="6"/>
            <a:endCxn id="32" idx="0"/>
          </p:cNvCxnSpPr>
          <p:nvPr/>
        </p:nvCxnSpPr>
        <p:spPr>
          <a:xfrm>
            <a:off x="8005249" y="5255305"/>
            <a:ext cx="835476" cy="726395"/>
          </a:xfrm>
          <a:prstGeom prst="curvedConnector2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urved Connector 87"/>
          <p:cNvCxnSpPr>
            <a:stCxn id="28" idx="4"/>
            <a:endCxn id="32" idx="2"/>
          </p:cNvCxnSpPr>
          <p:nvPr/>
        </p:nvCxnSpPr>
        <p:spPr>
          <a:xfrm rot="16200000" flipH="1">
            <a:off x="7871824" y="5396849"/>
            <a:ext cx="853912" cy="699839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29" idx="4"/>
            <a:endCxn id="32" idx="7"/>
          </p:cNvCxnSpPr>
          <p:nvPr/>
        </p:nvCxnSpPr>
        <p:spPr>
          <a:xfrm flipH="1">
            <a:off x="8976506" y="5319812"/>
            <a:ext cx="801155" cy="71813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99476" y="1866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9457854" y="1891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340930" y="27767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8453089" y="27895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7380967" y="35233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9118684" y="53465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10224532" y="38055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8970252" y="42898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7634638" y="45829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8107745" y="55621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9360788" y="36702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7144533" y="27561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8272144" y="38868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9832914" y="45971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8599173" y="51507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1460619" y="54599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255857" y="59890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5255857" y="6292334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59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19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32921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32922" y="23720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1960728" y="2699880"/>
            <a:ext cx="1568012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2016970" y="4371699"/>
            <a:ext cx="14555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482903" y="23720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3472497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1824946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3664522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1960727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016971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3890" y="2139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47800" y="32823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91610" y="270835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00304" y="328237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44576" y="43567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89193" y="26998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37" name="Oval 36"/>
          <p:cNvSpPr/>
          <p:nvPr/>
        </p:nvSpPr>
        <p:spPr>
          <a:xfrm>
            <a:off x="8685018" y="504472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8" name="Straight Connector 37"/>
          <p:cNvCxnSpPr>
            <a:stCxn id="83" idx="0"/>
            <a:endCxn id="23" idx="4"/>
          </p:cNvCxnSpPr>
          <p:nvPr/>
        </p:nvCxnSpPr>
        <p:spPr>
          <a:xfrm flipH="1" flipV="1">
            <a:off x="8840725" y="1755577"/>
            <a:ext cx="17521" cy="68880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98" idx="1"/>
            <a:endCxn id="83" idx="4"/>
          </p:cNvCxnSpPr>
          <p:nvPr/>
        </p:nvCxnSpPr>
        <p:spPr>
          <a:xfrm flipH="1" flipV="1">
            <a:off x="8858246" y="2573401"/>
            <a:ext cx="838344" cy="8076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91" idx="4"/>
            <a:endCxn id="120" idx="0"/>
          </p:cNvCxnSpPr>
          <p:nvPr/>
        </p:nvCxnSpPr>
        <p:spPr>
          <a:xfrm>
            <a:off x="7923403" y="3491159"/>
            <a:ext cx="953327" cy="79543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83" idx="4"/>
            <a:endCxn id="91" idx="0"/>
          </p:cNvCxnSpPr>
          <p:nvPr/>
        </p:nvCxnSpPr>
        <p:spPr>
          <a:xfrm flipH="1">
            <a:off x="7923403" y="2573401"/>
            <a:ext cx="934843" cy="7887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98" idx="5"/>
            <a:endCxn id="121" idx="0"/>
          </p:cNvCxnSpPr>
          <p:nvPr/>
        </p:nvCxnSpPr>
        <p:spPr>
          <a:xfrm>
            <a:off x="9776334" y="3472264"/>
            <a:ext cx="919339" cy="8081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21" idx="3"/>
            <a:endCxn id="37" idx="6"/>
          </p:cNvCxnSpPr>
          <p:nvPr/>
        </p:nvCxnSpPr>
        <p:spPr>
          <a:xfrm flipH="1">
            <a:off x="9069067" y="4390549"/>
            <a:ext cx="1586734" cy="84620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91" idx="4"/>
            <a:endCxn id="119" idx="0"/>
          </p:cNvCxnSpPr>
          <p:nvPr/>
        </p:nvCxnSpPr>
        <p:spPr>
          <a:xfrm flipH="1">
            <a:off x="7075178" y="3491159"/>
            <a:ext cx="848225" cy="78926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120" idx="6"/>
            <a:endCxn id="37" idx="6"/>
          </p:cNvCxnSpPr>
          <p:nvPr/>
        </p:nvCxnSpPr>
        <p:spPr>
          <a:xfrm>
            <a:off x="8933118" y="4351101"/>
            <a:ext cx="135949" cy="885650"/>
          </a:xfrm>
          <a:prstGeom prst="curvedConnector3">
            <a:avLst>
              <a:gd name="adj1" fmla="val 26815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120" idx="2"/>
            <a:endCxn id="37" idx="2"/>
          </p:cNvCxnSpPr>
          <p:nvPr/>
        </p:nvCxnSpPr>
        <p:spPr>
          <a:xfrm rot="10800000" flipV="1">
            <a:off x="8685018" y="4351101"/>
            <a:ext cx="135324" cy="885650"/>
          </a:xfrm>
          <a:prstGeom prst="curvedConnector3">
            <a:avLst>
              <a:gd name="adj1" fmla="val 268928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98" idx="4"/>
            <a:endCxn id="120" idx="7"/>
          </p:cNvCxnSpPr>
          <p:nvPr/>
        </p:nvCxnSpPr>
        <p:spPr>
          <a:xfrm flipH="1">
            <a:off x="8916602" y="3491158"/>
            <a:ext cx="819860" cy="81432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8874947" y="186397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8115427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9146758" y="34903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168848" y="35997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8167916" y="3826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83" name="Oval 82"/>
          <p:cNvSpPr/>
          <p:nvPr/>
        </p:nvSpPr>
        <p:spPr>
          <a:xfrm>
            <a:off x="880185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7867015" y="336214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9680074" y="336214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9349880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19" name="Oval 118"/>
          <p:cNvSpPr/>
          <p:nvPr/>
        </p:nvSpPr>
        <p:spPr>
          <a:xfrm>
            <a:off x="7018790" y="428042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8820342" y="428659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10639285" y="428042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31" name="Curved Connector 130"/>
          <p:cNvCxnSpPr>
            <a:stCxn id="121" idx="4"/>
            <a:endCxn id="37" idx="6"/>
          </p:cNvCxnSpPr>
          <p:nvPr/>
        </p:nvCxnSpPr>
        <p:spPr>
          <a:xfrm rot="5400000">
            <a:off x="9468716" y="4009794"/>
            <a:ext cx="827308" cy="1626606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urved Connector 136"/>
          <p:cNvCxnSpPr>
            <a:stCxn id="119" idx="4"/>
            <a:endCxn id="37" idx="2"/>
          </p:cNvCxnSpPr>
          <p:nvPr/>
        </p:nvCxnSpPr>
        <p:spPr>
          <a:xfrm rot="16200000" flipH="1">
            <a:off x="7466445" y="4018177"/>
            <a:ext cx="827307" cy="1609840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10381255" y="36460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58" name="Straight Connector 157"/>
          <p:cNvCxnSpPr>
            <a:stCxn id="119" idx="4"/>
            <a:endCxn id="37" idx="2"/>
          </p:cNvCxnSpPr>
          <p:nvPr/>
        </p:nvCxnSpPr>
        <p:spPr>
          <a:xfrm>
            <a:off x="7075178" y="4409444"/>
            <a:ext cx="1609840" cy="8273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7626138" y="44245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7114800" y="48683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8164515" y="45897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9300697" y="45590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9879795" y="43419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170" name="Straight Connector 169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5255857" y="5989058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</a:t>
            </a:r>
            <a:endParaRPr lang="en-US" dirty="0"/>
          </a:p>
        </p:txBody>
      </p:sp>
      <p:sp>
        <p:nvSpPr>
          <p:cNvPr id="173" name="TextBox 172"/>
          <p:cNvSpPr txBox="1"/>
          <p:nvPr/>
        </p:nvSpPr>
        <p:spPr>
          <a:xfrm>
            <a:off x="5255857" y="6292334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</a:t>
            </a:r>
            <a:endParaRPr lang="en-US" dirty="0"/>
          </a:p>
        </p:txBody>
      </p:sp>
      <p:sp>
        <p:nvSpPr>
          <p:cNvPr id="174" name="TextBox 173"/>
          <p:cNvSpPr txBox="1"/>
          <p:nvPr/>
        </p:nvSpPr>
        <p:spPr>
          <a:xfrm>
            <a:off x="10337599" y="48674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5" name="TextBox 174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3911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methods for discrete optimization rely on branch-and-bound algorithms, applied to </a:t>
            </a:r>
            <a:r>
              <a:rPr lang="en-US" b="1" dirty="0" smtClean="0"/>
              <a:t>integer programming (IP) formulations</a:t>
            </a:r>
          </a:p>
          <a:p>
            <a:pPr lvl="1"/>
            <a:r>
              <a:rPr lang="en-US" b="1" dirty="0" smtClean="0"/>
              <a:t>LP relaxations</a:t>
            </a:r>
            <a:r>
              <a:rPr lang="en-US" dirty="0" smtClean="0"/>
              <a:t> play a central role</a:t>
            </a:r>
          </a:p>
          <a:p>
            <a:pPr lvl="2"/>
            <a:r>
              <a:rPr lang="en-US" dirty="0" smtClean="0"/>
              <a:t>Relaxation bounds</a:t>
            </a:r>
          </a:p>
          <a:p>
            <a:pPr lvl="2"/>
            <a:r>
              <a:rPr lang="en-US" dirty="0" smtClean="0"/>
              <a:t>Feasible solutions</a:t>
            </a:r>
          </a:p>
          <a:p>
            <a:pPr lvl="2"/>
            <a:r>
              <a:rPr lang="en-US" dirty="0" smtClean="0"/>
              <a:t>Branching</a:t>
            </a:r>
          </a:p>
          <a:p>
            <a:r>
              <a:rPr lang="en-US" dirty="0" smtClean="0"/>
              <a:t>We propose a novel branch-and-bound algorithm for discrete optimization</a:t>
            </a:r>
          </a:p>
          <a:p>
            <a:pPr lvl="1"/>
            <a:r>
              <a:rPr lang="en-US" b="1" dirty="0" smtClean="0"/>
              <a:t>Decision diagrams </a:t>
            </a:r>
            <a:r>
              <a:rPr lang="en-US" dirty="0" smtClean="0"/>
              <a:t>play a central role</a:t>
            </a:r>
          </a:p>
          <a:p>
            <a:pPr lvl="2"/>
            <a:r>
              <a:rPr lang="en-US" dirty="0" smtClean="0"/>
              <a:t>Relaxation bounds – </a:t>
            </a:r>
            <a:r>
              <a:rPr lang="en-US" b="1" dirty="0" smtClean="0"/>
              <a:t>Relaxed BDDs</a:t>
            </a:r>
          </a:p>
          <a:p>
            <a:pPr lvl="2"/>
            <a:r>
              <a:rPr lang="en-US" dirty="0" smtClean="0"/>
              <a:t>Feasible solutions – </a:t>
            </a:r>
            <a:r>
              <a:rPr lang="en-US" b="1" dirty="0" smtClean="0"/>
              <a:t>Restricted BDDs</a:t>
            </a:r>
          </a:p>
          <a:p>
            <a:pPr lvl="2"/>
            <a:r>
              <a:rPr lang="en-US" dirty="0" smtClean="0"/>
              <a:t>Branching – </a:t>
            </a:r>
            <a:r>
              <a:rPr lang="en-US" b="1" dirty="0" smtClean="0"/>
              <a:t>Nodes</a:t>
            </a:r>
            <a:r>
              <a:rPr lang="en-US" dirty="0" smtClean="0"/>
              <a:t> of relaxed BDDs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66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20</a:t>
            </a:fld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37" name="Oval 36"/>
          <p:cNvSpPr/>
          <p:nvPr/>
        </p:nvSpPr>
        <p:spPr>
          <a:xfrm>
            <a:off x="8685018" y="504472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8" name="Straight Connector 37"/>
          <p:cNvCxnSpPr>
            <a:stCxn id="83" idx="0"/>
            <a:endCxn id="23" idx="4"/>
          </p:cNvCxnSpPr>
          <p:nvPr/>
        </p:nvCxnSpPr>
        <p:spPr>
          <a:xfrm flipH="1" flipV="1">
            <a:off x="8840725" y="1755577"/>
            <a:ext cx="17521" cy="688807"/>
          </a:xfrm>
          <a:prstGeom prst="line">
            <a:avLst/>
          </a:prstGeom>
          <a:ln w="508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98" idx="1"/>
            <a:endCxn id="83" idx="4"/>
          </p:cNvCxnSpPr>
          <p:nvPr/>
        </p:nvCxnSpPr>
        <p:spPr>
          <a:xfrm flipH="1" flipV="1">
            <a:off x="8858246" y="2573401"/>
            <a:ext cx="838344" cy="8076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91" idx="4"/>
            <a:endCxn id="120" idx="0"/>
          </p:cNvCxnSpPr>
          <p:nvPr/>
        </p:nvCxnSpPr>
        <p:spPr>
          <a:xfrm>
            <a:off x="7923403" y="3491159"/>
            <a:ext cx="953327" cy="795433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83" idx="4"/>
            <a:endCxn id="91" idx="0"/>
          </p:cNvCxnSpPr>
          <p:nvPr/>
        </p:nvCxnSpPr>
        <p:spPr>
          <a:xfrm flipH="1">
            <a:off x="7923403" y="2573401"/>
            <a:ext cx="934843" cy="788741"/>
          </a:xfrm>
          <a:prstGeom prst="line">
            <a:avLst/>
          </a:prstGeom>
          <a:ln w="508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98" idx="5"/>
            <a:endCxn id="121" idx="0"/>
          </p:cNvCxnSpPr>
          <p:nvPr/>
        </p:nvCxnSpPr>
        <p:spPr>
          <a:xfrm>
            <a:off x="9776334" y="3472264"/>
            <a:ext cx="919339" cy="8081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21" idx="3"/>
            <a:endCxn id="37" idx="6"/>
          </p:cNvCxnSpPr>
          <p:nvPr/>
        </p:nvCxnSpPr>
        <p:spPr>
          <a:xfrm flipH="1">
            <a:off x="9069067" y="4390549"/>
            <a:ext cx="1586734" cy="84620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91" idx="4"/>
            <a:endCxn id="119" idx="0"/>
          </p:cNvCxnSpPr>
          <p:nvPr/>
        </p:nvCxnSpPr>
        <p:spPr>
          <a:xfrm flipH="1">
            <a:off x="7075178" y="3491159"/>
            <a:ext cx="848225" cy="78926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120" idx="6"/>
            <a:endCxn id="37" idx="6"/>
          </p:cNvCxnSpPr>
          <p:nvPr/>
        </p:nvCxnSpPr>
        <p:spPr>
          <a:xfrm>
            <a:off x="8933118" y="4351101"/>
            <a:ext cx="135949" cy="885650"/>
          </a:xfrm>
          <a:prstGeom prst="curvedConnector3">
            <a:avLst>
              <a:gd name="adj1" fmla="val 26815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120" idx="2"/>
            <a:endCxn id="37" idx="2"/>
          </p:cNvCxnSpPr>
          <p:nvPr/>
        </p:nvCxnSpPr>
        <p:spPr>
          <a:xfrm rot="10800000" flipV="1">
            <a:off x="8685018" y="4351101"/>
            <a:ext cx="135324" cy="885650"/>
          </a:xfrm>
          <a:prstGeom prst="curvedConnector3">
            <a:avLst>
              <a:gd name="adj1" fmla="val 268928"/>
            </a:avLst>
          </a:prstGeom>
          <a:ln w="508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98" idx="4"/>
            <a:endCxn id="120" idx="7"/>
          </p:cNvCxnSpPr>
          <p:nvPr/>
        </p:nvCxnSpPr>
        <p:spPr>
          <a:xfrm flipH="1">
            <a:off x="8916602" y="3491158"/>
            <a:ext cx="819860" cy="81432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8874947" y="186397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8115427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9146758" y="34903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168848" y="35997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8167916" y="3826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83" name="Oval 82"/>
          <p:cNvSpPr/>
          <p:nvPr/>
        </p:nvSpPr>
        <p:spPr>
          <a:xfrm>
            <a:off x="880185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7867015" y="336214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9680074" y="336214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9349880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19" name="Oval 118"/>
          <p:cNvSpPr/>
          <p:nvPr/>
        </p:nvSpPr>
        <p:spPr>
          <a:xfrm>
            <a:off x="7018790" y="428042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8820342" y="428659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10639285" y="428042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31" name="Curved Connector 130"/>
          <p:cNvCxnSpPr>
            <a:stCxn id="121" idx="4"/>
            <a:endCxn id="37" idx="6"/>
          </p:cNvCxnSpPr>
          <p:nvPr/>
        </p:nvCxnSpPr>
        <p:spPr>
          <a:xfrm rot="5400000">
            <a:off x="9468716" y="4009794"/>
            <a:ext cx="827308" cy="1626606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urved Connector 136"/>
          <p:cNvCxnSpPr>
            <a:stCxn id="119" idx="4"/>
            <a:endCxn id="37" idx="2"/>
          </p:cNvCxnSpPr>
          <p:nvPr/>
        </p:nvCxnSpPr>
        <p:spPr>
          <a:xfrm rot="16200000" flipH="1">
            <a:off x="7466445" y="4018177"/>
            <a:ext cx="827307" cy="1609840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10381255" y="36460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58" name="Straight Connector 157"/>
          <p:cNvCxnSpPr>
            <a:stCxn id="119" idx="4"/>
            <a:endCxn id="37" idx="2"/>
          </p:cNvCxnSpPr>
          <p:nvPr/>
        </p:nvCxnSpPr>
        <p:spPr>
          <a:xfrm>
            <a:off x="7075178" y="4409444"/>
            <a:ext cx="1609840" cy="8273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7626138" y="44245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7114800" y="48683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8164515" y="45897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9300697" y="45590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9879795" y="43419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1632921" y="4179674"/>
            <a:ext cx="384049" cy="38404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1632922" y="23720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64" name="Straight Connector 63"/>
          <p:cNvCxnSpPr>
            <a:stCxn id="63" idx="5"/>
            <a:endCxn id="73" idx="1"/>
          </p:cNvCxnSpPr>
          <p:nvPr/>
        </p:nvCxnSpPr>
        <p:spPr>
          <a:xfrm>
            <a:off x="1960728" y="2699880"/>
            <a:ext cx="1568012" cy="1536037"/>
          </a:xfrm>
          <a:prstGeom prst="line">
            <a:avLst/>
          </a:prstGeom>
          <a:ln w="254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1" idx="6"/>
            <a:endCxn id="73" idx="2"/>
          </p:cNvCxnSpPr>
          <p:nvPr/>
        </p:nvCxnSpPr>
        <p:spPr>
          <a:xfrm>
            <a:off x="2016970" y="4371699"/>
            <a:ext cx="1455527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3482903" y="23720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3" name="Oval 72"/>
          <p:cNvSpPr/>
          <p:nvPr/>
        </p:nvSpPr>
        <p:spPr>
          <a:xfrm>
            <a:off x="3472497" y="41796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74" name="Straight Connector 73"/>
          <p:cNvCxnSpPr>
            <a:stCxn id="61" idx="0"/>
            <a:endCxn id="63" idx="4"/>
          </p:cNvCxnSpPr>
          <p:nvPr/>
        </p:nvCxnSpPr>
        <p:spPr>
          <a:xfrm flipV="1">
            <a:off x="1824946" y="2756123"/>
            <a:ext cx="1" cy="1423551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73" idx="0"/>
            <a:endCxn id="66" idx="4"/>
          </p:cNvCxnSpPr>
          <p:nvPr/>
        </p:nvCxnSpPr>
        <p:spPr>
          <a:xfrm flipV="1">
            <a:off x="3664522" y="2756123"/>
            <a:ext cx="10406" cy="1423551"/>
          </a:xfrm>
          <a:prstGeom prst="line">
            <a:avLst/>
          </a:prstGeom>
          <a:ln w="254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61" idx="7"/>
            <a:endCxn id="66" idx="3"/>
          </p:cNvCxnSpPr>
          <p:nvPr/>
        </p:nvCxnSpPr>
        <p:spPr>
          <a:xfrm flipV="1">
            <a:off x="1960727" y="2699880"/>
            <a:ext cx="1578419" cy="1536037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3" idx="6"/>
            <a:endCxn id="66" idx="2"/>
          </p:cNvCxnSpPr>
          <p:nvPr/>
        </p:nvCxnSpPr>
        <p:spPr>
          <a:xfrm>
            <a:off x="2016971" y="2564099"/>
            <a:ext cx="1465932" cy="0"/>
          </a:xfrm>
          <a:prstGeom prst="line">
            <a:avLst/>
          </a:prstGeom>
          <a:ln w="254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2593890" y="2139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447800" y="32823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191610" y="270835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3800304" y="328237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2544576" y="43567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2989193" y="26998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85" name="Freeform 84"/>
          <p:cNvSpPr/>
          <p:nvPr/>
        </p:nvSpPr>
        <p:spPr>
          <a:xfrm>
            <a:off x="1215846" y="2864964"/>
            <a:ext cx="2312894" cy="2506532"/>
          </a:xfrm>
          <a:custGeom>
            <a:avLst/>
            <a:gdLst>
              <a:gd name="connsiteX0" fmla="*/ 0 w 2312894"/>
              <a:gd name="connsiteY0" fmla="*/ 0 h 2506532"/>
              <a:gd name="connsiteX1" fmla="*/ 1506070 w 2312894"/>
              <a:gd name="connsiteY1" fmla="*/ 914400 h 2506532"/>
              <a:gd name="connsiteX2" fmla="*/ 2312894 w 2312894"/>
              <a:gd name="connsiteY2" fmla="*/ 2506532 h 2506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12894" h="2506532">
                <a:moveTo>
                  <a:pt x="0" y="0"/>
                </a:moveTo>
                <a:cubicBezTo>
                  <a:pt x="560294" y="248322"/>
                  <a:pt x="1120588" y="496645"/>
                  <a:pt x="1506070" y="914400"/>
                </a:cubicBezTo>
                <a:cubicBezTo>
                  <a:pt x="1891552" y="1332155"/>
                  <a:pt x="2102223" y="1919343"/>
                  <a:pt x="2312894" y="2506532"/>
                </a:cubicBezTo>
              </a:path>
            </a:pathLst>
          </a:custGeom>
          <a:noFill/>
          <a:ln w="666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Connector 85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255857" y="5989058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5255857" y="6292334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0337599" y="48674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93" name="TextBox 92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94" name="TextBox 93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95" name="TextBox 94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6522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2-Satisfiability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342900" y="2247900"/>
          <a:ext cx="5848350" cy="3383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19250"/>
                <a:gridCol w="2830952"/>
                <a:gridCol w="139814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Clause</a:t>
                      </a:r>
                      <a:r>
                        <a:rPr lang="en-US" sz="2000" b="1" baseline="0" dirty="0" smtClean="0"/>
                        <a:t> Index</a:t>
                      </a:r>
                    </a:p>
                    <a:p>
                      <a:pPr algn="ctr"/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Clause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Weight</a:t>
                      </a:r>
                    </a:p>
                    <a:p>
                      <a:pPr algn="ctr"/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/>
                        <a:t>x</a:t>
                      </a:r>
                      <a:r>
                        <a:rPr lang="en-US" sz="2000" b="1" i="0" baseline="-25000" dirty="0" smtClean="0"/>
                        <a:t>1</a:t>
                      </a:r>
                      <a:r>
                        <a:rPr lang="en-US" sz="2000" b="1" i="0" baseline="0" dirty="0" smtClean="0"/>
                        <a:t> V </a:t>
                      </a:r>
                      <a:r>
                        <a:rPr lang="en-US" sz="2000" b="1" i="1" dirty="0" smtClean="0"/>
                        <a:t>x</a:t>
                      </a:r>
                      <a:r>
                        <a:rPr lang="en-US" sz="2000" b="1" i="0" baseline="-25000" dirty="0" smtClean="0"/>
                        <a:t>3</a:t>
                      </a:r>
                      <a:endParaRPr lang="en-US" sz="20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/>
                        <a:t>┐x</a:t>
                      </a:r>
                      <a:r>
                        <a:rPr lang="en-US" sz="2000" b="1" i="0" baseline="-25000" dirty="0" smtClean="0"/>
                        <a:t>1</a:t>
                      </a:r>
                      <a:r>
                        <a:rPr lang="en-US" sz="2000" b="1" i="0" baseline="0" dirty="0" smtClean="0"/>
                        <a:t> V </a:t>
                      </a:r>
                      <a:r>
                        <a:rPr lang="en-US" sz="2000" b="1" i="1" dirty="0" smtClean="0"/>
                        <a:t>┐x</a:t>
                      </a:r>
                      <a:r>
                        <a:rPr lang="en-US" sz="2000" b="1" i="0" baseline="-25000" dirty="0" smtClean="0"/>
                        <a:t>3</a:t>
                      </a:r>
                      <a:endParaRPr lang="en-US" sz="2000" b="1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/>
                        <a:t>┐x</a:t>
                      </a:r>
                      <a:r>
                        <a:rPr lang="en-US" sz="2000" b="1" i="0" baseline="-25000" dirty="0" smtClean="0"/>
                        <a:t>1</a:t>
                      </a:r>
                      <a:r>
                        <a:rPr lang="en-US" sz="2000" b="1" i="0" baseline="0" dirty="0" smtClean="0"/>
                        <a:t> V </a:t>
                      </a:r>
                      <a:r>
                        <a:rPr lang="en-US" sz="2000" b="1" i="1" dirty="0" smtClean="0"/>
                        <a:t>x</a:t>
                      </a:r>
                      <a:r>
                        <a:rPr lang="en-US" sz="2000" b="1" i="0" baseline="-25000" dirty="0" smtClean="0"/>
                        <a:t>3</a:t>
                      </a:r>
                      <a:endParaRPr lang="en-US" sz="2000" b="1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/>
                        <a:t>x</a:t>
                      </a:r>
                      <a:r>
                        <a:rPr lang="en-US" sz="2000" b="1" i="0" baseline="-25000" dirty="0" smtClean="0"/>
                        <a:t>2</a:t>
                      </a:r>
                      <a:r>
                        <a:rPr lang="en-US" sz="2000" b="1" i="0" baseline="0" dirty="0" smtClean="0"/>
                        <a:t> V </a:t>
                      </a:r>
                      <a:r>
                        <a:rPr lang="en-US" sz="2000" b="1" i="1" dirty="0" smtClean="0"/>
                        <a:t>┐x</a:t>
                      </a:r>
                      <a:r>
                        <a:rPr lang="en-US" sz="2000" b="1" i="0" baseline="-25000" dirty="0" smtClean="0"/>
                        <a:t>3</a:t>
                      </a:r>
                      <a:endParaRPr lang="en-US" sz="2000" b="1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/>
                        <a:t>┐x</a:t>
                      </a:r>
                      <a:r>
                        <a:rPr lang="en-US" sz="2000" b="1" i="0" baseline="-25000" dirty="0" smtClean="0"/>
                        <a:t>2</a:t>
                      </a:r>
                      <a:r>
                        <a:rPr lang="en-US" sz="2000" b="1" i="0" baseline="0" dirty="0" smtClean="0"/>
                        <a:t> V </a:t>
                      </a:r>
                      <a:r>
                        <a:rPr lang="en-US" sz="2000" b="1" i="1" dirty="0" smtClean="0"/>
                        <a:t>┐x</a:t>
                      </a:r>
                      <a:r>
                        <a:rPr lang="en-US" sz="2000" b="1" i="0" baseline="-25000" dirty="0" smtClean="0"/>
                        <a:t>3</a:t>
                      </a:r>
                      <a:endParaRPr lang="en-US" sz="2000" b="1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/>
                        <a:t>x</a:t>
                      </a:r>
                      <a:r>
                        <a:rPr lang="en-US" sz="2000" b="1" i="0" baseline="-25000" dirty="0" smtClean="0"/>
                        <a:t>2</a:t>
                      </a:r>
                      <a:r>
                        <a:rPr lang="en-US" sz="2000" b="1" i="0" baseline="0" dirty="0" smtClean="0"/>
                        <a:t> V </a:t>
                      </a:r>
                      <a:r>
                        <a:rPr lang="en-US" sz="2000" b="1" i="1" dirty="0" smtClean="0"/>
                        <a:t>x</a:t>
                      </a:r>
                      <a:r>
                        <a:rPr lang="en-US" sz="2000" b="1" i="0" baseline="-25000" dirty="0" smtClean="0"/>
                        <a:t>3</a:t>
                      </a:r>
                      <a:endParaRPr lang="en-US" sz="2000" b="1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21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691472" y="233111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9" name="Oval 8"/>
          <p:cNvSpPr/>
          <p:nvPr/>
        </p:nvSpPr>
        <p:spPr>
          <a:xfrm>
            <a:off x="8685018" y="504472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11" name="Straight Connector 10"/>
          <p:cNvCxnSpPr>
            <a:stCxn id="27" idx="1"/>
            <a:endCxn id="8" idx="5"/>
          </p:cNvCxnSpPr>
          <p:nvPr/>
        </p:nvCxnSpPr>
        <p:spPr>
          <a:xfrm flipH="1" flipV="1">
            <a:off x="9019278" y="2658924"/>
            <a:ext cx="677312" cy="7221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6" idx="4"/>
            <a:endCxn id="30" idx="0"/>
          </p:cNvCxnSpPr>
          <p:nvPr/>
        </p:nvCxnSpPr>
        <p:spPr>
          <a:xfrm>
            <a:off x="7923403" y="3491159"/>
            <a:ext cx="953327" cy="79543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</p:cNvCxnSpPr>
          <p:nvPr/>
        </p:nvCxnSpPr>
        <p:spPr>
          <a:xfrm flipH="1">
            <a:off x="7923405" y="2658924"/>
            <a:ext cx="824310" cy="70321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27" idx="5"/>
            <a:endCxn id="31" idx="0"/>
          </p:cNvCxnSpPr>
          <p:nvPr/>
        </p:nvCxnSpPr>
        <p:spPr>
          <a:xfrm>
            <a:off x="9776334" y="3472264"/>
            <a:ext cx="919339" cy="8081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31" idx="3"/>
            <a:endCxn id="9" idx="6"/>
          </p:cNvCxnSpPr>
          <p:nvPr/>
        </p:nvCxnSpPr>
        <p:spPr>
          <a:xfrm flipH="1">
            <a:off x="9069067" y="4390549"/>
            <a:ext cx="1586734" cy="84620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6" idx="4"/>
            <a:endCxn id="29" idx="0"/>
          </p:cNvCxnSpPr>
          <p:nvPr/>
        </p:nvCxnSpPr>
        <p:spPr>
          <a:xfrm flipH="1">
            <a:off x="7075178" y="3491159"/>
            <a:ext cx="848225" cy="78926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30" idx="6"/>
            <a:endCxn id="9" idx="6"/>
          </p:cNvCxnSpPr>
          <p:nvPr/>
        </p:nvCxnSpPr>
        <p:spPr>
          <a:xfrm>
            <a:off x="8933118" y="4351101"/>
            <a:ext cx="135949" cy="885650"/>
          </a:xfrm>
          <a:prstGeom prst="curvedConnector3">
            <a:avLst>
              <a:gd name="adj1" fmla="val 26815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30" idx="2"/>
            <a:endCxn id="9" idx="2"/>
          </p:cNvCxnSpPr>
          <p:nvPr/>
        </p:nvCxnSpPr>
        <p:spPr>
          <a:xfrm rot="10800000" flipV="1">
            <a:off x="8685018" y="4351101"/>
            <a:ext cx="135324" cy="885650"/>
          </a:xfrm>
          <a:prstGeom prst="curvedConnector3">
            <a:avLst>
              <a:gd name="adj1" fmla="val 268928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27" idx="4"/>
            <a:endCxn id="30" idx="7"/>
          </p:cNvCxnSpPr>
          <p:nvPr/>
        </p:nvCxnSpPr>
        <p:spPr>
          <a:xfrm flipH="1">
            <a:off x="8916602" y="3491158"/>
            <a:ext cx="819860" cy="81432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115427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9146758" y="34903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68848" y="35997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167916" y="3826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867015" y="336214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9680074" y="336214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349880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7018790" y="428042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8820342" y="428659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10639285" y="428042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2" name="Curved Connector 31"/>
          <p:cNvCxnSpPr>
            <a:stCxn id="31" idx="4"/>
            <a:endCxn id="9" idx="6"/>
          </p:cNvCxnSpPr>
          <p:nvPr/>
        </p:nvCxnSpPr>
        <p:spPr>
          <a:xfrm rot="5400000">
            <a:off x="9468716" y="4009794"/>
            <a:ext cx="827308" cy="1626606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29" idx="4"/>
            <a:endCxn id="9" idx="2"/>
          </p:cNvCxnSpPr>
          <p:nvPr/>
        </p:nvCxnSpPr>
        <p:spPr>
          <a:xfrm rot="16200000" flipH="1">
            <a:off x="7466445" y="4018177"/>
            <a:ext cx="827307" cy="1609840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0381255" y="36460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cxnSp>
        <p:nvCxnSpPr>
          <p:cNvPr id="35" name="Straight Connector 34"/>
          <p:cNvCxnSpPr>
            <a:stCxn id="29" idx="4"/>
            <a:endCxn id="9" idx="2"/>
          </p:cNvCxnSpPr>
          <p:nvPr/>
        </p:nvCxnSpPr>
        <p:spPr>
          <a:xfrm>
            <a:off x="7075178" y="4409444"/>
            <a:ext cx="1609840" cy="8273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626138" y="44245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14800" y="48683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164515" y="45897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300697" y="45590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879795" y="43419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337599" y="48674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255857" y="598905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255857" y="629233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1460619" y="269988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x</a:t>
            </a:r>
            <a:r>
              <a:rPr lang="en-US" i="1" baseline="-25000" dirty="0"/>
              <a:t>1</a:t>
            </a:r>
            <a:endParaRPr lang="en-US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11460619" y="3607832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x</a:t>
            </a:r>
            <a:r>
              <a:rPr lang="en-US" i="1" baseline="-25000" dirty="0"/>
              <a:t>2</a:t>
            </a:r>
            <a:endParaRPr lang="en-US" i="1" dirty="0"/>
          </a:p>
        </p:txBody>
      </p:sp>
      <p:sp>
        <p:nvSpPr>
          <p:cNvPr id="53" name="TextBox 52"/>
          <p:cNvSpPr txBox="1"/>
          <p:nvPr/>
        </p:nvSpPr>
        <p:spPr>
          <a:xfrm>
            <a:off x="11460619" y="4468678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x</a:t>
            </a:r>
            <a:r>
              <a:rPr lang="en-US" i="1" baseline="-25000" dirty="0"/>
              <a:t>3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2228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2-Satisfiability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22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691472" y="233111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9" name="Oval 8"/>
          <p:cNvSpPr/>
          <p:nvPr/>
        </p:nvSpPr>
        <p:spPr>
          <a:xfrm>
            <a:off x="8685018" y="504472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11" name="Straight Connector 10"/>
          <p:cNvCxnSpPr>
            <a:stCxn id="27" idx="1"/>
            <a:endCxn id="8" idx="5"/>
          </p:cNvCxnSpPr>
          <p:nvPr/>
        </p:nvCxnSpPr>
        <p:spPr>
          <a:xfrm flipH="1" flipV="1">
            <a:off x="9019278" y="2658924"/>
            <a:ext cx="677312" cy="7221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6" idx="4"/>
            <a:endCxn id="30" idx="0"/>
          </p:cNvCxnSpPr>
          <p:nvPr/>
        </p:nvCxnSpPr>
        <p:spPr>
          <a:xfrm>
            <a:off x="7923403" y="3491159"/>
            <a:ext cx="953327" cy="795433"/>
          </a:xfrm>
          <a:prstGeom prst="lin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</p:cNvCxnSpPr>
          <p:nvPr/>
        </p:nvCxnSpPr>
        <p:spPr>
          <a:xfrm flipH="1">
            <a:off x="7923405" y="2658924"/>
            <a:ext cx="824310" cy="703218"/>
          </a:xfrm>
          <a:prstGeom prst="line">
            <a:avLst/>
          </a:prstGeom>
          <a:ln w="444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27" idx="5"/>
            <a:endCxn id="31" idx="0"/>
          </p:cNvCxnSpPr>
          <p:nvPr/>
        </p:nvCxnSpPr>
        <p:spPr>
          <a:xfrm>
            <a:off x="9776334" y="3472264"/>
            <a:ext cx="919339" cy="8081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31" idx="3"/>
            <a:endCxn id="9" idx="6"/>
          </p:cNvCxnSpPr>
          <p:nvPr/>
        </p:nvCxnSpPr>
        <p:spPr>
          <a:xfrm flipH="1">
            <a:off x="9069067" y="4390549"/>
            <a:ext cx="1586734" cy="84620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6" idx="4"/>
            <a:endCxn id="29" idx="0"/>
          </p:cNvCxnSpPr>
          <p:nvPr/>
        </p:nvCxnSpPr>
        <p:spPr>
          <a:xfrm flipH="1">
            <a:off x="7075178" y="3491159"/>
            <a:ext cx="848225" cy="78926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30" idx="6"/>
            <a:endCxn id="9" idx="6"/>
          </p:cNvCxnSpPr>
          <p:nvPr/>
        </p:nvCxnSpPr>
        <p:spPr>
          <a:xfrm>
            <a:off x="8933118" y="4351101"/>
            <a:ext cx="135949" cy="885650"/>
          </a:xfrm>
          <a:prstGeom prst="curvedConnector3">
            <a:avLst>
              <a:gd name="adj1" fmla="val 268151"/>
            </a:avLst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30" idx="2"/>
            <a:endCxn id="9" idx="2"/>
          </p:cNvCxnSpPr>
          <p:nvPr/>
        </p:nvCxnSpPr>
        <p:spPr>
          <a:xfrm rot="10800000" flipV="1">
            <a:off x="8685018" y="4351101"/>
            <a:ext cx="135324" cy="885650"/>
          </a:xfrm>
          <a:prstGeom prst="curvedConnector3">
            <a:avLst>
              <a:gd name="adj1" fmla="val 268928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27" idx="4"/>
            <a:endCxn id="30" idx="7"/>
          </p:cNvCxnSpPr>
          <p:nvPr/>
        </p:nvCxnSpPr>
        <p:spPr>
          <a:xfrm flipH="1">
            <a:off x="8916602" y="3491158"/>
            <a:ext cx="819860" cy="81432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115427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9146758" y="34903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68848" y="35997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167916" y="3826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867015" y="336214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9680074" y="336214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349880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7018790" y="428042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8820342" y="428659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10639285" y="428042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2" name="Curved Connector 31"/>
          <p:cNvCxnSpPr>
            <a:stCxn id="31" idx="4"/>
            <a:endCxn id="9" idx="6"/>
          </p:cNvCxnSpPr>
          <p:nvPr/>
        </p:nvCxnSpPr>
        <p:spPr>
          <a:xfrm rot="5400000">
            <a:off x="9468716" y="4009794"/>
            <a:ext cx="827308" cy="1626606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29" idx="4"/>
            <a:endCxn id="9" idx="2"/>
          </p:cNvCxnSpPr>
          <p:nvPr/>
        </p:nvCxnSpPr>
        <p:spPr>
          <a:xfrm rot="16200000" flipH="1">
            <a:off x="7466445" y="4018177"/>
            <a:ext cx="827307" cy="1609840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0381255" y="36460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cxnSp>
        <p:nvCxnSpPr>
          <p:cNvPr id="35" name="Straight Connector 34"/>
          <p:cNvCxnSpPr>
            <a:stCxn id="29" idx="4"/>
            <a:endCxn id="9" idx="2"/>
          </p:cNvCxnSpPr>
          <p:nvPr/>
        </p:nvCxnSpPr>
        <p:spPr>
          <a:xfrm>
            <a:off x="7075178" y="4409444"/>
            <a:ext cx="1609840" cy="8273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626138" y="44245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14800" y="48683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164515" y="45897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300697" y="45590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879795" y="43419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337599" y="48674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255857" y="598905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255857" y="629233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</a:p>
        </p:txBody>
      </p:sp>
      <p:graphicFrame>
        <p:nvGraphicFramePr>
          <p:cNvPr id="42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866890"/>
              </p:ext>
            </p:extLst>
          </p:nvPr>
        </p:nvGraphicFramePr>
        <p:xfrm>
          <a:off x="342900" y="2247900"/>
          <a:ext cx="5848350" cy="3383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19250"/>
                <a:gridCol w="2830952"/>
                <a:gridCol w="139814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Clause</a:t>
                      </a:r>
                      <a:r>
                        <a:rPr lang="en-US" sz="2000" b="1" baseline="0" dirty="0" smtClean="0"/>
                        <a:t> Index</a:t>
                      </a:r>
                    </a:p>
                    <a:p>
                      <a:pPr algn="ctr"/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Clause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Weight</a:t>
                      </a:r>
                    </a:p>
                    <a:p>
                      <a:pPr algn="ctr"/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sz="2000" b="1" i="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2000" b="1" i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1" i="0" baseline="0" dirty="0" smtClean="0"/>
                        <a:t>V </a:t>
                      </a:r>
                      <a:r>
                        <a:rPr lang="en-US" sz="2000" b="1" i="1" dirty="0" smtClean="0">
                          <a:solidFill>
                            <a:srgbClr val="00B050"/>
                          </a:solidFill>
                        </a:rPr>
                        <a:t>x</a:t>
                      </a:r>
                      <a:r>
                        <a:rPr lang="en-US" sz="2000" b="1" i="0" baseline="-25000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i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rgbClr val="00B050"/>
                          </a:solidFill>
                        </a:rPr>
                        <a:t>┐x</a:t>
                      </a:r>
                      <a:r>
                        <a:rPr lang="en-US" sz="2000" b="1" i="0" baseline="-250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en-US" sz="2000" b="1" i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2000" b="1" i="0" baseline="0" dirty="0" smtClean="0"/>
                        <a:t>V </a:t>
                      </a:r>
                      <a:r>
                        <a:rPr lang="en-US" sz="2000" b="1" i="1" dirty="0" smtClean="0">
                          <a:solidFill>
                            <a:srgbClr val="FF0000"/>
                          </a:solidFill>
                        </a:rPr>
                        <a:t>┐x</a:t>
                      </a:r>
                      <a:r>
                        <a:rPr lang="en-US" sz="2000" b="1" i="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000" b="1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rgbClr val="00B050"/>
                          </a:solidFill>
                        </a:rPr>
                        <a:t>┐x</a:t>
                      </a:r>
                      <a:r>
                        <a:rPr lang="en-US" sz="2000" b="1" i="0" baseline="-250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en-US" sz="2000" b="1" i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2000" b="1" i="0" baseline="0" dirty="0" smtClean="0"/>
                        <a:t>V </a:t>
                      </a:r>
                      <a:r>
                        <a:rPr lang="en-US" sz="2000" b="1" i="1" dirty="0" smtClean="0">
                          <a:solidFill>
                            <a:srgbClr val="00B050"/>
                          </a:solidFill>
                        </a:rPr>
                        <a:t>x</a:t>
                      </a:r>
                      <a:r>
                        <a:rPr lang="en-US" sz="2000" b="1" i="0" baseline="-25000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i="1" dirty="0" smtClean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rgbClr val="00B050"/>
                          </a:solidFill>
                        </a:rPr>
                        <a:t>x</a:t>
                      </a:r>
                      <a:r>
                        <a:rPr lang="en-US" sz="2000" b="1" i="0" baseline="-25000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r>
                        <a:rPr lang="en-US" sz="2000" b="1" i="0" baseline="0" dirty="0" smtClean="0"/>
                        <a:t> V </a:t>
                      </a:r>
                      <a:r>
                        <a:rPr lang="en-US" sz="2000" b="1" i="1" dirty="0" smtClean="0">
                          <a:solidFill>
                            <a:srgbClr val="FF0000"/>
                          </a:solidFill>
                        </a:rPr>
                        <a:t>┐x</a:t>
                      </a:r>
                      <a:r>
                        <a:rPr lang="en-US" sz="2000" b="1" i="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000" b="1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rgbClr val="FF0000"/>
                          </a:solidFill>
                        </a:rPr>
                        <a:t>┐x</a:t>
                      </a:r>
                      <a:r>
                        <a:rPr lang="en-US" sz="2000" b="1" i="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2000" b="1" i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1" i="0" baseline="0" dirty="0" smtClean="0"/>
                        <a:t>V </a:t>
                      </a:r>
                      <a:r>
                        <a:rPr lang="en-US" sz="2000" b="1" i="1" dirty="0" smtClean="0">
                          <a:solidFill>
                            <a:srgbClr val="FF0000"/>
                          </a:solidFill>
                        </a:rPr>
                        <a:t>┐x</a:t>
                      </a:r>
                      <a:r>
                        <a:rPr lang="en-US" sz="2000" b="1" i="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000" b="1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rgbClr val="00B050"/>
                          </a:solidFill>
                        </a:rPr>
                        <a:t>x</a:t>
                      </a:r>
                      <a:r>
                        <a:rPr lang="en-US" sz="2000" b="1" i="0" baseline="-25000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r>
                        <a:rPr lang="en-US" sz="2000" b="1" i="0" baseline="0" dirty="0" smtClean="0"/>
                        <a:t> V </a:t>
                      </a:r>
                      <a:r>
                        <a:rPr lang="en-US" sz="2000" b="1" i="1" dirty="0" smtClean="0">
                          <a:solidFill>
                            <a:srgbClr val="00B050"/>
                          </a:solidFill>
                        </a:rPr>
                        <a:t>x</a:t>
                      </a:r>
                      <a:r>
                        <a:rPr lang="en-US" sz="2000" b="1" i="0" baseline="-25000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i="1" dirty="0" smtClean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1460619" y="269988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x</a:t>
            </a:r>
            <a:r>
              <a:rPr lang="en-US" i="1" baseline="-25000" dirty="0"/>
              <a:t>1</a:t>
            </a:r>
            <a:endParaRPr lang="en-US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11460619" y="3607832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x</a:t>
            </a:r>
            <a:r>
              <a:rPr lang="en-US" i="1" baseline="-25000" dirty="0"/>
              <a:t>2</a:t>
            </a:r>
            <a:endParaRPr lang="en-US" i="1" dirty="0"/>
          </a:p>
        </p:txBody>
      </p:sp>
      <p:sp>
        <p:nvSpPr>
          <p:cNvPr id="53" name="TextBox 52"/>
          <p:cNvSpPr txBox="1"/>
          <p:nvPr/>
        </p:nvSpPr>
        <p:spPr>
          <a:xfrm>
            <a:off x="11460619" y="4468678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x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1790700" y="1257249"/>
            <a:ext cx="3073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2800" i="1" dirty="0" smtClean="0"/>
              <a:t>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</a:t>
            </a:r>
            <a:r>
              <a:rPr lang="en-US" sz="2800" b="1" dirty="0"/>
              <a:t>F</a:t>
            </a:r>
            <a:r>
              <a:rPr lang="en-US" sz="2800" dirty="0" smtClean="0"/>
              <a:t> , </a:t>
            </a:r>
            <a:r>
              <a:rPr lang="en-US" sz="2800" i="1" dirty="0"/>
              <a:t>x</a:t>
            </a:r>
            <a:r>
              <a:rPr lang="en-US" sz="2800" baseline="-25000" dirty="0"/>
              <a:t>2</a:t>
            </a:r>
            <a:r>
              <a:rPr lang="en-US" sz="2800" dirty="0"/>
              <a:t> = </a:t>
            </a:r>
            <a:r>
              <a:rPr lang="en-US" sz="2800" b="1" dirty="0" smtClean="0"/>
              <a:t>T </a:t>
            </a:r>
            <a:r>
              <a:rPr lang="en-US" sz="2800" dirty="0" smtClean="0"/>
              <a:t>, </a:t>
            </a:r>
            <a:r>
              <a:rPr lang="en-US" sz="2800" i="1" dirty="0" smtClean="0"/>
              <a:t>x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</a:t>
            </a:r>
            <a:r>
              <a:rPr lang="en-US" sz="2800" dirty="0"/>
              <a:t>= </a:t>
            </a:r>
            <a:r>
              <a:rPr lang="en-US" sz="2800" b="1" dirty="0"/>
              <a:t>T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36946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Exact Decision Diagrams –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Exact decision diagram can be built several different ways</a:t>
            </a:r>
          </a:p>
          <a:p>
            <a:pPr lvl="1"/>
            <a:r>
              <a:rPr lang="en-US" dirty="0" smtClean="0"/>
              <a:t>Incremental refinement</a:t>
            </a:r>
          </a:p>
          <a:p>
            <a:pPr lvl="1"/>
            <a:r>
              <a:rPr lang="en-US" dirty="0" smtClean="0"/>
              <a:t>Top-down</a:t>
            </a:r>
          </a:p>
          <a:p>
            <a:pPr lvl="2"/>
            <a:r>
              <a:rPr lang="en-US" b="1" dirty="0" smtClean="0"/>
              <a:t>Dynamic programming</a:t>
            </a:r>
            <a:r>
              <a:rPr lang="en-US" dirty="0" smtClean="0"/>
              <a:t> formulation</a:t>
            </a:r>
            <a:endParaRPr lang="en-US" dirty="0"/>
          </a:p>
          <a:p>
            <a:pPr lvl="2"/>
            <a:r>
              <a:rPr lang="en-US" dirty="0" smtClean="0"/>
              <a:t>The decision diagram is the </a:t>
            </a:r>
            <a:r>
              <a:rPr lang="en-US" b="1" dirty="0" smtClean="0"/>
              <a:t>state transition</a:t>
            </a:r>
            <a:r>
              <a:rPr lang="en-US" dirty="0" smtClean="0"/>
              <a:t> graph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8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Oval 18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1460619" y="54599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114" name="Straight Connector 113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255857" y="59890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255857" y="6292334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9296400" y="1153924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i="1" dirty="0" smtClean="0"/>
              <a:t>,</a:t>
            </a:r>
            <a:r>
              <a:rPr lang="en-US" i="1" dirty="0"/>
              <a:t>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752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Oval 18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" name="Oval 20"/>
          <p:cNvSpPr/>
          <p:nvPr/>
        </p:nvSpPr>
        <p:spPr>
          <a:xfrm>
            <a:off x="7886700" y="243508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715500" y="243508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stCxn id="21" idx="7"/>
            <a:endCxn id="19" idx="3"/>
          </p:cNvCxnSpPr>
          <p:nvPr/>
        </p:nvCxnSpPr>
        <p:spPr>
          <a:xfrm flipV="1">
            <a:off x="7982960" y="1699334"/>
            <a:ext cx="721983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1"/>
            <a:endCxn id="19" idx="5"/>
          </p:cNvCxnSpPr>
          <p:nvPr/>
        </p:nvCxnSpPr>
        <p:spPr>
          <a:xfrm flipH="1" flipV="1">
            <a:off x="8976506" y="1699334"/>
            <a:ext cx="755510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1460619" y="54599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114" name="Straight Connector 113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255857" y="59890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255857" y="6292334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9904042" y="2280518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6461863" y="2324091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9296400" y="1153924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i="1" dirty="0" smtClean="0"/>
              <a:t>,</a:t>
            </a:r>
            <a:r>
              <a:rPr lang="en-US" i="1" dirty="0"/>
              <a:t>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468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Oval 18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" name="Oval 20"/>
          <p:cNvSpPr/>
          <p:nvPr/>
        </p:nvSpPr>
        <p:spPr>
          <a:xfrm>
            <a:off x="7886700" y="243508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715500" y="243508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stCxn id="21" idx="7"/>
            <a:endCxn id="19" idx="3"/>
          </p:cNvCxnSpPr>
          <p:nvPr/>
        </p:nvCxnSpPr>
        <p:spPr>
          <a:xfrm flipV="1">
            <a:off x="7982960" y="1699334"/>
            <a:ext cx="721983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1"/>
            <a:endCxn id="19" idx="5"/>
          </p:cNvCxnSpPr>
          <p:nvPr/>
        </p:nvCxnSpPr>
        <p:spPr>
          <a:xfrm flipH="1" flipV="1">
            <a:off x="8976506" y="1699334"/>
            <a:ext cx="755510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99476" y="1866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9457854" y="1891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1460619" y="54599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114" name="Straight Connector 113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255857" y="59890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255857" y="6292334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296400" y="1153924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i="1" dirty="0" smtClean="0"/>
              <a:t>,</a:t>
            </a:r>
            <a:r>
              <a:rPr lang="en-US" i="1" dirty="0"/>
              <a:t>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9904042" y="2280518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42" name="TextBox 41"/>
          <p:cNvSpPr txBox="1"/>
          <p:nvPr/>
        </p:nvSpPr>
        <p:spPr>
          <a:xfrm>
            <a:off x="6461863" y="2324091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4216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Oval 18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" name="Oval 20"/>
          <p:cNvSpPr/>
          <p:nvPr/>
        </p:nvSpPr>
        <p:spPr>
          <a:xfrm>
            <a:off x="7886700" y="243508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715500" y="243508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934355" y="335865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784336" y="33660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634317" y="337755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stCxn id="21" idx="7"/>
            <a:endCxn id="19" idx="3"/>
          </p:cNvCxnSpPr>
          <p:nvPr/>
        </p:nvCxnSpPr>
        <p:spPr>
          <a:xfrm flipV="1">
            <a:off x="7982960" y="1699334"/>
            <a:ext cx="721983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1"/>
            <a:endCxn id="19" idx="5"/>
          </p:cNvCxnSpPr>
          <p:nvPr/>
        </p:nvCxnSpPr>
        <p:spPr>
          <a:xfrm flipH="1" flipV="1">
            <a:off x="8976506" y="1699334"/>
            <a:ext cx="755510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" idx="7"/>
            <a:endCxn id="21" idx="4"/>
          </p:cNvCxnSpPr>
          <p:nvPr/>
        </p:nvCxnSpPr>
        <p:spPr>
          <a:xfrm flipV="1">
            <a:off x="7030615" y="2564098"/>
            <a:ext cx="912473" cy="81345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1" idx="4"/>
            <a:endCxn id="24" idx="1"/>
          </p:cNvCxnSpPr>
          <p:nvPr/>
        </p:nvCxnSpPr>
        <p:spPr>
          <a:xfrm>
            <a:off x="7943088" y="2564098"/>
            <a:ext cx="857764" cy="82081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2" idx="5"/>
            <a:endCxn id="25" idx="1"/>
          </p:cNvCxnSpPr>
          <p:nvPr/>
        </p:nvCxnSpPr>
        <p:spPr>
          <a:xfrm>
            <a:off x="9811760" y="2545203"/>
            <a:ext cx="839073" cy="8512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99476" y="1866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9457854" y="1891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1460619" y="54599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114" name="Straight Connector 113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255857" y="59890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255857" y="6292334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9296400" y="1153924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i="1" dirty="0" smtClean="0"/>
              <a:t>,</a:t>
            </a:r>
            <a:r>
              <a:rPr lang="en-US" i="1" dirty="0"/>
              <a:t>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0" name="TextBox 69"/>
          <p:cNvSpPr txBox="1"/>
          <p:nvPr/>
        </p:nvSpPr>
        <p:spPr>
          <a:xfrm>
            <a:off x="9771888" y="3200242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6461863" y="2324091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6435196" y="3211779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4" name="TextBox 73"/>
          <p:cNvSpPr txBox="1"/>
          <p:nvPr/>
        </p:nvSpPr>
        <p:spPr>
          <a:xfrm>
            <a:off x="7566668" y="320278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</a:t>
            </a:r>
            <a:r>
              <a:rPr lang="en-US" i="1" dirty="0" smtClean="0"/>
              <a:t>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6" name="TextBox 75"/>
          <p:cNvSpPr txBox="1"/>
          <p:nvPr/>
        </p:nvSpPr>
        <p:spPr>
          <a:xfrm>
            <a:off x="9904042" y="2280518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0497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Oval 18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" name="Oval 20"/>
          <p:cNvSpPr/>
          <p:nvPr/>
        </p:nvSpPr>
        <p:spPr>
          <a:xfrm>
            <a:off x="7886700" y="243508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715500" y="243508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934355" y="335865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784336" y="33660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634317" y="337755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stCxn id="21" idx="7"/>
            <a:endCxn id="19" idx="3"/>
          </p:cNvCxnSpPr>
          <p:nvPr/>
        </p:nvCxnSpPr>
        <p:spPr>
          <a:xfrm flipV="1">
            <a:off x="7982960" y="1699334"/>
            <a:ext cx="721983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1"/>
            <a:endCxn id="19" idx="5"/>
          </p:cNvCxnSpPr>
          <p:nvPr/>
        </p:nvCxnSpPr>
        <p:spPr>
          <a:xfrm flipH="1" flipV="1">
            <a:off x="8976506" y="1699334"/>
            <a:ext cx="755510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" idx="7"/>
            <a:endCxn id="21" idx="4"/>
          </p:cNvCxnSpPr>
          <p:nvPr/>
        </p:nvCxnSpPr>
        <p:spPr>
          <a:xfrm flipV="1">
            <a:off x="7030615" y="2564098"/>
            <a:ext cx="912473" cy="81345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1" idx="4"/>
            <a:endCxn id="24" idx="1"/>
          </p:cNvCxnSpPr>
          <p:nvPr/>
        </p:nvCxnSpPr>
        <p:spPr>
          <a:xfrm>
            <a:off x="7943088" y="2564098"/>
            <a:ext cx="857764" cy="82081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2" idx="5"/>
            <a:endCxn id="25" idx="1"/>
          </p:cNvCxnSpPr>
          <p:nvPr/>
        </p:nvCxnSpPr>
        <p:spPr>
          <a:xfrm>
            <a:off x="9811760" y="2545203"/>
            <a:ext cx="839073" cy="8512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99476" y="1866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9457854" y="1891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1460619" y="54599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114" name="Straight Connector 113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255857" y="59890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255857" y="6292334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9296400" y="1153924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i="1" dirty="0" smtClean="0"/>
              <a:t>,</a:t>
            </a:r>
            <a:r>
              <a:rPr lang="en-US" i="1" dirty="0"/>
              <a:t>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0" name="TextBox 69"/>
          <p:cNvSpPr txBox="1"/>
          <p:nvPr/>
        </p:nvSpPr>
        <p:spPr>
          <a:xfrm>
            <a:off x="9771888" y="3200242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6461863" y="2324091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6435196" y="3211779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4" name="TextBox 73"/>
          <p:cNvSpPr txBox="1"/>
          <p:nvPr/>
        </p:nvSpPr>
        <p:spPr>
          <a:xfrm>
            <a:off x="7566668" y="320278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</a:t>
            </a:r>
            <a:r>
              <a:rPr lang="en-US" i="1" dirty="0" smtClean="0"/>
              <a:t>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46" name="TextBox 45"/>
          <p:cNvSpPr txBox="1"/>
          <p:nvPr/>
        </p:nvSpPr>
        <p:spPr>
          <a:xfrm>
            <a:off x="10340930" y="27767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8453089" y="27895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144533" y="27561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9904042" y="2259568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0721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Oval 18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" name="Oval 20"/>
          <p:cNvSpPr/>
          <p:nvPr/>
        </p:nvSpPr>
        <p:spPr>
          <a:xfrm>
            <a:off x="7886700" y="243508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715500" y="243508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934355" y="335865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784336" y="33660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634317" y="337755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stCxn id="21" idx="7"/>
            <a:endCxn id="19" idx="3"/>
          </p:cNvCxnSpPr>
          <p:nvPr/>
        </p:nvCxnSpPr>
        <p:spPr>
          <a:xfrm flipV="1">
            <a:off x="7982960" y="1699334"/>
            <a:ext cx="721983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1"/>
            <a:endCxn id="19" idx="5"/>
          </p:cNvCxnSpPr>
          <p:nvPr/>
        </p:nvCxnSpPr>
        <p:spPr>
          <a:xfrm flipH="1" flipV="1">
            <a:off x="8976506" y="1699334"/>
            <a:ext cx="755510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" idx="7"/>
            <a:endCxn id="21" idx="4"/>
          </p:cNvCxnSpPr>
          <p:nvPr/>
        </p:nvCxnSpPr>
        <p:spPr>
          <a:xfrm flipV="1">
            <a:off x="7030615" y="2564098"/>
            <a:ext cx="912473" cy="81345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1" idx="4"/>
            <a:endCxn id="24" idx="1"/>
          </p:cNvCxnSpPr>
          <p:nvPr/>
        </p:nvCxnSpPr>
        <p:spPr>
          <a:xfrm>
            <a:off x="7943088" y="2564098"/>
            <a:ext cx="857764" cy="82081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2" idx="5"/>
            <a:endCxn id="25" idx="1"/>
          </p:cNvCxnSpPr>
          <p:nvPr/>
        </p:nvCxnSpPr>
        <p:spPr>
          <a:xfrm>
            <a:off x="9811760" y="2545203"/>
            <a:ext cx="839073" cy="8512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99476" y="1866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9457854" y="1891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1460619" y="54599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114" name="Straight Connector 113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255857" y="59890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255857" y="6292334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9296400" y="1153924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i="1" dirty="0" smtClean="0"/>
              <a:t>,</a:t>
            </a:r>
            <a:r>
              <a:rPr lang="en-US" i="1" dirty="0"/>
              <a:t>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0" name="TextBox 69"/>
          <p:cNvSpPr txBox="1"/>
          <p:nvPr/>
        </p:nvSpPr>
        <p:spPr>
          <a:xfrm>
            <a:off x="9771888" y="3200242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6461863" y="2324091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6435196" y="3211779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4" name="TextBox 73"/>
          <p:cNvSpPr txBox="1"/>
          <p:nvPr/>
        </p:nvSpPr>
        <p:spPr>
          <a:xfrm>
            <a:off x="7566668" y="320278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</a:t>
            </a:r>
            <a:r>
              <a:rPr lang="en-US" i="1" dirty="0" smtClean="0"/>
              <a:t>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46" name="TextBox 45"/>
          <p:cNvSpPr txBox="1"/>
          <p:nvPr/>
        </p:nvSpPr>
        <p:spPr>
          <a:xfrm>
            <a:off x="10340930" y="27767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8453089" y="27895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144533" y="27561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9904042" y="2259568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cxnSp>
        <p:nvCxnSpPr>
          <p:cNvPr id="56" name="Straight Connector 55"/>
          <p:cNvCxnSpPr>
            <a:stCxn id="57" idx="0"/>
            <a:endCxn id="24" idx="4"/>
          </p:cNvCxnSpPr>
          <p:nvPr/>
        </p:nvCxnSpPr>
        <p:spPr>
          <a:xfrm flipH="1" flipV="1">
            <a:off x="8840724" y="3495031"/>
            <a:ext cx="17273" cy="7824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8801609" y="427744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6945272" y="4307189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>
            <a:stCxn id="23" idx="4"/>
            <a:endCxn id="58" idx="0"/>
          </p:cNvCxnSpPr>
          <p:nvPr/>
        </p:nvCxnSpPr>
        <p:spPr>
          <a:xfrm>
            <a:off x="6990743" y="3487674"/>
            <a:ext cx="10917" cy="81951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438106" y="4152908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8914385" y="4122523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2042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Attractiveness of the approach</a:t>
            </a:r>
          </a:p>
          <a:p>
            <a:pPr lvl="1"/>
            <a:r>
              <a:rPr lang="en-US" dirty="0" smtClean="0"/>
              <a:t>Richer </a:t>
            </a:r>
            <a:r>
              <a:rPr lang="en-US" b="1" dirty="0" smtClean="0"/>
              <a:t>modeling</a:t>
            </a:r>
            <a:r>
              <a:rPr lang="en-US" dirty="0" smtClean="0"/>
              <a:t> language</a:t>
            </a:r>
          </a:p>
          <a:p>
            <a:pPr lvl="2"/>
            <a:r>
              <a:rPr lang="en-US" b="1" dirty="0" smtClean="0"/>
              <a:t>Dynamic Programming (DP)</a:t>
            </a:r>
            <a:r>
              <a:rPr lang="en-US" dirty="0" smtClean="0"/>
              <a:t> model</a:t>
            </a:r>
          </a:p>
          <a:p>
            <a:pPr lvl="3"/>
            <a:r>
              <a:rPr lang="en-US" dirty="0" smtClean="0"/>
              <a:t>No need for inequality formulation</a:t>
            </a:r>
          </a:p>
          <a:p>
            <a:pPr lvl="3"/>
            <a:r>
              <a:rPr lang="en-US" dirty="0" smtClean="0"/>
              <a:t>No need for integer variables</a:t>
            </a:r>
          </a:p>
          <a:p>
            <a:pPr lvl="3"/>
            <a:r>
              <a:rPr lang="en-US" dirty="0" smtClean="0"/>
              <a:t>No need for </a:t>
            </a:r>
            <a:r>
              <a:rPr lang="en-US" dirty="0" err="1" smtClean="0"/>
              <a:t>linearlization</a:t>
            </a:r>
            <a:endParaRPr lang="en-US" dirty="0"/>
          </a:p>
          <a:p>
            <a:pPr lvl="2"/>
            <a:r>
              <a:rPr lang="en-US" dirty="0" smtClean="0"/>
              <a:t>IP models may be too large to load into modern-day solvers	</a:t>
            </a:r>
          </a:p>
          <a:p>
            <a:pPr lvl="2"/>
            <a:r>
              <a:rPr lang="en-US" dirty="0" smtClean="0"/>
              <a:t>Exploit </a:t>
            </a:r>
            <a:r>
              <a:rPr lang="en-US" b="1" dirty="0" smtClean="0"/>
              <a:t>recursive</a:t>
            </a:r>
            <a:r>
              <a:rPr lang="en-US" dirty="0" smtClean="0"/>
              <a:t> structure of a problem</a:t>
            </a:r>
          </a:p>
          <a:p>
            <a:pPr lvl="3"/>
            <a:r>
              <a:rPr lang="en-US" dirty="0" smtClean="0"/>
              <a:t>Much like traditional IP techniques exploit polyhedral structure through cutting-planes</a:t>
            </a:r>
          </a:p>
          <a:p>
            <a:pPr lvl="1"/>
            <a:r>
              <a:rPr lang="en-US" b="1" dirty="0" smtClean="0"/>
              <a:t>Fast</a:t>
            </a:r>
            <a:r>
              <a:rPr lang="en-US" dirty="0" smtClean="0"/>
              <a:t> computation of bounds</a:t>
            </a:r>
          </a:p>
          <a:p>
            <a:pPr lvl="2"/>
            <a:r>
              <a:rPr lang="en-US" dirty="0" smtClean="0"/>
              <a:t>Time devoted to creating relaxation controlled by user</a:t>
            </a:r>
          </a:p>
          <a:p>
            <a:pPr lvl="2"/>
            <a:r>
              <a:rPr lang="en-US" dirty="0" smtClean="0"/>
              <a:t>More time and memory, better bound</a:t>
            </a:r>
          </a:p>
          <a:p>
            <a:pPr lvl="1"/>
            <a:r>
              <a:rPr lang="en-US" dirty="0" smtClean="0"/>
              <a:t>Novel </a:t>
            </a:r>
            <a:r>
              <a:rPr lang="en-US" b="1" dirty="0" smtClean="0"/>
              <a:t>branching scheme</a:t>
            </a:r>
          </a:p>
          <a:p>
            <a:pPr lvl="2"/>
            <a:r>
              <a:rPr lang="en-US" dirty="0" smtClean="0"/>
              <a:t>Several value assignments to variables</a:t>
            </a:r>
          </a:p>
          <a:p>
            <a:pPr lvl="2"/>
            <a:r>
              <a:rPr lang="en-US" dirty="0" smtClean="0"/>
              <a:t>Eliminates symmetry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5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Oval 18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" name="Oval 20"/>
          <p:cNvSpPr/>
          <p:nvPr/>
        </p:nvSpPr>
        <p:spPr>
          <a:xfrm>
            <a:off x="7886700" y="243508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715500" y="243508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934355" y="335865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784336" y="33660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634317" y="337755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stCxn id="21" idx="7"/>
            <a:endCxn id="19" idx="3"/>
          </p:cNvCxnSpPr>
          <p:nvPr/>
        </p:nvCxnSpPr>
        <p:spPr>
          <a:xfrm flipV="1">
            <a:off x="7982960" y="1699334"/>
            <a:ext cx="721983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1"/>
            <a:endCxn id="19" idx="5"/>
          </p:cNvCxnSpPr>
          <p:nvPr/>
        </p:nvCxnSpPr>
        <p:spPr>
          <a:xfrm flipH="1" flipV="1">
            <a:off x="8976506" y="1699334"/>
            <a:ext cx="755510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" idx="7"/>
            <a:endCxn id="21" idx="4"/>
          </p:cNvCxnSpPr>
          <p:nvPr/>
        </p:nvCxnSpPr>
        <p:spPr>
          <a:xfrm flipV="1">
            <a:off x="7030615" y="2564098"/>
            <a:ext cx="912473" cy="81345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1" idx="4"/>
            <a:endCxn id="24" idx="1"/>
          </p:cNvCxnSpPr>
          <p:nvPr/>
        </p:nvCxnSpPr>
        <p:spPr>
          <a:xfrm>
            <a:off x="7943088" y="2564098"/>
            <a:ext cx="857764" cy="82081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2" idx="5"/>
            <a:endCxn id="25" idx="1"/>
          </p:cNvCxnSpPr>
          <p:nvPr/>
        </p:nvCxnSpPr>
        <p:spPr>
          <a:xfrm>
            <a:off x="9811760" y="2545203"/>
            <a:ext cx="839073" cy="8512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99476" y="1866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9457854" y="1891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1460619" y="54599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114" name="Straight Connector 113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255857" y="59890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255857" y="6292334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9296400" y="1153924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i="1" dirty="0" smtClean="0"/>
              <a:t>,</a:t>
            </a:r>
            <a:r>
              <a:rPr lang="en-US" i="1" dirty="0"/>
              <a:t>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0" name="TextBox 69"/>
          <p:cNvSpPr txBox="1"/>
          <p:nvPr/>
        </p:nvSpPr>
        <p:spPr>
          <a:xfrm>
            <a:off x="9771888" y="3200242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6461863" y="2324091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6435196" y="3211779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4" name="TextBox 73"/>
          <p:cNvSpPr txBox="1"/>
          <p:nvPr/>
        </p:nvSpPr>
        <p:spPr>
          <a:xfrm>
            <a:off x="7566668" y="320278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</a:t>
            </a:r>
            <a:r>
              <a:rPr lang="en-US" i="1" dirty="0" smtClean="0"/>
              <a:t>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46" name="TextBox 45"/>
          <p:cNvSpPr txBox="1"/>
          <p:nvPr/>
        </p:nvSpPr>
        <p:spPr>
          <a:xfrm>
            <a:off x="10340930" y="27767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8453089" y="27895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144533" y="27561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9904042" y="2259568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cxnSp>
        <p:nvCxnSpPr>
          <p:cNvPr id="56" name="Straight Connector 55"/>
          <p:cNvCxnSpPr>
            <a:stCxn id="57" idx="0"/>
            <a:endCxn id="24" idx="4"/>
          </p:cNvCxnSpPr>
          <p:nvPr/>
        </p:nvCxnSpPr>
        <p:spPr>
          <a:xfrm flipH="1" flipV="1">
            <a:off x="8840724" y="3495031"/>
            <a:ext cx="17273" cy="782417"/>
          </a:xfrm>
          <a:prstGeom prst="line">
            <a:avLst/>
          </a:prstGeom>
          <a:ln w="25400"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8801609" y="4277448"/>
            <a:ext cx="112776" cy="129017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6945272" y="4307189"/>
            <a:ext cx="112776" cy="129017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>
                  <a:alpha val="20000"/>
                </a:schemeClr>
              </a:solidFill>
            </a:endParaRPr>
          </a:p>
        </p:txBody>
      </p:sp>
      <p:cxnSp>
        <p:nvCxnSpPr>
          <p:cNvPr id="59" name="Straight Connector 58"/>
          <p:cNvCxnSpPr>
            <a:stCxn id="23" idx="4"/>
            <a:endCxn id="58" idx="0"/>
          </p:cNvCxnSpPr>
          <p:nvPr/>
        </p:nvCxnSpPr>
        <p:spPr>
          <a:xfrm>
            <a:off x="6990743" y="3487674"/>
            <a:ext cx="10917" cy="819515"/>
          </a:xfrm>
          <a:prstGeom prst="line">
            <a:avLst/>
          </a:prstGeom>
          <a:ln w="25400">
            <a:solidFill>
              <a:schemeClr val="tx1">
                <a:alpha val="2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438106" y="4152908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{</a:t>
            </a:r>
            <a:r>
              <a:rPr lang="en-US" i="1" dirty="0" smtClean="0">
                <a:solidFill>
                  <a:schemeClr val="tx1">
                    <a:alpha val="20000"/>
                  </a:schemeClr>
                </a:solidFill>
              </a:rPr>
              <a:t>v</a:t>
            </a:r>
            <a:r>
              <a:rPr lang="en-US" i="1" baseline="-25000" dirty="0" smtClean="0">
                <a:solidFill>
                  <a:schemeClr val="tx1">
                    <a:alpha val="20000"/>
                  </a:schemeClr>
                </a:solidFill>
              </a:rPr>
              <a:t>5</a:t>
            </a:r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}</a:t>
            </a:r>
            <a:endParaRPr lang="en-US" i="1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914385" y="4122523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{</a:t>
            </a:r>
            <a:r>
              <a:rPr lang="en-US" i="1" dirty="0" smtClean="0">
                <a:solidFill>
                  <a:schemeClr val="tx1">
                    <a:alpha val="20000"/>
                  </a:schemeClr>
                </a:solidFill>
              </a:rPr>
              <a:t>v</a:t>
            </a:r>
            <a:r>
              <a:rPr lang="en-US" i="1" baseline="-25000" dirty="0" smtClean="0">
                <a:solidFill>
                  <a:schemeClr val="tx1">
                    <a:alpha val="20000"/>
                  </a:schemeClr>
                </a:solidFill>
              </a:rPr>
              <a:t>5</a:t>
            </a:r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}</a:t>
            </a:r>
            <a:endParaRPr lang="en-US" i="1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7873440" y="427306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047416" y="4125567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cxnSp>
        <p:nvCxnSpPr>
          <p:cNvPr id="64" name="Straight Connector 63"/>
          <p:cNvCxnSpPr>
            <a:stCxn id="60" idx="0"/>
            <a:endCxn id="24" idx="3"/>
          </p:cNvCxnSpPr>
          <p:nvPr/>
        </p:nvCxnSpPr>
        <p:spPr>
          <a:xfrm flipV="1">
            <a:off x="7929828" y="3476137"/>
            <a:ext cx="871024" cy="7969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3" idx="5"/>
            <a:endCxn id="60" idx="0"/>
          </p:cNvCxnSpPr>
          <p:nvPr/>
        </p:nvCxnSpPr>
        <p:spPr>
          <a:xfrm>
            <a:off x="7030615" y="3468780"/>
            <a:ext cx="899213" cy="80428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14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Oval 18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" name="Oval 20"/>
          <p:cNvSpPr/>
          <p:nvPr/>
        </p:nvSpPr>
        <p:spPr>
          <a:xfrm>
            <a:off x="7886700" y="243508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715500" y="243508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934355" y="335865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784336" y="33660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634317" y="337755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7886700" y="425986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9715500" y="425986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7892473" y="519079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9721273" y="519079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648700" y="59817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3" name="Straight Connector 32"/>
          <p:cNvCxnSpPr>
            <a:stCxn id="21" idx="7"/>
            <a:endCxn id="19" idx="3"/>
          </p:cNvCxnSpPr>
          <p:nvPr/>
        </p:nvCxnSpPr>
        <p:spPr>
          <a:xfrm flipV="1">
            <a:off x="7982960" y="1699334"/>
            <a:ext cx="721983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1"/>
            <a:endCxn id="19" idx="5"/>
          </p:cNvCxnSpPr>
          <p:nvPr/>
        </p:nvCxnSpPr>
        <p:spPr>
          <a:xfrm flipH="1" flipV="1">
            <a:off x="8976506" y="1699334"/>
            <a:ext cx="755510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" idx="7"/>
            <a:endCxn id="21" idx="4"/>
          </p:cNvCxnSpPr>
          <p:nvPr/>
        </p:nvCxnSpPr>
        <p:spPr>
          <a:xfrm flipV="1">
            <a:off x="7030615" y="2564098"/>
            <a:ext cx="912473" cy="81345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1" idx="4"/>
            <a:endCxn id="24" idx="1"/>
          </p:cNvCxnSpPr>
          <p:nvPr/>
        </p:nvCxnSpPr>
        <p:spPr>
          <a:xfrm>
            <a:off x="7943088" y="2564098"/>
            <a:ext cx="857764" cy="82081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2" idx="5"/>
            <a:endCxn id="25" idx="1"/>
          </p:cNvCxnSpPr>
          <p:nvPr/>
        </p:nvCxnSpPr>
        <p:spPr>
          <a:xfrm>
            <a:off x="9811760" y="2545203"/>
            <a:ext cx="839073" cy="8512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3" idx="5"/>
            <a:endCxn id="26" idx="1"/>
          </p:cNvCxnSpPr>
          <p:nvPr/>
        </p:nvCxnSpPr>
        <p:spPr>
          <a:xfrm>
            <a:off x="7030615" y="3468780"/>
            <a:ext cx="872601" cy="80997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24" idx="4"/>
            <a:endCxn id="26" idx="7"/>
          </p:cNvCxnSpPr>
          <p:nvPr/>
        </p:nvCxnSpPr>
        <p:spPr>
          <a:xfrm flipH="1">
            <a:off x="7982960" y="3495031"/>
            <a:ext cx="857764" cy="7837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4" idx="4"/>
            <a:endCxn id="27" idx="1"/>
          </p:cNvCxnSpPr>
          <p:nvPr/>
        </p:nvCxnSpPr>
        <p:spPr>
          <a:xfrm>
            <a:off x="8840724" y="3495031"/>
            <a:ext cx="891292" cy="78372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5" idx="4"/>
            <a:endCxn id="27" idx="7"/>
          </p:cNvCxnSpPr>
          <p:nvPr/>
        </p:nvCxnSpPr>
        <p:spPr>
          <a:xfrm flipH="1">
            <a:off x="9811760" y="3506568"/>
            <a:ext cx="878945" cy="77218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26" idx="4"/>
            <a:endCxn id="28" idx="0"/>
          </p:cNvCxnSpPr>
          <p:nvPr/>
        </p:nvCxnSpPr>
        <p:spPr>
          <a:xfrm>
            <a:off x="7943088" y="4388879"/>
            <a:ext cx="5773" cy="80191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27" idx="3"/>
            <a:endCxn id="28" idx="6"/>
          </p:cNvCxnSpPr>
          <p:nvPr/>
        </p:nvCxnSpPr>
        <p:spPr>
          <a:xfrm flipH="1">
            <a:off x="8005249" y="4369984"/>
            <a:ext cx="1726767" cy="88532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27" idx="4"/>
            <a:endCxn id="29" idx="0"/>
          </p:cNvCxnSpPr>
          <p:nvPr/>
        </p:nvCxnSpPr>
        <p:spPr>
          <a:xfrm>
            <a:off x="9771888" y="4388878"/>
            <a:ext cx="5773" cy="8019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28" idx="6"/>
            <a:endCxn id="32" idx="0"/>
          </p:cNvCxnSpPr>
          <p:nvPr/>
        </p:nvCxnSpPr>
        <p:spPr>
          <a:xfrm>
            <a:off x="8005249" y="5255305"/>
            <a:ext cx="835476" cy="726395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urved Connector 87"/>
          <p:cNvCxnSpPr>
            <a:stCxn id="28" idx="4"/>
            <a:endCxn id="32" idx="2"/>
          </p:cNvCxnSpPr>
          <p:nvPr/>
        </p:nvCxnSpPr>
        <p:spPr>
          <a:xfrm rot="16200000" flipH="1">
            <a:off x="7871824" y="5396849"/>
            <a:ext cx="853912" cy="699839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29" idx="4"/>
            <a:endCxn id="32" idx="7"/>
          </p:cNvCxnSpPr>
          <p:nvPr/>
        </p:nvCxnSpPr>
        <p:spPr>
          <a:xfrm flipH="1">
            <a:off x="8976506" y="5319812"/>
            <a:ext cx="801155" cy="71813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99476" y="1866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9457854" y="1891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340930" y="27767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8453089" y="27895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7380967" y="35233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9118684" y="53465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10224532" y="38055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8970252" y="42898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7634638" y="45829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8107745" y="55621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9360788" y="36702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7144533" y="27561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8272144" y="38868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9832914" y="45971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8599173" y="51507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1460619" y="54599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114" name="Straight Connector 113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255857" y="59890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255857" y="6292334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66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66144"/>
            <a:ext cx="10515600" cy="5058456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jth</a:t>
            </a:r>
            <a:r>
              <a:rPr lang="en-US" sz="2400" dirty="0" smtClean="0"/>
              <a:t> element of state is the additional value of putting vertex on right (if positive)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32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3166604" y="4161735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48547" y="22541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9" idx="3"/>
            <a:endCxn id="7" idx="7"/>
          </p:cNvCxnSpPr>
          <p:nvPr/>
        </p:nvCxnSpPr>
        <p:spPr>
          <a:xfrm flipH="1">
            <a:off x="1166006" y="2581980"/>
            <a:ext cx="2038784" cy="7127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7" idx="5"/>
          </p:cNvCxnSpPr>
          <p:nvPr/>
        </p:nvCxnSpPr>
        <p:spPr>
          <a:xfrm flipH="1" flipV="1">
            <a:off x="1166006" y="3566306"/>
            <a:ext cx="2056841" cy="6516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0"/>
            <a:endCxn id="9" idx="4"/>
          </p:cNvCxnSpPr>
          <p:nvPr/>
        </p:nvCxnSpPr>
        <p:spPr>
          <a:xfrm flipH="1" flipV="1">
            <a:off x="3340572" y="2638223"/>
            <a:ext cx="18057" cy="15235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36814" y="32982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26279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46214" y="38917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6" name="Oval 15"/>
          <p:cNvSpPr/>
          <p:nvPr/>
        </p:nvSpPr>
        <p:spPr>
          <a:xfrm>
            <a:off x="7740929" y="300953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01200" y="35433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9601200" y="440414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9601200" y="531209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183836" y="5412777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230331" y="5693747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20437" y="5205805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20437" y="5509081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left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14497" y="2997311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39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33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3166604" y="4161735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48547" y="22541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9" idx="3"/>
            <a:endCxn id="7" idx="7"/>
          </p:cNvCxnSpPr>
          <p:nvPr/>
        </p:nvCxnSpPr>
        <p:spPr>
          <a:xfrm flipH="1">
            <a:off x="1166006" y="2581980"/>
            <a:ext cx="2038784" cy="7127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7" idx="5"/>
          </p:cNvCxnSpPr>
          <p:nvPr/>
        </p:nvCxnSpPr>
        <p:spPr>
          <a:xfrm flipH="1" flipV="1">
            <a:off x="1166006" y="3566306"/>
            <a:ext cx="2056841" cy="6516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0"/>
            <a:endCxn id="9" idx="4"/>
          </p:cNvCxnSpPr>
          <p:nvPr/>
        </p:nvCxnSpPr>
        <p:spPr>
          <a:xfrm flipH="1" flipV="1">
            <a:off x="3340572" y="2638223"/>
            <a:ext cx="18057" cy="15235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36814" y="32982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26279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46214" y="38917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6" name="Oval 15"/>
          <p:cNvSpPr/>
          <p:nvPr/>
        </p:nvSpPr>
        <p:spPr>
          <a:xfrm>
            <a:off x="7740929" y="300953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01200" y="35433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9601200" y="440414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9601200" y="531209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183836" y="5412777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230331" y="5693747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20437" y="5205805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20437" y="5509081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left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29" name="Straight Connector 28"/>
          <p:cNvCxnSpPr>
            <a:stCxn id="33" idx="0"/>
            <a:endCxn id="16" idx="4"/>
          </p:cNvCxnSpPr>
          <p:nvPr/>
        </p:nvCxnSpPr>
        <p:spPr>
          <a:xfrm flipV="1">
            <a:off x="7932953" y="3393587"/>
            <a:ext cx="1" cy="72629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876565" y="411987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14497" y="2997311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(0,0,0)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990600" y="1270907"/>
            <a:ext cx="10515600" cy="5058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jth</a:t>
            </a:r>
            <a:r>
              <a:rPr lang="en-US" sz="2400" dirty="0" smtClean="0"/>
              <a:t> element of state is the additional value of putting vertex on right (if positive) </a:t>
            </a:r>
          </a:p>
        </p:txBody>
      </p:sp>
    </p:spTree>
    <p:extLst>
      <p:ext uri="{BB962C8B-B14F-4D97-AF65-F5344CB8AC3E}">
        <p14:creationId xmlns:p14="http://schemas.microsoft.com/office/powerpoint/2010/main" val="388533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34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3166604" y="4161735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48547" y="22541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9" idx="3"/>
            <a:endCxn id="7" idx="7"/>
          </p:cNvCxnSpPr>
          <p:nvPr/>
        </p:nvCxnSpPr>
        <p:spPr>
          <a:xfrm flipH="1">
            <a:off x="1166006" y="2581980"/>
            <a:ext cx="2038784" cy="7127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7" idx="5"/>
          </p:cNvCxnSpPr>
          <p:nvPr/>
        </p:nvCxnSpPr>
        <p:spPr>
          <a:xfrm flipH="1" flipV="1">
            <a:off x="1166006" y="3566306"/>
            <a:ext cx="2056841" cy="6516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0"/>
            <a:endCxn id="9" idx="4"/>
          </p:cNvCxnSpPr>
          <p:nvPr/>
        </p:nvCxnSpPr>
        <p:spPr>
          <a:xfrm flipH="1" flipV="1">
            <a:off x="3340572" y="2638223"/>
            <a:ext cx="18057" cy="15235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36814" y="32982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26279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46214" y="38917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6" name="Oval 15"/>
          <p:cNvSpPr/>
          <p:nvPr/>
        </p:nvSpPr>
        <p:spPr>
          <a:xfrm>
            <a:off x="7740929" y="300953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01200" y="35433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9601200" y="440414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9601200" y="531209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183836" y="5412777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230331" y="5693747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20437" y="5205805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20437" y="5509081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left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29" name="Straight Connector 28"/>
          <p:cNvCxnSpPr>
            <a:stCxn id="33" idx="0"/>
            <a:endCxn id="16" idx="4"/>
          </p:cNvCxnSpPr>
          <p:nvPr/>
        </p:nvCxnSpPr>
        <p:spPr>
          <a:xfrm flipV="1">
            <a:off x="7932953" y="3393587"/>
            <a:ext cx="1" cy="72629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876565" y="411987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14497" y="2997311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(0,0,0)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214497" y="3977069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(0,4,9)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990600" y="1270907"/>
            <a:ext cx="10515600" cy="5058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jth</a:t>
            </a:r>
            <a:r>
              <a:rPr lang="en-US" sz="2400" dirty="0" smtClean="0"/>
              <a:t> element of state is the additional value of putting vertex on right (if positive) </a:t>
            </a:r>
          </a:p>
        </p:txBody>
      </p:sp>
    </p:spTree>
    <p:extLst>
      <p:ext uri="{BB962C8B-B14F-4D97-AF65-F5344CB8AC3E}">
        <p14:creationId xmlns:p14="http://schemas.microsoft.com/office/powerpoint/2010/main" val="152971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35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3166604" y="4161735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48547" y="22541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9" idx="3"/>
            <a:endCxn id="7" idx="7"/>
          </p:cNvCxnSpPr>
          <p:nvPr/>
        </p:nvCxnSpPr>
        <p:spPr>
          <a:xfrm flipH="1">
            <a:off x="1166006" y="2581980"/>
            <a:ext cx="2038784" cy="7127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7" idx="5"/>
          </p:cNvCxnSpPr>
          <p:nvPr/>
        </p:nvCxnSpPr>
        <p:spPr>
          <a:xfrm flipH="1" flipV="1">
            <a:off x="1166006" y="3566306"/>
            <a:ext cx="2056841" cy="6516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0"/>
            <a:endCxn id="9" idx="4"/>
          </p:cNvCxnSpPr>
          <p:nvPr/>
        </p:nvCxnSpPr>
        <p:spPr>
          <a:xfrm flipH="1" flipV="1">
            <a:off x="3340572" y="2638223"/>
            <a:ext cx="18057" cy="15235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36814" y="32982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26279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46214" y="38917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6" name="Oval 15"/>
          <p:cNvSpPr/>
          <p:nvPr/>
        </p:nvSpPr>
        <p:spPr>
          <a:xfrm>
            <a:off x="7740929" y="300953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01200" y="35433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9601200" y="440414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9601200" y="531209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183836" y="5412777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230331" y="5693747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20437" y="5205805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20437" y="5509081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left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29" name="Straight Connector 28"/>
          <p:cNvCxnSpPr>
            <a:stCxn id="33" idx="0"/>
            <a:endCxn id="16" idx="4"/>
          </p:cNvCxnSpPr>
          <p:nvPr/>
        </p:nvCxnSpPr>
        <p:spPr>
          <a:xfrm flipV="1">
            <a:off x="7932953" y="3393587"/>
            <a:ext cx="1" cy="72629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876565" y="411987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14497" y="2997311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(0,0,0)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214497" y="3977069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(0,4,9)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932953" y="35451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990600" y="1270907"/>
            <a:ext cx="10515600" cy="5058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jth</a:t>
            </a:r>
            <a:r>
              <a:rPr lang="en-US" sz="2400" dirty="0" smtClean="0"/>
              <a:t> element of state is the additional value of putting vertex on right (if positive) </a:t>
            </a:r>
          </a:p>
        </p:txBody>
      </p:sp>
    </p:spTree>
    <p:extLst>
      <p:ext uri="{BB962C8B-B14F-4D97-AF65-F5344CB8AC3E}">
        <p14:creationId xmlns:p14="http://schemas.microsoft.com/office/powerpoint/2010/main" val="381690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36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3166604" y="4161735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48547" y="22541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>
            <a:stCxn id="9" idx="3"/>
            <a:endCxn id="7" idx="7"/>
          </p:cNvCxnSpPr>
          <p:nvPr/>
        </p:nvCxnSpPr>
        <p:spPr>
          <a:xfrm flipH="1">
            <a:off x="1166006" y="2581980"/>
            <a:ext cx="2038784" cy="7127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7" idx="5"/>
          </p:cNvCxnSpPr>
          <p:nvPr/>
        </p:nvCxnSpPr>
        <p:spPr>
          <a:xfrm flipH="1" flipV="1">
            <a:off x="1166006" y="3566306"/>
            <a:ext cx="2056841" cy="6516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0"/>
            <a:endCxn id="9" idx="4"/>
          </p:cNvCxnSpPr>
          <p:nvPr/>
        </p:nvCxnSpPr>
        <p:spPr>
          <a:xfrm flipH="1" flipV="1">
            <a:off x="3340572" y="2638223"/>
            <a:ext cx="18057" cy="15235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36814" y="32982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26279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46214" y="38917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6" name="Oval 15"/>
          <p:cNvSpPr/>
          <p:nvPr/>
        </p:nvSpPr>
        <p:spPr>
          <a:xfrm>
            <a:off x="7740929" y="300953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01200" y="35433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9601200" y="440414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9601200" y="531209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183836" y="5412777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230331" y="5693747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20437" y="5205805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20437" y="5509081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left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29" name="Straight Connector 28"/>
          <p:cNvCxnSpPr>
            <a:stCxn id="33" idx="0"/>
            <a:endCxn id="16" idx="4"/>
          </p:cNvCxnSpPr>
          <p:nvPr/>
        </p:nvCxnSpPr>
        <p:spPr>
          <a:xfrm flipV="1">
            <a:off x="7932953" y="3393587"/>
            <a:ext cx="1" cy="72629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876565" y="411987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14497" y="2997311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(0,0,0)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955519" y="5027569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30" idx="7"/>
          </p:cNvCxnSpPr>
          <p:nvPr/>
        </p:nvCxnSpPr>
        <p:spPr>
          <a:xfrm flipV="1">
            <a:off x="7051779" y="4271299"/>
            <a:ext cx="867899" cy="77516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214497" y="3977069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(0,4,9)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932953" y="35451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990600" y="1270907"/>
            <a:ext cx="10515600" cy="5058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jth</a:t>
            </a:r>
            <a:r>
              <a:rPr lang="en-US" sz="2400" dirty="0" smtClean="0"/>
              <a:t> element of state is the additional value of putting vertex on right (if positive) </a:t>
            </a:r>
          </a:p>
        </p:txBody>
      </p:sp>
    </p:spTree>
    <p:extLst>
      <p:ext uri="{BB962C8B-B14F-4D97-AF65-F5344CB8AC3E}">
        <p14:creationId xmlns:p14="http://schemas.microsoft.com/office/powerpoint/2010/main" val="303239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37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3166604" y="4161735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48547" y="22541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>
            <a:stCxn id="9" idx="3"/>
            <a:endCxn id="7" idx="7"/>
          </p:cNvCxnSpPr>
          <p:nvPr/>
        </p:nvCxnSpPr>
        <p:spPr>
          <a:xfrm flipH="1">
            <a:off x="1166006" y="2581980"/>
            <a:ext cx="2038784" cy="7127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7" idx="5"/>
          </p:cNvCxnSpPr>
          <p:nvPr/>
        </p:nvCxnSpPr>
        <p:spPr>
          <a:xfrm flipH="1" flipV="1">
            <a:off x="1166006" y="3566306"/>
            <a:ext cx="2056841" cy="6516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0"/>
            <a:endCxn id="9" idx="4"/>
          </p:cNvCxnSpPr>
          <p:nvPr/>
        </p:nvCxnSpPr>
        <p:spPr>
          <a:xfrm flipH="1" flipV="1">
            <a:off x="3340572" y="2638223"/>
            <a:ext cx="18057" cy="15235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36814" y="32982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26279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46214" y="38917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6" name="Oval 15"/>
          <p:cNvSpPr/>
          <p:nvPr/>
        </p:nvSpPr>
        <p:spPr>
          <a:xfrm>
            <a:off x="7740929" y="300953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01200" y="35433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9601200" y="440414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9601200" y="531209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183836" y="5412777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230331" y="5693747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20437" y="5205805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20437" y="5509081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left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29" name="Straight Connector 28"/>
          <p:cNvCxnSpPr>
            <a:stCxn id="33" idx="0"/>
            <a:endCxn id="16" idx="4"/>
          </p:cNvCxnSpPr>
          <p:nvPr/>
        </p:nvCxnSpPr>
        <p:spPr>
          <a:xfrm flipV="1">
            <a:off x="7932953" y="3393587"/>
            <a:ext cx="1" cy="72629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876565" y="411987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14497" y="2997311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(0,0,0)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955519" y="5027569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30" idx="7"/>
          </p:cNvCxnSpPr>
          <p:nvPr/>
        </p:nvCxnSpPr>
        <p:spPr>
          <a:xfrm flipV="1">
            <a:off x="7051779" y="4271299"/>
            <a:ext cx="867899" cy="77516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214497" y="3977069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(0,4,9)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932953" y="35451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7397" y="490741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(0,0,17)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990600" y="1270907"/>
            <a:ext cx="10515600" cy="5058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jth</a:t>
            </a:r>
            <a:r>
              <a:rPr lang="en-US" sz="2400" dirty="0" smtClean="0"/>
              <a:t> element of state is the additional value of putting vertex on right (if positive) </a:t>
            </a:r>
          </a:p>
        </p:txBody>
      </p:sp>
    </p:spTree>
    <p:extLst>
      <p:ext uri="{BB962C8B-B14F-4D97-AF65-F5344CB8AC3E}">
        <p14:creationId xmlns:p14="http://schemas.microsoft.com/office/powerpoint/2010/main" val="248375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38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3166604" y="4161735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48547" y="22541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>
            <a:stCxn id="9" idx="3"/>
            <a:endCxn id="7" idx="7"/>
          </p:cNvCxnSpPr>
          <p:nvPr/>
        </p:nvCxnSpPr>
        <p:spPr>
          <a:xfrm flipH="1">
            <a:off x="1166006" y="2581980"/>
            <a:ext cx="2038784" cy="7127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7" idx="5"/>
          </p:cNvCxnSpPr>
          <p:nvPr/>
        </p:nvCxnSpPr>
        <p:spPr>
          <a:xfrm flipH="1" flipV="1">
            <a:off x="1166006" y="3566306"/>
            <a:ext cx="2056841" cy="6516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0"/>
            <a:endCxn id="9" idx="4"/>
          </p:cNvCxnSpPr>
          <p:nvPr/>
        </p:nvCxnSpPr>
        <p:spPr>
          <a:xfrm flipH="1" flipV="1">
            <a:off x="3340572" y="2638223"/>
            <a:ext cx="18057" cy="15235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36814" y="32982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26279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46214" y="38917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6" name="Oval 15"/>
          <p:cNvSpPr/>
          <p:nvPr/>
        </p:nvSpPr>
        <p:spPr>
          <a:xfrm>
            <a:off x="7740929" y="300953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01200" y="35433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9601200" y="440414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9601200" y="531209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183836" y="5412777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230331" y="5693747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20437" y="5205805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20437" y="5509081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left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29" name="Straight Connector 28"/>
          <p:cNvCxnSpPr>
            <a:stCxn id="33" idx="0"/>
            <a:endCxn id="16" idx="4"/>
          </p:cNvCxnSpPr>
          <p:nvPr/>
        </p:nvCxnSpPr>
        <p:spPr>
          <a:xfrm flipV="1">
            <a:off x="7932953" y="3393587"/>
            <a:ext cx="1" cy="72629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876565" y="411987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14497" y="2997311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(0,0,0)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955519" y="5027569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30" idx="7"/>
          </p:cNvCxnSpPr>
          <p:nvPr/>
        </p:nvCxnSpPr>
        <p:spPr>
          <a:xfrm flipV="1">
            <a:off x="7051779" y="4271299"/>
            <a:ext cx="867899" cy="77516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214497" y="3977069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(0,4,9)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932953" y="35451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7397" y="490741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(0,0,17)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184042" y="4404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990600" y="1270907"/>
            <a:ext cx="10515600" cy="5058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jth</a:t>
            </a:r>
            <a:r>
              <a:rPr lang="en-US" sz="2400" dirty="0" smtClean="0"/>
              <a:t> element of state is the additional value of putting vertex on right (if positive) </a:t>
            </a:r>
          </a:p>
        </p:txBody>
      </p:sp>
    </p:spTree>
    <p:extLst>
      <p:ext uri="{BB962C8B-B14F-4D97-AF65-F5344CB8AC3E}">
        <p14:creationId xmlns:p14="http://schemas.microsoft.com/office/powerpoint/2010/main" val="4749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39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3166604" y="4161735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48547" y="2254174"/>
            <a:ext cx="384049" cy="38404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>
            <a:stCxn id="9" idx="3"/>
            <a:endCxn id="7" idx="7"/>
          </p:cNvCxnSpPr>
          <p:nvPr/>
        </p:nvCxnSpPr>
        <p:spPr>
          <a:xfrm flipH="1">
            <a:off x="1166006" y="2581980"/>
            <a:ext cx="2038784" cy="7127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7" idx="5"/>
          </p:cNvCxnSpPr>
          <p:nvPr/>
        </p:nvCxnSpPr>
        <p:spPr>
          <a:xfrm flipH="1" flipV="1">
            <a:off x="1166006" y="3566306"/>
            <a:ext cx="2056841" cy="6516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0"/>
            <a:endCxn id="9" idx="4"/>
          </p:cNvCxnSpPr>
          <p:nvPr/>
        </p:nvCxnSpPr>
        <p:spPr>
          <a:xfrm flipH="1" flipV="1">
            <a:off x="3340572" y="2638223"/>
            <a:ext cx="18057" cy="15235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36814" y="32982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26279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46214" y="38917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6" name="Oval 15"/>
          <p:cNvSpPr/>
          <p:nvPr/>
        </p:nvSpPr>
        <p:spPr>
          <a:xfrm>
            <a:off x="7740929" y="300953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01200" y="35433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9601200" y="440414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9601200" y="531209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183836" y="5412777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230331" y="5693747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20437" y="5205805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20437" y="5509081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left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29" name="Straight Connector 28"/>
          <p:cNvCxnSpPr>
            <a:stCxn id="33" idx="0"/>
            <a:endCxn id="16" idx="4"/>
          </p:cNvCxnSpPr>
          <p:nvPr/>
        </p:nvCxnSpPr>
        <p:spPr>
          <a:xfrm flipV="1">
            <a:off x="7932953" y="3393587"/>
            <a:ext cx="1" cy="72629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876565" y="411987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14497" y="2997311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(0,0,0)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955519" y="5027569"/>
            <a:ext cx="112776" cy="129017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30" idx="7"/>
          </p:cNvCxnSpPr>
          <p:nvPr/>
        </p:nvCxnSpPr>
        <p:spPr>
          <a:xfrm flipV="1">
            <a:off x="7051779" y="4271299"/>
            <a:ext cx="867899" cy="775164"/>
          </a:xfrm>
          <a:prstGeom prst="line">
            <a:avLst/>
          </a:prstGeom>
          <a:ln w="25400">
            <a:solidFill>
              <a:schemeClr val="tx1">
                <a:alpha val="2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214497" y="3977069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(0,4,9)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932953" y="35451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7397" y="490741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(0,0,17)</a:t>
            </a:r>
            <a:endParaRPr lang="en-US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84042" y="4404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alpha val="20000"/>
                  </a:schemeClr>
                </a:solidFill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8801100" y="502116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37" idx="7"/>
          </p:cNvCxnSpPr>
          <p:nvPr/>
        </p:nvCxnSpPr>
        <p:spPr>
          <a:xfrm flipH="1" flipV="1">
            <a:off x="7932953" y="4248895"/>
            <a:ext cx="964407" cy="79116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990600" y="1270907"/>
            <a:ext cx="10515600" cy="5058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jth</a:t>
            </a:r>
            <a:r>
              <a:rPr lang="en-US" sz="2400" dirty="0" smtClean="0"/>
              <a:t> element of state is the additional value of putting vertex on right (if positive) </a:t>
            </a:r>
          </a:p>
        </p:txBody>
      </p:sp>
    </p:spTree>
    <p:extLst>
      <p:ext uri="{BB962C8B-B14F-4D97-AF65-F5344CB8AC3E}">
        <p14:creationId xmlns:p14="http://schemas.microsoft.com/office/powerpoint/2010/main" val="256532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073" y="1118507"/>
            <a:ext cx="10515600" cy="5058456"/>
          </a:xfrm>
        </p:spPr>
        <p:txBody>
          <a:bodyPr/>
          <a:lstStyle/>
          <a:p>
            <a:r>
              <a:rPr lang="en-US" dirty="0" smtClean="0"/>
              <a:t>Applications</a:t>
            </a:r>
          </a:p>
          <a:p>
            <a:r>
              <a:rPr lang="en-US" dirty="0" smtClean="0"/>
              <a:t>Exact decision diagrams</a:t>
            </a:r>
          </a:p>
          <a:p>
            <a:r>
              <a:rPr lang="en-US" dirty="0" smtClean="0"/>
              <a:t>Approximate decision diagrams</a:t>
            </a:r>
          </a:p>
          <a:p>
            <a:r>
              <a:rPr lang="en-US" dirty="0" smtClean="0"/>
              <a:t>The branch-and-bound algorithm</a:t>
            </a:r>
          </a:p>
          <a:p>
            <a:r>
              <a:rPr lang="en-US" dirty="0" smtClean="0"/>
              <a:t>Computational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4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40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3166604" y="4161735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48547" y="2254174"/>
            <a:ext cx="384049" cy="38404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>
            <a:stCxn id="9" idx="3"/>
            <a:endCxn id="7" idx="7"/>
          </p:cNvCxnSpPr>
          <p:nvPr/>
        </p:nvCxnSpPr>
        <p:spPr>
          <a:xfrm flipH="1">
            <a:off x="1166006" y="2581980"/>
            <a:ext cx="2038784" cy="7127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7" idx="5"/>
          </p:cNvCxnSpPr>
          <p:nvPr/>
        </p:nvCxnSpPr>
        <p:spPr>
          <a:xfrm flipH="1" flipV="1">
            <a:off x="1166006" y="3566306"/>
            <a:ext cx="2056841" cy="6516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0"/>
            <a:endCxn id="9" idx="4"/>
          </p:cNvCxnSpPr>
          <p:nvPr/>
        </p:nvCxnSpPr>
        <p:spPr>
          <a:xfrm flipH="1" flipV="1">
            <a:off x="3340572" y="2638223"/>
            <a:ext cx="18057" cy="15235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36814" y="32982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26279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46214" y="38917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6" name="Oval 15"/>
          <p:cNvSpPr/>
          <p:nvPr/>
        </p:nvSpPr>
        <p:spPr>
          <a:xfrm>
            <a:off x="7740929" y="300953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01200" y="35433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9601200" y="440414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9601200" y="531209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183836" y="5412777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230331" y="5693747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20437" y="5205805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20437" y="5509081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left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29" name="Straight Connector 28"/>
          <p:cNvCxnSpPr>
            <a:stCxn id="33" idx="0"/>
            <a:endCxn id="16" idx="4"/>
          </p:cNvCxnSpPr>
          <p:nvPr/>
        </p:nvCxnSpPr>
        <p:spPr>
          <a:xfrm flipV="1">
            <a:off x="7932953" y="3393587"/>
            <a:ext cx="1" cy="72629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876565" y="411987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14497" y="2997311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(0,0,0)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955519" y="5027569"/>
            <a:ext cx="112776" cy="129017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30" idx="7"/>
          </p:cNvCxnSpPr>
          <p:nvPr/>
        </p:nvCxnSpPr>
        <p:spPr>
          <a:xfrm flipV="1">
            <a:off x="7051779" y="4271299"/>
            <a:ext cx="867899" cy="775164"/>
          </a:xfrm>
          <a:prstGeom prst="line">
            <a:avLst/>
          </a:prstGeom>
          <a:ln w="25400">
            <a:solidFill>
              <a:schemeClr val="tx1">
                <a:alpha val="2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135830" y="3848646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(0,4,9)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932953" y="35451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7397" y="490741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(0,0,17)</a:t>
            </a:r>
            <a:endParaRPr lang="en-US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84042" y="4404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alpha val="20000"/>
                  </a:schemeClr>
                </a:solidFill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8801100" y="502116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37" idx="7"/>
          </p:cNvCxnSpPr>
          <p:nvPr/>
        </p:nvCxnSpPr>
        <p:spPr>
          <a:xfrm flipH="1" flipV="1">
            <a:off x="7932953" y="4248895"/>
            <a:ext cx="964407" cy="79116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620646" y="43894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39" idx="0"/>
            <a:endCxn id="32" idx="2"/>
          </p:cNvCxnSpPr>
          <p:nvPr/>
        </p:nvCxnSpPr>
        <p:spPr>
          <a:xfrm flipH="1" flipV="1">
            <a:off x="8531933" y="4217978"/>
            <a:ext cx="239556" cy="17145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ontent Placeholder 4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Content Placeholder 2"/>
          <p:cNvSpPr txBox="1">
            <a:spLocks/>
          </p:cNvSpPr>
          <p:nvPr/>
        </p:nvSpPr>
        <p:spPr>
          <a:xfrm>
            <a:off x="990600" y="1270907"/>
            <a:ext cx="10515600" cy="5058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jth</a:t>
            </a:r>
            <a:r>
              <a:rPr lang="en-US" sz="2400" dirty="0" smtClean="0"/>
              <a:t> element of state is the additional value of putting vertex on right (if positive) </a:t>
            </a:r>
          </a:p>
        </p:txBody>
      </p:sp>
    </p:spTree>
    <p:extLst>
      <p:ext uri="{BB962C8B-B14F-4D97-AF65-F5344CB8AC3E}">
        <p14:creationId xmlns:p14="http://schemas.microsoft.com/office/powerpoint/2010/main" val="403320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41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3166604" y="4161735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48547" y="2254174"/>
            <a:ext cx="384049" cy="38404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>
            <a:stCxn id="9" idx="3"/>
            <a:endCxn id="7" idx="7"/>
          </p:cNvCxnSpPr>
          <p:nvPr/>
        </p:nvCxnSpPr>
        <p:spPr>
          <a:xfrm flipH="1">
            <a:off x="1166006" y="2581980"/>
            <a:ext cx="2038784" cy="7127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7" idx="5"/>
          </p:cNvCxnSpPr>
          <p:nvPr/>
        </p:nvCxnSpPr>
        <p:spPr>
          <a:xfrm flipH="1" flipV="1">
            <a:off x="1166006" y="3566306"/>
            <a:ext cx="2056841" cy="6516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0"/>
            <a:endCxn id="9" idx="4"/>
          </p:cNvCxnSpPr>
          <p:nvPr/>
        </p:nvCxnSpPr>
        <p:spPr>
          <a:xfrm flipH="1" flipV="1">
            <a:off x="3340572" y="2638223"/>
            <a:ext cx="18057" cy="15235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36814" y="32982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26279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46214" y="38917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6" name="Oval 15"/>
          <p:cNvSpPr/>
          <p:nvPr/>
        </p:nvSpPr>
        <p:spPr>
          <a:xfrm>
            <a:off x="7740929" y="300953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01200" y="35433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9601200" y="440414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9601200" y="531209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183836" y="5412777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230331" y="5693747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20437" y="5205805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20437" y="5509081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left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29" name="Straight Connector 28"/>
          <p:cNvCxnSpPr>
            <a:stCxn id="33" idx="0"/>
            <a:endCxn id="16" idx="4"/>
          </p:cNvCxnSpPr>
          <p:nvPr/>
        </p:nvCxnSpPr>
        <p:spPr>
          <a:xfrm flipV="1">
            <a:off x="7932953" y="3393587"/>
            <a:ext cx="1" cy="72629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876565" y="411987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14497" y="2997311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(0,0,0)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955519" y="5027569"/>
            <a:ext cx="112776" cy="129017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30" idx="7"/>
          </p:cNvCxnSpPr>
          <p:nvPr/>
        </p:nvCxnSpPr>
        <p:spPr>
          <a:xfrm flipV="1">
            <a:off x="7051779" y="4271299"/>
            <a:ext cx="867899" cy="775164"/>
          </a:xfrm>
          <a:prstGeom prst="line">
            <a:avLst/>
          </a:prstGeom>
          <a:ln w="25400">
            <a:solidFill>
              <a:schemeClr val="tx1">
                <a:alpha val="2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135830" y="3848646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(0,4,9)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932953" y="35451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7397" y="490741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(0,0,17)</a:t>
            </a:r>
            <a:endParaRPr lang="en-US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84042" y="4404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alpha val="20000"/>
                  </a:schemeClr>
                </a:solidFill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8801100" y="502116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37" idx="7"/>
          </p:cNvCxnSpPr>
          <p:nvPr/>
        </p:nvCxnSpPr>
        <p:spPr>
          <a:xfrm flipH="1" flipV="1">
            <a:off x="7932953" y="4248895"/>
            <a:ext cx="964407" cy="79116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360113" y="4309070"/>
            <a:ext cx="131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+ min{8,9}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990600" y="1270907"/>
            <a:ext cx="10515600" cy="5058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jth</a:t>
            </a:r>
            <a:r>
              <a:rPr lang="en-US" sz="2400" dirty="0" smtClean="0"/>
              <a:t> element of state is the additional value of putting vertex on right (if positive) </a:t>
            </a:r>
          </a:p>
        </p:txBody>
      </p:sp>
    </p:spTree>
    <p:extLst>
      <p:ext uri="{BB962C8B-B14F-4D97-AF65-F5344CB8AC3E}">
        <p14:creationId xmlns:p14="http://schemas.microsoft.com/office/powerpoint/2010/main" val="98429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42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3166604" y="4161735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48547" y="2254174"/>
            <a:ext cx="384049" cy="38404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>
            <a:stCxn id="9" idx="3"/>
            <a:endCxn id="7" idx="7"/>
          </p:cNvCxnSpPr>
          <p:nvPr/>
        </p:nvCxnSpPr>
        <p:spPr>
          <a:xfrm flipH="1">
            <a:off x="1166006" y="2581980"/>
            <a:ext cx="2038784" cy="7127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7" idx="5"/>
          </p:cNvCxnSpPr>
          <p:nvPr/>
        </p:nvCxnSpPr>
        <p:spPr>
          <a:xfrm flipH="1" flipV="1">
            <a:off x="1166006" y="3566306"/>
            <a:ext cx="2056841" cy="6516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0"/>
            <a:endCxn id="9" idx="4"/>
          </p:cNvCxnSpPr>
          <p:nvPr/>
        </p:nvCxnSpPr>
        <p:spPr>
          <a:xfrm flipH="1" flipV="1">
            <a:off x="3340572" y="2638223"/>
            <a:ext cx="18057" cy="15235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36814" y="32982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26279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46214" y="38917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6" name="Oval 15"/>
          <p:cNvSpPr/>
          <p:nvPr/>
        </p:nvSpPr>
        <p:spPr>
          <a:xfrm>
            <a:off x="7740929" y="300953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01200" y="35433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9601200" y="440414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9601200" y="531209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183836" y="5412777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230331" y="5693747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20437" y="5205805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20437" y="5509081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left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29" name="Straight Connector 28"/>
          <p:cNvCxnSpPr>
            <a:stCxn id="33" idx="0"/>
            <a:endCxn id="16" idx="4"/>
          </p:cNvCxnSpPr>
          <p:nvPr/>
        </p:nvCxnSpPr>
        <p:spPr>
          <a:xfrm flipV="1">
            <a:off x="7932953" y="3393587"/>
            <a:ext cx="1" cy="72629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876565" y="411987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14497" y="2997311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(0,0,0)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955519" y="5027569"/>
            <a:ext cx="112776" cy="129017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30" idx="7"/>
          </p:cNvCxnSpPr>
          <p:nvPr/>
        </p:nvCxnSpPr>
        <p:spPr>
          <a:xfrm flipV="1">
            <a:off x="7051779" y="4271299"/>
            <a:ext cx="867899" cy="775164"/>
          </a:xfrm>
          <a:prstGeom prst="line">
            <a:avLst/>
          </a:prstGeom>
          <a:ln w="25400">
            <a:solidFill>
              <a:schemeClr val="tx1">
                <a:alpha val="2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135830" y="3848646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(0,4,9)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932953" y="35451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7397" y="490741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(0,0,17)</a:t>
            </a:r>
            <a:endParaRPr lang="en-US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84042" y="4404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alpha val="20000"/>
                  </a:schemeClr>
                </a:solidFill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8801100" y="502116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37" idx="7"/>
          </p:cNvCxnSpPr>
          <p:nvPr/>
        </p:nvCxnSpPr>
        <p:spPr>
          <a:xfrm flipH="1" flipV="1">
            <a:off x="7932953" y="4248895"/>
            <a:ext cx="964407" cy="79116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360113" y="4309070"/>
            <a:ext cx="131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+ min{8,9}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8958487" y="4885924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(0,0,1)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990600" y="1270907"/>
            <a:ext cx="10515600" cy="5058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jth</a:t>
            </a:r>
            <a:r>
              <a:rPr lang="en-US" sz="2400" dirty="0" smtClean="0"/>
              <a:t> element of state is the additional value of putting vertex on right (if positive) </a:t>
            </a:r>
          </a:p>
        </p:txBody>
      </p:sp>
    </p:spTree>
    <p:extLst>
      <p:ext uri="{BB962C8B-B14F-4D97-AF65-F5344CB8AC3E}">
        <p14:creationId xmlns:p14="http://schemas.microsoft.com/office/powerpoint/2010/main" val="11589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43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3166604" y="4161735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48547" y="22541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9" idx="3"/>
            <a:endCxn id="7" idx="7"/>
          </p:cNvCxnSpPr>
          <p:nvPr/>
        </p:nvCxnSpPr>
        <p:spPr>
          <a:xfrm flipH="1">
            <a:off x="1166006" y="2581980"/>
            <a:ext cx="2038784" cy="7127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7" idx="5"/>
          </p:cNvCxnSpPr>
          <p:nvPr/>
        </p:nvCxnSpPr>
        <p:spPr>
          <a:xfrm flipH="1" flipV="1">
            <a:off x="1166006" y="3566306"/>
            <a:ext cx="2056841" cy="6516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0"/>
            <a:endCxn id="9" idx="4"/>
          </p:cNvCxnSpPr>
          <p:nvPr/>
        </p:nvCxnSpPr>
        <p:spPr>
          <a:xfrm flipH="1" flipV="1">
            <a:off x="3340572" y="2638223"/>
            <a:ext cx="18057" cy="15235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36814" y="32982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26279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46214" y="38917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6" name="Oval 15"/>
          <p:cNvSpPr/>
          <p:nvPr/>
        </p:nvSpPr>
        <p:spPr>
          <a:xfrm>
            <a:off x="7740929" y="300953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7" name="Oval 16"/>
          <p:cNvSpPr/>
          <p:nvPr/>
        </p:nvSpPr>
        <p:spPr>
          <a:xfrm>
            <a:off x="8801100" y="502116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740929" y="5750051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19" name="Curved Connector 18"/>
          <p:cNvCxnSpPr>
            <a:endCxn id="18" idx="6"/>
          </p:cNvCxnSpPr>
          <p:nvPr/>
        </p:nvCxnSpPr>
        <p:spPr>
          <a:xfrm rot="5400000">
            <a:off x="8116485" y="5165080"/>
            <a:ext cx="785490" cy="768503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endCxn id="18" idx="0"/>
          </p:cNvCxnSpPr>
          <p:nvPr/>
        </p:nvCxnSpPr>
        <p:spPr>
          <a:xfrm rot="10800000" flipV="1">
            <a:off x="7932954" y="5110971"/>
            <a:ext cx="853708" cy="639079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601200" y="35433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9601200" y="440414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9601200" y="531209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183836" y="5412777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230331" y="5693747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20437" y="5205805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20437" y="5509081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left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29" name="Straight Connector 28"/>
          <p:cNvCxnSpPr>
            <a:stCxn id="33" idx="0"/>
            <a:endCxn id="16" idx="4"/>
          </p:cNvCxnSpPr>
          <p:nvPr/>
        </p:nvCxnSpPr>
        <p:spPr>
          <a:xfrm flipV="1">
            <a:off x="7932953" y="3393587"/>
            <a:ext cx="1" cy="72629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7" idx="7"/>
            <a:endCxn id="33" idx="4"/>
          </p:cNvCxnSpPr>
          <p:nvPr/>
        </p:nvCxnSpPr>
        <p:spPr>
          <a:xfrm flipH="1" flipV="1">
            <a:off x="7932953" y="4248895"/>
            <a:ext cx="964407" cy="79116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876565" y="4119878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6955519" y="5027569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43" name="Straight Connector 42"/>
          <p:cNvCxnSpPr>
            <a:stCxn id="38" idx="7"/>
          </p:cNvCxnSpPr>
          <p:nvPr/>
        </p:nvCxnSpPr>
        <p:spPr>
          <a:xfrm flipV="1">
            <a:off x="7051779" y="4271299"/>
            <a:ext cx="867899" cy="77516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urved Connector 57"/>
          <p:cNvCxnSpPr>
            <a:stCxn id="38" idx="4"/>
            <a:endCxn id="18" idx="2"/>
          </p:cNvCxnSpPr>
          <p:nvPr/>
        </p:nvCxnSpPr>
        <p:spPr>
          <a:xfrm rot="16200000" flipH="1">
            <a:off x="6983673" y="5184820"/>
            <a:ext cx="785490" cy="729022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urved Connector 60"/>
          <p:cNvCxnSpPr>
            <a:endCxn id="18" idx="0"/>
          </p:cNvCxnSpPr>
          <p:nvPr/>
        </p:nvCxnSpPr>
        <p:spPr>
          <a:xfrm>
            <a:off x="7079245" y="5110972"/>
            <a:ext cx="853709" cy="639079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932953" y="35451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30813" y="4404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358387" y="427588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846625" y="54441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546234" y="49168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132568" y="49074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789621" y="53871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990600" y="1270907"/>
            <a:ext cx="10515600" cy="5058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jth</a:t>
            </a:r>
            <a:r>
              <a:rPr lang="en-US" sz="2400" dirty="0" smtClean="0"/>
              <a:t> element of state is the additional value of putting vertex on right (if positive) </a:t>
            </a:r>
          </a:p>
        </p:txBody>
      </p:sp>
    </p:spTree>
    <p:extLst>
      <p:ext uri="{BB962C8B-B14F-4D97-AF65-F5344CB8AC3E}">
        <p14:creationId xmlns:p14="http://schemas.microsoft.com/office/powerpoint/2010/main" val="261722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073" y="1118507"/>
            <a:ext cx="10515600" cy="5058456"/>
          </a:xfrm>
        </p:spPr>
        <p:txBody>
          <a:bodyPr/>
          <a:lstStyle/>
          <a:p>
            <a:r>
              <a:rPr lang="en-US" dirty="0" smtClean="0"/>
              <a:t>Applications</a:t>
            </a:r>
          </a:p>
          <a:p>
            <a:r>
              <a:rPr lang="en-US" dirty="0" smtClean="0"/>
              <a:t>Exact decision diagrams</a:t>
            </a:r>
          </a:p>
          <a:p>
            <a:r>
              <a:rPr lang="en-US" b="1" dirty="0" smtClean="0"/>
              <a:t>Approximate decision diagrams</a:t>
            </a:r>
          </a:p>
          <a:p>
            <a:r>
              <a:rPr lang="en-US" dirty="0" smtClean="0"/>
              <a:t>The branch-and-bound algorithm</a:t>
            </a:r>
          </a:p>
          <a:p>
            <a:r>
              <a:rPr lang="en-US" dirty="0" smtClean="0"/>
              <a:t>Computational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97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Decision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general, decision diagrams will grow </a:t>
            </a:r>
            <a:r>
              <a:rPr lang="en-US" b="1" dirty="0" smtClean="0"/>
              <a:t>exponentially</a:t>
            </a:r>
            <a:r>
              <a:rPr lang="en-US" dirty="0" smtClean="0"/>
              <a:t> large</a:t>
            </a:r>
          </a:p>
          <a:p>
            <a:pPr lvl="1"/>
            <a:r>
              <a:rPr lang="en-US" dirty="0" smtClean="0"/>
              <a:t>They are a compact representation of the </a:t>
            </a:r>
            <a:r>
              <a:rPr lang="en-US" b="1" dirty="0" smtClean="0"/>
              <a:t>entire search space</a:t>
            </a:r>
            <a:r>
              <a:rPr lang="en-US" dirty="0" smtClean="0"/>
              <a:t>!</a:t>
            </a:r>
          </a:p>
          <a:p>
            <a:r>
              <a:rPr lang="en-US" dirty="0" smtClean="0"/>
              <a:t>Limit the size to approximate the feasible space</a:t>
            </a:r>
          </a:p>
          <a:p>
            <a:pPr lvl="1"/>
            <a:r>
              <a:rPr lang="en-US" dirty="0" smtClean="0"/>
              <a:t>Relaxed Decision Diagrams</a:t>
            </a:r>
          </a:p>
          <a:p>
            <a:pPr lvl="2"/>
            <a:r>
              <a:rPr lang="en-US" dirty="0" smtClean="0"/>
              <a:t>Over-approximations of the feasible set</a:t>
            </a:r>
          </a:p>
          <a:p>
            <a:pPr lvl="2"/>
            <a:r>
              <a:rPr lang="en-US" dirty="0" smtClean="0"/>
              <a:t>Length of each r-t path is </a:t>
            </a:r>
            <a:r>
              <a:rPr lang="en-US" b="1" dirty="0" smtClean="0"/>
              <a:t>greater than or equal</a:t>
            </a:r>
            <a:r>
              <a:rPr lang="en-US" dirty="0" smtClean="0"/>
              <a:t> to the objective value of the solution it represents</a:t>
            </a:r>
          </a:p>
          <a:p>
            <a:pPr lvl="1"/>
            <a:r>
              <a:rPr lang="en-US" dirty="0" smtClean="0"/>
              <a:t>Restricted </a:t>
            </a:r>
            <a:r>
              <a:rPr lang="en-US" dirty="0"/>
              <a:t>Decision Diagrams</a:t>
            </a:r>
          </a:p>
          <a:p>
            <a:pPr lvl="2"/>
            <a:r>
              <a:rPr lang="en-US" dirty="0" smtClean="0"/>
              <a:t>Under-approximations </a:t>
            </a:r>
            <a:r>
              <a:rPr lang="en-US" dirty="0"/>
              <a:t>of the feasible set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Length of each r-t path is </a:t>
            </a:r>
            <a:r>
              <a:rPr lang="en-US" b="1" dirty="0" smtClean="0">
                <a:sym typeface="Wingdings" panose="05000000000000000000" pitchFamily="2" charset="2"/>
              </a:rPr>
              <a:t>less than or equal </a:t>
            </a:r>
            <a:r>
              <a:rPr lang="en-US" dirty="0" smtClean="0">
                <a:sym typeface="Wingdings" panose="05000000000000000000" pitchFamily="2" charset="2"/>
              </a:rPr>
              <a:t>to the objective value of the solution it represents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3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Relaxed Decision Diagrams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46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38200" y="343483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2247899" y="43760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5684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3"/>
            <a:endCxn id="6" idx="7"/>
          </p:cNvCxnSpPr>
          <p:nvPr/>
        </p:nvCxnSpPr>
        <p:spPr>
          <a:xfrm flipH="1">
            <a:off x="1166006" y="2896214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1"/>
            <a:endCxn id="6" idx="5"/>
          </p:cNvCxnSpPr>
          <p:nvPr/>
        </p:nvCxnSpPr>
        <p:spPr>
          <a:xfrm flipH="1" flipV="1">
            <a:off x="1166006" y="3762640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97881" y="25684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087475" y="43760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2439924" y="2952457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4279500" y="2952457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2575705" y="2896214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631949" y="2760433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3400" y="34348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92955" y="21510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31649" y="21510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9080" y="4847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17570" y="4847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2" name="Oval 21"/>
          <p:cNvSpPr/>
          <p:nvPr/>
        </p:nvSpPr>
        <p:spPr>
          <a:xfrm>
            <a:off x="8648700" y="1567862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3" name="Oval 22"/>
          <p:cNvSpPr/>
          <p:nvPr/>
        </p:nvSpPr>
        <p:spPr>
          <a:xfrm>
            <a:off x="7898734" y="263141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9735018" y="26314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7898734" y="357080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9735018" y="357080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7898734" y="445619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9715500" y="445619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898734" y="538713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9721273" y="5387129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648700" y="617803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3" name="Straight Connector 32"/>
          <p:cNvCxnSpPr>
            <a:stCxn id="23" idx="7"/>
            <a:endCxn id="22" idx="3"/>
          </p:cNvCxnSpPr>
          <p:nvPr/>
        </p:nvCxnSpPr>
        <p:spPr>
          <a:xfrm flipV="1">
            <a:off x="7994994" y="1895668"/>
            <a:ext cx="709949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4" idx="1"/>
            <a:endCxn id="22" idx="5"/>
          </p:cNvCxnSpPr>
          <p:nvPr/>
        </p:nvCxnSpPr>
        <p:spPr>
          <a:xfrm flipH="1" flipV="1">
            <a:off x="8976506" y="1895668"/>
            <a:ext cx="775028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4" idx="4"/>
            <a:endCxn id="27" idx="0"/>
          </p:cNvCxnSpPr>
          <p:nvPr/>
        </p:nvCxnSpPr>
        <p:spPr>
          <a:xfrm>
            <a:off x="9791406" y="2760431"/>
            <a:ext cx="0" cy="81037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6" idx="4"/>
            <a:endCxn id="28" idx="0"/>
          </p:cNvCxnSpPr>
          <p:nvPr/>
        </p:nvCxnSpPr>
        <p:spPr>
          <a:xfrm>
            <a:off x="7955122" y="3699824"/>
            <a:ext cx="0" cy="7563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6" idx="4"/>
            <a:endCxn id="29" idx="1"/>
          </p:cNvCxnSpPr>
          <p:nvPr/>
        </p:nvCxnSpPr>
        <p:spPr>
          <a:xfrm>
            <a:off x="7955122" y="3699824"/>
            <a:ext cx="1776894" cy="77526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7" idx="4"/>
            <a:endCxn id="29" idx="7"/>
          </p:cNvCxnSpPr>
          <p:nvPr/>
        </p:nvCxnSpPr>
        <p:spPr>
          <a:xfrm>
            <a:off x="9791406" y="3699824"/>
            <a:ext cx="20354" cy="77526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8" idx="4"/>
            <a:endCxn id="30" idx="0"/>
          </p:cNvCxnSpPr>
          <p:nvPr/>
        </p:nvCxnSpPr>
        <p:spPr>
          <a:xfrm>
            <a:off x="7955122" y="4585213"/>
            <a:ext cx="0" cy="80191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9" idx="3"/>
            <a:endCxn id="30" idx="6"/>
          </p:cNvCxnSpPr>
          <p:nvPr/>
        </p:nvCxnSpPr>
        <p:spPr>
          <a:xfrm flipH="1">
            <a:off x="8011510" y="4566318"/>
            <a:ext cx="1720506" cy="88532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9" idx="4"/>
            <a:endCxn id="31" idx="0"/>
          </p:cNvCxnSpPr>
          <p:nvPr/>
        </p:nvCxnSpPr>
        <p:spPr>
          <a:xfrm>
            <a:off x="9771888" y="4585212"/>
            <a:ext cx="5773" cy="8019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30" idx="6"/>
            <a:endCxn id="32" idx="0"/>
          </p:cNvCxnSpPr>
          <p:nvPr/>
        </p:nvCxnSpPr>
        <p:spPr>
          <a:xfrm>
            <a:off x="8011510" y="5451639"/>
            <a:ext cx="829215" cy="726395"/>
          </a:xfrm>
          <a:prstGeom prst="curvedConnector2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30" idx="4"/>
            <a:endCxn id="32" idx="2"/>
          </p:cNvCxnSpPr>
          <p:nvPr/>
        </p:nvCxnSpPr>
        <p:spPr>
          <a:xfrm rot="16200000" flipH="1">
            <a:off x="7874955" y="5596314"/>
            <a:ext cx="853912" cy="693578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1" idx="4"/>
            <a:endCxn id="32" idx="7"/>
          </p:cNvCxnSpPr>
          <p:nvPr/>
        </p:nvCxnSpPr>
        <p:spPr>
          <a:xfrm flipH="1">
            <a:off x="8976506" y="5516146"/>
            <a:ext cx="801155" cy="71813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999476" y="20632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9457854" y="20883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832914" y="2962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7361246" y="2962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9118684" y="55428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9814231" y="38625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8970252" y="44862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634638" y="4779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107745" y="57584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9002080" y="38698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8006073" y="4028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9832914" y="47934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8599173" y="53470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1460619" y="20353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11460619" y="289621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11460619" y="380416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66" name="TextBox 65"/>
          <p:cNvSpPr txBox="1"/>
          <p:nvPr/>
        </p:nvSpPr>
        <p:spPr>
          <a:xfrm>
            <a:off x="11460619" y="466501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11460619" y="565630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4419256" y="6392364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465751" y="6673334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255857" y="6185392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5255857" y="6488668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cxnSp>
        <p:nvCxnSpPr>
          <p:cNvPr id="83" name="Curved Connector 82"/>
          <p:cNvCxnSpPr>
            <a:stCxn id="23" idx="2"/>
            <a:endCxn id="26" idx="2"/>
          </p:cNvCxnSpPr>
          <p:nvPr/>
        </p:nvCxnSpPr>
        <p:spPr>
          <a:xfrm rot="10800000" flipV="1">
            <a:off x="7898734" y="2695924"/>
            <a:ext cx="12700" cy="939392"/>
          </a:xfrm>
          <a:prstGeom prst="curvedConnector3">
            <a:avLst>
              <a:gd name="adj1" fmla="val 180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>
            <a:stCxn id="23" idx="6"/>
            <a:endCxn id="26" idx="6"/>
          </p:cNvCxnSpPr>
          <p:nvPr/>
        </p:nvCxnSpPr>
        <p:spPr>
          <a:xfrm>
            <a:off x="8011510" y="2695924"/>
            <a:ext cx="12700" cy="939392"/>
          </a:xfrm>
          <a:prstGeom prst="curvedConnector3">
            <a:avLst>
              <a:gd name="adj1" fmla="val 180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8307467" y="2962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953265" y="1778359"/>
            <a:ext cx="232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Max Width = 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0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Relaxed Decision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2500"/>
            <a:ext cx="10515600" cy="5058456"/>
          </a:xfrm>
        </p:spPr>
        <p:txBody>
          <a:bodyPr/>
          <a:lstStyle/>
          <a:p>
            <a:r>
              <a:rPr lang="en-US" dirty="0" smtClean="0"/>
              <a:t>Over-approximation of the feasible set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47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38200" y="343483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2247899" y="4376008"/>
            <a:ext cx="384049" cy="384049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568408"/>
            <a:ext cx="384049" cy="384049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>
            <a:stCxn id="8" idx="3"/>
            <a:endCxn id="6" idx="7"/>
          </p:cNvCxnSpPr>
          <p:nvPr/>
        </p:nvCxnSpPr>
        <p:spPr>
          <a:xfrm flipH="1">
            <a:off x="1166006" y="2896214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1"/>
            <a:endCxn id="6" idx="5"/>
          </p:cNvCxnSpPr>
          <p:nvPr/>
        </p:nvCxnSpPr>
        <p:spPr>
          <a:xfrm flipH="1" flipV="1">
            <a:off x="1166006" y="3762640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97881" y="25684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087475" y="4376008"/>
            <a:ext cx="384049" cy="384049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5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2439924" y="2952457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4279500" y="2952457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2575705" y="2896214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631949" y="2760433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3400" y="34348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92955" y="21510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31649" y="21510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9080" y="4847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17570" y="4847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2" name="Oval 21"/>
          <p:cNvSpPr/>
          <p:nvPr/>
        </p:nvSpPr>
        <p:spPr>
          <a:xfrm>
            <a:off x="8648700" y="1567862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3" name="Oval 22"/>
          <p:cNvSpPr/>
          <p:nvPr/>
        </p:nvSpPr>
        <p:spPr>
          <a:xfrm>
            <a:off x="7898734" y="263141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9735018" y="26314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7898734" y="357080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9735018" y="357080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7898734" y="445619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9715500" y="445619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898734" y="538713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9721273" y="5387129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648700" y="617803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3" name="Straight Connector 32"/>
          <p:cNvCxnSpPr>
            <a:stCxn id="23" idx="7"/>
            <a:endCxn id="22" idx="3"/>
          </p:cNvCxnSpPr>
          <p:nvPr/>
        </p:nvCxnSpPr>
        <p:spPr>
          <a:xfrm flipV="1">
            <a:off x="7994994" y="1895668"/>
            <a:ext cx="709949" cy="754641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4" idx="1"/>
            <a:endCxn id="22" idx="5"/>
          </p:cNvCxnSpPr>
          <p:nvPr/>
        </p:nvCxnSpPr>
        <p:spPr>
          <a:xfrm flipH="1" flipV="1">
            <a:off x="8976506" y="1895668"/>
            <a:ext cx="775028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4" idx="4"/>
            <a:endCxn id="27" idx="0"/>
          </p:cNvCxnSpPr>
          <p:nvPr/>
        </p:nvCxnSpPr>
        <p:spPr>
          <a:xfrm>
            <a:off x="9791406" y="2760431"/>
            <a:ext cx="0" cy="81037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6" idx="4"/>
            <a:endCxn id="28" idx="0"/>
          </p:cNvCxnSpPr>
          <p:nvPr/>
        </p:nvCxnSpPr>
        <p:spPr>
          <a:xfrm>
            <a:off x="7955122" y="3699824"/>
            <a:ext cx="0" cy="75637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6" idx="4"/>
            <a:endCxn id="29" idx="1"/>
          </p:cNvCxnSpPr>
          <p:nvPr/>
        </p:nvCxnSpPr>
        <p:spPr>
          <a:xfrm>
            <a:off x="7955122" y="3699824"/>
            <a:ext cx="1776894" cy="77526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7" idx="4"/>
            <a:endCxn id="29" idx="7"/>
          </p:cNvCxnSpPr>
          <p:nvPr/>
        </p:nvCxnSpPr>
        <p:spPr>
          <a:xfrm>
            <a:off x="9791406" y="3699824"/>
            <a:ext cx="20354" cy="77526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8" idx="4"/>
            <a:endCxn id="30" idx="0"/>
          </p:cNvCxnSpPr>
          <p:nvPr/>
        </p:nvCxnSpPr>
        <p:spPr>
          <a:xfrm>
            <a:off x="7955122" y="4585213"/>
            <a:ext cx="0" cy="801917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9" idx="3"/>
            <a:endCxn id="30" idx="6"/>
          </p:cNvCxnSpPr>
          <p:nvPr/>
        </p:nvCxnSpPr>
        <p:spPr>
          <a:xfrm flipH="1">
            <a:off x="8011510" y="4566318"/>
            <a:ext cx="1720506" cy="88532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9" idx="4"/>
            <a:endCxn id="31" idx="0"/>
          </p:cNvCxnSpPr>
          <p:nvPr/>
        </p:nvCxnSpPr>
        <p:spPr>
          <a:xfrm>
            <a:off x="9771888" y="4585212"/>
            <a:ext cx="5773" cy="8019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30" idx="6"/>
            <a:endCxn id="32" idx="0"/>
          </p:cNvCxnSpPr>
          <p:nvPr/>
        </p:nvCxnSpPr>
        <p:spPr>
          <a:xfrm>
            <a:off x="8011510" y="5451639"/>
            <a:ext cx="829215" cy="726395"/>
          </a:xfrm>
          <a:prstGeom prst="curvedConnector2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30" idx="4"/>
            <a:endCxn id="32" idx="2"/>
          </p:cNvCxnSpPr>
          <p:nvPr/>
        </p:nvCxnSpPr>
        <p:spPr>
          <a:xfrm rot="16200000" flipH="1">
            <a:off x="7874955" y="5596314"/>
            <a:ext cx="853912" cy="693578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1" idx="4"/>
            <a:endCxn id="32" idx="7"/>
          </p:cNvCxnSpPr>
          <p:nvPr/>
        </p:nvCxnSpPr>
        <p:spPr>
          <a:xfrm flipH="1">
            <a:off x="8976506" y="5516146"/>
            <a:ext cx="801155" cy="71813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999476" y="20632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9457854" y="20883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832914" y="2962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7361246" y="2962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9118684" y="55428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9814231" y="38625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8970252" y="44862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634638" y="4779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107745" y="57584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9002080" y="38698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8006073" y="4028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9832914" y="47934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8599173" y="53470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1460619" y="20353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11460619" y="289621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11460619" y="380416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66" name="TextBox 65"/>
          <p:cNvSpPr txBox="1"/>
          <p:nvPr/>
        </p:nvSpPr>
        <p:spPr>
          <a:xfrm>
            <a:off x="11460619" y="466501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11460619" y="565630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4419256" y="6392364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465751" y="6673334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255857" y="6185392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5255857" y="6488668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cxnSp>
        <p:nvCxnSpPr>
          <p:cNvPr id="83" name="Curved Connector 82"/>
          <p:cNvCxnSpPr>
            <a:stCxn id="23" idx="2"/>
            <a:endCxn id="26" idx="2"/>
          </p:cNvCxnSpPr>
          <p:nvPr/>
        </p:nvCxnSpPr>
        <p:spPr>
          <a:xfrm rot="10800000" flipV="1">
            <a:off x="7898734" y="2695924"/>
            <a:ext cx="12700" cy="939392"/>
          </a:xfrm>
          <a:prstGeom prst="curvedConnector3">
            <a:avLst>
              <a:gd name="adj1" fmla="val 180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>
            <a:stCxn id="23" idx="6"/>
            <a:endCxn id="26" idx="6"/>
          </p:cNvCxnSpPr>
          <p:nvPr/>
        </p:nvCxnSpPr>
        <p:spPr>
          <a:xfrm>
            <a:off x="8011510" y="2695924"/>
            <a:ext cx="12700" cy="939392"/>
          </a:xfrm>
          <a:prstGeom prst="curvedConnector3">
            <a:avLst>
              <a:gd name="adj1" fmla="val 1800000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8307467" y="2962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289080" y="5372100"/>
            <a:ext cx="4158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(0,1,1,0,1) </a:t>
            </a:r>
            <a:r>
              <a:rPr lang="en-US" sz="24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Upper bound = 13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953265" y="1778359"/>
            <a:ext cx="232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Max Width = 2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88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48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7521" y="21545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37522" y="3469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665328" y="674755"/>
            <a:ext cx="1568012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721570" y="2346574"/>
            <a:ext cx="14555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187503" y="3469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2177097" y="21545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529546" y="730998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2369122" y="730998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665327" y="674755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721571" y="538974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298490" y="1143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400" y="12572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96210" y="68322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504904" y="125724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249176" y="233160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693793" y="6747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380161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37" name="Oval 36"/>
          <p:cNvSpPr/>
          <p:nvPr/>
        </p:nvSpPr>
        <p:spPr>
          <a:xfrm>
            <a:off x="3837928" y="504472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8" name="Straight Connector 37"/>
          <p:cNvCxnSpPr>
            <a:stCxn id="83" idx="0"/>
            <a:endCxn id="23" idx="4"/>
          </p:cNvCxnSpPr>
          <p:nvPr/>
        </p:nvCxnSpPr>
        <p:spPr>
          <a:xfrm flipH="1" flipV="1">
            <a:off x="3993635" y="1755577"/>
            <a:ext cx="17521" cy="68880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98" idx="1"/>
            <a:endCxn id="83" idx="4"/>
          </p:cNvCxnSpPr>
          <p:nvPr/>
        </p:nvCxnSpPr>
        <p:spPr>
          <a:xfrm flipH="1" flipV="1">
            <a:off x="4011156" y="2573401"/>
            <a:ext cx="838344" cy="8076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91" idx="4"/>
            <a:endCxn id="120" idx="0"/>
          </p:cNvCxnSpPr>
          <p:nvPr/>
        </p:nvCxnSpPr>
        <p:spPr>
          <a:xfrm>
            <a:off x="3076313" y="3491159"/>
            <a:ext cx="953327" cy="79543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83" idx="4"/>
            <a:endCxn id="91" idx="0"/>
          </p:cNvCxnSpPr>
          <p:nvPr/>
        </p:nvCxnSpPr>
        <p:spPr>
          <a:xfrm flipH="1">
            <a:off x="3076313" y="2573401"/>
            <a:ext cx="934843" cy="7887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98" idx="5"/>
            <a:endCxn id="121" idx="0"/>
          </p:cNvCxnSpPr>
          <p:nvPr/>
        </p:nvCxnSpPr>
        <p:spPr>
          <a:xfrm>
            <a:off x="4929244" y="3472264"/>
            <a:ext cx="919339" cy="8081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21" idx="3"/>
            <a:endCxn id="37" idx="6"/>
          </p:cNvCxnSpPr>
          <p:nvPr/>
        </p:nvCxnSpPr>
        <p:spPr>
          <a:xfrm flipH="1">
            <a:off x="4221977" y="4390549"/>
            <a:ext cx="1586734" cy="84620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91" idx="4"/>
            <a:endCxn id="119" idx="0"/>
          </p:cNvCxnSpPr>
          <p:nvPr/>
        </p:nvCxnSpPr>
        <p:spPr>
          <a:xfrm flipH="1">
            <a:off x="2228088" y="3491159"/>
            <a:ext cx="848225" cy="78926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120" idx="6"/>
            <a:endCxn id="37" idx="6"/>
          </p:cNvCxnSpPr>
          <p:nvPr/>
        </p:nvCxnSpPr>
        <p:spPr>
          <a:xfrm>
            <a:off x="4086028" y="4351101"/>
            <a:ext cx="135949" cy="885650"/>
          </a:xfrm>
          <a:prstGeom prst="curvedConnector3">
            <a:avLst>
              <a:gd name="adj1" fmla="val 26815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120" idx="2"/>
            <a:endCxn id="37" idx="2"/>
          </p:cNvCxnSpPr>
          <p:nvPr/>
        </p:nvCxnSpPr>
        <p:spPr>
          <a:xfrm rot="10800000" flipV="1">
            <a:off x="3837928" y="4351101"/>
            <a:ext cx="135324" cy="885650"/>
          </a:xfrm>
          <a:prstGeom prst="curvedConnector3">
            <a:avLst>
              <a:gd name="adj1" fmla="val 268928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98" idx="4"/>
            <a:endCxn id="120" idx="7"/>
          </p:cNvCxnSpPr>
          <p:nvPr/>
        </p:nvCxnSpPr>
        <p:spPr>
          <a:xfrm flipH="1">
            <a:off x="4069512" y="3491158"/>
            <a:ext cx="819860" cy="81432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027857" y="186397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3268337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299668" y="34903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321758" y="35997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3320826" y="3826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83" name="Oval 82"/>
          <p:cNvSpPr/>
          <p:nvPr/>
        </p:nvSpPr>
        <p:spPr>
          <a:xfrm>
            <a:off x="395476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3019925" y="336214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4832984" y="336214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502790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19" name="Oval 118"/>
          <p:cNvSpPr/>
          <p:nvPr/>
        </p:nvSpPr>
        <p:spPr>
          <a:xfrm>
            <a:off x="2171700" y="428042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3973252" y="428659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5792195" y="428042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31" name="Curved Connector 130"/>
          <p:cNvCxnSpPr>
            <a:stCxn id="121" idx="4"/>
            <a:endCxn id="37" idx="6"/>
          </p:cNvCxnSpPr>
          <p:nvPr/>
        </p:nvCxnSpPr>
        <p:spPr>
          <a:xfrm rot="5400000">
            <a:off x="4621626" y="4009794"/>
            <a:ext cx="827308" cy="1626606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urved Connector 136"/>
          <p:cNvCxnSpPr>
            <a:stCxn id="119" idx="4"/>
            <a:endCxn id="37" idx="2"/>
          </p:cNvCxnSpPr>
          <p:nvPr/>
        </p:nvCxnSpPr>
        <p:spPr>
          <a:xfrm rot="16200000" flipH="1">
            <a:off x="2619355" y="4018177"/>
            <a:ext cx="827307" cy="1609840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5534165" y="36460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58" name="Straight Connector 157"/>
          <p:cNvCxnSpPr>
            <a:stCxn id="119" idx="4"/>
            <a:endCxn id="37" idx="2"/>
          </p:cNvCxnSpPr>
          <p:nvPr/>
        </p:nvCxnSpPr>
        <p:spPr>
          <a:xfrm>
            <a:off x="2228088" y="4409444"/>
            <a:ext cx="1609840" cy="8273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2779048" y="44245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2267710" y="48683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3317425" y="45897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4453607" y="45590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5032705" y="43419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170" name="Straight Connector 169"/>
          <p:cNvCxnSpPr/>
          <p:nvPr/>
        </p:nvCxnSpPr>
        <p:spPr>
          <a:xfrm flipH="1">
            <a:off x="339189" y="3295496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385684" y="3576466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5490509" y="48674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5" name="TextBox 174"/>
          <p:cNvSpPr txBox="1"/>
          <p:nvPr/>
        </p:nvSpPr>
        <p:spPr>
          <a:xfrm>
            <a:off x="661352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661352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661352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661352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1175790" y="3088524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175790" y="3391800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left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641317" y="5972142"/>
            <a:ext cx="2722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EXACT DECISION DIAGRAM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82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49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7521" y="21545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37522" y="3469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665328" y="674755"/>
            <a:ext cx="1568012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721570" y="2346574"/>
            <a:ext cx="14555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187503" y="3469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2177097" y="21545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529546" y="730998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2369122" y="730998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665327" y="674755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721571" y="538974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298490" y="1143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400" y="12572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96210" y="68322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504904" y="125724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249176" y="233160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693793" y="6747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380161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37" name="Oval 36"/>
          <p:cNvSpPr/>
          <p:nvPr/>
        </p:nvSpPr>
        <p:spPr>
          <a:xfrm>
            <a:off x="3837928" y="504472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8" name="Straight Connector 37"/>
          <p:cNvCxnSpPr>
            <a:stCxn id="83" idx="0"/>
            <a:endCxn id="23" idx="4"/>
          </p:cNvCxnSpPr>
          <p:nvPr/>
        </p:nvCxnSpPr>
        <p:spPr>
          <a:xfrm flipH="1" flipV="1">
            <a:off x="3993635" y="1755577"/>
            <a:ext cx="17521" cy="68880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98" idx="1"/>
            <a:endCxn id="83" idx="4"/>
          </p:cNvCxnSpPr>
          <p:nvPr/>
        </p:nvCxnSpPr>
        <p:spPr>
          <a:xfrm flipH="1" flipV="1">
            <a:off x="4011156" y="2573401"/>
            <a:ext cx="838344" cy="8076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91" idx="4"/>
            <a:endCxn id="120" idx="0"/>
          </p:cNvCxnSpPr>
          <p:nvPr/>
        </p:nvCxnSpPr>
        <p:spPr>
          <a:xfrm>
            <a:off x="3076313" y="3491159"/>
            <a:ext cx="953327" cy="79543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83" idx="4"/>
            <a:endCxn id="91" idx="0"/>
          </p:cNvCxnSpPr>
          <p:nvPr/>
        </p:nvCxnSpPr>
        <p:spPr>
          <a:xfrm flipH="1">
            <a:off x="3076313" y="2573401"/>
            <a:ext cx="934843" cy="7887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98" idx="5"/>
            <a:endCxn id="121" idx="0"/>
          </p:cNvCxnSpPr>
          <p:nvPr/>
        </p:nvCxnSpPr>
        <p:spPr>
          <a:xfrm>
            <a:off x="4929244" y="3472264"/>
            <a:ext cx="919339" cy="8081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21" idx="3"/>
            <a:endCxn id="37" idx="6"/>
          </p:cNvCxnSpPr>
          <p:nvPr/>
        </p:nvCxnSpPr>
        <p:spPr>
          <a:xfrm flipH="1">
            <a:off x="4221977" y="4390549"/>
            <a:ext cx="1586734" cy="84620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91" idx="4"/>
            <a:endCxn id="119" idx="0"/>
          </p:cNvCxnSpPr>
          <p:nvPr/>
        </p:nvCxnSpPr>
        <p:spPr>
          <a:xfrm flipH="1">
            <a:off x="2228088" y="3491159"/>
            <a:ext cx="848225" cy="78926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120" idx="6"/>
            <a:endCxn id="37" idx="6"/>
          </p:cNvCxnSpPr>
          <p:nvPr/>
        </p:nvCxnSpPr>
        <p:spPr>
          <a:xfrm>
            <a:off x="4086028" y="4351101"/>
            <a:ext cx="135949" cy="885650"/>
          </a:xfrm>
          <a:prstGeom prst="curvedConnector3">
            <a:avLst>
              <a:gd name="adj1" fmla="val 26815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120" idx="2"/>
            <a:endCxn id="37" idx="2"/>
          </p:cNvCxnSpPr>
          <p:nvPr/>
        </p:nvCxnSpPr>
        <p:spPr>
          <a:xfrm rot="10800000" flipV="1">
            <a:off x="3837928" y="4351101"/>
            <a:ext cx="135324" cy="885650"/>
          </a:xfrm>
          <a:prstGeom prst="curvedConnector3">
            <a:avLst>
              <a:gd name="adj1" fmla="val 268928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98" idx="4"/>
            <a:endCxn id="120" idx="7"/>
          </p:cNvCxnSpPr>
          <p:nvPr/>
        </p:nvCxnSpPr>
        <p:spPr>
          <a:xfrm flipH="1">
            <a:off x="4069512" y="3491158"/>
            <a:ext cx="819860" cy="81432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027857" y="186397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3268337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299668" y="34903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321758" y="35997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3320826" y="3826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83" name="Oval 82"/>
          <p:cNvSpPr/>
          <p:nvPr/>
        </p:nvSpPr>
        <p:spPr>
          <a:xfrm>
            <a:off x="395476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3019925" y="336214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4832984" y="336214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502790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19" name="Oval 118"/>
          <p:cNvSpPr/>
          <p:nvPr/>
        </p:nvSpPr>
        <p:spPr>
          <a:xfrm>
            <a:off x="2171700" y="428042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3973252" y="428659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5792195" y="428042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31" name="Curved Connector 130"/>
          <p:cNvCxnSpPr>
            <a:stCxn id="121" idx="4"/>
            <a:endCxn id="37" idx="6"/>
          </p:cNvCxnSpPr>
          <p:nvPr/>
        </p:nvCxnSpPr>
        <p:spPr>
          <a:xfrm rot="5400000">
            <a:off x="4621626" y="4009794"/>
            <a:ext cx="827308" cy="1626606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urved Connector 136"/>
          <p:cNvCxnSpPr>
            <a:stCxn id="119" idx="4"/>
            <a:endCxn id="37" idx="2"/>
          </p:cNvCxnSpPr>
          <p:nvPr/>
        </p:nvCxnSpPr>
        <p:spPr>
          <a:xfrm rot="16200000" flipH="1">
            <a:off x="2619355" y="4018177"/>
            <a:ext cx="827307" cy="1609840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5534165" y="36460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58" name="Straight Connector 157"/>
          <p:cNvCxnSpPr>
            <a:stCxn id="119" idx="4"/>
            <a:endCxn id="37" idx="2"/>
          </p:cNvCxnSpPr>
          <p:nvPr/>
        </p:nvCxnSpPr>
        <p:spPr>
          <a:xfrm>
            <a:off x="2228088" y="4409444"/>
            <a:ext cx="1609840" cy="8273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2779048" y="44245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2267710" y="48683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3317425" y="45897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4453607" y="45590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5032705" y="43419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170" name="Straight Connector 169"/>
          <p:cNvCxnSpPr/>
          <p:nvPr/>
        </p:nvCxnSpPr>
        <p:spPr>
          <a:xfrm flipH="1">
            <a:off x="339189" y="3295496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385684" y="3576466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5490509" y="48674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5" name="TextBox 174"/>
          <p:cNvSpPr txBox="1"/>
          <p:nvPr/>
        </p:nvSpPr>
        <p:spPr>
          <a:xfrm>
            <a:off x="661352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661352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661352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661352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1175790" y="3088524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175790" y="3391800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left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688045" y="5972142"/>
            <a:ext cx="2722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EXACT DECISION DIAGRAM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9808463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68" name="Oval 67"/>
          <p:cNvSpPr/>
          <p:nvPr/>
        </p:nvSpPr>
        <p:spPr>
          <a:xfrm>
            <a:off x="9944099" y="24188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9944099" y="3376183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9808463" y="50292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72" name="Straight Connector 71"/>
          <p:cNvCxnSpPr>
            <a:stCxn id="68" idx="0"/>
            <a:endCxn id="66" idx="4"/>
          </p:cNvCxnSpPr>
          <p:nvPr/>
        </p:nvCxnSpPr>
        <p:spPr>
          <a:xfrm flipV="1">
            <a:off x="10000487" y="1755577"/>
            <a:ext cx="1" cy="66323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urved Connector 72"/>
          <p:cNvCxnSpPr>
            <a:stCxn id="68" idx="2"/>
            <a:endCxn id="69" idx="2"/>
          </p:cNvCxnSpPr>
          <p:nvPr/>
        </p:nvCxnSpPr>
        <p:spPr>
          <a:xfrm rot="10800000" flipV="1">
            <a:off x="9944099" y="2483322"/>
            <a:ext cx="12700" cy="957369"/>
          </a:xfrm>
          <a:prstGeom prst="curvedConnector3">
            <a:avLst>
              <a:gd name="adj1" fmla="val 180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urved Connector 75"/>
          <p:cNvCxnSpPr>
            <a:stCxn id="68" idx="6"/>
            <a:endCxn id="69" idx="6"/>
          </p:cNvCxnSpPr>
          <p:nvPr/>
        </p:nvCxnSpPr>
        <p:spPr>
          <a:xfrm>
            <a:off x="10056875" y="2483323"/>
            <a:ext cx="12700" cy="957369"/>
          </a:xfrm>
          <a:prstGeom prst="curvedConnector3">
            <a:avLst>
              <a:gd name="adj1" fmla="val 180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>
          <a:xfrm>
            <a:off x="9085065" y="420453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10898124" y="420453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90" name="Curved Connector 89"/>
          <p:cNvCxnSpPr>
            <a:stCxn id="88" idx="4"/>
            <a:endCxn id="70" idx="2"/>
          </p:cNvCxnSpPr>
          <p:nvPr/>
        </p:nvCxnSpPr>
        <p:spPr>
          <a:xfrm rot="16200000" flipH="1">
            <a:off x="9031122" y="4443884"/>
            <a:ext cx="887672" cy="667010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urved Connector 92"/>
          <p:cNvCxnSpPr>
            <a:stCxn id="89" idx="2"/>
            <a:endCxn id="70" idx="0"/>
          </p:cNvCxnSpPr>
          <p:nvPr/>
        </p:nvCxnSpPr>
        <p:spPr>
          <a:xfrm rot="10800000" flipV="1">
            <a:off x="10000488" y="4269044"/>
            <a:ext cx="897636" cy="760156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urved Connector 95"/>
          <p:cNvCxnSpPr>
            <a:stCxn id="88" idx="6"/>
            <a:endCxn id="70" idx="0"/>
          </p:cNvCxnSpPr>
          <p:nvPr/>
        </p:nvCxnSpPr>
        <p:spPr>
          <a:xfrm>
            <a:off x="9197841" y="4269045"/>
            <a:ext cx="802647" cy="760155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/>
          <p:cNvCxnSpPr>
            <a:stCxn id="89" idx="4"/>
            <a:endCxn id="70" idx="6"/>
          </p:cNvCxnSpPr>
          <p:nvPr/>
        </p:nvCxnSpPr>
        <p:spPr>
          <a:xfrm rot="5400000">
            <a:off x="10129676" y="4396388"/>
            <a:ext cx="887673" cy="762000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8496300" y="5955268"/>
            <a:ext cx="2964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RELAXED DECISION DIAGRAM</a:t>
            </a:r>
            <a:endParaRPr lang="en-US" dirty="0"/>
          </a:p>
        </p:txBody>
      </p:sp>
      <p:cxnSp>
        <p:nvCxnSpPr>
          <p:cNvPr id="103" name="Straight Connector 102"/>
          <p:cNvCxnSpPr>
            <a:stCxn id="69" idx="3"/>
            <a:endCxn id="88" idx="0"/>
          </p:cNvCxnSpPr>
          <p:nvPr/>
        </p:nvCxnSpPr>
        <p:spPr>
          <a:xfrm flipH="1">
            <a:off x="9141453" y="3486306"/>
            <a:ext cx="819162" cy="71823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9" idx="0"/>
            <a:endCxn id="69" idx="6"/>
          </p:cNvCxnSpPr>
          <p:nvPr/>
        </p:nvCxnSpPr>
        <p:spPr>
          <a:xfrm flipH="1" flipV="1">
            <a:off x="10056875" y="3440692"/>
            <a:ext cx="897637" cy="76384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9978661" y="185968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9329384" y="274995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10325100" y="2743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9420974" y="44030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10626786" y="35855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8994717" y="47837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9115413" y="36460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10272205" y="44065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10712410" y="47925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5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073" y="1118507"/>
            <a:ext cx="10515600" cy="5058456"/>
          </a:xfrm>
        </p:spPr>
        <p:txBody>
          <a:bodyPr/>
          <a:lstStyle/>
          <a:p>
            <a:r>
              <a:rPr lang="en-US" b="1" dirty="0" smtClean="0"/>
              <a:t>Applications</a:t>
            </a:r>
          </a:p>
          <a:p>
            <a:r>
              <a:rPr lang="en-US" dirty="0" smtClean="0"/>
              <a:t>Exact decision diagrams</a:t>
            </a:r>
          </a:p>
          <a:p>
            <a:r>
              <a:rPr lang="en-US" dirty="0" smtClean="0"/>
              <a:t>Approximate decision diagrams</a:t>
            </a:r>
          </a:p>
          <a:p>
            <a:r>
              <a:rPr lang="en-US" dirty="0" smtClean="0"/>
              <a:t>The branch-and-bound algorithm</a:t>
            </a:r>
          </a:p>
          <a:p>
            <a:r>
              <a:rPr lang="en-US" dirty="0" smtClean="0"/>
              <a:t>Computational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7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50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7521" y="21545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37522" y="3469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665328" y="674755"/>
            <a:ext cx="1568012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721570" y="2346574"/>
            <a:ext cx="14555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187503" y="3469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2177097" y="21545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529546" y="730998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2369122" y="730998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665327" y="674755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721571" y="538974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298490" y="1143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400" y="12572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96210" y="68322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504904" y="125724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249176" y="233160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693793" y="6747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380161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37" name="Oval 36"/>
          <p:cNvSpPr/>
          <p:nvPr/>
        </p:nvSpPr>
        <p:spPr>
          <a:xfrm>
            <a:off x="3837928" y="504472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8" name="Straight Connector 37"/>
          <p:cNvCxnSpPr>
            <a:stCxn id="83" idx="0"/>
            <a:endCxn id="23" idx="4"/>
          </p:cNvCxnSpPr>
          <p:nvPr/>
        </p:nvCxnSpPr>
        <p:spPr>
          <a:xfrm flipH="1" flipV="1">
            <a:off x="3993635" y="1755577"/>
            <a:ext cx="17521" cy="688807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98" idx="1"/>
            <a:endCxn id="83" idx="4"/>
          </p:cNvCxnSpPr>
          <p:nvPr/>
        </p:nvCxnSpPr>
        <p:spPr>
          <a:xfrm flipH="1" flipV="1">
            <a:off x="4011156" y="2573401"/>
            <a:ext cx="838344" cy="8076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91" idx="4"/>
            <a:endCxn id="120" idx="0"/>
          </p:cNvCxnSpPr>
          <p:nvPr/>
        </p:nvCxnSpPr>
        <p:spPr>
          <a:xfrm>
            <a:off x="3076313" y="3491159"/>
            <a:ext cx="953327" cy="79543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83" idx="4"/>
            <a:endCxn id="91" idx="0"/>
          </p:cNvCxnSpPr>
          <p:nvPr/>
        </p:nvCxnSpPr>
        <p:spPr>
          <a:xfrm flipH="1">
            <a:off x="3076313" y="2573401"/>
            <a:ext cx="934843" cy="788741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98" idx="5"/>
            <a:endCxn id="121" idx="0"/>
          </p:cNvCxnSpPr>
          <p:nvPr/>
        </p:nvCxnSpPr>
        <p:spPr>
          <a:xfrm>
            <a:off x="4929244" y="3472264"/>
            <a:ext cx="919339" cy="8081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21" idx="3"/>
            <a:endCxn id="37" idx="6"/>
          </p:cNvCxnSpPr>
          <p:nvPr/>
        </p:nvCxnSpPr>
        <p:spPr>
          <a:xfrm flipH="1">
            <a:off x="4221977" y="4390549"/>
            <a:ext cx="1586734" cy="84620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91" idx="4"/>
            <a:endCxn id="119" idx="0"/>
          </p:cNvCxnSpPr>
          <p:nvPr/>
        </p:nvCxnSpPr>
        <p:spPr>
          <a:xfrm flipH="1">
            <a:off x="2228088" y="3491159"/>
            <a:ext cx="848225" cy="78926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120" idx="6"/>
            <a:endCxn id="37" idx="6"/>
          </p:cNvCxnSpPr>
          <p:nvPr/>
        </p:nvCxnSpPr>
        <p:spPr>
          <a:xfrm>
            <a:off x="4086028" y="4351101"/>
            <a:ext cx="135949" cy="885650"/>
          </a:xfrm>
          <a:prstGeom prst="curvedConnector3">
            <a:avLst>
              <a:gd name="adj1" fmla="val 268151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120" idx="2"/>
            <a:endCxn id="37" idx="2"/>
          </p:cNvCxnSpPr>
          <p:nvPr/>
        </p:nvCxnSpPr>
        <p:spPr>
          <a:xfrm rot="10800000" flipV="1">
            <a:off x="3837928" y="4351101"/>
            <a:ext cx="135324" cy="885650"/>
          </a:xfrm>
          <a:prstGeom prst="curvedConnector3">
            <a:avLst>
              <a:gd name="adj1" fmla="val 268928"/>
            </a:avLst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98" idx="4"/>
            <a:endCxn id="120" idx="7"/>
          </p:cNvCxnSpPr>
          <p:nvPr/>
        </p:nvCxnSpPr>
        <p:spPr>
          <a:xfrm flipH="1">
            <a:off x="4069512" y="3491158"/>
            <a:ext cx="819860" cy="81432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027857" y="186397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3268337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299668" y="34903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321758" y="35997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3320826" y="3826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83" name="Oval 82"/>
          <p:cNvSpPr/>
          <p:nvPr/>
        </p:nvSpPr>
        <p:spPr>
          <a:xfrm>
            <a:off x="395476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3019925" y="336214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4832984" y="336214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502790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19" name="Oval 118"/>
          <p:cNvSpPr/>
          <p:nvPr/>
        </p:nvSpPr>
        <p:spPr>
          <a:xfrm>
            <a:off x="2171700" y="428042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3973252" y="428659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5792195" y="428042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31" name="Curved Connector 130"/>
          <p:cNvCxnSpPr>
            <a:stCxn id="121" idx="4"/>
            <a:endCxn id="37" idx="6"/>
          </p:cNvCxnSpPr>
          <p:nvPr/>
        </p:nvCxnSpPr>
        <p:spPr>
          <a:xfrm rot="5400000">
            <a:off x="4621626" y="4009794"/>
            <a:ext cx="827308" cy="1626606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urved Connector 136"/>
          <p:cNvCxnSpPr>
            <a:stCxn id="119" idx="4"/>
            <a:endCxn id="37" idx="2"/>
          </p:cNvCxnSpPr>
          <p:nvPr/>
        </p:nvCxnSpPr>
        <p:spPr>
          <a:xfrm rot="16200000" flipH="1">
            <a:off x="2619355" y="4018177"/>
            <a:ext cx="827307" cy="1609840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5534165" y="36460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58" name="Straight Connector 157"/>
          <p:cNvCxnSpPr>
            <a:stCxn id="119" idx="4"/>
            <a:endCxn id="37" idx="2"/>
          </p:cNvCxnSpPr>
          <p:nvPr/>
        </p:nvCxnSpPr>
        <p:spPr>
          <a:xfrm>
            <a:off x="2228088" y="4409444"/>
            <a:ext cx="1609840" cy="8273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2779048" y="44245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2267710" y="48683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3317425" y="45897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4453607" y="45590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5032705" y="43419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170" name="Straight Connector 169"/>
          <p:cNvCxnSpPr/>
          <p:nvPr/>
        </p:nvCxnSpPr>
        <p:spPr>
          <a:xfrm flipH="1">
            <a:off x="339189" y="3295496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385684" y="3576466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5490509" y="48674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5" name="TextBox 174"/>
          <p:cNvSpPr txBox="1"/>
          <p:nvPr/>
        </p:nvSpPr>
        <p:spPr>
          <a:xfrm>
            <a:off x="661352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661352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661352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661352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1175790" y="3088524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175790" y="3391800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left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688045" y="5972142"/>
            <a:ext cx="2722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EXACT DECISION DIAGRAM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9808463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68" name="Oval 67"/>
          <p:cNvSpPr/>
          <p:nvPr/>
        </p:nvSpPr>
        <p:spPr>
          <a:xfrm>
            <a:off x="9944099" y="24188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9944099" y="3376183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9808463" y="50292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72" name="Straight Connector 71"/>
          <p:cNvCxnSpPr>
            <a:stCxn id="68" idx="0"/>
            <a:endCxn id="66" idx="4"/>
          </p:cNvCxnSpPr>
          <p:nvPr/>
        </p:nvCxnSpPr>
        <p:spPr>
          <a:xfrm flipV="1">
            <a:off x="10000487" y="1755577"/>
            <a:ext cx="1" cy="663237"/>
          </a:xfrm>
          <a:prstGeom prst="line">
            <a:avLst/>
          </a:prstGeom>
          <a:ln w="349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urved Connector 72"/>
          <p:cNvCxnSpPr>
            <a:stCxn id="68" idx="2"/>
            <a:endCxn id="69" idx="2"/>
          </p:cNvCxnSpPr>
          <p:nvPr/>
        </p:nvCxnSpPr>
        <p:spPr>
          <a:xfrm rot="10800000" flipV="1">
            <a:off x="9944099" y="2483322"/>
            <a:ext cx="12700" cy="957369"/>
          </a:xfrm>
          <a:prstGeom prst="curvedConnector3">
            <a:avLst>
              <a:gd name="adj1" fmla="val 1800000"/>
            </a:avLst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urved Connector 75"/>
          <p:cNvCxnSpPr>
            <a:stCxn id="68" idx="6"/>
            <a:endCxn id="69" idx="6"/>
          </p:cNvCxnSpPr>
          <p:nvPr/>
        </p:nvCxnSpPr>
        <p:spPr>
          <a:xfrm>
            <a:off x="10056875" y="2483323"/>
            <a:ext cx="12700" cy="957369"/>
          </a:xfrm>
          <a:prstGeom prst="curvedConnector3">
            <a:avLst>
              <a:gd name="adj1" fmla="val 180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>
          <a:xfrm>
            <a:off x="9085065" y="420453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10898124" y="420453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90" name="Curved Connector 89"/>
          <p:cNvCxnSpPr>
            <a:stCxn id="88" idx="4"/>
            <a:endCxn id="70" idx="2"/>
          </p:cNvCxnSpPr>
          <p:nvPr/>
        </p:nvCxnSpPr>
        <p:spPr>
          <a:xfrm rot="16200000" flipH="1">
            <a:off x="9031122" y="4443884"/>
            <a:ext cx="887672" cy="667010"/>
          </a:xfrm>
          <a:prstGeom prst="curvedConnector2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urved Connector 92"/>
          <p:cNvCxnSpPr>
            <a:stCxn id="89" idx="2"/>
            <a:endCxn id="70" idx="0"/>
          </p:cNvCxnSpPr>
          <p:nvPr/>
        </p:nvCxnSpPr>
        <p:spPr>
          <a:xfrm rot="10800000" flipV="1">
            <a:off x="10000488" y="4269044"/>
            <a:ext cx="897636" cy="760156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urved Connector 95"/>
          <p:cNvCxnSpPr>
            <a:stCxn id="88" idx="6"/>
            <a:endCxn id="70" idx="0"/>
          </p:cNvCxnSpPr>
          <p:nvPr/>
        </p:nvCxnSpPr>
        <p:spPr>
          <a:xfrm>
            <a:off x="9197841" y="4269045"/>
            <a:ext cx="802647" cy="760155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/>
          <p:cNvCxnSpPr>
            <a:stCxn id="89" idx="4"/>
            <a:endCxn id="70" idx="6"/>
          </p:cNvCxnSpPr>
          <p:nvPr/>
        </p:nvCxnSpPr>
        <p:spPr>
          <a:xfrm rot="5400000">
            <a:off x="10129676" y="4396388"/>
            <a:ext cx="887673" cy="762000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8496300" y="5955268"/>
            <a:ext cx="2964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RELAXED DECISION DIAGRAM</a:t>
            </a:r>
            <a:endParaRPr lang="en-US" dirty="0"/>
          </a:p>
        </p:txBody>
      </p:sp>
      <p:cxnSp>
        <p:nvCxnSpPr>
          <p:cNvPr id="103" name="Straight Connector 102"/>
          <p:cNvCxnSpPr>
            <a:stCxn id="69" idx="3"/>
            <a:endCxn id="88" idx="0"/>
          </p:cNvCxnSpPr>
          <p:nvPr/>
        </p:nvCxnSpPr>
        <p:spPr>
          <a:xfrm flipH="1">
            <a:off x="9141453" y="3486306"/>
            <a:ext cx="819162" cy="71823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9" idx="0"/>
            <a:endCxn id="69" idx="6"/>
          </p:cNvCxnSpPr>
          <p:nvPr/>
        </p:nvCxnSpPr>
        <p:spPr>
          <a:xfrm flipH="1" flipV="1">
            <a:off x="10056875" y="3440692"/>
            <a:ext cx="897637" cy="76384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9978661" y="185968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9329384" y="274995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10325100" y="2743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9420974" y="44030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10626786" y="35855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8994717" y="47837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9115413" y="36460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10272205" y="44065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10712410" y="47925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2672528" y="5425684"/>
            <a:ext cx="2560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(L,L,R,L) </a:t>
            </a:r>
            <a:r>
              <a:rPr lang="en-US" sz="24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OPT = 4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8720040" y="5429909"/>
            <a:ext cx="2527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(L,L,L,L) </a:t>
            </a:r>
            <a:r>
              <a:rPr lang="en-US" sz="24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U.B. = 5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32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Oval 18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" name="Oval 20"/>
          <p:cNvSpPr/>
          <p:nvPr/>
        </p:nvSpPr>
        <p:spPr>
          <a:xfrm>
            <a:off x="7886700" y="243508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715500" y="243508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934355" y="335865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784336" y="33660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634317" y="337755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stCxn id="21" idx="7"/>
            <a:endCxn id="19" idx="3"/>
          </p:cNvCxnSpPr>
          <p:nvPr/>
        </p:nvCxnSpPr>
        <p:spPr>
          <a:xfrm flipV="1">
            <a:off x="7982960" y="1699334"/>
            <a:ext cx="721983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1"/>
            <a:endCxn id="19" idx="5"/>
          </p:cNvCxnSpPr>
          <p:nvPr/>
        </p:nvCxnSpPr>
        <p:spPr>
          <a:xfrm flipH="1" flipV="1">
            <a:off x="8976506" y="1699334"/>
            <a:ext cx="755510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" idx="7"/>
            <a:endCxn id="21" idx="4"/>
          </p:cNvCxnSpPr>
          <p:nvPr/>
        </p:nvCxnSpPr>
        <p:spPr>
          <a:xfrm flipV="1">
            <a:off x="7030615" y="2564098"/>
            <a:ext cx="912473" cy="81345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1" idx="4"/>
            <a:endCxn id="24" idx="1"/>
          </p:cNvCxnSpPr>
          <p:nvPr/>
        </p:nvCxnSpPr>
        <p:spPr>
          <a:xfrm>
            <a:off x="7943088" y="2564098"/>
            <a:ext cx="857764" cy="82081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2" idx="5"/>
            <a:endCxn id="25" idx="1"/>
          </p:cNvCxnSpPr>
          <p:nvPr/>
        </p:nvCxnSpPr>
        <p:spPr>
          <a:xfrm>
            <a:off x="9811760" y="2545203"/>
            <a:ext cx="839073" cy="8512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99476" y="1866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9457854" y="1891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1460619" y="54599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114" name="Straight Connector 113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255857" y="59890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255857" y="6292334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9296400" y="1153924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i="1" dirty="0" smtClean="0"/>
              <a:t>,</a:t>
            </a:r>
            <a:r>
              <a:rPr lang="en-US" i="1" dirty="0"/>
              <a:t>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0" name="TextBox 69"/>
          <p:cNvSpPr txBox="1"/>
          <p:nvPr/>
        </p:nvSpPr>
        <p:spPr>
          <a:xfrm>
            <a:off x="10818677" y="3200242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6461863" y="232409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 smtClean="0"/>
              <a:t>3 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6435196" y="3211779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4" name="TextBox 73"/>
          <p:cNvSpPr txBox="1"/>
          <p:nvPr/>
        </p:nvSpPr>
        <p:spPr>
          <a:xfrm>
            <a:off x="8873832" y="3202788"/>
            <a:ext cx="1181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</a:t>
            </a:r>
            <a:r>
              <a:rPr lang="en-US" i="1" dirty="0" smtClean="0"/>
              <a:t> v</a:t>
            </a:r>
            <a:r>
              <a:rPr lang="en-US" i="1" baseline="-25000" dirty="0" smtClean="0"/>
              <a:t>3 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6" name="TextBox 75"/>
          <p:cNvSpPr txBox="1"/>
          <p:nvPr/>
        </p:nvSpPr>
        <p:spPr>
          <a:xfrm>
            <a:off x="9904042" y="2280518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4362763" y="1213265"/>
            <a:ext cx="232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Max Width = 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154521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8444555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308384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6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Oval 18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" name="Oval 20"/>
          <p:cNvSpPr/>
          <p:nvPr/>
        </p:nvSpPr>
        <p:spPr>
          <a:xfrm>
            <a:off x="7886700" y="243508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715500" y="243508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934355" y="335865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784336" y="3366014"/>
            <a:ext cx="112776" cy="12901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634317" y="337755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stCxn id="21" idx="7"/>
            <a:endCxn id="19" idx="3"/>
          </p:cNvCxnSpPr>
          <p:nvPr/>
        </p:nvCxnSpPr>
        <p:spPr>
          <a:xfrm flipV="1">
            <a:off x="7982960" y="1699334"/>
            <a:ext cx="721983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1"/>
            <a:endCxn id="19" idx="5"/>
          </p:cNvCxnSpPr>
          <p:nvPr/>
        </p:nvCxnSpPr>
        <p:spPr>
          <a:xfrm flipH="1" flipV="1">
            <a:off x="8976506" y="1699334"/>
            <a:ext cx="755510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" idx="7"/>
            <a:endCxn id="21" idx="4"/>
          </p:cNvCxnSpPr>
          <p:nvPr/>
        </p:nvCxnSpPr>
        <p:spPr>
          <a:xfrm flipV="1">
            <a:off x="7030615" y="2564098"/>
            <a:ext cx="912473" cy="81345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1" idx="4"/>
            <a:endCxn id="24" idx="1"/>
          </p:cNvCxnSpPr>
          <p:nvPr/>
        </p:nvCxnSpPr>
        <p:spPr>
          <a:xfrm>
            <a:off x="7943088" y="2564098"/>
            <a:ext cx="857764" cy="82081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2" idx="5"/>
            <a:endCxn id="25" idx="1"/>
          </p:cNvCxnSpPr>
          <p:nvPr/>
        </p:nvCxnSpPr>
        <p:spPr>
          <a:xfrm>
            <a:off x="9811760" y="2545203"/>
            <a:ext cx="839073" cy="8512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99476" y="1866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9457854" y="1891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1460619" y="54599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114" name="Straight Connector 113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255857" y="59890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255857" y="6292334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9296400" y="1153924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i="1" dirty="0" smtClean="0"/>
              <a:t>,</a:t>
            </a:r>
            <a:r>
              <a:rPr lang="en-US" i="1" dirty="0"/>
              <a:t>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0" name="TextBox 69"/>
          <p:cNvSpPr txBox="1"/>
          <p:nvPr/>
        </p:nvSpPr>
        <p:spPr>
          <a:xfrm>
            <a:off x="10818677" y="3200242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6461863" y="232409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 smtClean="0"/>
              <a:t>3 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6435196" y="3211779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4" name="TextBox 73"/>
          <p:cNvSpPr txBox="1"/>
          <p:nvPr/>
        </p:nvSpPr>
        <p:spPr>
          <a:xfrm>
            <a:off x="8873832" y="3202788"/>
            <a:ext cx="1181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</a:t>
            </a:r>
            <a:r>
              <a:rPr lang="en-US" i="1" dirty="0" smtClean="0"/>
              <a:t> v</a:t>
            </a:r>
            <a:r>
              <a:rPr lang="en-US" i="1" baseline="-25000" dirty="0" smtClean="0"/>
              <a:t>3 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6" name="TextBox 75"/>
          <p:cNvSpPr txBox="1"/>
          <p:nvPr/>
        </p:nvSpPr>
        <p:spPr>
          <a:xfrm>
            <a:off x="9904042" y="2280518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4362763" y="1213265"/>
            <a:ext cx="232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Max Width = 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945272" y="3366014"/>
            <a:ext cx="112776" cy="12901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154521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8444555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308384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73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Oval 18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" name="Oval 20"/>
          <p:cNvSpPr/>
          <p:nvPr/>
        </p:nvSpPr>
        <p:spPr>
          <a:xfrm>
            <a:off x="7886700" y="243508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715500" y="243508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934355" y="335865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784336" y="3366014"/>
            <a:ext cx="112776" cy="129017"/>
          </a:xfrm>
          <a:prstGeom prst="ellipse">
            <a:avLst/>
          </a:prstGeom>
          <a:noFill/>
          <a:ln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634317" y="337755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stCxn id="21" idx="7"/>
            <a:endCxn id="19" idx="3"/>
          </p:cNvCxnSpPr>
          <p:nvPr/>
        </p:nvCxnSpPr>
        <p:spPr>
          <a:xfrm flipV="1">
            <a:off x="7982960" y="1699334"/>
            <a:ext cx="721983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1"/>
            <a:endCxn id="19" idx="5"/>
          </p:cNvCxnSpPr>
          <p:nvPr/>
        </p:nvCxnSpPr>
        <p:spPr>
          <a:xfrm flipH="1" flipV="1">
            <a:off x="8976506" y="1699334"/>
            <a:ext cx="755510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" idx="7"/>
            <a:endCxn id="21" idx="4"/>
          </p:cNvCxnSpPr>
          <p:nvPr/>
        </p:nvCxnSpPr>
        <p:spPr>
          <a:xfrm flipV="1">
            <a:off x="7030615" y="2564098"/>
            <a:ext cx="912473" cy="813453"/>
          </a:xfrm>
          <a:prstGeom prst="line">
            <a:avLst/>
          </a:prstGeom>
          <a:ln w="25400"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1" idx="4"/>
            <a:endCxn id="24" idx="1"/>
          </p:cNvCxnSpPr>
          <p:nvPr/>
        </p:nvCxnSpPr>
        <p:spPr>
          <a:xfrm>
            <a:off x="7943088" y="2564098"/>
            <a:ext cx="857764" cy="820810"/>
          </a:xfrm>
          <a:prstGeom prst="line">
            <a:avLst/>
          </a:prstGeom>
          <a:ln w="25400">
            <a:solidFill>
              <a:schemeClr val="tx1">
                <a:alpha val="2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2" idx="5"/>
            <a:endCxn id="25" idx="1"/>
          </p:cNvCxnSpPr>
          <p:nvPr/>
        </p:nvCxnSpPr>
        <p:spPr>
          <a:xfrm>
            <a:off x="9811760" y="2545203"/>
            <a:ext cx="839073" cy="8512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99476" y="1866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9457854" y="1891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1460619" y="54599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114" name="Straight Connector 113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255857" y="59890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255857" y="6292334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9296400" y="1153924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i="1" dirty="0" smtClean="0"/>
              <a:t>,</a:t>
            </a:r>
            <a:r>
              <a:rPr lang="en-US" i="1" dirty="0"/>
              <a:t>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0" name="TextBox 69"/>
          <p:cNvSpPr txBox="1"/>
          <p:nvPr/>
        </p:nvSpPr>
        <p:spPr>
          <a:xfrm>
            <a:off x="10818677" y="3200242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6461863" y="2324091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6435196" y="3211779"/>
            <a:ext cx="510076" cy="369332"/>
          </a:xfrm>
          <a:prstGeom prst="rect">
            <a:avLst/>
          </a:prstGeom>
          <a:noFill/>
          <a:ln>
            <a:solidFill>
              <a:schemeClr val="tx1">
                <a:alpha val="2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{</a:t>
            </a:r>
            <a:r>
              <a:rPr lang="en-US" i="1" dirty="0" smtClean="0">
                <a:solidFill>
                  <a:schemeClr val="tx1">
                    <a:alpha val="20000"/>
                  </a:schemeClr>
                </a:solidFill>
              </a:rPr>
              <a:t>v</a:t>
            </a:r>
            <a:r>
              <a:rPr lang="en-US" i="1" baseline="-25000" dirty="0" smtClean="0">
                <a:solidFill>
                  <a:schemeClr val="tx1">
                    <a:alpha val="20000"/>
                  </a:schemeClr>
                </a:solidFill>
              </a:rPr>
              <a:t>5</a:t>
            </a:r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}</a:t>
            </a:r>
            <a:endParaRPr lang="en-US" i="1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873832" y="3202788"/>
            <a:ext cx="1146468" cy="369332"/>
          </a:xfrm>
          <a:prstGeom prst="rect">
            <a:avLst/>
          </a:prstGeom>
          <a:noFill/>
          <a:ln>
            <a:solidFill>
              <a:schemeClr val="tx1">
                <a:alpha val="2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alpha val="20000"/>
                  </a:schemeClr>
                </a:solidFill>
              </a:rPr>
              <a:t>{</a:t>
            </a:r>
            <a:r>
              <a:rPr lang="en-US" i="1" dirty="0" smtClean="0">
                <a:solidFill>
                  <a:schemeClr val="tx1">
                    <a:alpha val="20000"/>
                  </a:schemeClr>
                </a:solidFill>
              </a:rPr>
              <a:t> v</a:t>
            </a:r>
            <a:r>
              <a:rPr lang="en-US" i="1" baseline="-25000" dirty="0">
                <a:solidFill>
                  <a:schemeClr val="tx1">
                    <a:alpha val="20000"/>
                  </a:schemeClr>
                </a:solidFill>
              </a:rPr>
              <a:t>3</a:t>
            </a:r>
            <a:r>
              <a:rPr lang="en-US" i="1" dirty="0" smtClean="0">
                <a:solidFill>
                  <a:schemeClr val="tx1">
                    <a:alpha val="20000"/>
                  </a:schemeClr>
                </a:solidFill>
              </a:rPr>
              <a:t>, v</a:t>
            </a:r>
            <a:r>
              <a:rPr lang="en-US" i="1" baseline="-25000" dirty="0" smtClean="0">
                <a:solidFill>
                  <a:schemeClr val="tx1">
                    <a:alpha val="20000"/>
                  </a:schemeClr>
                </a:solidFill>
              </a:rPr>
              <a:t>4</a:t>
            </a:r>
            <a:r>
              <a:rPr lang="en-US" i="1" dirty="0">
                <a:solidFill>
                  <a:schemeClr val="tx1">
                    <a:alpha val="2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1">
                    <a:alpha val="20000"/>
                  </a:schemeClr>
                </a:solidFill>
              </a:rPr>
              <a:t>,v</a:t>
            </a:r>
            <a:r>
              <a:rPr lang="en-US" i="1" baseline="-25000" dirty="0" smtClean="0">
                <a:solidFill>
                  <a:schemeClr val="tx1">
                    <a:alpha val="20000"/>
                  </a:schemeClr>
                </a:solidFill>
              </a:rPr>
              <a:t>5</a:t>
            </a:r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}</a:t>
            </a:r>
            <a:endParaRPr lang="en-US" i="1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9904042" y="2280518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4362763" y="1213265"/>
            <a:ext cx="232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Max Width = 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945272" y="3366014"/>
            <a:ext cx="112776" cy="129017"/>
          </a:xfrm>
          <a:prstGeom prst="ellipse">
            <a:avLst/>
          </a:prstGeom>
          <a:noFill/>
          <a:ln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7888973" y="336239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154521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8444555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0308384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61" name="Curved Connector 60"/>
          <p:cNvCxnSpPr/>
          <p:nvPr/>
        </p:nvCxnSpPr>
        <p:spPr>
          <a:xfrm rot="10800000" flipH="1" flipV="1">
            <a:off x="7886699" y="2499589"/>
            <a:ext cx="2273" cy="927315"/>
          </a:xfrm>
          <a:prstGeom prst="curvedConnector3">
            <a:avLst>
              <a:gd name="adj1" fmla="val -1005719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urved Connector 61"/>
          <p:cNvCxnSpPr/>
          <p:nvPr/>
        </p:nvCxnSpPr>
        <p:spPr>
          <a:xfrm>
            <a:off x="7999476" y="2499590"/>
            <a:ext cx="2273" cy="927315"/>
          </a:xfrm>
          <a:prstGeom prst="curvedConnector3">
            <a:avLst>
              <a:gd name="adj1" fmla="val 10157193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54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Oval 18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" name="Oval 20"/>
          <p:cNvSpPr/>
          <p:nvPr/>
        </p:nvSpPr>
        <p:spPr>
          <a:xfrm>
            <a:off x="7886700" y="243508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715500" y="243508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934355" y="335865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784336" y="3366014"/>
            <a:ext cx="112776" cy="129017"/>
          </a:xfrm>
          <a:prstGeom prst="ellipse">
            <a:avLst/>
          </a:prstGeom>
          <a:noFill/>
          <a:ln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634317" y="337755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stCxn id="21" idx="7"/>
            <a:endCxn id="19" idx="3"/>
          </p:cNvCxnSpPr>
          <p:nvPr/>
        </p:nvCxnSpPr>
        <p:spPr>
          <a:xfrm flipV="1">
            <a:off x="7982960" y="1699334"/>
            <a:ext cx="721983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1"/>
            <a:endCxn id="19" idx="5"/>
          </p:cNvCxnSpPr>
          <p:nvPr/>
        </p:nvCxnSpPr>
        <p:spPr>
          <a:xfrm flipH="1" flipV="1">
            <a:off x="8976506" y="1699334"/>
            <a:ext cx="755510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" idx="7"/>
            <a:endCxn id="21" idx="4"/>
          </p:cNvCxnSpPr>
          <p:nvPr/>
        </p:nvCxnSpPr>
        <p:spPr>
          <a:xfrm flipV="1">
            <a:off x="7030615" y="2564098"/>
            <a:ext cx="912473" cy="813453"/>
          </a:xfrm>
          <a:prstGeom prst="line">
            <a:avLst/>
          </a:prstGeom>
          <a:ln w="25400"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1" idx="4"/>
            <a:endCxn id="24" idx="1"/>
          </p:cNvCxnSpPr>
          <p:nvPr/>
        </p:nvCxnSpPr>
        <p:spPr>
          <a:xfrm>
            <a:off x="7943088" y="2564098"/>
            <a:ext cx="857764" cy="820810"/>
          </a:xfrm>
          <a:prstGeom prst="line">
            <a:avLst/>
          </a:prstGeom>
          <a:ln w="25400">
            <a:solidFill>
              <a:schemeClr val="tx1">
                <a:alpha val="2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2" idx="5"/>
            <a:endCxn id="25" idx="1"/>
          </p:cNvCxnSpPr>
          <p:nvPr/>
        </p:nvCxnSpPr>
        <p:spPr>
          <a:xfrm>
            <a:off x="9811760" y="2545203"/>
            <a:ext cx="839073" cy="8512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99476" y="1866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9457854" y="1891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1460619" y="54599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114" name="Straight Connector 113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255857" y="59890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255857" y="6292334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9296400" y="1153924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i="1" dirty="0" smtClean="0"/>
              <a:t>,</a:t>
            </a:r>
            <a:r>
              <a:rPr lang="en-US" i="1" dirty="0"/>
              <a:t>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0" name="TextBox 69"/>
          <p:cNvSpPr txBox="1"/>
          <p:nvPr/>
        </p:nvSpPr>
        <p:spPr>
          <a:xfrm>
            <a:off x="10818677" y="3200242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6461863" y="2324091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6435196" y="3211779"/>
            <a:ext cx="510076" cy="369332"/>
          </a:xfrm>
          <a:prstGeom prst="rect">
            <a:avLst/>
          </a:prstGeom>
          <a:noFill/>
          <a:ln>
            <a:solidFill>
              <a:schemeClr val="tx1">
                <a:alpha val="2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{</a:t>
            </a:r>
            <a:r>
              <a:rPr lang="en-US" i="1" dirty="0" smtClean="0">
                <a:solidFill>
                  <a:schemeClr val="tx1">
                    <a:alpha val="20000"/>
                  </a:schemeClr>
                </a:solidFill>
              </a:rPr>
              <a:t>v</a:t>
            </a:r>
            <a:r>
              <a:rPr lang="en-US" i="1" baseline="-25000" dirty="0" smtClean="0">
                <a:solidFill>
                  <a:schemeClr val="tx1">
                    <a:alpha val="20000"/>
                  </a:schemeClr>
                </a:solidFill>
              </a:rPr>
              <a:t>5</a:t>
            </a:r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}</a:t>
            </a:r>
            <a:endParaRPr lang="en-US" i="1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873832" y="3202788"/>
            <a:ext cx="1146468" cy="369332"/>
          </a:xfrm>
          <a:prstGeom prst="rect">
            <a:avLst/>
          </a:prstGeom>
          <a:noFill/>
          <a:ln>
            <a:solidFill>
              <a:schemeClr val="tx1">
                <a:alpha val="2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alpha val="20000"/>
                  </a:schemeClr>
                </a:solidFill>
              </a:rPr>
              <a:t>{</a:t>
            </a:r>
            <a:r>
              <a:rPr lang="en-US" i="1" dirty="0" smtClean="0">
                <a:solidFill>
                  <a:schemeClr val="tx1">
                    <a:alpha val="20000"/>
                  </a:schemeClr>
                </a:solidFill>
              </a:rPr>
              <a:t> v</a:t>
            </a:r>
            <a:r>
              <a:rPr lang="en-US" i="1" baseline="-25000" dirty="0">
                <a:solidFill>
                  <a:schemeClr val="tx1">
                    <a:alpha val="20000"/>
                  </a:schemeClr>
                </a:solidFill>
              </a:rPr>
              <a:t>3</a:t>
            </a:r>
            <a:r>
              <a:rPr lang="en-US" i="1" dirty="0" smtClean="0">
                <a:solidFill>
                  <a:schemeClr val="tx1">
                    <a:alpha val="20000"/>
                  </a:schemeClr>
                </a:solidFill>
              </a:rPr>
              <a:t>, v</a:t>
            </a:r>
            <a:r>
              <a:rPr lang="en-US" i="1" baseline="-25000" dirty="0" smtClean="0">
                <a:solidFill>
                  <a:schemeClr val="tx1">
                    <a:alpha val="20000"/>
                  </a:schemeClr>
                </a:solidFill>
              </a:rPr>
              <a:t>4</a:t>
            </a:r>
            <a:r>
              <a:rPr lang="en-US" i="1" dirty="0">
                <a:solidFill>
                  <a:schemeClr val="tx1">
                    <a:alpha val="2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1">
                    <a:alpha val="20000"/>
                  </a:schemeClr>
                </a:solidFill>
              </a:rPr>
              <a:t>,v</a:t>
            </a:r>
            <a:r>
              <a:rPr lang="en-US" i="1" baseline="-25000" dirty="0" smtClean="0">
                <a:solidFill>
                  <a:schemeClr val="tx1">
                    <a:alpha val="20000"/>
                  </a:schemeClr>
                </a:solidFill>
              </a:rPr>
              <a:t>5</a:t>
            </a:r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}</a:t>
            </a:r>
            <a:endParaRPr lang="en-US" i="1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9904042" y="2280518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4362763" y="1213265"/>
            <a:ext cx="232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Max Width = 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945272" y="3366014"/>
            <a:ext cx="112776" cy="129017"/>
          </a:xfrm>
          <a:prstGeom prst="ellipse">
            <a:avLst/>
          </a:prstGeom>
          <a:noFill/>
          <a:ln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7888973" y="336239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56" name="Curved Connector 55"/>
          <p:cNvCxnSpPr>
            <a:stCxn id="21" idx="2"/>
            <a:endCxn id="55" idx="2"/>
          </p:cNvCxnSpPr>
          <p:nvPr/>
        </p:nvCxnSpPr>
        <p:spPr>
          <a:xfrm rot="10800000" flipH="1" flipV="1">
            <a:off x="7886699" y="2499589"/>
            <a:ext cx="2273" cy="927315"/>
          </a:xfrm>
          <a:prstGeom prst="curvedConnector3">
            <a:avLst>
              <a:gd name="adj1" fmla="val -1005719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urved Connector 56"/>
          <p:cNvCxnSpPr>
            <a:stCxn id="21" idx="6"/>
            <a:endCxn id="55" idx="6"/>
          </p:cNvCxnSpPr>
          <p:nvPr/>
        </p:nvCxnSpPr>
        <p:spPr>
          <a:xfrm>
            <a:off x="7999476" y="2499590"/>
            <a:ext cx="2273" cy="927315"/>
          </a:xfrm>
          <a:prstGeom prst="curvedConnector3">
            <a:avLst>
              <a:gd name="adj1" fmla="val 10157193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313465" y="3539590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</a:t>
            </a:r>
            <a:r>
              <a:rPr lang="en-US" i="1" dirty="0" smtClean="0"/>
              <a:t> v</a:t>
            </a:r>
            <a:r>
              <a:rPr lang="en-US" i="1" baseline="-25000" dirty="0" smtClean="0"/>
              <a:t>3 </a:t>
            </a:r>
            <a:r>
              <a:rPr lang="en-US" i="1" dirty="0" smtClean="0"/>
              <a:t>,v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7154521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8444555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308384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1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Relaxed Decision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2500"/>
            <a:ext cx="10515600" cy="5058456"/>
          </a:xfrm>
        </p:spPr>
        <p:txBody>
          <a:bodyPr/>
          <a:lstStyle/>
          <a:p>
            <a:r>
              <a:rPr lang="en-US" dirty="0" smtClean="0"/>
              <a:t>Over-approximation of the feasible set, allowing the width to grow to a pre-set maximum size 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55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38200" y="343483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2247899" y="43760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5684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3"/>
            <a:endCxn id="6" idx="7"/>
          </p:cNvCxnSpPr>
          <p:nvPr/>
        </p:nvCxnSpPr>
        <p:spPr>
          <a:xfrm flipH="1">
            <a:off x="1166006" y="2896214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1"/>
            <a:endCxn id="6" idx="5"/>
          </p:cNvCxnSpPr>
          <p:nvPr/>
        </p:nvCxnSpPr>
        <p:spPr>
          <a:xfrm flipH="1" flipV="1">
            <a:off x="1166006" y="3762640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97881" y="25684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087475" y="43760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2439924" y="2952457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4279500" y="2952457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2575705" y="2896214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631949" y="2760433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3400" y="34348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92955" y="21510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31649" y="21510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9080" y="4847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17570" y="4847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2" name="Oval 21"/>
          <p:cNvSpPr/>
          <p:nvPr/>
        </p:nvSpPr>
        <p:spPr>
          <a:xfrm>
            <a:off x="8648700" y="1567862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3" name="Oval 22"/>
          <p:cNvSpPr/>
          <p:nvPr/>
        </p:nvSpPr>
        <p:spPr>
          <a:xfrm>
            <a:off x="7898734" y="263141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9735018" y="26314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7898734" y="357080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9735018" y="357080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7898734" y="445619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9715500" y="445619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898734" y="538713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9721273" y="5387129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648700" y="617803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3" name="Straight Connector 32"/>
          <p:cNvCxnSpPr>
            <a:stCxn id="23" idx="7"/>
            <a:endCxn id="22" idx="3"/>
          </p:cNvCxnSpPr>
          <p:nvPr/>
        </p:nvCxnSpPr>
        <p:spPr>
          <a:xfrm flipV="1">
            <a:off x="7994994" y="1895668"/>
            <a:ext cx="709949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4" idx="1"/>
            <a:endCxn id="22" idx="5"/>
          </p:cNvCxnSpPr>
          <p:nvPr/>
        </p:nvCxnSpPr>
        <p:spPr>
          <a:xfrm flipH="1" flipV="1">
            <a:off x="8976506" y="1895668"/>
            <a:ext cx="775028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4" idx="4"/>
            <a:endCxn id="27" idx="0"/>
          </p:cNvCxnSpPr>
          <p:nvPr/>
        </p:nvCxnSpPr>
        <p:spPr>
          <a:xfrm>
            <a:off x="9791406" y="2760431"/>
            <a:ext cx="0" cy="81037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6" idx="4"/>
            <a:endCxn id="28" idx="0"/>
          </p:cNvCxnSpPr>
          <p:nvPr/>
        </p:nvCxnSpPr>
        <p:spPr>
          <a:xfrm>
            <a:off x="7955122" y="3699824"/>
            <a:ext cx="0" cy="7563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6" idx="4"/>
            <a:endCxn id="29" idx="1"/>
          </p:cNvCxnSpPr>
          <p:nvPr/>
        </p:nvCxnSpPr>
        <p:spPr>
          <a:xfrm>
            <a:off x="7955122" y="3699824"/>
            <a:ext cx="1776894" cy="77526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7" idx="4"/>
            <a:endCxn id="29" idx="7"/>
          </p:cNvCxnSpPr>
          <p:nvPr/>
        </p:nvCxnSpPr>
        <p:spPr>
          <a:xfrm>
            <a:off x="9791406" y="3699824"/>
            <a:ext cx="20354" cy="77526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8" idx="4"/>
            <a:endCxn id="30" idx="0"/>
          </p:cNvCxnSpPr>
          <p:nvPr/>
        </p:nvCxnSpPr>
        <p:spPr>
          <a:xfrm>
            <a:off x="7955122" y="4585213"/>
            <a:ext cx="0" cy="80191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9" idx="3"/>
            <a:endCxn id="30" idx="6"/>
          </p:cNvCxnSpPr>
          <p:nvPr/>
        </p:nvCxnSpPr>
        <p:spPr>
          <a:xfrm flipH="1">
            <a:off x="8011510" y="4566318"/>
            <a:ext cx="1720506" cy="88532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9" idx="4"/>
            <a:endCxn id="31" idx="0"/>
          </p:cNvCxnSpPr>
          <p:nvPr/>
        </p:nvCxnSpPr>
        <p:spPr>
          <a:xfrm>
            <a:off x="9771888" y="4585212"/>
            <a:ext cx="5773" cy="8019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30" idx="6"/>
            <a:endCxn id="32" idx="0"/>
          </p:cNvCxnSpPr>
          <p:nvPr/>
        </p:nvCxnSpPr>
        <p:spPr>
          <a:xfrm>
            <a:off x="8011510" y="5451639"/>
            <a:ext cx="829215" cy="726395"/>
          </a:xfrm>
          <a:prstGeom prst="curvedConnector2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30" idx="4"/>
            <a:endCxn id="32" idx="2"/>
          </p:cNvCxnSpPr>
          <p:nvPr/>
        </p:nvCxnSpPr>
        <p:spPr>
          <a:xfrm rot="16200000" flipH="1">
            <a:off x="7874955" y="5596314"/>
            <a:ext cx="853912" cy="693578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1" idx="4"/>
            <a:endCxn id="32" idx="7"/>
          </p:cNvCxnSpPr>
          <p:nvPr/>
        </p:nvCxnSpPr>
        <p:spPr>
          <a:xfrm flipH="1">
            <a:off x="8976506" y="5516146"/>
            <a:ext cx="801155" cy="71813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999476" y="20632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9457854" y="20883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832914" y="2962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7361246" y="2962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9118684" y="55428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9814231" y="38625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8970252" y="44862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634638" y="4779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107745" y="57584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9002080" y="38698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8006073" y="4028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9832914" y="47934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8599173" y="53470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1460619" y="20353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11460619" y="289621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11460619" y="380416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66" name="TextBox 65"/>
          <p:cNvSpPr txBox="1"/>
          <p:nvPr/>
        </p:nvSpPr>
        <p:spPr>
          <a:xfrm>
            <a:off x="11460619" y="466501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11460619" y="565630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4419256" y="6392364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465751" y="6673334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255857" y="6185392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5255857" y="6488668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cxnSp>
        <p:nvCxnSpPr>
          <p:cNvPr id="83" name="Curved Connector 82"/>
          <p:cNvCxnSpPr>
            <a:stCxn id="23" idx="2"/>
            <a:endCxn id="26" idx="2"/>
          </p:cNvCxnSpPr>
          <p:nvPr/>
        </p:nvCxnSpPr>
        <p:spPr>
          <a:xfrm rot="10800000" flipV="1">
            <a:off x="7898734" y="2695924"/>
            <a:ext cx="12700" cy="939392"/>
          </a:xfrm>
          <a:prstGeom prst="curvedConnector3">
            <a:avLst>
              <a:gd name="adj1" fmla="val 180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>
            <a:stCxn id="23" idx="6"/>
            <a:endCxn id="26" idx="6"/>
          </p:cNvCxnSpPr>
          <p:nvPr/>
        </p:nvCxnSpPr>
        <p:spPr>
          <a:xfrm>
            <a:off x="8011510" y="2695924"/>
            <a:ext cx="12700" cy="939392"/>
          </a:xfrm>
          <a:prstGeom prst="curvedConnector3">
            <a:avLst>
              <a:gd name="adj1" fmla="val 180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8307467" y="2962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54785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Restricted Decision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2500"/>
            <a:ext cx="10515600" cy="5058456"/>
          </a:xfrm>
        </p:spPr>
        <p:txBody>
          <a:bodyPr/>
          <a:lstStyle/>
          <a:p>
            <a:r>
              <a:rPr lang="en-US" dirty="0" smtClean="0"/>
              <a:t>Under-approximation of the feasible set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56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38200" y="343483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2247899" y="43760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5684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3"/>
            <a:endCxn id="6" idx="7"/>
          </p:cNvCxnSpPr>
          <p:nvPr/>
        </p:nvCxnSpPr>
        <p:spPr>
          <a:xfrm flipH="1">
            <a:off x="1166006" y="2896214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1"/>
            <a:endCxn id="6" idx="5"/>
          </p:cNvCxnSpPr>
          <p:nvPr/>
        </p:nvCxnSpPr>
        <p:spPr>
          <a:xfrm flipH="1" flipV="1">
            <a:off x="1166006" y="3762640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97881" y="25684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087475" y="43760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2439924" y="2952457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4279500" y="2952457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2575705" y="2896214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631949" y="2760433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3400" y="34348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92955" y="21510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31649" y="21510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9080" y="4847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17570" y="4847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2" name="Oval 21"/>
          <p:cNvSpPr/>
          <p:nvPr/>
        </p:nvSpPr>
        <p:spPr>
          <a:xfrm>
            <a:off x="8648700" y="1567862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3" name="Oval 22"/>
          <p:cNvSpPr/>
          <p:nvPr/>
        </p:nvSpPr>
        <p:spPr>
          <a:xfrm>
            <a:off x="7898734" y="263141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9735018" y="26314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7898734" y="357080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9735018" y="357080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7898734" y="445619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9715500" y="445619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898734" y="538713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9721273" y="5387129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648700" y="617803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3" name="Straight Connector 32"/>
          <p:cNvCxnSpPr>
            <a:stCxn id="23" idx="7"/>
            <a:endCxn id="22" idx="3"/>
          </p:cNvCxnSpPr>
          <p:nvPr/>
        </p:nvCxnSpPr>
        <p:spPr>
          <a:xfrm flipV="1">
            <a:off x="7994994" y="1895668"/>
            <a:ext cx="709949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4" idx="1"/>
            <a:endCxn id="22" idx="5"/>
          </p:cNvCxnSpPr>
          <p:nvPr/>
        </p:nvCxnSpPr>
        <p:spPr>
          <a:xfrm flipH="1" flipV="1">
            <a:off x="8976506" y="1895668"/>
            <a:ext cx="775028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4" idx="4"/>
            <a:endCxn id="27" idx="0"/>
          </p:cNvCxnSpPr>
          <p:nvPr/>
        </p:nvCxnSpPr>
        <p:spPr>
          <a:xfrm>
            <a:off x="9791406" y="2760431"/>
            <a:ext cx="0" cy="81037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6" idx="4"/>
            <a:endCxn id="28" idx="0"/>
          </p:cNvCxnSpPr>
          <p:nvPr/>
        </p:nvCxnSpPr>
        <p:spPr>
          <a:xfrm>
            <a:off x="7955122" y="3699824"/>
            <a:ext cx="0" cy="7563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6" idx="4"/>
            <a:endCxn id="29" idx="1"/>
          </p:cNvCxnSpPr>
          <p:nvPr/>
        </p:nvCxnSpPr>
        <p:spPr>
          <a:xfrm>
            <a:off x="7955122" y="3699824"/>
            <a:ext cx="1776894" cy="77526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7" idx="4"/>
            <a:endCxn id="29" idx="7"/>
          </p:cNvCxnSpPr>
          <p:nvPr/>
        </p:nvCxnSpPr>
        <p:spPr>
          <a:xfrm>
            <a:off x="9791406" y="3699824"/>
            <a:ext cx="20354" cy="77526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8" idx="4"/>
            <a:endCxn id="30" idx="0"/>
          </p:cNvCxnSpPr>
          <p:nvPr/>
        </p:nvCxnSpPr>
        <p:spPr>
          <a:xfrm>
            <a:off x="7955122" y="4585213"/>
            <a:ext cx="0" cy="80191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9" idx="3"/>
            <a:endCxn id="30" idx="6"/>
          </p:cNvCxnSpPr>
          <p:nvPr/>
        </p:nvCxnSpPr>
        <p:spPr>
          <a:xfrm flipH="1">
            <a:off x="8011510" y="4566318"/>
            <a:ext cx="1720506" cy="88532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9" idx="4"/>
            <a:endCxn id="31" idx="0"/>
          </p:cNvCxnSpPr>
          <p:nvPr/>
        </p:nvCxnSpPr>
        <p:spPr>
          <a:xfrm>
            <a:off x="9771888" y="4585212"/>
            <a:ext cx="5773" cy="8019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30" idx="6"/>
            <a:endCxn id="32" idx="0"/>
          </p:cNvCxnSpPr>
          <p:nvPr/>
        </p:nvCxnSpPr>
        <p:spPr>
          <a:xfrm>
            <a:off x="8011510" y="5451639"/>
            <a:ext cx="829215" cy="726395"/>
          </a:xfrm>
          <a:prstGeom prst="curvedConnector2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30" idx="4"/>
            <a:endCxn id="32" idx="2"/>
          </p:cNvCxnSpPr>
          <p:nvPr/>
        </p:nvCxnSpPr>
        <p:spPr>
          <a:xfrm rot="16200000" flipH="1">
            <a:off x="7874955" y="5596314"/>
            <a:ext cx="853912" cy="693578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1" idx="4"/>
            <a:endCxn id="32" idx="7"/>
          </p:cNvCxnSpPr>
          <p:nvPr/>
        </p:nvCxnSpPr>
        <p:spPr>
          <a:xfrm flipH="1">
            <a:off x="8976506" y="5516146"/>
            <a:ext cx="801155" cy="71813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999476" y="20632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9457854" y="20883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832914" y="2962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7623114" y="2962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9118684" y="55428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9814231" y="38625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8970252" y="44862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634638" y="4779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107745" y="57584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9002080" y="38698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7623114" y="39243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9832914" y="47934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8599173" y="53470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1460619" y="20353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11460619" y="289621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11460619" y="380416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66" name="TextBox 65"/>
          <p:cNvSpPr txBox="1"/>
          <p:nvPr/>
        </p:nvSpPr>
        <p:spPr>
          <a:xfrm>
            <a:off x="11460619" y="466501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11460619" y="565630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4419256" y="6392364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465751" y="6673334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255857" y="6185392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5255857" y="6488668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cxnSp>
        <p:nvCxnSpPr>
          <p:cNvPr id="72" name="Straight Connector 71"/>
          <p:cNvCxnSpPr>
            <a:stCxn id="23" idx="4"/>
            <a:endCxn id="26" idx="0"/>
          </p:cNvCxnSpPr>
          <p:nvPr/>
        </p:nvCxnSpPr>
        <p:spPr>
          <a:xfrm>
            <a:off x="7955122" y="2760432"/>
            <a:ext cx="0" cy="81037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399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Restricted Decision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2500"/>
            <a:ext cx="10515600" cy="5058456"/>
          </a:xfrm>
        </p:spPr>
        <p:txBody>
          <a:bodyPr/>
          <a:lstStyle/>
          <a:p>
            <a:r>
              <a:rPr lang="en-US" dirty="0" smtClean="0"/>
              <a:t>Under-approximation of the feasible set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57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38200" y="3434834"/>
            <a:ext cx="384049" cy="38404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2247899" y="43760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5684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3"/>
            <a:endCxn id="6" idx="7"/>
          </p:cNvCxnSpPr>
          <p:nvPr/>
        </p:nvCxnSpPr>
        <p:spPr>
          <a:xfrm flipH="1">
            <a:off x="1166006" y="2896214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1"/>
            <a:endCxn id="6" idx="5"/>
          </p:cNvCxnSpPr>
          <p:nvPr/>
        </p:nvCxnSpPr>
        <p:spPr>
          <a:xfrm flipH="1" flipV="1">
            <a:off x="1166006" y="3762640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97881" y="25684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087475" y="4376008"/>
            <a:ext cx="384049" cy="38404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5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2439924" y="2952457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4279500" y="2952457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2575705" y="2896214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631949" y="2760433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3400" y="34348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92955" y="21510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31649" y="21510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9080" y="4847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17570" y="4847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2" name="Oval 21"/>
          <p:cNvSpPr/>
          <p:nvPr/>
        </p:nvSpPr>
        <p:spPr>
          <a:xfrm>
            <a:off x="8648700" y="1567862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3" name="Oval 22"/>
          <p:cNvSpPr/>
          <p:nvPr/>
        </p:nvSpPr>
        <p:spPr>
          <a:xfrm>
            <a:off x="7898734" y="263141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9735018" y="26314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7898734" y="357080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9735018" y="357080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7898734" y="445619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9715500" y="445619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898734" y="538713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9721273" y="5387129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648700" y="617803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3" name="Straight Connector 32"/>
          <p:cNvCxnSpPr>
            <a:stCxn id="23" idx="7"/>
            <a:endCxn id="22" idx="3"/>
          </p:cNvCxnSpPr>
          <p:nvPr/>
        </p:nvCxnSpPr>
        <p:spPr>
          <a:xfrm flipV="1">
            <a:off x="7994994" y="1895668"/>
            <a:ext cx="709949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4" idx="1"/>
            <a:endCxn id="22" idx="5"/>
          </p:cNvCxnSpPr>
          <p:nvPr/>
        </p:nvCxnSpPr>
        <p:spPr>
          <a:xfrm flipH="1" flipV="1">
            <a:off x="8976506" y="1895668"/>
            <a:ext cx="775028" cy="75464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4" idx="4"/>
            <a:endCxn id="27" idx="0"/>
          </p:cNvCxnSpPr>
          <p:nvPr/>
        </p:nvCxnSpPr>
        <p:spPr>
          <a:xfrm>
            <a:off x="9791406" y="2760431"/>
            <a:ext cx="0" cy="810376"/>
          </a:xfrm>
          <a:prstGeom prst="line">
            <a:avLst/>
          </a:prstGeom>
          <a:ln w="444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6" idx="4"/>
            <a:endCxn id="28" idx="0"/>
          </p:cNvCxnSpPr>
          <p:nvPr/>
        </p:nvCxnSpPr>
        <p:spPr>
          <a:xfrm>
            <a:off x="7955122" y="3699824"/>
            <a:ext cx="0" cy="7563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6" idx="4"/>
            <a:endCxn id="29" idx="1"/>
          </p:cNvCxnSpPr>
          <p:nvPr/>
        </p:nvCxnSpPr>
        <p:spPr>
          <a:xfrm>
            <a:off x="7955122" y="3699824"/>
            <a:ext cx="1776894" cy="77526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7" idx="4"/>
            <a:endCxn id="29" idx="7"/>
          </p:cNvCxnSpPr>
          <p:nvPr/>
        </p:nvCxnSpPr>
        <p:spPr>
          <a:xfrm>
            <a:off x="9791406" y="3699824"/>
            <a:ext cx="20354" cy="775265"/>
          </a:xfrm>
          <a:prstGeom prst="line">
            <a:avLst/>
          </a:prstGeom>
          <a:ln w="444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8" idx="4"/>
            <a:endCxn id="30" idx="0"/>
          </p:cNvCxnSpPr>
          <p:nvPr/>
        </p:nvCxnSpPr>
        <p:spPr>
          <a:xfrm>
            <a:off x="7955122" y="4585213"/>
            <a:ext cx="0" cy="80191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9" idx="3"/>
            <a:endCxn id="30" idx="6"/>
          </p:cNvCxnSpPr>
          <p:nvPr/>
        </p:nvCxnSpPr>
        <p:spPr>
          <a:xfrm flipH="1">
            <a:off x="8011510" y="4566318"/>
            <a:ext cx="1720506" cy="885321"/>
          </a:xfrm>
          <a:prstGeom prst="line">
            <a:avLst/>
          </a:prstGeom>
          <a:ln w="444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9" idx="4"/>
            <a:endCxn id="31" idx="0"/>
          </p:cNvCxnSpPr>
          <p:nvPr/>
        </p:nvCxnSpPr>
        <p:spPr>
          <a:xfrm>
            <a:off x="9771888" y="4585212"/>
            <a:ext cx="5773" cy="8019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30" idx="6"/>
            <a:endCxn id="32" idx="0"/>
          </p:cNvCxnSpPr>
          <p:nvPr/>
        </p:nvCxnSpPr>
        <p:spPr>
          <a:xfrm>
            <a:off x="8011510" y="5451639"/>
            <a:ext cx="829215" cy="726395"/>
          </a:xfrm>
          <a:prstGeom prst="curvedConnector2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30" idx="4"/>
            <a:endCxn id="32" idx="2"/>
          </p:cNvCxnSpPr>
          <p:nvPr/>
        </p:nvCxnSpPr>
        <p:spPr>
          <a:xfrm rot="16200000" flipH="1">
            <a:off x="7874955" y="5596314"/>
            <a:ext cx="853912" cy="693578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1" idx="4"/>
            <a:endCxn id="32" idx="7"/>
          </p:cNvCxnSpPr>
          <p:nvPr/>
        </p:nvCxnSpPr>
        <p:spPr>
          <a:xfrm flipH="1">
            <a:off x="8976506" y="5516146"/>
            <a:ext cx="801155" cy="71813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999476" y="20632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9457854" y="20883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832914" y="2962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7623114" y="2962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9118684" y="55428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9814231" y="38625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8970252" y="44862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634638" y="4779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107745" y="57584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9002080" y="38698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7623114" y="39243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9832914" y="47934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8599173" y="53470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1460619" y="20353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11460619" y="289621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11460619" y="380416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66" name="TextBox 65"/>
          <p:cNvSpPr txBox="1"/>
          <p:nvPr/>
        </p:nvSpPr>
        <p:spPr>
          <a:xfrm>
            <a:off x="11460619" y="466501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11460619" y="565630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4419256" y="6392364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465751" y="6673334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255857" y="6185392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5255857" y="6488668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cxnSp>
        <p:nvCxnSpPr>
          <p:cNvPr id="72" name="Straight Connector 71"/>
          <p:cNvCxnSpPr>
            <a:stCxn id="23" idx="4"/>
            <a:endCxn id="26" idx="0"/>
          </p:cNvCxnSpPr>
          <p:nvPr/>
        </p:nvCxnSpPr>
        <p:spPr>
          <a:xfrm>
            <a:off x="7955122" y="2760432"/>
            <a:ext cx="0" cy="81037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289080" y="5372100"/>
            <a:ext cx="4144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(1,0,0,0,1) 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Lower bound = 10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51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58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7521" y="21545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37522" y="3469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665328" y="674755"/>
            <a:ext cx="1568012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721570" y="2346574"/>
            <a:ext cx="14555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187503" y="3469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2177097" y="21545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529546" y="730998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2369122" y="730998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665327" y="674755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721571" y="538974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298490" y="1143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400" y="12572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96210" y="68322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504904" y="125724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249176" y="233160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693793" y="6747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380161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37" name="Oval 36"/>
          <p:cNvSpPr/>
          <p:nvPr/>
        </p:nvSpPr>
        <p:spPr>
          <a:xfrm>
            <a:off x="3837928" y="504472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8" name="Straight Connector 37"/>
          <p:cNvCxnSpPr>
            <a:stCxn id="83" idx="0"/>
            <a:endCxn id="23" idx="4"/>
          </p:cNvCxnSpPr>
          <p:nvPr/>
        </p:nvCxnSpPr>
        <p:spPr>
          <a:xfrm flipH="1" flipV="1">
            <a:off x="3993635" y="1755577"/>
            <a:ext cx="17521" cy="68880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98" idx="1"/>
            <a:endCxn id="83" idx="4"/>
          </p:cNvCxnSpPr>
          <p:nvPr/>
        </p:nvCxnSpPr>
        <p:spPr>
          <a:xfrm flipH="1" flipV="1">
            <a:off x="4011156" y="2573401"/>
            <a:ext cx="838344" cy="8076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91" idx="4"/>
            <a:endCxn id="120" idx="0"/>
          </p:cNvCxnSpPr>
          <p:nvPr/>
        </p:nvCxnSpPr>
        <p:spPr>
          <a:xfrm>
            <a:off x="3076313" y="3491159"/>
            <a:ext cx="953327" cy="79543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83" idx="4"/>
            <a:endCxn id="91" idx="0"/>
          </p:cNvCxnSpPr>
          <p:nvPr/>
        </p:nvCxnSpPr>
        <p:spPr>
          <a:xfrm flipH="1">
            <a:off x="3076313" y="2573401"/>
            <a:ext cx="934843" cy="7887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98" idx="5"/>
            <a:endCxn id="121" idx="0"/>
          </p:cNvCxnSpPr>
          <p:nvPr/>
        </p:nvCxnSpPr>
        <p:spPr>
          <a:xfrm>
            <a:off x="4929244" y="3472264"/>
            <a:ext cx="919339" cy="8081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21" idx="3"/>
            <a:endCxn id="37" idx="6"/>
          </p:cNvCxnSpPr>
          <p:nvPr/>
        </p:nvCxnSpPr>
        <p:spPr>
          <a:xfrm flipH="1">
            <a:off x="4221977" y="4390549"/>
            <a:ext cx="1586734" cy="84620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91" idx="4"/>
            <a:endCxn id="119" idx="0"/>
          </p:cNvCxnSpPr>
          <p:nvPr/>
        </p:nvCxnSpPr>
        <p:spPr>
          <a:xfrm flipH="1">
            <a:off x="2228088" y="3491159"/>
            <a:ext cx="848225" cy="78926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120" idx="6"/>
            <a:endCxn id="37" idx="6"/>
          </p:cNvCxnSpPr>
          <p:nvPr/>
        </p:nvCxnSpPr>
        <p:spPr>
          <a:xfrm>
            <a:off x="4086028" y="4351101"/>
            <a:ext cx="135949" cy="885650"/>
          </a:xfrm>
          <a:prstGeom prst="curvedConnector3">
            <a:avLst>
              <a:gd name="adj1" fmla="val 26815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120" idx="2"/>
            <a:endCxn id="37" idx="2"/>
          </p:cNvCxnSpPr>
          <p:nvPr/>
        </p:nvCxnSpPr>
        <p:spPr>
          <a:xfrm rot="10800000" flipV="1">
            <a:off x="3837928" y="4351101"/>
            <a:ext cx="135324" cy="885650"/>
          </a:xfrm>
          <a:prstGeom prst="curvedConnector3">
            <a:avLst>
              <a:gd name="adj1" fmla="val 268928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98" idx="4"/>
            <a:endCxn id="120" idx="7"/>
          </p:cNvCxnSpPr>
          <p:nvPr/>
        </p:nvCxnSpPr>
        <p:spPr>
          <a:xfrm flipH="1">
            <a:off x="4069512" y="3491158"/>
            <a:ext cx="819860" cy="81432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027857" y="186397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3268337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299668" y="34903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321758" y="35997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3320826" y="3826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83" name="Oval 82"/>
          <p:cNvSpPr/>
          <p:nvPr/>
        </p:nvSpPr>
        <p:spPr>
          <a:xfrm>
            <a:off x="395476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3019925" y="336214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4832984" y="336214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502790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19" name="Oval 118"/>
          <p:cNvSpPr/>
          <p:nvPr/>
        </p:nvSpPr>
        <p:spPr>
          <a:xfrm>
            <a:off x="2171700" y="428042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3973252" y="428659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5792195" y="428042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31" name="Curved Connector 130"/>
          <p:cNvCxnSpPr>
            <a:stCxn id="121" idx="4"/>
            <a:endCxn id="37" idx="6"/>
          </p:cNvCxnSpPr>
          <p:nvPr/>
        </p:nvCxnSpPr>
        <p:spPr>
          <a:xfrm rot="5400000">
            <a:off x="4621626" y="4009794"/>
            <a:ext cx="827308" cy="1626606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urved Connector 136"/>
          <p:cNvCxnSpPr>
            <a:stCxn id="119" idx="4"/>
            <a:endCxn id="37" idx="2"/>
          </p:cNvCxnSpPr>
          <p:nvPr/>
        </p:nvCxnSpPr>
        <p:spPr>
          <a:xfrm rot="16200000" flipH="1">
            <a:off x="2619355" y="4018177"/>
            <a:ext cx="827307" cy="1609840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5534165" y="36460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58" name="Straight Connector 157"/>
          <p:cNvCxnSpPr>
            <a:stCxn id="119" idx="4"/>
            <a:endCxn id="37" idx="2"/>
          </p:cNvCxnSpPr>
          <p:nvPr/>
        </p:nvCxnSpPr>
        <p:spPr>
          <a:xfrm>
            <a:off x="2228088" y="4409444"/>
            <a:ext cx="1609840" cy="8273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2779048" y="44245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2267710" y="48683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3317425" y="45897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4453607" y="45590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5032705" y="43419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170" name="Straight Connector 169"/>
          <p:cNvCxnSpPr/>
          <p:nvPr/>
        </p:nvCxnSpPr>
        <p:spPr>
          <a:xfrm flipH="1">
            <a:off x="339189" y="3295496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385684" y="3576466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5490509" y="48674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5" name="TextBox 174"/>
          <p:cNvSpPr txBox="1"/>
          <p:nvPr/>
        </p:nvSpPr>
        <p:spPr>
          <a:xfrm>
            <a:off x="661352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661352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661352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661352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1175790" y="3088524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175790" y="3391800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left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688045" y="5972142"/>
            <a:ext cx="2722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EXACT DECISION DIAGRAM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9808463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68" name="Oval 67"/>
          <p:cNvSpPr/>
          <p:nvPr/>
        </p:nvSpPr>
        <p:spPr>
          <a:xfrm>
            <a:off x="9944099" y="24188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9944099" y="3376183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9808463" y="50292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72" name="Straight Connector 71"/>
          <p:cNvCxnSpPr>
            <a:stCxn id="68" idx="0"/>
            <a:endCxn id="66" idx="4"/>
          </p:cNvCxnSpPr>
          <p:nvPr/>
        </p:nvCxnSpPr>
        <p:spPr>
          <a:xfrm flipV="1">
            <a:off x="10000487" y="1755577"/>
            <a:ext cx="1" cy="66323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>
          <a:xfrm>
            <a:off x="9085065" y="420453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10898124" y="420453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90" name="Curved Connector 89"/>
          <p:cNvCxnSpPr>
            <a:stCxn id="88" idx="4"/>
            <a:endCxn id="70" idx="2"/>
          </p:cNvCxnSpPr>
          <p:nvPr/>
        </p:nvCxnSpPr>
        <p:spPr>
          <a:xfrm rot="16200000" flipH="1">
            <a:off x="9031122" y="4443884"/>
            <a:ext cx="887672" cy="667010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urved Connector 92"/>
          <p:cNvCxnSpPr>
            <a:stCxn id="89" idx="2"/>
            <a:endCxn id="70" idx="0"/>
          </p:cNvCxnSpPr>
          <p:nvPr/>
        </p:nvCxnSpPr>
        <p:spPr>
          <a:xfrm rot="10800000" flipV="1">
            <a:off x="10000488" y="4269044"/>
            <a:ext cx="897636" cy="760156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urved Connector 95"/>
          <p:cNvCxnSpPr>
            <a:stCxn id="88" idx="6"/>
            <a:endCxn id="70" idx="0"/>
          </p:cNvCxnSpPr>
          <p:nvPr/>
        </p:nvCxnSpPr>
        <p:spPr>
          <a:xfrm>
            <a:off x="9197841" y="4269045"/>
            <a:ext cx="802647" cy="760155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/>
          <p:cNvCxnSpPr>
            <a:stCxn id="89" idx="4"/>
            <a:endCxn id="70" idx="6"/>
          </p:cNvCxnSpPr>
          <p:nvPr/>
        </p:nvCxnSpPr>
        <p:spPr>
          <a:xfrm rot="5400000">
            <a:off x="10129676" y="4396388"/>
            <a:ext cx="887673" cy="762000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8496300" y="5955268"/>
            <a:ext cx="324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RESTRICTED DECISION DIAGRAM</a:t>
            </a:r>
            <a:endParaRPr lang="en-US" dirty="0"/>
          </a:p>
        </p:txBody>
      </p:sp>
      <p:cxnSp>
        <p:nvCxnSpPr>
          <p:cNvPr id="103" name="Straight Connector 102"/>
          <p:cNvCxnSpPr>
            <a:stCxn id="69" idx="3"/>
            <a:endCxn id="88" idx="0"/>
          </p:cNvCxnSpPr>
          <p:nvPr/>
        </p:nvCxnSpPr>
        <p:spPr>
          <a:xfrm flipH="1">
            <a:off x="9141453" y="3486306"/>
            <a:ext cx="819162" cy="71823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9" idx="0"/>
            <a:endCxn id="69" idx="6"/>
          </p:cNvCxnSpPr>
          <p:nvPr/>
        </p:nvCxnSpPr>
        <p:spPr>
          <a:xfrm flipH="1" flipV="1">
            <a:off x="10056875" y="3440692"/>
            <a:ext cx="897637" cy="76384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9978661" y="185968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10058400" y="2743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9420974" y="44030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10626786" y="35855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8994717" y="47837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9115413" y="36460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0272205" y="44065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10712410" y="47925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92" name="Straight Connector 91"/>
          <p:cNvCxnSpPr>
            <a:stCxn id="69" idx="0"/>
            <a:endCxn id="68" idx="4"/>
          </p:cNvCxnSpPr>
          <p:nvPr/>
        </p:nvCxnSpPr>
        <p:spPr>
          <a:xfrm flipV="1">
            <a:off x="10000487" y="2547831"/>
            <a:ext cx="0" cy="8283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23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59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7521" y="21545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37522" y="3469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665328" y="674755"/>
            <a:ext cx="1568012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721570" y="2346574"/>
            <a:ext cx="14555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187503" y="3469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2177097" y="2154549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529546" y="730998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2369122" y="730998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665327" y="674755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721571" y="538974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298490" y="1143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400" y="12572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96210" y="68322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504904" y="125724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249176" y="233160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693793" y="6747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380161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37" name="Oval 36"/>
          <p:cNvSpPr/>
          <p:nvPr/>
        </p:nvSpPr>
        <p:spPr>
          <a:xfrm>
            <a:off x="3837928" y="504472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8" name="Straight Connector 37"/>
          <p:cNvCxnSpPr>
            <a:stCxn id="83" idx="0"/>
            <a:endCxn id="23" idx="4"/>
          </p:cNvCxnSpPr>
          <p:nvPr/>
        </p:nvCxnSpPr>
        <p:spPr>
          <a:xfrm flipH="1" flipV="1">
            <a:off x="3993635" y="1755577"/>
            <a:ext cx="17521" cy="688807"/>
          </a:xfrm>
          <a:prstGeom prst="line">
            <a:avLst/>
          </a:prstGeom>
          <a:ln w="444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98" idx="1"/>
            <a:endCxn id="83" idx="4"/>
          </p:cNvCxnSpPr>
          <p:nvPr/>
        </p:nvCxnSpPr>
        <p:spPr>
          <a:xfrm flipH="1" flipV="1">
            <a:off x="4011156" y="2573401"/>
            <a:ext cx="838344" cy="8076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91" idx="4"/>
            <a:endCxn id="120" idx="0"/>
          </p:cNvCxnSpPr>
          <p:nvPr/>
        </p:nvCxnSpPr>
        <p:spPr>
          <a:xfrm>
            <a:off x="3076313" y="3491159"/>
            <a:ext cx="953327" cy="795433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83" idx="4"/>
            <a:endCxn id="91" idx="0"/>
          </p:cNvCxnSpPr>
          <p:nvPr/>
        </p:nvCxnSpPr>
        <p:spPr>
          <a:xfrm flipH="1">
            <a:off x="3076313" y="2573401"/>
            <a:ext cx="934843" cy="788741"/>
          </a:xfrm>
          <a:prstGeom prst="line">
            <a:avLst/>
          </a:prstGeom>
          <a:ln w="444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98" idx="5"/>
            <a:endCxn id="121" idx="0"/>
          </p:cNvCxnSpPr>
          <p:nvPr/>
        </p:nvCxnSpPr>
        <p:spPr>
          <a:xfrm>
            <a:off x="4929244" y="3472264"/>
            <a:ext cx="919339" cy="8081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21" idx="3"/>
            <a:endCxn id="37" idx="6"/>
          </p:cNvCxnSpPr>
          <p:nvPr/>
        </p:nvCxnSpPr>
        <p:spPr>
          <a:xfrm flipH="1">
            <a:off x="4221977" y="4390549"/>
            <a:ext cx="1586734" cy="84620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91" idx="4"/>
            <a:endCxn id="119" idx="0"/>
          </p:cNvCxnSpPr>
          <p:nvPr/>
        </p:nvCxnSpPr>
        <p:spPr>
          <a:xfrm flipH="1">
            <a:off x="2228088" y="3491159"/>
            <a:ext cx="848225" cy="78926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120" idx="6"/>
            <a:endCxn id="37" idx="6"/>
          </p:cNvCxnSpPr>
          <p:nvPr/>
        </p:nvCxnSpPr>
        <p:spPr>
          <a:xfrm>
            <a:off x="4086028" y="4351101"/>
            <a:ext cx="135949" cy="885650"/>
          </a:xfrm>
          <a:prstGeom prst="curvedConnector3">
            <a:avLst>
              <a:gd name="adj1" fmla="val 26815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120" idx="2"/>
            <a:endCxn id="37" idx="2"/>
          </p:cNvCxnSpPr>
          <p:nvPr/>
        </p:nvCxnSpPr>
        <p:spPr>
          <a:xfrm rot="10800000" flipV="1">
            <a:off x="3837928" y="4351101"/>
            <a:ext cx="135324" cy="885650"/>
          </a:xfrm>
          <a:prstGeom prst="curvedConnector3">
            <a:avLst>
              <a:gd name="adj1" fmla="val 268928"/>
            </a:avLst>
          </a:prstGeom>
          <a:ln w="444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98" idx="4"/>
            <a:endCxn id="120" idx="7"/>
          </p:cNvCxnSpPr>
          <p:nvPr/>
        </p:nvCxnSpPr>
        <p:spPr>
          <a:xfrm flipH="1">
            <a:off x="4069512" y="3491158"/>
            <a:ext cx="819860" cy="81432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027857" y="186397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3268337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299668" y="34903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321758" y="35997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3320826" y="3826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83" name="Oval 82"/>
          <p:cNvSpPr/>
          <p:nvPr/>
        </p:nvSpPr>
        <p:spPr>
          <a:xfrm>
            <a:off x="395476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3019925" y="336214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4832984" y="336214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502790" y="266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19" name="Oval 118"/>
          <p:cNvSpPr/>
          <p:nvPr/>
        </p:nvSpPr>
        <p:spPr>
          <a:xfrm>
            <a:off x="2171700" y="428042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3973252" y="4286592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5792195" y="428042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31" name="Curved Connector 130"/>
          <p:cNvCxnSpPr>
            <a:stCxn id="121" idx="4"/>
            <a:endCxn id="37" idx="6"/>
          </p:cNvCxnSpPr>
          <p:nvPr/>
        </p:nvCxnSpPr>
        <p:spPr>
          <a:xfrm rot="5400000">
            <a:off x="4621626" y="4009794"/>
            <a:ext cx="827308" cy="1626606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urved Connector 136"/>
          <p:cNvCxnSpPr>
            <a:stCxn id="119" idx="4"/>
            <a:endCxn id="37" idx="2"/>
          </p:cNvCxnSpPr>
          <p:nvPr/>
        </p:nvCxnSpPr>
        <p:spPr>
          <a:xfrm rot="16200000" flipH="1">
            <a:off x="2619355" y="4018177"/>
            <a:ext cx="827307" cy="1609840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5534165" y="36460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58" name="Straight Connector 157"/>
          <p:cNvCxnSpPr>
            <a:stCxn id="119" idx="4"/>
            <a:endCxn id="37" idx="2"/>
          </p:cNvCxnSpPr>
          <p:nvPr/>
        </p:nvCxnSpPr>
        <p:spPr>
          <a:xfrm>
            <a:off x="2228088" y="4409444"/>
            <a:ext cx="1609840" cy="8273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2779048" y="44245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2267710" y="48683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3317425" y="45897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4453607" y="45590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5032705" y="43419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170" name="Straight Connector 169"/>
          <p:cNvCxnSpPr/>
          <p:nvPr/>
        </p:nvCxnSpPr>
        <p:spPr>
          <a:xfrm flipH="1">
            <a:off x="339189" y="3295496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385684" y="3576466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5490509" y="48674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5" name="TextBox 174"/>
          <p:cNvSpPr txBox="1"/>
          <p:nvPr/>
        </p:nvSpPr>
        <p:spPr>
          <a:xfrm>
            <a:off x="661352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661352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661352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661352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1175790" y="3088524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175790" y="3391800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left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688045" y="5972142"/>
            <a:ext cx="2722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EXACT DECISION DIAGRAM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9808463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68" name="Oval 67"/>
          <p:cNvSpPr/>
          <p:nvPr/>
        </p:nvSpPr>
        <p:spPr>
          <a:xfrm>
            <a:off x="9944099" y="24188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9944099" y="3376183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9808463" y="50292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72" name="Straight Connector 71"/>
          <p:cNvCxnSpPr>
            <a:stCxn id="68" idx="0"/>
            <a:endCxn id="66" idx="4"/>
          </p:cNvCxnSpPr>
          <p:nvPr/>
        </p:nvCxnSpPr>
        <p:spPr>
          <a:xfrm flipV="1">
            <a:off x="10000487" y="1755577"/>
            <a:ext cx="1" cy="663237"/>
          </a:xfrm>
          <a:prstGeom prst="line">
            <a:avLst/>
          </a:prstGeom>
          <a:ln w="412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>
          <a:xfrm>
            <a:off x="9085065" y="420453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10898124" y="420453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90" name="Curved Connector 89"/>
          <p:cNvCxnSpPr>
            <a:stCxn id="88" idx="4"/>
            <a:endCxn id="70" idx="2"/>
          </p:cNvCxnSpPr>
          <p:nvPr/>
        </p:nvCxnSpPr>
        <p:spPr>
          <a:xfrm rot="16200000" flipH="1">
            <a:off x="9031122" y="4443884"/>
            <a:ext cx="887672" cy="667010"/>
          </a:xfrm>
          <a:prstGeom prst="curvedConnector2">
            <a:avLst/>
          </a:prstGeom>
          <a:ln w="412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urved Connector 92"/>
          <p:cNvCxnSpPr>
            <a:stCxn id="89" idx="2"/>
            <a:endCxn id="70" idx="0"/>
          </p:cNvCxnSpPr>
          <p:nvPr/>
        </p:nvCxnSpPr>
        <p:spPr>
          <a:xfrm rot="10800000" flipV="1">
            <a:off x="10000488" y="4269044"/>
            <a:ext cx="897636" cy="760156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urved Connector 95"/>
          <p:cNvCxnSpPr>
            <a:stCxn id="88" idx="6"/>
            <a:endCxn id="70" idx="0"/>
          </p:cNvCxnSpPr>
          <p:nvPr/>
        </p:nvCxnSpPr>
        <p:spPr>
          <a:xfrm>
            <a:off x="9197841" y="4269045"/>
            <a:ext cx="802647" cy="760155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/>
          <p:cNvCxnSpPr>
            <a:stCxn id="89" idx="4"/>
            <a:endCxn id="70" idx="6"/>
          </p:cNvCxnSpPr>
          <p:nvPr/>
        </p:nvCxnSpPr>
        <p:spPr>
          <a:xfrm rot="5400000">
            <a:off x="10129676" y="4396388"/>
            <a:ext cx="887673" cy="762000"/>
          </a:xfrm>
          <a:prstGeom prst="curved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8496300" y="5955268"/>
            <a:ext cx="324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RESTRICTED DECISION DIAGRAM</a:t>
            </a:r>
            <a:endParaRPr lang="en-US" dirty="0"/>
          </a:p>
        </p:txBody>
      </p:sp>
      <p:cxnSp>
        <p:nvCxnSpPr>
          <p:cNvPr id="103" name="Straight Connector 102"/>
          <p:cNvCxnSpPr>
            <a:stCxn id="69" idx="3"/>
            <a:endCxn id="88" idx="0"/>
          </p:cNvCxnSpPr>
          <p:nvPr/>
        </p:nvCxnSpPr>
        <p:spPr>
          <a:xfrm flipH="1">
            <a:off x="9141453" y="3486306"/>
            <a:ext cx="819162" cy="718230"/>
          </a:xfrm>
          <a:prstGeom prst="line">
            <a:avLst/>
          </a:prstGeom>
          <a:ln w="412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9" idx="0"/>
            <a:endCxn id="69" idx="6"/>
          </p:cNvCxnSpPr>
          <p:nvPr/>
        </p:nvCxnSpPr>
        <p:spPr>
          <a:xfrm flipH="1" flipV="1">
            <a:off x="10056875" y="3440692"/>
            <a:ext cx="897637" cy="76384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9978661" y="185968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10058400" y="2743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9420974" y="44030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10626786" y="35855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8994717" y="47837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9115413" y="36460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0272205" y="44065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10712410" y="47925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92" name="Straight Connector 91"/>
          <p:cNvCxnSpPr>
            <a:stCxn id="69" idx="0"/>
            <a:endCxn id="68" idx="4"/>
          </p:cNvCxnSpPr>
          <p:nvPr/>
        </p:nvCxnSpPr>
        <p:spPr>
          <a:xfrm flipV="1">
            <a:off x="10000487" y="2547831"/>
            <a:ext cx="0" cy="828352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8720040" y="5429909"/>
            <a:ext cx="2499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(L,R,L,L) 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L.B. = 3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704906" y="5425684"/>
            <a:ext cx="2491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(L,L,R,L) 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OPT=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21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ontent Placeholder 2"/>
          <p:cNvSpPr>
            <a:spLocks noGrp="1"/>
          </p:cNvSpPr>
          <p:nvPr>
            <p:ph idx="1"/>
          </p:nvPr>
        </p:nvSpPr>
        <p:spPr>
          <a:xfrm>
            <a:off x="6553200" y="2123230"/>
            <a:ext cx="5448300" cy="4540604"/>
          </a:xfrm>
        </p:spPr>
        <p:txBody>
          <a:bodyPr/>
          <a:lstStyle/>
          <a:p>
            <a:r>
              <a:rPr lang="en-US" dirty="0" smtClean="0"/>
              <a:t>Graph G, undirected, with vertex weights</a:t>
            </a:r>
          </a:p>
          <a:p>
            <a:endParaRPr lang="en-US" dirty="0"/>
          </a:p>
          <a:p>
            <a:r>
              <a:rPr lang="en-US" dirty="0" smtClean="0"/>
              <a:t>Largest subset of pairwise non-adjacent vertices</a:t>
            </a:r>
          </a:p>
          <a:p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2462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Oval 18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" name="Oval 20"/>
          <p:cNvSpPr/>
          <p:nvPr/>
        </p:nvSpPr>
        <p:spPr>
          <a:xfrm>
            <a:off x="7886700" y="243508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715500" y="243508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934355" y="335865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784336" y="33660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634317" y="337755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stCxn id="21" idx="7"/>
            <a:endCxn id="19" idx="3"/>
          </p:cNvCxnSpPr>
          <p:nvPr/>
        </p:nvCxnSpPr>
        <p:spPr>
          <a:xfrm flipV="1">
            <a:off x="7982960" y="1699334"/>
            <a:ext cx="721983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1"/>
            <a:endCxn id="19" idx="5"/>
          </p:cNvCxnSpPr>
          <p:nvPr/>
        </p:nvCxnSpPr>
        <p:spPr>
          <a:xfrm flipH="1" flipV="1">
            <a:off x="8976506" y="1699334"/>
            <a:ext cx="755510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" idx="7"/>
            <a:endCxn id="21" idx="4"/>
          </p:cNvCxnSpPr>
          <p:nvPr/>
        </p:nvCxnSpPr>
        <p:spPr>
          <a:xfrm flipV="1">
            <a:off x="7030615" y="2564098"/>
            <a:ext cx="912473" cy="81345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1" idx="4"/>
            <a:endCxn id="24" idx="1"/>
          </p:cNvCxnSpPr>
          <p:nvPr/>
        </p:nvCxnSpPr>
        <p:spPr>
          <a:xfrm>
            <a:off x="7943088" y="2564098"/>
            <a:ext cx="857764" cy="82081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2" idx="5"/>
            <a:endCxn id="25" idx="1"/>
          </p:cNvCxnSpPr>
          <p:nvPr/>
        </p:nvCxnSpPr>
        <p:spPr>
          <a:xfrm>
            <a:off x="9811760" y="2545203"/>
            <a:ext cx="839073" cy="8512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99476" y="1866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9457854" y="1891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1460619" y="54599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114" name="Straight Connector 113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255857" y="59890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255857" y="6292334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9296400" y="1153924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i="1" dirty="0" smtClean="0"/>
              <a:t>,</a:t>
            </a:r>
            <a:r>
              <a:rPr lang="en-US" i="1" dirty="0"/>
              <a:t>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0" name="TextBox 69"/>
          <p:cNvSpPr txBox="1"/>
          <p:nvPr/>
        </p:nvSpPr>
        <p:spPr>
          <a:xfrm>
            <a:off x="10818677" y="3200242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6461863" y="2324091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6435196" y="3211779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4" name="TextBox 73"/>
          <p:cNvSpPr txBox="1"/>
          <p:nvPr/>
        </p:nvSpPr>
        <p:spPr>
          <a:xfrm>
            <a:off x="8873832" y="320278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</a:t>
            </a:r>
            <a:r>
              <a:rPr lang="en-US" i="1" dirty="0" smtClean="0"/>
              <a:t>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6" name="TextBox 75"/>
          <p:cNvSpPr txBox="1"/>
          <p:nvPr/>
        </p:nvSpPr>
        <p:spPr>
          <a:xfrm>
            <a:off x="9904042" y="2280518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4362763" y="1213265"/>
            <a:ext cx="232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Max Width = 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154521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8444555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308384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9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Oval 18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" name="Oval 20"/>
          <p:cNvSpPr/>
          <p:nvPr/>
        </p:nvSpPr>
        <p:spPr>
          <a:xfrm>
            <a:off x="7886700" y="243508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715500" y="243508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934355" y="3358657"/>
            <a:ext cx="112776" cy="129017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784336" y="33660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634317" y="337755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stCxn id="21" idx="7"/>
            <a:endCxn id="19" idx="3"/>
          </p:cNvCxnSpPr>
          <p:nvPr/>
        </p:nvCxnSpPr>
        <p:spPr>
          <a:xfrm flipV="1">
            <a:off x="7982960" y="1699334"/>
            <a:ext cx="721983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1"/>
            <a:endCxn id="19" idx="5"/>
          </p:cNvCxnSpPr>
          <p:nvPr/>
        </p:nvCxnSpPr>
        <p:spPr>
          <a:xfrm flipH="1" flipV="1">
            <a:off x="8976506" y="1699334"/>
            <a:ext cx="755510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" idx="7"/>
            <a:endCxn id="21" idx="4"/>
          </p:cNvCxnSpPr>
          <p:nvPr/>
        </p:nvCxnSpPr>
        <p:spPr>
          <a:xfrm flipV="1">
            <a:off x="7030615" y="2564098"/>
            <a:ext cx="912473" cy="813453"/>
          </a:xfrm>
          <a:prstGeom prst="line">
            <a:avLst/>
          </a:prstGeom>
          <a:ln w="25400"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1" idx="4"/>
            <a:endCxn id="24" idx="1"/>
          </p:cNvCxnSpPr>
          <p:nvPr/>
        </p:nvCxnSpPr>
        <p:spPr>
          <a:xfrm>
            <a:off x="7943088" y="2564098"/>
            <a:ext cx="857764" cy="82081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2" idx="5"/>
            <a:endCxn id="25" idx="1"/>
          </p:cNvCxnSpPr>
          <p:nvPr/>
        </p:nvCxnSpPr>
        <p:spPr>
          <a:xfrm>
            <a:off x="9811760" y="2545203"/>
            <a:ext cx="839073" cy="8512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99476" y="1866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9457854" y="1891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1460619" y="54599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114" name="Straight Connector 113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255857" y="59890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255857" y="6292334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9296400" y="1153924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i="1" dirty="0" smtClean="0"/>
              <a:t>,</a:t>
            </a:r>
            <a:r>
              <a:rPr lang="en-US" i="1" dirty="0"/>
              <a:t>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0" name="TextBox 69"/>
          <p:cNvSpPr txBox="1"/>
          <p:nvPr/>
        </p:nvSpPr>
        <p:spPr>
          <a:xfrm>
            <a:off x="10818677" y="3200242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6461863" y="2324091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,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6435196" y="3211779"/>
            <a:ext cx="510076" cy="369332"/>
          </a:xfrm>
          <a:prstGeom prst="rect">
            <a:avLst/>
          </a:prstGeom>
          <a:noFill/>
          <a:ln>
            <a:solidFill>
              <a:schemeClr val="tx1">
                <a:alpha val="2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{</a:t>
            </a:r>
            <a:r>
              <a:rPr lang="en-US" i="1" dirty="0" smtClean="0">
                <a:solidFill>
                  <a:schemeClr val="tx1">
                    <a:alpha val="20000"/>
                  </a:schemeClr>
                </a:solidFill>
              </a:rPr>
              <a:t>v</a:t>
            </a:r>
            <a:r>
              <a:rPr lang="en-US" i="1" baseline="-25000" dirty="0" smtClean="0">
                <a:solidFill>
                  <a:schemeClr val="tx1">
                    <a:alpha val="20000"/>
                  </a:schemeClr>
                </a:solidFill>
              </a:rPr>
              <a:t>5</a:t>
            </a:r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}</a:t>
            </a:r>
            <a:endParaRPr lang="en-US" i="1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873832" y="320278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</a:t>
            </a:r>
            <a:r>
              <a:rPr lang="en-US" i="1" dirty="0" smtClean="0"/>
              <a:t> v</a:t>
            </a:r>
            <a:r>
              <a:rPr lang="en-US" i="1" baseline="-25000" dirty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i="1" dirty="0"/>
              <a:t> </a:t>
            </a:r>
            <a:r>
              <a:rPr lang="en-US" i="1" dirty="0" smtClean="0"/>
              <a:t>,v</a:t>
            </a:r>
            <a:r>
              <a:rPr lang="en-US" i="1" baseline="-25000" dirty="0" smtClean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76" name="TextBox 75"/>
          <p:cNvSpPr txBox="1"/>
          <p:nvPr/>
        </p:nvSpPr>
        <p:spPr>
          <a:xfrm>
            <a:off x="9904042" y="2280518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en-US" i="1" dirty="0" smtClean="0"/>
              <a:t> ,v</a:t>
            </a:r>
            <a:r>
              <a:rPr lang="en-US" i="1" baseline="-25000" dirty="0"/>
              <a:t>5</a:t>
            </a:r>
            <a:r>
              <a:rPr lang="en-US" dirty="0" smtClean="0"/>
              <a:t>}</a:t>
            </a:r>
            <a:endParaRPr lang="en-US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4362763" y="1213265"/>
            <a:ext cx="232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Max Width = 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154521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20000"/>
                  </a:schemeClr>
                </a:solidFill>
              </a:rPr>
              <a:t>0</a:t>
            </a:r>
            <a:endParaRPr lang="en-US" dirty="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444555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308384" y="2696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5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Restricted Decision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2500"/>
            <a:ext cx="10515600" cy="5058456"/>
          </a:xfrm>
        </p:spPr>
        <p:txBody>
          <a:bodyPr/>
          <a:lstStyle/>
          <a:p>
            <a:r>
              <a:rPr lang="en-US" dirty="0" smtClean="0"/>
              <a:t>Under-approximation of the feasible set, allowing the width to grow to a pre-set maximum size 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62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38200" y="343483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2247899" y="43760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5684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3"/>
            <a:endCxn id="6" idx="7"/>
          </p:cNvCxnSpPr>
          <p:nvPr/>
        </p:nvCxnSpPr>
        <p:spPr>
          <a:xfrm flipH="1">
            <a:off x="1166006" y="2896214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1"/>
            <a:endCxn id="6" idx="5"/>
          </p:cNvCxnSpPr>
          <p:nvPr/>
        </p:nvCxnSpPr>
        <p:spPr>
          <a:xfrm flipH="1" flipV="1">
            <a:off x="1166006" y="3762640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97881" y="25684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087475" y="437600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2439924" y="2952457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4279500" y="2952457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2575705" y="2896214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631949" y="2760433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3400" y="34348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92955" y="21510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31649" y="21510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9080" y="4847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17570" y="4847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2" name="Oval 21"/>
          <p:cNvSpPr/>
          <p:nvPr/>
        </p:nvSpPr>
        <p:spPr>
          <a:xfrm>
            <a:off x="8648700" y="1567862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3" name="Oval 22"/>
          <p:cNvSpPr/>
          <p:nvPr/>
        </p:nvSpPr>
        <p:spPr>
          <a:xfrm>
            <a:off x="7898734" y="263141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9735018" y="263141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7898734" y="357080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9735018" y="3570807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7898734" y="4456196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9715500" y="4456195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898734" y="5387130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9721273" y="5387129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648700" y="617803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3" name="Straight Connector 32"/>
          <p:cNvCxnSpPr>
            <a:stCxn id="23" idx="7"/>
            <a:endCxn id="22" idx="3"/>
          </p:cNvCxnSpPr>
          <p:nvPr/>
        </p:nvCxnSpPr>
        <p:spPr>
          <a:xfrm flipV="1">
            <a:off x="7994994" y="1895668"/>
            <a:ext cx="709949" cy="7546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4" idx="1"/>
            <a:endCxn id="22" idx="5"/>
          </p:cNvCxnSpPr>
          <p:nvPr/>
        </p:nvCxnSpPr>
        <p:spPr>
          <a:xfrm flipH="1" flipV="1">
            <a:off x="8976506" y="1895668"/>
            <a:ext cx="775028" cy="754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4" idx="4"/>
            <a:endCxn id="27" idx="0"/>
          </p:cNvCxnSpPr>
          <p:nvPr/>
        </p:nvCxnSpPr>
        <p:spPr>
          <a:xfrm>
            <a:off x="9791406" y="2760431"/>
            <a:ext cx="0" cy="81037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6" idx="4"/>
            <a:endCxn id="28" idx="0"/>
          </p:cNvCxnSpPr>
          <p:nvPr/>
        </p:nvCxnSpPr>
        <p:spPr>
          <a:xfrm>
            <a:off x="7955122" y="3699824"/>
            <a:ext cx="0" cy="7563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6" idx="4"/>
            <a:endCxn id="29" idx="1"/>
          </p:cNvCxnSpPr>
          <p:nvPr/>
        </p:nvCxnSpPr>
        <p:spPr>
          <a:xfrm>
            <a:off x="7955122" y="3699824"/>
            <a:ext cx="1776894" cy="77526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7" idx="4"/>
            <a:endCxn id="29" idx="7"/>
          </p:cNvCxnSpPr>
          <p:nvPr/>
        </p:nvCxnSpPr>
        <p:spPr>
          <a:xfrm>
            <a:off x="9791406" y="3699824"/>
            <a:ext cx="20354" cy="77526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8" idx="4"/>
            <a:endCxn id="30" idx="0"/>
          </p:cNvCxnSpPr>
          <p:nvPr/>
        </p:nvCxnSpPr>
        <p:spPr>
          <a:xfrm>
            <a:off x="7955122" y="4585213"/>
            <a:ext cx="0" cy="80191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9" idx="3"/>
            <a:endCxn id="30" idx="6"/>
          </p:cNvCxnSpPr>
          <p:nvPr/>
        </p:nvCxnSpPr>
        <p:spPr>
          <a:xfrm flipH="1">
            <a:off x="8011510" y="4566318"/>
            <a:ext cx="1720506" cy="88532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9" idx="4"/>
            <a:endCxn id="31" idx="0"/>
          </p:cNvCxnSpPr>
          <p:nvPr/>
        </p:nvCxnSpPr>
        <p:spPr>
          <a:xfrm>
            <a:off x="9771888" y="4585212"/>
            <a:ext cx="5773" cy="8019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30" idx="6"/>
            <a:endCxn id="32" idx="0"/>
          </p:cNvCxnSpPr>
          <p:nvPr/>
        </p:nvCxnSpPr>
        <p:spPr>
          <a:xfrm>
            <a:off x="8011510" y="5451639"/>
            <a:ext cx="829215" cy="726395"/>
          </a:xfrm>
          <a:prstGeom prst="curvedConnector2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30" idx="4"/>
            <a:endCxn id="32" idx="2"/>
          </p:cNvCxnSpPr>
          <p:nvPr/>
        </p:nvCxnSpPr>
        <p:spPr>
          <a:xfrm rot="16200000" flipH="1">
            <a:off x="7874955" y="5596314"/>
            <a:ext cx="853912" cy="693578"/>
          </a:xfrm>
          <a:prstGeom prst="curved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1" idx="4"/>
            <a:endCxn id="32" idx="7"/>
          </p:cNvCxnSpPr>
          <p:nvPr/>
        </p:nvCxnSpPr>
        <p:spPr>
          <a:xfrm flipH="1">
            <a:off x="8976506" y="5516146"/>
            <a:ext cx="801155" cy="71813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999476" y="20632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9457854" y="20883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832914" y="2962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7623114" y="2962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9118684" y="55428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9814231" y="38625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8970252" y="44862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634638" y="4779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107745" y="57584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9002080" y="38698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7623114" y="39243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9832914" y="47934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8599173" y="53470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1460619" y="203536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11460619" y="289621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11460619" y="380416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66" name="TextBox 65"/>
          <p:cNvSpPr txBox="1"/>
          <p:nvPr/>
        </p:nvSpPr>
        <p:spPr>
          <a:xfrm>
            <a:off x="11460619" y="466501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11460619" y="565630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5</a:t>
            </a:r>
            <a:endParaRPr lang="en-US" i="1" dirty="0"/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4419256" y="6392364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465751" y="6673334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255857" y="6185392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5255857" y="6488668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</a:t>
            </a:r>
            <a:endParaRPr lang="en-US" dirty="0"/>
          </a:p>
        </p:txBody>
      </p:sp>
      <p:cxnSp>
        <p:nvCxnSpPr>
          <p:cNvPr id="72" name="Straight Connector 71"/>
          <p:cNvCxnSpPr>
            <a:stCxn id="23" idx="4"/>
            <a:endCxn id="26" idx="0"/>
          </p:cNvCxnSpPr>
          <p:nvPr/>
        </p:nvCxnSpPr>
        <p:spPr>
          <a:xfrm>
            <a:off x="7955122" y="2760432"/>
            <a:ext cx="0" cy="81037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83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073" y="1118507"/>
            <a:ext cx="10515600" cy="5058456"/>
          </a:xfrm>
        </p:spPr>
        <p:txBody>
          <a:bodyPr/>
          <a:lstStyle/>
          <a:p>
            <a:r>
              <a:rPr lang="en-US" dirty="0" smtClean="0"/>
              <a:t>Applications</a:t>
            </a:r>
          </a:p>
          <a:p>
            <a:r>
              <a:rPr lang="en-US" dirty="0" smtClean="0"/>
              <a:t>Exact decision diagrams</a:t>
            </a:r>
          </a:p>
          <a:p>
            <a:r>
              <a:rPr lang="en-US" dirty="0" smtClean="0"/>
              <a:t>Approximate decision diagrams</a:t>
            </a:r>
          </a:p>
          <a:p>
            <a:r>
              <a:rPr lang="en-US" b="1" dirty="0" smtClean="0"/>
              <a:t>The branch-and-bound algorithm</a:t>
            </a:r>
          </a:p>
          <a:p>
            <a:r>
              <a:rPr lang="en-US" dirty="0" smtClean="0"/>
              <a:t>Computational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5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Branch and Bound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7145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793171" y="415869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555833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4636611" y="415869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463661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279317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0" name="Straight Connector 9"/>
          <p:cNvCxnSpPr>
            <a:stCxn id="5" idx="1"/>
            <a:endCxn id="4" idx="5"/>
          </p:cNvCxnSpPr>
          <p:nvPr/>
        </p:nvCxnSpPr>
        <p:spPr>
          <a:xfrm flipH="1" flipV="1">
            <a:off x="2199257" y="3564782"/>
            <a:ext cx="65015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2"/>
            <a:endCxn id="4" idx="6"/>
          </p:cNvCxnSpPr>
          <p:nvPr/>
        </p:nvCxnSpPr>
        <p:spPr>
          <a:xfrm flipH="1">
            <a:off x="2255500" y="3429000"/>
            <a:ext cx="330283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219925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5" idx="0"/>
          </p:cNvCxnSpPr>
          <p:nvPr/>
        </p:nvCxnSpPr>
        <p:spPr>
          <a:xfrm>
            <a:off x="2985195" y="2699305"/>
            <a:ext cx="0" cy="14593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1"/>
            <a:endCxn id="9" idx="5"/>
          </p:cNvCxnSpPr>
          <p:nvPr/>
        </p:nvCxnSpPr>
        <p:spPr>
          <a:xfrm flipH="1" flipV="1">
            <a:off x="3120977" y="2643062"/>
            <a:ext cx="1571877" cy="15718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0"/>
            <a:endCxn id="8" idx="5"/>
          </p:cNvCxnSpPr>
          <p:nvPr/>
        </p:nvCxnSpPr>
        <p:spPr>
          <a:xfrm flipH="1" flipV="1">
            <a:off x="4964417" y="2643061"/>
            <a:ext cx="785939" cy="5939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1"/>
            <a:endCxn id="9" idx="5"/>
          </p:cNvCxnSpPr>
          <p:nvPr/>
        </p:nvCxnSpPr>
        <p:spPr>
          <a:xfrm flipH="1" flipV="1">
            <a:off x="312097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  <a:endCxn id="9" idx="6"/>
          </p:cNvCxnSpPr>
          <p:nvPr/>
        </p:nvCxnSpPr>
        <p:spPr>
          <a:xfrm flipH="1">
            <a:off x="3177220" y="2507280"/>
            <a:ext cx="14593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8774033" y="6425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8774033" y="610703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6" name="Straight Connector 65"/>
          <p:cNvCxnSpPr>
            <a:stCxn id="63" idx="5"/>
            <a:endCxn id="77" idx="0"/>
          </p:cNvCxnSpPr>
          <p:nvPr/>
        </p:nvCxnSpPr>
        <p:spPr>
          <a:xfrm>
            <a:off x="8904115" y="77267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3" idx="3"/>
            <a:endCxn id="80" idx="0"/>
          </p:cNvCxnSpPr>
          <p:nvPr/>
        </p:nvCxnSpPr>
        <p:spPr>
          <a:xfrm flipH="1">
            <a:off x="8394863" y="77267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urved Connector 24"/>
          <p:cNvCxnSpPr>
            <a:stCxn id="86" idx="6"/>
            <a:endCxn id="90" idx="6"/>
          </p:cNvCxnSpPr>
          <p:nvPr/>
        </p:nvCxnSpPr>
        <p:spPr>
          <a:xfrm>
            <a:off x="8926433" y="2540273"/>
            <a:ext cx="12700" cy="910740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922940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831866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786329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877403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968477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Oval 88"/>
          <p:cNvSpPr/>
          <p:nvPr/>
        </p:nvSpPr>
        <p:spPr>
          <a:xfrm>
            <a:off x="7863293" y="33748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8774033" y="33748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Oval 90"/>
          <p:cNvSpPr/>
          <p:nvPr/>
        </p:nvSpPr>
        <p:spPr>
          <a:xfrm>
            <a:off x="9684773" y="33748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786329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877403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9684773" y="428555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831866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922940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8" name="Straight Connector 97"/>
          <p:cNvCxnSpPr>
            <a:stCxn id="80" idx="3"/>
            <a:endCxn id="83" idx="0"/>
          </p:cNvCxnSpPr>
          <p:nvPr/>
        </p:nvCxnSpPr>
        <p:spPr>
          <a:xfrm flipH="1">
            <a:off x="7939493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77" idx="5"/>
            <a:endCxn id="88" idx="0"/>
          </p:cNvCxnSpPr>
          <p:nvPr/>
        </p:nvCxnSpPr>
        <p:spPr>
          <a:xfrm>
            <a:off x="9359485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0" idx="5"/>
            <a:endCxn id="86" idx="0"/>
          </p:cNvCxnSpPr>
          <p:nvPr/>
        </p:nvCxnSpPr>
        <p:spPr>
          <a:xfrm>
            <a:off x="8448745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83" idx="4"/>
            <a:endCxn id="89" idx="0"/>
          </p:cNvCxnSpPr>
          <p:nvPr/>
        </p:nvCxnSpPr>
        <p:spPr>
          <a:xfrm>
            <a:off x="793949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83" idx="5"/>
            <a:endCxn id="90" idx="0"/>
          </p:cNvCxnSpPr>
          <p:nvPr/>
        </p:nvCxnSpPr>
        <p:spPr>
          <a:xfrm>
            <a:off x="7993375" y="2594155"/>
            <a:ext cx="85685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88" idx="4"/>
            <a:endCxn id="91" idx="0"/>
          </p:cNvCxnSpPr>
          <p:nvPr/>
        </p:nvCxnSpPr>
        <p:spPr>
          <a:xfrm>
            <a:off x="976097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88" idx="5"/>
            <a:endCxn id="89" idx="0"/>
          </p:cNvCxnSpPr>
          <p:nvPr/>
        </p:nvCxnSpPr>
        <p:spPr>
          <a:xfrm flipH="1">
            <a:off x="7939493" y="2594155"/>
            <a:ext cx="1875362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9" idx="4"/>
            <a:endCxn id="92" idx="0"/>
          </p:cNvCxnSpPr>
          <p:nvPr/>
        </p:nvCxnSpPr>
        <p:spPr>
          <a:xfrm>
            <a:off x="793949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89" idx="5"/>
            <a:endCxn id="93" idx="2"/>
          </p:cNvCxnSpPr>
          <p:nvPr/>
        </p:nvCxnSpPr>
        <p:spPr>
          <a:xfrm>
            <a:off x="7993375" y="3504895"/>
            <a:ext cx="780658" cy="8568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0" idx="4"/>
            <a:endCxn id="93" idx="0"/>
          </p:cNvCxnSpPr>
          <p:nvPr/>
        </p:nvCxnSpPr>
        <p:spPr>
          <a:xfrm>
            <a:off x="885023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91" idx="4"/>
            <a:endCxn id="94" idx="0"/>
          </p:cNvCxnSpPr>
          <p:nvPr/>
        </p:nvCxnSpPr>
        <p:spPr>
          <a:xfrm>
            <a:off x="976097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2" idx="4"/>
            <a:endCxn id="95" idx="2"/>
          </p:cNvCxnSpPr>
          <p:nvPr/>
        </p:nvCxnSpPr>
        <p:spPr>
          <a:xfrm>
            <a:off x="7939493" y="4437953"/>
            <a:ext cx="379170" cy="8345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2" idx="5"/>
            <a:endCxn id="97" idx="2"/>
          </p:cNvCxnSpPr>
          <p:nvPr/>
        </p:nvCxnSpPr>
        <p:spPr>
          <a:xfrm>
            <a:off x="7993375" y="4415635"/>
            <a:ext cx="1236028" cy="8568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4" idx="4"/>
            <a:endCxn id="95" idx="6"/>
          </p:cNvCxnSpPr>
          <p:nvPr/>
        </p:nvCxnSpPr>
        <p:spPr>
          <a:xfrm flipH="1">
            <a:off x="8471063" y="4437953"/>
            <a:ext cx="1289910" cy="8345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urved Connector 23"/>
          <p:cNvCxnSpPr>
            <a:stCxn id="95" idx="4"/>
            <a:endCxn id="64" idx="2"/>
          </p:cNvCxnSpPr>
          <p:nvPr/>
        </p:nvCxnSpPr>
        <p:spPr>
          <a:xfrm rot="16200000" flipH="1">
            <a:off x="8167178" y="5576378"/>
            <a:ext cx="834540" cy="379170"/>
          </a:xfrm>
          <a:prstGeom prst="curvedConnector2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urved Connector 24"/>
          <p:cNvCxnSpPr>
            <a:stCxn id="95" idx="6"/>
            <a:endCxn id="64" idx="0"/>
          </p:cNvCxnSpPr>
          <p:nvPr/>
        </p:nvCxnSpPr>
        <p:spPr>
          <a:xfrm>
            <a:off x="8471063" y="5272493"/>
            <a:ext cx="379170" cy="834540"/>
          </a:xfrm>
          <a:prstGeom prst="curvedConnector2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97" idx="4"/>
            <a:endCxn id="64" idx="7"/>
          </p:cNvCxnSpPr>
          <p:nvPr/>
        </p:nvCxnSpPr>
        <p:spPr>
          <a:xfrm flipH="1">
            <a:off x="8904115" y="5348693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urved Connector 24"/>
          <p:cNvCxnSpPr>
            <a:stCxn id="90" idx="6"/>
            <a:endCxn id="93" idx="6"/>
          </p:cNvCxnSpPr>
          <p:nvPr/>
        </p:nvCxnSpPr>
        <p:spPr>
          <a:xfrm>
            <a:off x="8926433" y="3451013"/>
            <a:ext cx="12700" cy="910740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86" idx="4"/>
            <a:endCxn id="90" idx="0"/>
          </p:cNvCxnSpPr>
          <p:nvPr/>
        </p:nvCxnSpPr>
        <p:spPr>
          <a:xfrm>
            <a:off x="885023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3" idx="4"/>
            <a:endCxn id="97" idx="1"/>
          </p:cNvCxnSpPr>
          <p:nvPr/>
        </p:nvCxnSpPr>
        <p:spPr>
          <a:xfrm>
            <a:off x="8850233" y="4437953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urved Connector 24"/>
          <p:cNvCxnSpPr>
            <a:stCxn id="93" idx="6"/>
            <a:endCxn id="97" idx="0"/>
          </p:cNvCxnSpPr>
          <p:nvPr/>
        </p:nvCxnSpPr>
        <p:spPr>
          <a:xfrm>
            <a:off x="8926433" y="4361753"/>
            <a:ext cx="379170" cy="834540"/>
          </a:xfrm>
          <a:prstGeom prst="curvedConnector2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033471" y="4946900"/>
            <a:ext cx="2732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Upper Bound = 4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042540" y="924466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1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0042540" y="191110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2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0042540" y="282184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3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0042540" y="373258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4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042540" y="464332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5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0042540" y="555406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6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2900" y="1109870"/>
            <a:ext cx="5044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Width 3 relaxed decision diagram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70385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1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Branch and Bound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7145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793171" y="415869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555833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4636611" y="415869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463661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279317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0" name="Straight Connector 9"/>
          <p:cNvCxnSpPr>
            <a:stCxn id="5" idx="1"/>
            <a:endCxn id="4" idx="5"/>
          </p:cNvCxnSpPr>
          <p:nvPr/>
        </p:nvCxnSpPr>
        <p:spPr>
          <a:xfrm flipH="1" flipV="1">
            <a:off x="2199257" y="3564782"/>
            <a:ext cx="65015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2"/>
            <a:endCxn id="4" idx="6"/>
          </p:cNvCxnSpPr>
          <p:nvPr/>
        </p:nvCxnSpPr>
        <p:spPr>
          <a:xfrm flipH="1">
            <a:off x="2255500" y="3429000"/>
            <a:ext cx="330283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219925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5" idx="0"/>
          </p:cNvCxnSpPr>
          <p:nvPr/>
        </p:nvCxnSpPr>
        <p:spPr>
          <a:xfrm>
            <a:off x="2985195" y="2699305"/>
            <a:ext cx="0" cy="14593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1"/>
            <a:endCxn id="9" idx="5"/>
          </p:cNvCxnSpPr>
          <p:nvPr/>
        </p:nvCxnSpPr>
        <p:spPr>
          <a:xfrm flipH="1" flipV="1">
            <a:off x="3120977" y="2643062"/>
            <a:ext cx="1571877" cy="15718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0"/>
            <a:endCxn id="8" idx="5"/>
          </p:cNvCxnSpPr>
          <p:nvPr/>
        </p:nvCxnSpPr>
        <p:spPr>
          <a:xfrm flipH="1" flipV="1">
            <a:off x="4964417" y="2643061"/>
            <a:ext cx="785939" cy="5939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1"/>
            <a:endCxn id="9" idx="5"/>
          </p:cNvCxnSpPr>
          <p:nvPr/>
        </p:nvCxnSpPr>
        <p:spPr>
          <a:xfrm flipH="1" flipV="1">
            <a:off x="312097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  <a:endCxn id="9" idx="6"/>
          </p:cNvCxnSpPr>
          <p:nvPr/>
        </p:nvCxnSpPr>
        <p:spPr>
          <a:xfrm flipH="1">
            <a:off x="3177220" y="2507280"/>
            <a:ext cx="14593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8774033" y="6425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8774033" y="610703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6" name="Straight Connector 65"/>
          <p:cNvCxnSpPr>
            <a:stCxn id="63" idx="5"/>
            <a:endCxn id="77" idx="0"/>
          </p:cNvCxnSpPr>
          <p:nvPr/>
        </p:nvCxnSpPr>
        <p:spPr>
          <a:xfrm>
            <a:off x="8904115" y="77267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3" idx="3"/>
            <a:endCxn id="80" idx="0"/>
          </p:cNvCxnSpPr>
          <p:nvPr/>
        </p:nvCxnSpPr>
        <p:spPr>
          <a:xfrm flipH="1">
            <a:off x="8394863" y="77267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urved Connector 24"/>
          <p:cNvCxnSpPr>
            <a:stCxn id="86" idx="6"/>
            <a:endCxn id="90" idx="6"/>
          </p:cNvCxnSpPr>
          <p:nvPr/>
        </p:nvCxnSpPr>
        <p:spPr>
          <a:xfrm>
            <a:off x="8926433" y="2540273"/>
            <a:ext cx="12700" cy="910740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922940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831866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786329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877403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968477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Oval 88"/>
          <p:cNvSpPr/>
          <p:nvPr/>
        </p:nvSpPr>
        <p:spPr>
          <a:xfrm>
            <a:off x="7863293" y="33748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8774033" y="33748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Oval 90"/>
          <p:cNvSpPr/>
          <p:nvPr/>
        </p:nvSpPr>
        <p:spPr>
          <a:xfrm>
            <a:off x="9684773" y="33748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786329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877403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9684773" y="428555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831866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922940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8" name="Straight Connector 97"/>
          <p:cNvCxnSpPr>
            <a:stCxn id="80" idx="3"/>
            <a:endCxn id="83" idx="0"/>
          </p:cNvCxnSpPr>
          <p:nvPr/>
        </p:nvCxnSpPr>
        <p:spPr>
          <a:xfrm flipH="1">
            <a:off x="7939493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77" idx="5"/>
            <a:endCxn id="88" idx="0"/>
          </p:cNvCxnSpPr>
          <p:nvPr/>
        </p:nvCxnSpPr>
        <p:spPr>
          <a:xfrm>
            <a:off x="9359485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0" idx="5"/>
            <a:endCxn id="86" idx="0"/>
          </p:cNvCxnSpPr>
          <p:nvPr/>
        </p:nvCxnSpPr>
        <p:spPr>
          <a:xfrm>
            <a:off x="8448745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83" idx="4"/>
            <a:endCxn id="89" idx="0"/>
          </p:cNvCxnSpPr>
          <p:nvPr/>
        </p:nvCxnSpPr>
        <p:spPr>
          <a:xfrm>
            <a:off x="793949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83" idx="5"/>
            <a:endCxn id="90" idx="0"/>
          </p:cNvCxnSpPr>
          <p:nvPr/>
        </p:nvCxnSpPr>
        <p:spPr>
          <a:xfrm>
            <a:off x="7993375" y="2594155"/>
            <a:ext cx="85685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88" idx="4"/>
            <a:endCxn id="91" idx="0"/>
          </p:cNvCxnSpPr>
          <p:nvPr/>
        </p:nvCxnSpPr>
        <p:spPr>
          <a:xfrm>
            <a:off x="976097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88" idx="5"/>
            <a:endCxn id="89" idx="0"/>
          </p:cNvCxnSpPr>
          <p:nvPr/>
        </p:nvCxnSpPr>
        <p:spPr>
          <a:xfrm flipH="1">
            <a:off x="7939493" y="2594155"/>
            <a:ext cx="1875362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9" idx="4"/>
            <a:endCxn id="92" idx="0"/>
          </p:cNvCxnSpPr>
          <p:nvPr/>
        </p:nvCxnSpPr>
        <p:spPr>
          <a:xfrm>
            <a:off x="793949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89" idx="5"/>
            <a:endCxn id="93" idx="2"/>
          </p:cNvCxnSpPr>
          <p:nvPr/>
        </p:nvCxnSpPr>
        <p:spPr>
          <a:xfrm>
            <a:off x="7993375" y="3504895"/>
            <a:ext cx="780658" cy="8568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0" idx="4"/>
            <a:endCxn id="93" idx="0"/>
          </p:cNvCxnSpPr>
          <p:nvPr/>
        </p:nvCxnSpPr>
        <p:spPr>
          <a:xfrm>
            <a:off x="885023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91" idx="4"/>
            <a:endCxn id="94" idx="0"/>
          </p:cNvCxnSpPr>
          <p:nvPr/>
        </p:nvCxnSpPr>
        <p:spPr>
          <a:xfrm>
            <a:off x="976097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2" idx="4"/>
            <a:endCxn id="95" idx="2"/>
          </p:cNvCxnSpPr>
          <p:nvPr/>
        </p:nvCxnSpPr>
        <p:spPr>
          <a:xfrm>
            <a:off x="7939493" y="4437953"/>
            <a:ext cx="379170" cy="8345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2" idx="5"/>
            <a:endCxn id="97" idx="2"/>
          </p:cNvCxnSpPr>
          <p:nvPr/>
        </p:nvCxnSpPr>
        <p:spPr>
          <a:xfrm>
            <a:off x="7993375" y="4415635"/>
            <a:ext cx="1236028" cy="8568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4" idx="4"/>
            <a:endCxn id="95" idx="6"/>
          </p:cNvCxnSpPr>
          <p:nvPr/>
        </p:nvCxnSpPr>
        <p:spPr>
          <a:xfrm flipH="1">
            <a:off x="8471063" y="4437953"/>
            <a:ext cx="1289910" cy="8345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urved Connector 23"/>
          <p:cNvCxnSpPr>
            <a:stCxn id="95" idx="4"/>
            <a:endCxn id="64" idx="2"/>
          </p:cNvCxnSpPr>
          <p:nvPr/>
        </p:nvCxnSpPr>
        <p:spPr>
          <a:xfrm rot="16200000" flipH="1">
            <a:off x="8167178" y="5576378"/>
            <a:ext cx="834540" cy="379170"/>
          </a:xfrm>
          <a:prstGeom prst="curvedConnector2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urved Connector 24"/>
          <p:cNvCxnSpPr>
            <a:stCxn id="95" idx="6"/>
            <a:endCxn id="64" idx="0"/>
          </p:cNvCxnSpPr>
          <p:nvPr/>
        </p:nvCxnSpPr>
        <p:spPr>
          <a:xfrm>
            <a:off x="8471063" y="5272493"/>
            <a:ext cx="379170" cy="834540"/>
          </a:xfrm>
          <a:prstGeom prst="curvedConnector2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97" idx="4"/>
            <a:endCxn id="64" idx="7"/>
          </p:cNvCxnSpPr>
          <p:nvPr/>
        </p:nvCxnSpPr>
        <p:spPr>
          <a:xfrm flipH="1">
            <a:off x="8904115" y="5348693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urved Connector 24"/>
          <p:cNvCxnSpPr>
            <a:stCxn id="90" idx="6"/>
            <a:endCxn id="93" idx="6"/>
          </p:cNvCxnSpPr>
          <p:nvPr/>
        </p:nvCxnSpPr>
        <p:spPr>
          <a:xfrm>
            <a:off x="8926433" y="3451013"/>
            <a:ext cx="12700" cy="910740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86" idx="4"/>
            <a:endCxn id="90" idx="0"/>
          </p:cNvCxnSpPr>
          <p:nvPr/>
        </p:nvCxnSpPr>
        <p:spPr>
          <a:xfrm>
            <a:off x="885023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3" idx="4"/>
            <a:endCxn id="97" idx="1"/>
          </p:cNvCxnSpPr>
          <p:nvPr/>
        </p:nvCxnSpPr>
        <p:spPr>
          <a:xfrm>
            <a:off x="8850233" y="4437953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urved Connector 24"/>
          <p:cNvCxnSpPr>
            <a:stCxn id="93" idx="6"/>
            <a:endCxn id="97" idx="0"/>
          </p:cNvCxnSpPr>
          <p:nvPr/>
        </p:nvCxnSpPr>
        <p:spPr>
          <a:xfrm>
            <a:off x="8926433" y="4361753"/>
            <a:ext cx="379170" cy="834540"/>
          </a:xfrm>
          <a:prstGeom prst="curvedConnector2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0042540" y="924466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1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042540" y="191110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2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0042540" y="282184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3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0042540" y="373258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4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0042540" y="464332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5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042540" y="555406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6 </a:t>
            </a:r>
          </a:p>
        </p:txBody>
      </p:sp>
    </p:spTree>
    <p:extLst>
      <p:ext uri="{BB962C8B-B14F-4D97-AF65-F5344CB8AC3E}">
        <p14:creationId xmlns:p14="http://schemas.microsoft.com/office/powerpoint/2010/main" val="262267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Branch and Bound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7145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793171" y="4158696"/>
            <a:ext cx="384049" cy="384049"/>
          </a:xfrm>
          <a:prstGeom prst="ellipse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5558331" y="3236976"/>
            <a:ext cx="384049" cy="384049"/>
          </a:xfrm>
          <a:prstGeom prst="ellipse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4636611" y="4158696"/>
            <a:ext cx="384049" cy="384049"/>
          </a:xfrm>
          <a:prstGeom prst="ellipse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463661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279317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0" name="Straight Connector 9"/>
          <p:cNvCxnSpPr>
            <a:stCxn id="5" idx="1"/>
            <a:endCxn id="4" idx="5"/>
          </p:cNvCxnSpPr>
          <p:nvPr/>
        </p:nvCxnSpPr>
        <p:spPr>
          <a:xfrm flipH="1" flipV="1">
            <a:off x="2199257" y="3564782"/>
            <a:ext cx="65015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2"/>
            <a:endCxn id="4" idx="6"/>
          </p:cNvCxnSpPr>
          <p:nvPr/>
        </p:nvCxnSpPr>
        <p:spPr>
          <a:xfrm flipH="1">
            <a:off x="2255500" y="3429000"/>
            <a:ext cx="330283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219925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5" idx="0"/>
          </p:cNvCxnSpPr>
          <p:nvPr/>
        </p:nvCxnSpPr>
        <p:spPr>
          <a:xfrm>
            <a:off x="2985195" y="2699305"/>
            <a:ext cx="0" cy="14593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1"/>
            <a:endCxn id="9" idx="5"/>
          </p:cNvCxnSpPr>
          <p:nvPr/>
        </p:nvCxnSpPr>
        <p:spPr>
          <a:xfrm flipH="1" flipV="1">
            <a:off x="3120977" y="2643062"/>
            <a:ext cx="1571877" cy="15718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0"/>
            <a:endCxn id="8" idx="5"/>
          </p:cNvCxnSpPr>
          <p:nvPr/>
        </p:nvCxnSpPr>
        <p:spPr>
          <a:xfrm flipH="1" flipV="1">
            <a:off x="4964417" y="2643061"/>
            <a:ext cx="785939" cy="5939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1"/>
            <a:endCxn id="9" idx="5"/>
          </p:cNvCxnSpPr>
          <p:nvPr/>
        </p:nvCxnSpPr>
        <p:spPr>
          <a:xfrm flipH="1" flipV="1">
            <a:off x="312097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  <a:endCxn id="9" idx="6"/>
          </p:cNvCxnSpPr>
          <p:nvPr/>
        </p:nvCxnSpPr>
        <p:spPr>
          <a:xfrm flipH="1">
            <a:off x="3177220" y="2507280"/>
            <a:ext cx="14593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8774033" y="6425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8774033" y="610703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6" name="Straight Connector 65"/>
          <p:cNvCxnSpPr>
            <a:stCxn id="63" idx="5"/>
            <a:endCxn id="77" idx="0"/>
          </p:cNvCxnSpPr>
          <p:nvPr/>
        </p:nvCxnSpPr>
        <p:spPr>
          <a:xfrm>
            <a:off x="8904115" y="77267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3" idx="3"/>
            <a:endCxn id="80" idx="0"/>
          </p:cNvCxnSpPr>
          <p:nvPr/>
        </p:nvCxnSpPr>
        <p:spPr>
          <a:xfrm flipH="1">
            <a:off x="8394863" y="772675"/>
            <a:ext cx="401488" cy="780658"/>
          </a:xfrm>
          <a:prstGeom prst="line">
            <a:avLst/>
          </a:prstGeom>
          <a:ln w="44450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urved Connector 24"/>
          <p:cNvCxnSpPr>
            <a:stCxn id="86" idx="6"/>
            <a:endCxn id="90" idx="6"/>
          </p:cNvCxnSpPr>
          <p:nvPr/>
        </p:nvCxnSpPr>
        <p:spPr>
          <a:xfrm>
            <a:off x="8926433" y="2540273"/>
            <a:ext cx="12700" cy="910740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922940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831866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786329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877403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968477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Oval 88"/>
          <p:cNvSpPr/>
          <p:nvPr/>
        </p:nvSpPr>
        <p:spPr>
          <a:xfrm>
            <a:off x="7863293" y="33748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8774033" y="33748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Oval 90"/>
          <p:cNvSpPr/>
          <p:nvPr/>
        </p:nvSpPr>
        <p:spPr>
          <a:xfrm>
            <a:off x="9684773" y="33748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786329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877403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9684773" y="428555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831866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922940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8" name="Straight Connector 97"/>
          <p:cNvCxnSpPr>
            <a:stCxn id="80" idx="3"/>
            <a:endCxn id="83" idx="0"/>
          </p:cNvCxnSpPr>
          <p:nvPr/>
        </p:nvCxnSpPr>
        <p:spPr>
          <a:xfrm flipH="1">
            <a:off x="7939493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77" idx="5"/>
            <a:endCxn id="88" idx="0"/>
          </p:cNvCxnSpPr>
          <p:nvPr/>
        </p:nvCxnSpPr>
        <p:spPr>
          <a:xfrm>
            <a:off x="9359485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0" idx="5"/>
            <a:endCxn id="86" idx="0"/>
          </p:cNvCxnSpPr>
          <p:nvPr/>
        </p:nvCxnSpPr>
        <p:spPr>
          <a:xfrm>
            <a:off x="8448745" y="1683415"/>
            <a:ext cx="401488" cy="780658"/>
          </a:xfrm>
          <a:prstGeom prst="line">
            <a:avLst/>
          </a:prstGeom>
          <a:ln w="444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83" idx="4"/>
            <a:endCxn id="89" idx="0"/>
          </p:cNvCxnSpPr>
          <p:nvPr/>
        </p:nvCxnSpPr>
        <p:spPr>
          <a:xfrm>
            <a:off x="793949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83" idx="5"/>
            <a:endCxn id="90" idx="0"/>
          </p:cNvCxnSpPr>
          <p:nvPr/>
        </p:nvCxnSpPr>
        <p:spPr>
          <a:xfrm>
            <a:off x="7993375" y="2594155"/>
            <a:ext cx="85685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88" idx="4"/>
            <a:endCxn id="91" idx="0"/>
          </p:cNvCxnSpPr>
          <p:nvPr/>
        </p:nvCxnSpPr>
        <p:spPr>
          <a:xfrm>
            <a:off x="976097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88" idx="5"/>
            <a:endCxn id="89" idx="0"/>
          </p:cNvCxnSpPr>
          <p:nvPr/>
        </p:nvCxnSpPr>
        <p:spPr>
          <a:xfrm flipH="1">
            <a:off x="7939493" y="2594155"/>
            <a:ext cx="1875362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9" idx="4"/>
            <a:endCxn id="92" idx="0"/>
          </p:cNvCxnSpPr>
          <p:nvPr/>
        </p:nvCxnSpPr>
        <p:spPr>
          <a:xfrm>
            <a:off x="793949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89" idx="5"/>
            <a:endCxn id="93" idx="2"/>
          </p:cNvCxnSpPr>
          <p:nvPr/>
        </p:nvCxnSpPr>
        <p:spPr>
          <a:xfrm>
            <a:off x="7993375" y="3504895"/>
            <a:ext cx="780658" cy="8568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0" idx="4"/>
            <a:endCxn id="93" idx="0"/>
          </p:cNvCxnSpPr>
          <p:nvPr/>
        </p:nvCxnSpPr>
        <p:spPr>
          <a:xfrm>
            <a:off x="8850233" y="3527213"/>
            <a:ext cx="0" cy="758340"/>
          </a:xfrm>
          <a:prstGeom prst="line">
            <a:avLst/>
          </a:prstGeom>
          <a:ln w="444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91" idx="4"/>
            <a:endCxn id="94" idx="0"/>
          </p:cNvCxnSpPr>
          <p:nvPr/>
        </p:nvCxnSpPr>
        <p:spPr>
          <a:xfrm>
            <a:off x="976097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2" idx="4"/>
            <a:endCxn id="95" idx="2"/>
          </p:cNvCxnSpPr>
          <p:nvPr/>
        </p:nvCxnSpPr>
        <p:spPr>
          <a:xfrm>
            <a:off x="7939493" y="4437953"/>
            <a:ext cx="379170" cy="8345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2" idx="5"/>
            <a:endCxn id="97" idx="2"/>
          </p:cNvCxnSpPr>
          <p:nvPr/>
        </p:nvCxnSpPr>
        <p:spPr>
          <a:xfrm>
            <a:off x="7993375" y="4415635"/>
            <a:ext cx="1236028" cy="8568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4" idx="4"/>
            <a:endCxn id="95" idx="6"/>
          </p:cNvCxnSpPr>
          <p:nvPr/>
        </p:nvCxnSpPr>
        <p:spPr>
          <a:xfrm flipH="1">
            <a:off x="8471063" y="4437953"/>
            <a:ext cx="1289910" cy="8345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urved Connector 23"/>
          <p:cNvCxnSpPr>
            <a:stCxn id="95" idx="4"/>
            <a:endCxn id="64" idx="2"/>
          </p:cNvCxnSpPr>
          <p:nvPr/>
        </p:nvCxnSpPr>
        <p:spPr>
          <a:xfrm rot="16200000" flipH="1">
            <a:off x="8167178" y="5576378"/>
            <a:ext cx="834540" cy="379170"/>
          </a:xfrm>
          <a:prstGeom prst="curvedConnector2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urved Connector 24"/>
          <p:cNvCxnSpPr>
            <a:stCxn id="95" idx="6"/>
            <a:endCxn id="64" idx="0"/>
          </p:cNvCxnSpPr>
          <p:nvPr/>
        </p:nvCxnSpPr>
        <p:spPr>
          <a:xfrm>
            <a:off x="8471063" y="5272493"/>
            <a:ext cx="379170" cy="834540"/>
          </a:xfrm>
          <a:prstGeom prst="curvedConnector2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97" idx="4"/>
            <a:endCxn id="64" idx="7"/>
          </p:cNvCxnSpPr>
          <p:nvPr/>
        </p:nvCxnSpPr>
        <p:spPr>
          <a:xfrm flipH="1">
            <a:off x="8904115" y="5348693"/>
            <a:ext cx="401488" cy="780658"/>
          </a:xfrm>
          <a:prstGeom prst="line">
            <a:avLst/>
          </a:prstGeom>
          <a:ln w="44450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urved Connector 24"/>
          <p:cNvCxnSpPr>
            <a:stCxn id="90" idx="6"/>
            <a:endCxn id="93" idx="6"/>
          </p:cNvCxnSpPr>
          <p:nvPr/>
        </p:nvCxnSpPr>
        <p:spPr>
          <a:xfrm>
            <a:off x="8926433" y="3451013"/>
            <a:ext cx="12700" cy="910740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86" idx="4"/>
            <a:endCxn id="90" idx="0"/>
          </p:cNvCxnSpPr>
          <p:nvPr/>
        </p:nvCxnSpPr>
        <p:spPr>
          <a:xfrm>
            <a:off x="8850233" y="2616473"/>
            <a:ext cx="0" cy="758340"/>
          </a:xfrm>
          <a:prstGeom prst="line">
            <a:avLst/>
          </a:prstGeom>
          <a:ln w="444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3" idx="4"/>
            <a:endCxn id="97" idx="1"/>
          </p:cNvCxnSpPr>
          <p:nvPr/>
        </p:nvCxnSpPr>
        <p:spPr>
          <a:xfrm>
            <a:off x="8850233" y="4437953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urved Connector 24"/>
          <p:cNvCxnSpPr>
            <a:stCxn id="93" idx="6"/>
            <a:endCxn id="97" idx="0"/>
          </p:cNvCxnSpPr>
          <p:nvPr/>
        </p:nvCxnSpPr>
        <p:spPr>
          <a:xfrm>
            <a:off x="8926433" y="4361753"/>
            <a:ext cx="379170" cy="834540"/>
          </a:xfrm>
          <a:prstGeom prst="curvedConnector2">
            <a:avLst/>
          </a:prstGeom>
          <a:ln w="44450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0042540" y="924466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1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042540" y="191110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2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0042540" y="282184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3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0042540" y="373258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4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0042540" y="464332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5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042540" y="555406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6 </a:t>
            </a:r>
          </a:p>
        </p:txBody>
      </p:sp>
    </p:spTree>
    <p:extLst>
      <p:ext uri="{BB962C8B-B14F-4D97-AF65-F5344CB8AC3E}">
        <p14:creationId xmlns:p14="http://schemas.microsoft.com/office/powerpoint/2010/main" val="86389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Branch and Bound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7145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793171" y="4158696"/>
            <a:ext cx="384049" cy="384049"/>
          </a:xfrm>
          <a:prstGeom prst="ellipse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5558331" y="3236976"/>
            <a:ext cx="384049" cy="384049"/>
          </a:xfrm>
          <a:prstGeom prst="ellipse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4636611" y="4158696"/>
            <a:ext cx="384049" cy="384049"/>
          </a:xfrm>
          <a:prstGeom prst="ellipse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463661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279317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0" name="Straight Connector 9"/>
          <p:cNvCxnSpPr>
            <a:stCxn id="5" idx="1"/>
            <a:endCxn id="4" idx="5"/>
          </p:cNvCxnSpPr>
          <p:nvPr/>
        </p:nvCxnSpPr>
        <p:spPr>
          <a:xfrm flipH="1" flipV="1">
            <a:off x="2199257" y="3564782"/>
            <a:ext cx="65015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2"/>
            <a:endCxn id="4" idx="6"/>
          </p:cNvCxnSpPr>
          <p:nvPr/>
        </p:nvCxnSpPr>
        <p:spPr>
          <a:xfrm flipH="1">
            <a:off x="2255500" y="3429000"/>
            <a:ext cx="330283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219925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5" idx="0"/>
          </p:cNvCxnSpPr>
          <p:nvPr/>
        </p:nvCxnSpPr>
        <p:spPr>
          <a:xfrm>
            <a:off x="2985195" y="2699305"/>
            <a:ext cx="0" cy="14593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1"/>
            <a:endCxn id="9" idx="5"/>
          </p:cNvCxnSpPr>
          <p:nvPr/>
        </p:nvCxnSpPr>
        <p:spPr>
          <a:xfrm flipH="1" flipV="1">
            <a:off x="3120977" y="2643062"/>
            <a:ext cx="1571877" cy="15718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0"/>
            <a:endCxn id="8" idx="5"/>
          </p:cNvCxnSpPr>
          <p:nvPr/>
        </p:nvCxnSpPr>
        <p:spPr>
          <a:xfrm flipH="1" flipV="1">
            <a:off x="4964417" y="2643061"/>
            <a:ext cx="785939" cy="5939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1"/>
            <a:endCxn id="9" idx="5"/>
          </p:cNvCxnSpPr>
          <p:nvPr/>
        </p:nvCxnSpPr>
        <p:spPr>
          <a:xfrm flipH="1" flipV="1">
            <a:off x="312097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  <a:endCxn id="9" idx="6"/>
          </p:cNvCxnSpPr>
          <p:nvPr/>
        </p:nvCxnSpPr>
        <p:spPr>
          <a:xfrm flipH="1">
            <a:off x="3177220" y="2507280"/>
            <a:ext cx="14593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8774033" y="6425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8774033" y="610703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6" name="Straight Connector 65"/>
          <p:cNvCxnSpPr>
            <a:stCxn id="63" idx="5"/>
            <a:endCxn id="77" idx="0"/>
          </p:cNvCxnSpPr>
          <p:nvPr/>
        </p:nvCxnSpPr>
        <p:spPr>
          <a:xfrm>
            <a:off x="8904115" y="77267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3" idx="3"/>
            <a:endCxn id="80" idx="0"/>
          </p:cNvCxnSpPr>
          <p:nvPr/>
        </p:nvCxnSpPr>
        <p:spPr>
          <a:xfrm flipH="1">
            <a:off x="8394863" y="772675"/>
            <a:ext cx="401488" cy="780658"/>
          </a:xfrm>
          <a:prstGeom prst="line">
            <a:avLst/>
          </a:prstGeom>
          <a:ln w="44450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urved Connector 24"/>
          <p:cNvCxnSpPr>
            <a:stCxn id="86" idx="6"/>
            <a:endCxn id="90" idx="6"/>
          </p:cNvCxnSpPr>
          <p:nvPr/>
        </p:nvCxnSpPr>
        <p:spPr>
          <a:xfrm>
            <a:off x="8926433" y="2540273"/>
            <a:ext cx="12700" cy="910740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922940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831866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786329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877403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968477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Oval 88"/>
          <p:cNvSpPr/>
          <p:nvPr/>
        </p:nvSpPr>
        <p:spPr>
          <a:xfrm>
            <a:off x="7863293" y="33748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8774033" y="33748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Oval 90"/>
          <p:cNvSpPr/>
          <p:nvPr/>
        </p:nvSpPr>
        <p:spPr>
          <a:xfrm>
            <a:off x="9684773" y="33748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786329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877403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9684773" y="428555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831866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922940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8" name="Straight Connector 97"/>
          <p:cNvCxnSpPr>
            <a:stCxn id="80" idx="3"/>
            <a:endCxn id="83" idx="0"/>
          </p:cNvCxnSpPr>
          <p:nvPr/>
        </p:nvCxnSpPr>
        <p:spPr>
          <a:xfrm flipH="1">
            <a:off x="7939493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77" idx="5"/>
            <a:endCxn id="88" idx="0"/>
          </p:cNvCxnSpPr>
          <p:nvPr/>
        </p:nvCxnSpPr>
        <p:spPr>
          <a:xfrm>
            <a:off x="9359485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0" idx="5"/>
            <a:endCxn id="86" idx="0"/>
          </p:cNvCxnSpPr>
          <p:nvPr/>
        </p:nvCxnSpPr>
        <p:spPr>
          <a:xfrm>
            <a:off x="8448745" y="1683415"/>
            <a:ext cx="401488" cy="780658"/>
          </a:xfrm>
          <a:prstGeom prst="line">
            <a:avLst/>
          </a:prstGeom>
          <a:ln w="444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83" idx="4"/>
            <a:endCxn id="89" idx="0"/>
          </p:cNvCxnSpPr>
          <p:nvPr/>
        </p:nvCxnSpPr>
        <p:spPr>
          <a:xfrm>
            <a:off x="793949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83" idx="5"/>
            <a:endCxn id="90" idx="0"/>
          </p:cNvCxnSpPr>
          <p:nvPr/>
        </p:nvCxnSpPr>
        <p:spPr>
          <a:xfrm>
            <a:off x="7993375" y="2594155"/>
            <a:ext cx="85685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88" idx="4"/>
            <a:endCxn id="91" idx="0"/>
          </p:cNvCxnSpPr>
          <p:nvPr/>
        </p:nvCxnSpPr>
        <p:spPr>
          <a:xfrm>
            <a:off x="976097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88" idx="5"/>
            <a:endCxn id="89" idx="0"/>
          </p:cNvCxnSpPr>
          <p:nvPr/>
        </p:nvCxnSpPr>
        <p:spPr>
          <a:xfrm flipH="1">
            <a:off x="7939493" y="2594155"/>
            <a:ext cx="1875362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9" idx="4"/>
            <a:endCxn id="92" idx="0"/>
          </p:cNvCxnSpPr>
          <p:nvPr/>
        </p:nvCxnSpPr>
        <p:spPr>
          <a:xfrm>
            <a:off x="793949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89" idx="5"/>
            <a:endCxn id="93" idx="2"/>
          </p:cNvCxnSpPr>
          <p:nvPr/>
        </p:nvCxnSpPr>
        <p:spPr>
          <a:xfrm>
            <a:off x="7993375" y="3504895"/>
            <a:ext cx="780658" cy="8568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0" idx="4"/>
            <a:endCxn id="93" idx="0"/>
          </p:cNvCxnSpPr>
          <p:nvPr/>
        </p:nvCxnSpPr>
        <p:spPr>
          <a:xfrm>
            <a:off x="8850233" y="3527213"/>
            <a:ext cx="0" cy="758340"/>
          </a:xfrm>
          <a:prstGeom prst="line">
            <a:avLst/>
          </a:prstGeom>
          <a:ln w="444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91" idx="4"/>
            <a:endCxn id="94" idx="0"/>
          </p:cNvCxnSpPr>
          <p:nvPr/>
        </p:nvCxnSpPr>
        <p:spPr>
          <a:xfrm>
            <a:off x="976097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2" idx="4"/>
            <a:endCxn id="95" idx="2"/>
          </p:cNvCxnSpPr>
          <p:nvPr/>
        </p:nvCxnSpPr>
        <p:spPr>
          <a:xfrm>
            <a:off x="7939493" y="4437953"/>
            <a:ext cx="379170" cy="8345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2" idx="5"/>
            <a:endCxn id="97" idx="2"/>
          </p:cNvCxnSpPr>
          <p:nvPr/>
        </p:nvCxnSpPr>
        <p:spPr>
          <a:xfrm>
            <a:off x="7993375" y="4415635"/>
            <a:ext cx="1236028" cy="8568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4" idx="4"/>
            <a:endCxn id="95" idx="6"/>
          </p:cNvCxnSpPr>
          <p:nvPr/>
        </p:nvCxnSpPr>
        <p:spPr>
          <a:xfrm flipH="1">
            <a:off x="8471063" y="4437953"/>
            <a:ext cx="1289910" cy="8345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urved Connector 23"/>
          <p:cNvCxnSpPr>
            <a:stCxn id="95" idx="4"/>
            <a:endCxn id="64" idx="2"/>
          </p:cNvCxnSpPr>
          <p:nvPr/>
        </p:nvCxnSpPr>
        <p:spPr>
          <a:xfrm rot="16200000" flipH="1">
            <a:off x="8167178" y="5576378"/>
            <a:ext cx="834540" cy="379170"/>
          </a:xfrm>
          <a:prstGeom prst="curvedConnector2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urved Connector 24"/>
          <p:cNvCxnSpPr>
            <a:stCxn id="95" idx="6"/>
            <a:endCxn id="64" idx="0"/>
          </p:cNvCxnSpPr>
          <p:nvPr/>
        </p:nvCxnSpPr>
        <p:spPr>
          <a:xfrm>
            <a:off x="8471063" y="5272493"/>
            <a:ext cx="379170" cy="834540"/>
          </a:xfrm>
          <a:prstGeom prst="curvedConnector2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97" idx="4"/>
            <a:endCxn id="64" idx="7"/>
          </p:cNvCxnSpPr>
          <p:nvPr/>
        </p:nvCxnSpPr>
        <p:spPr>
          <a:xfrm flipH="1">
            <a:off x="8904115" y="5348693"/>
            <a:ext cx="401488" cy="780658"/>
          </a:xfrm>
          <a:prstGeom prst="line">
            <a:avLst/>
          </a:prstGeom>
          <a:ln w="44450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urved Connector 24"/>
          <p:cNvCxnSpPr>
            <a:stCxn id="90" idx="6"/>
            <a:endCxn id="93" idx="6"/>
          </p:cNvCxnSpPr>
          <p:nvPr/>
        </p:nvCxnSpPr>
        <p:spPr>
          <a:xfrm>
            <a:off x="8926433" y="3451013"/>
            <a:ext cx="12700" cy="910740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86" idx="4"/>
            <a:endCxn id="90" idx="0"/>
          </p:cNvCxnSpPr>
          <p:nvPr/>
        </p:nvCxnSpPr>
        <p:spPr>
          <a:xfrm>
            <a:off x="8850233" y="2616473"/>
            <a:ext cx="0" cy="758340"/>
          </a:xfrm>
          <a:prstGeom prst="line">
            <a:avLst/>
          </a:prstGeom>
          <a:ln w="444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3" idx="4"/>
            <a:endCxn id="97" idx="1"/>
          </p:cNvCxnSpPr>
          <p:nvPr/>
        </p:nvCxnSpPr>
        <p:spPr>
          <a:xfrm>
            <a:off x="8850233" y="4437953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urved Connector 24"/>
          <p:cNvCxnSpPr>
            <a:stCxn id="93" idx="6"/>
            <a:endCxn id="97" idx="0"/>
          </p:cNvCxnSpPr>
          <p:nvPr/>
        </p:nvCxnSpPr>
        <p:spPr>
          <a:xfrm>
            <a:off x="8926433" y="4361753"/>
            <a:ext cx="379170" cy="834540"/>
          </a:xfrm>
          <a:prstGeom prst="curvedConnector2">
            <a:avLst/>
          </a:prstGeom>
          <a:ln w="44450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951280" y="3200401"/>
            <a:ext cx="3488120" cy="5312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10042540" y="924466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1 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0042540" y="191110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2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0042540" y="282184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3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0042540" y="373258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4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0042540" y="464332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5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0042540" y="555406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6 </a:t>
            </a:r>
          </a:p>
        </p:txBody>
      </p:sp>
    </p:spTree>
    <p:extLst>
      <p:ext uri="{BB962C8B-B14F-4D97-AF65-F5344CB8AC3E}">
        <p14:creationId xmlns:p14="http://schemas.microsoft.com/office/powerpoint/2010/main" val="125048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Branch and Bound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7145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793171" y="415869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555833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4636611" y="415869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463661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279317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0" name="Straight Connector 9"/>
          <p:cNvCxnSpPr>
            <a:stCxn id="5" idx="1"/>
            <a:endCxn id="4" idx="5"/>
          </p:cNvCxnSpPr>
          <p:nvPr/>
        </p:nvCxnSpPr>
        <p:spPr>
          <a:xfrm flipH="1" flipV="1">
            <a:off x="2199257" y="3564782"/>
            <a:ext cx="65015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2"/>
            <a:endCxn id="4" idx="6"/>
          </p:cNvCxnSpPr>
          <p:nvPr/>
        </p:nvCxnSpPr>
        <p:spPr>
          <a:xfrm flipH="1">
            <a:off x="2255500" y="3429000"/>
            <a:ext cx="330283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219925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5" idx="0"/>
          </p:cNvCxnSpPr>
          <p:nvPr/>
        </p:nvCxnSpPr>
        <p:spPr>
          <a:xfrm>
            <a:off x="2985195" y="2699305"/>
            <a:ext cx="0" cy="14593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1"/>
            <a:endCxn id="9" idx="5"/>
          </p:cNvCxnSpPr>
          <p:nvPr/>
        </p:nvCxnSpPr>
        <p:spPr>
          <a:xfrm flipH="1" flipV="1">
            <a:off x="3120977" y="2643062"/>
            <a:ext cx="1571877" cy="15718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0"/>
            <a:endCxn id="8" idx="5"/>
          </p:cNvCxnSpPr>
          <p:nvPr/>
        </p:nvCxnSpPr>
        <p:spPr>
          <a:xfrm flipH="1" flipV="1">
            <a:off x="4964417" y="2643061"/>
            <a:ext cx="785939" cy="5939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1"/>
            <a:endCxn id="9" idx="5"/>
          </p:cNvCxnSpPr>
          <p:nvPr/>
        </p:nvCxnSpPr>
        <p:spPr>
          <a:xfrm flipH="1" flipV="1">
            <a:off x="312097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  <a:endCxn id="9" idx="6"/>
          </p:cNvCxnSpPr>
          <p:nvPr/>
        </p:nvCxnSpPr>
        <p:spPr>
          <a:xfrm flipH="1">
            <a:off x="3177220" y="2507280"/>
            <a:ext cx="14593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8774033" y="6425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8774033" y="610703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6" name="Straight Connector 65"/>
          <p:cNvCxnSpPr>
            <a:stCxn id="63" idx="5"/>
            <a:endCxn id="77" idx="0"/>
          </p:cNvCxnSpPr>
          <p:nvPr/>
        </p:nvCxnSpPr>
        <p:spPr>
          <a:xfrm>
            <a:off x="8904115" y="77267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3" idx="3"/>
            <a:endCxn id="80" idx="0"/>
          </p:cNvCxnSpPr>
          <p:nvPr/>
        </p:nvCxnSpPr>
        <p:spPr>
          <a:xfrm flipH="1">
            <a:off x="8394863" y="77267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urved Connector 24"/>
          <p:cNvCxnSpPr>
            <a:stCxn id="86" idx="6"/>
            <a:endCxn id="90" idx="6"/>
          </p:cNvCxnSpPr>
          <p:nvPr/>
        </p:nvCxnSpPr>
        <p:spPr>
          <a:xfrm>
            <a:off x="8926433" y="2540273"/>
            <a:ext cx="12700" cy="910740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922940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831866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786329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877403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968477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Oval 88"/>
          <p:cNvSpPr/>
          <p:nvPr/>
        </p:nvSpPr>
        <p:spPr>
          <a:xfrm>
            <a:off x="7863293" y="3374813"/>
            <a:ext cx="152400" cy="152400"/>
          </a:xfrm>
          <a:prstGeom prst="ellipse">
            <a:avLst/>
          </a:prstGeom>
          <a:solidFill>
            <a:srgbClr val="99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8774033" y="3374813"/>
            <a:ext cx="152400" cy="152400"/>
          </a:xfrm>
          <a:prstGeom prst="ellipse">
            <a:avLst/>
          </a:prstGeom>
          <a:solidFill>
            <a:srgbClr val="008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Oval 90"/>
          <p:cNvSpPr/>
          <p:nvPr/>
        </p:nvSpPr>
        <p:spPr>
          <a:xfrm>
            <a:off x="9684773" y="3374813"/>
            <a:ext cx="152400" cy="152400"/>
          </a:xfrm>
          <a:prstGeom prst="ellipse">
            <a:avLst/>
          </a:prstGeom>
          <a:solidFill>
            <a:srgbClr val="000099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786329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877403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9684773" y="428555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831866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922940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8" name="Straight Connector 97"/>
          <p:cNvCxnSpPr>
            <a:stCxn id="80" idx="3"/>
            <a:endCxn id="83" idx="0"/>
          </p:cNvCxnSpPr>
          <p:nvPr/>
        </p:nvCxnSpPr>
        <p:spPr>
          <a:xfrm flipH="1">
            <a:off x="7939493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77" idx="5"/>
            <a:endCxn id="88" idx="0"/>
          </p:cNvCxnSpPr>
          <p:nvPr/>
        </p:nvCxnSpPr>
        <p:spPr>
          <a:xfrm>
            <a:off x="9359485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0" idx="5"/>
            <a:endCxn id="86" idx="0"/>
          </p:cNvCxnSpPr>
          <p:nvPr/>
        </p:nvCxnSpPr>
        <p:spPr>
          <a:xfrm>
            <a:off x="8448745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83" idx="4"/>
            <a:endCxn id="89" idx="0"/>
          </p:cNvCxnSpPr>
          <p:nvPr/>
        </p:nvCxnSpPr>
        <p:spPr>
          <a:xfrm>
            <a:off x="793949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83" idx="5"/>
            <a:endCxn id="90" idx="0"/>
          </p:cNvCxnSpPr>
          <p:nvPr/>
        </p:nvCxnSpPr>
        <p:spPr>
          <a:xfrm>
            <a:off x="7993375" y="2594155"/>
            <a:ext cx="85685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88" idx="4"/>
            <a:endCxn id="91" idx="0"/>
          </p:cNvCxnSpPr>
          <p:nvPr/>
        </p:nvCxnSpPr>
        <p:spPr>
          <a:xfrm>
            <a:off x="976097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88" idx="5"/>
            <a:endCxn id="89" idx="0"/>
          </p:cNvCxnSpPr>
          <p:nvPr/>
        </p:nvCxnSpPr>
        <p:spPr>
          <a:xfrm flipH="1">
            <a:off x="7939493" y="2594155"/>
            <a:ext cx="1875362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9" idx="4"/>
            <a:endCxn id="92" idx="0"/>
          </p:cNvCxnSpPr>
          <p:nvPr/>
        </p:nvCxnSpPr>
        <p:spPr>
          <a:xfrm>
            <a:off x="793949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89" idx="5"/>
            <a:endCxn id="93" idx="2"/>
          </p:cNvCxnSpPr>
          <p:nvPr/>
        </p:nvCxnSpPr>
        <p:spPr>
          <a:xfrm>
            <a:off x="7993375" y="3504895"/>
            <a:ext cx="780658" cy="8568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0" idx="4"/>
            <a:endCxn id="93" idx="0"/>
          </p:cNvCxnSpPr>
          <p:nvPr/>
        </p:nvCxnSpPr>
        <p:spPr>
          <a:xfrm>
            <a:off x="885023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91" idx="4"/>
            <a:endCxn id="94" idx="0"/>
          </p:cNvCxnSpPr>
          <p:nvPr/>
        </p:nvCxnSpPr>
        <p:spPr>
          <a:xfrm>
            <a:off x="976097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2" idx="4"/>
            <a:endCxn id="95" idx="2"/>
          </p:cNvCxnSpPr>
          <p:nvPr/>
        </p:nvCxnSpPr>
        <p:spPr>
          <a:xfrm>
            <a:off x="7939493" y="4437953"/>
            <a:ext cx="379170" cy="8345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2" idx="5"/>
            <a:endCxn id="97" idx="2"/>
          </p:cNvCxnSpPr>
          <p:nvPr/>
        </p:nvCxnSpPr>
        <p:spPr>
          <a:xfrm>
            <a:off x="7993375" y="4415635"/>
            <a:ext cx="1236028" cy="8568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4" idx="4"/>
            <a:endCxn id="95" idx="6"/>
          </p:cNvCxnSpPr>
          <p:nvPr/>
        </p:nvCxnSpPr>
        <p:spPr>
          <a:xfrm flipH="1">
            <a:off x="8471063" y="4437953"/>
            <a:ext cx="1289910" cy="8345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urved Connector 23"/>
          <p:cNvCxnSpPr>
            <a:stCxn id="95" idx="4"/>
            <a:endCxn id="64" idx="2"/>
          </p:cNvCxnSpPr>
          <p:nvPr/>
        </p:nvCxnSpPr>
        <p:spPr>
          <a:xfrm rot="16200000" flipH="1">
            <a:off x="8167178" y="5576378"/>
            <a:ext cx="834540" cy="379170"/>
          </a:xfrm>
          <a:prstGeom prst="curvedConnector2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urved Connector 24"/>
          <p:cNvCxnSpPr>
            <a:stCxn id="95" idx="6"/>
            <a:endCxn id="64" idx="0"/>
          </p:cNvCxnSpPr>
          <p:nvPr/>
        </p:nvCxnSpPr>
        <p:spPr>
          <a:xfrm>
            <a:off x="8471063" y="5272493"/>
            <a:ext cx="379170" cy="834540"/>
          </a:xfrm>
          <a:prstGeom prst="curvedConnector2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97" idx="4"/>
            <a:endCxn id="64" idx="7"/>
          </p:cNvCxnSpPr>
          <p:nvPr/>
        </p:nvCxnSpPr>
        <p:spPr>
          <a:xfrm flipH="1">
            <a:off x="8904115" y="5348693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urved Connector 24"/>
          <p:cNvCxnSpPr>
            <a:stCxn id="90" idx="6"/>
            <a:endCxn id="93" idx="6"/>
          </p:cNvCxnSpPr>
          <p:nvPr/>
        </p:nvCxnSpPr>
        <p:spPr>
          <a:xfrm>
            <a:off x="8926433" y="3451013"/>
            <a:ext cx="12700" cy="910740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86" idx="4"/>
            <a:endCxn id="90" idx="0"/>
          </p:cNvCxnSpPr>
          <p:nvPr/>
        </p:nvCxnSpPr>
        <p:spPr>
          <a:xfrm>
            <a:off x="885023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3" idx="4"/>
            <a:endCxn id="97" idx="1"/>
          </p:cNvCxnSpPr>
          <p:nvPr/>
        </p:nvCxnSpPr>
        <p:spPr>
          <a:xfrm>
            <a:off x="8850233" y="4437953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urved Connector 24"/>
          <p:cNvCxnSpPr>
            <a:stCxn id="93" idx="6"/>
            <a:endCxn id="97" idx="0"/>
          </p:cNvCxnSpPr>
          <p:nvPr/>
        </p:nvCxnSpPr>
        <p:spPr>
          <a:xfrm>
            <a:off x="8926433" y="4361753"/>
            <a:ext cx="379170" cy="834540"/>
          </a:xfrm>
          <a:prstGeom prst="curvedConnector2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951280" y="3200401"/>
            <a:ext cx="3488120" cy="5312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0042540" y="924466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1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0042540" y="191110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2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0042540" y="282184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3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042540" y="373258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4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0042540" y="464332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5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0042540" y="555406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6 </a:t>
            </a:r>
          </a:p>
        </p:txBody>
      </p:sp>
    </p:spTree>
    <p:extLst>
      <p:ext uri="{BB962C8B-B14F-4D97-AF65-F5344CB8AC3E}">
        <p14:creationId xmlns:p14="http://schemas.microsoft.com/office/powerpoint/2010/main" val="148172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Branch and Bound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7145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793171" y="415869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555833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4636611" y="415869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463661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279317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0" name="Straight Connector 9"/>
          <p:cNvCxnSpPr>
            <a:stCxn id="5" idx="1"/>
            <a:endCxn id="4" idx="5"/>
          </p:cNvCxnSpPr>
          <p:nvPr/>
        </p:nvCxnSpPr>
        <p:spPr>
          <a:xfrm flipH="1" flipV="1">
            <a:off x="2199257" y="3564782"/>
            <a:ext cx="65015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2"/>
            <a:endCxn id="4" idx="6"/>
          </p:cNvCxnSpPr>
          <p:nvPr/>
        </p:nvCxnSpPr>
        <p:spPr>
          <a:xfrm flipH="1">
            <a:off x="2255500" y="3429000"/>
            <a:ext cx="330283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219925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5" idx="0"/>
          </p:cNvCxnSpPr>
          <p:nvPr/>
        </p:nvCxnSpPr>
        <p:spPr>
          <a:xfrm>
            <a:off x="2985195" y="2699305"/>
            <a:ext cx="0" cy="14593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1"/>
            <a:endCxn id="9" idx="5"/>
          </p:cNvCxnSpPr>
          <p:nvPr/>
        </p:nvCxnSpPr>
        <p:spPr>
          <a:xfrm flipH="1" flipV="1">
            <a:off x="3120977" y="2643062"/>
            <a:ext cx="1571877" cy="15718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0"/>
            <a:endCxn id="8" idx="5"/>
          </p:cNvCxnSpPr>
          <p:nvPr/>
        </p:nvCxnSpPr>
        <p:spPr>
          <a:xfrm flipH="1" flipV="1">
            <a:off x="4964417" y="2643061"/>
            <a:ext cx="785939" cy="5939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1"/>
            <a:endCxn id="9" idx="5"/>
          </p:cNvCxnSpPr>
          <p:nvPr/>
        </p:nvCxnSpPr>
        <p:spPr>
          <a:xfrm flipH="1" flipV="1">
            <a:off x="312097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  <a:endCxn id="9" idx="6"/>
          </p:cNvCxnSpPr>
          <p:nvPr/>
        </p:nvCxnSpPr>
        <p:spPr>
          <a:xfrm flipH="1">
            <a:off x="3177220" y="2507280"/>
            <a:ext cx="14593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8774033" y="6425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8774033" y="610703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6" name="Straight Connector 65"/>
          <p:cNvCxnSpPr>
            <a:stCxn id="63" idx="5"/>
            <a:endCxn id="77" idx="0"/>
          </p:cNvCxnSpPr>
          <p:nvPr/>
        </p:nvCxnSpPr>
        <p:spPr>
          <a:xfrm>
            <a:off x="8904115" y="77267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3" idx="3"/>
            <a:endCxn id="80" idx="0"/>
          </p:cNvCxnSpPr>
          <p:nvPr/>
        </p:nvCxnSpPr>
        <p:spPr>
          <a:xfrm flipH="1">
            <a:off x="8394863" y="77267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922940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831866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786329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968477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Oval 88"/>
          <p:cNvSpPr/>
          <p:nvPr/>
        </p:nvSpPr>
        <p:spPr>
          <a:xfrm>
            <a:off x="7863293" y="3374813"/>
            <a:ext cx="152400" cy="152400"/>
          </a:xfrm>
          <a:prstGeom prst="ellipse">
            <a:avLst/>
          </a:prstGeom>
          <a:solidFill>
            <a:srgbClr val="99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786329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877403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831866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922940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8" name="Straight Connector 97"/>
          <p:cNvCxnSpPr>
            <a:stCxn id="80" idx="3"/>
            <a:endCxn id="83" idx="0"/>
          </p:cNvCxnSpPr>
          <p:nvPr/>
        </p:nvCxnSpPr>
        <p:spPr>
          <a:xfrm flipH="1">
            <a:off x="7939493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77" idx="5"/>
            <a:endCxn id="88" idx="0"/>
          </p:cNvCxnSpPr>
          <p:nvPr/>
        </p:nvCxnSpPr>
        <p:spPr>
          <a:xfrm>
            <a:off x="9359485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83" idx="4"/>
            <a:endCxn id="89" idx="0"/>
          </p:cNvCxnSpPr>
          <p:nvPr/>
        </p:nvCxnSpPr>
        <p:spPr>
          <a:xfrm>
            <a:off x="793949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88" idx="5"/>
            <a:endCxn id="89" idx="0"/>
          </p:cNvCxnSpPr>
          <p:nvPr/>
        </p:nvCxnSpPr>
        <p:spPr>
          <a:xfrm flipH="1">
            <a:off x="7939493" y="2594155"/>
            <a:ext cx="1875362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9" idx="4"/>
            <a:endCxn id="92" idx="0"/>
          </p:cNvCxnSpPr>
          <p:nvPr/>
        </p:nvCxnSpPr>
        <p:spPr>
          <a:xfrm>
            <a:off x="793949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89" idx="5"/>
            <a:endCxn id="93" idx="2"/>
          </p:cNvCxnSpPr>
          <p:nvPr/>
        </p:nvCxnSpPr>
        <p:spPr>
          <a:xfrm>
            <a:off x="7993375" y="3504895"/>
            <a:ext cx="780658" cy="8568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2" idx="4"/>
            <a:endCxn id="95" idx="2"/>
          </p:cNvCxnSpPr>
          <p:nvPr/>
        </p:nvCxnSpPr>
        <p:spPr>
          <a:xfrm>
            <a:off x="7939493" y="4437953"/>
            <a:ext cx="379170" cy="8345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2" idx="5"/>
            <a:endCxn id="97" idx="2"/>
          </p:cNvCxnSpPr>
          <p:nvPr/>
        </p:nvCxnSpPr>
        <p:spPr>
          <a:xfrm>
            <a:off x="7993375" y="4415635"/>
            <a:ext cx="1236028" cy="8568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urved Connector 23"/>
          <p:cNvCxnSpPr>
            <a:stCxn id="95" idx="4"/>
            <a:endCxn id="64" idx="2"/>
          </p:cNvCxnSpPr>
          <p:nvPr/>
        </p:nvCxnSpPr>
        <p:spPr>
          <a:xfrm rot="16200000" flipH="1">
            <a:off x="8167178" y="5576378"/>
            <a:ext cx="834540" cy="379170"/>
          </a:xfrm>
          <a:prstGeom prst="curvedConnector2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urved Connector 24"/>
          <p:cNvCxnSpPr>
            <a:stCxn id="95" idx="6"/>
            <a:endCxn id="64" idx="0"/>
          </p:cNvCxnSpPr>
          <p:nvPr/>
        </p:nvCxnSpPr>
        <p:spPr>
          <a:xfrm>
            <a:off x="8471063" y="5272493"/>
            <a:ext cx="379170" cy="834540"/>
          </a:xfrm>
          <a:prstGeom prst="curvedConnector2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97" idx="4"/>
            <a:endCxn id="64" idx="7"/>
          </p:cNvCxnSpPr>
          <p:nvPr/>
        </p:nvCxnSpPr>
        <p:spPr>
          <a:xfrm flipH="1">
            <a:off x="8904115" y="5348693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3" idx="4"/>
            <a:endCxn id="97" idx="1"/>
          </p:cNvCxnSpPr>
          <p:nvPr/>
        </p:nvCxnSpPr>
        <p:spPr>
          <a:xfrm>
            <a:off x="8850233" y="4437953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urved Connector 24"/>
          <p:cNvCxnSpPr>
            <a:stCxn id="93" idx="6"/>
            <a:endCxn id="97" idx="0"/>
          </p:cNvCxnSpPr>
          <p:nvPr/>
        </p:nvCxnSpPr>
        <p:spPr>
          <a:xfrm>
            <a:off x="8926433" y="4361753"/>
            <a:ext cx="379170" cy="834540"/>
          </a:xfrm>
          <a:prstGeom prst="curvedConnector2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951280" y="3200401"/>
            <a:ext cx="3488120" cy="5312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0042540" y="924466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1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042540" y="191110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2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042540" y="282184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3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042540" y="373258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4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0042540" y="464332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5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042540" y="555406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6 </a:t>
            </a:r>
          </a:p>
        </p:txBody>
      </p:sp>
      <p:cxnSp>
        <p:nvCxnSpPr>
          <p:cNvPr id="51" name="Straight Arrow Connector 50"/>
          <p:cNvCxnSpPr>
            <a:endCxn id="52" idx="0"/>
          </p:cNvCxnSpPr>
          <p:nvPr/>
        </p:nvCxnSpPr>
        <p:spPr>
          <a:xfrm flipH="1">
            <a:off x="3294279" y="3451014"/>
            <a:ext cx="4569014" cy="1959187"/>
          </a:xfrm>
          <a:prstGeom prst="straightConnector1">
            <a:avLst/>
          </a:prstGeom>
          <a:ln w="38100"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124200" y="5410201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99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8119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Independent (Stable) Set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238500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47899" y="41796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7900" y="23720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1166006" y="2699880"/>
            <a:ext cx="1138137" cy="59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1"/>
            <a:endCxn id="4" idx="5"/>
          </p:cNvCxnSpPr>
          <p:nvPr/>
        </p:nvCxnSpPr>
        <p:spPr>
          <a:xfrm flipH="1" flipV="1">
            <a:off x="1166006" y="3566306"/>
            <a:ext cx="1138136" cy="669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ontent Placeholder 2"/>
          <p:cNvSpPr>
            <a:spLocks noGrp="1"/>
          </p:cNvSpPr>
          <p:nvPr>
            <p:ph idx="1"/>
          </p:nvPr>
        </p:nvSpPr>
        <p:spPr>
          <a:xfrm>
            <a:off x="6553200" y="2123230"/>
            <a:ext cx="5448300" cy="4540604"/>
          </a:xfrm>
        </p:spPr>
        <p:txBody>
          <a:bodyPr/>
          <a:lstStyle/>
          <a:p>
            <a:r>
              <a:rPr lang="en-US" dirty="0" smtClean="0"/>
              <a:t>Graph G, undirected, with vertex weights</a:t>
            </a:r>
          </a:p>
          <a:p>
            <a:endParaRPr lang="en-US" dirty="0"/>
          </a:p>
          <a:p>
            <a:r>
              <a:rPr lang="en-US" dirty="0" smtClean="0"/>
              <a:t>Largest subset of pairwise non-adjacent vertices</a:t>
            </a:r>
          </a:p>
          <a:p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4097881" y="2372074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87475" y="41796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5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35" name="Straight Connector 34"/>
          <p:cNvCxnSpPr>
            <a:stCxn id="5" idx="0"/>
            <a:endCxn id="8" idx="4"/>
          </p:cNvCxnSpPr>
          <p:nvPr/>
        </p:nvCxnSpPr>
        <p:spPr>
          <a:xfrm flipV="1">
            <a:off x="2439924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0" idx="4"/>
          </p:cNvCxnSpPr>
          <p:nvPr/>
        </p:nvCxnSpPr>
        <p:spPr>
          <a:xfrm flipV="1">
            <a:off x="4279500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7"/>
            <a:endCxn id="30" idx="3"/>
          </p:cNvCxnSpPr>
          <p:nvPr/>
        </p:nvCxnSpPr>
        <p:spPr>
          <a:xfrm flipV="1">
            <a:off x="2575705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6"/>
            <a:endCxn id="30" idx="2"/>
          </p:cNvCxnSpPr>
          <p:nvPr/>
        </p:nvCxnSpPr>
        <p:spPr>
          <a:xfrm>
            <a:off x="2631949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3238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92955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31649" y="1954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908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7570" y="46514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65209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Branch and Bound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7145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793171" y="415869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555833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4636611" y="415869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463661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279317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0" name="Straight Connector 9"/>
          <p:cNvCxnSpPr>
            <a:stCxn id="5" idx="1"/>
            <a:endCxn id="4" idx="5"/>
          </p:cNvCxnSpPr>
          <p:nvPr/>
        </p:nvCxnSpPr>
        <p:spPr>
          <a:xfrm flipH="1" flipV="1">
            <a:off x="2199257" y="3564782"/>
            <a:ext cx="65015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2"/>
            <a:endCxn id="4" idx="6"/>
          </p:cNvCxnSpPr>
          <p:nvPr/>
        </p:nvCxnSpPr>
        <p:spPr>
          <a:xfrm flipH="1">
            <a:off x="2255500" y="3429000"/>
            <a:ext cx="330283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219925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5" idx="0"/>
          </p:cNvCxnSpPr>
          <p:nvPr/>
        </p:nvCxnSpPr>
        <p:spPr>
          <a:xfrm>
            <a:off x="2985195" y="2699305"/>
            <a:ext cx="0" cy="14593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1"/>
            <a:endCxn id="9" idx="5"/>
          </p:cNvCxnSpPr>
          <p:nvPr/>
        </p:nvCxnSpPr>
        <p:spPr>
          <a:xfrm flipH="1" flipV="1">
            <a:off x="3120977" y="2643062"/>
            <a:ext cx="1571877" cy="15718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0"/>
            <a:endCxn id="8" idx="5"/>
          </p:cNvCxnSpPr>
          <p:nvPr/>
        </p:nvCxnSpPr>
        <p:spPr>
          <a:xfrm flipH="1" flipV="1">
            <a:off x="4964417" y="2643061"/>
            <a:ext cx="785939" cy="5939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1"/>
            <a:endCxn id="9" idx="5"/>
          </p:cNvCxnSpPr>
          <p:nvPr/>
        </p:nvCxnSpPr>
        <p:spPr>
          <a:xfrm flipH="1" flipV="1">
            <a:off x="312097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  <a:endCxn id="9" idx="6"/>
          </p:cNvCxnSpPr>
          <p:nvPr/>
        </p:nvCxnSpPr>
        <p:spPr>
          <a:xfrm flipH="1">
            <a:off x="3177220" y="2507280"/>
            <a:ext cx="14593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8774033" y="6425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8774033" y="610703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1" name="Straight Connector 70"/>
          <p:cNvCxnSpPr>
            <a:stCxn id="63" idx="3"/>
            <a:endCxn id="80" idx="0"/>
          </p:cNvCxnSpPr>
          <p:nvPr/>
        </p:nvCxnSpPr>
        <p:spPr>
          <a:xfrm flipH="1">
            <a:off x="8394863" y="77267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urved Connector 24"/>
          <p:cNvCxnSpPr>
            <a:stCxn id="86" idx="6"/>
            <a:endCxn id="90" idx="6"/>
          </p:cNvCxnSpPr>
          <p:nvPr/>
        </p:nvCxnSpPr>
        <p:spPr>
          <a:xfrm>
            <a:off x="8926433" y="2540273"/>
            <a:ext cx="12700" cy="910740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831866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786329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877403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8774033" y="3374813"/>
            <a:ext cx="152400" cy="152400"/>
          </a:xfrm>
          <a:prstGeom prst="ellipse">
            <a:avLst/>
          </a:prstGeom>
          <a:solidFill>
            <a:srgbClr val="008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877403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922940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8" name="Straight Connector 97"/>
          <p:cNvCxnSpPr>
            <a:stCxn id="80" idx="3"/>
            <a:endCxn id="83" idx="0"/>
          </p:cNvCxnSpPr>
          <p:nvPr/>
        </p:nvCxnSpPr>
        <p:spPr>
          <a:xfrm flipH="1">
            <a:off x="7939493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0" idx="5"/>
            <a:endCxn id="86" idx="0"/>
          </p:cNvCxnSpPr>
          <p:nvPr/>
        </p:nvCxnSpPr>
        <p:spPr>
          <a:xfrm>
            <a:off x="8448745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83" idx="5"/>
            <a:endCxn id="90" idx="0"/>
          </p:cNvCxnSpPr>
          <p:nvPr/>
        </p:nvCxnSpPr>
        <p:spPr>
          <a:xfrm>
            <a:off x="7993375" y="2594155"/>
            <a:ext cx="85685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0" idx="4"/>
            <a:endCxn id="93" idx="0"/>
          </p:cNvCxnSpPr>
          <p:nvPr/>
        </p:nvCxnSpPr>
        <p:spPr>
          <a:xfrm>
            <a:off x="885023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97" idx="4"/>
            <a:endCxn id="64" idx="7"/>
          </p:cNvCxnSpPr>
          <p:nvPr/>
        </p:nvCxnSpPr>
        <p:spPr>
          <a:xfrm flipH="1">
            <a:off x="8904115" y="5348693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urved Connector 24"/>
          <p:cNvCxnSpPr>
            <a:stCxn id="90" idx="6"/>
            <a:endCxn id="93" idx="6"/>
          </p:cNvCxnSpPr>
          <p:nvPr/>
        </p:nvCxnSpPr>
        <p:spPr>
          <a:xfrm>
            <a:off x="8926433" y="3451013"/>
            <a:ext cx="12700" cy="910740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86" idx="4"/>
            <a:endCxn id="90" idx="0"/>
          </p:cNvCxnSpPr>
          <p:nvPr/>
        </p:nvCxnSpPr>
        <p:spPr>
          <a:xfrm>
            <a:off x="885023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3" idx="4"/>
            <a:endCxn id="97" idx="1"/>
          </p:cNvCxnSpPr>
          <p:nvPr/>
        </p:nvCxnSpPr>
        <p:spPr>
          <a:xfrm>
            <a:off x="8850233" y="4437953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urved Connector 24"/>
          <p:cNvCxnSpPr>
            <a:stCxn id="93" idx="6"/>
            <a:endCxn id="97" idx="0"/>
          </p:cNvCxnSpPr>
          <p:nvPr/>
        </p:nvCxnSpPr>
        <p:spPr>
          <a:xfrm>
            <a:off x="8926433" y="4361753"/>
            <a:ext cx="379170" cy="834540"/>
          </a:xfrm>
          <a:prstGeom prst="curvedConnector2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951280" y="3200401"/>
            <a:ext cx="3488120" cy="5312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0042540" y="924466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1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042540" y="191110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2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042540" y="282184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3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042540" y="373258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4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042540" y="464332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5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042540" y="555406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6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038600" y="5410201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3</a:t>
            </a:r>
          </a:p>
        </p:txBody>
      </p:sp>
      <p:cxnSp>
        <p:nvCxnSpPr>
          <p:cNvPr id="45" name="Straight Arrow Connector 44"/>
          <p:cNvCxnSpPr>
            <a:endCxn id="44" idx="0"/>
          </p:cNvCxnSpPr>
          <p:nvPr/>
        </p:nvCxnSpPr>
        <p:spPr>
          <a:xfrm flipH="1">
            <a:off x="4208679" y="3451014"/>
            <a:ext cx="4565354" cy="1959187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85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Branch and Bound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7145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793171" y="415869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555833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4636611" y="415869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463661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279317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0" name="Straight Connector 9"/>
          <p:cNvCxnSpPr>
            <a:stCxn id="5" idx="1"/>
            <a:endCxn id="4" idx="5"/>
          </p:cNvCxnSpPr>
          <p:nvPr/>
        </p:nvCxnSpPr>
        <p:spPr>
          <a:xfrm flipH="1" flipV="1">
            <a:off x="2199257" y="3564782"/>
            <a:ext cx="65015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2"/>
            <a:endCxn id="4" idx="6"/>
          </p:cNvCxnSpPr>
          <p:nvPr/>
        </p:nvCxnSpPr>
        <p:spPr>
          <a:xfrm flipH="1">
            <a:off x="2255500" y="3429000"/>
            <a:ext cx="330283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219925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5" idx="0"/>
          </p:cNvCxnSpPr>
          <p:nvPr/>
        </p:nvCxnSpPr>
        <p:spPr>
          <a:xfrm>
            <a:off x="2985195" y="2699305"/>
            <a:ext cx="0" cy="14593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1"/>
            <a:endCxn id="9" idx="5"/>
          </p:cNvCxnSpPr>
          <p:nvPr/>
        </p:nvCxnSpPr>
        <p:spPr>
          <a:xfrm flipH="1" flipV="1">
            <a:off x="3120977" y="2643062"/>
            <a:ext cx="1571877" cy="15718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0"/>
            <a:endCxn id="8" idx="5"/>
          </p:cNvCxnSpPr>
          <p:nvPr/>
        </p:nvCxnSpPr>
        <p:spPr>
          <a:xfrm flipH="1" flipV="1">
            <a:off x="4964417" y="2643061"/>
            <a:ext cx="785939" cy="5939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1"/>
            <a:endCxn id="9" idx="5"/>
          </p:cNvCxnSpPr>
          <p:nvPr/>
        </p:nvCxnSpPr>
        <p:spPr>
          <a:xfrm flipH="1" flipV="1">
            <a:off x="312097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  <a:endCxn id="9" idx="6"/>
          </p:cNvCxnSpPr>
          <p:nvPr/>
        </p:nvCxnSpPr>
        <p:spPr>
          <a:xfrm flipH="1">
            <a:off x="3177220" y="2507280"/>
            <a:ext cx="14593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8774033" y="6425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8774033" y="610703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6" name="Straight Connector 65"/>
          <p:cNvCxnSpPr>
            <a:stCxn id="63" idx="5"/>
            <a:endCxn id="77" idx="0"/>
          </p:cNvCxnSpPr>
          <p:nvPr/>
        </p:nvCxnSpPr>
        <p:spPr>
          <a:xfrm>
            <a:off x="8904115" y="77267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922940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968477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Oval 90"/>
          <p:cNvSpPr/>
          <p:nvPr/>
        </p:nvSpPr>
        <p:spPr>
          <a:xfrm>
            <a:off x="9684773" y="3374813"/>
            <a:ext cx="152400" cy="152400"/>
          </a:xfrm>
          <a:prstGeom prst="ellipse">
            <a:avLst/>
          </a:prstGeom>
          <a:solidFill>
            <a:srgbClr val="000099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9684773" y="428555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831866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9" name="Straight Connector 98"/>
          <p:cNvCxnSpPr>
            <a:stCxn id="77" idx="5"/>
            <a:endCxn id="88" idx="0"/>
          </p:cNvCxnSpPr>
          <p:nvPr/>
        </p:nvCxnSpPr>
        <p:spPr>
          <a:xfrm>
            <a:off x="9359485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88" idx="4"/>
            <a:endCxn id="91" idx="0"/>
          </p:cNvCxnSpPr>
          <p:nvPr/>
        </p:nvCxnSpPr>
        <p:spPr>
          <a:xfrm>
            <a:off x="976097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91" idx="4"/>
            <a:endCxn id="94" idx="0"/>
          </p:cNvCxnSpPr>
          <p:nvPr/>
        </p:nvCxnSpPr>
        <p:spPr>
          <a:xfrm>
            <a:off x="976097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4" idx="4"/>
            <a:endCxn id="95" idx="6"/>
          </p:cNvCxnSpPr>
          <p:nvPr/>
        </p:nvCxnSpPr>
        <p:spPr>
          <a:xfrm flipH="1">
            <a:off x="8471063" y="4437953"/>
            <a:ext cx="1289910" cy="8345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urved Connector 23"/>
          <p:cNvCxnSpPr>
            <a:stCxn id="95" idx="4"/>
            <a:endCxn id="64" idx="2"/>
          </p:cNvCxnSpPr>
          <p:nvPr/>
        </p:nvCxnSpPr>
        <p:spPr>
          <a:xfrm rot="16200000" flipH="1">
            <a:off x="8167178" y="5576378"/>
            <a:ext cx="834540" cy="379170"/>
          </a:xfrm>
          <a:prstGeom prst="curvedConnector2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urved Connector 24"/>
          <p:cNvCxnSpPr>
            <a:stCxn id="95" idx="6"/>
            <a:endCxn id="64" idx="0"/>
          </p:cNvCxnSpPr>
          <p:nvPr/>
        </p:nvCxnSpPr>
        <p:spPr>
          <a:xfrm>
            <a:off x="8471063" y="5272493"/>
            <a:ext cx="379170" cy="834540"/>
          </a:xfrm>
          <a:prstGeom prst="curvedConnector2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951280" y="3200401"/>
            <a:ext cx="3488120" cy="5312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0042540" y="924466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1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042540" y="191110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2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042540" y="282184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3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042540" y="373258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4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042540" y="464332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5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042540" y="555406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6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029200" y="5410201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99"/>
                </a:solidFill>
              </a:rPr>
              <a:t>2</a:t>
            </a:r>
          </a:p>
        </p:txBody>
      </p:sp>
      <p:cxnSp>
        <p:nvCxnSpPr>
          <p:cNvPr id="40" name="Straight Arrow Connector 39"/>
          <p:cNvCxnSpPr>
            <a:endCxn id="39" idx="0"/>
          </p:cNvCxnSpPr>
          <p:nvPr/>
        </p:nvCxnSpPr>
        <p:spPr>
          <a:xfrm flipH="1">
            <a:off x="5199279" y="3451014"/>
            <a:ext cx="4485494" cy="1959187"/>
          </a:xfrm>
          <a:prstGeom prst="straightConnector1">
            <a:avLst/>
          </a:prstGeom>
          <a:ln w="38100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42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Branch and Bound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7145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793171" y="415869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555833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4636611" y="415869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463661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279317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0" name="Straight Connector 9"/>
          <p:cNvCxnSpPr>
            <a:stCxn id="5" idx="1"/>
            <a:endCxn id="4" idx="5"/>
          </p:cNvCxnSpPr>
          <p:nvPr/>
        </p:nvCxnSpPr>
        <p:spPr>
          <a:xfrm flipH="1" flipV="1">
            <a:off x="2199257" y="3564782"/>
            <a:ext cx="65015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2"/>
            <a:endCxn id="4" idx="6"/>
          </p:cNvCxnSpPr>
          <p:nvPr/>
        </p:nvCxnSpPr>
        <p:spPr>
          <a:xfrm flipH="1">
            <a:off x="2255500" y="3429000"/>
            <a:ext cx="330283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219925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5" idx="0"/>
          </p:cNvCxnSpPr>
          <p:nvPr/>
        </p:nvCxnSpPr>
        <p:spPr>
          <a:xfrm>
            <a:off x="2985195" y="2699305"/>
            <a:ext cx="0" cy="14593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1"/>
            <a:endCxn id="9" idx="5"/>
          </p:cNvCxnSpPr>
          <p:nvPr/>
        </p:nvCxnSpPr>
        <p:spPr>
          <a:xfrm flipH="1" flipV="1">
            <a:off x="3120977" y="2643062"/>
            <a:ext cx="1571877" cy="15718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0"/>
            <a:endCxn id="8" idx="5"/>
          </p:cNvCxnSpPr>
          <p:nvPr/>
        </p:nvCxnSpPr>
        <p:spPr>
          <a:xfrm flipH="1" flipV="1">
            <a:off x="4964417" y="2643061"/>
            <a:ext cx="785939" cy="5939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1"/>
            <a:endCxn id="9" idx="5"/>
          </p:cNvCxnSpPr>
          <p:nvPr/>
        </p:nvCxnSpPr>
        <p:spPr>
          <a:xfrm flipH="1" flipV="1">
            <a:off x="312097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  <a:endCxn id="9" idx="6"/>
          </p:cNvCxnSpPr>
          <p:nvPr/>
        </p:nvCxnSpPr>
        <p:spPr>
          <a:xfrm flipH="1">
            <a:off x="3177220" y="2507280"/>
            <a:ext cx="14593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8774033" y="6425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8774033" y="610703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6" name="Straight Connector 65"/>
          <p:cNvCxnSpPr>
            <a:stCxn id="63" idx="5"/>
            <a:endCxn id="77" idx="0"/>
          </p:cNvCxnSpPr>
          <p:nvPr/>
        </p:nvCxnSpPr>
        <p:spPr>
          <a:xfrm>
            <a:off x="8904115" y="77267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3" idx="3"/>
            <a:endCxn id="80" idx="0"/>
          </p:cNvCxnSpPr>
          <p:nvPr/>
        </p:nvCxnSpPr>
        <p:spPr>
          <a:xfrm flipH="1">
            <a:off x="8394863" y="77267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urved Connector 24"/>
          <p:cNvCxnSpPr>
            <a:stCxn id="86" idx="6"/>
            <a:endCxn id="90" idx="6"/>
          </p:cNvCxnSpPr>
          <p:nvPr/>
        </p:nvCxnSpPr>
        <p:spPr>
          <a:xfrm>
            <a:off x="8926433" y="2540273"/>
            <a:ext cx="12700" cy="910740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922940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831866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786329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877403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968477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Oval 88"/>
          <p:cNvSpPr/>
          <p:nvPr/>
        </p:nvSpPr>
        <p:spPr>
          <a:xfrm>
            <a:off x="7863293" y="3374813"/>
            <a:ext cx="152400" cy="152400"/>
          </a:xfrm>
          <a:prstGeom prst="ellipse">
            <a:avLst/>
          </a:prstGeom>
          <a:solidFill>
            <a:srgbClr val="99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8774033" y="3374813"/>
            <a:ext cx="152400" cy="152400"/>
          </a:xfrm>
          <a:prstGeom prst="ellipse">
            <a:avLst/>
          </a:prstGeom>
          <a:solidFill>
            <a:srgbClr val="008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Oval 90"/>
          <p:cNvSpPr/>
          <p:nvPr/>
        </p:nvSpPr>
        <p:spPr>
          <a:xfrm>
            <a:off x="9684773" y="3374813"/>
            <a:ext cx="152400" cy="152400"/>
          </a:xfrm>
          <a:prstGeom prst="ellipse">
            <a:avLst/>
          </a:prstGeom>
          <a:solidFill>
            <a:srgbClr val="000099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786329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877403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9684773" y="428555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831866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922940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8" name="Straight Connector 97"/>
          <p:cNvCxnSpPr>
            <a:stCxn id="80" idx="3"/>
            <a:endCxn id="83" idx="0"/>
          </p:cNvCxnSpPr>
          <p:nvPr/>
        </p:nvCxnSpPr>
        <p:spPr>
          <a:xfrm flipH="1">
            <a:off x="7939493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77" idx="5"/>
            <a:endCxn id="88" idx="0"/>
          </p:cNvCxnSpPr>
          <p:nvPr/>
        </p:nvCxnSpPr>
        <p:spPr>
          <a:xfrm>
            <a:off x="9359485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0" idx="5"/>
            <a:endCxn id="86" idx="0"/>
          </p:cNvCxnSpPr>
          <p:nvPr/>
        </p:nvCxnSpPr>
        <p:spPr>
          <a:xfrm>
            <a:off x="8448745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83" idx="4"/>
            <a:endCxn id="89" idx="0"/>
          </p:cNvCxnSpPr>
          <p:nvPr/>
        </p:nvCxnSpPr>
        <p:spPr>
          <a:xfrm>
            <a:off x="793949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83" idx="5"/>
            <a:endCxn id="90" idx="0"/>
          </p:cNvCxnSpPr>
          <p:nvPr/>
        </p:nvCxnSpPr>
        <p:spPr>
          <a:xfrm>
            <a:off x="7993375" y="2594155"/>
            <a:ext cx="85685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88" idx="4"/>
            <a:endCxn id="91" idx="0"/>
          </p:cNvCxnSpPr>
          <p:nvPr/>
        </p:nvCxnSpPr>
        <p:spPr>
          <a:xfrm>
            <a:off x="976097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88" idx="5"/>
            <a:endCxn id="89" idx="0"/>
          </p:cNvCxnSpPr>
          <p:nvPr/>
        </p:nvCxnSpPr>
        <p:spPr>
          <a:xfrm flipH="1">
            <a:off x="7939493" y="2594155"/>
            <a:ext cx="1875362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9" idx="4"/>
            <a:endCxn id="92" idx="0"/>
          </p:cNvCxnSpPr>
          <p:nvPr/>
        </p:nvCxnSpPr>
        <p:spPr>
          <a:xfrm>
            <a:off x="793949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89" idx="5"/>
            <a:endCxn id="93" idx="2"/>
          </p:cNvCxnSpPr>
          <p:nvPr/>
        </p:nvCxnSpPr>
        <p:spPr>
          <a:xfrm>
            <a:off x="7993375" y="3504895"/>
            <a:ext cx="780658" cy="8568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0" idx="4"/>
            <a:endCxn id="93" idx="0"/>
          </p:cNvCxnSpPr>
          <p:nvPr/>
        </p:nvCxnSpPr>
        <p:spPr>
          <a:xfrm>
            <a:off x="885023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91" idx="4"/>
            <a:endCxn id="94" idx="0"/>
          </p:cNvCxnSpPr>
          <p:nvPr/>
        </p:nvCxnSpPr>
        <p:spPr>
          <a:xfrm>
            <a:off x="976097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2" idx="4"/>
            <a:endCxn id="95" idx="2"/>
          </p:cNvCxnSpPr>
          <p:nvPr/>
        </p:nvCxnSpPr>
        <p:spPr>
          <a:xfrm>
            <a:off x="7939493" y="4437953"/>
            <a:ext cx="379170" cy="8345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2" idx="5"/>
            <a:endCxn id="97" idx="2"/>
          </p:cNvCxnSpPr>
          <p:nvPr/>
        </p:nvCxnSpPr>
        <p:spPr>
          <a:xfrm>
            <a:off x="7993375" y="4415635"/>
            <a:ext cx="1236028" cy="8568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4" idx="4"/>
            <a:endCxn id="95" idx="6"/>
          </p:cNvCxnSpPr>
          <p:nvPr/>
        </p:nvCxnSpPr>
        <p:spPr>
          <a:xfrm flipH="1">
            <a:off x="8471063" y="4437953"/>
            <a:ext cx="1289910" cy="8345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urved Connector 23"/>
          <p:cNvCxnSpPr>
            <a:stCxn id="95" idx="4"/>
            <a:endCxn id="64" idx="2"/>
          </p:cNvCxnSpPr>
          <p:nvPr/>
        </p:nvCxnSpPr>
        <p:spPr>
          <a:xfrm rot="16200000" flipH="1">
            <a:off x="8167178" y="5576378"/>
            <a:ext cx="834540" cy="379170"/>
          </a:xfrm>
          <a:prstGeom prst="curvedConnector2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urved Connector 24"/>
          <p:cNvCxnSpPr>
            <a:stCxn id="95" idx="6"/>
            <a:endCxn id="64" idx="0"/>
          </p:cNvCxnSpPr>
          <p:nvPr/>
        </p:nvCxnSpPr>
        <p:spPr>
          <a:xfrm>
            <a:off x="8471063" y="5272493"/>
            <a:ext cx="379170" cy="834540"/>
          </a:xfrm>
          <a:prstGeom prst="curvedConnector2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97" idx="4"/>
            <a:endCxn id="64" idx="7"/>
          </p:cNvCxnSpPr>
          <p:nvPr/>
        </p:nvCxnSpPr>
        <p:spPr>
          <a:xfrm flipH="1">
            <a:off x="8904115" y="5348693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urved Connector 24"/>
          <p:cNvCxnSpPr>
            <a:stCxn id="90" idx="6"/>
            <a:endCxn id="93" idx="6"/>
          </p:cNvCxnSpPr>
          <p:nvPr/>
        </p:nvCxnSpPr>
        <p:spPr>
          <a:xfrm>
            <a:off x="8926433" y="3451013"/>
            <a:ext cx="12700" cy="910740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86" idx="4"/>
            <a:endCxn id="90" idx="0"/>
          </p:cNvCxnSpPr>
          <p:nvPr/>
        </p:nvCxnSpPr>
        <p:spPr>
          <a:xfrm>
            <a:off x="885023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3" idx="4"/>
            <a:endCxn id="97" idx="1"/>
          </p:cNvCxnSpPr>
          <p:nvPr/>
        </p:nvCxnSpPr>
        <p:spPr>
          <a:xfrm>
            <a:off x="8850233" y="4437953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urved Connector 24"/>
          <p:cNvCxnSpPr>
            <a:stCxn id="93" idx="6"/>
            <a:endCxn id="97" idx="0"/>
          </p:cNvCxnSpPr>
          <p:nvPr/>
        </p:nvCxnSpPr>
        <p:spPr>
          <a:xfrm>
            <a:off x="8926433" y="4361753"/>
            <a:ext cx="379170" cy="834540"/>
          </a:xfrm>
          <a:prstGeom prst="curvedConnector2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951280" y="3200401"/>
            <a:ext cx="3488120" cy="5312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Arrow Connector 58"/>
          <p:cNvCxnSpPr>
            <a:stCxn id="89" idx="2"/>
            <a:endCxn id="65" idx="0"/>
          </p:cNvCxnSpPr>
          <p:nvPr/>
        </p:nvCxnSpPr>
        <p:spPr>
          <a:xfrm flipH="1">
            <a:off x="3294279" y="3451014"/>
            <a:ext cx="4569014" cy="1959187"/>
          </a:xfrm>
          <a:prstGeom prst="straightConnector1">
            <a:avLst/>
          </a:prstGeom>
          <a:ln w="38100"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124200" y="5410201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990000"/>
                </a:solidFill>
              </a:rPr>
              <a:t>2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038600" y="5410201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29200" y="5410201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99"/>
                </a:solidFill>
              </a:rPr>
              <a:t>2</a:t>
            </a:r>
          </a:p>
        </p:txBody>
      </p:sp>
      <p:cxnSp>
        <p:nvCxnSpPr>
          <p:cNvPr id="70" name="Straight Arrow Connector 69"/>
          <p:cNvCxnSpPr>
            <a:stCxn id="90" idx="2"/>
            <a:endCxn id="67" idx="0"/>
          </p:cNvCxnSpPr>
          <p:nvPr/>
        </p:nvCxnSpPr>
        <p:spPr>
          <a:xfrm flipH="1">
            <a:off x="4208679" y="3451014"/>
            <a:ext cx="4565354" cy="1959187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91" idx="2"/>
            <a:endCxn id="68" idx="0"/>
          </p:cNvCxnSpPr>
          <p:nvPr/>
        </p:nvCxnSpPr>
        <p:spPr>
          <a:xfrm flipH="1">
            <a:off x="5199279" y="3451014"/>
            <a:ext cx="4485494" cy="1959187"/>
          </a:xfrm>
          <a:prstGeom prst="straightConnector1">
            <a:avLst/>
          </a:prstGeom>
          <a:ln w="38100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0042540" y="924466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1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0042540" y="191110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2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0042540" y="282184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3 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0042540" y="373258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4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0042540" y="464332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5 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0042540" y="555406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6 </a:t>
            </a:r>
          </a:p>
        </p:txBody>
      </p:sp>
    </p:spTree>
    <p:extLst>
      <p:ext uri="{BB962C8B-B14F-4D97-AF65-F5344CB8AC3E}">
        <p14:creationId xmlns:p14="http://schemas.microsoft.com/office/powerpoint/2010/main" val="317862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/>
      <p:bldP spid="68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Branch and Bound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7145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793171" y="415869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5558331" y="323697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4636611" y="415869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463661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2793171" y="2315256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0" name="Straight Connector 9"/>
          <p:cNvCxnSpPr>
            <a:stCxn id="5" idx="1"/>
            <a:endCxn id="4" idx="5"/>
          </p:cNvCxnSpPr>
          <p:nvPr/>
        </p:nvCxnSpPr>
        <p:spPr>
          <a:xfrm flipH="1" flipV="1">
            <a:off x="2199257" y="3564782"/>
            <a:ext cx="65015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2"/>
            <a:endCxn id="4" idx="6"/>
          </p:cNvCxnSpPr>
          <p:nvPr/>
        </p:nvCxnSpPr>
        <p:spPr>
          <a:xfrm flipH="1">
            <a:off x="2255500" y="3429000"/>
            <a:ext cx="330283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  <a:endCxn id="4" idx="7"/>
          </p:cNvCxnSpPr>
          <p:nvPr/>
        </p:nvCxnSpPr>
        <p:spPr>
          <a:xfrm flipH="1">
            <a:off x="219925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5" idx="0"/>
          </p:cNvCxnSpPr>
          <p:nvPr/>
        </p:nvCxnSpPr>
        <p:spPr>
          <a:xfrm>
            <a:off x="2985195" y="2699305"/>
            <a:ext cx="0" cy="14593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1"/>
            <a:endCxn id="9" idx="5"/>
          </p:cNvCxnSpPr>
          <p:nvPr/>
        </p:nvCxnSpPr>
        <p:spPr>
          <a:xfrm flipH="1" flipV="1">
            <a:off x="3120977" y="2643062"/>
            <a:ext cx="1571877" cy="15718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0"/>
            <a:endCxn id="8" idx="5"/>
          </p:cNvCxnSpPr>
          <p:nvPr/>
        </p:nvCxnSpPr>
        <p:spPr>
          <a:xfrm flipH="1" flipV="1">
            <a:off x="4964417" y="2643061"/>
            <a:ext cx="785939" cy="5939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1"/>
            <a:endCxn id="9" idx="5"/>
          </p:cNvCxnSpPr>
          <p:nvPr/>
        </p:nvCxnSpPr>
        <p:spPr>
          <a:xfrm flipH="1" flipV="1">
            <a:off x="3120977" y="2643062"/>
            <a:ext cx="2493597" cy="6501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  <a:endCxn id="9" idx="6"/>
          </p:cNvCxnSpPr>
          <p:nvPr/>
        </p:nvCxnSpPr>
        <p:spPr>
          <a:xfrm flipH="1">
            <a:off x="3177220" y="2507280"/>
            <a:ext cx="14593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8774033" y="6425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8774033" y="610703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6" name="Straight Connector 65"/>
          <p:cNvCxnSpPr>
            <a:stCxn id="63" idx="5"/>
            <a:endCxn id="77" idx="0"/>
          </p:cNvCxnSpPr>
          <p:nvPr/>
        </p:nvCxnSpPr>
        <p:spPr>
          <a:xfrm>
            <a:off x="8904115" y="77267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3" idx="3"/>
            <a:endCxn id="80" idx="0"/>
          </p:cNvCxnSpPr>
          <p:nvPr/>
        </p:nvCxnSpPr>
        <p:spPr>
          <a:xfrm flipH="1">
            <a:off x="8394863" y="77267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urved Connector 24"/>
          <p:cNvCxnSpPr>
            <a:stCxn id="86" idx="6"/>
            <a:endCxn id="90" idx="6"/>
          </p:cNvCxnSpPr>
          <p:nvPr/>
        </p:nvCxnSpPr>
        <p:spPr>
          <a:xfrm>
            <a:off x="8926433" y="2540273"/>
            <a:ext cx="12700" cy="910740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922940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8318663" y="155333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786329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877403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9684773" y="246407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Oval 88"/>
          <p:cNvSpPr/>
          <p:nvPr/>
        </p:nvSpPr>
        <p:spPr>
          <a:xfrm>
            <a:off x="7863293" y="3374813"/>
            <a:ext cx="152400" cy="152400"/>
          </a:xfrm>
          <a:prstGeom prst="ellipse">
            <a:avLst/>
          </a:prstGeom>
          <a:solidFill>
            <a:srgbClr val="99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8774033" y="3374813"/>
            <a:ext cx="152400" cy="152400"/>
          </a:xfrm>
          <a:prstGeom prst="ellipse">
            <a:avLst/>
          </a:prstGeom>
          <a:solidFill>
            <a:srgbClr val="008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Oval 90"/>
          <p:cNvSpPr/>
          <p:nvPr/>
        </p:nvSpPr>
        <p:spPr>
          <a:xfrm>
            <a:off x="9684773" y="3374813"/>
            <a:ext cx="152400" cy="152400"/>
          </a:xfrm>
          <a:prstGeom prst="ellipse">
            <a:avLst/>
          </a:prstGeom>
          <a:solidFill>
            <a:srgbClr val="000099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786329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8774033" y="428555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9684773" y="428555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831866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9229403" y="519629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8" name="Straight Connector 97"/>
          <p:cNvCxnSpPr>
            <a:stCxn id="80" idx="3"/>
            <a:endCxn id="83" idx="0"/>
          </p:cNvCxnSpPr>
          <p:nvPr/>
        </p:nvCxnSpPr>
        <p:spPr>
          <a:xfrm flipH="1">
            <a:off x="7939493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77" idx="5"/>
            <a:endCxn id="88" idx="0"/>
          </p:cNvCxnSpPr>
          <p:nvPr/>
        </p:nvCxnSpPr>
        <p:spPr>
          <a:xfrm>
            <a:off x="9359485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0" idx="5"/>
            <a:endCxn id="86" idx="0"/>
          </p:cNvCxnSpPr>
          <p:nvPr/>
        </p:nvCxnSpPr>
        <p:spPr>
          <a:xfrm>
            <a:off x="8448745" y="1683415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83" idx="4"/>
            <a:endCxn id="89" idx="0"/>
          </p:cNvCxnSpPr>
          <p:nvPr/>
        </p:nvCxnSpPr>
        <p:spPr>
          <a:xfrm>
            <a:off x="793949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83" idx="5"/>
            <a:endCxn id="90" idx="0"/>
          </p:cNvCxnSpPr>
          <p:nvPr/>
        </p:nvCxnSpPr>
        <p:spPr>
          <a:xfrm>
            <a:off x="7993375" y="2594155"/>
            <a:ext cx="85685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88" idx="4"/>
            <a:endCxn id="91" idx="0"/>
          </p:cNvCxnSpPr>
          <p:nvPr/>
        </p:nvCxnSpPr>
        <p:spPr>
          <a:xfrm>
            <a:off x="976097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88" idx="5"/>
            <a:endCxn id="89" idx="0"/>
          </p:cNvCxnSpPr>
          <p:nvPr/>
        </p:nvCxnSpPr>
        <p:spPr>
          <a:xfrm flipH="1">
            <a:off x="7939493" y="2594155"/>
            <a:ext cx="1875362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9" idx="4"/>
            <a:endCxn id="92" idx="0"/>
          </p:cNvCxnSpPr>
          <p:nvPr/>
        </p:nvCxnSpPr>
        <p:spPr>
          <a:xfrm>
            <a:off x="793949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89" idx="5"/>
            <a:endCxn id="93" idx="2"/>
          </p:cNvCxnSpPr>
          <p:nvPr/>
        </p:nvCxnSpPr>
        <p:spPr>
          <a:xfrm>
            <a:off x="7993375" y="3504895"/>
            <a:ext cx="780658" cy="8568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0" idx="4"/>
            <a:endCxn id="93" idx="0"/>
          </p:cNvCxnSpPr>
          <p:nvPr/>
        </p:nvCxnSpPr>
        <p:spPr>
          <a:xfrm>
            <a:off x="885023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91" idx="4"/>
            <a:endCxn id="94" idx="0"/>
          </p:cNvCxnSpPr>
          <p:nvPr/>
        </p:nvCxnSpPr>
        <p:spPr>
          <a:xfrm>
            <a:off x="9760973" y="3527213"/>
            <a:ext cx="0" cy="7583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2" idx="4"/>
            <a:endCxn id="95" idx="2"/>
          </p:cNvCxnSpPr>
          <p:nvPr/>
        </p:nvCxnSpPr>
        <p:spPr>
          <a:xfrm>
            <a:off x="7939493" y="4437953"/>
            <a:ext cx="379170" cy="8345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2" idx="5"/>
            <a:endCxn id="97" idx="2"/>
          </p:cNvCxnSpPr>
          <p:nvPr/>
        </p:nvCxnSpPr>
        <p:spPr>
          <a:xfrm>
            <a:off x="7993375" y="4415635"/>
            <a:ext cx="1236028" cy="8568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4" idx="4"/>
            <a:endCxn id="95" idx="6"/>
          </p:cNvCxnSpPr>
          <p:nvPr/>
        </p:nvCxnSpPr>
        <p:spPr>
          <a:xfrm flipH="1">
            <a:off x="8471063" y="4437953"/>
            <a:ext cx="1289910" cy="83454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urved Connector 23"/>
          <p:cNvCxnSpPr>
            <a:stCxn id="95" idx="4"/>
            <a:endCxn id="64" idx="2"/>
          </p:cNvCxnSpPr>
          <p:nvPr/>
        </p:nvCxnSpPr>
        <p:spPr>
          <a:xfrm rot="16200000" flipH="1">
            <a:off x="8167178" y="5576378"/>
            <a:ext cx="834540" cy="379170"/>
          </a:xfrm>
          <a:prstGeom prst="curvedConnector2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urved Connector 24"/>
          <p:cNvCxnSpPr>
            <a:stCxn id="95" idx="6"/>
            <a:endCxn id="64" idx="0"/>
          </p:cNvCxnSpPr>
          <p:nvPr/>
        </p:nvCxnSpPr>
        <p:spPr>
          <a:xfrm>
            <a:off x="8471063" y="5272493"/>
            <a:ext cx="379170" cy="834540"/>
          </a:xfrm>
          <a:prstGeom prst="curvedConnector2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97" idx="4"/>
            <a:endCxn id="64" idx="7"/>
          </p:cNvCxnSpPr>
          <p:nvPr/>
        </p:nvCxnSpPr>
        <p:spPr>
          <a:xfrm flipH="1">
            <a:off x="8904115" y="5348693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urved Connector 24"/>
          <p:cNvCxnSpPr>
            <a:stCxn id="90" idx="6"/>
            <a:endCxn id="93" idx="6"/>
          </p:cNvCxnSpPr>
          <p:nvPr/>
        </p:nvCxnSpPr>
        <p:spPr>
          <a:xfrm>
            <a:off x="8926433" y="3451013"/>
            <a:ext cx="12700" cy="910740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86" idx="4"/>
            <a:endCxn id="90" idx="0"/>
          </p:cNvCxnSpPr>
          <p:nvPr/>
        </p:nvCxnSpPr>
        <p:spPr>
          <a:xfrm>
            <a:off x="8850233" y="2616473"/>
            <a:ext cx="0" cy="7583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3" idx="4"/>
            <a:endCxn id="97" idx="1"/>
          </p:cNvCxnSpPr>
          <p:nvPr/>
        </p:nvCxnSpPr>
        <p:spPr>
          <a:xfrm>
            <a:off x="8850233" y="4437953"/>
            <a:ext cx="401488" cy="7806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urved Connector 24"/>
          <p:cNvCxnSpPr>
            <a:stCxn id="93" idx="6"/>
            <a:endCxn id="97" idx="0"/>
          </p:cNvCxnSpPr>
          <p:nvPr/>
        </p:nvCxnSpPr>
        <p:spPr>
          <a:xfrm>
            <a:off x="8926433" y="4361753"/>
            <a:ext cx="379170" cy="834540"/>
          </a:xfrm>
          <a:prstGeom prst="curvedConnector2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951280" y="3200401"/>
            <a:ext cx="3488120" cy="5312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Arrow Connector 58"/>
          <p:cNvCxnSpPr>
            <a:stCxn id="89" idx="2"/>
            <a:endCxn id="65" idx="0"/>
          </p:cNvCxnSpPr>
          <p:nvPr/>
        </p:nvCxnSpPr>
        <p:spPr>
          <a:xfrm flipH="1">
            <a:off x="3294279" y="3451014"/>
            <a:ext cx="4569014" cy="1959187"/>
          </a:xfrm>
          <a:prstGeom prst="straightConnector1">
            <a:avLst/>
          </a:prstGeom>
          <a:ln w="38100"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124200" y="5410201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990000"/>
                </a:solidFill>
              </a:rPr>
              <a:t>2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038600" y="5410201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29200" y="5410201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99"/>
                </a:solidFill>
              </a:rPr>
              <a:t>2</a:t>
            </a:r>
          </a:p>
        </p:txBody>
      </p:sp>
      <p:cxnSp>
        <p:nvCxnSpPr>
          <p:cNvPr id="70" name="Straight Arrow Connector 69"/>
          <p:cNvCxnSpPr>
            <a:stCxn id="90" idx="2"/>
            <a:endCxn id="67" idx="0"/>
          </p:cNvCxnSpPr>
          <p:nvPr/>
        </p:nvCxnSpPr>
        <p:spPr>
          <a:xfrm flipH="1">
            <a:off x="4208679" y="3451014"/>
            <a:ext cx="4565354" cy="1959187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91" idx="2"/>
            <a:endCxn id="68" idx="0"/>
          </p:cNvCxnSpPr>
          <p:nvPr/>
        </p:nvCxnSpPr>
        <p:spPr>
          <a:xfrm flipH="1">
            <a:off x="5199279" y="3451014"/>
            <a:ext cx="4485494" cy="1959187"/>
          </a:xfrm>
          <a:prstGeom prst="straightConnector1">
            <a:avLst/>
          </a:prstGeom>
          <a:ln w="38100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057400" y="5410201"/>
            <a:ext cx="3982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    max {         ,            ,        }  = </a:t>
            </a:r>
            <a:r>
              <a:rPr lang="en-US" sz="2400" dirty="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0042540" y="924466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1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0042540" y="191110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2 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0042540" y="282184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3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0042540" y="373258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4 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0042540" y="464332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5 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0042540" y="5554061"/>
            <a:ext cx="36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6 </a:t>
            </a:r>
          </a:p>
        </p:txBody>
      </p:sp>
    </p:spTree>
    <p:extLst>
      <p:ext uri="{BB962C8B-B14F-4D97-AF65-F5344CB8AC3E}">
        <p14:creationId xmlns:p14="http://schemas.microsoft.com/office/powerpoint/2010/main" val="419216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Branching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Novel branching</a:t>
            </a:r>
            <a:r>
              <a:rPr lang="en-US" b="1" dirty="0" smtClean="0"/>
              <a:t> scheme</a:t>
            </a:r>
          </a:p>
          <a:p>
            <a:pPr lvl="1"/>
            <a:r>
              <a:rPr lang="en-US" dirty="0" smtClean="0"/>
              <a:t>Branch on </a:t>
            </a:r>
            <a:r>
              <a:rPr lang="en-US" b="1" dirty="0" smtClean="0"/>
              <a:t>pools</a:t>
            </a:r>
            <a:r>
              <a:rPr lang="en-US" dirty="0" smtClean="0"/>
              <a:t> of partial solutions</a:t>
            </a:r>
          </a:p>
          <a:p>
            <a:pPr lvl="1"/>
            <a:r>
              <a:rPr lang="en-US" dirty="0" smtClean="0"/>
              <a:t>Remove </a:t>
            </a:r>
            <a:r>
              <a:rPr lang="en-US" b="1" dirty="0" smtClean="0"/>
              <a:t>symmetry</a:t>
            </a:r>
            <a:r>
              <a:rPr lang="en-US" dirty="0" smtClean="0"/>
              <a:t> from search</a:t>
            </a:r>
          </a:p>
          <a:p>
            <a:pPr lvl="2"/>
            <a:r>
              <a:rPr lang="en-US" dirty="0" smtClean="0"/>
              <a:t>Symmetry with respect to feasible completions</a:t>
            </a:r>
          </a:p>
          <a:p>
            <a:pPr lvl="1"/>
            <a:r>
              <a:rPr lang="en-US" dirty="0" smtClean="0"/>
              <a:t>Can be combined with other techniques</a:t>
            </a:r>
          </a:p>
          <a:p>
            <a:pPr lvl="2"/>
            <a:r>
              <a:rPr lang="en-US" dirty="0" smtClean="0"/>
              <a:t>Use decision diagrams for branching, and LP for bounds</a:t>
            </a:r>
          </a:p>
        </p:txBody>
      </p:sp>
    </p:spTree>
    <p:extLst>
      <p:ext uri="{BB962C8B-B14F-4D97-AF65-F5344CB8AC3E}">
        <p14:creationId xmlns:p14="http://schemas.microsoft.com/office/powerpoint/2010/main" val="165302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r-t Cuts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745" y="838200"/>
            <a:ext cx="10515600" cy="5058456"/>
          </a:xfrm>
        </p:spPr>
        <p:txBody>
          <a:bodyPr/>
          <a:lstStyle/>
          <a:p>
            <a:r>
              <a:rPr lang="en-US" dirty="0" smtClean="0"/>
              <a:t>LEL – Last Exact Layer</a:t>
            </a:r>
          </a:p>
          <a:p>
            <a:pPr lvl="1"/>
            <a:r>
              <a:rPr lang="en-US" dirty="0" smtClean="0"/>
              <a:t>Branch on nodes that appear in the deepest layer in the relaxed BDD before any node mergers occur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FC – Frontier Cut</a:t>
            </a:r>
          </a:p>
          <a:p>
            <a:pPr lvl="1"/>
            <a:r>
              <a:rPr lang="en-US" dirty="0" smtClean="0"/>
              <a:t>Branch on “deepest” node-cut consisting only of “exact” nodes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75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421745" y="1790700"/>
            <a:ext cx="750456" cy="1846511"/>
          </a:xfrm>
          <a:custGeom>
            <a:avLst/>
            <a:gdLst>
              <a:gd name="connsiteX0" fmla="*/ 646546 w 1302328"/>
              <a:gd name="connsiteY0" fmla="*/ 0 h 2641600"/>
              <a:gd name="connsiteX1" fmla="*/ 0 w 1302328"/>
              <a:gd name="connsiteY1" fmla="*/ 748145 h 2641600"/>
              <a:gd name="connsiteX2" fmla="*/ 36946 w 1302328"/>
              <a:gd name="connsiteY2" fmla="*/ 2059709 h 2641600"/>
              <a:gd name="connsiteX3" fmla="*/ 692728 w 1302328"/>
              <a:gd name="connsiteY3" fmla="*/ 2641600 h 2641600"/>
              <a:gd name="connsiteX4" fmla="*/ 1302328 w 1302328"/>
              <a:gd name="connsiteY4" fmla="*/ 2022763 h 2641600"/>
              <a:gd name="connsiteX5" fmla="*/ 1302328 w 1302328"/>
              <a:gd name="connsiteY5" fmla="*/ 683490 h 2641600"/>
              <a:gd name="connsiteX6" fmla="*/ 646546 w 1302328"/>
              <a:gd name="connsiteY6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2328" h="2641600">
                <a:moveTo>
                  <a:pt x="646546" y="0"/>
                </a:moveTo>
                <a:lnTo>
                  <a:pt x="0" y="748145"/>
                </a:lnTo>
                <a:lnTo>
                  <a:pt x="36946" y="2059709"/>
                </a:lnTo>
                <a:lnTo>
                  <a:pt x="692728" y="2641600"/>
                </a:lnTo>
                <a:lnTo>
                  <a:pt x="1302328" y="2022763"/>
                </a:lnTo>
                <a:lnTo>
                  <a:pt x="1302328" y="683490"/>
                </a:lnTo>
                <a:lnTo>
                  <a:pt x="646546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05400" y="2133600"/>
            <a:ext cx="1371600" cy="22859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5263572" y="4598555"/>
            <a:ext cx="1055255" cy="2259445"/>
          </a:xfrm>
          <a:custGeom>
            <a:avLst/>
            <a:gdLst>
              <a:gd name="connsiteX0" fmla="*/ 646546 w 1302328"/>
              <a:gd name="connsiteY0" fmla="*/ 0 h 2641600"/>
              <a:gd name="connsiteX1" fmla="*/ 0 w 1302328"/>
              <a:gd name="connsiteY1" fmla="*/ 748145 h 2641600"/>
              <a:gd name="connsiteX2" fmla="*/ 36946 w 1302328"/>
              <a:gd name="connsiteY2" fmla="*/ 2059709 h 2641600"/>
              <a:gd name="connsiteX3" fmla="*/ 692728 w 1302328"/>
              <a:gd name="connsiteY3" fmla="*/ 2641600 h 2641600"/>
              <a:gd name="connsiteX4" fmla="*/ 1302328 w 1302328"/>
              <a:gd name="connsiteY4" fmla="*/ 2022763 h 2641600"/>
              <a:gd name="connsiteX5" fmla="*/ 1302328 w 1302328"/>
              <a:gd name="connsiteY5" fmla="*/ 683490 h 2641600"/>
              <a:gd name="connsiteX6" fmla="*/ 646546 w 1302328"/>
              <a:gd name="connsiteY6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2328" h="2641600">
                <a:moveTo>
                  <a:pt x="646546" y="0"/>
                </a:moveTo>
                <a:lnTo>
                  <a:pt x="0" y="748145"/>
                </a:lnTo>
                <a:lnTo>
                  <a:pt x="36946" y="2059709"/>
                </a:lnTo>
                <a:lnTo>
                  <a:pt x="692728" y="2641600"/>
                </a:lnTo>
                <a:lnTo>
                  <a:pt x="1302328" y="2022763"/>
                </a:lnTo>
                <a:lnTo>
                  <a:pt x="1302328" y="683490"/>
                </a:lnTo>
                <a:lnTo>
                  <a:pt x="646546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64727" y="5181600"/>
            <a:ext cx="76200" cy="76200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417127" y="5334000"/>
            <a:ext cx="76200" cy="76200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69527" y="5486400"/>
            <a:ext cx="76200" cy="76200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817177" y="5364030"/>
            <a:ext cx="76200" cy="76200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011718" y="5219700"/>
            <a:ext cx="76200" cy="76200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42627" y="5387109"/>
            <a:ext cx="76200" cy="76200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208154" y="5156180"/>
            <a:ext cx="1089891" cy="415699"/>
          </a:xfrm>
          <a:custGeom>
            <a:avLst/>
            <a:gdLst>
              <a:gd name="connsiteX0" fmla="*/ 0 w 1089891"/>
              <a:gd name="connsiteY0" fmla="*/ 0 h 415699"/>
              <a:gd name="connsiteX1" fmla="*/ 267855 w 1089891"/>
              <a:gd name="connsiteY1" fmla="*/ 240145 h 415699"/>
              <a:gd name="connsiteX2" fmla="*/ 424873 w 1089891"/>
              <a:gd name="connsiteY2" fmla="*/ 415636 h 415699"/>
              <a:gd name="connsiteX3" fmla="*/ 738909 w 1089891"/>
              <a:gd name="connsiteY3" fmla="*/ 221673 h 415699"/>
              <a:gd name="connsiteX4" fmla="*/ 923636 w 1089891"/>
              <a:gd name="connsiteY4" fmla="*/ 101600 h 415699"/>
              <a:gd name="connsiteX5" fmla="*/ 1089891 w 1089891"/>
              <a:gd name="connsiteY5" fmla="*/ 314036 h 415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9891" h="415699">
                <a:moveTo>
                  <a:pt x="0" y="0"/>
                </a:moveTo>
                <a:cubicBezTo>
                  <a:pt x="98521" y="85436"/>
                  <a:pt x="197043" y="170872"/>
                  <a:pt x="267855" y="240145"/>
                </a:cubicBezTo>
                <a:cubicBezTo>
                  <a:pt x="338667" y="309418"/>
                  <a:pt x="346364" y="418715"/>
                  <a:pt x="424873" y="415636"/>
                </a:cubicBezTo>
                <a:cubicBezTo>
                  <a:pt x="503382" y="412557"/>
                  <a:pt x="655782" y="274012"/>
                  <a:pt x="738909" y="221673"/>
                </a:cubicBezTo>
                <a:cubicBezTo>
                  <a:pt x="822036" y="169334"/>
                  <a:pt x="865139" y="86206"/>
                  <a:pt x="923636" y="101600"/>
                </a:cubicBezTo>
                <a:cubicBezTo>
                  <a:pt x="982133" y="116994"/>
                  <a:pt x="1036012" y="215515"/>
                  <a:pt x="1089891" y="314036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4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073" y="1118507"/>
            <a:ext cx="10515600" cy="5058456"/>
          </a:xfrm>
        </p:spPr>
        <p:txBody>
          <a:bodyPr/>
          <a:lstStyle/>
          <a:p>
            <a:r>
              <a:rPr lang="en-US" dirty="0" smtClean="0"/>
              <a:t>Applications</a:t>
            </a:r>
          </a:p>
          <a:p>
            <a:r>
              <a:rPr lang="en-US" dirty="0" smtClean="0"/>
              <a:t>Exact decision diagrams</a:t>
            </a:r>
          </a:p>
          <a:p>
            <a:r>
              <a:rPr lang="en-US" dirty="0" smtClean="0"/>
              <a:t>Approximate decision diagrams</a:t>
            </a:r>
          </a:p>
          <a:p>
            <a:r>
              <a:rPr lang="en-US" dirty="0" smtClean="0"/>
              <a:t>The branch-and-bound algorithm</a:t>
            </a:r>
          </a:p>
          <a:p>
            <a:r>
              <a:rPr lang="en-US" b="1" dirty="0" smtClean="0"/>
              <a:t>Computational results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8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with commercial solver CPLEX</a:t>
            </a:r>
          </a:p>
          <a:p>
            <a:pPr lvl="1"/>
            <a:r>
              <a:rPr lang="en-US" dirty="0" smtClean="0"/>
              <a:t>State-of-the-art integer programming technology</a:t>
            </a:r>
          </a:p>
          <a:p>
            <a:r>
              <a:rPr lang="en-US" dirty="0" smtClean="0"/>
              <a:t>Use typical, strong formulations</a:t>
            </a:r>
          </a:p>
          <a:p>
            <a:pPr lvl="1"/>
            <a:r>
              <a:rPr lang="en-US" dirty="0" smtClean="0"/>
              <a:t>Independent set problem – edge formulation and clique formulation</a:t>
            </a:r>
          </a:p>
          <a:p>
            <a:pPr lvl="2"/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variables,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dirty="0" smtClean="0"/>
              <a:t>) constraints</a:t>
            </a:r>
            <a:endParaRPr lang="en-US" i="1" dirty="0" smtClean="0"/>
          </a:p>
          <a:p>
            <a:pPr lvl="1"/>
            <a:r>
              <a:rPr lang="en-US" dirty="0" smtClean="0"/>
              <a:t>Maximum cut problem – triangle inequalities</a:t>
            </a:r>
          </a:p>
          <a:p>
            <a:pPr lvl="2"/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dirty="0"/>
              <a:t>) </a:t>
            </a:r>
            <a:r>
              <a:rPr lang="en-US" dirty="0" smtClean="0"/>
              <a:t>variables,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i="1" baseline="30000" dirty="0" smtClean="0"/>
              <a:t>3</a:t>
            </a:r>
            <a:r>
              <a:rPr lang="en-US" dirty="0" smtClean="0"/>
              <a:t>) constraints</a:t>
            </a:r>
            <a:endParaRPr lang="en-US" i="1" dirty="0"/>
          </a:p>
          <a:p>
            <a:pPr lvl="2"/>
            <a:endParaRPr lang="en-US" i="1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7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Independent Set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Randomly generated graphs</a:t>
            </a:r>
          </a:p>
          <a:p>
            <a:pPr lvl="1"/>
            <a:r>
              <a:rPr lang="en-US" i="1" dirty="0" smtClean="0"/>
              <a:t>n</a:t>
            </a:r>
            <a:r>
              <a:rPr lang="en-US" dirty="0" smtClean="0"/>
              <a:t> = {250, 500, 750, 1000, 1250, 1500}</a:t>
            </a:r>
          </a:p>
          <a:p>
            <a:pPr lvl="1"/>
            <a:r>
              <a:rPr lang="en-US" i="1" dirty="0" smtClean="0"/>
              <a:t>d </a:t>
            </a:r>
            <a:r>
              <a:rPr lang="en-US" dirty="0" smtClean="0"/>
              <a:t>= {.1, .2, …, .9}</a:t>
            </a:r>
          </a:p>
          <a:p>
            <a:pPr lvl="1"/>
            <a:r>
              <a:rPr lang="en-US" dirty="0" smtClean="0"/>
              <a:t>Unit objective function</a:t>
            </a:r>
          </a:p>
          <a:p>
            <a:r>
              <a:rPr lang="en-US" dirty="0" smtClean="0"/>
              <a:t>Benchmark problems</a:t>
            </a:r>
          </a:p>
          <a:p>
            <a:pPr lvl="1"/>
            <a:r>
              <a:rPr lang="en-US" dirty="0" smtClean="0"/>
              <a:t>DIMACS</a:t>
            </a:r>
          </a:p>
          <a:p>
            <a:r>
              <a:rPr lang="en-US" dirty="0" smtClean="0"/>
              <a:t>Compare end gaps after 1800 seconds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1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 = 250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-495300"/>
            <a:ext cx="6037421" cy="8624888"/>
          </a:xfrm>
          <a:scene3d>
            <a:camera prst="orthographicFront">
              <a:rot lat="0" lon="0" rev="16200000"/>
            </a:camera>
            <a:lightRig rig="threePt" dir="t"/>
          </a:scene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5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Independent (Stable) Set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Applications:</a:t>
            </a:r>
          </a:p>
          <a:p>
            <a:pPr lvl="1"/>
            <a:r>
              <a:rPr lang="en-US" dirty="0"/>
              <a:t>Biology</a:t>
            </a:r>
          </a:p>
          <a:p>
            <a:pPr lvl="2"/>
            <a:r>
              <a:rPr lang="en-US" dirty="0"/>
              <a:t>Protein structure alignment</a:t>
            </a:r>
          </a:p>
          <a:p>
            <a:pPr lvl="2"/>
            <a:r>
              <a:rPr lang="en-US" dirty="0"/>
              <a:t>Drug discovery</a:t>
            </a:r>
          </a:p>
          <a:p>
            <a:pPr lvl="1"/>
            <a:r>
              <a:rPr lang="en-US" dirty="0"/>
              <a:t>Social network analysis</a:t>
            </a:r>
          </a:p>
          <a:p>
            <a:pPr lvl="2"/>
            <a:r>
              <a:rPr lang="en-US" dirty="0"/>
              <a:t>Community detection </a:t>
            </a:r>
          </a:p>
          <a:p>
            <a:pPr lvl="1"/>
            <a:r>
              <a:rPr lang="en-US" dirty="0"/>
              <a:t>Coding theory</a:t>
            </a:r>
          </a:p>
          <a:p>
            <a:pPr lvl="2"/>
            <a:r>
              <a:rPr lang="en-US" dirty="0"/>
              <a:t>Computing maximum number of words, each at least a certain hamming distance away</a:t>
            </a:r>
          </a:p>
          <a:p>
            <a:pPr lvl="1"/>
            <a:r>
              <a:rPr lang="en-US" dirty="0"/>
              <a:t>Geometry</a:t>
            </a:r>
          </a:p>
          <a:p>
            <a:pPr lvl="2"/>
            <a:r>
              <a:rPr lang="en-US" dirty="0"/>
              <a:t>Tiling conjecture – generalizing a theorem by </a:t>
            </a:r>
            <a:r>
              <a:rPr lang="en-US" dirty="0" err="1"/>
              <a:t>Minkowski</a:t>
            </a:r>
            <a:endParaRPr lang="en-US" dirty="0"/>
          </a:p>
          <a:p>
            <a:pPr lvl="1"/>
            <a:r>
              <a:rPr lang="en-US" dirty="0"/>
              <a:t>Map labeling </a:t>
            </a:r>
          </a:p>
          <a:p>
            <a:pPr lvl="1"/>
            <a:r>
              <a:rPr lang="en-US" dirty="0"/>
              <a:t>Side problem in many theoretical computer science applications</a:t>
            </a:r>
          </a:p>
          <a:p>
            <a:pPr lvl="2"/>
            <a:r>
              <a:rPr lang="en-US" dirty="0"/>
              <a:t>Vertex Separator Problem</a:t>
            </a:r>
          </a:p>
          <a:p>
            <a:pPr lvl="2"/>
            <a:r>
              <a:rPr lang="en-US" dirty="0"/>
              <a:t>Vertex </a:t>
            </a:r>
            <a:r>
              <a:rPr lang="en-US" dirty="0" smtClean="0"/>
              <a:t>Coloring</a:t>
            </a:r>
          </a:p>
          <a:p>
            <a:pPr lvl="2"/>
            <a:r>
              <a:rPr lang="en-US" dirty="0" smtClean="0"/>
              <a:t>Equivalent to</a:t>
            </a:r>
            <a:r>
              <a:rPr lang="en-US" b="1" dirty="0" smtClean="0"/>
              <a:t> maximum clique problem </a:t>
            </a:r>
            <a:r>
              <a:rPr lang="en-US" dirty="0" smtClean="0"/>
              <a:t>on the complement of the graph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3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 =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80</a:t>
            </a:fld>
            <a:endParaRPr lang="en-US"/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055" y="-680356"/>
            <a:ext cx="5969045" cy="8527208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02352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 = 750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81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-381000"/>
            <a:ext cx="5608316" cy="8011880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5522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 = 1000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82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900" y="-216694"/>
            <a:ext cx="5410200" cy="7728857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99954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 = 1250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83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071" y="-266700"/>
            <a:ext cx="5342765" cy="7632521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44477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 = 1500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84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-304800"/>
            <a:ext cx="5437909" cy="7768441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05939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DIMACS - Gaps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660" y="8082"/>
            <a:ext cx="5440680" cy="7772400"/>
          </a:xfrm>
          <a:scene3d>
            <a:camera prst="orthographicFront">
              <a:rot lat="0" lon="0" rev="16200000"/>
            </a:camera>
            <a:lightRig rig="threePt" dir="t"/>
          </a:scene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8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Benchmark problems</a:t>
            </a:r>
          </a:p>
          <a:p>
            <a:pPr lvl="1"/>
            <a:r>
              <a:rPr lang="en-US" i="1" dirty="0" smtClean="0"/>
              <a:t>g </a:t>
            </a:r>
            <a:r>
              <a:rPr lang="en-US" dirty="0" smtClean="0"/>
              <a:t>instances</a:t>
            </a:r>
            <a:endParaRPr lang="en-US" i="1" dirty="0" smtClean="0"/>
          </a:p>
          <a:p>
            <a:pPr lvl="1"/>
            <a:r>
              <a:rPr lang="en-US" dirty="0" err="1" smtClean="0"/>
              <a:t>Helmberg</a:t>
            </a:r>
            <a:r>
              <a:rPr lang="en-US" dirty="0" smtClean="0"/>
              <a:t> and </a:t>
            </a:r>
            <a:r>
              <a:rPr lang="en-US" dirty="0" err="1" smtClean="0"/>
              <a:t>Rendl</a:t>
            </a:r>
            <a:r>
              <a:rPr lang="en-US" dirty="0"/>
              <a:t> </a:t>
            </a:r>
            <a:r>
              <a:rPr lang="en-US" dirty="0" smtClean="0"/>
              <a:t>instances, which were taken from </a:t>
            </a:r>
            <a:r>
              <a:rPr lang="en-US" dirty="0" err="1" smtClean="0"/>
              <a:t>Rinaldi’s</a:t>
            </a:r>
            <a:r>
              <a:rPr lang="en-US" dirty="0" smtClean="0"/>
              <a:t> random graph generator</a:t>
            </a:r>
          </a:p>
          <a:p>
            <a:pPr lvl="1"/>
            <a:r>
              <a:rPr lang="en-US" dirty="0" smtClean="0"/>
              <a:t>n ranges from 800 to 3000 – very large/difficult problems, mostly open</a:t>
            </a:r>
          </a:p>
          <a:p>
            <a:r>
              <a:rPr lang="en-US" dirty="0" smtClean="0"/>
              <a:t>Compared performance with </a:t>
            </a:r>
            <a:r>
              <a:rPr lang="en-US" dirty="0" err="1" smtClean="0"/>
              <a:t>BiqMac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3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 = 60 seconds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947057"/>
            <a:ext cx="7810500" cy="546735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6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 = 1800 seconds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963221"/>
            <a:ext cx="7924800" cy="554736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0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056205"/>
              </p:ext>
            </p:extLst>
          </p:nvPr>
        </p:nvGraphicFramePr>
        <p:xfrm>
          <a:off x="228600" y="190500"/>
          <a:ext cx="11772899" cy="3102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1087"/>
                <a:gridCol w="1684427"/>
                <a:gridCol w="1477873"/>
                <a:gridCol w="1176800"/>
                <a:gridCol w="1808256"/>
                <a:gridCol w="2231465"/>
                <a:gridCol w="2192991"/>
              </a:tblGrid>
              <a:tr h="4750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instance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effectLst/>
                        </a:rPr>
                        <a:t>UB_biqmac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LB_biqmac</a:t>
                      </a:r>
                      <a:endParaRPr lang="en-US" sz="24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UB_BDD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effectLst/>
                        </a:rPr>
                        <a:t>LB_BDDbest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effectLst/>
                        </a:rPr>
                        <a:t>UB_Best_Known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 err="1">
                          <a:effectLst/>
                        </a:rPr>
                        <a:t>LB_Best_Known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02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g50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5988.181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5880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5899*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5880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5988.181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5880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302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g32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1567.6495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1390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1645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1410*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1560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</a:rPr>
                        <a:t>1398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302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g33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1544.3228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1352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1536*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1380*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1537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</a:rPr>
                        <a:t>1376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302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g34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1546.6959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1366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1688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1376*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1541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</a:rPr>
                        <a:t>1372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302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g11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629.16901</a:t>
                      </a:r>
                      <a:endParaRPr lang="en-US" sz="24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effectLst/>
                        </a:rPr>
                        <a:t>558</a:t>
                      </a:r>
                      <a:endParaRPr lang="en-US" sz="24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567*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564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627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564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302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g12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623.8792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548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616*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556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621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556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302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g13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647.14046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578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652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580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645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580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89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503253"/>
              </p:ext>
            </p:extLst>
          </p:nvPr>
        </p:nvGraphicFramePr>
        <p:xfrm>
          <a:off x="2705100" y="3623539"/>
          <a:ext cx="6819900" cy="3084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975"/>
                <a:gridCol w="1704975"/>
                <a:gridCol w="1704975"/>
                <a:gridCol w="1704975"/>
              </a:tblGrid>
              <a:tr h="3079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instance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old</a:t>
                      </a:r>
                      <a:r>
                        <a:rPr lang="en-US" sz="2400" baseline="0" dirty="0" smtClean="0"/>
                        <a:t> % gap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new</a:t>
                      </a:r>
                      <a:r>
                        <a:rPr lang="en-US" sz="2400" baseline="0" dirty="0" smtClean="0"/>
                        <a:t> % gap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% reduction</a:t>
                      </a:r>
                      <a:endParaRPr lang="en-US" sz="2400" dirty="0"/>
                    </a:p>
                  </a:txBody>
                  <a:tcPr/>
                </a:tc>
              </a:tr>
              <a:tr h="3079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g50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82.44</a:t>
                      </a:r>
                    </a:p>
                  </a:txBody>
                  <a:tcPr marL="9525" marR="9525" marT="9525" marB="0" anchor="b"/>
                </a:tc>
              </a:tr>
              <a:tr h="3079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g32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8.20</a:t>
                      </a:r>
                    </a:p>
                  </a:txBody>
                  <a:tcPr marL="9525" marR="9525" marT="9525" marB="0" anchor="b"/>
                </a:tc>
              </a:tr>
              <a:tr h="3079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g33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3.39</a:t>
                      </a:r>
                    </a:p>
                  </a:txBody>
                  <a:tcPr marL="9525" marR="9525" marT="9525" marB="0" anchor="b"/>
                </a:tc>
              </a:tr>
              <a:tr h="3079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g34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2.65</a:t>
                      </a:r>
                    </a:p>
                  </a:txBody>
                  <a:tcPr marL="9525" marR="9525" marT="9525" marB="0" anchor="b"/>
                </a:tc>
              </a:tr>
              <a:tr h="3079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g11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95.24</a:t>
                      </a:r>
                    </a:p>
                  </a:txBody>
                  <a:tcPr marL="9525" marR="9525" marT="9525" marB="0" anchor="b"/>
                </a:tc>
              </a:tr>
              <a:tr h="3079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g12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7.69</a:t>
                      </a:r>
                    </a:p>
                  </a:txBody>
                  <a:tcPr marL="9525" marR="9525" marT="9525" marB="0" anchor="b"/>
                </a:tc>
              </a:tr>
              <a:tr h="3079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g13</a:t>
                      </a:r>
                      <a:endParaRPr lang="en-US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10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9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32921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32922" y="23720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1960728" y="2699880"/>
            <a:ext cx="1568012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2016970" y="4371699"/>
            <a:ext cx="14555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482903" y="23720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3472497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1824946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3664522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1960727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016971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3890" y="2139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47800" y="32823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91610" y="270835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00304" y="328237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44576" y="43567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89193" y="26998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6553200" y="2090662"/>
            <a:ext cx="5448300" cy="2652043"/>
          </a:xfrm>
        </p:spPr>
        <p:txBody>
          <a:bodyPr/>
          <a:lstStyle/>
          <a:p>
            <a:r>
              <a:rPr lang="en-US" dirty="0" smtClean="0"/>
              <a:t>Graph G, undirected, with edge weights</a:t>
            </a:r>
          </a:p>
          <a:p>
            <a:endParaRPr lang="en-US" dirty="0"/>
          </a:p>
          <a:p>
            <a:r>
              <a:rPr lang="en-US" dirty="0" smtClean="0"/>
              <a:t>Partition vertices so that sum of weights of edges crossing cut is maximized</a:t>
            </a:r>
          </a:p>
        </p:txBody>
      </p:sp>
    </p:spTree>
    <p:extLst>
      <p:ext uri="{BB962C8B-B14F-4D97-AF65-F5344CB8AC3E}">
        <p14:creationId xmlns:p14="http://schemas.microsoft.com/office/powerpoint/2010/main" val="79724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technique for discrete optimization</a:t>
            </a:r>
          </a:p>
          <a:p>
            <a:pPr lvl="1"/>
            <a:r>
              <a:rPr lang="en-US" dirty="0" smtClean="0"/>
              <a:t>Decision diagrams replace LP relaxations</a:t>
            </a:r>
            <a:endParaRPr lang="en-US" dirty="0"/>
          </a:p>
          <a:p>
            <a:pPr lvl="2"/>
            <a:r>
              <a:rPr lang="en-US" dirty="0" smtClean="0"/>
              <a:t>Relaxation bounds, primal heuristic, branching</a:t>
            </a:r>
          </a:p>
          <a:p>
            <a:r>
              <a:rPr lang="en-US" dirty="0" smtClean="0"/>
              <a:t>The algorithm has be applied in the context of several discrete optimization problems</a:t>
            </a:r>
          </a:p>
          <a:p>
            <a:pPr lvl="1"/>
            <a:r>
              <a:rPr lang="en-US" dirty="0" smtClean="0"/>
              <a:t>Set covering, set packing, independent set, maximum cut, maximum 2 </a:t>
            </a:r>
            <a:r>
              <a:rPr lang="en-US" dirty="0" err="1" smtClean="0"/>
              <a:t>satisfiability</a:t>
            </a:r>
            <a:r>
              <a:rPr lang="en-US" dirty="0" smtClean="0"/>
              <a:t>, …</a:t>
            </a:r>
          </a:p>
          <a:p>
            <a:pPr lvl="2"/>
            <a:r>
              <a:rPr lang="en-US" dirty="0" smtClean="0"/>
              <a:t>The list is growing</a:t>
            </a:r>
          </a:p>
          <a:p>
            <a:r>
              <a:rPr lang="en-US" dirty="0" smtClean="0"/>
              <a:t>In many cases, the algorithm outperforms state-of-the-art integer programming technology</a:t>
            </a:r>
          </a:p>
          <a:p>
            <a:pPr lvl="1"/>
            <a:r>
              <a:rPr lang="en-US" dirty="0" smtClean="0"/>
              <a:t>Also has determined better solutions than have ever </a:t>
            </a:r>
            <a:r>
              <a:rPr lang="en-US" smtClean="0"/>
              <a:t>been identified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1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89275"/>
            <a:ext cx="10515600" cy="835025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3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92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32921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32922" y="23720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1960728" y="2699880"/>
            <a:ext cx="1568012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2016970" y="4371699"/>
            <a:ext cx="14555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482903" y="23720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3472497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1824946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3664522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1960727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016971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3890" y="2139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47800" y="32823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91610" y="270835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00304" y="328237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44576" y="43567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89193" y="26998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9168100" y="137581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(0,0,0,0)</a:t>
            </a:r>
            <a:endParaRPr lang="en-US" dirty="0"/>
          </a:p>
        </p:txBody>
      </p:sp>
      <p:cxnSp>
        <p:nvCxnSpPr>
          <p:cNvPr id="170" name="Straight Connector 169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5255857" y="5989058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5255857" y="6292334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left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9" name="TextBox 68"/>
          <p:cNvSpPr txBox="1"/>
          <p:nvPr/>
        </p:nvSpPr>
        <p:spPr>
          <a:xfrm>
            <a:off x="4081812" y="864975"/>
            <a:ext cx="3612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marginal bonus of putting</a:t>
            </a:r>
          </a:p>
          <a:p>
            <a:r>
              <a:rPr lang="en-US" dirty="0"/>
              <a:t>v</a:t>
            </a:r>
            <a:r>
              <a:rPr lang="en-US" dirty="0" smtClean="0"/>
              <a:t>ertex j in right partition (if positive)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4076039" y="1816259"/>
            <a:ext cx="3506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marginal bonus of putting</a:t>
            </a:r>
          </a:p>
          <a:p>
            <a:r>
              <a:rPr lang="en-US" dirty="0" smtClean="0"/>
              <a:t>vertex j in left partition (if negative)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664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93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32921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32922" y="23720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1960728" y="2699880"/>
            <a:ext cx="1568012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2016970" y="4371699"/>
            <a:ext cx="14555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482903" y="23720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3472497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1824946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3664522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1960727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016971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3890" y="2139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47800" y="32823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91610" y="270835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00304" y="328237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44576" y="43567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89193" y="26998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38" name="Straight Connector 37"/>
          <p:cNvCxnSpPr>
            <a:stCxn id="83" idx="0"/>
            <a:endCxn id="23" idx="4"/>
          </p:cNvCxnSpPr>
          <p:nvPr/>
        </p:nvCxnSpPr>
        <p:spPr>
          <a:xfrm flipH="1" flipV="1">
            <a:off x="8840725" y="1755577"/>
            <a:ext cx="17521" cy="68880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9168100" y="137581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(0,0,0,0)</a:t>
            </a:r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880185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70" name="Straight Connector 169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6" name="TextBox 65"/>
          <p:cNvSpPr txBox="1"/>
          <p:nvPr/>
        </p:nvSpPr>
        <p:spPr>
          <a:xfrm>
            <a:off x="8874947" y="186397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4081812" y="864975"/>
            <a:ext cx="3612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marginal bonus of putting</a:t>
            </a:r>
          </a:p>
          <a:p>
            <a:r>
              <a:rPr lang="en-US" dirty="0"/>
              <a:t>v</a:t>
            </a:r>
            <a:r>
              <a:rPr lang="en-US" dirty="0" smtClean="0"/>
              <a:t>ertex j in right partition (if positive)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4076039" y="1816259"/>
            <a:ext cx="3506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marginal bonus of putting</a:t>
            </a:r>
          </a:p>
          <a:p>
            <a:r>
              <a:rPr lang="en-US" dirty="0" smtClean="0"/>
              <a:t>vertex j in left partition (if negative)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9240238" y="594820"/>
            <a:ext cx="2472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Sum of negative weights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9382516" y="1131729"/>
            <a:ext cx="1472281" cy="88874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255857" y="5989058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255857" y="6292334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left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50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94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32921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32922" y="23720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1960728" y="2699880"/>
            <a:ext cx="1568012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2016970" y="4371699"/>
            <a:ext cx="14555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482903" y="23720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3472497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1824946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3664522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1960727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016971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3890" y="2139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47800" y="32823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91610" y="270835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00304" y="328237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44576" y="43567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89193" y="26998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38" name="Straight Connector 37"/>
          <p:cNvCxnSpPr>
            <a:stCxn id="83" idx="0"/>
            <a:endCxn id="23" idx="4"/>
          </p:cNvCxnSpPr>
          <p:nvPr/>
        </p:nvCxnSpPr>
        <p:spPr>
          <a:xfrm flipH="1" flipV="1">
            <a:off x="8840725" y="1755577"/>
            <a:ext cx="17521" cy="68880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9168100" y="137581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(0,0,0,0)</a:t>
            </a:r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880185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70" name="Straight Connector 169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6" name="TextBox 65"/>
          <p:cNvSpPr txBox="1"/>
          <p:nvPr/>
        </p:nvSpPr>
        <p:spPr>
          <a:xfrm>
            <a:off x="8874947" y="186397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4081812" y="864975"/>
            <a:ext cx="3612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marginal bonus of putting</a:t>
            </a:r>
          </a:p>
          <a:p>
            <a:r>
              <a:rPr lang="en-US" dirty="0"/>
              <a:t>v</a:t>
            </a:r>
            <a:r>
              <a:rPr lang="en-US" dirty="0" smtClean="0"/>
              <a:t>ertex j in right partition (if positive)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4076039" y="1816259"/>
            <a:ext cx="3506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marginal bonus of putting</a:t>
            </a:r>
          </a:p>
          <a:p>
            <a:r>
              <a:rPr lang="en-US" dirty="0" smtClean="0"/>
              <a:t>vertex j in left partition (if negative)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9240238" y="594820"/>
            <a:ext cx="2472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Sum of negative weights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9382516" y="1131729"/>
            <a:ext cx="1472281" cy="88874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255857" y="5989058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255857" y="6292334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left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168099" y="2322219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(0,1,2,-2)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6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95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32921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32922" y="23720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1960728" y="2699880"/>
            <a:ext cx="1568012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2016970" y="4371699"/>
            <a:ext cx="14555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482903" y="23720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3472497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1824946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3664522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1960727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016971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3890" y="2139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47800" y="32823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91610" y="270835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00304" y="328237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44576" y="43567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89193" y="26998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38" name="Straight Connector 37"/>
          <p:cNvCxnSpPr>
            <a:stCxn id="83" idx="0"/>
            <a:endCxn id="23" idx="4"/>
          </p:cNvCxnSpPr>
          <p:nvPr/>
        </p:nvCxnSpPr>
        <p:spPr>
          <a:xfrm flipH="1" flipV="1">
            <a:off x="8840725" y="1755577"/>
            <a:ext cx="17521" cy="68880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880185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70" name="Straight Connector 169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8" name="TextBox 67"/>
          <p:cNvSpPr txBox="1"/>
          <p:nvPr/>
        </p:nvSpPr>
        <p:spPr>
          <a:xfrm>
            <a:off x="4081812" y="864975"/>
            <a:ext cx="3612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marginal bonus of putting</a:t>
            </a:r>
          </a:p>
          <a:p>
            <a:r>
              <a:rPr lang="en-US" dirty="0"/>
              <a:t>v</a:t>
            </a:r>
            <a:r>
              <a:rPr lang="en-US" dirty="0" smtClean="0"/>
              <a:t>ertex j in right partition (if positive)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8874947" y="186397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9168099" y="2322219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(0,1,2,-2)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076039" y="1816259"/>
            <a:ext cx="3506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marginal bonus of putting</a:t>
            </a:r>
          </a:p>
          <a:p>
            <a:r>
              <a:rPr lang="en-US" dirty="0" smtClean="0"/>
              <a:t>vertex j in left partition (if negative)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68100" y="137581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(0,0,0,0)</a:t>
            </a:r>
            <a:endParaRPr lang="en-US" dirty="0"/>
          </a:p>
        </p:txBody>
      </p:sp>
      <p:cxnSp>
        <p:nvCxnSpPr>
          <p:cNvPr id="41" name="Straight Connector 40"/>
          <p:cNvCxnSpPr>
            <a:stCxn id="45" idx="1"/>
            <a:endCxn id="43" idx="4"/>
          </p:cNvCxnSpPr>
          <p:nvPr/>
        </p:nvCxnSpPr>
        <p:spPr>
          <a:xfrm flipH="1" flipV="1">
            <a:off x="8858246" y="2573401"/>
            <a:ext cx="838344" cy="8076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880185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9680074" y="336214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255857" y="5989058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55857" y="6292334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left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8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96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32921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32922" y="23720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1960728" y="2699880"/>
            <a:ext cx="1568012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2016970" y="4371699"/>
            <a:ext cx="14555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482903" y="2372074"/>
            <a:ext cx="384049" cy="38404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3472497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1824946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3664522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1960727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016971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3890" y="2139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47800" y="32823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91610" y="270835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00304" y="328237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44576" y="43567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89193" y="26998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38" name="Straight Connector 37"/>
          <p:cNvCxnSpPr>
            <a:stCxn id="83" idx="0"/>
            <a:endCxn id="23" idx="4"/>
          </p:cNvCxnSpPr>
          <p:nvPr/>
        </p:nvCxnSpPr>
        <p:spPr>
          <a:xfrm flipH="1" flipV="1">
            <a:off x="8840725" y="1755577"/>
            <a:ext cx="17521" cy="68880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880185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70" name="Straight Connector 169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8" name="TextBox 67"/>
          <p:cNvSpPr txBox="1"/>
          <p:nvPr/>
        </p:nvSpPr>
        <p:spPr>
          <a:xfrm>
            <a:off x="4081812" y="864975"/>
            <a:ext cx="3612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marginal bonus of putting</a:t>
            </a:r>
          </a:p>
          <a:p>
            <a:r>
              <a:rPr lang="en-US" dirty="0"/>
              <a:t>v</a:t>
            </a:r>
            <a:r>
              <a:rPr lang="en-US" dirty="0" smtClean="0"/>
              <a:t>ertex j in right partition (if positive)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8874947" y="186397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9168099" y="2322219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(0,1,2,-2)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076039" y="1816259"/>
            <a:ext cx="3506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marginal bonus of putting</a:t>
            </a:r>
          </a:p>
          <a:p>
            <a:r>
              <a:rPr lang="en-US" dirty="0" smtClean="0"/>
              <a:t>vertex j in left partition (if negative)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68100" y="137581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(0,0,0,0)</a:t>
            </a:r>
            <a:endParaRPr lang="en-US" dirty="0"/>
          </a:p>
        </p:txBody>
      </p:sp>
      <p:cxnSp>
        <p:nvCxnSpPr>
          <p:cNvPr id="41" name="Straight Connector 40"/>
          <p:cNvCxnSpPr>
            <a:stCxn id="45" idx="1"/>
            <a:endCxn id="43" idx="4"/>
          </p:cNvCxnSpPr>
          <p:nvPr/>
        </p:nvCxnSpPr>
        <p:spPr>
          <a:xfrm flipH="1" flipV="1">
            <a:off x="8858246" y="2573401"/>
            <a:ext cx="838344" cy="8076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880185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9680074" y="336214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55857" y="5989058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55857" y="6292334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left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32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97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32921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32922" y="23720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1960728" y="2699880"/>
            <a:ext cx="1568012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2016970" y="4371699"/>
            <a:ext cx="14555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482903" y="2372074"/>
            <a:ext cx="384049" cy="38404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3472497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1824946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3664522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1960727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016971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3890" y="2139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47800" y="32823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91610" y="270835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00304" y="328237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44576" y="43567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89193" y="26998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38" name="Straight Connector 37"/>
          <p:cNvCxnSpPr>
            <a:stCxn id="83" idx="0"/>
            <a:endCxn id="23" idx="4"/>
          </p:cNvCxnSpPr>
          <p:nvPr/>
        </p:nvCxnSpPr>
        <p:spPr>
          <a:xfrm flipH="1" flipV="1">
            <a:off x="8840725" y="1755577"/>
            <a:ext cx="17521" cy="68880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880185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70" name="Straight Connector 169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8" name="TextBox 67"/>
          <p:cNvSpPr txBox="1"/>
          <p:nvPr/>
        </p:nvSpPr>
        <p:spPr>
          <a:xfrm>
            <a:off x="4081812" y="864975"/>
            <a:ext cx="3612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marginal bonus of putting</a:t>
            </a:r>
          </a:p>
          <a:p>
            <a:r>
              <a:rPr lang="en-US" dirty="0"/>
              <a:t>v</a:t>
            </a:r>
            <a:r>
              <a:rPr lang="en-US" dirty="0" smtClean="0"/>
              <a:t>ertex j in right partition (if positive)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8874947" y="186397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9168100" y="2296324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(0,1,2,-2)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076039" y="1816259"/>
            <a:ext cx="3506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marginal bonus of putting</a:t>
            </a:r>
          </a:p>
          <a:p>
            <a:r>
              <a:rPr lang="en-US" dirty="0" smtClean="0"/>
              <a:t>vertex j in left partition (if negative)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68100" y="137581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(0,0,0,0)</a:t>
            </a:r>
            <a:endParaRPr lang="en-US" dirty="0"/>
          </a:p>
        </p:txBody>
      </p:sp>
      <p:cxnSp>
        <p:nvCxnSpPr>
          <p:cNvPr id="41" name="Straight Connector 40"/>
          <p:cNvCxnSpPr>
            <a:stCxn id="45" idx="1"/>
            <a:endCxn id="43" idx="4"/>
          </p:cNvCxnSpPr>
          <p:nvPr/>
        </p:nvCxnSpPr>
        <p:spPr>
          <a:xfrm flipH="1" flipV="1">
            <a:off x="8858246" y="2573401"/>
            <a:ext cx="838344" cy="8076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880185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9680074" y="336214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55857" y="5989058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55857" y="6292334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left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90203" y="3005372"/>
            <a:ext cx="2538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Contribution from edges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to previous nodes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349879" y="27250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1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46" name="Straight Arrow Connector 45"/>
          <p:cNvCxnSpPr>
            <a:stCxn id="52" idx="0"/>
          </p:cNvCxnSpPr>
          <p:nvPr/>
        </p:nvCxnSpPr>
        <p:spPr>
          <a:xfrm flipV="1">
            <a:off x="9500722" y="2564099"/>
            <a:ext cx="62378" cy="160978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9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98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32921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32922" y="23720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1960728" y="2699880"/>
            <a:ext cx="1568012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2016970" y="4371699"/>
            <a:ext cx="14555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482903" y="2372074"/>
            <a:ext cx="384049" cy="38404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3472497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1824946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3664522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1960727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016971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3890" y="2139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47800" y="32823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91610" y="270835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00304" y="328237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44576" y="43567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89193" y="26998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38" name="Straight Connector 37"/>
          <p:cNvCxnSpPr>
            <a:stCxn id="83" idx="0"/>
            <a:endCxn id="23" idx="4"/>
          </p:cNvCxnSpPr>
          <p:nvPr/>
        </p:nvCxnSpPr>
        <p:spPr>
          <a:xfrm flipH="1" flipV="1">
            <a:off x="8840725" y="1755577"/>
            <a:ext cx="17521" cy="68880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880185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70" name="Straight Connector 169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8" name="TextBox 67"/>
          <p:cNvSpPr txBox="1"/>
          <p:nvPr/>
        </p:nvSpPr>
        <p:spPr>
          <a:xfrm>
            <a:off x="4081812" y="864975"/>
            <a:ext cx="3612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marginal bonus of putting</a:t>
            </a:r>
          </a:p>
          <a:p>
            <a:r>
              <a:rPr lang="en-US" dirty="0"/>
              <a:t>v</a:t>
            </a:r>
            <a:r>
              <a:rPr lang="en-US" dirty="0" smtClean="0"/>
              <a:t>ertex j in right partition (if positive)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8874947" y="186397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9168100" y="2296324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(0,1,2,-2)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076039" y="1816259"/>
            <a:ext cx="3506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marginal bonus of putting</a:t>
            </a:r>
          </a:p>
          <a:p>
            <a:r>
              <a:rPr lang="en-US" dirty="0" smtClean="0"/>
              <a:t>vertex j in left partition (if negative)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68100" y="137581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(0,0,0,0)</a:t>
            </a:r>
            <a:endParaRPr lang="en-US" dirty="0"/>
          </a:p>
        </p:txBody>
      </p:sp>
      <p:cxnSp>
        <p:nvCxnSpPr>
          <p:cNvPr id="41" name="Straight Connector 40"/>
          <p:cNvCxnSpPr>
            <a:stCxn id="45" idx="1"/>
            <a:endCxn id="43" idx="4"/>
          </p:cNvCxnSpPr>
          <p:nvPr/>
        </p:nvCxnSpPr>
        <p:spPr>
          <a:xfrm flipH="1" flipV="1">
            <a:off x="8858246" y="2573401"/>
            <a:ext cx="838344" cy="8076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880185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9680074" y="336214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55857" y="5989058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55857" y="6292334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left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90203" y="3005372"/>
            <a:ext cx="2538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Contribution from edges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to previous nodes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349879" y="2725077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1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00B050"/>
                </a:solidFill>
              </a:rPr>
              <a:t>2</a:t>
            </a: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348361" y="3689527"/>
            <a:ext cx="2688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Contribution from vertex 3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66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Cut Problem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5301-2E83-493A-8846-0B4AD46426E3}" type="datetime1">
              <a:rPr lang="en-US" smtClean="0"/>
              <a:t>10/11/2013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A9D8-6A3B-412E-86BF-9A95CED56509}" type="slidenum">
              <a:rPr lang="en-US" smtClean="0"/>
              <a:t>99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32921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32922" y="2372074"/>
            <a:ext cx="384049" cy="384049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9" name="Straight Connector 8"/>
          <p:cNvCxnSpPr>
            <a:stCxn id="8" idx="5"/>
            <a:endCxn id="12" idx="1"/>
          </p:cNvCxnSpPr>
          <p:nvPr/>
        </p:nvCxnSpPr>
        <p:spPr>
          <a:xfrm>
            <a:off x="1960728" y="2699880"/>
            <a:ext cx="1568012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12" idx="2"/>
          </p:cNvCxnSpPr>
          <p:nvPr/>
        </p:nvCxnSpPr>
        <p:spPr>
          <a:xfrm>
            <a:off x="2016970" y="4371699"/>
            <a:ext cx="14555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482903" y="2372074"/>
            <a:ext cx="384049" cy="38404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3472497" y="4179674"/>
            <a:ext cx="384049" cy="384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3" name="Straight Connector 12"/>
          <p:cNvCxnSpPr>
            <a:stCxn id="7" idx="0"/>
            <a:endCxn id="8" idx="4"/>
          </p:cNvCxnSpPr>
          <p:nvPr/>
        </p:nvCxnSpPr>
        <p:spPr>
          <a:xfrm flipV="1">
            <a:off x="1824946" y="2756123"/>
            <a:ext cx="1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0"/>
            <a:endCxn id="11" idx="4"/>
          </p:cNvCxnSpPr>
          <p:nvPr/>
        </p:nvCxnSpPr>
        <p:spPr>
          <a:xfrm flipV="1">
            <a:off x="3664522" y="2756123"/>
            <a:ext cx="10406" cy="14235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11" idx="3"/>
          </p:cNvCxnSpPr>
          <p:nvPr/>
        </p:nvCxnSpPr>
        <p:spPr>
          <a:xfrm flipV="1">
            <a:off x="1960727" y="2699880"/>
            <a:ext cx="1578419" cy="1536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11" idx="2"/>
          </p:cNvCxnSpPr>
          <p:nvPr/>
        </p:nvCxnSpPr>
        <p:spPr>
          <a:xfrm>
            <a:off x="2016971" y="2564099"/>
            <a:ext cx="14659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3890" y="2139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47800" y="32823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91610" y="270835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00304" y="328237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44576" y="43567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89193" y="26998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8648700" y="1371528"/>
            <a:ext cx="384049" cy="3840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38" name="Straight Connector 37"/>
          <p:cNvCxnSpPr>
            <a:stCxn id="83" idx="0"/>
            <a:endCxn id="23" idx="4"/>
          </p:cNvCxnSpPr>
          <p:nvPr/>
        </p:nvCxnSpPr>
        <p:spPr>
          <a:xfrm flipH="1" flipV="1">
            <a:off x="8840725" y="1755577"/>
            <a:ext cx="17521" cy="68880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880185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70" name="Straight Connector 169"/>
          <p:cNvCxnSpPr/>
          <p:nvPr/>
        </p:nvCxnSpPr>
        <p:spPr>
          <a:xfrm flipH="1">
            <a:off x="4419256" y="6196030"/>
            <a:ext cx="749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4465751" y="6477000"/>
            <a:ext cx="749788" cy="5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11460619" y="183903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11460619" y="26998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11460619" y="3607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11460619" y="446867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68" name="TextBox 67"/>
          <p:cNvSpPr txBox="1"/>
          <p:nvPr/>
        </p:nvSpPr>
        <p:spPr>
          <a:xfrm>
            <a:off x="4081812" y="864975"/>
            <a:ext cx="3612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marginal bonus of putting</a:t>
            </a:r>
          </a:p>
          <a:p>
            <a:r>
              <a:rPr lang="en-US" dirty="0"/>
              <a:t>v</a:t>
            </a:r>
            <a:r>
              <a:rPr lang="en-US" dirty="0" smtClean="0"/>
              <a:t>ertex j in right partition (if positive)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8874947" y="186397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9168100" y="2296324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(0,1,2,-2)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076039" y="1816259"/>
            <a:ext cx="3506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marginal bonus of putting</a:t>
            </a:r>
          </a:p>
          <a:p>
            <a:r>
              <a:rPr lang="en-US" dirty="0" smtClean="0"/>
              <a:t>vertex j in left partition (if negative)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68100" y="137581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(0,0,0,0)</a:t>
            </a:r>
            <a:endParaRPr lang="en-US" dirty="0"/>
          </a:p>
        </p:txBody>
      </p:sp>
      <p:cxnSp>
        <p:nvCxnSpPr>
          <p:cNvPr id="41" name="Straight Connector 40"/>
          <p:cNvCxnSpPr>
            <a:stCxn id="45" idx="1"/>
            <a:endCxn id="43" idx="4"/>
          </p:cNvCxnSpPr>
          <p:nvPr/>
        </p:nvCxnSpPr>
        <p:spPr>
          <a:xfrm flipH="1" flipV="1">
            <a:off x="8858246" y="2573401"/>
            <a:ext cx="838344" cy="8076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8801858" y="2444384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9680074" y="3362141"/>
            <a:ext cx="112776" cy="1290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55857" y="5989058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55857" y="6292334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left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90203" y="3005372"/>
            <a:ext cx="2538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Contribution from edges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to previous nodes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349879" y="2725077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1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00B050"/>
                </a:solidFill>
              </a:rPr>
              <a:t>2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en-US" dirty="0" smtClean="0"/>
              <a:t>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348361" y="3689527"/>
            <a:ext cx="2688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Contribution from vertex 3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959268" y="4154117"/>
            <a:ext cx="2688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Contribution from vertex 4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17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4471</Words>
  <Application>Microsoft Office PowerPoint</Application>
  <PresentationFormat>Widescreen</PresentationFormat>
  <Paragraphs>2197</Paragraphs>
  <Slides>100</Slides>
  <Notes>6</Notes>
  <HiddenSlides>30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100</vt:i4>
      </vt:variant>
    </vt:vector>
  </HeadingPairs>
  <TitlesOfParts>
    <vt:vector size="106" baseType="lpstr">
      <vt:lpstr>Arial</vt:lpstr>
      <vt:lpstr>Arial</vt:lpstr>
      <vt:lpstr>Calibri</vt:lpstr>
      <vt:lpstr>Calibri Light</vt:lpstr>
      <vt:lpstr>Wingdings</vt:lpstr>
      <vt:lpstr>Office Theme</vt:lpstr>
      <vt:lpstr>Decision Diagrams for Discrete Optimization</vt:lpstr>
      <vt:lpstr>Motivation</vt:lpstr>
      <vt:lpstr>Motivation</vt:lpstr>
      <vt:lpstr>Outline</vt:lpstr>
      <vt:lpstr>Outline</vt:lpstr>
      <vt:lpstr>Maximum Independent (Stable) Set Problem</vt:lpstr>
      <vt:lpstr>Maximum Independent (Stable) Set Problem</vt:lpstr>
      <vt:lpstr>Maximum Independent (Stable) Set Problem</vt:lpstr>
      <vt:lpstr>Maximum Cut Problem</vt:lpstr>
      <vt:lpstr>Maximum Cut Problem</vt:lpstr>
      <vt:lpstr>Maximum Cut Problem</vt:lpstr>
      <vt:lpstr>Maximum 2-Satisfiability</vt:lpstr>
      <vt:lpstr>Maximum 2-Satisfiability</vt:lpstr>
      <vt:lpstr>Maximum 2-Satisfiability</vt:lpstr>
      <vt:lpstr>Outline</vt:lpstr>
      <vt:lpstr>Decision Diagrams</vt:lpstr>
      <vt:lpstr>Maximum Independent (Stable) Set Problem</vt:lpstr>
      <vt:lpstr>Maximum Independent (Stable) Set Problem</vt:lpstr>
      <vt:lpstr>Maximum Cut Problem</vt:lpstr>
      <vt:lpstr>Maximum Cut Problem</vt:lpstr>
      <vt:lpstr>Maximum 2-Satisfiability</vt:lpstr>
      <vt:lpstr>Maximum 2-Satisfiability</vt:lpstr>
      <vt:lpstr>Exact Decision Diagrams – Dynamic Programming</vt:lpstr>
      <vt:lpstr>Maximum Independent (Stable) Set Problem</vt:lpstr>
      <vt:lpstr>Maximum Independent (Stable) Set Problem</vt:lpstr>
      <vt:lpstr>Maximum Independent (Stable) Set Problem</vt:lpstr>
      <vt:lpstr>Maximum Independent (Stable) Set Problem</vt:lpstr>
      <vt:lpstr>Maximum Independent (Stable) Set Problem</vt:lpstr>
      <vt:lpstr>Maximum Independent (Stable) Set Problem</vt:lpstr>
      <vt:lpstr>Maximum Independent (Stable) Set Problem</vt:lpstr>
      <vt:lpstr>Maximum Independent (Stable) Set Problem</vt:lpstr>
      <vt:lpstr>Maximum Cut Problem</vt:lpstr>
      <vt:lpstr>Maximum Cut Problem</vt:lpstr>
      <vt:lpstr>Maximum Cut Problem</vt:lpstr>
      <vt:lpstr>Maximum Cut Problem</vt:lpstr>
      <vt:lpstr>Maximum Cut Problem</vt:lpstr>
      <vt:lpstr>Maximum Cut Problem</vt:lpstr>
      <vt:lpstr>Maximum Cut Problem</vt:lpstr>
      <vt:lpstr>Maximum Cut Problem</vt:lpstr>
      <vt:lpstr>Maximum Cut Problem</vt:lpstr>
      <vt:lpstr>Maximum Cut Problem</vt:lpstr>
      <vt:lpstr>Maximum Cut Problem</vt:lpstr>
      <vt:lpstr>Maximum Cut Problem</vt:lpstr>
      <vt:lpstr>Outline</vt:lpstr>
      <vt:lpstr>Approximate Decision Diagrams</vt:lpstr>
      <vt:lpstr>Relaxed Decision Diagrams</vt:lpstr>
      <vt:lpstr>Relaxed Decision Diagrams</vt:lpstr>
      <vt:lpstr>Maximum Cut Problem</vt:lpstr>
      <vt:lpstr>Maximum Cut Problem</vt:lpstr>
      <vt:lpstr>Maximum Cut Problem</vt:lpstr>
      <vt:lpstr>Maximum Independent (Stable) Set Problem</vt:lpstr>
      <vt:lpstr>Maximum Independent (Stable) Set Problem</vt:lpstr>
      <vt:lpstr>Maximum Independent (Stable) Set Problem</vt:lpstr>
      <vt:lpstr>Maximum Independent (Stable) Set Problem</vt:lpstr>
      <vt:lpstr>Relaxed Decision Diagrams</vt:lpstr>
      <vt:lpstr>Restricted Decision Diagrams</vt:lpstr>
      <vt:lpstr>Restricted Decision Diagrams</vt:lpstr>
      <vt:lpstr>Maximum Cut Problem</vt:lpstr>
      <vt:lpstr>Maximum Cut Problem</vt:lpstr>
      <vt:lpstr>Maximum Independent (Stable) Set Problem</vt:lpstr>
      <vt:lpstr>Maximum Independent (Stable) Set Problem</vt:lpstr>
      <vt:lpstr>Restricted Decision Diagrams</vt:lpstr>
      <vt:lpstr>Outline</vt:lpstr>
      <vt:lpstr>Branch and Bound</vt:lpstr>
      <vt:lpstr>Branch and Bound</vt:lpstr>
      <vt:lpstr>Branch and Bound</vt:lpstr>
      <vt:lpstr>Branch and Bound</vt:lpstr>
      <vt:lpstr>Branch and Bound</vt:lpstr>
      <vt:lpstr>Branch and Bound</vt:lpstr>
      <vt:lpstr>Branch and Bound</vt:lpstr>
      <vt:lpstr>Branch and Bound</vt:lpstr>
      <vt:lpstr>Branch and Bound</vt:lpstr>
      <vt:lpstr>Branch and Bound</vt:lpstr>
      <vt:lpstr>New Branching Scheme</vt:lpstr>
      <vt:lpstr>r-t Cuts</vt:lpstr>
      <vt:lpstr>Outline</vt:lpstr>
      <vt:lpstr>Computational Results</vt:lpstr>
      <vt:lpstr>Maximum Independent Set Problems</vt:lpstr>
      <vt:lpstr>n = 250</vt:lpstr>
      <vt:lpstr>n = 500</vt:lpstr>
      <vt:lpstr>n = 750</vt:lpstr>
      <vt:lpstr>n = 1000</vt:lpstr>
      <vt:lpstr>n = 1250</vt:lpstr>
      <vt:lpstr>n = 1500</vt:lpstr>
      <vt:lpstr>DIMACS - Gaps</vt:lpstr>
      <vt:lpstr>Maximum Cut Problems</vt:lpstr>
      <vt:lpstr>t = 60 seconds</vt:lpstr>
      <vt:lpstr>t = 1800 seconds</vt:lpstr>
      <vt:lpstr>PowerPoint Presentation</vt:lpstr>
      <vt:lpstr>Conclusion</vt:lpstr>
      <vt:lpstr>THANK YOU!</vt:lpstr>
      <vt:lpstr>Maximum Cut Problem</vt:lpstr>
      <vt:lpstr>Maximum Cut Problem</vt:lpstr>
      <vt:lpstr>Maximum Cut Problem</vt:lpstr>
      <vt:lpstr>Maximum Cut Problem</vt:lpstr>
      <vt:lpstr>Maximum Cut Problem</vt:lpstr>
      <vt:lpstr>Maximum Cut Problem</vt:lpstr>
      <vt:lpstr>Maximum Cut Problem</vt:lpstr>
      <vt:lpstr>Maximum Cut Problem</vt:lpstr>
      <vt:lpstr>Maximum Cut Problem</vt:lpstr>
    </vt:vector>
  </TitlesOfParts>
  <Company>University of Connecticut School of Business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Bergman</dc:creator>
  <cp:lastModifiedBy>David Bergman</cp:lastModifiedBy>
  <cp:revision>133</cp:revision>
  <dcterms:created xsi:type="dcterms:W3CDTF">2013-08-20T18:57:41Z</dcterms:created>
  <dcterms:modified xsi:type="dcterms:W3CDTF">2013-10-11T18:26:09Z</dcterms:modified>
</cp:coreProperties>
</file>