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256" r:id="rId2"/>
    <p:sldId id="257" r:id="rId3"/>
    <p:sldId id="258" r:id="rId4"/>
    <p:sldId id="259" r:id="rId5"/>
    <p:sldId id="272" r:id="rId6"/>
    <p:sldId id="261" r:id="rId7"/>
    <p:sldId id="357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7" r:id="rId19"/>
    <p:sldId id="278" r:id="rId20"/>
    <p:sldId id="279" r:id="rId21"/>
    <p:sldId id="281" r:id="rId22"/>
    <p:sldId id="282" r:id="rId23"/>
    <p:sldId id="283" r:id="rId24"/>
    <p:sldId id="285" r:id="rId25"/>
    <p:sldId id="286" r:id="rId26"/>
    <p:sldId id="288" r:id="rId27"/>
    <p:sldId id="287" r:id="rId28"/>
    <p:sldId id="290" r:id="rId29"/>
    <p:sldId id="291" r:id="rId30"/>
    <p:sldId id="292" r:id="rId31"/>
    <p:sldId id="289" r:id="rId32"/>
    <p:sldId id="364" r:id="rId33"/>
    <p:sldId id="367" r:id="rId34"/>
    <p:sldId id="370" r:id="rId35"/>
    <p:sldId id="371" r:id="rId36"/>
    <p:sldId id="372" r:id="rId37"/>
    <p:sldId id="373" r:id="rId38"/>
    <p:sldId id="374" r:id="rId39"/>
    <p:sldId id="375" r:id="rId40"/>
    <p:sldId id="376" r:id="rId41"/>
    <p:sldId id="377" r:id="rId42"/>
    <p:sldId id="378" r:id="rId43"/>
    <p:sldId id="365" r:id="rId44"/>
    <p:sldId id="304" r:id="rId45"/>
    <p:sldId id="305" r:id="rId46"/>
    <p:sldId id="306" r:id="rId47"/>
    <p:sldId id="307" r:id="rId48"/>
    <p:sldId id="359" r:id="rId49"/>
    <p:sldId id="360" r:id="rId50"/>
    <p:sldId id="361" r:id="rId51"/>
    <p:sldId id="308" r:id="rId52"/>
    <p:sldId id="309" r:id="rId53"/>
    <p:sldId id="310" r:id="rId54"/>
    <p:sldId id="311" r:id="rId55"/>
    <p:sldId id="312" r:id="rId56"/>
    <p:sldId id="314" r:id="rId57"/>
    <p:sldId id="315" r:id="rId58"/>
    <p:sldId id="379" r:id="rId59"/>
    <p:sldId id="380" r:id="rId60"/>
    <p:sldId id="381" r:id="rId61"/>
    <p:sldId id="382" r:id="rId62"/>
    <p:sldId id="383" r:id="rId63"/>
    <p:sldId id="323" r:id="rId64"/>
    <p:sldId id="324" r:id="rId65"/>
    <p:sldId id="325" r:id="rId66"/>
    <p:sldId id="326" r:id="rId67"/>
    <p:sldId id="327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48" r:id="rId76"/>
    <p:sldId id="336" r:id="rId77"/>
    <p:sldId id="337" r:id="rId78"/>
    <p:sldId id="338" r:id="rId79"/>
    <p:sldId id="339" r:id="rId80"/>
    <p:sldId id="341" r:id="rId81"/>
    <p:sldId id="342" r:id="rId82"/>
    <p:sldId id="343" r:id="rId83"/>
    <p:sldId id="344" r:id="rId84"/>
    <p:sldId id="340" r:id="rId85"/>
    <p:sldId id="345" r:id="rId86"/>
    <p:sldId id="347" r:id="rId87"/>
    <p:sldId id="349" r:id="rId88"/>
    <p:sldId id="350" r:id="rId89"/>
    <p:sldId id="351" r:id="rId90"/>
    <p:sldId id="362" r:id="rId91"/>
    <p:sldId id="356" r:id="rId92"/>
    <p:sldId id="295" r:id="rId93"/>
    <p:sldId id="358" r:id="rId94"/>
    <p:sldId id="297" r:id="rId95"/>
    <p:sldId id="298" r:id="rId96"/>
    <p:sldId id="299" r:id="rId97"/>
    <p:sldId id="300" r:id="rId98"/>
    <p:sldId id="302" r:id="rId99"/>
    <p:sldId id="303" r:id="rId100"/>
    <p:sldId id="296" r:id="rId10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620BA-D657-4E65-8FB0-D287763D3715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40BE8-C57E-4656-BED5-37E853DA8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2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0BE8-C57E-4656-BED5-37E853DA8D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5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Vertex Coloring</a:t>
            </a:r>
            <a:r>
              <a:rPr lang="en-US" baseline="0" dirty="0" smtClean="0"/>
              <a:t> – Too large.</a:t>
            </a:r>
          </a:p>
          <a:p>
            <a:r>
              <a:rPr lang="en-US" baseline="0" dirty="0" smtClean="0"/>
              <a:t>3:15 when done with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0BE8-C57E-4656-BED5-37E853DA8D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87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 at 6:00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0BE8-C57E-4656-BED5-37E853DA8D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61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16:30 at end</a:t>
            </a:r>
            <a:r>
              <a:rPr lang="en-US" baseline="0" dirty="0" smtClean="0"/>
              <a:t> of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0BE8-C57E-4656-BED5-37E853DA8D1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8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20:30</a:t>
            </a:r>
            <a:r>
              <a:rPr lang="en-US" baseline="0" dirty="0" smtClean="0"/>
              <a:t> and end of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0BE8-C57E-4656-BED5-37E853DA8D1E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80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0BE8-C57E-4656-BED5-37E853DA8D1E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9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7DC6-40DD-4C5B-97CA-0E4EA8E88CD9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98276"/>
            <a:ext cx="1970898" cy="423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99" y="6293322"/>
            <a:ext cx="996807" cy="49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30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4250-D438-4686-B45A-90BBB906438F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621E-356D-498B-A080-1688546B91FD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4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3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B4C4-04EB-47A9-A93F-7CBE1C58314E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3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3ED3-9767-4B90-A14A-4252732ACEB4}" type="datetime1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5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E10C-7116-49DB-9AD8-739E28E8CA58}" type="datetime1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209-3B6B-46EF-9B2E-172C7D40C91E}" type="datetime1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572-C7E3-4959-BDDF-A78FC025AF2F}" type="datetime1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4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933A-059A-47FD-8116-AE46445C0DC0}" type="datetime1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2618-A543-481A-9D55-9B8F55568520}" type="datetime1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0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2032"/>
            <a:ext cx="10515600" cy="835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185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1B5A-A223-456F-9937-C19917B849DE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6A9D8-6A3B-412E-86BF-9A95CED565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2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C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 Diagrams for Discrete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392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David Bergman</a:t>
            </a:r>
          </a:p>
          <a:p>
            <a:r>
              <a:rPr lang="en-US" dirty="0" smtClean="0"/>
              <a:t>School of Business, University of Connecticut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Andre A. </a:t>
            </a:r>
            <a:r>
              <a:rPr lang="en-US" dirty="0" err="1" smtClean="0">
                <a:solidFill>
                  <a:srgbClr val="C00000"/>
                </a:solidFill>
              </a:rPr>
              <a:t>Cire</a:t>
            </a:r>
            <a:r>
              <a:rPr lang="en-US" dirty="0" smtClean="0">
                <a:solidFill>
                  <a:srgbClr val="C00000"/>
                </a:solidFill>
              </a:rPr>
              <a:t>, J.N. Hooker, Willem-Jan van </a:t>
            </a:r>
            <a:r>
              <a:rPr lang="en-US" dirty="0" err="1" smtClean="0">
                <a:solidFill>
                  <a:srgbClr val="C00000"/>
                </a:solidFill>
              </a:rPr>
              <a:t>Hoeve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C00000"/>
                </a:solidFill>
              </a:rPr>
              <a:t>Tepper</a:t>
            </a:r>
            <a:r>
              <a:rPr lang="en-US" dirty="0" smtClean="0">
                <a:solidFill>
                  <a:srgbClr val="C00000"/>
                </a:solidFill>
              </a:rPr>
              <a:t> School of Business, Carnegie Mellon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83A5-E448-400A-9AD8-6B7ED08F1BE2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6553200" y="2090662"/>
            <a:ext cx="5448300" cy="2652043"/>
          </a:xfrm>
        </p:spPr>
        <p:txBody>
          <a:bodyPr/>
          <a:lstStyle/>
          <a:p>
            <a:r>
              <a:rPr lang="en-US" dirty="0" smtClean="0"/>
              <a:t>Graph G, undirected, with edge weights</a:t>
            </a:r>
          </a:p>
          <a:p>
            <a:endParaRPr lang="en-US" dirty="0"/>
          </a:p>
          <a:p>
            <a:r>
              <a:rPr lang="en-US" dirty="0" smtClean="0"/>
              <a:t>Partition vertices so that sum of weights of edges crossing cut is maximized</a:t>
            </a:r>
          </a:p>
        </p:txBody>
      </p:sp>
      <p:sp>
        <p:nvSpPr>
          <p:cNvPr id="21" name="Freeform 20"/>
          <p:cNvSpPr/>
          <p:nvPr/>
        </p:nvSpPr>
        <p:spPr>
          <a:xfrm>
            <a:off x="1215846" y="2864964"/>
            <a:ext cx="2312894" cy="2506532"/>
          </a:xfrm>
          <a:custGeom>
            <a:avLst/>
            <a:gdLst>
              <a:gd name="connsiteX0" fmla="*/ 0 w 2312894"/>
              <a:gd name="connsiteY0" fmla="*/ 0 h 2506532"/>
              <a:gd name="connsiteX1" fmla="*/ 1506070 w 2312894"/>
              <a:gd name="connsiteY1" fmla="*/ 914400 h 2506532"/>
              <a:gd name="connsiteX2" fmla="*/ 2312894 w 2312894"/>
              <a:gd name="connsiteY2" fmla="*/ 2506532 h 250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894" h="2506532">
                <a:moveTo>
                  <a:pt x="0" y="0"/>
                </a:moveTo>
                <a:cubicBezTo>
                  <a:pt x="560294" y="248322"/>
                  <a:pt x="1120588" y="496645"/>
                  <a:pt x="1506070" y="914400"/>
                </a:cubicBezTo>
                <a:cubicBezTo>
                  <a:pt x="1891552" y="1332155"/>
                  <a:pt x="2102223" y="1919343"/>
                  <a:pt x="2312894" y="2506532"/>
                </a:cubicBezTo>
              </a:path>
            </a:pathLst>
          </a:custGeom>
          <a:noFill/>
          <a:ln w="666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100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868501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8" idx="1"/>
            <a:endCxn id="83" idx="4"/>
          </p:cNvCxnSpPr>
          <p:nvPr/>
        </p:nvCxnSpPr>
        <p:spPr>
          <a:xfrm flipH="1" flipV="1">
            <a:off x="885824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1" idx="4"/>
            <a:endCxn id="120" idx="0"/>
          </p:cNvCxnSpPr>
          <p:nvPr/>
        </p:nvCxnSpPr>
        <p:spPr>
          <a:xfrm>
            <a:off x="7923403" y="3491159"/>
            <a:ext cx="953327" cy="7954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3" idx="4"/>
            <a:endCxn id="91" idx="0"/>
          </p:cNvCxnSpPr>
          <p:nvPr/>
        </p:nvCxnSpPr>
        <p:spPr>
          <a:xfrm flipH="1">
            <a:off x="7923403" y="2573401"/>
            <a:ext cx="934843" cy="7887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8" idx="5"/>
            <a:endCxn id="121" idx="0"/>
          </p:cNvCxnSpPr>
          <p:nvPr/>
        </p:nvCxnSpPr>
        <p:spPr>
          <a:xfrm>
            <a:off x="977633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1" idx="3"/>
            <a:endCxn id="37" idx="6"/>
          </p:cNvCxnSpPr>
          <p:nvPr/>
        </p:nvCxnSpPr>
        <p:spPr>
          <a:xfrm flipH="1">
            <a:off x="906906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1" idx="4"/>
            <a:endCxn id="119" idx="0"/>
          </p:cNvCxnSpPr>
          <p:nvPr/>
        </p:nvCxnSpPr>
        <p:spPr>
          <a:xfrm flipH="1">
            <a:off x="707517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20" idx="6"/>
            <a:endCxn id="37" idx="6"/>
          </p:cNvCxnSpPr>
          <p:nvPr/>
        </p:nvCxnSpPr>
        <p:spPr>
          <a:xfrm>
            <a:off x="8933118" y="4351101"/>
            <a:ext cx="135949" cy="885650"/>
          </a:xfrm>
          <a:prstGeom prst="curvedConnector3">
            <a:avLst>
              <a:gd name="adj1" fmla="val 2681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20" idx="2"/>
            <a:endCxn id="37" idx="2"/>
          </p:cNvCxnSpPr>
          <p:nvPr/>
        </p:nvCxnSpPr>
        <p:spPr>
          <a:xfrm rot="10800000" flipV="1">
            <a:off x="8685018" y="4351101"/>
            <a:ext cx="135324" cy="885650"/>
          </a:xfrm>
          <a:prstGeom prst="curvedConnector3">
            <a:avLst>
              <a:gd name="adj1" fmla="val 26892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8" idx="4"/>
            <a:endCxn id="120" idx="7"/>
          </p:cNvCxnSpPr>
          <p:nvPr/>
        </p:nvCxnSpPr>
        <p:spPr>
          <a:xfrm flipH="1">
            <a:off x="891660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11542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14675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6884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16791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86701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934988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9" name="Oval 118"/>
          <p:cNvSpPr/>
          <p:nvPr/>
        </p:nvSpPr>
        <p:spPr>
          <a:xfrm>
            <a:off x="701879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882034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1063928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1" name="Curved Connector 130"/>
          <p:cNvCxnSpPr>
            <a:stCxn id="121" idx="4"/>
            <a:endCxn id="37" idx="6"/>
          </p:cNvCxnSpPr>
          <p:nvPr/>
        </p:nvCxnSpPr>
        <p:spPr>
          <a:xfrm rot="5400000">
            <a:off x="946871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/>
          <p:cNvCxnSpPr>
            <a:stCxn id="119" idx="4"/>
            <a:endCxn id="37" idx="2"/>
          </p:cNvCxnSpPr>
          <p:nvPr/>
        </p:nvCxnSpPr>
        <p:spPr>
          <a:xfrm rot="16200000" flipH="1">
            <a:off x="746644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1038125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58" name="Straight Connector 157"/>
          <p:cNvCxnSpPr>
            <a:stCxn id="119" idx="4"/>
            <a:endCxn id="37" idx="2"/>
          </p:cNvCxnSpPr>
          <p:nvPr/>
        </p:nvCxnSpPr>
        <p:spPr>
          <a:xfrm>
            <a:off x="707517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762613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711480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816451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930069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987979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1033759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7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VLSI design</a:t>
            </a:r>
          </a:p>
          <a:p>
            <a:pPr lvl="2"/>
            <a:r>
              <a:rPr lang="en-US" dirty="0" smtClean="0"/>
              <a:t>Very-large-scale integration – process of creating integrated chips by combining thousands of transistors into a single chip</a:t>
            </a:r>
          </a:p>
          <a:p>
            <a:pPr lvl="2"/>
            <a:r>
              <a:rPr lang="en-US" dirty="0" smtClean="0"/>
              <a:t>Vertical interconnection area</a:t>
            </a:r>
          </a:p>
          <a:p>
            <a:pPr lvl="1"/>
            <a:r>
              <a:rPr lang="en-US" dirty="0" smtClean="0"/>
              <a:t>Statistical physics</a:t>
            </a:r>
          </a:p>
          <a:p>
            <a:pPr lvl="2"/>
            <a:r>
              <a:rPr lang="en-US" dirty="0" smtClean="0"/>
              <a:t>Used to calculate ground state spin glasses with exterior magnetic fields</a:t>
            </a:r>
          </a:p>
          <a:p>
            <a:pPr lvl="1"/>
            <a:r>
              <a:rPr lang="en-US" dirty="0" smtClean="0"/>
              <a:t>Data mining</a:t>
            </a:r>
          </a:p>
          <a:p>
            <a:pPr lvl="2"/>
            <a:r>
              <a:rPr lang="en-US" dirty="0" smtClean="0"/>
              <a:t>Partitioning algorithms</a:t>
            </a:r>
          </a:p>
          <a:p>
            <a:pPr lvl="1"/>
            <a:r>
              <a:rPr lang="en-US" dirty="0" smtClean="0"/>
              <a:t>Highly studied in theoretical computer science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2-Satisfiability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315316"/>
              </p:ext>
            </p:extLst>
          </p:nvPr>
        </p:nvGraphicFramePr>
        <p:xfrm>
          <a:off x="342900" y="2247900"/>
          <a:ext cx="5848350" cy="3383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19250"/>
                <a:gridCol w="2830952"/>
                <a:gridCol w="139814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Clause</a:t>
                      </a:r>
                      <a:r>
                        <a:rPr lang="en-US" sz="2000" b="1" baseline="0" dirty="0" smtClean="0"/>
                        <a:t> Index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Clause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Weight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1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1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1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53200" y="2090662"/>
            <a:ext cx="5448300" cy="3700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Set of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i="1" dirty="0" smtClean="0"/>
              <a:t>clauses</a:t>
            </a:r>
            <a:r>
              <a:rPr lang="en-US" dirty="0" smtClean="0"/>
              <a:t>, each with an associated </a:t>
            </a:r>
            <a:r>
              <a:rPr lang="en-US" i="1" dirty="0" smtClean="0"/>
              <a:t>weight</a:t>
            </a:r>
            <a:r>
              <a:rPr lang="en-US" dirty="0" smtClean="0"/>
              <a:t> and containing 2 literals </a:t>
            </a:r>
          </a:p>
          <a:p>
            <a:endParaRPr lang="en-US" dirty="0" smtClean="0"/>
          </a:p>
          <a:p>
            <a:r>
              <a:rPr lang="en-US" dirty="0" smtClean="0"/>
              <a:t>Find a </a:t>
            </a:r>
            <a:r>
              <a:rPr lang="en-US" i="1" dirty="0" smtClean="0"/>
              <a:t>truth assignment</a:t>
            </a:r>
            <a:r>
              <a:rPr lang="en-US" dirty="0" smtClean="0"/>
              <a:t> of the variables that maximizes the sum of the weight of the satisfied clauses</a:t>
            </a:r>
          </a:p>
        </p:txBody>
      </p:sp>
    </p:spTree>
    <p:extLst>
      <p:ext uri="{BB962C8B-B14F-4D97-AF65-F5344CB8AC3E}">
        <p14:creationId xmlns:p14="http://schemas.microsoft.com/office/powerpoint/2010/main" val="67069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2-Satisfiability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977699"/>
              </p:ext>
            </p:extLst>
          </p:nvPr>
        </p:nvGraphicFramePr>
        <p:xfrm>
          <a:off x="342900" y="2247900"/>
          <a:ext cx="5848350" cy="3383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19250"/>
                <a:gridCol w="2830952"/>
                <a:gridCol w="139814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Clause</a:t>
                      </a:r>
                      <a:r>
                        <a:rPr lang="en-US" sz="2000" b="1" baseline="0" dirty="0" smtClean="0"/>
                        <a:t> Index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Clause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Weight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i="0" baseline="0" dirty="0" smtClean="0"/>
                        <a:t>V </a:t>
                      </a: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sz="2000" b="1" i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000" b="1" i="0" baseline="0" dirty="0" smtClean="0"/>
                        <a:t>V 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sz="2000" b="1" i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000" b="1" i="0" baseline="0" dirty="0" smtClean="0"/>
                        <a:t>V </a:t>
                      </a: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i="0" baseline="0" dirty="0" smtClean="0"/>
                        <a:t>V 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53200" y="2090662"/>
            <a:ext cx="5448300" cy="3700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Set of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i="1" dirty="0" smtClean="0"/>
              <a:t>clauses</a:t>
            </a:r>
            <a:r>
              <a:rPr lang="en-US" dirty="0" smtClean="0"/>
              <a:t>, each with an associated </a:t>
            </a:r>
            <a:r>
              <a:rPr lang="en-US" i="1" dirty="0" smtClean="0"/>
              <a:t>weight</a:t>
            </a:r>
            <a:r>
              <a:rPr lang="en-US" dirty="0" smtClean="0"/>
              <a:t> and containing 2 literals </a:t>
            </a:r>
          </a:p>
          <a:p>
            <a:endParaRPr lang="en-US" dirty="0" smtClean="0"/>
          </a:p>
          <a:p>
            <a:r>
              <a:rPr lang="en-US" dirty="0" smtClean="0"/>
              <a:t>Find a </a:t>
            </a:r>
            <a:r>
              <a:rPr lang="en-US" i="1" dirty="0" smtClean="0"/>
              <a:t>truth assignment</a:t>
            </a:r>
            <a:r>
              <a:rPr lang="en-US" dirty="0" smtClean="0"/>
              <a:t> of the variables that maximizes the sum of the weight of the satisfied clauses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0700" y="1257249"/>
            <a:ext cx="3073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800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b="1" dirty="0"/>
              <a:t>F</a:t>
            </a:r>
            <a:r>
              <a:rPr lang="en-US" sz="2800" dirty="0" smtClean="0"/>
              <a:t> , </a:t>
            </a:r>
            <a:r>
              <a:rPr lang="en-US" sz="2800" i="1" dirty="0"/>
              <a:t>x</a:t>
            </a:r>
            <a:r>
              <a:rPr lang="en-US" sz="2800" baseline="-25000" dirty="0"/>
              <a:t>2</a:t>
            </a:r>
            <a:r>
              <a:rPr lang="en-US" sz="2800" dirty="0"/>
              <a:t> = </a:t>
            </a:r>
            <a:r>
              <a:rPr lang="en-US" sz="2800" b="1" dirty="0" smtClean="0"/>
              <a:t>T </a:t>
            </a:r>
            <a:r>
              <a:rPr lang="en-US" sz="2800" dirty="0" smtClean="0"/>
              <a:t>,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b="1" dirty="0"/>
              <a:t>T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51224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2-Satisfiability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Electronic design automation</a:t>
            </a:r>
          </a:p>
          <a:p>
            <a:pPr lvl="1"/>
            <a:r>
              <a:rPr lang="en-US" dirty="0" smtClean="0"/>
              <a:t>Computer architecture design</a:t>
            </a:r>
          </a:p>
          <a:p>
            <a:pPr lvl="1"/>
            <a:r>
              <a:rPr lang="en-US" dirty="0" smtClean="0"/>
              <a:t>Pattern recognition</a:t>
            </a:r>
          </a:p>
          <a:p>
            <a:pPr lvl="1"/>
            <a:r>
              <a:rPr lang="en-US" dirty="0" smtClean="0"/>
              <a:t>Inference in Bayesian Networks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5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073" y="1118507"/>
            <a:ext cx="10515600" cy="5058456"/>
          </a:xfrm>
        </p:spPr>
        <p:txBody>
          <a:bodyPr/>
          <a:lstStyle/>
          <a:p>
            <a:r>
              <a:rPr lang="en-US" dirty="0" smtClean="0"/>
              <a:t>Applications</a:t>
            </a:r>
          </a:p>
          <a:p>
            <a:r>
              <a:rPr lang="en-US" b="1" dirty="0" smtClean="0"/>
              <a:t>Exact decision diagrams</a:t>
            </a:r>
          </a:p>
          <a:p>
            <a:r>
              <a:rPr lang="en-US" dirty="0" smtClean="0"/>
              <a:t>Approximate decision diagrams</a:t>
            </a:r>
          </a:p>
          <a:p>
            <a:r>
              <a:rPr lang="en-US" dirty="0" smtClean="0"/>
              <a:t>The branch-and-bound algorithm</a:t>
            </a:r>
          </a:p>
          <a:p>
            <a:r>
              <a:rPr lang="en-US" dirty="0" smtClean="0"/>
              <a:t>Computational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represent </a:t>
            </a:r>
            <a:r>
              <a:rPr lang="en-US" b="1" dirty="0" smtClean="0"/>
              <a:t>solutions </a:t>
            </a:r>
            <a:r>
              <a:rPr lang="en-US" dirty="0" smtClean="0"/>
              <a:t>to optimization problems</a:t>
            </a:r>
          </a:p>
          <a:p>
            <a:pPr lvl="1"/>
            <a:r>
              <a:rPr lang="en-US" dirty="0" smtClean="0"/>
              <a:t>Solutions correspond to </a:t>
            </a:r>
            <a:r>
              <a:rPr lang="en-US" b="1" dirty="0" smtClean="0"/>
              <a:t>paths</a:t>
            </a:r>
          </a:p>
          <a:p>
            <a:pPr lvl="1"/>
            <a:r>
              <a:rPr lang="en-US" b="1" dirty="0" smtClean="0"/>
              <a:t>Length</a:t>
            </a:r>
            <a:r>
              <a:rPr lang="en-US" dirty="0" smtClean="0"/>
              <a:t> of a path is the value of the objective function value of the solution it represents</a:t>
            </a:r>
          </a:p>
          <a:p>
            <a:pPr lvl="1"/>
            <a:r>
              <a:rPr lang="en-US" dirty="0" smtClean="0"/>
              <a:t>They are </a:t>
            </a:r>
            <a:r>
              <a:rPr lang="en-US" b="1" dirty="0" smtClean="0"/>
              <a:t>compact </a:t>
            </a:r>
            <a:r>
              <a:rPr lang="en-US" dirty="0" smtClean="0"/>
              <a:t>representations of the entire </a:t>
            </a:r>
            <a:r>
              <a:rPr lang="en-US" b="1" dirty="0" smtClean="0"/>
              <a:t>search tree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86700" y="425986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715500" y="425986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92473" y="51907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721273" y="519079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648700" y="59817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3" idx="5"/>
            <a:endCxn id="26" idx="1"/>
          </p:cNvCxnSpPr>
          <p:nvPr/>
        </p:nvCxnSpPr>
        <p:spPr>
          <a:xfrm>
            <a:off x="7030615" y="3468780"/>
            <a:ext cx="872601" cy="8099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4" idx="4"/>
            <a:endCxn id="26" idx="7"/>
          </p:cNvCxnSpPr>
          <p:nvPr/>
        </p:nvCxnSpPr>
        <p:spPr>
          <a:xfrm flipH="1">
            <a:off x="7982960" y="3495031"/>
            <a:ext cx="857764" cy="7837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4"/>
            <a:endCxn id="27" idx="1"/>
          </p:cNvCxnSpPr>
          <p:nvPr/>
        </p:nvCxnSpPr>
        <p:spPr>
          <a:xfrm>
            <a:off x="8840724" y="3495031"/>
            <a:ext cx="891292" cy="7837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5" idx="4"/>
            <a:endCxn id="27" idx="7"/>
          </p:cNvCxnSpPr>
          <p:nvPr/>
        </p:nvCxnSpPr>
        <p:spPr>
          <a:xfrm flipH="1">
            <a:off x="9811760" y="3506568"/>
            <a:ext cx="878945" cy="772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6" idx="4"/>
            <a:endCxn id="28" idx="0"/>
          </p:cNvCxnSpPr>
          <p:nvPr/>
        </p:nvCxnSpPr>
        <p:spPr>
          <a:xfrm>
            <a:off x="7943088" y="4388879"/>
            <a:ext cx="5773" cy="80191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7" idx="3"/>
            <a:endCxn id="28" idx="6"/>
          </p:cNvCxnSpPr>
          <p:nvPr/>
        </p:nvCxnSpPr>
        <p:spPr>
          <a:xfrm flipH="1">
            <a:off x="8005249" y="4369984"/>
            <a:ext cx="1726767" cy="88532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27" idx="4"/>
            <a:endCxn id="29" idx="0"/>
          </p:cNvCxnSpPr>
          <p:nvPr/>
        </p:nvCxnSpPr>
        <p:spPr>
          <a:xfrm>
            <a:off x="9771888" y="4388878"/>
            <a:ext cx="5773" cy="801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28" idx="6"/>
            <a:endCxn id="32" idx="0"/>
          </p:cNvCxnSpPr>
          <p:nvPr/>
        </p:nvCxnSpPr>
        <p:spPr>
          <a:xfrm>
            <a:off x="8005249" y="5255305"/>
            <a:ext cx="835476" cy="726395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28" idx="4"/>
            <a:endCxn id="32" idx="2"/>
          </p:cNvCxnSpPr>
          <p:nvPr/>
        </p:nvCxnSpPr>
        <p:spPr>
          <a:xfrm rot="16200000" flipH="1">
            <a:off x="7871824" y="5396849"/>
            <a:ext cx="853912" cy="699839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29" idx="4"/>
            <a:endCxn id="32" idx="7"/>
          </p:cNvCxnSpPr>
          <p:nvPr/>
        </p:nvCxnSpPr>
        <p:spPr>
          <a:xfrm flipH="1">
            <a:off x="8976506" y="5319812"/>
            <a:ext cx="801155" cy="7181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0340930" y="27767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8453089" y="27895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380967" y="35233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118684" y="53465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0224532" y="38055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8970252" y="42898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634638" y="45829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8107745" y="5562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9360788" y="36702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144533" y="2756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272144" y="38868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9832914" y="45971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8599173" y="5150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86700" y="425986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715500" y="425986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92473" y="51907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721273" y="519079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648700" y="59817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3" idx="5"/>
            <a:endCxn id="26" idx="1"/>
          </p:cNvCxnSpPr>
          <p:nvPr/>
        </p:nvCxnSpPr>
        <p:spPr>
          <a:xfrm>
            <a:off x="7030615" y="3468780"/>
            <a:ext cx="872601" cy="80997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4" idx="4"/>
            <a:endCxn id="26" idx="7"/>
          </p:cNvCxnSpPr>
          <p:nvPr/>
        </p:nvCxnSpPr>
        <p:spPr>
          <a:xfrm flipH="1">
            <a:off x="7982960" y="3495031"/>
            <a:ext cx="857764" cy="7837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4"/>
            <a:endCxn id="27" idx="1"/>
          </p:cNvCxnSpPr>
          <p:nvPr/>
        </p:nvCxnSpPr>
        <p:spPr>
          <a:xfrm>
            <a:off x="8840724" y="3495031"/>
            <a:ext cx="891292" cy="7837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5" idx="4"/>
            <a:endCxn id="27" idx="7"/>
          </p:cNvCxnSpPr>
          <p:nvPr/>
        </p:nvCxnSpPr>
        <p:spPr>
          <a:xfrm flipH="1">
            <a:off x="9811760" y="3506568"/>
            <a:ext cx="878945" cy="772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6" idx="4"/>
            <a:endCxn id="28" idx="0"/>
          </p:cNvCxnSpPr>
          <p:nvPr/>
        </p:nvCxnSpPr>
        <p:spPr>
          <a:xfrm>
            <a:off x="7943088" y="4388879"/>
            <a:ext cx="5773" cy="80191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7" idx="3"/>
            <a:endCxn id="28" idx="6"/>
          </p:cNvCxnSpPr>
          <p:nvPr/>
        </p:nvCxnSpPr>
        <p:spPr>
          <a:xfrm flipH="1">
            <a:off x="8005249" y="4369984"/>
            <a:ext cx="1726767" cy="88532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27" idx="4"/>
            <a:endCxn id="29" idx="0"/>
          </p:cNvCxnSpPr>
          <p:nvPr/>
        </p:nvCxnSpPr>
        <p:spPr>
          <a:xfrm>
            <a:off x="9771888" y="4388878"/>
            <a:ext cx="5773" cy="801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28" idx="6"/>
            <a:endCxn id="32" idx="0"/>
          </p:cNvCxnSpPr>
          <p:nvPr/>
        </p:nvCxnSpPr>
        <p:spPr>
          <a:xfrm>
            <a:off x="8005249" y="5255305"/>
            <a:ext cx="835476" cy="726395"/>
          </a:xfrm>
          <a:prstGeom prst="curvedConnector2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28" idx="4"/>
            <a:endCxn id="32" idx="2"/>
          </p:cNvCxnSpPr>
          <p:nvPr/>
        </p:nvCxnSpPr>
        <p:spPr>
          <a:xfrm rot="16200000" flipH="1">
            <a:off x="7871824" y="5396849"/>
            <a:ext cx="853912" cy="699839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29" idx="4"/>
            <a:endCxn id="32" idx="7"/>
          </p:cNvCxnSpPr>
          <p:nvPr/>
        </p:nvCxnSpPr>
        <p:spPr>
          <a:xfrm flipH="1">
            <a:off x="8976506" y="5319812"/>
            <a:ext cx="801155" cy="7181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0340930" y="27767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8453089" y="27895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380967" y="35233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118684" y="53465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0224532" y="38055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8970252" y="42898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634638" y="45829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8107745" y="5562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9360788" y="36702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144533" y="2756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272144" y="38868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9832914" y="45971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8599173" y="5150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19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868501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8" idx="1"/>
            <a:endCxn id="83" idx="4"/>
          </p:cNvCxnSpPr>
          <p:nvPr/>
        </p:nvCxnSpPr>
        <p:spPr>
          <a:xfrm flipH="1" flipV="1">
            <a:off x="885824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1" idx="4"/>
            <a:endCxn id="120" idx="0"/>
          </p:cNvCxnSpPr>
          <p:nvPr/>
        </p:nvCxnSpPr>
        <p:spPr>
          <a:xfrm>
            <a:off x="7923403" y="3491159"/>
            <a:ext cx="953327" cy="7954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3" idx="4"/>
            <a:endCxn id="91" idx="0"/>
          </p:cNvCxnSpPr>
          <p:nvPr/>
        </p:nvCxnSpPr>
        <p:spPr>
          <a:xfrm flipH="1">
            <a:off x="7923403" y="2573401"/>
            <a:ext cx="934843" cy="7887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8" idx="5"/>
            <a:endCxn id="121" idx="0"/>
          </p:cNvCxnSpPr>
          <p:nvPr/>
        </p:nvCxnSpPr>
        <p:spPr>
          <a:xfrm>
            <a:off x="977633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1" idx="3"/>
            <a:endCxn id="37" idx="6"/>
          </p:cNvCxnSpPr>
          <p:nvPr/>
        </p:nvCxnSpPr>
        <p:spPr>
          <a:xfrm flipH="1">
            <a:off x="906906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1" idx="4"/>
            <a:endCxn id="119" idx="0"/>
          </p:cNvCxnSpPr>
          <p:nvPr/>
        </p:nvCxnSpPr>
        <p:spPr>
          <a:xfrm flipH="1">
            <a:off x="707517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20" idx="6"/>
            <a:endCxn id="37" idx="6"/>
          </p:cNvCxnSpPr>
          <p:nvPr/>
        </p:nvCxnSpPr>
        <p:spPr>
          <a:xfrm>
            <a:off x="8933118" y="4351101"/>
            <a:ext cx="135949" cy="885650"/>
          </a:xfrm>
          <a:prstGeom prst="curvedConnector3">
            <a:avLst>
              <a:gd name="adj1" fmla="val 2681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20" idx="2"/>
            <a:endCxn id="37" idx="2"/>
          </p:cNvCxnSpPr>
          <p:nvPr/>
        </p:nvCxnSpPr>
        <p:spPr>
          <a:xfrm rot="10800000" flipV="1">
            <a:off x="8685018" y="4351101"/>
            <a:ext cx="135324" cy="885650"/>
          </a:xfrm>
          <a:prstGeom prst="curvedConnector3">
            <a:avLst>
              <a:gd name="adj1" fmla="val 26892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8" idx="4"/>
            <a:endCxn id="120" idx="7"/>
          </p:cNvCxnSpPr>
          <p:nvPr/>
        </p:nvCxnSpPr>
        <p:spPr>
          <a:xfrm flipH="1">
            <a:off x="891660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11542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14675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6884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16791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86701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934988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9" name="Oval 118"/>
          <p:cNvSpPr/>
          <p:nvPr/>
        </p:nvSpPr>
        <p:spPr>
          <a:xfrm>
            <a:off x="701879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882034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1063928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1" name="Curved Connector 130"/>
          <p:cNvCxnSpPr>
            <a:stCxn id="121" idx="4"/>
            <a:endCxn id="37" idx="6"/>
          </p:cNvCxnSpPr>
          <p:nvPr/>
        </p:nvCxnSpPr>
        <p:spPr>
          <a:xfrm rot="5400000">
            <a:off x="946871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/>
          <p:cNvCxnSpPr>
            <a:stCxn id="119" idx="4"/>
            <a:endCxn id="37" idx="2"/>
          </p:cNvCxnSpPr>
          <p:nvPr/>
        </p:nvCxnSpPr>
        <p:spPr>
          <a:xfrm rot="16200000" flipH="1">
            <a:off x="746644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1038125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58" name="Straight Connector 157"/>
          <p:cNvCxnSpPr>
            <a:stCxn id="119" idx="4"/>
            <a:endCxn id="37" idx="2"/>
          </p:cNvCxnSpPr>
          <p:nvPr/>
        </p:nvCxnSpPr>
        <p:spPr>
          <a:xfrm>
            <a:off x="707517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762613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711480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816451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930069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987979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1033759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391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methods for discrete optimization rely on branch-and-bound algorithms, applied to </a:t>
            </a:r>
            <a:r>
              <a:rPr lang="en-US" b="1" dirty="0" smtClean="0"/>
              <a:t>integer programming (IP) formulations</a:t>
            </a:r>
          </a:p>
          <a:p>
            <a:pPr lvl="1"/>
            <a:r>
              <a:rPr lang="en-US" b="1" dirty="0" smtClean="0"/>
              <a:t>LP relaxations</a:t>
            </a:r>
            <a:r>
              <a:rPr lang="en-US" dirty="0" smtClean="0"/>
              <a:t> play a central role</a:t>
            </a:r>
          </a:p>
          <a:p>
            <a:pPr lvl="2"/>
            <a:r>
              <a:rPr lang="en-US" dirty="0" smtClean="0"/>
              <a:t>Relaxation bounds</a:t>
            </a:r>
          </a:p>
          <a:p>
            <a:pPr lvl="2"/>
            <a:r>
              <a:rPr lang="en-US" dirty="0" smtClean="0"/>
              <a:t>Feasible solutions</a:t>
            </a:r>
          </a:p>
          <a:p>
            <a:pPr lvl="2"/>
            <a:r>
              <a:rPr lang="en-US" dirty="0" smtClean="0"/>
              <a:t>Branching</a:t>
            </a:r>
          </a:p>
          <a:p>
            <a:r>
              <a:rPr lang="en-US" dirty="0" smtClean="0"/>
              <a:t>We propose a novel branch-and-bound algorithm for discrete optimization</a:t>
            </a:r>
          </a:p>
          <a:p>
            <a:pPr lvl="1"/>
            <a:r>
              <a:rPr lang="en-US" b="1" dirty="0" smtClean="0"/>
              <a:t>Decision diagrams </a:t>
            </a:r>
            <a:r>
              <a:rPr lang="en-US" dirty="0" smtClean="0"/>
              <a:t>play a central role</a:t>
            </a:r>
          </a:p>
          <a:p>
            <a:pPr lvl="2"/>
            <a:r>
              <a:rPr lang="en-US" dirty="0" smtClean="0"/>
              <a:t>Relaxation bounds – </a:t>
            </a:r>
            <a:r>
              <a:rPr lang="en-US" b="1" dirty="0" smtClean="0"/>
              <a:t>Relaxed BDDs</a:t>
            </a:r>
          </a:p>
          <a:p>
            <a:pPr lvl="2"/>
            <a:r>
              <a:rPr lang="en-US" dirty="0" smtClean="0"/>
              <a:t>Feasible solutions – </a:t>
            </a:r>
            <a:r>
              <a:rPr lang="en-US" b="1" dirty="0" smtClean="0"/>
              <a:t>Restricted BDDs</a:t>
            </a:r>
          </a:p>
          <a:p>
            <a:pPr lvl="2"/>
            <a:r>
              <a:rPr lang="en-US" dirty="0" smtClean="0"/>
              <a:t>Branching – </a:t>
            </a:r>
            <a:r>
              <a:rPr lang="en-US" b="1" dirty="0" smtClean="0"/>
              <a:t>Nodes</a:t>
            </a:r>
            <a:r>
              <a:rPr lang="en-US" dirty="0" smtClean="0"/>
              <a:t> of relaxed BDDs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6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20</a:t>
            </a:fld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868501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508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8" idx="1"/>
            <a:endCxn id="83" idx="4"/>
          </p:cNvCxnSpPr>
          <p:nvPr/>
        </p:nvCxnSpPr>
        <p:spPr>
          <a:xfrm flipH="1" flipV="1">
            <a:off x="885824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1" idx="4"/>
            <a:endCxn id="120" idx="0"/>
          </p:cNvCxnSpPr>
          <p:nvPr/>
        </p:nvCxnSpPr>
        <p:spPr>
          <a:xfrm>
            <a:off x="7923403" y="3491159"/>
            <a:ext cx="953327" cy="795433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3" idx="4"/>
            <a:endCxn id="91" idx="0"/>
          </p:cNvCxnSpPr>
          <p:nvPr/>
        </p:nvCxnSpPr>
        <p:spPr>
          <a:xfrm flipH="1">
            <a:off x="7923403" y="2573401"/>
            <a:ext cx="934843" cy="788741"/>
          </a:xfrm>
          <a:prstGeom prst="line">
            <a:avLst/>
          </a:prstGeom>
          <a:ln w="508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8" idx="5"/>
            <a:endCxn id="121" idx="0"/>
          </p:cNvCxnSpPr>
          <p:nvPr/>
        </p:nvCxnSpPr>
        <p:spPr>
          <a:xfrm>
            <a:off x="977633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1" idx="3"/>
            <a:endCxn id="37" idx="6"/>
          </p:cNvCxnSpPr>
          <p:nvPr/>
        </p:nvCxnSpPr>
        <p:spPr>
          <a:xfrm flipH="1">
            <a:off x="906906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1" idx="4"/>
            <a:endCxn id="119" idx="0"/>
          </p:cNvCxnSpPr>
          <p:nvPr/>
        </p:nvCxnSpPr>
        <p:spPr>
          <a:xfrm flipH="1">
            <a:off x="707517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20" idx="6"/>
            <a:endCxn id="37" idx="6"/>
          </p:cNvCxnSpPr>
          <p:nvPr/>
        </p:nvCxnSpPr>
        <p:spPr>
          <a:xfrm>
            <a:off x="8933118" y="4351101"/>
            <a:ext cx="135949" cy="885650"/>
          </a:xfrm>
          <a:prstGeom prst="curvedConnector3">
            <a:avLst>
              <a:gd name="adj1" fmla="val 2681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20" idx="2"/>
            <a:endCxn id="37" idx="2"/>
          </p:cNvCxnSpPr>
          <p:nvPr/>
        </p:nvCxnSpPr>
        <p:spPr>
          <a:xfrm rot="10800000" flipV="1">
            <a:off x="8685018" y="4351101"/>
            <a:ext cx="135324" cy="885650"/>
          </a:xfrm>
          <a:prstGeom prst="curvedConnector3">
            <a:avLst>
              <a:gd name="adj1" fmla="val 268928"/>
            </a:avLst>
          </a:prstGeom>
          <a:ln w="508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8" idx="4"/>
            <a:endCxn id="120" idx="7"/>
          </p:cNvCxnSpPr>
          <p:nvPr/>
        </p:nvCxnSpPr>
        <p:spPr>
          <a:xfrm flipH="1">
            <a:off x="891660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11542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14675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6884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16791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86701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934988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9" name="Oval 118"/>
          <p:cNvSpPr/>
          <p:nvPr/>
        </p:nvSpPr>
        <p:spPr>
          <a:xfrm>
            <a:off x="701879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882034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1063928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1" name="Curved Connector 130"/>
          <p:cNvCxnSpPr>
            <a:stCxn id="121" idx="4"/>
            <a:endCxn id="37" idx="6"/>
          </p:cNvCxnSpPr>
          <p:nvPr/>
        </p:nvCxnSpPr>
        <p:spPr>
          <a:xfrm rot="5400000">
            <a:off x="946871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/>
          <p:cNvCxnSpPr>
            <a:stCxn id="119" idx="4"/>
            <a:endCxn id="37" idx="2"/>
          </p:cNvCxnSpPr>
          <p:nvPr/>
        </p:nvCxnSpPr>
        <p:spPr>
          <a:xfrm rot="16200000" flipH="1">
            <a:off x="746644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1038125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58" name="Straight Connector 157"/>
          <p:cNvCxnSpPr>
            <a:stCxn id="119" idx="4"/>
            <a:endCxn id="37" idx="2"/>
          </p:cNvCxnSpPr>
          <p:nvPr/>
        </p:nvCxnSpPr>
        <p:spPr>
          <a:xfrm>
            <a:off x="707517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762613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711480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816451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930069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987979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64" name="Straight Connector 63"/>
          <p:cNvCxnSpPr>
            <a:stCxn id="63" idx="5"/>
            <a:endCxn id="73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6"/>
            <a:endCxn id="73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3" name="Oval 72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74" name="Straight Connector 73"/>
          <p:cNvCxnSpPr>
            <a:stCxn id="61" idx="0"/>
            <a:endCxn id="63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3" idx="0"/>
            <a:endCxn id="66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1" idx="7"/>
            <a:endCxn id="66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3" idx="6"/>
            <a:endCxn id="66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5" name="Freeform 84"/>
          <p:cNvSpPr/>
          <p:nvPr/>
        </p:nvSpPr>
        <p:spPr>
          <a:xfrm>
            <a:off x="1215846" y="2864964"/>
            <a:ext cx="2312894" cy="2506532"/>
          </a:xfrm>
          <a:custGeom>
            <a:avLst/>
            <a:gdLst>
              <a:gd name="connsiteX0" fmla="*/ 0 w 2312894"/>
              <a:gd name="connsiteY0" fmla="*/ 0 h 2506532"/>
              <a:gd name="connsiteX1" fmla="*/ 1506070 w 2312894"/>
              <a:gd name="connsiteY1" fmla="*/ 914400 h 2506532"/>
              <a:gd name="connsiteX2" fmla="*/ 2312894 w 2312894"/>
              <a:gd name="connsiteY2" fmla="*/ 2506532 h 250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894" h="2506532">
                <a:moveTo>
                  <a:pt x="0" y="0"/>
                </a:moveTo>
                <a:cubicBezTo>
                  <a:pt x="560294" y="248322"/>
                  <a:pt x="1120588" y="496645"/>
                  <a:pt x="1506070" y="914400"/>
                </a:cubicBezTo>
                <a:cubicBezTo>
                  <a:pt x="1891552" y="1332155"/>
                  <a:pt x="2102223" y="1919343"/>
                  <a:pt x="2312894" y="2506532"/>
                </a:cubicBezTo>
              </a:path>
            </a:pathLst>
          </a:custGeom>
          <a:noFill/>
          <a:ln w="666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033759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652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2-Satisfiability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42900" y="2247900"/>
          <a:ext cx="5848350" cy="3383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19250"/>
                <a:gridCol w="2830952"/>
                <a:gridCol w="139814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Clause</a:t>
                      </a:r>
                      <a:r>
                        <a:rPr lang="en-US" sz="2000" b="1" baseline="0" dirty="0" smtClean="0"/>
                        <a:t> Index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Clause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Weight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1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1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1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┐x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/>
                        <a:t>x</a:t>
                      </a:r>
                      <a:r>
                        <a:rPr lang="en-US" sz="2000" b="1" i="0" baseline="-25000" dirty="0" smtClean="0"/>
                        <a:t>3</a:t>
                      </a:r>
                      <a:endParaRPr lang="en-US" sz="20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91472" y="233111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9" name="Oval 8"/>
          <p:cNvSpPr/>
          <p:nvPr/>
        </p:nvSpPr>
        <p:spPr>
          <a:xfrm>
            <a:off x="868501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1" name="Straight Connector 10"/>
          <p:cNvCxnSpPr>
            <a:stCxn id="27" idx="1"/>
            <a:endCxn id="8" idx="5"/>
          </p:cNvCxnSpPr>
          <p:nvPr/>
        </p:nvCxnSpPr>
        <p:spPr>
          <a:xfrm flipH="1" flipV="1">
            <a:off x="9019278" y="2658924"/>
            <a:ext cx="677312" cy="7221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6" idx="4"/>
            <a:endCxn id="30" idx="0"/>
          </p:cNvCxnSpPr>
          <p:nvPr/>
        </p:nvCxnSpPr>
        <p:spPr>
          <a:xfrm>
            <a:off x="7923403" y="3491159"/>
            <a:ext cx="953327" cy="7954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</p:cNvCxnSpPr>
          <p:nvPr/>
        </p:nvCxnSpPr>
        <p:spPr>
          <a:xfrm flipH="1">
            <a:off x="7923405" y="2658924"/>
            <a:ext cx="824310" cy="70321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7" idx="5"/>
            <a:endCxn id="31" idx="0"/>
          </p:cNvCxnSpPr>
          <p:nvPr/>
        </p:nvCxnSpPr>
        <p:spPr>
          <a:xfrm>
            <a:off x="977633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1" idx="3"/>
            <a:endCxn id="9" idx="6"/>
          </p:cNvCxnSpPr>
          <p:nvPr/>
        </p:nvCxnSpPr>
        <p:spPr>
          <a:xfrm flipH="1">
            <a:off x="906906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6" idx="4"/>
            <a:endCxn id="29" idx="0"/>
          </p:cNvCxnSpPr>
          <p:nvPr/>
        </p:nvCxnSpPr>
        <p:spPr>
          <a:xfrm flipH="1">
            <a:off x="707517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30" idx="6"/>
            <a:endCxn id="9" idx="6"/>
          </p:cNvCxnSpPr>
          <p:nvPr/>
        </p:nvCxnSpPr>
        <p:spPr>
          <a:xfrm>
            <a:off x="8933118" y="4351101"/>
            <a:ext cx="135949" cy="885650"/>
          </a:xfrm>
          <a:prstGeom prst="curvedConnector3">
            <a:avLst>
              <a:gd name="adj1" fmla="val 2681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30" idx="2"/>
            <a:endCxn id="9" idx="2"/>
          </p:cNvCxnSpPr>
          <p:nvPr/>
        </p:nvCxnSpPr>
        <p:spPr>
          <a:xfrm rot="10800000" flipV="1">
            <a:off x="8685018" y="4351101"/>
            <a:ext cx="135324" cy="885650"/>
          </a:xfrm>
          <a:prstGeom prst="curvedConnector3">
            <a:avLst>
              <a:gd name="adj1" fmla="val 26892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7" idx="4"/>
            <a:endCxn id="30" idx="7"/>
          </p:cNvCxnSpPr>
          <p:nvPr/>
        </p:nvCxnSpPr>
        <p:spPr>
          <a:xfrm flipH="1">
            <a:off x="891660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1542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14675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6884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6791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86701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4988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701879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82034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63928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2" name="Curved Connector 31"/>
          <p:cNvCxnSpPr>
            <a:stCxn id="31" idx="4"/>
            <a:endCxn id="9" idx="6"/>
          </p:cNvCxnSpPr>
          <p:nvPr/>
        </p:nvCxnSpPr>
        <p:spPr>
          <a:xfrm rot="5400000">
            <a:off x="946871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29" idx="4"/>
            <a:endCxn id="9" idx="2"/>
          </p:cNvCxnSpPr>
          <p:nvPr/>
        </p:nvCxnSpPr>
        <p:spPr>
          <a:xfrm rot="16200000" flipH="1">
            <a:off x="746644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38125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35" name="Straight Connector 34"/>
          <p:cNvCxnSpPr>
            <a:stCxn id="29" idx="4"/>
            <a:endCxn id="9" idx="2"/>
          </p:cNvCxnSpPr>
          <p:nvPr/>
        </p:nvCxnSpPr>
        <p:spPr>
          <a:xfrm>
            <a:off x="707517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62613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1480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16451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30069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7979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33759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55857" y="598905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55857" y="629233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460619" y="269988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i="1" baseline="-25000" dirty="0"/>
              <a:t>1</a:t>
            </a:r>
            <a:endParaRPr lang="en-US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11460619" y="360783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i="1" baseline="-25000" dirty="0"/>
              <a:t>2</a:t>
            </a:r>
            <a:endParaRPr lang="en-US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11460619" y="446867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i="1" baseline="-25000" dirty="0"/>
              <a:t>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2228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2-Satisfiability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22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91472" y="233111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9" name="Oval 8"/>
          <p:cNvSpPr/>
          <p:nvPr/>
        </p:nvSpPr>
        <p:spPr>
          <a:xfrm>
            <a:off x="868501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1" name="Straight Connector 10"/>
          <p:cNvCxnSpPr>
            <a:stCxn id="27" idx="1"/>
            <a:endCxn id="8" idx="5"/>
          </p:cNvCxnSpPr>
          <p:nvPr/>
        </p:nvCxnSpPr>
        <p:spPr>
          <a:xfrm flipH="1" flipV="1">
            <a:off x="9019278" y="2658924"/>
            <a:ext cx="677312" cy="7221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6" idx="4"/>
            <a:endCxn id="30" idx="0"/>
          </p:cNvCxnSpPr>
          <p:nvPr/>
        </p:nvCxnSpPr>
        <p:spPr>
          <a:xfrm>
            <a:off x="7923403" y="3491159"/>
            <a:ext cx="953327" cy="795433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</p:cNvCxnSpPr>
          <p:nvPr/>
        </p:nvCxnSpPr>
        <p:spPr>
          <a:xfrm flipH="1">
            <a:off x="7923405" y="2658924"/>
            <a:ext cx="824310" cy="703218"/>
          </a:xfrm>
          <a:prstGeom prst="line">
            <a:avLst/>
          </a:prstGeom>
          <a:ln w="444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7" idx="5"/>
            <a:endCxn id="31" idx="0"/>
          </p:cNvCxnSpPr>
          <p:nvPr/>
        </p:nvCxnSpPr>
        <p:spPr>
          <a:xfrm>
            <a:off x="977633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1" idx="3"/>
            <a:endCxn id="9" idx="6"/>
          </p:cNvCxnSpPr>
          <p:nvPr/>
        </p:nvCxnSpPr>
        <p:spPr>
          <a:xfrm flipH="1">
            <a:off x="906906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6" idx="4"/>
            <a:endCxn id="29" idx="0"/>
          </p:cNvCxnSpPr>
          <p:nvPr/>
        </p:nvCxnSpPr>
        <p:spPr>
          <a:xfrm flipH="1">
            <a:off x="707517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30" idx="6"/>
            <a:endCxn id="9" idx="6"/>
          </p:cNvCxnSpPr>
          <p:nvPr/>
        </p:nvCxnSpPr>
        <p:spPr>
          <a:xfrm>
            <a:off x="8933118" y="4351101"/>
            <a:ext cx="135949" cy="885650"/>
          </a:xfrm>
          <a:prstGeom prst="curvedConnector3">
            <a:avLst>
              <a:gd name="adj1" fmla="val 268151"/>
            </a:avLst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30" idx="2"/>
            <a:endCxn id="9" idx="2"/>
          </p:cNvCxnSpPr>
          <p:nvPr/>
        </p:nvCxnSpPr>
        <p:spPr>
          <a:xfrm rot="10800000" flipV="1">
            <a:off x="8685018" y="4351101"/>
            <a:ext cx="135324" cy="885650"/>
          </a:xfrm>
          <a:prstGeom prst="curvedConnector3">
            <a:avLst>
              <a:gd name="adj1" fmla="val 26892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7" idx="4"/>
            <a:endCxn id="30" idx="7"/>
          </p:cNvCxnSpPr>
          <p:nvPr/>
        </p:nvCxnSpPr>
        <p:spPr>
          <a:xfrm flipH="1">
            <a:off x="891660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1542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14675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6884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6791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86701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4988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701879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82034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63928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2" name="Curved Connector 31"/>
          <p:cNvCxnSpPr>
            <a:stCxn id="31" idx="4"/>
            <a:endCxn id="9" idx="6"/>
          </p:cNvCxnSpPr>
          <p:nvPr/>
        </p:nvCxnSpPr>
        <p:spPr>
          <a:xfrm rot="5400000">
            <a:off x="946871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29" idx="4"/>
            <a:endCxn id="9" idx="2"/>
          </p:cNvCxnSpPr>
          <p:nvPr/>
        </p:nvCxnSpPr>
        <p:spPr>
          <a:xfrm rot="16200000" flipH="1">
            <a:off x="746644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38125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35" name="Straight Connector 34"/>
          <p:cNvCxnSpPr>
            <a:stCxn id="29" idx="4"/>
            <a:endCxn id="9" idx="2"/>
          </p:cNvCxnSpPr>
          <p:nvPr/>
        </p:nvCxnSpPr>
        <p:spPr>
          <a:xfrm>
            <a:off x="707517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62613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1480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16451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30069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7979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33759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55857" y="598905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55857" y="629233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graphicFrame>
        <p:nvGraphicFramePr>
          <p:cNvPr id="4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866890"/>
              </p:ext>
            </p:extLst>
          </p:nvPr>
        </p:nvGraphicFramePr>
        <p:xfrm>
          <a:off x="342900" y="2247900"/>
          <a:ext cx="5848350" cy="3383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19250"/>
                <a:gridCol w="2830952"/>
                <a:gridCol w="139814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Clause</a:t>
                      </a:r>
                      <a:r>
                        <a:rPr lang="en-US" sz="2000" b="1" baseline="0" dirty="0" smtClean="0"/>
                        <a:t> Index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Clause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Weight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i="0" baseline="0" dirty="0" smtClean="0"/>
                        <a:t>V </a:t>
                      </a: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sz="2000" b="1" i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000" b="1" i="0" baseline="0" dirty="0" smtClean="0"/>
                        <a:t>V 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sz="2000" b="1" i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000" b="1" i="0" baseline="0" dirty="0" smtClean="0"/>
                        <a:t>V </a:t>
                      </a: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i="0" baseline="0" dirty="0" smtClean="0"/>
                        <a:t>V 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┐x</a:t>
                      </a:r>
                      <a:r>
                        <a:rPr lang="en-US" sz="2000" b="1" i="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sz="2000" b="1" i="0" baseline="0" dirty="0" smtClean="0"/>
                        <a:t> V </a:t>
                      </a: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2000" b="1" i="0" baseline="-250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1460619" y="269988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i="1" baseline="-25000" dirty="0"/>
              <a:t>1</a:t>
            </a:r>
            <a:endParaRPr lang="en-US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11460619" y="360783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i="1" baseline="-25000" dirty="0"/>
              <a:t>2</a:t>
            </a:r>
            <a:endParaRPr lang="en-US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11460619" y="446867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1790700" y="1257249"/>
            <a:ext cx="3073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800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b="1" dirty="0"/>
              <a:t>F</a:t>
            </a:r>
            <a:r>
              <a:rPr lang="en-US" sz="2800" dirty="0" smtClean="0"/>
              <a:t> , </a:t>
            </a:r>
            <a:r>
              <a:rPr lang="en-US" sz="2800" i="1" dirty="0"/>
              <a:t>x</a:t>
            </a:r>
            <a:r>
              <a:rPr lang="en-US" sz="2800" baseline="-25000" dirty="0"/>
              <a:t>2</a:t>
            </a:r>
            <a:r>
              <a:rPr lang="en-US" sz="2800" dirty="0"/>
              <a:t> = </a:t>
            </a:r>
            <a:r>
              <a:rPr lang="en-US" sz="2800" b="1" dirty="0" smtClean="0"/>
              <a:t>T </a:t>
            </a:r>
            <a:r>
              <a:rPr lang="en-US" sz="2800" dirty="0" smtClean="0"/>
              <a:t>,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b="1" dirty="0"/>
              <a:t>T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36946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Decision Diagrams –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decision diagram can be built several different ways</a:t>
            </a:r>
          </a:p>
          <a:p>
            <a:pPr lvl="1"/>
            <a:r>
              <a:rPr lang="en-US" dirty="0" smtClean="0"/>
              <a:t>Incremental refinement</a:t>
            </a:r>
          </a:p>
          <a:p>
            <a:pPr lvl="1"/>
            <a:r>
              <a:rPr lang="en-US" dirty="0" smtClean="0"/>
              <a:t>Top-down</a:t>
            </a:r>
          </a:p>
          <a:p>
            <a:pPr lvl="2"/>
            <a:r>
              <a:rPr lang="en-US" b="1" dirty="0" smtClean="0"/>
              <a:t>Dynamic programming</a:t>
            </a:r>
            <a:r>
              <a:rPr lang="en-US" dirty="0" smtClean="0"/>
              <a:t> formulation</a:t>
            </a:r>
            <a:endParaRPr lang="en-US" dirty="0"/>
          </a:p>
          <a:p>
            <a:pPr lvl="2"/>
            <a:r>
              <a:rPr lang="en-US" dirty="0" smtClean="0"/>
              <a:t>The decision diagram is the </a:t>
            </a:r>
            <a:r>
              <a:rPr lang="en-US" b="1" dirty="0" smtClean="0"/>
              <a:t>state transition</a:t>
            </a:r>
            <a:r>
              <a:rPr lang="en-US" dirty="0" smtClean="0"/>
              <a:t>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8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75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904042" y="228051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6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9904042" y="228051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21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9771888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7566668" y="320278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i="1" dirty="0" smtClean="0"/>
              <a:t>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9904042" y="228051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049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9771888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7566668" y="320278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i="1" dirty="0" smtClean="0"/>
              <a:t>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0340930" y="27767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453089" y="27895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144533" y="2756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904042" y="225956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072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9771888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7566668" y="320278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i="1" dirty="0" smtClean="0"/>
              <a:t>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0340930" y="27767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453089" y="27895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144533" y="2756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904042" y="225956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cxnSp>
        <p:nvCxnSpPr>
          <p:cNvPr id="56" name="Straight Connector 55"/>
          <p:cNvCxnSpPr>
            <a:stCxn id="57" idx="0"/>
            <a:endCxn id="24" idx="4"/>
          </p:cNvCxnSpPr>
          <p:nvPr/>
        </p:nvCxnSpPr>
        <p:spPr>
          <a:xfrm flipH="1" flipV="1">
            <a:off x="8840724" y="3495031"/>
            <a:ext cx="17273" cy="7824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8801609" y="427744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945272" y="430718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>
            <a:stCxn id="23" idx="4"/>
            <a:endCxn id="58" idx="0"/>
          </p:cNvCxnSpPr>
          <p:nvPr/>
        </p:nvCxnSpPr>
        <p:spPr>
          <a:xfrm>
            <a:off x="6990743" y="3487674"/>
            <a:ext cx="10917" cy="81951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38106" y="4152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8914385" y="4122523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204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Attractiveness of the approach</a:t>
            </a:r>
          </a:p>
          <a:p>
            <a:pPr lvl="1"/>
            <a:r>
              <a:rPr lang="en-US" dirty="0" smtClean="0"/>
              <a:t>Richer </a:t>
            </a:r>
            <a:r>
              <a:rPr lang="en-US" b="1" dirty="0" smtClean="0"/>
              <a:t>modeling</a:t>
            </a:r>
            <a:r>
              <a:rPr lang="en-US" dirty="0" smtClean="0"/>
              <a:t> language</a:t>
            </a:r>
          </a:p>
          <a:p>
            <a:pPr lvl="2"/>
            <a:r>
              <a:rPr lang="en-US" b="1" dirty="0" smtClean="0"/>
              <a:t>Dynamic Programming (DP)</a:t>
            </a:r>
            <a:r>
              <a:rPr lang="en-US" dirty="0" smtClean="0"/>
              <a:t> model</a:t>
            </a:r>
          </a:p>
          <a:p>
            <a:pPr lvl="3"/>
            <a:r>
              <a:rPr lang="en-US" dirty="0" smtClean="0"/>
              <a:t>No need for inequality formulation</a:t>
            </a:r>
          </a:p>
          <a:p>
            <a:pPr lvl="3"/>
            <a:r>
              <a:rPr lang="en-US" dirty="0" smtClean="0"/>
              <a:t>No need for integer variables</a:t>
            </a:r>
          </a:p>
          <a:p>
            <a:pPr lvl="3"/>
            <a:r>
              <a:rPr lang="en-US" dirty="0" smtClean="0"/>
              <a:t>No need for </a:t>
            </a:r>
            <a:r>
              <a:rPr lang="en-US" dirty="0" err="1" smtClean="0"/>
              <a:t>linearlization</a:t>
            </a:r>
            <a:endParaRPr lang="en-US" dirty="0"/>
          </a:p>
          <a:p>
            <a:pPr lvl="2"/>
            <a:r>
              <a:rPr lang="en-US" dirty="0" smtClean="0"/>
              <a:t>IP models may be too large to load into modern-day solvers	</a:t>
            </a:r>
          </a:p>
          <a:p>
            <a:pPr lvl="2"/>
            <a:r>
              <a:rPr lang="en-US" dirty="0" smtClean="0"/>
              <a:t>Exploit </a:t>
            </a:r>
            <a:r>
              <a:rPr lang="en-US" b="1" dirty="0" smtClean="0"/>
              <a:t>recursive</a:t>
            </a:r>
            <a:r>
              <a:rPr lang="en-US" dirty="0" smtClean="0"/>
              <a:t> structure of a problem</a:t>
            </a:r>
          </a:p>
          <a:p>
            <a:pPr lvl="3"/>
            <a:r>
              <a:rPr lang="en-US" dirty="0" smtClean="0"/>
              <a:t>Much like traditional IP techniques exploit polyhedral structure through cutting-planes</a:t>
            </a:r>
          </a:p>
          <a:p>
            <a:pPr lvl="1"/>
            <a:r>
              <a:rPr lang="en-US" b="1" dirty="0" smtClean="0"/>
              <a:t>Fast</a:t>
            </a:r>
            <a:r>
              <a:rPr lang="en-US" dirty="0" smtClean="0"/>
              <a:t> computation of bounds</a:t>
            </a:r>
          </a:p>
          <a:p>
            <a:pPr lvl="2"/>
            <a:r>
              <a:rPr lang="en-US" dirty="0" smtClean="0"/>
              <a:t>Time devoted to creating relaxation controlled by user</a:t>
            </a:r>
          </a:p>
          <a:p>
            <a:pPr lvl="2"/>
            <a:r>
              <a:rPr lang="en-US" dirty="0" smtClean="0"/>
              <a:t>More time and memory, better bound</a:t>
            </a:r>
          </a:p>
          <a:p>
            <a:pPr lvl="1"/>
            <a:r>
              <a:rPr lang="en-US" dirty="0" smtClean="0"/>
              <a:t>Novel </a:t>
            </a:r>
            <a:r>
              <a:rPr lang="en-US" b="1" dirty="0" smtClean="0"/>
              <a:t>branching scheme</a:t>
            </a:r>
          </a:p>
          <a:p>
            <a:pPr lvl="2"/>
            <a:r>
              <a:rPr lang="en-US" dirty="0" smtClean="0"/>
              <a:t>Several value assignments to variables</a:t>
            </a:r>
          </a:p>
          <a:p>
            <a:pPr lvl="2"/>
            <a:r>
              <a:rPr lang="en-US" dirty="0" smtClean="0"/>
              <a:t>Eliminates symmetry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5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9771888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7566668" y="320278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i="1" dirty="0" smtClean="0"/>
              <a:t>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0340930" y="27767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453089" y="27895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144533" y="2756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904042" y="225956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cxnSp>
        <p:nvCxnSpPr>
          <p:cNvPr id="56" name="Straight Connector 55"/>
          <p:cNvCxnSpPr>
            <a:stCxn id="57" idx="0"/>
            <a:endCxn id="24" idx="4"/>
          </p:cNvCxnSpPr>
          <p:nvPr/>
        </p:nvCxnSpPr>
        <p:spPr>
          <a:xfrm flipH="1" flipV="1">
            <a:off x="8840724" y="3495031"/>
            <a:ext cx="17273" cy="782417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8801609" y="4277448"/>
            <a:ext cx="112776" cy="12901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945272" y="4307189"/>
            <a:ext cx="112776" cy="12901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</p:txBody>
      </p:sp>
      <p:cxnSp>
        <p:nvCxnSpPr>
          <p:cNvPr id="59" name="Straight Connector 58"/>
          <p:cNvCxnSpPr>
            <a:stCxn id="23" idx="4"/>
            <a:endCxn id="58" idx="0"/>
          </p:cNvCxnSpPr>
          <p:nvPr/>
        </p:nvCxnSpPr>
        <p:spPr>
          <a:xfrm>
            <a:off x="6990743" y="3487674"/>
            <a:ext cx="10917" cy="819515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38106" y="4152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{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v</a:t>
            </a:r>
            <a:r>
              <a:rPr lang="en-US" i="1" baseline="-25000" dirty="0" smtClean="0">
                <a:solidFill>
                  <a:schemeClr val="tx1">
                    <a:alpha val="2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}</a:t>
            </a:r>
            <a:endParaRPr lang="en-US" i="1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914385" y="4122523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{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v</a:t>
            </a:r>
            <a:r>
              <a:rPr lang="en-US" i="1" baseline="-25000" dirty="0" smtClean="0">
                <a:solidFill>
                  <a:schemeClr val="tx1">
                    <a:alpha val="2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}</a:t>
            </a:r>
            <a:endParaRPr lang="en-US" i="1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7873440" y="427306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47416" y="4125567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cxnSp>
        <p:nvCxnSpPr>
          <p:cNvPr id="64" name="Straight Connector 63"/>
          <p:cNvCxnSpPr>
            <a:stCxn id="60" idx="0"/>
            <a:endCxn id="24" idx="3"/>
          </p:cNvCxnSpPr>
          <p:nvPr/>
        </p:nvCxnSpPr>
        <p:spPr>
          <a:xfrm flipV="1">
            <a:off x="7929828" y="3476137"/>
            <a:ext cx="871024" cy="7969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3" idx="5"/>
            <a:endCxn id="60" idx="0"/>
          </p:cNvCxnSpPr>
          <p:nvPr/>
        </p:nvCxnSpPr>
        <p:spPr>
          <a:xfrm>
            <a:off x="7030615" y="3468780"/>
            <a:ext cx="899213" cy="80428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1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86700" y="425986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715500" y="425986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92473" y="51907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721273" y="519079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648700" y="59817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3" idx="5"/>
            <a:endCxn id="26" idx="1"/>
          </p:cNvCxnSpPr>
          <p:nvPr/>
        </p:nvCxnSpPr>
        <p:spPr>
          <a:xfrm>
            <a:off x="7030615" y="3468780"/>
            <a:ext cx="872601" cy="8099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4" idx="4"/>
            <a:endCxn id="26" idx="7"/>
          </p:cNvCxnSpPr>
          <p:nvPr/>
        </p:nvCxnSpPr>
        <p:spPr>
          <a:xfrm flipH="1">
            <a:off x="7982960" y="3495031"/>
            <a:ext cx="857764" cy="7837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4"/>
            <a:endCxn id="27" idx="1"/>
          </p:cNvCxnSpPr>
          <p:nvPr/>
        </p:nvCxnSpPr>
        <p:spPr>
          <a:xfrm>
            <a:off x="8840724" y="3495031"/>
            <a:ext cx="891292" cy="7837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5" idx="4"/>
            <a:endCxn id="27" idx="7"/>
          </p:cNvCxnSpPr>
          <p:nvPr/>
        </p:nvCxnSpPr>
        <p:spPr>
          <a:xfrm flipH="1">
            <a:off x="9811760" y="3506568"/>
            <a:ext cx="878945" cy="772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6" idx="4"/>
            <a:endCxn id="28" idx="0"/>
          </p:cNvCxnSpPr>
          <p:nvPr/>
        </p:nvCxnSpPr>
        <p:spPr>
          <a:xfrm>
            <a:off x="7943088" y="4388879"/>
            <a:ext cx="5773" cy="80191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7" idx="3"/>
            <a:endCxn id="28" idx="6"/>
          </p:cNvCxnSpPr>
          <p:nvPr/>
        </p:nvCxnSpPr>
        <p:spPr>
          <a:xfrm flipH="1">
            <a:off x="8005249" y="4369984"/>
            <a:ext cx="1726767" cy="88532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27" idx="4"/>
            <a:endCxn id="29" idx="0"/>
          </p:cNvCxnSpPr>
          <p:nvPr/>
        </p:nvCxnSpPr>
        <p:spPr>
          <a:xfrm>
            <a:off x="9771888" y="4388878"/>
            <a:ext cx="5773" cy="801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28" idx="6"/>
            <a:endCxn id="32" idx="0"/>
          </p:cNvCxnSpPr>
          <p:nvPr/>
        </p:nvCxnSpPr>
        <p:spPr>
          <a:xfrm>
            <a:off x="8005249" y="5255305"/>
            <a:ext cx="835476" cy="726395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28" idx="4"/>
            <a:endCxn id="32" idx="2"/>
          </p:cNvCxnSpPr>
          <p:nvPr/>
        </p:nvCxnSpPr>
        <p:spPr>
          <a:xfrm rot="16200000" flipH="1">
            <a:off x="7871824" y="5396849"/>
            <a:ext cx="853912" cy="699839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29" idx="4"/>
            <a:endCxn id="32" idx="7"/>
          </p:cNvCxnSpPr>
          <p:nvPr/>
        </p:nvCxnSpPr>
        <p:spPr>
          <a:xfrm flipH="1">
            <a:off x="8976506" y="5319812"/>
            <a:ext cx="801155" cy="7181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0340930" y="27767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8453089" y="27895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380967" y="35233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118684" y="53465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0224532" y="38055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8970252" y="42898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634638" y="45829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8107745" y="5562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9360788" y="36702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144533" y="2756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272144" y="38868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9832914" y="45971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8599173" y="5150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66144"/>
            <a:ext cx="10515600" cy="505845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32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33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38853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34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14497" y="397706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(0,4,9)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15297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35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14497" y="397706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(0,4,9)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32953" y="3545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381690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36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55519" y="502756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30" idx="7"/>
          </p:cNvCxnSpPr>
          <p:nvPr/>
        </p:nvCxnSpPr>
        <p:spPr>
          <a:xfrm flipV="1">
            <a:off x="7051779" y="4271299"/>
            <a:ext cx="867899" cy="77516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14497" y="397706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(0,4,9)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32953" y="3545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30323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37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55519" y="502756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30" idx="7"/>
          </p:cNvCxnSpPr>
          <p:nvPr/>
        </p:nvCxnSpPr>
        <p:spPr>
          <a:xfrm flipV="1">
            <a:off x="7051779" y="4271299"/>
            <a:ext cx="867899" cy="77516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14497" y="397706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(0,4,9)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32953" y="3545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7397" y="490741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(0,0,17)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24837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38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55519" y="502756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30" idx="7"/>
          </p:cNvCxnSpPr>
          <p:nvPr/>
        </p:nvCxnSpPr>
        <p:spPr>
          <a:xfrm flipV="1">
            <a:off x="7051779" y="4271299"/>
            <a:ext cx="867899" cy="77516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14497" y="397706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(0,4,9)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32953" y="3545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7397" y="490741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(0,0,17)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84042" y="44041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474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39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55519" y="5027569"/>
            <a:ext cx="112776" cy="12901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30" idx="7"/>
          </p:cNvCxnSpPr>
          <p:nvPr/>
        </p:nvCxnSpPr>
        <p:spPr>
          <a:xfrm flipV="1">
            <a:off x="7051779" y="4271299"/>
            <a:ext cx="867899" cy="775164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14497" y="397706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(0,4,9)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32953" y="3545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7397" y="490741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(0,0,17)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84042" y="44041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8801100" y="502116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7" idx="7"/>
          </p:cNvCxnSpPr>
          <p:nvPr/>
        </p:nvCxnSpPr>
        <p:spPr>
          <a:xfrm flipH="1" flipV="1">
            <a:off x="7932953" y="4248895"/>
            <a:ext cx="964407" cy="7911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25653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073" y="1118507"/>
            <a:ext cx="10515600" cy="5058456"/>
          </a:xfrm>
        </p:spPr>
        <p:txBody>
          <a:bodyPr/>
          <a:lstStyle/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Exact decision diagrams</a:t>
            </a:r>
          </a:p>
          <a:p>
            <a:r>
              <a:rPr lang="en-US" dirty="0" smtClean="0"/>
              <a:t>Approximate decision diagrams</a:t>
            </a:r>
          </a:p>
          <a:p>
            <a:r>
              <a:rPr lang="en-US" dirty="0" smtClean="0"/>
              <a:t>The branch-and-bound algorithm</a:t>
            </a:r>
          </a:p>
          <a:p>
            <a:r>
              <a:rPr lang="en-US" dirty="0" smtClean="0"/>
              <a:t>Computational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40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55519" y="5027569"/>
            <a:ext cx="112776" cy="12901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30" idx="7"/>
          </p:cNvCxnSpPr>
          <p:nvPr/>
        </p:nvCxnSpPr>
        <p:spPr>
          <a:xfrm flipV="1">
            <a:off x="7051779" y="4271299"/>
            <a:ext cx="867899" cy="775164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35830" y="384864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(0,4,9)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32953" y="3545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7397" y="490741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(0,0,17)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84042" y="44041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8801100" y="502116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7" idx="7"/>
          </p:cNvCxnSpPr>
          <p:nvPr/>
        </p:nvCxnSpPr>
        <p:spPr>
          <a:xfrm flipH="1" flipV="1">
            <a:off x="7932953" y="4248895"/>
            <a:ext cx="964407" cy="7911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620646" y="43894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39" idx="0"/>
            <a:endCxn id="32" idx="2"/>
          </p:cNvCxnSpPr>
          <p:nvPr/>
        </p:nvCxnSpPr>
        <p:spPr>
          <a:xfrm flipH="1" flipV="1">
            <a:off x="8531933" y="4217978"/>
            <a:ext cx="239556" cy="17145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40332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41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55519" y="5027569"/>
            <a:ext cx="112776" cy="12901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30" idx="7"/>
          </p:cNvCxnSpPr>
          <p:nvPr/>
        </p:nvCxnSpPr>
        <p:spPr>
          <a:xfrm flipV="1">
            <a:off x="7051779" y="4271299"/>
            <a:ext cx="867899" cy="775164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35830" y="384864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(0,4,9)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32953" y="3545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7397" y="490741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(0,0,17)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84042" y="44041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8801100" y="502116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7" idx="7"/>
          </p:cNvCxnSpPr>
          <p:nvPr/>
        </p:nvCxnSpPr>
        <p:spPr>
          <a:xfrm flipH="1" flipV="1">
            <a:off x="7932953" y="4248895"/>
            <a:ext cx="964407" cy="7911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360113" y="430907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+ min{8,9}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9842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42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14497" y="299731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55519" y="5027569"/>
            <a:ext cx="112776" cy="12901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30" idx="7"/>
          </p:cNvCxnSpPr>
          <p:nvPr/>
        </p:nvCxnSpPr>
        <p:spPr>
          <a:xfrm flipV="1">
            <a:off x="7051779" y="4271299"/>
            <a:ext cx="867899" cy="775164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35830" y="384864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(0,4,9)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32953" y="3545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7397" y="490741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(0,0,17)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84042" y="44041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8801100" y="502116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7" idx="7"/>
          </p:cNvCxnSpPr>
          <p:nvPr/>
        </p:nvCxnSpPr>
        <p:spPr>
          <a:xfrm flipH="1" flipV="1">
            <a:off x="7932953" y="4248895"/>
            <a:ext cx="964407" cy="7911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360113" y="430907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+ min{8,9}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958487" y="488592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1158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43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166604" y="4161735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48547" y="22541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3"/>
            <a:endCxn id="7" idx="7"/>
          </p:cNvCxnSpPr>
          <p:nvPr/>
        </p:nvCxnSpPr>
        <p:spPr>
          <a:xfrm flipH="1">
            <a:off x="1166006" y="2581980"/>
            <a:ext cx="2038784" cy="712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7" idx="5"/>
          </p:cNvCxnSpPr>
          <p:nvPr/>
        </p:nvCxnSpPr>
        <p:spPr>
          <a:xfrm flipH="1" flipV="1">
            <a:off x="1166006" y="3566306"/>
            <a:ext cx="2056841" cy="651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9" idx="4"/>
          </p:cNvCxnSpPr>
          <p:nvPr/>
        </p:nvCxnSpPr>
        <p:spPr>
          <a:xfrm flipH="1" flipV="1">
            <a:off x="3340572" y="2638223"/>
            <a:ext cx="18057" cy="1523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6814" y="3298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2627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6214" y="3891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Oval 15"/>
          <p:cNvSpPr/>
          <p:nvPr/>
        </p:nvSpPr>
        <p:spPr>
          <a:xfrm>
            <a:off x="7740929" y="300953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" name="Oval 16"/>
          <p:cNvSpPr/>
          <p:nvPr/>
        </p:nvSpPr>
        <p:spPr>
          <a:xfrm>
            <a:off x="8801100" y="502116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740929" y="5750051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9" name="Curved Connector 18"/>
          <p:cNvCxnSpPr>
            <a:endCxn id="18" idx="6"/>
          </p:cNvCxnSpPr>
          <p:nvPr/>
        </p:nvCxnSpPr>
        <p:spPr>
          <a:xfrm rot="5400000">
            <a:off x="8116485" y="5165080"/>
            <a:ext cx="785490" cy="768503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endCxn id="18" idx="0"/>
          </p:cNvCxnSpPr>
          <p:nvPr/>
        </p:nvCxnSpPr>
        <p:spPr>
          <a:xfrm rot="10800000" flipV="1">
            <a:off x="7932954" y="5110971"/>
            <a:ext cx="853708" cy="639079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601200" y="3543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01200" y="44041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1200" y="53120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83836" y="5412777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30331" y="5693747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0437" y="520580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437" y="5509081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left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33" idx="0"/>
            <a:endCxn id="16" idx="4"/>
          </p:cNvCxnSpPr>
          <p:nvPr/>
        </p:nvCxnSpPr>
        <p:spPr>
          <a:xfrm flipV="1">
            <a:off x="7932953" y="3393587"/>
            <a:ext cx="1" cy="7262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7"/>
            <a:endCxn id="33" idx="4"/>
          </p:cNvCxnSpPr>
          <p:nvPr/>
        </p:nvCxnSpPr>
        <p:spPr>
          <a:xfrm flipH="1" flipV="1">
            <a:off x="7932953" y="4248895"/>
            <a:ext cx="964407" cy="7911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876565" y="4119878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955519" y="502756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>
            <a:stCxn id="38" idx="7"/>
          </p:cNvCxnSpPr>
          <p:nvPr/>
        </p:nvCxnSpPr>
        <p:spPr>
          <a:xfrm flipV="1">
            <a:off x="7051779" y="4271299"/>
            <a:ext cx="867899" cy="77516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38" idx="4"/>
            <a:endCxn id="18" idx="2"/>
          </p:cNvCxnSpPr>
          <p:nvPr/>
        </p:nvCxnSpPr>
        <p:spPr>
          <a:xfrm rot="16200000" flipH="1">
            <a:off x="6983673" y="5184820"/>
            <a:ext cx="785490" cy="729022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endCxn id="18" idx="0"/>
          </p:cNvCxnSpPr>
          <p:nvPr/>
        </p:nvCxnSpPr>
        <p:spPr>
          <a:xfrm>
            <a:off x="7079245" y="5110972"/>
            <a:ext cx="853709" cy="639079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932953" y="3545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0813" y="44041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58387" y="42758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846625" y="54441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46234" y="49168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2568" y="49074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789621" y="53871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990600" y="1270907"/>
            <a:ext cx="10515600" cy="50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jth</a:t>
            </a:r>
            <a:r>
              <a:rPr lang="en-US" sz="2400" dirty="0" smtClean="0"/>
              <a:t> element of state is the additional value of putting vertex on right (if positive) </a:t>
            </a:r>
          </a:p>
        </p:txBody>
      </p:sp>
    </p:spTree>
    <p:extLst>
      <p:ext uri="{BB962C8B-B14F-4D97-AF65-F5344CB8AC3E}">
        <p14:creationId xmlns:p14="http://schemas.microsoft.com/office/powerpoint/2010/main" val="26172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073" y="1118507"/>
            <a:ext cx="10515600" cy="5058456"/>
          </a:xfrm>
        </p:spPr>
        <p:txBody>
          <a:bodyPr/>
          <a:lstStyle/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Exact decision diagrams</a:t>
            </a:r>
          </a:p>
          <a:p>
            <a:r>
              <a:rPr lang="en-US" b="1" dirty="0" smtClean="0"/>
              <a:t>Approximate decision diagrams</a:t>
            </a:r>
          </a:p>
          <a:p>
            <a:r>
              <a:rPr lang="en-US" dirty="0" smtClean="0"/>
              <a:t>The branch-and-bound algorithm</a:t>
            </a:r>
          </a:p>
          <a:p>
            <a:r>
              <a:rPr lang="en-US" dirty="0" smtClean="0"/>
              <a:t>Computational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Decision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general, decision diagrams will grow </a:t>
            </a:r>
            <a:r>
              <a:rPr lang="en-US" b="1" dirty="0" smtClean="0"/>
              <a:t>exponentially</a:t>
            </a:r>
            <a:r>
              <a:rPr lang="en-US" dirty="0" smtClean="0"/>
              <a:t> large</a:t>
            </a:r>
          </a:p>
          <a:p>
            <a:pPr lvl="1"/>
            <a:r>
              <a:rPr lang="en-US" dirty="0" smtClean="0"/>
              <a:t>They are a compact representation of the </a:t>
            </a:r>
            <a:r>
              <a:rPr lang="en-US" b="1" dirty="0" smtClean="0"/>
              <a:t>entire search space</a:t>
            </a:r>
            <a:r>
              <a:rPr lang="en-US" dirty="0" smtClean="0"/>
              <a:t>!</a:t>
            </a:r>
          </a:p>
          <a:p>
            <a:r>
              <a:rPr lang="en-US" dirty="0" smtClean="0"/>
              <a:t>Limit the size to approximate the feasible space</a:t>
            </a:r>
          </a:p>
          <a:p>
            <a:pPr lvl="1"/>
            <a:r>
              <a:rPr lang="en-US" dirty="0" smtClean="0"/>
              <a:t>Relaxed Decision Diagrams</a:t>
            </a:r>
          </a:p>
          <a:p>
            <a:pPr lvl="2"/>
            <a:r>
              <a:rPr lang="en-US" dirty="0" smtClean="0"/>
              <a:t>Over-approximations of the feasible set</a:t>
            </a:r>
          </a:p>
          <a:p>
            <a:pPr lvl="2"/>
            <a:r>
              <a:rPr lang="en-US" dirty="0" smtClean="0"/>
              <a:t>Length of each r-t path is </a:t>
            </a:r>
            <a:r>
              <a:rPr lang="en-US" b="1" dirty="0" smtClean="0"/>
              <a:t>greater than or equal</a:t>
            </a:r>
            <a:r>
              <a:rPr lang="en-US" dirty="0" smtClean="0"/>
              <a:t> to the objective value of the solution it represents</a:t>
            </a:r>
          </a:p>
          <a:p>
            <a:pPr lvl="1"/>
            <a:r>
              <a:rPr lang="en-US" dirty="0" smtClean="0"/>
              <a:t>Restricted </a:t>
            </a:r>
            <a:r>
              <a:rPr lang="en-US" dirty="0"/>
              <a:t>Decision Diagrams</a:t>
            </a:r>
          </a:p>
          <a:p>
            <a:pPr lvl="2"/>
            <a:r>
              <a:rPr lang="en-US" dirty="0" smtClean="0"/>
              <a:t>Under-approximations </a:t>
            </a:r>
            <a:r>
              <a:rPr lang="en-US" dirty="0"/>
              <a:t>of the feasible set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Length of each r-t path is </a:t>
            </a:r>
            <a:r>
              <a:rPr lang="en-US" b="1" dirty="0" smtClean="0">
                <a:sym typeface="Wingdings" panose="05000000000000000000" pitchFamily="2" charset="2"/>
              </a:rPr>
              <a:t>less than or equal </a:t>
            </a:r>
            <a:r>
              <a:rPr lang="en-US" dirty="0" smtClean="0">
                <a:sym typeface="Wingdings" panose="05000000000000000000" pitchFamily="2" charset="2"/>
              </a:rPr>
              <a:t>to the objective value of the solution it represents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Decision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34348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2247899" y="43760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3"/>
            <a:endCxn id="6" idx="7"/>
          </p:cNvCxnSpPr>
          <p:nvPr/>
        </p:nvCxnSpPr>
        <p:spPr>
          <a:xfrm flipH="1">
            <a:off x="1166006" y="2896214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5"/>
          </p:cNvCxnSpPr>
          <p:nvPr/>
        </p:nvCxnSpPr>
        <p:spPr>
          <a:xfrm flipH="1" flipV="1">
            <a:off x="1166006" y="3762640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97881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87475" y="43760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2439924" y="2952457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4279500" y="2952457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2575705" y="2896214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631949" y="2760433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3434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92955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31649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908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757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2" name="Oval 21"/>
          <p:cNvSpPr/>
          <p:nvPr/>
        </p:nvSpPr>
        <p:spPr>
          <a:xfrm>
            <a:off x="8648700" y="1567862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3" name="Oval 22"/>
          <p:cNvSpPr/>
          <p:nvPr/>
        </p:nvSpPr>
        <p:spPr>
          <a:xfrm>
            <a:off x="7898734" y="263141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735018" y="26314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98734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735018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98734" y="44561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715500" y="445619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98734" y="538713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9721273" y="538712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648700" y="61780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3" name="Straight Connector 32"/>
          <p:cNvCxnSpPr>
            <a:stCxn id="23" idx="7"/>
            <a:endCxn id="22" idx="3"/>
          </p:cNvCxnSpPr>
          <p:nvPr/>
        </p:nvCxnSpPr>
        <p:spPr>
          <a:xfrm flipV="1">
            <a:off x="7994994" y="1895668"/>
            <a:ext cx="709949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1"/>
            <a:endCxn id="22" idx="5"/>
          </p:cNvCxnSpPr>
          <p:nvPr/>
        </p:nvCxnSpPr>
        <p:spPr>
          <a:xfrm flipH="1" flipV="1">
            <a:off x="8976506" y="1895668"/>
            <a:ext cx="775028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4" idx="4"/>
            <a:endCxn id="27" idx="0"/>
          </p:cNvCxnSpPr>
          <p:nvPr/>
        </p:nvCxnSpPr>
        <p:spPr>
          <a:xfrm>
            <a:off x="9791406" y="2760431"/>
            <a:ext cx="0" cy="810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" idx="4"/>
            <a:endCxn id="28" idx="0"/>
          </p:cNvCxnSpPr>
          <p:nvPr/>
        </p:nvCxnSpPr>
        <p:spPr>
          <a:xfrm>
            <a:off x="7955122" y="3699824"/>
            <a:ext cx="0" cy="7563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4"/>
            <a:endCxn id="29" idx="1"/>
          </p:cNvCxnSpPr>
          <p:nvPr/>
        </p:nvCxnSpPr>
        <p:spPr>
          <a:xfrm>
            <a:off x="7955122" y="3699824"/>
            <a:ext cx="177689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4"/>
            <a:endCxn id="29" idx="7"/>
          </p:cNvCxnSpPr>
          <p:nvPr/>
        </p:nvCxnSpPr>
        <p:spPr>
          <a:xfrm>
            <a:off x="9791406" y="3699824"/>
            <a:ext cx="2035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8" idx="4"/>
            <a:endCxn id="30" idx="0"/>
          </p:cNvCxnSpPr>
          <p:nvPr/>
        </p:nvCxnSpPr>
        <p:spPr>
          <a:xfrm>
            <a:off x="7955122" y="4585213"/>
            <a:ext cx="0" cy="80191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9" idx="3"/>
            <a:endCxn id="30" idx="6"/>
          </p:cNvCxnSpPr>
          <p:nvPr/>
        </p:nvCxnSpPr>
        <p:spPr>
          <a:xfrm flipH="1">
            <a:off x="8011510" y="4566318"/>
            <a:ext cx="1720506" cy="88532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9" idx="4"/>
            <a:endCxn id="31" idx="0"/>
          </p:cNvCxnSpPr>
          <p:nvPr/>
        </p:nvCxnSpPr>
        <p:spPr>
          <a:xfrm>
            <a:off x="9771888" y="4585212"/>
            <a:ext cx="5773" cy="801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30" idx="6"/>
            <a:endCxn id="32" idx="0"/>
          </p:cNvCxnSpPr>
          <p:nvPr/>
        </p:nvCxnSpPr>
        <p:spPr>
          <a:xfrm>
            <a:off x="8011510" y="5451639"/>
            <a:ext cx="829215" cy="726395"/>
          </a:xfrm>
          <a:prstGeom prst="curved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4"/>
            <a:endCxn id="32" idx="2"/>
          </p:cNvCxnSpPr>
          <p:nvPr/>
        </p:nvCxnSpPr>
        <p:spPr>
          <a:xfrm rot="16200000" flipH="1">
            <a:off x="7874955" y="5596314"/>
            <a:ext cx="853912" cy="693578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1" idx="4"/>
            <a:endCxn id="32" idx="7"/>
          </p:cNvCxnSpPr>
          <p:nvPr/>
        </p:nvCxnSpPr>
        <p:spPr>
          <a:xfrm flipH="1">
            <a:off x="8976506" y="5516146"/>
            <a:ext cx="801155" cy="7181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99476" y="2063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457854" y="2088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832914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61246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18684" y="5542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814231" y="3862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970252" y="44862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34638" y="4779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107745" y="5758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002080" y="3869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006073" y="4028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832914" y="4793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599173" y="5347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460619" y="20353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11460619" y="289621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1460619" y="380416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11460619" y="46650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1460619" y="56563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419256" y="6392364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65751" y="6673334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55857" y="618539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255857" y="6488668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cxnSp>
        <p:nvCxnSpPr>
          <p:cNvPr id="83" name="Curved Connector 82"/>
          <p:cNvCxnSpPr>
            <a:stCxn id="23" idx="2"/>
            <a:endCxn id="26" idx="2"/>
          </p:cNvCxnSpPr>
          <p:nvPr/>
        </p:nvCxnSpPr>
        <p:spPr>
          <a:xfrm rot="10800000" flipV="1">
            <a:off x="7898734" y="2695924"/>
            <a:ext cx="12700" cy="939392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23" idx="6"/>
            <a:endCxn id="26" idx="6"/>
          </p:cNvCxnSpPr>
          <p:nvPr/>
        </p:nvCxnSpPr>
        <p:spPr>
          <a:xfrm>
            <a:off x="8011510" y="2695924"/>
            <a:ext cx="12700" cy="939392"/>
          </a:xfrm>
          <a:prstGeom prst="curvedConnector3">
            <a:avLst>
              <a:gd name="adj1" fmla="val 180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307467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53265" y="1778359"/>
            <a:ext cx="232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 Width = 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0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Decision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058456"/>
          </a:xfrm>
        </p:spPr>
        <p:txBody>
          <a:bodyPr/>
          <a:lstStyle/>
          <a:p>
            <a:r>
              <a:rPr lang="en-US" dirty="0" smtClean="0"/>
              <a:t>Over-approximation of the feasible 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34348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2247899" y="4376008"/>
            <a:ext cx="384049" cy="38404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568408"/>
            <a:ext cx="384049" cy="38404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>
            <a:stCxn id="8" idx="3"/>
            <a:endCxn id="6" idx="7"/>
          </p:cNvCxnSpPr>
          <p:nvPr/>
        </p:nvCxnSpPr>
        <p:spPr>
          <a:xfrm flipH="1">
            <a:off x="1166006" y="2896214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5"/>
          </p:cNvCxnSpPr>
          <p:nvPr/>
        </p:nvCxnSpPr>
        <p:spPr>
          <a:xfrm flipH="1" flipV="1">
            <a:off x="1166006" y="3762640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97881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87475" y="4376008"/>
            <a:ext cx="384049" cy="38404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2439924" y="2952457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4279500" y="2952457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2575705" y="2896214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631949" y="2760433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3434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92955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31649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908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757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2" name="Oval 21"/>
          <p:cNvSpPr/>
          <p:nvPr/>
        </p:nvSpPr>
        <p:spPr>
          <a:xfrm>
            <a:off x="8648700" y="1567862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3" name="Oval 22"/>
          <p:cNvSpPr/>
          <p:nvPr/>
        </p:nvSpPr>
        <p:spPr>
          <a:xfrm>
            <a:off x="7898734" y="263141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735018" y="26314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98734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735018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98734" y="44561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715500" y="445619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98734" y="538713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9721273" y="538712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648700" y="61780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3" name="Straight Connector 32"/>
          <p:cNvCxnSpPr>
            <a:stCxn id="23" idx="7"/>
            <a:endCxn id="22" idx="3"/>
          </p:cNvCxnSpPr>
          <p:nvPr/>
        </p:nvCxnSpPr>
        <p:spPr>
          <a:xfrm flipV="1">
            <a:off x="7994994" y="1895668"/>
            <a:ext cx="709949" cy="754641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1"/>
            <a:endCxn id="22" idx="5"/>
          </p:cNvCxnSpPr>
          <p:nvPr/>
        </p:nvCxnSpPr>
        <p:spPr>
          <a:xfrm flipH="1" flipV="1">
            <a:off x="8976506" y="1895668"/>
            <a:ext cx="775028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4" idx="4"/>
            <a:endCxn id="27" idx="0"/>
          </p:cNvCxnSpPr>
          <p:nvPr/>
        </p:nvCxnSpPr>
        <p:spPr>
          <a:xfrm>
            <a:off x="9791406" y="2760431"/>
            <a:ext cx="0" cy="810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" idx="4"/>
            <a:endCxn id="28" idx="0"/>
          </p:cNvCxnSpPr>
          <p:nvPr/>
        </p:nvCxnSpPr>
        <p:spPr>
          <a:xfrm>
            <a:off x="7955122" y="3699824"/>
            <a:ext cx="0" cy="7563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4"/>
            <a:endCxn id="29" idx="1"/>
          </p:cNvCxnSpPr>
          <p:nvPr/>
        </p:nvCxnSpPr>
        <p:spPr>
          <a:xfrm>
            <a:off x="7955122" y="3699824"/>
            <a:ext cx="177689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4"/>
            <a:endCxn id="29" idx="7"/>
          </p:cNvCxnSpPr>
          <p:nvPr/>
        </p:nvCxnSpPr>
        <p:spPr>
          <a:xfrm>
            <a:off x="9791406" y="3699824"/>
            <a:ext cx="2035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8" idx="4"/>
            <a:endCxn id="30" idx="0"/>
          </p:cNvCxnSpPr>
          <p:nvPr/>
        </p:nvCxnSpPr>
        <p:spPr>
          <a:xfrm>
            <a:off x="7955122" y="4585213"/>
            <a:ext cx="0" cy="80191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9" idx="3"/>
            <a:endCxn id="30" idx="6"/>
          </p:cNvCxnSpPr>
          <p:nvPr/>
        </p:nvCxnSpPr>
        <p:spPr>
          <a:xfrm flipH="1">
            <a:off x="8011510" y="4566318"/>
            <a:ext cx="1720506" cy="88532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9" idx="4"/>
            <a:endCxn id="31" idx="0"/>
          </p:cNvCxnSpPr>
          <p:nvPr/>
        </p:nvCxnSpPr>
        <p:spPr>
          <a:xfrm>
            <a:off x="9771888" y="4585212"/>
            <a:ext cx="5773" cy="801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30" idx="6"/>
            <a:endCxn id="32" idx="0"/>
          </p:cNvCxnSpPr>
          <p:nvPr/>
        </p:nvCxnSpPr>
        <p:spPr>
          <a:xfrm>
            <a:off x="8011510" y="5451639"/>
            <a:ext cx="829215" cy="726395"/>
          </a:xfrm>
          <a:prstGeom prst="curvedConnector2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4"/>
            <a:endCxn id="32" idx="2"/>
          </p:cNvCxnSpPr>
          <p:nvPr/>
        </p:nvCxnSpPr>
        <p:spPr>
          <a:xfrm rot="16200000" flipH="1">
            <a:off x="7874955" y="5596314"/>
            <a:ext cx="853912" cy="693578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1" idx="4"/>
            <a:endCxn id="32" idx="7"/>
          </p:cNvCxnSpPr>
          <p:nvPr/>
        </p:nvCxnSpPr>
        <p:spPr>
          <a:xfrm flipH="1">
            <a:off x="8976506" y="5516146"/>
            <a:ext cx="801155" cy="7181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99476" y="2063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457854" y="2088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832914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61246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18684" y="5542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814231" y="3862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970252" y="44862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34638" y="4779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107745" y="5758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002080" y="3869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006073" y="4028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832914" y="4793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599173" y="5347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460619" y="20353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11460619" y="289621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1460619" y="380416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11460619" y="46650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1460619" y="56563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419256" y="6392364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65751" y="6673334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55857" y="618539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255857" y="6488668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cxnSp>
        <p:nvCxnSpPr>
          <p:cNvPr id="83" name="Curved Connector 82"/>
          <p:cNvCxnSpPr>
            <a:stCxn id="23" idx="2"/>
            <a:endCxn id="26" idx="2"/>
          </p:cNvCxnSpPr>
          <p:nvPr/>
        </p:nvCxnSpPr>
        <p:spPr>
          <a:xfrm rot="10800000" flipV="1">
            <a:off x="7898734" y="2695924"/>
            <a:ext cx="12700" cy="939392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23" idx="6"/>
            <a:endCxn id="26" idx="6"/>
          </p:cNvCxnSpPr>
          <p:nvPr/>
        </p:nvCxnSpPr>
        <p:spPr>
          <a:xfrm>
            <a:off x="8011510" y="2695924"/>
            <a:ext cx="12700" cy="939392"/>
          </a:xfrm>
          <a:prstGeom prst="curvedConnector3">
            <a:avLst>
              <a:gd name="adj1" fmla="val 1800000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307467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9080" y="5372100"/>
            <a:ext cx="4158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(0,1,1,0,1) </a:t>
            </a:r>
            <a:r>
              <a:rPr lang="en-US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Upper bound = 13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953265" y="1778359"/>
            <a:ext cx="232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 Width = 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8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7521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7522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665328" y="674755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721570" y="2346574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87503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2177097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529546" y="730998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2369122" y="730998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665327" y="674755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721571" y="538974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8490" y="114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12572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6210" y="68322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04904" y="125724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49176" y="233160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93793" y="6747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380161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383792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399363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8" idx="1"/>
            <a:endCxn id="83" idx="4"/>
          </p:cNvCxnSpPr>
          <p:nvPr/>
        </p:nvCxnSpPr>
        <p:spPr>
          <a:xfrm flipH="1" flipV="1">
            <a:off x="401115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1" idx="4"/>
            <a:endCxn id="120" idx="0"/>
          </p:cNvCxnSpPr>
          <p:nvPr/>
        </p:nvCxnSpPr>
        <p:spPr>
          <a:xfrm>
            <a:off x="3076313" y="3491159"/>
            <a:ext cx="953327" cy="7954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3" idx="4"/>
            <a:endCxn id="91" idx="0"/>
          </p:cNvCxnSpPr>
          <p:nvPr/>
        </p:nvCxnSpPr>
        <p:spPr>
          <a:xfrm flipH="1">
            <a:off x="3076313" y="2573401"/>
            <a:ext cx="934843" cy="7887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8" idx="5"/>
            <a:endCxn id="121" idx="0"/>
          </p:cNvCxnSpPr>
          <p:nvPr/>
        </p:nvCxnSpPr>
        <p:spPr>
          <a:xfrm>
            <a:off x="492924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1" idx="3"/>
            <a:endCxn id="37" idx="6"/>
          </p:cNvCxnSpPr>
          <p:nvPr/>
        </p:nvCxnSpPr>
        <p:spPr>
          <a:xfrm flipH="1">
            <a:off x="422197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1" idx="4"/>
            <a:endCxn id="119" idx="0"/>
          </p:cNvCxnSpPr>
          <p:nvPr/>
        </p:nvCxnSpPr>
        <p:spPr>
          <a:xfrm flipH="1">
            <a:off x="222808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20" idx="6"/>
            <a:endCxn id="37" idx="6"/>
          </p:cNvCxnSpPr>
          <p:nvPr/>
        </p:nvCxnSpPr>
        <p:spPr>
          <a:xfrm>
            <a:off x="4086028" y="4351101"/>
            <a:ext cx="135949" cy="885650"/>
          </a:xfrm>
          <a:prstGeom prst="curvedConnector3">
            <a:avLst>
              <a:gd name="adj1" fmla="val 2681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20" idx="2"/>
            <a:endCxn id="37" idx="2"/>
          </p:cNvCxnSpPr>
          <p:nvPr/>
        </p:nvCxnSpPr>
        <p:spPr>
          <a:xfrm rot="10800000" flipV="1">
            <a:off x="3837928" y="4351101"/>
            <a:ext cx="135324" cy="885650"/>
          </a:xfrm>
          <a:prstGeom prst="curvedConnector3">
            <a:avLst>
              <a:gd name="adj1" fmla="val 26892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8" idx="4"/>
            <a:endCxn id="120" idx="7"/>
          </p:cNvCxnSpPr>
          <p:nvPr/>
        </p:nvCxnSpPr>
        <p:spPr>
          <a:xfrm flipH="1">
            <a:off x="406951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2785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26833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29966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2175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32082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3" name="Oval 82"/>
          <p:cNvSpPr/>
          <p:nvPr/>
        </p:nvSpPr>
        <p:spPr>
          <a:xfrm>
            <a:off x="395476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301992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83298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50279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9" name="Oval 118"/>
          <p:cNvSpPr/>
          <p:nvPr/>
        </p:nvSpPr>
        <p:spPr>
          <a:xfrm>
            <a:off x="217170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397325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79219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1" name="Curved Connector 130"/>
          <p:cNvCxnSpPr>
            <a:stCxn id="121" idx="4"/>
            <a:endCxn id="37" idx="6"/>
          </p:cNvCxnSpPr>
          <p:nvPr/>
        </p:nvCxnSpPr>
        <p:spPr>
          <a:xfrm rot="5400000">
            <a:off x="462162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/>
          <p:cNvCxnSpPr>
            <a:stCxn id="119" idx="4"/>
            <a:endCxn id="37" idx="2"/>
          </p:cNvCxnSpPr>
          <p:nvPr/>
        </p:nvCxnSpPr>
        <p:spPr>
          <a:xfrm rot="16200000" flipH="1">
            <a:off x="261935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53416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58" name="Straight Connector 157"/>
          <p:cNvCxnSpPr>
            <a:stCxn id="119" idx="4"/>
            <a:endCxn id="37" idx="2"/>
          </p:cNvCxnSpPr>
          <p:nvPr/>
        </p:nvCxnSpPr>
        <p:spPr>
          <a:xfrm>
            <a:off x="222808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77904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226771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331742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45360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503270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339189" y="3295496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85684" y="3576466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549050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661352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661352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661352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661352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1175790" y="3088524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5790" y="3391800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41317" y="5972142"/>
            <a:ext cx="272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 DECISION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2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49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7521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7522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665328" y="674755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721570" y="2346574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87503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2177097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529546" y="730998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2369122" y="730998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665327" y="674755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721571" y="538974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8490" y="114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12572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6210" y="68322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04904" y="125724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49176" y="233160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93793" y="6747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380161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383792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399363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8" idx="1"/>
            <a:endCxn id="83" idx="4"/>
          </p:cNvCxnSpPr>
          <p:nvPr/>
        </p:nvCxnSpPr>
        <p:spPr>
          <a:xfrm flipH="1" flipV="1">
            <a:off x="401115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1" idx="4"/>
            <a:endCxn id="120" idx="0"/>
          </p:cNvCxnSpPr>
          <p:nvPr/>
        </p:nvCxnSpPr>
        <p:spPr>
          <a:xfrm>
            <a:off x="3076313" y="3491159"/>
            <a:ext cx="953327" cy="7954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3" idx="4"/>
            <a:endCxn id="91" idx="0"/>
          </p:cNvCxnSpPr>
          <p:nvPr/>
        </p:nvCxnSpPr>
        <p:spPr>
          <a:xfrm flipH="1">
            <a:off x="3076313" y="2573401"/>
            <a:ext cx="934843" cy="7887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8" idx="5"/>
            <a:endCxn id="121" idx="0"/>
          </p:cNvCxnSpPr>
          <p:nvPr/>
        </p:nvCxnSpPr>
        <p:spPr>
          <a:xfrm>
            <a:off x="492924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1" idx="3"/>
            <a:endCxn id="37" idx="6"/>
          </p:cNvCxnSpPr>
          <p:nvPr/>
        </p:nvCxnSpPr>
        <p:spPr>
          <a:xfrm flipH="1">
            <a:off x="422197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1" idx="4"/>
            <a:endCxn id="119" idx="0"/>
          </p:cNvCxnSpPr>
          <p:nvPr/>
        </p:nvCxnSpPr>
        <p:spPr>
          <a:xfrm flipH="1">
            <a:off x="222808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20" idx="6"/>
            <a:endCxn id="37" idx="6"/>
          </p:cNvCxnSpPr>
          <p:nvPr/>
        </p:nvCxnSpPr>
        <p:spPr>
          <a:xfrm>
            <a:off x="4086028" y="4351101"/>
            <a:ext cx="135949" cy="885650"/>
          </a:xfrm>
          <a:prstGeom prst="curvedConnector3">
            <a:avLst>
              <a:gd name="adj1" fmla="val 2681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20" idx="2"/>
            <a:endCxn id="37" idx="2"/>
          </p:cNvCxnSpPr>
          <p:nvPr/>
        </p:nvCxnSpPr>
        <p:spPr>
          <a:xfrm rot="10800000" flipV="1">
            <a:off x="3837928" y="4351101"/>
            <a:ext cx="135324" cy="885650"/>
          </a:xfrm>
          <a:prstGeom prst="curvedConnector3">
            <a:avLst>
              <a:gd name="adj1" fmla="val 26892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8" idx="4"/>
            <a:endCxn id="120" idx="7"/>
          </p:cNvCxnSpPr>
          <p:nvPr/>
        </p:nvCxnSpPr>
        <p:spPr>
          <a:xfrm flipH="1">
            <a:off x="406951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2785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26833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29966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2175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32082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3" name="Oval 82"/>
          <p:cNvSpPr/>
          <p:nvPr/>
        </p:nvSpPr>
        <p:spPr>
          <a:xfrm>
            <a:off x="395476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301992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83298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50279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9" name="Oval 118"/>
          <p:cNvSpPr/>
          <p:nvPr/>
        </p:nvSpPr>
        <p:spPr>
          <a:xfrm>
            <a:off x="217170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397325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79219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1" name="Curved Connector 130"/>
          <p:cNvCxnSpPr>
            <a:stCxn id="121" idx="4"/>
            <a:endCxn id="37" idx="6"/>
          </p:cNvCxnSpPr>
          <p:nvPr/>
        </p:nvCxnSpPr>
        <p:spPr>
          <a:xfrm rot="5400000">
            <a:off x="462162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/>
          <p:cNvCxnSpPr>
            <a:stCxn id="119" idx="4"/>
            <a:endCxn id="37" idx="2"/>
          </p:cNvCxnSpPr>
          <p:nvPr/>
        </p:nvCxnSpPr>
        <p:spPr>
          <a:xfrm rot="16200000" flipH="1">
            <a:off x="261935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53416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58" name="Straight Connector 157"/>
          <p:cNvCxnSpPr>
            <a:stCxn id="119" idx="4"/>
            <a:endCxn id="37" idx="2"/>
          </p:cNvCxnSpPr>
          <p:nvPr/>
        </p:nvCxnSpPr>
        <p:spPr>
          <a:xfrm>
            <a:off x="222808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77904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226771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331742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45360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503270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339189" y="3295496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85684" y="3576466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549050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661352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661352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661352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661352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1175790" y="3088524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5790" y="3391800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88045" y="5972142"/>
            <a:ext cx="272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 DECISION DIAGRAM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9808463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8" name="Oval 67"/>
          <p:cNvSpPr/>
          <p:nvPr/>
        </p:nvSpPr>
        <p:spPr>
          <a:xfrm>
            <a:off x="9944099" y="24188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9944099" y="3376183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9808463" y="50292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72" name="Straight Connector 71"/>
          <p:cNvCxnSpPr>
            <a:stCxn id="68" idx="0"/>
            <a:endCxn id="66" idx="4"/>
          </p:cNvCxnSpPr>
          <p:nvPr/>
        </p:nvCxnSpPr>
        <p:spPr>
          <a:xfrm flipV="1">
            <a:off x="10000487" y="1755577"/>
            <a:ext cx="1" cy="66323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68" idx="2"/>
            <a:endCxn id="69" idx="2"/>
          </p:cNvCxnSpPr>
          <p:nvPr/>
        </p:nvCxnSpPr>
        <p:spPr>
          <a:xfrm rot="10800000" flipV="1">
            <a:off x="9944099" y="2483322"/>
            <a:ext cx="12700" cy="957369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68" idx="6"/>
            <a:endCxn id="69" idx="6"/>
          </p:cNvCxnSpPr>
          <p:nvPr/>
        </p:nvCxnSpPr>
        <p:spPr>
          <a:xfrm>
            <a:off x="10056875" y="2483323"/>
            <a:ext cx="12700" cy="957369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9085065" y="420453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10898124" y="420453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0" name="Curved Connector 89"/>
          <p:cNvCxnSpPr>
            <a:stCxn id="88" idx="4"/>
            <a:endCxn id="70" idx="2"/>
          </p:cNvCxnSpPr>
          <p:nvPr/>
        </p:nvCxnSpPr>
        <p:spPr>
          <a:xfrm rot="16200000" flipH="1">
            <a:off x="9031122" y="4443884"/>
            <a:ext cx="887672" cy="66701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89" idx="2"/>
            <a:endCxn id="70" idx="0"/>
          </p:cNvCxnSpPr>
          <p:nvPr/>
        </p:nvCxnSpPr>
        <p:spPr>
          <a:xfrm rot="10800000" flipV="1">
            <a:off x="10000488" y="4269044"/>
            <a:ext cx="897636" cy="760156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stCxn id="88" idx="6"/>
            <a:endCxn id="70" idx="0"/>
          </p:cNvCxnSpPr>
          <p:nvPr/>
        </p:nvCxnSpPr>
        <p:spPr>
          <a:xfrm>
            <a:off x="9197841" y="4269045"/>
            <a:ext cx="802647" cy="760155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89" idx="4"/>
            <a:endCxn id="70" idx="6"/>
          </p:cNvCxnSpPr>
          <p:nvPr/>
        </p:nvCxnSpPr>
        <p:spPr>
          <a:xfrm rot="5400000">
            <a:off x="10129676" y="4396388"/>
            <a:ext cx="887673" cy="762000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8496300" y="5955268"/>
            <a:ext cx="2964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RELAXED DECISION DIAGRAM</a:t>
            </a:r>
            <a:endParaRPr lang="en-US" dirty="0"/>
          </a:p>
        </p:txBody>
      </p:sp>
      <p:cxnSp>
        <p:nvCxnSpPr>
          <p:cNvPr id="103" name="Straight Connector 102"/>
          <p:cNvCxnSpPr>
            <a:stCxn id="69" idx="3"/>
            <a:endCxn id="88" idx="0"/>
          </p:cNvCxnSpPr>
          <p:nvPr/>
        </p:nvCxnSpPr>
        <p:spPr>
          <a:xfrm flipH="1">
            <a:off x="9141453" y="3486306"/>
            <a:ext cx="819162" cy="71823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0"/>
            <a:endCxn id="69" idx="6"/>
          </p:cNvCxnSpPr>
          <p:nvPr/>
        </p:nvCxnSpPr>
        <p:spPr>
          <a:xfrm flipH="1" flipV="1">
            <a:off x="10056875" y="3440692"/>
            <a:ext cx="897637" cy="7638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9978661" y="185968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9329384" y="27499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03251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420974" y="44030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10626786" y="3585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994717" y="47837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9115413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0272205" y="4406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10712410" y="47925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5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073" y="1118507"/>
            <a:ext cx="10515600" cy="5058456"/>
          </a:xfrm>
        </p:spPr>
        <p:txBody>
          <a:bodyPr/>
          <a:lstStyle/>
          <a:p>
            <a:r>
              <a:rPr lang="en-US" b="1" dirty="0" smtClean="0"/>
              <a:t>Applications</a:t>
            </a:r>
          </a:p>
          <a:p>
            <a:r>
              <a:rPr lang="en-US" dirty="0" smtClean="0"/>
              <a:t>Exact decision diagrams</a:t>
            </a:r>
          </a:p>
          <a:p>
            <a:r>
              <a:rPr lang="en-US" dirty="0" smtClean="0"/>
              <a:t>Approximate decision diagrams</a:t>
            </a:r>
          </a:p>
          <a:p>
            <a:r>
              <a:rPr lang="en-US" dirty="0" smtClean="0"/>
              <a:t>The branch-and-bound algorithm</a:t>
            </a:r>
          </a:p>
          <a:p>
            <a:r>
              <a:rPr lang="en-US" dirty="0" smtClean="0"/>
              <a:t>Computational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50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7521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7522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665328" y="674755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721570" y="2346574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87503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2177097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529546" y="730998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2369122" y="730998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665327" y="674755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721571" y="538974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8490" y="114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12572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6210" y="68322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04904" y="125724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49176" y="233160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93793" y="6747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380161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383792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3993635" y="1755577"/>
            <a:ext cx="17521" cy="68880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8" idx="1"/>
            <a:endCxn id="83" idx="4"/>
          </p:cNvCxnSpPr>
          <p:nvPr/>
        </p:nvCxnSpPr>
        <p:spPr>
          <a:xfrm flipH="1" flipV="1">
            <a:off x="401115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1" idx="4"/>
            <a:endCxn id="120" idx="0"/>
          </p:cNvCxnSpPr>
          <p:nvPr/>
        </p:nvCxnSpPr>
        <p:spPr>
          <a:xfrm>
            <a:off x="3076313" y="3491159"/>
            <a:ext cx="953327" cy="79543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3" idx="4"/>
            <a:endCxn id="91" idx="0"/>
          </p:cNvCxnSpPr>
          <p:nvPr/>
        </p:nvCxnSpPr>
        <p:spPr>
          <a:xfrm flipH="1">
            <a:off x="3076313" y="2573401"/>
            <a:ext cx="934843" cy="788741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8" idx="5"/>
            <a:endCxn id="121" idx="0"/>
          </p:cNvCxnSpPr>
          <p:nvPr/>
        </p:nvCxnSpPr>
        <p:spPr>
          <a:xfrm>
            <a:off x="492924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1" idx="3"/>
            <a:endCxn id="37" idx="6"/>
          </p:cNvCxnSpPr>
          <p:nvPr/>
        </p:nvCxnSpPr>
        <p:spPr>
          <a:xfrm flipH="1">
            <a:off x="422197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1" idx="4"/>
            <a:endCxn id="119" idx="0"/>
          </p:cNvCxnSpPr>
          <p:nvPr/>
        </p:nvCxnSpPr>
        <p:spPr>
          <a:xfrm flipH="1">
            <a:off x="222808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20" idx="6"/>
            <a:endCxn id="37" idx="6"/>
          </p:cNvCxnSpPr>
          <p:nvPr/>
        </p:nvCxnSpPr>
        <p:spPr>
          <a:xfrm>
            <a:off x="4086028" y="4351101"/>
            <a:ext cx="135949" cy="885650"/>
          </a:xfrm>
          <a:prstGeom prst="curvedConnector3">
            <a:avLst>
              <a:gd name="adj1" fmla="val 26815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20" idx="2"/>
            <a:endCxn id="37" idx="2"/>
          </p:cNvCxnSpPr>
          <p:nvPr/>
        </p:nvCxnSpPr>
        <p:spPr>
          <a:xfrm rot="10800000" flipV="1">
            <a:off x="3837928" y="4351101"/>
            <a:ext cx="135324" cy="885650"/>
          </a:xfrm>
          <a:prstGeom prst="curvedConnector3">
            <a:avLst>
              <a:gd name="adj1" fmla="val 268928"/>
            </a:avLst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8" idx="4"/>
            <a:endCxn id="120" idx="7"/>
          </p:cNvCxnSpPr>
          <p:nvPr/>
        </p:nvCxnSpPr>
        <p:spPr>
          <a:xfrm flipH="1">
            <a:off x="406951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2785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26833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29966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2175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32082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3" name="Oval 82"/>
          <p:cNvSpPr/>
          <p:nvPr/>
        </p:nvSpPr>
        <p:spPr>
          <a:xfrm>
            <a:off x="395476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301992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83298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50279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9" name="Oval 118"/>
          <p:cNvSpPr/>
          <p:nvPr/>
        </p:nvSpPr>
        <p:spPr>
          <a:xfrm>
            <a:off x="217170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397325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79219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1" name="Curved Connector 130"/>
          <p:cNvCxnSpPr>
            <a:stCxn id="121" idx="4"/>
            <a:endCxn id="37" idx="6"/>
          </p:cNvCxnSpPr>
          <p:nvPr/>
        </p:nvCxnSpPr>
        <p:spPr>
          <a:xfrm rot="5400000">
            <a:off x="462162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/>
          <p:cNvCxnSpPr>
            <a:stCxn id="119" idx="4"/>
            <a:endCxn id="37" idx="2"/>
          </p:cNvCxnSpPr>
          <p:nvPr/>
        </p:nvCxnSpPr>
        <p:spPr>
          <a:xfrm rot="16200000" flipH="1">
            <a:off x="261935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53416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58" name="Straight Connector 157"/>
          <p:cNvCxnSpPr>
            <a:stCxn id="119" idx="4"/>
            <a:endCxn id="37" idx="2"/>
          </p:cNvCxnSpPr>
          <p:nvPr/>
        </p:nvCxnSpPr>
        <p:spPr>
          <a:xfrm>
            <a:off x="222808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77904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226771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331742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45360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503270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339189" y="3295496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85684" y="3576466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549050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661352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661352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661352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661352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1175790" y="3088524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5790" y="3391800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88045" y="5972142"/>
            <a:ext cx="272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 DECISION DIAGRAM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9808463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8" name="Oval 67"/>
          <p:cNvSpPr/>
          <p:nvPr/>
        </p:nvSpPr>
        <p:spPr>
          <a:xfrm>
            <a:off x="9944099" y="24188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9944099" y="3376183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9808463" y="50292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72" name="Straight Connector 71"/>
          <p:cNvCxnSpPr>
            <a:stCxn id="68" idx="0"/>
            <a:endCxn id="66" idx="4"/>
          </p:cNvCxnSpPr>
          <p:nvPr/>
        </p:nvCxnSpPr>
        <p:spPr>
          <a:xfrm flipV="1">
            <a:off x="10000487" y="1755577"/>
            <a:ext cx="1" cy="663237"/>
          </a:xfrm>
          <a:prstGeom prst="line">
            <a:avLst/>
          </a:prstGeom>
          <a:ln w="349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68" idx="2"/>
            <a:endCxn id="69" idx="2"/>
          </p:cNvCxnSpPr>
          <p:nvPr/>
        </p:nvCxnSpPr>
        <p:spPr>
          <a:xfrm rot="10800000" flipV="1">
            <a:off x="9944099" y="2483322"/>
            <a:ext cx="12700" cy="957369"/>
          </a:xfrm>
          <a:prstGeom prst="curvedConnector3">
            <a:avLst>
              <a:gd name="adj1" fmla="val 1800000"/>
            </a:avLst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68" idx="6"/>
            <a:endCxn id="69" idx="6"/>
          </p:cNvCxnSpPr>
          <p:nvPr/>
        </p:nvCxnSpPr>
        <p:spPr>
          <a:xfrm>
            <a:off x="10056875" y="2483323"/>
            <a:ext cx="12700" cy="957369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9085065" y="420453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10898124" y="420453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0" name="Curved Connector 89"/>
          <p:cNvCxnSpPr>
            <a:stCxn id="88" idx="4"/>
            <a:endCxn id="70" idx="2"/>
          </p:cNvCxnSpPr>
          <p:nvPr/>
        </p:nvCxnSpPr>
        <p:spPr>
          <a:xfrm rot="16200000" flipH="1">
            <a:off x="9031122" y="4443884"/>
            <a:ext cx="887672" cy="66701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89" idx="2"/>
            <a:endCxn id="70" idx="0"/>
          </p:cNvCxnSpPr>
          <p:nvPr/>
        </p:nvCxnSpPr>
        <p:spPr>
          <a:xfrm rot="10800000" flipV="1">
            <a:off x="10000488" y="4269044"/>
            <a:ext cx="897636" cy="760156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stCxn id="88" idx="6"/>
            <a:endCxn id="70" idx="0"/>
          </p:cNvCxnSpPr>
          <p:nvPr/>
        </p:nvCxnSpPr>
        <p:spPr>
          <a:xfrm>
            <a:off x="9197841" y="4269045"/>
            <a:ext cx="802647" cy="760155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89" idx="4"/>
            <a:endCxn id="70" idx="6"/>
          </p:cNvCxnSpPr>
          <p:nvPr/>
        </p:nvCxnSpPr>
        <p:spPr>
          <a:xfrm rot="5400000">
            <a:off x="10129676" y="4396388"/>
            <a:ext cx="887673" cy="762000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8496300" y="5955268"/>
            <a:ext cx="2964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RELAXED DECISION DIAGRAM</a:t>
            </a:r>
            <a:endParaRPr lang="en-US" dirty="0"/>
          </a:p>
        </p:txBody>
      </p:sp>
      <p:cxnSp>
        <p:nvCxnSpPr>
          <p:cNvPr id="103" name="Straight Connector 102"/>
          <p:cNvCxnSpPr>
            <a:stCxn id="69" idx="3"/>
            <a:endCxn id="88" idx="0"/>
          </p:cNvCxnSpPr>
          <p:nvPr/>
        </p:nvCxnSpPr>
        <p:spPr>
          <a:xfrm flipH="1">
            <a:off x="9141453" y="3486306"/>
            <a:ext cx="819162" cy="71823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0"/>
            <a:endCxn id="69" idx="6"/>
          </p:cNvCxnSpPr>
          <p:nvPr/>
        </p:nvCxnSpPr>
        <p:spPr>
          <a:xfrm flipH="1" flipV="1">
            <a:off x="10056875" y="3440692"/>
            <a:ext cx="897637" cy="7638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9978661" y="185968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9329384" y="27499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03251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420974" y="44030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10626786" y="3585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994717" y="47837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9115413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0272205" y="4406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10712410" y="47925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672528" y="5425684"/>
            <a:ext cx="2560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(L,L,R,L) </a:t>
            </a:r>
            <a:r>
              <a:rPr lang="en-US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OPT = 4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720040" y="5429909"/>
            <a:ext cx="2527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(L,L,L,L) </a:t>
            </a:r>
            <a:r>
              <a:rPr lang="en-US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U.B. = 5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2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818677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 smtClean="0"/>
              <a:t>3 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8873832" y="3202788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i="1" dirty="0" smtClean="0"/>
              <a:t> v</a:t>
            </a:r>
            <a:r>
              <a:rPr lang="en-US" i="1" baseline="-25000" dirty="0" smtClean="0"/>
              <a:t>3 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9904042" y="228051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62763" y="1213265"/>
            <a:ext cx="232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 Width = 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54521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444555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308384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818677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 smtClean="0"/>
              <a:t>3 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8873832" y="3202788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i="1" dirty="0" smtClean="0"/>
              <a:t> v</a:t>
            </a:r>
            <a:r>
              <a:rPr lang="en-US" i="1" baseline="-25000" dirty="0" smtClean="0"/>
              <a:t>3 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9904042" y="228051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62763" y="1213265"/>
            <a:ext cx="232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 Width = 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45272" y="3366014"/>
            <a:ext cx="112776" cy="12901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54521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444555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308384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3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818677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  <a:ln>
            <a:solidFill>
              <a:schemeClr val="tx1">
                <a:alpha val="2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{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v</a:t>
            </a:r>
            <a:r>
              <a:rPr lang="en-US" i="1" baseline="-25000" dirty="0" smtClean="0">
                <a:solidFill>
                  <a:schemeClr val="tx1">
                    <a:alpha val="2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}</a:t>
            </a:r>
            <a:endParaRPr lang="en-US" i="1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873832" y="3202788"/>
            <a:ext cx="1146468" cy="369332"/>
          </a:xfrm>
          <a:prstGeom prst="rect">
            <a:avLst/>
          </a:prstGeom>
          <a:noFill/>
          <a:ln>
            <a:solidFill>
              <a:schemeClr val="tx1">
                <a:alpha val="2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{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 v</a:t>
            </a:r>
            <a:r>
              <a:rPr lang="en-US" i="1" baseline="-25000" dirty="0">
                <a:solidFill>
                  <a:schemeClr val="tx1">
                    <a:alpha val="20000"/>
                  </a:schemeClr>
                </a:solidFill>
              </a:rPr>
              <a:t>3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, v</a:t>
            </a:r>
            <a:r>
              <a:rPr lang="en-US" i="1" baseline="-25000" dirty="0" smtClean="0">
                <a:solidFill>
                  <a:schemeClr val="tx1">
                    <a:alpha val="20000"/>
                  </a:schemeClr>
                </a:solidFill>
              </a:rPr>
              <a:t>4</a:t>
            </a:r>
            <a:r>
              <a:rPr lang="en-US" i="1" dirty="0">
                <a:solidFill>
                  <a:schemeClr val="tx1">
                    <a:alpha val="2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,v</a:t>
            </a:r>
            <a:r>
              <a:rPr lang="en-US" i="1" baseline="-25000" dirty="0" smtClean="0">
                <a:solidFill>
                  <a:schemeClr val="tx1">
                    <a:alpha val="2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}</a:t>
            </a:r>
            <a:endParaRPr lang="en-US" i="1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904042" y="228051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62763" y="1213265"/>
            <a:ext cx="232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 Width = 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45272" y="3366014"/>
            <a:ext cx="112776" cy="129017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888973" y="33623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54521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444555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308384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 rot="10800000" flipH="1" flipV="1">
            <a:off x="7886699" y="2499589"/>
            <a:ext cx="2273" cy="927315"/>
          </a:xfrm>
          <a:prstGeom prst="curvedConnector3">
            <a:avLst>
              <a:gd name="adj1" fmla="val -1005719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>
            <a:off x="7999476" y="2499590"/>
            <a:ext cx="2273" cy="927315"/>
          </a:xfrm>
          <a:prstGeom prst="curvedConnector3">
            <a:avLst>
              <a:gd name="adj1" fmla="val 10157193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54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818677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  <a:ln>
            <a:solidFill>
              <a:schemeClr val="tx1">
                <a:alpha val="2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{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v</a:t>
            </a:r>
            <a:r>
              <a:rPr lang="en-US" i="1" baseline="-25000" dirty="0" smtClean="0">
                <a:solidFill>
                  <a:schemeClr val="tx1">
                    <a:alpha val="2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}</a:t>
            </a:r>
            <a:endParaRPr lang="en-US" i="1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873832" y="3202788"/>
            <a:ext cx="1146468" cy="369332"/>
          </a:xfrm>
          <a:prstGeom prst="rect">
            <a:avLst/>
          </a:prstGeom>
          <a:noFill/>
          <a:ln>
            <a:solidFill>
              <a:schemeClr val="tx1">
                <a:alpha val="2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{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 v</a:t>
            </a:r>
            <a:r>
              <a:rPr lang="en-US" i="1" baseline="-25000" dirty="0">
                <a:solidFill>
                  <a:schemeClr val="tx1">
                    <a:alpha val="20000"/>
                  </a:schemeClr>
                </a:solidFill>
              </a:rPr>
              <a:t>3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, v</a:t>
            </a:r>
            <a:r>
              <a:rPr lang="en-US" i="1" baseline="-25000" dirty="0" smtClean="0">
                <a:solidFill>
                  <a:schemeClr val="tx1">
                    <a:alpha val="20000"/>
                  </a:schemeClr>
                </a:solidFill>
              </a:rPr>
              <a:t>4</a:t>
            </a:r>
            <a:r>
              <a:rPr lang="en-US" i="1" dirty="0">
                <a:solidFill>
                  <a:schemeClr val="tx1">
                    <a:alpha val="2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,v</a:t>
            </a:r>
            <a:r>
              <a:rPr lang="en-US" i="1" baseline="-25000" dirty="0" smtClean="0">
                <a:solidFill>
                  <a:schemeClr val="tx1">
                    <a:alpha val="2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}</a:t>
            </a:r>
            <a:endParaRPr lang="en-US" i="1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904042" y="228051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62763" y="1213265"/>
            <a:ext cx="232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 Width = 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45272" y="3366014"/>
            <a:ext cx="112776" cy="129017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888973" y="33623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6" name="Curved Connector 55"/>
          <p:cNvCxnSpPr>
            <a:stCxn id="21" idx="2"/>
            <a:endCxn id="55" idx="2"/>
          </p:cNvCxnSpPr>
          <p:nvPr/>
        </p:nvCxnSpPr>
        <p:spPr>
          <a:xfrm rot="10800000" flipH="1" flipV="1">
            <a:off x="7886699" y="2499589"/>
            <a:ext cx="2273" cy="927315"/>
          </a:xfrm>
          <a:prstGeom prst="curvedConnector3">
            <a:avLst>
              <a:gd name="adj1" fmla="val -1005719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21" idx="6"/>
            <a:endCxn id="55" idx="6"/>
          </p:cNvCxnSpPr>
          <p:nvPr/>
        </p:nvCxnSpPr>
        <p:spPr>
          <a:xfrm>
            <a:off x="7999476" y="2499590"/>
            <a:ext cx="2273" cy="927315"/>
          </a:xfrm>
          <a:prstGeom prst="curvedConnector3">
            <a:avLst>
              <a:gd name="adj1" fmla="val 10157193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13465" y="3539590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i="1" dirty="0" smtClean="0"/>
              <a:t> v</a:t>
            </a:r>
            <a:r>
              <a:rPr lang="en-US" i="1" baseline="-25000" dirty="0" smtClean="0"/>
              <a:t>3 </a:t>
            </a:r>
            <a:r>
              <a:rPr lang="en-US" i="1" dirty="0" smtClean="0"/>
              <a:t>,v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7154521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444555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308384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Decision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058456"/>
          </a:xfrm>
        </p:spPr>
        <p:txBody>
          <a:bodyPr/>
          <a:lstStyle/>
          <a:p>
            <a:r>
              <a:rPr lang="en-US" dirty="0" smtClean="0"/>
              <a:t>Over-approximation of the feasible set, allowing the width to grow to a pre-set maximum size 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55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34348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2247899" y="43760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3"/>
            <a:endCxn id="6" idx="7"/>
          </p:cNvCxnSpPr>
          <p:nvPr/>
        </p:nvCxnSpPr>
        <p:spPr>
          <a:xfrm flipH="1">
            <a:off x="1166006" y="2896214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5"/>
          </p:cNvCxnSpPr>
          <p:nvPr/>
        </p:nvCxnSpPr>
        <p:spPr>
          <a:xfrm flipH="1" flipV="1">
            <a:off x="1166006" y="3762640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97881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87475" y="43760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2439924" y="2952457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4279500" y="2952457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2575705" y="2896214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631949" y="2760433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3434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92955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31649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908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757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2" name="Oval 21"/>
          <p:cNvSpPr/>
          <p:nvPr/>
        </p:nvSpPr>
        <p:spPr>
          <a:xfrm>
            <a:off x="8648700" y="1567862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3" name="Oval 22"/>
          <p:cNvSpPr/>
          <p:nvPr/>
        </p:nvSpPr>
        <p:spPr>
          <a:xfrm>
            <a:off x="7898734" y="263141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735018" y="26314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98734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735018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98734" y="44561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715500" y="445619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98734" y="538713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9721273" y="538712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648700" y="61780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3" name="Straight Connector 32"/>
          <p:cNvCxnSpPr>
            <a:stCxn id="23" idx="7"/>
            <a:endCxn id="22" idx="3"/>
          </p:cNvCxnSpPr>
          <p:nvPr/>
        </p:nvCxnSpPr>
        <p:spPr>
          <a:xfrm flipV="1">
            <a:off x="7994994" y="1895668"/>
            <a:ext cx="709949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1"/>
            <a:endCxn id="22" idx="5"/>
          </p:cNvCxnSpPr>
          <p:nvPr/>
        </p:nvCxnSpPr>
        <p:spPr>
          <a:xfrm flipH="1" flipV="1">
            <a:off x="8976506" y="1895668"/>
            <a:ext cx="775028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4" idx="4"/>
            <a:endCxn id="27" idx="0"/>
          </p:cNvCxnSpPr>
          <p:nvPr/>
        </p:nvCxnSpPr>
        <p:spPr>
          <a:xfrm>
            <a:off x="9791406" y="2760431"/>
            <a:ext cx="0" cy="810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" idx="4"/>
            <a:endCxn id="28" idx="0"/>
          </p:cNvCxnSpPr>
          <p:nvPr/>
        </p:nvCxnSpPr>
        <p:spPr>
          <a:xfrm>
            <a:off x="7955122" y="3699824"/>
            <a:ext cx="0" cy="7563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4"/>
            <a:endCxn id="29" idx="1"/>
          </p:cNvCxnSpPr>
          <p:nvPr/>
        </p:nvCxnSpPr>
        <p:spPr>
          <a:xfrm>
            <a:off x="7955122" y="3699824"/>
            <a:ext cx="177689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4"/>
            <a:endCxn id="29" idx="7"/>
          </p:cNvCxnSpPr>
          <p:nvPr/>
        </p:nvCxnSpPr>
        <p:spPr>
          <a:xfrm>
            <a:off x="9791406" y="3699824"/>
            <a:ext cx="2035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8" idx="4"/>
            <a:endCxn id="30" idx="0"/>
          </p:cNvCxnSpPr>
          <p:nvPr/>
        </p:nvCxnSpPr>
        <p:spPr>
          <a:xfrm>
            <a:off x="7955122" y="4585213"/>
            <a:ext cx="0" cy="80191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9" idx="3"/>
            <a:endCxn id="30" idx="6"/>
          </p:cNvCxnSpPr>
          <p:nvPr/>
        </p:nvCxnSpPr>
        <p:spPr>
          <a:xfrm flipH="1">
            <a:off x="8011510" y="4566318"/>
            <a:ext cx="1720506" cy="88532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9" idx="4"/>
            <a:endCxn id="31" idx="0"/>
          </p:cNvCxnSpPr>
          <p:nvPr/>
        </p:nvCxnSpPr>
        <p:spPr>
          <a:xfrm>
            <a:off x="9771888" y="4585212"/>
            <a:ext cx="5773" cy="801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30" idx="6"/>
            <a:endCxn id="32" idx="0"/>
          </p:cNvCxnSpPr>
          <p:nvPr/>
        </p:nvCxnSpPr>
        <p:spPr>
          <a:xfrm>
            <a:off x="8011510" y="5451639"/>
            <a:ext cx="829215" cy="726395"/>
          </a:xfrm>
          <a:prstGeom prst="curved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4"/>
            <a:endCxn id="32" idx="2"/>
          </p:cNvCxnSpPr>
          <p:nvPr/>
        </p:nvCxnSpPr>
        <p:spPr>
          <a:xfrm rot="16200000" flipH="1">
            <a:off x="7874955" y="5596314"/>
            <a:ext cx="853912" cy="693578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1" idx="4"/>
            <a:endCxn id="32" idx="7"/>
          </p:cNvCxnSpPr>
          <p:nvPr/>
        </p:nvCxnSpPr>
        <p:spPr>
          <a:xfrm flipH="1">
            <a:off x="8976506" y="5516146"/>
            <a:ext cx="801155" cy="7181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99476" y="2063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457854" y="2088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832914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61246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18684" y="5542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814231" y="3862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970252" y="44862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34638" y="4779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107745" y="5758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002080" y="3869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006073" y="4028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832914" y="4793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599173" y="5347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460619" y="20353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11460619" y="289621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1460619" y="380416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11460619" y="46650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1460619" y="56563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419256" y="6392364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65751" y="6673334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55857" y="618539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255857" y="6488668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cxnSp>
        <p:nvCxnSpPr>
          <p:cNvPr id="83" name="Curved Connector 82"/>
          <p:cNvCxnSpPr>
            <a:stCxn id="23" idx="2"/>
            <a:endCxn id="26" idx="2"/>
          </p:cNvCxnSpPr>
          <p:nvPr/>
        </p:nvCxnSpPr>
        <p:spPr>
          <a:xfrm rot="10800000" flipV="1">
            <a:off x="7898734" y="2695924"/>
            <a:ext cx="12700" cy="939392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23" idx="6"/>
            <a:endCxn id="26" idx="6"/>
          </p:cNvCxnSpPr>
          <p:nvPr/>
        </p:nvCxnSpPr>
        <p:spPr>
          <a:xfrm>
            <a:off x="8011510" y="2695924"/>
            <a:ext cx="12700" cy="939392"/>
          </a:xfrm>
          <a:prstGeom prst="curvedConnector3">
            <a:avLst>
              <a:gd name="adj1" fmla="val 180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307467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4785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Decision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058456"/>
          </a:xfrm>
        </p:spPr>
        <p:txBody>
          <a:bodyPr/>
          <a:lstStyle/>
          <a:p>
            <a:r>
              <a:rPr lang="en-US" dirty="0" smtClean="0"/>
              <a:t>Under-approximation of the feasible 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56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34348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2247899" y="43760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3"/>
            <a:endCxn id="6" idx="7"/>
          </p:cNvCxnSpPr>
          <p:nvPr/>
        </p:nvCxnSpPr>
        <p:spPr>
          <a:xfrm flipH="1">
            <a:off x="1166006" y="2896214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5"/>
          </p:cNvCxnSpPr>
          <p:nvPr/>
        </p:nvCxnSpPr>
        <p:spPr>
          <a:xfrm flipH="1" flipV="1">
            <a:off x="1166006" y="3762640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97881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87475" y="43760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2439924" y="2952457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4279500" y="2952457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2575705" y="2896214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631949" y="2760433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3434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92955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31649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908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757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2" name="Oval 21"/>
          <p:cNvSpPr/>
          <p:nvPr/>
        </p:nvSpPr>
        <p:spPr>
          <a:xfrm>
            <a:off x="8648700" y="1567862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3" name="Oval 22"/>
          <p:cNvSpPr/>
          <p:nvPr/>
        </p:nvSpPr>
        <p:spPr>
          <a:xfrm>
            <a:off x="7898734" y="263141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735018" y="26314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98734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735018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98734" y="44561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715500" y="445619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98734" y="538713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9721273" y="538712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648700" y="61780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3" name="Straight Connector 32"/>
          <p:cNvCxnSpPr>
            <a:stCxn id="23" idx="7"/>
            <a:endCxn id="22" idx="3"/>
          </p:cNvCxnSpPr>
          <p:nvPr/>
        </p:nvCxnSpPr>
        <p:spPr>
          <a:xfrm flipV="1">
            <a:off x="7994994" y="1895668"/>
            <a:ext cx="709949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1"/>
            <a:endCxn id="22" idx="5"/>
          </p:cNvCxnSpPr>
          <p:nvPr/>
        </p:nvCxnSpPr>
        <p:spPr>
          <a:xfrm flipH="1" flipV="1">
            <a:off x="8976506" y="1895668"/>
            <a:ext cx="775028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4" idx="4"/>
            <a:endCxn id="27" idx="0"/>
          </p:cNvCxnSpPr>
          <p:nvPr/>
        </p:nvCxnSpPr>
        <p:spPr>
          <a:xfrm>
            <a:off x="9791406" y="2760431"/>
            <a:ext cx="0" cy="810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" idx="4"/>
            <a:endCxn id="28" idx="0"/>
          </p:cNvCxnSpPr>
          <p:nvPr/>
        </p:nvCxnSpPr>
        <p:spPr>
          <a:xfrm>
            <a:off x="7955122" y="3699824"/>
            <a:ext cx="0" cy="7563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4"/>
            <a:endCxn id="29" idx="1"/>
          </p:cNvCxnSpPr>
          <p:nvPr/>
        </p:nvCxnSpPr>
        <p:spPr>
          <a:xfrm>
            <a:off x="7955122" y="3699824"/>
            <a:ext cx="177689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4"/>
            <a:endCxn id="29" idx="7"/>
          </p:cNvCxnSpPr>
          <p:nvPr/>
        </p:nvCxnSpPr>
        <p:spPr>
          <a:xfrm>
            <a:off x="9791406" y="3699824"/>
            <a:ext cx="2035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8" idx="4"/>
            <a:endCxn id="30" idx="0"/>
          </p:cNvCxnSpPr>
          <p:nvPr/>
        </p:nvCxnSpPr>
        <p:spPr>
          <a:xfrm>
            <a:off x="7955122" y="4585213"/>
            <a:ext cx="0" cy="80191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9" idx="3"/>
            <a:endCxn id="30" idx="6"/>
          </p:cNvCxnSpPr>
          <p:nvPr/>
        </p:nvCxnSpPr>
        <p:spPr>
          <a:xfrm flipH="1">
            <a:off x="8011510" y="4566318"/>
            <a:ext cx="1720506" cy="88532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9" idx="4"/>
            <a:endCxn id="31" idx="0"/>
          </p:cNvCxnSpPr>
          <p:nvPr/>
        </p:nvCxnSpPr>
        <p:spPr>
          <a:xfrm>
            <a:off x="9771888" y="4585212"/>
            <a:ext cx="5773" cy="801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30" idx="6"/>
            <a:endCxn id="32" idx="0"/>
          </p:cNvCxnSpPr>
          <p:nvPr/>
        </p:nvCxnSpPr>
        <p:spPr>
          <a:xfrm>
            <a:off x="8011510" y="5451639"/>
            <a:ext cx="829215" cy="726395"/>
          </a:xfrm>
          <a:prstGeom prst="curved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4"/>
            <a:endCxn id="32" idx="2"/>
          </p:cNvCxnSpPr>
          <p:nvPr/>
        </p:nvCxnSpPr>
        <p:spPr>
          <a:xfrm rot="16200000" flipH="1">
            <a:off x="7874955" y="5596314"/>
            <a:ext cx="853912" cy="693578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1" idx="4"/>
            <a:endCxn id="32" idx="7"/>
          </p:cNvCxnSpPr>
          <p:nvPr/>
        </p:nvCxnSpPr>
        <p:spPr>
          <a:xfrm flipH="1">
            <a:off x="8976506" y="5516146"/>
            <a:ext cx="801155" cy="7181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99476" y="2063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457854" y="2088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832914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623114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18684" y="5542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814231" y="3862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970252" y="44862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34638" y="4779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107745" y="5758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002080" y="3869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623114" y="3924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832914" y="4793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599173" y="5347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460619" y="20353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11460619" y="289621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1460619" y="380416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11460619" y="46650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1460619" y="56563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419256" y="6392364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65751" y="6673334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55857" y="618539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255857" y="6488668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cxnSp>
        <p:nvCxnSpPr>
          <p:cNvPr id="72" name="Straight Connector 71"/>
          <p:cNvCxnSpPr>
            <a:stCxn id="23" idx="4"/>
            <a:endCxn id="26" idx="0"/>
          </p:cNvCxnSpPr>
          <p:nvPr/>
        </p:nvCxnSpPr>
        <p:spPr>
          <a:xfrm>
            <a:off x="7955122" y="2760432"/>
            <a:ext cx="0" cy="81037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99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Decision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058456"/>
          </a:xfrm>
        </p:spPr>
        <p:txBody>
          <a:bodyPr/>
          <a:lstStyle/>
          <a:p>
            <a:r>
              <a:rPr lang="en-US" dirty="0" smtClean="0"/>
              <a:t>Under-approximation of the feasible 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57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343483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2247899" y="43760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3"/>
            <a:endCxn id="6" idx="7"/>
          </p:cNvCxnSpPr>
          <p:nvPr/>
        </p:nvCxnSpPr>
        <p:spPr>
          <a:xfrm flipH="1">
            <a:off x="1166006" y="2896214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5"/>
          </p:cNvCxnSpPr>
          <p:nvPr/>
        </p:nvCxnSpPr>
        <p:spPr>
          <a:xfrm flipH="1" flipV="1">
            <a:off x="1166006" y="3762640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97881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87475" y="4376008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2439924" y="2952457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4279500" y="2952457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2575705" y="2896214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631949" y="2760433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3434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92955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31649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908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757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2" name="Oval 21"/>
          <p:cNvSpPr/>
          <p:nvPr/>
        </p:nvSpPr>
        <p:spPr>
          <a:xfrm>
            <a:off x="8648700" y="1567862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3" name="Oval 22"/>
          <p:cNvSpPr/>
          <p:nvPr/>
        </p:nvSpPr>
        <p:spPr>
          <a:xfrm>
            <a:off x="7898734" y="263141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735018" y="26314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98734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735018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98734" y="44561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715500" y="445619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98734" y="538713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9721273" y="538712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648700" y="61780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3" name="Straight Connector 32"/>
          <p:cNvCxnSpPr>
            <a:stCxn id="23" idx="7"/>
            <a:endCxn id="22" idx="3"/>
          </p:cNvCxnSpPr>
          <p:nvPr/>
        </p:nvCxnSpPr>
        <p:spPr>
          <a:xfrm flipV="1">
            <a:off x="7994994" y="1895668"/>
            <a:ext cx="709949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1"/>
            <a:endCxn id="22" idx="5"/>
          </p:cNvCxnSpPr>
          <p:nvPr/>
        </p:nvCxnSpPr>
        <p:spPr>
          <a:xfrm flipH="1" flipV="1">
            <a:off x="8976506" y="1895668"/>
            <a:ext cx="775028" cy="75464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4" idx="4"/>
            <a:endCxn id="27" idx="0"/>
          </p:cNvCxnSpPr>
          <p:nvPr/>
        </p:nvCxnSpPr>
        <p:spPr>
          <a:xfrm>
            <a:off x="9791406" y="2760431"/>
            <a:ext cx="0" cy="810376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" idx="4"/>
            <a:endCxn id="28" idx="0"/>
          </p:cNvCxnSpPr>
          <p:nvPr/>
        </p:nvCxnSpPr>
        <p:spPr>
          <a:xfrm>
            <a:off x="7955122" y="3699824"/>
            <a:ext cx="0" cy="7563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4"/>
            <a:endCxn id="29" idx="1"/>
          </p:cNvCxnSpPr>
          <p:nvPr/>
        </p:nvCxnSpPr>
        <p:spPr>
          <a:xfrm>
            <a:off x="7955122" y="3699824"/>
            <a:ext cx="177689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4"/>
            <a:endCxn id="29" idx="7"/>
          </p:cNvCxnSpPr>
          <p:nvPr/>
        </p:nvCxnSpPr>
        <p:spPr>
          <a:xfrm>
            <a:off x="9791406" y="3699824"/>
            <a:ext cx="20354" cy="775265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8" idx="4"/>
            <a:endCxn id="30" idx="0"/>
          </p:cNvCxnSpPr>
          <p:nvPr/>
        </p:nvCxnSpPr>
        <p:spPr>
          <a:xfrm>
            <a:off x="7955122" y="4585213"/>
            <a:ext cx="0" cy="80191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9" idx="3"/>
            <a:endCxn id="30" idx="6"/>
          </p:cNvCxnSpPr>
          <p:nvPr/>
        </p:nvCxnSpPr>
        <p:spPr>
          <a:xfrm flipH="1">
            <a:off x="8011510" y="4566318"/>
            <a:ext cx="1720506" cy="885321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9" idx="4"/>
            <a:endCxn id="31" idx="0"/>
          </p:cNvCxnSpPr>
          <p:nvPr/>
        </p:nvCxnSpPr>
        <p:spPr>
          <a:xfrm>
            <a:off x="9771888" y="4585212"/>
            <a:ext cx="5773" cy="801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30" idx="6"/>
            <a:endCxn id="32" idx="0"/>
          </p:cNvCxnSpPr>
          <p:nvPr/>
        </p:nvCxnSpPr>
        <p:spPr>
          <a:xfrm>
            <a:off x="8011510" y="5451639"/>
            <a:ext cx="829215" cy="726395"/>
          </a:xfrm>
          <a:prstGeom prst="curvedConnector2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4"/>
            <a:endCxn id="32" idx="2"/>
          </p:cNvCxnSpPr>
          <p:nvPr/>
        </p:nvCxnSpPr>
        <p:spPr>
          <a:xfrm rot="16200000" flipH="1">
            <a:off x="7874955" y="5596314"/>
            <a:ext cx="853912" cy="693578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1" idx="4"/>
            <a:endCxn id="32" idx="7"/>
          </p:cNvCxnSpPr>
          <p:nvPr/>
        </p:nvCxnSpPr>
        <p:spPr>
          <a:xfrm flipH="1">
            <a:off x="8976506" y="5516146"/>
            <a:ext cx="801155" cy="7181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99476" y="2063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457854" y="2088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832914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623114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18684" y="5542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814231" y="3862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970252" y="44862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34638" y="4779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107745" y="5758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002080" y="3869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623114" y="3924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832914" y="4793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599173" y="5347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460619" y="20353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11460619" y="289621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1460619" y="380416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11460619" y="46650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1460619" y="56563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419256" y="6392364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65751" y="6673334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55857" y="618539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255857" y="6488668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cxnSp>
        <p:nvCxnSpPr>
          <p:cNvPr id="72" name="Straight Connector 71"/>
          <p:cNvCxnSpPr>
            <a:stCxn id="23" idx="4"/>
            <a:endCxn id="26" idx="0"/>
          </p:cNvCxnSpPr>
          <p:nvPr/>
        </p:nvCxnSpPr>
        <p:spPr>
          <a:xfrm>
            <a:off x="7955122" y="2760432"/>
            <a:ext cx="0" cy="81037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289080" y="5372100"/>
            <a:ext cx="4144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(1,0,0,0,1)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Lower bound = 10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1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58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7521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7522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665328" y="674755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721570" y="2346574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87503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2177097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529546" y="730998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2369122" y="730998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665327" y="674755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721571" y="538974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8490" y="114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12572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6210" y="68322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04904" y="125724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49176" y="233160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93793" y="6747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380161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383792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399363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8" idx="1"/>
            <a:endCxn id="83" idx="4"/>
          </p:cNvCxnSpPr>
          <p:nvPr/>
        </p:nvCxnSpPr>
        <p:spPr>
          <a:xfrm flipH="1" flipV="1">
            <a:off x="401115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1" idx="4"/>
            <a:endCxn id="120" idx="0"/>
          </p:cNvCxnSpPr>
          <p:nvPr/>
        </p:nvCxnSpPr>
        <p:spPr>
          <a:xfrm>
            <a:off x="3076313" y="3491159"/>
            <a:ext cx="953327" cy="7954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3" idx="4"/>
            <a:endCxn id="91" idx="0"/>
          </p:cNvCxnSpPr>
          <p:nvPr/>
        </p:nvCxnSpPr>
        <p:spPr>
          <a:xfrm flipH="1">
            <a:off x="3076313" y="2573401"/>
            <a:ext cx="934843" cy="7887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8" idx="5"/>
            <a:endCxn id="121" idx="0"/>
          </p:cNvCxnSpPr>
          <p:nvPr/>
        </p:nvCxnSpPr>
        <p:spPr>
          <a:xfrm>
            <a:off x="492924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1" idx="3"/>
            <a:endCxn id="37" idx="6"/>
          </p:cNvCxnSpPr>
          <p:nvPr/>
        </p:nvCxnSpPr>
        <p:spPr>
          <a:xfrm flipH="1">
            <a:off x="422197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1" idx="4"/>
            <a:endCxn id="119" idx="0"/>
          </p:cNvCxnSpPr>
          <p:nvPr/>
        </p:nvCxnSpPr>
        <p:spPr>
          <a:xfrm flipH="1">
            <a:off x="222808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20" idx="6"/>
            <a:endCxn id="37" idx="6"/>
          </p:cNvCxnSpPr>
          <p:nvPr/>
        </p:nvCxnSpPr>
        <p:spPr>
          <a:xfrm>
            <a:off x="4086028" y="4351101"/>
            <a:ext cx="135949" cy="885650"/>
          </a:xfrm>
          <a:prstGeom prst="curvedConnector3">
            <a:avLst>
              <a:gd name="adj1" fmla="val 2681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20" idx="2"/>
            <a:endCxn id="37" idx="2"/>
          </p:cNvCxnSpPr>
          <p:nvPr/>
        </p:nvCxnSpPr>
        <p:spPr>
          <a:xfrm rot="10800000" flipV="1">
            <a:off x="3837928" y="4351101"/>
            <a:ext cx="135324" cy="885650"/>
          </a:xfrm>
          <a:prstGeom prst="curvedConnector3">
            <a:avLst>
              <a:gd name="adj1" fmla="val 26892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8" idx="4"/>
            <a:endCxn id="120" idx="7"/>
          </p:cNvCxnSpPr>
          <p:nvPr/>
        </p:nvCxnSpPr>
        <p:spPr>
          <a:xfrm flipH="1">
            <a:off x="406951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2785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26833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29966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2175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32082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3" name="Oval 82"/>
          <p:cNvSpPr/>
          <p:nvPr/>
        </p:nvSpPr>
        <p:spPr>
          <a:xfrm>
            <a:off x="395476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301992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83298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50279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9" name="Oval 118"/>
          <p:cNvSpPr/>
          <p:nvPr/>
        </p:nvSpPr>
        <p:spPr>
          <a:xfrm>
            <a:off x="217170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397325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79219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1" name="Curved Connector 130"/>
          <p:cNvCxnSpPr>
            <a:stCxn id="121" idx="4"/>
            <a:endCxn id="37" idx="6"/>
          </p:cNvCxnSpPr>
          <p:nvPr/>
        </p:nvCxnSpPr>
        <p:spPr>
          <a:xfrm rot="5400000">
            <a:off x="462162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/>
          <p:cNvCxnSpPr>
            <a:stCxn id="119" idx="4"/>
            <a:endCxn id="37" idx="2"/>
          </p:cNvCxnSpPr>
          <p:nvPr/>
        </p:nvCxnSpPr>
        <p:spPr>
          <a:xfrm rot="16200000" flipH="1">
            <a:off x="261935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53416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58" name="Straight Connector 157"/>
          <p:cNvCxnSpPr>
            <a:stCxn id="119" idx="4"/>
            <a:endCxn id="37" idx="2"/>
          </p:cNvCxnSpPr>
          <p:nvPr/>
        </p:nvCxnSpPr>
        <p:spPr>
          <a:xfrm>
            <a:off x="222808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77904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226771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331742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45360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503270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339189" y="3295496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85684" y="3576466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549050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661352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661352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661352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661352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1175790" y="3088524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5790" y="3391800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88045" y="5972142"/>
            <a:ext cx="272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 DECISION DIAGRAM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9808463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8" name="Oval 67"/>
          <p:cNvSpPr/>
          <p:nvPr/>
        </p:nvSpPr>
        <p:spPr>
          <a:xfrm>
            <a:off x="9944099" y="24188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9944099" y="3376183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9808463" y="50292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72" name="Straight Connector 71"/>
          <p:cNvCxnSpPr>
            <a:stCxn id="68" idx="0"/>
            <a:endCxn id="66" idx="4"/>
          </p:cNvCxnSpPr>
          <p:nvPr/>
        </p:nvCxnSpPr>
        <p:spPr>
          <a:xfrm flipV="1">
            <a:off x="10000487" y="1755577"/>
            <a:ext cx="1" cy="66323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9085065" y="420453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10898124" y="420453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0" name="Curved Connector 89"/>
          <p:cNvCxnSpPr>
            <a:stCxn id="88" idx="4"/>
            <a:endCxn id="70" idx="2"/>
          </p:cNvCxnSpPr>
          <p:nvPr/>
        </p:nvCxnSpPr>
        <p:spPr>
          <a:xfrm rot="16200000" flipH="1">
            <a:off x="9031122" y="4443884"/>
            <a:ext cx="887672" cy="66701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89" idx="2"/>
            <a:endCxn id="70" idx="0"/>
          </p:cNvCxnSpPr>
          <p:nvPr/>
        </p:nvCxnSpPr>
        <p:spPr>
          <a:xfrm rot="10800000" flipV="1">
            <a:off x="10000488" y="4269044"/>
            <a:ext cx="897636" cy="760156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stCxn id="88" idx="6"/>
            <a:endCxn id="70" idx="0"/>
          </p:cNvCxnSpPr>
          <p:nvPr/>
        </p:nvCxnSpPr>
        <p:spPr>
          <a:xfrm>
            <a:off x="9197841" y="4269045"/>
            <a:ext cx="802647" cy="760155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89" idx="4"/>
            <a:endCxn id="70" idx="6"/>
          </p:cNvCxnSpPr>
          <p:nvPr/>
        </p:nvCxnSpPr>
        <p:spPr>
          <a:xfrm rot="5400000">
            <a:off x="10129676" y="4396388"/>
            <a:ext cx="887673" cy="762000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8496300" y="5955268"/>
            <a:ext cx="324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RESTRICTED DECISION DIAGRAM</a:t>
            </a:r>
            <a:endParaRPr lang="en-US" dirty="0"/>
          </a:p>
        </p:txBody>
      </p:sp>
      <p:cxnSp>
        <p:nvCxnSpPr>
          <p:cNvPr id="103" name="Straight Connector 102"/>
          <p:cNvCxnSpPr>
            <a:stCxn id="69" idx="3"/>
            <a:endCxn id="88" idx="0"/>
          </p:cNvCxnSpPr>
          <p:nvPr/>
        </p:nvCxnSpPr>
        <p:spPr>
          <a:xfrm flipH="1">
            <a:off x="9141453" y="3486306"/>
            <a:ext cx="819162" cy="71823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0"/>
            <a:endCxn id="69" idx="6"/>
          </p:cNvCxnSpPr>
          <p:nvPr/>
        </p:nvCxnSpPr>
        <p:spPr>
          <a:xfrm flipH="1" flipV="1">
            <a:off x="10056875" y="3440692"/>
            <a:ext cx="897637" cy="7638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9978661" y="185968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00584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420974" y="44030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10626786" y="3585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994717" y="47837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9115413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0272205" y="4406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10712410" y="47925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2" name="Straight Connector 91"/>
          <p:cNvCxnSpPr>
            <a:stCxn id="69" idx="0"/>
            <a:endCxn id="68" idx="4"/>
          </p:cNvCxnSpPr>
          <p:nvPr/>
        </p:nvCxnSpPr>
        <p:spPr>
          <a:xfrm flipV="1">
            <a:off x="10000487" y="2547831"/>
            <a:ext cx="0" cy="8283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23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59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7521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7522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665328" y="674755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721570" y="2346574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87503" y="3469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2177097" y="2154549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529546" y="730998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2369122" y="730998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665327" y="674755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721571" y="538974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8490" y="114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12572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6210" y="68322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04904" y="125724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49176" y="233160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93793" y="6747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380161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3837928" y="504472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3993635" y="1755577"/>
            <a:ext cx="17521" cy="688807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8" idx="1"/>
            <a:endCxn id="83" idx="4"/>
          </p:cNvCxnSpPr>
          <p:nvPr/>
        </p:nvCxnSpPr>
        <p:spPr>
          <a:xfrm flipH="1" flipV="1">
            <a:off x="401115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1" idx="4"/>
            <a:endCxn id="120" idx="0"/>
          </p:cNvCxnSpPr>
          <p:nvPr/>
        </p:nvCxnSpPr>
        <p:spPr>
          <a:xfrm>
            <a:off x="3076313" y="3491159"/>
            <a:ext cx="953327" cy="795433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3" idx="4"/>
            <a:endCxn id="91" idx="0"/>
          </p:cNvCxnSpPr>
          <p:nvPr/>
        </p:nvCxnSpPr>
        <p:spPr>
          <a:xfrm flipH="1">
            <a:off x="3076313" y="2573401"/>
            <a:ext cx="934843" cy="788741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8" idx="5"/>
            <a:endCxn id="121" idx="0"/>
          </p:cNvCxnSpPr>
          <p:nvPr/>
        </p:nvCxnSpPr>
        <p:spPr>
          <a:xfrm>
            <a:off x="4929244" y="3472264"/>
            <a:ext cx="919339" cy="808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1" idx="3"/>
            <a:endCxn id="37" idx="6"/>
          </p:cNvCxnSpPr>
          <p:nvPr/>
        </p:nvCxnSpPr>
        <p:spPr>
          <a:xfrm flipH="1">
            <a:off x="4221977" y="4390549"/>
            <a:ext cx="1586734" cy="846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1" idx="4"/>
            <a:endCxn id="119" idx="0"/>
          </p:cNvCxnSpPr>
          <p:nvPr/>
        </p:nvCxnSpPr>
        <p:spPr>
          <a:xfrm flipH="1">
            <a:off x="2228088" y="3491159"/>
            <a:ext cx="848225" cy="7892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20" idx="6"/>
            <a:endCxn id="37" idx="6"/>
          </p:cNvCxnSpPr>
          <p:nvPr/>
        </p:nvCxnSpPr>
        <p:spPr>
          <a:xfrm>
            <a:off x="4086028" y="4351101"/>
            <a:ext cx="135949" cy="885650"/>
          </a:xfrm>
          <a:prstGeom prst="curvedConnector3">
            <a:avLst>
              <a:gd name="adj1" fmla="val 2681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20" idx="2"/>
            <a:endCxn id="37" idx="2"/>
          </p:cNvCxnSpPr>
          <p:nvPr/>
        </p:nvCxnSpPr>
        <p:spPr>
          <a:xfrm rot="10800000" flipV="1">
            <a:off x="3837928" y="4351101"/>
            <a:ext cx="135324" cy="885650"/>
          </a:xfrm>
          <a:prstGeom prst="curvedConnector3">
            <a:avLst>
              <a:gd name="adj1" fmla="val 268928"/>
            </a:avLst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8" idx="4"/>
            <a:endCxn id="120" idx="7"/>
          </p:cNvCxnSpPr>
          <p:nvPr/>
        </p:nvCxnSpPr>
        <p:spPr>
          <a:xfrm flipH="1">
            <a:off x="4069512" y="3491158"/>
            <a:ext cx="819860" cy="8143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2785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268337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299668" y="3490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21758" y="3599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320826" y="3826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3" name="Oval 82"/>
          <p:cNvSpPr/>
          <p:nvPr/>
        </p:nvSpPr>
        <p:spPr>
          <a:xfrm>
            <a:off x="395476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3019925" y="336214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83298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502790" y="266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9" name="Oval 118"/>
          <p:cNvSpPr/>
          <p:nvPr/>
        </p:nvSpPr>
        <p:spPr>
          <a:xfrm>
            <a:off x="2171700" y="428042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3973252" y="4286592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792195" y="428042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1" name="Curved Connector 130"/>
          <p:cNvCxnSpPr>
            <a:stCxn id="121" idx="4"/>
            <a:endCxn id="37" idx="6"/>
          </p:cNvCxnSpPr>
          <p:nvPr/>
        </p:nvCxnSpPr>
        <p:spPr>
          <a:xfrm rot="5400000">
            <a:off x="4621626" y="4009794"/>
            <a:ext cx="827308" cy="1626606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/>
          <p:cNvCxnSpPr>
            <a:stCxn id="119" idx="4"/>
            <a:endCxn id="37" idx="2"/>
          </p:cNvCxnSpPr>
          <p:nvPr/>
        </p:nvCxnSpPr>
        <p:spPr>
          <a:xfrm rot="16200000" flipH="1">
            <a:off x="2619355" y="4018177"/>
            <a:ext cx="827307" cy="1609840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534165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58" name="Straight Connector 157"/>
          <p:cNvCxnSpPr>
            <a:stCxn id="119" idx="4"/>
            <a:endCxn id="37" idx="2"/>
          </p:cNvCxnSpPr>
          <p:nvPr/>
        </p:nvCxnSpPr>
        <p:spPr>
          <a:xfrm>
            <a:off x="2228088" y="4409444"/>
            <a:ext cx="1609840" cy="82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779048" y="4424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2267710" y="4868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3317425" y="4589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453607" y="4559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5032705" y="4341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339189" y="3295496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85684" y="3576466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5490509" y="4867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661352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661352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661352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661352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1175790" y="3088524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5790" y="3391800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88045" y="5972142"/>
            <a:ext cx="272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 DECISION DIAGRAM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9808463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8" name="Oval 67"/>
          <p:cNvSpPr/>
          <p:nvPr/>
        </p:nvSpPr>
        <p:spPr>
          <a:xfrm>
            <a:off x="9944099" y="24188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9944099" y="3376183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9808463" y="50292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72" name="Straight Connector 71"/>
          <p:cNvCxnSpPr>
            <a:stCxn id="68" idx="0"/>
            <a:endCxn id="66" idx="4"/>
          </p:cNvCxnSpPr>
          <p:nvPr/>
        </p:nvCxnSpPr>
        <p:spPr>
          <a:xfrm flipV="1">
            <a:off x="10000487" y="1755577"/>
            <a:ext cx="1" cy="663237"/>
          </a:xfrm>
          <a:prstGeom prst="line">
            <a:avLst/>
          </a:prstGeom>
          <a:ln w="412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9085065" y="420453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10898124" y="420453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0" name="Curved Connector 89"/>
          <p:cNvCxnSpPr>
            <a:stCxn id="88" idx="4"/>
            <a:endCxn id="70" idx="2"/>
          </p:cNvCxnSpPr>
          <p:nvPr/>
        </p:nvCxnSpPr>
        <p:spPr>
          <a:xfrm rot="16200000" flipH="1">
            <a:off x="9031122" y="4443884"/>
            <a:ext cx="887672" cy="667010"/>
          </a:xfrm>
          <a:prstGeom prst="curvedConnector2">
            <a:avLst/>
          </a:prstGeom>
          <a:ln w="412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89" idx="2"/>
            <a:endCxn id="70" idx="0"/>
          </p:cNvCxnSpPr>
          <p:nvPr/>
        </p:nvCxnSpPr>
        <p:spPr>
          <a:xfrm rot="10800000" flipV="1">
            <a:off x="10000488" y="4269044"/>
            <a:ext cx="897636" cy="760156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stCxn id="88" idx="6"/>
            <a:endCxn id="70" idx="0"/>
          </p:cNvCxnSpPr>
          <p:nvPr/>
        </p:nvCxnSpPr>
        <p:spPr>
          <a:xfrm>
            <a:off x="9197841" y="4269045"/>
            <a:ext cx="802647" cy="760155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89" idx="4"/>
            <a:endCxn id="70" idx="6"/>
          </p:cNvCxnSpPr>
          <p:nvPr/>
        </p:nvCxnSpPr>
        <p:spPr>
          <a:xfrm rot="5400000">
            <a:off x="10129676" y="4396388"/>
            <a:ext cx="887673" cy="762000"/>
          </a:xfrm>
          <a:prstGeom prst="curved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8496300" y="5955268"/>
            <a:ext cx="324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RESTRICTED DECISION DIAGRAM</a:t>
            </a:r>
            <a:endParaRPr lang="en-US" dirty="0"/>
          </a:p>
        </p:txBody>
      </p:sp>
      <p:cxnSp>
        <p:nvCxnSpPr>
          <p:cNvPr id="103" name="Straight Connector 102"/>
          <p:cNvCxnSpPr>
            <a:stCxn id="69" idx="3"/>
            <a:endCxn id="88" idx="0"/>
          </p:cNvCxnSpPr>
          <p:nvPr/>
        </p:nvCxnSpPr>
        <p:spPr>
          <a:xfrm flipH="1">
            <a:off x="9141453" y="3486306"/>
            <a:ext cx="819162" cy="718230"/>
          </a:xfrm>
          <a:prstGeom prst="line">
            <a:avLst/>
          </a:prstGeom>
          <a:ln w="412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0"/>
            <a:endCxn id="69" idx="6"/>
          </p:cNvCxnSpPr>
          <p:nvPr/>
        </p:nvCxnSpPr>
        <p:spPr>
          <a:xfrm flipH="1" flipV="1">
            <a:off x="10056875" y="3440692"/>
            <a:ext cx="897637" cy="7638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9978661" y="185968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00584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420974" y="44030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10626786" y="3585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994717" y="47837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9115413" y="3646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0272205" y="4406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10712410" y="47925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2" name="Straight Connector 91"/>
          <p:cNvCxnSpPr>
            <a:stCxn id="69" idx="0"/>
            <a:endCxn id="68" idx="4"/>
          </p:cNvCxnSpPr>
          <p:nvPr/>
        </p:nvCxnSpPr>
        <p:spPr>
          <a:xfrm flipV="1">
            <a:off x="10000487" y="2547831"/>
            <a:ext cx="0" cy="82835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720040" y="5429909"/>
            <a:ext cx="249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(L,R,L,L)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L.B. = 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704906" y="5425684"/>
            <a:ext cx="2491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(L,L,R,L)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OPT=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1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553200" y="2123230"/>
            <a:ext cx="5448300" cy="4540604"/>
          </a:xfrm>
        </p:spPr>
        <p:txBody>
          <a:bodyPr/>
          <a:lstStyle/>
          <a:p>
            <a:r>
              <a:rPr lang="en-US" dirty="0" smtClean="0"/>
              <a:t>Graph G, undirected, with vertex weights</a:t>
            </a:r>
          </a:p>
          <a:p>
            <a:endParaRPr lang="en-US" dirty="0"/>
          </a:p>
          <a:p>
            <a:r>
              <a:rPr lang="en-US" dirty="0" smtClean="0"/>
              <a:t>Largest subset of pairwise non-adjacent vertices</a:t>
            </a:r>
          </a:p>
          <a:p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246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818677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8873832" y="320278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i="1" dirty="0" smtClean="0"/>
              <a:t>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9904042" y="228051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62763" y="1213265"/>
            <a:ext cx="232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 Width = 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54521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444555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308384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9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" name="Oval 20"/>
          <p:cNvSpPr/>
          <p:nvPr/>
        </p:nvSpPr>
        <p:spPr>
          <a:xfrm>
            <a:off x="7886700" y="243508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5500" y="243508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4355" y="3358657"/>
            <a:ext cx="112776" cy="12901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84336" y="33660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34317" y="337755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1" idx="7"/>
            <a:endCxn id="19" idx="3"/>
          </p:cNvCxnSpPr>
          <p:nvPr/>
        </p:nvCxnSpPr>
        <p:spPr>
          <a:xfrm flipV="1">
            <a:off x="7982960" y="1699334"/>
            <a:ext cx="721983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1"/>
            <a:endCxn id="19" idx="5"/>
          </p:cNvCxnSpPr>
          <p:nvPr/>
        </p:nvCxnSpPr>
        <p:spPr>
          <a:xfrm flipH="1" flipV="1">
            <a:off x="8976506" y="1699334"/>
            <a:ext cx="755510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7"/>
            <a:endCxn id="21" idx="4"/>
          </p:cNvCxnSpPr>
          <p:nvPr/>
        </p:nvCxnSpPr>
        <p:spPr>
          <a:xfrm flipV="1">
            <a:off x="7030615" y="2564098"/>
            <a:ext cx="912473" cy="813453"/>
          </a:xfrm>
          <a:prstGeom prst="line">
            <a:avLst/>
          </a:prstGeom>
          <a:ln w="2540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  <a:endCxn id="24" idx="1"/>
          </p:cNvCxnSpPr>
          <p:nvPr/>
        </p:nvCxnSpPr>
        <p:spPr>
          <a:xfrm>
            <a:off x="7943088" y="2564098"/>
            <a:ext cx="857764" cy="8208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25" idx="1"/>
          </p:cNvCxnSpPr>
          <p:nvPr/>
        </p:nvCxnSpPr>
        <p:spPr>
          <a:xfrm>
            <a:off x="9811760" y="2545203"/>
            <a:ext cx="839073" cy="8512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9476" y="186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9457854" y="1891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1460619" y="5459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55857" y="59890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55857" y="6292334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296400" y="115392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818677" y="32002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6461863" y="2324091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35196" y="3211779"/>
            <a:ext cx="510076" cy="369332"/>
          </a:xfrm>
          <a:prstGeom prst="rect">
            <a:avLst/>
          </a:prstGeom>
          <a:noFill/>
          <a:ln>
            <a:solidFill>
              <a:schemeClr val="tx1">
                <a:alpha val="2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{</a:t>
            </a:r>
            <a:r>
              <a:rPr lang="en-US" i="1" dirty="0" smtClean="0">
                <a:solidFill>
                  <a:schemeClr val="tx1">
                    <a:alpha val="20000"/>
                  </a:schemeClr>
                </a:solidFill>
              </a:rPr>
              <a:t>v</a:t>
            </a:r>
            <a:r>
              <a:rPr lang="en-US" i="1" baseline="-25000" dirty="0" smtClean="0">
                <a:solidFill>
                  <a:schemeClr val="tx1">
                    <a:alpha val="2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}</a:t>
            </a:r>
            <a:endParaRPr lang="en-US" i="1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873832" y="320278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i="1" dirty="0" smtClean="0"/>
              <a:t> v</a:t>
            </a:r>
            <a:r>
              <a:rPr lang="en-US" i="1" baseline="-25000" dirty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i="1" dirty="0"/>
              <a:t> </a:t>
            </a:r>
            <a:r>
              <a:rPr lang="en-US" i="1" dirty="0" smtClean="0"/>
              <a:t>,v</a:t>
            </a:r>
            <a:r>
              <a:rPr lang="en-US" i="1" baseline="-25000" dirty="0" smtClean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9904042" y="228051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i="1" dirty="0" smtClean="0"/>
              <a:t> ,v</a:t>
            </a:r>
            <a:r>
              <a:rPr lang="en-US" i="1" baseline="-25000" dirty="0"/>
              <a:t>5</a:t>
            </a:r>
            <a:r>
              <a:rPr lang="en-US" dirty="0" smtClean="0"/>
              <a:t>}</a:t>
            </a:r>
            <a:endParaRPr lang="en-US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62763" y="1213265"/>
            <a:ext cx="232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 Width = 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54521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444555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308384" y="269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5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Decision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058456"/>
          </a:xfrm>
        </p:spPr>
        <p:txBody>
          <a:bodyPr/>
          <a:lstStyle/>
          <a:p>
            <a:r>
              <a:rPr lang="en-US" dirty="0" smtClean="0"/>
              <a:t>Under-approximation of the feasible set, allowing the width to grow to a pre-set maximum size 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62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34348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2247899" y="43760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3"/>
            <a:endCxn id="6" idx="7"/>
          </p:cNvCxnSpPr>
          <p:nvPr/>
        </p:nvCxnSpPr>
        <p:spPr>
          <a:xfrm flipH="1">
            <a:off x="1166006" y="2896214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5"/>
          </p:cNvCxnSpPr>
          <p:nvPr/>
        </p:nvCxnSpPr>
        <p:spPr>
          <a:xfrm flipH="1" flipV="1">
            <a:off x="1166006" y="3762640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97881" y="25684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87475" y="437600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2439924" y="2952457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4279500" y="2952457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2575705" y="2896214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631949" y="2760433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3434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92955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31649" y="215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908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7570" y="484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2" name="Oval 21"/>
          <p:cNvSpPr/>
          <p:nvPr/>
        </p:nvSpPr>
        <p:spPr>
          <a:xfrm>
            <a:off x="8648700" y="1567862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3" name="Oval 22"/>
          <p:cNvSpPr/>
          <p:nvPr/>
        </p:nvSpPr>
        <p:spPr>
          <a:xfrm>
            <a:off x="7898734" y="263141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735018" y="263141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98734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735018" y="3570807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98734" y="4456196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715500" y="4456195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98734" y="5387130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9721273" y="5387129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648700" y="617803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3" name="Straight Connector 32"/>
          <p:cNvCxnSpPr>
            <a:stCxn id="23" idx="7"/>
            <a:endCxn id="22" idx="3"/>
          </p:cNvCxnSpPr>
          <p:nvPr/>
        </p:nvCxnSpPr>
        <p:spPr>
          <a:xfrm flipV="1">
            <a:off x="7994994" y="1895668"/>
            <a:ext cx="709949" cy="7546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1"/>
            <a:endCxn id="22" idx="5"/>
          </p:cNvCxnSpPr>
          <p:nvPr/>
        </p:nvCxnSpPr>
        <p:spPr>
          <a:xfrm flipH="1" flipV="1">
            <a:off x="8976506" y="1895668"/>
            <a:ext cx="775028" cy="754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4" idx="4"/>
            <a:endCxn id="27" idx="0"/>
          </p:cNvCxnSpPr>
          <p:nvPr/>
        </p:nvCxnSpPr>
        <p:spPr>
          <a:xfrm>
            <a:off x="9791406" y="2760431"/>
            <a:ext cx="0" cy="810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" idx="4"/>
            <a:endCxn id="28" idx="0"/>
          </p:cNvCxnSpPr>
          <p:nvPr/>
        </p:nvCxnSpPr>
        <p:spPr>
          <a:xfrm>
            <a:off x="7955122" y="3699824"/>
            <a:ext cx="0" cy="7563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4"/>
            <a:endCxn id="29" idx="1"/>
          </p:cNvCxnSpPr>
          <p:nvPr/>
        </p:nvCxnSpPr>
        <p:spPr>
          <a:xfrm>
            <a:off x="7955122" y="3699824"/>
            <a:ext cx="177689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4"/>
            <a:endCxn id="29" idx="7"/>
          </p:cNvCxnSpPr>
          <p:nvPr/>
        </p:nvCxnSpPr>
        <p:spPr>
          <a:xfrm>
            <a:off x="9791406" y="3699824"/>
            <a:ext cx="20354" cy="7752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8" idx="4"/>
            <a:endCxn id="30" idx="0"/>
          </p:cNvCxnSpPr>
          <p:nvPr/>
        </p:nvCxnSpPr>
        <p:spPr>
          <a:xfrm>
            <a:off x="7955122" y="4585213"/>
            <a:ext cx="0" cy="80191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9" idx="3"/>
            <a:endCxn id="30" idx="6"/>
          </p:cNvCxnSpPr>
          <p:nvPr/>
        </p:nvCxnSpPr>
        <p:spPr>
          <a:xfrm flipH="1">
            <a:off x="8011510" y="4566318"/>
            <a:ext cx="1720506" cy="88532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9" idx="4"/>
            <a:endCxn id="31" idx="0"/>
          </p:cNvCxnSpPr>
          <p:nvPr/>
        </p:nvCxnSpPr>
        <p:spPr>
          <a:xfrm>
            <a:off x="9771888" y="4585212"/>
            <a:ext cx="5773" cy="801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30" idx="6"/>
            <a:endCxn id="32" idx="0"/>
          </p:cNvCxnSpPr>
          <p:nvPr/>
        </p:nvCxnSpPr>
        <p:spPr>
          <a:xfrm>
            <a:off x="8011510" y="5451639"/>
            <a:ext cx="829215" cy="726395"/>
          </a:xfrm>
          <a:prstGeom prst="curved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4"/>
            <a:endCxn id="32" idx="2"/>
          </p:cNvCxnSpPr>
          <p:nvPr/>
        </p:nvCxnSpPr>
        <p:spPr>
          <a:xfrm rot="16200000" flipH="1">
            <a:off x="7874955" y="5596314"/>
            <a:ext cx="853912" cy="693578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1" idx="4"/>
            <a:endCxn id="32" idx="7"/>
          </p:cNvCxnSpPr>
          <p:nvPr/>
        </p:nvCxnSpPr>
        <p:spPr>
          <a:xfrm flipH="1">
            <a:off x="8976506" y="5516146"/>
            <a:ext cx="801155" cy="7181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99476" y="2063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457854" y="2088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832914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623114" y="2962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18684" y="5542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814231" y="3862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970252" y="44862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34638" y="4779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107745" y="5758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002080" y="3869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623114" y="3924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832914" y="4793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599173" y="5347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460619" y="20353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11460619" y="289621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1460619" y="380416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11460619" y="46650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1460619" y="56563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5</a:t>
            </a:r>
            <a:endParaRPr lang="en-US" i="1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419256" y="6392364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65751" y="6673334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55857" y="618539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255857" y="6488668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</a:t>
            </a:r>
            <a:endParaRPr lang="en-US" dirty="0"/>
          </a:p>
        </p:txBody>
      </p:sp>
      <p:cxnSp>
        <p:nvCxnSpPr>
          <p:cNvPr id="72" name="Straight Connector 71"/>
          <p:cNvCxnSpPr>
            <a:stCxn id="23" idx="4"/>
            <a:endCxn id="26" idx="0"/>
          </p:cNvCxnSpPr>
          <p:nvPr/>
        </p:nvCxnSpPr>
        <p:spPr>
          <a:xfrm>
            <a:off x="7955122" y="2760432"/>
            <a:ext cx="0" cy="81037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8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073" y="1118507"/>
            <a:ext cx="10515600" cy="5058456"/>
          </a:xfrm>
        </p:spPr>
        <p:txBody>
          <a:bodyPr/>
          <a:lstStyle/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Exact decision diagrams</a:t>
            </a:r>
          </a:p>
          <a:p>
            <a:r>
              <a:rPr lang="en-US" dirty="0" smtClean="0"/>
              <a:t>Approximate decision diagrams</a:t>
            </a:r>
          </a:p>
          <a:p>
            <a:r>
              <a:rPr lang="en-US" b="1" dirty="0" smtClean="0"/>
              <a:t>The branch-and-bound algorithm</a:t>
            </a:r>
          </a:p>
          <a:p>
            <a:r>
              <a:rPr lang="en-US" dirty="0" smtClean="0"/>
              <a:t>Computational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5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3" idx="5"/>
            <a:endCxn id="77" idx="0"/>
          </p:cNvCxnSpPr>
          <p:nvPr/>
        </p:nvCxnSpPr>
        <p:spPr>
          <a:xfrm>
            <a:off x="8904115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3"/>
            <a:endCxn id="80" idx="0"/>
          </p:cNvCxnSpPr>
          <p:nvPr/>
        </p:nvCxnSpPr>
        <p:spPr>
          <a:xfrm flipH="1">
            <a:off x="8394863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24"/>
          <p:cNvCxnSpPr>
            <a:stCxn id="86" idx="6"/>
            <a:endCxn id="90" idx="6"/>
          </p:cNvCxnSpPr>
          <p:nvPr/>
        </p:nvCxnSpPr>
        <p:spPr>
          <a:xfrm>
            <a:off x="8926433" y="254027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22940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31866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86329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877403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968477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786329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77403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968477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86329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77403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9684773" y="428555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866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922940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>
            <a:stCxn id="80" idx="3"/>
            <a:endCxn id="83" idx="0"/>
          </p:cNvCxnSpPr>
          <p:nvPr/>
        </p:nvCxnSpPr>
        <p:spPr>
          <a:xfrm flipH="1">
            <a:off x="7939493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7" idx="5"/>
            <a:endCxn id="88" idx="0"/>
          </p:cNvCxnSpPr>
          <p:nvPr/>
        </p:nvCxnSpPr>
        <p:spPr>
          <a:xfrm>
            <a:off x="935948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0" idx="5"/>
            <a:endCxn id="86" idx="0"/>
          </p:cNvCxnSpPr>
          <p:nvPr/>
        </p:nvCxnSpPr>
        <p:spPr>
          <a:xfrm>
            <a:off x="844874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3" idx="4"/>
            <a:endCxn id="89" idx="0"/>
          </p:cNvCxnSpPr>
          <p:nvPr/>
        </p:nvCxnSpPr>
        <p:spPr>
          <a:xfrm>
            <a:off x="793949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3" idx="5"/>
            <a:endCxn id="90" idx="0"/>
          </p:cNvCxnSpPr>
          <p:nvPr/>
        </p:nvCxnSpPr>
        <p:spPr>
          <a:xfrm>
            <a:off x="7993375" y="2594155"/>
            <a:ext cx="85685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8" idx="4"/>
            <a:endCxn id="91" idx="0"/>
          </p:cNvCxnSpPr>
          <p:nvPr/>
        </p:nvCxnSpPr>
        <p:spPr>
          <a:xfrm>
            <a:off x="976097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5"/>
            <a:endCxn id="89" idx="0"/>
          </p:cNvCxnSpPr>
          <p:nvPr/>
        </p:nvCxnSpPr>
        <p:spPr>
          <a:xfrm flipH="1">
            <a:off x="7939493" y="2594155"/>
            <a:ext cx="1875362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4"/>
            <a:endCxn id="92" idx="0"/>
          </p:cNvCxnSpPr>
          <p:nvPr/>
        </p:nvCxnSpPr>
        <p:spPr>
          <a:xfrm>
            <a:off x="793949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9" idx="5"/>
            <a:endCxn id="93" idx="2"/>
          </p:cNvCxnSpPr>
          <p:nvPr/>
        </p:nvCxnSpPr>
        <p:spPr>
          <a:xfrm>
            <a:off x="7993375" y="3504895"/>
            <a:ext cx="78065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0" idx="4"/>
            <a:endCxn id="93" idx="0"/>
          </p:cNvCxnSpPr>
          <p:nvPr/>
        </p:nvCxnSpPr>
        <p:spPr>
          <a:xfrm>
            <a:off x="885023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4"/>
            <a:endCxn id="94" idx="0"/>
          </p:cNvCxnSpPr>
          <p:nvPr/>
        </p:nvCxnSpPr>
        <p:spPr>
          <a:xfrm>
            <a:off x="976097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4"/>
            <a:endCxn id="95" idx="2"/>
          </p:cNvCxnSpPr>
          <p:nvPr/>
        </p:nvCxnSpPr>
        <p:spPr>
          <a:xfrm>
            <a:off x="7939493" y="4437953"/>
            <a:ext cx="37917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2" idx="5"/>
            <a:endCxn id="97" idx="2"/>
          </p:cNvCxnSpPr>
          <p:nvPr/>
        </p:nvCxnSpPr>
        <p:spPr>
          <a:xfrm>
            <a:off x="7993375" y="4415635"/>
            <a:ext cx="123602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6"/>
          </p:cNvCxnSpPr>
          <p:nvPr/>
        </p:nvCxnSpPr>
        <p:spPr>
          <a:xfrm flipH="1">
            <a:off x="8471063" y="4437953"/>
            <a:ext cx="128991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23"/>
          <p:cNvCxnSpPr>
            <a:stCxn id="95" idx="4"/>
            <a:endCxn id="64" idx="2"/>
          </p:cNvCxnSpPr>
          <p:nvPr/>
        </p:nvCxnSpPr>
        <p:spPr>
          <a:xfrm rot="16200000" flipH="1">
            <a:off x="8167178" y="5576378"/>
            <a:ext cx="834540" cy="379170"/>
          </a:xfrm>
          <a:prstGeom prst="curved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24"/>
          <p:cNvCxnSpPr>
            <a:stCxn id="95" idx="6"/>
            <a:endCxn id="64" idx="0"/>
          </p:cNvCxnSpPr>
          <p:nvPr/>
        </p:nvCxnSpPr>
        <p:spPr>
          <a:xfrm>
            <a:off x="8471063" y="527249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7" idx="4"/>
            <a:endCxn id="64" idx="7"/>
          </p:cNvCxnSpPr>
          <p:nvPr/>
        </p:nvCxnSpPr>
        <p:spPr>
          <a:xfrm flipH="1">
            <a:off x="8904115" y="534869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24"/>
          <p:cNvCxnSpPr>
            <a:stCxn id="90" idx="6"/>
            <a:endCxn id="93" idx="6"/>
          </p:cNvCxnSpPr>
          <p:nvPr/>
        </p:nvCxnSpPr>
        <p:spPr>
          <a:xfrm>
            <a:off x="8926433" y="345101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6" idx="4"/>
            <a:endCxn id="90" idx="0"/>
          </p:cNvCxnSpPr>
          <p:nvPr/>
        </p:nvCxnSpPr>
        <p:spPr>
          <a:xfrm>
            <a:off x="885023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3" idx="4"/>
            <a:endCxn id="97" idx="1"/>
          </p:cNvCxnSpPr>
          <p:nvPr/>
        </p:nvCxnSpPr>
        <p:spPr>
          <a:xfrm>
            <a:off x="8850233" y="443795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24"/>
          <p:cNvCxnSpPr>
            <a:stCxn id="93" idx="6"/>
            <a:endCxn id="97" idx="0"/>
          </p:cNvCxnSpPr>
          <p:nvPr/>
        </p:nvCxnSpPr>
        <p:spPr>
          <a:xfrm>
            <a:off x="8926433" y="436175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033471" y="4946900"/>
            <a:ext cx="2732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Upper Bound = 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" y="1109870"/>
            <a:ext cx="5044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Width 3 relaxed decision diagram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7038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1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3" idx="5"/>
            <a:endCxn id="77" idx="0"/>
          </p:cNvCxnSpPr>
          <p:nvPr/>
        </p:nvCxnSpPr>
        <p:spPr>
          <a:xfrm>
            <a:off x="8904115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3"/>
            <a:endCxn id="80" idx="0"/>
          </p:cNvCxnSpPr>
          <p:nvPr/>
        </p:nvCxnSpPr>
        <p:spPr>
          <a:xfrm flipH="1">
            <a:off x="8394863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24"/>
          <p:cNvCxnSpPr>
            <a:stCxn id="86" idx="6"/>
            <a:endCxn id="90" idx="6"/>
          </p:cNvCxnSpPr>
          <p:nvPr/>
        </p:nvCxnSpPr>
        <p:spPr>
          <a:xfrm>
            <a:off x="8926433" y="254027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22940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31866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86329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877403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968477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786329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77403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968477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86329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77403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9684773" y="428555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866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922940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>
            <a:stCxn id="80" idx="3"/>
            <a:endCxn id="83" idx="0"/>
          </p:cNvCxnSpPr>
          <p:nvPr/>
        </p:nvCxnSpPr>
        <p:spPr>
          <a:xfrm flipH="1">
            <a:off x="7939493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7" idx="5"/>
            <a:endCxn id="88" idx="0"/>
          </p:cNvCxnSpPr>
          <p:nvPr/>
        </p:nvCxnSpPr>
        <p:spPr>
          <a:xfrm>
            <a:off x="935948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0" idx="5"/>
            <a:endCxn id="86" idx="0"/>
          </p:cNvCxnSpPr>
          <p:nvPr/>
        </p:nvCxnSpPr>
        <p:spPr>
          <a:xfrm>
            <a:off x="844874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3" idx="4"/>
            <a:endCxn id="89" idx="0"/>
          </p:cNvCxnSpPr>
          <p:nvPr/>
        </p:nvCxnSpPr>
        <p:spPr>
          <a:xfrm>
            <a:off x="793949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3" idx="5"/>
            <a:endCxn id="90" idx="0"/>
          </p:cNvCxnSpPr>
          <p:nvPr/>
        </p:nvCxnSpPr>
        <p:spPr>
          <a:xfrm>
            <a:off x="7993375" y="2594155"/>
            <a:ext cx="85685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8" idx="4"/>
            <a:endCxn id="91" idx="0"/>
          </p:cNvCxnSpPr>
          <p:nvPr/>
        </p:nvCxnSpPr>
        <p:spPr>
          <a:xfrm>
            <a:off x="976097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5"/>
            <a:endCxn id="89" idx="0"/>
          </p:cNvCxnSpPr>
          <p:nvPr/>
        </p:nvCxnSpPr>
        <p:spPr>
          <a:xfrm flipH="1">
            <a:off x="7939493" y="2594155"/>
            <a:ext cx="1875362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4"/>
            <a:endCxn id="92" idx="0"/>
          </p:cNvCxnSpPr>
          <p:nvPr/>
        </p:nvCxnSpPr>
        <p:spPr>
          <a:xfrm>
            <a:off x="793949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9" idx="5"/>
            <a:endCxn id="93" idx="2"/>
          </p:cNvCxnSpPr>
          <p:nvPr/>
        </p:nvCxnSpPr>
        <p:spPr>
          <a:xfrm>
            <a:off x="7993375" y="3504895"/>
            <a:ext cx="78065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0" idx="4"/>
            <a:endCxn id="93" idx="0"/>
          </p:cNvCxnSpPr>
          <p:nvPr/>
        </p:nvCxnSpPr>
        <p:spPr>
          <a:xfrm>
            <a:off x="885023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4"/>
            <a:endCxn id="94" idx="0"/>
          </p:cNvCxnSpPr>
          <p:nvPr/>
        </p:nvCxnSpPr>
        <p:spPr>
          <a:xfrm>
            <a:off x="976097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4"/>
            <a:endCxn id="95" idx="2"/>
          </p:cNvCxnSpPr>
          <p:nvPr/>
        </p:nvCxnSpPr>
        <p:spPr>
          <a:xfrm>
            <a:off x="7939493" y="4437953"/>
            <a:ext cx="37917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2" idx="5"/>
            <a:endCxn id="97" idx="2"/>
          </p:cNvCxnSpPr>
          <p:nvPr/>
        </p:nvCxnSpPr>
        <p:spPr>
          <a:xfrm>
            <a:off x="7993375" y="4415635"/>
            <a:ext cx="123602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6"/>
          </p:cNvCxnSpPr>
          <p:nvPr/>
        </p:nvCxnSpPr>
        <p:spPr>
          <a:xfrm flipH="1">
            <a:off x="8471063" y="4437953"/>
            <a:ext cx="128991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23"/>
          <p:cNvCxnSpPr>
            <a:stCxn id="95" idx="4"/>
            <a:endCxn id="64" idx="2"/>
          </p:cNvCxnSpPr>
          <p:nvPr/>
        </p:nvCxnSpPr>
        <p:spPr>
          <a:xfrm rot="16200000" flipH="1">
            <a:off x="8167178" y="5576378"/>
            <a:ext cx="834540" cy="379170"/>
          </a:xfrm>
          <a:prstGeom prst="curved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24"/>
          <p:cNvCxnSpPr>
            <a:stCxn id="95" idx="6"/>
            <a:endCxn id="64" idx="0"/>
          </p:cNvCxnSpPr>
          <p:nvPr/>
        </p:nvCxnSpPr>
        <p:spPr>
          <a:xfrm>
            <a:off x="8471063" y="527249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7" idx="4"/>
            <a:endCxn id="64" idx="7"/>
          </p:cNvCxnSpPr>
          <p:nvPr/>
        </p:nvCxnSpPr>
        <p:spPr>
          <a:xfrm flipH="1">
            <a:off x="8904115" y="534869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24"/>
          <p:cNvCxnSpPr>
            <a:stCxn id="90" idx="6"/>
            <a:endCxn id="93" idx="6"/>
          </p:cNvCxnSpPr>
          <p:nvPr/>
        </p:nvCxnSpPr>
        <p:spPr>
          <a:xfrm>
            <a:off x="8926433" y="345101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6" idx="4"/>
            <a:endCxn id="90" idx="0"/>
          </p:cNvCxnSpPr>
          <p:nvPr/>
        </p:nvCxnSpPr>
        <p:spPr>
          <a:xfrm>
            <a:off x="885023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3" idx="4"/>
            <a:endCxn id="97" idx="1"/>
          </p:cNvCxnSpPr>
          <p:nvPr/>
        </p:nvCxnSpPr>
        <p:spPr>
          <a:xfrm>
            <a:off x="8850233" y="443795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24"/>
          <p:cNvCxnSpPr>
            <a:stCxn id="93" idx="6"/>
            <a:endCxn id="97" idx="0"/>
          </p:cNvCxnSpPr>
          <p:nvPr/>
        </p:nvCxnSpPr>
        <p:spPr>
          <a:xfrm>
            <a:off x="8926433" y="436175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</p:spTree>
    <p:extLst>
      <p:ext uri="{BB962C8B-B14F-4D97-AF65-F5344CB8AC3E}">
        <p14:creationId xmlns:p14="http://schemas.microsoft.com/office/powerpoint/2010/main" val="26226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3" idx="5"/>
            <a:endCxn id="77" idx="0"/>
          </p:cNvCxnSpPr>
          <p:nvPr/>
        </p:nvCxnSpPr>
        <p:spPr>
          <a:xfrm>
            <a:off x="8904115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3"/>
            <a:endCxn id="80" idx="0"/>
          </p:cNvCxnSpPr>
          <p:nvPr/>
        </p:nvCxnSpPr>
        <p:spPr>
          <a:xfrm flipH="1">
            <a:off x="8394863" y="772675"/>
            <a:ext cx="401488" cy="780658"/>
          </a:xfrm>
          <a:prstGeom prst="line">
            <a:avLst/>
          </a:prstGeom>
          <a:ln w="444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24"/>
          <p:cNvCxnSpPr>
            <a:stCxn id="86" idx="6"/>
            <a:endCxn id="90" idx="6"/>
          </p:cNvCxnSpPr>
          <p:nvPr/>
        </p:nvCxnSpPr>
        <p:spPr>
          <a:xfrm>
            <a:off x="8926433" y="254027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22940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31866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86329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877403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968477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786329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77403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968477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86329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77403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9684773" y="428555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866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922940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>
            <a:stCxn id="80" idx="3"/>
            <a:endCxn id="83" idx="0"/>
          </p:cNvCxnSpPr>
          <p:nvPr/>
        </p:nvCxnSpPr>
        <p:spPr>
          <a:xfrm flipH="1">
            <a:off x="7939493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7" idx="5"/>
            <a:endCxn id="88" idx="0"/>
          </p:cNvCxnSpPr>
          <p:nvPr/>
        </p:nvCxnSpPr>
        <p:spPr>
          <a:xfrm>
            <a:off x="935948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0" idx="5"/>
            <a:endCxn id="86" idx="0"/>
          </p:cNvCxnSpPr>
          <p:nvPr/>
        </p:nvCxnSpPr>
        <p:spPr>
          <a:xfrm>
            <a:off x="8448745" y="1683415"/>
            <a:ext cx="401488" cy="780658"/>
          </a:xfrm>
          <a:prstGeom prst="line">
            <a:avLst/>
          </a:prstGeom>
          <a:ln w="444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3" idx="4"/>
            <a:endCxn id="89" idx="0"/>
          </p:cNvCxnSpPr>
          <p:nvPr/>
        </p:nvCxnSpPr>
        <p:spPr>
          <a:xfrm>
            <a:off x="793949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3" idx="5"/>
            <a:endCxn id="90" idx="0"/>
          </p:cNvCxnSpPr>
          <p:nvPr/>
        </p:nvCxnSpPr>
        <p:spPr>
          <a:xfrm>
            <a:off x="7993375" y="2594155"/>
            <a:ext cx="85685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8" idx="4"/>
            <a:endCxn id="91" idx="0"/>
          </p:cNvCxnSpPr>
          <p:nvPr/>
        </p:nvCxnSpPr>
        <p:spPr>
          <a:xfrm>
            <a:off x="976097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5"/>
            <a:endCxn id="89" idx="0"/>
          </p:cNvCxnSpPr>
          <p:nvPr/>
        </p:nvCxnSpPr>
        <p:spPr>
          <a:xfrm flipH="1">
            <a:off x="7939493" y="2594155"/>
            <a:ext cx="1875362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4"/>
            <a:endCxn id="92" idx="0"/>
          </p:cNvCxnSpPr>
          <p:nvPr/>
        </p:nvCxnSpPr>
        <p:spPr>
          <a:xfrm>
            <a:off x="793949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9" idx="5"/>
            <a:endCxn id="93" idx="2"/>
          </p:cNvCxnSpPr>
          <p:nvPr/>
        </p:nvCxnSpPr>
        <p:spPr>
          <a:xfrm>
            <a:off x="7993375" y="3504895"/>
            <a:ext cx="78065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0" idx="4"/>
            <a:endCxn id="93" idx="0"/>
          </p:cNvCxnSpPr>
          <p:nvPr/>
        </p:nvCxnSpPr>
        <p:spPr>
          <a:xfrm>
            <a:off x="8850233" y="3527213"/>
            <a:ext cx="0" cy="758340"/>
          </a:xfrm>
          <a:prstGeom prst="line">
            <a:avLst/>
          </a:prstGeom>
          <a:ln w="444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4"/>
            <a:endCxn id="94" idx="0"/>
          </p:cNvCxnSpPr>
          <p:nvPr/>
        </p:nvCxnSpPr>
        <p:spPr>
          <a:xfrm>
            <a:off x="976097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4"/>
            <a:endCxn id="95" idx="2"/>
          </p:cNvCxnSpPr>
          <p:nvPr/>
        </p:nvCxnSpPr>
        <p:spPr>
          <a:xfrm>
            <a:off x="7939493" y="4437953"/>
            <a:ext cx="37917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2" idx="5"/>
            <a:endCxn id="97" idx="2"/>
          </p:cNvCxnSpPr>
          <p:nvPr/>
        </p:nvCxnSpPr>
        <p:spPr>
          <a:xfrm>
            <a:off x="7993375" y="4415635"/>
            <a:ext cx="123602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6"/>
          </p:cNvCxnSpPr>
          <p:nvPr/>
        </p:nvCxnSpPr>
        <p:spPr>
          <a:xfrm flipH="1">
            <a:off x="8471063" y="4437953"/>
            <a:ext cx="128991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23"/>
          <p:cNvCxnSpPr>
            <a:stCxn id="95" idx="4"/>
            <a:endCxn id="64" idx="2"/>
          </p:cNvCxnSpPr>
          <p:nvPr/>
        </p:nvCxnSpPr>
        <p:spPr>
          <a:xfrm rot="16200000" flipH="1">
            <a:off x="8167178" y="5576378"/>
            <a:ext cx="834540" cy="379170"/>
          </a:xfrm>
          <a:prstGeom prst="curved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24"/>
          <p:cNvCxnSpPr>
            <a:stCxn id="95" idx="6"/>
            <a:endCxn id="64" idx="0"/>
          </p:cNvCxnSpPr>
          <p:nvPr/>
        </p:nvCxnSpPr>
        <p:spPr>
          <a:xfrm>
            <a:off x="8471063" y="527249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7" idx="4"/>
            <a:endCxn id="64" idx="7"/>
          </p:cNvCxnSpPr>
          <p:nvPr/>
        </p:nvCxnSpPr>
        <p:spPr>
          <a:xfrm flipH="1">
            <a:off x="8904115" y="5348693"/>
            <a:ext cx="401488" cy="780658"/>
          </a:xfrm>
          <a:prstGeom prst="line">
            <a:avLst/>
          </a:prstGeom>
          <a:ln w="444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24"/>
          <p:cNvCxnSpPr>
            <a:stCxn id="90" idx="6"/>
            <a:endCxn id="93" idx="6"/>
          </p:cNvCxnSpPr>
          <p:nvPr/>
        </p:nvCxnSpPr>
        <p:spPr>
          <a:xfrm>
            <a:off x="8926433" y="345101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6" idx="4"/>
            <a:endCxn id="90" idx="0"/>
          </p:cNvCxnSpPr>
          <p:nvPr/>
        </p:nvCxnSpPr>
        <p:spPr>
          <a:xfrm>
            <a:off x="8850233" y="2616473"/>
            <a:ext cx="0" cy="758340"/>
          </a:xfrm>
          <a:prstGeom prst="line">
            <a:avLst/>
          </a:prstGeom>
          <a:ln w="444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3" idx="4"/>
            <a:endCxn id="97" idx="1"/>
          </p:cNvCxnSpPr>
          <p:nvPr/>
        </p:nvCxnSpPr>
        <p:spPr>
          <a:xfrm>
            <a:off x="8850233" y="443795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24"/>
          <p:cNvCxnSpPr>
            <a:stCxn id="93" idx="6"/>
            <a:endCxn id="97" idx="0"/>
          </p:cNvCxnSpPr>
          <p:nvPr/>
        </p:nvCxnSpPr>
        <p:spPr>
          <a:xfrm>
            <a:off x="8926433" y="4361753"/>
            <a:ext cx="379170" cy="834540"/>
          </a:xfrm>
          <a:prstGeom prst="curvedConnector2">
            <a:avLst/>
          </a:prstGeom>
          <a:ln w="444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</p:spTree>
    <p:extLst>
      <p:ext uri="{BB962C8B-B14F-4D97-AF65-F5344CB8AC3E}">
        <p14:creationId xmlns:p14="http://schemas.microsoft.com/office/powerpoint/2010/main" val="86389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3" idx="5"/>
            <a:endCxn id="77" idx="0"/>
          </p:cNvCxnSpPr>
          <p:nvPr/>
        </p:nvCxnSpPr>
        <p:spPr>
          <a:xfrm>
            <a:off x="8904115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3"/>
            <a:endCxn id="80" idx="0"/>
          </p:cNvCxnSpPr>
          <p:nvPr/>
        </p:nvCxnSpPr>
        <p:spPr>
          <a:xfrm flipH="1">
            <a:off x="8394863" y="772675"/>
            <a:ext cx="401488" cy="780658"/>
          </a:xfrm>
          <a:prstGeom prst="line">
            <a:avLst/>
          </a:prstGeom>
          <a:ln w="444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24"/>
          <p:cNvCxnSpPr>
            <a:stCxn id="86" idx="6"/>
            <a:endCxn id="90" idx="6"/>
          </p:cNvCxnSpPr>
          <p:nvPr/>
        </p:nvCxnSpPr>
        <p:spPr>
          <a:xfrm>
            <a:off x="8926433" y="254027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22940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31866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86329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877403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968477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786329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77403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9684773" y="33748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86329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77403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9684773" y="428555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866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922940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>
            <a:stCxn id="80" idx="3"/>
            <a:endCxn id="83" idx="0"/>
          </p:cNvCxnSpPr>
          <p:nvPr/>
        </p:nvCxnSpPr>
        <p:spPr>
          <a:xfrm flipH="1">
            <a:off x="7939493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7" idx="5"/>
            <a:endCxn id="88" idx="0"/>
          </p:cNvCxnSpPr>
          <p:nvPr/>
        </p:nvCxnSpPr>
        <p:spPr>
          <a:xfrm>
            <a:off x="935948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0" idx="5"/>
            <a:endCxn id="86" idx="0"/>
          </p:cNvCxnSpPr>
          <p:nvPr/>
        </p:nvCxnSpPr>
        <p:spPr>
          <a:xfrm>
            <a:off x="8448745" y="1683415"/>
            <a:ext cx="401488" cy="780658"/>
          </a:xfrm>
          <a:prstGeom prst="line">
            <a:avLst/>
          </a:prstGeom>
          <a:ln w="444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3" idx="4"/>
            <a:endCxn id="89" idx="0"/>
          </p:cNvCxnSpPr>
          <p:nvPr/>
        </p:nvCxnSpPr>
        <p:spPr>
          <a:xfrm>
            <a:off x="793949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3" idx="5"/>
            <a:endCxn id="90" idx="0"/>
          </p:cNvCxnSpPr>
          <p:nvPr/>
        </p:nvCxnSpPr>
        <p:spPr>
          <a:xfrm>
            <a:off x="7993375" y="2594155"/>
            <a:ext cx="85685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8" idx="4"/>
            <a:endCxn id="91" idx="0"/>
          </p:cNvCxnSpPr>
          <p:nvPr/>
        </p:nvCxnSpPr>
        <p:spPr>
          <a:xfrm>
            <a:off x="976097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5"/>
            <a:endCxn id="89" idx="0"/>
          </p:cNvCxnSpPr>
          <p:nvPr/>
        </p:nvCxnSpPr>
        <p:spPr>
          <a:xfrm flipH="1">
            <a:off x="7939493" y="2594155"/>
            <a:ext cx="1875362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4"/>
            <a:endCxn id="92" idx="0"/>
          </p:cNvCxnSpPr>
          <p:nvPr/>
        </p:nvCxnSpPr>
        <p:spPr>
          <a:xfrm>
            <a:off x="793949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9" idx="5"/>
            <a:endCxn id="93" idx="2"/>
          </p:cNvCxnSpPr>
          <p:nvPr/>
        </p:nvCxnSpPr>
        <p:spPr>
          <a:xfrm>
            <a:off x="7993375" y="3504895"/>
            <a:ext cx="78065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0" idx="4"/>
            <a:endCxn id="93" idx="0"/>
          </p:cNvCxnSpPr>
          <p:nvPr/>
        </p:nvCxnSpPr>
        <p:spPr>
          <a:xfrm>
            <a:off x="8850233" y="3527213"/>
            <a:ext cx="0" cy="758340"/>
          </a:xfrm>
          <a:prstGeom prst="line">
            <a:avLst/>
          </a:prstGeom>
          <a:ln w="444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4"/>
            <a:endCxn id="94" idx="0"/>
          </p:cNvCxnSpPr>
          <p:nvPr/>
        </p:nvCxnSpPr>
        <p:spPr>
          <a:xfrm>
            <a:off x="976097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4"/>
            <a:endCxn id="95" idx="2"/>
          </p:cNvCxnSpPr>
          <p:nvPr/>
        </p:nvCxnSpPr>
        <p:spPr>
          <a:xfrm>
            <a:off x="7939493" y="4437953"/>
            <a:ext cx="37917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2" idx="5"/>
            <a:endCxn id="97" idx="2"/>
          </p:cNvCxnSpPr>
          <p:nvPr/>
        </p:nvCxnSpPr>
        <p:spPr>
          <a:xfrm>
            <a:off x="7993375" y="4415635"/>
            <a:ext cx="123602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6"/>
          </p:cNvCxnSpPr>
          <p:nvPr/>
        </p:nvCxnSpPr>
        <p:spPr>
          <a:xfrm flipH="1">
            <a:off x="8471063" y="4437953"/>
            <a:ext cx="128991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23"/>
          <p:cNvCxnSpPr>
            <a:stCxn id="95" idx="4"/>
            <a:endCxn id="64" idx="2"/>
          </p:cNvCxnSpPr>
          <p:nvPr/>
        </p:nvCxnSpPr>
        <p:spPr>
          <a:xfrm rot="16200000" flipH="1">
            <a:off x="8167178" y="5576378"/>
            <a:ext cx="834540" cy="379170"/>
          </a:xfrm>
          <a:prstGeom prst="curved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24"/>
          <p:cNvCxnSpPr>
            <a:stCxn id="95" idx="6"/>
            <a:endCxn id="64" idx="0"/>
          </p:cNvCxnSpPr>
          <p:nvPr/>
        </p:nvCxnSpPr>
        <p:spPr>
          <a:xfrm>
            <a:off x="8471063" y="527249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7" idx="4"/>
            <a:endCxn id="64" idx="7"/>
          </p:cNvCxnSpPr>
          <p:nvPr/>
        </p:nvCxnSpPr>
        <p:spPr>
          <a:xfrm flipH="1">
            <a:off x="8904115" y="5348693"/>
            <a:ext cx="401488" cy="780658"/>
          </a:xfrm>
          <a:prstGeom prst="line">
            <a:avLst/>
          </a:prstGeom>
          <a:ln w="444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24"/>
          <p:cNvCxnSpPr>
            <a:stCxn id="90" idx="6"/>
            <a:endCxn id="93" idx="6"/>
          </p:cNvCxnSpPr>
          <p:nvPr/>
        </p:nvCxnSpPr>
        <p:spPr>
          <a:xfrm>
            <a:off x="8926433" y="345101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6" idx="4"/>
            <a:endCxn id="90" idx="0"/>
          </p:cNvCxnSpPr>
          <p:nvPr/>
        </p:nvCxnSpPr>
        <p:spPr>
          <a:xfrm>
            <a:off x="8850233" y="2616473"/>
            <a:ext cx="0" cy="758340"/>
          </a:xfrm>
          <a:prstGeom prst="line">
            <a:avLst/>
          </a:prstGeom>
          <a:ln w="444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3" idx="4"/>
            <a:endCxn id="97" idx="1"/>
          </p:cNvCxnSpPr>
          <p:nvPr/>
        </p:nvCxnSpPr>
        <p:spPr>
          <a:xfrm>
            <a:off x="8850233" y="443795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24"/>
          <p:cNvCxnSpPr>
            <a:stCxn id="93" idx="6"/>
            <a:endCxn id="97" idx="0"/>
          </p:cNvCxnSpPr>
          <p:nvPr/>
        </p:nvCxnSpPr>
        <p:spPr>
          <a:xfrm>
            <a:off x="8926433" y="4361753"/>
            <a:ext cx="379170" cy="834540"/>
          </a:xfrm>
          <a:prstGeom prst="curvedConnector2">
            <a:avLst/>
          </a:prstGeom>
          <a:ln w="444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951280" y="3200401"/>
            <a:ext cx="3488120" cy="531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</p:spTree>
    <p:extLst>
      <p:ext uri="{BB962C8B-B14F-4D97-AF65-F5344CB8AC3E}">
        <p14:creationId xmlns:p14="http://schemas.microsoft.com/office/powerpoint/2010/main" val="12504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3" idx="5"/>
            <a:endCxn id="77" idx="0"/>
          </p:cNvCxnSpPr>
          <p:nvPr/>
        </p:nvCxnSpPr>
        <p:spPr>
          <a:xfrm>
            <a:off x="8904115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3"/>
            <a:endCxn id="80" idx="0"/>
          </p:cNvCxnSpPr>
          <p:nvPr/>
        </p:nvCxnSpPr>
        <p:spPr>
          <a:xfrm flipH="1">
            <a:off x="8394863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24"/>
          <p:cNvCxnSpPr>
            <a:stCxn id="86" idx="6"/>
            <a:endCxn id="90" idx="6"/>
          </p:cNvCxnSpPr>
          <p:nvPr/>
        </p:nvCxnSpPr>
        <p:spPr>
          <a:xfrm>
            <a:off x="8926433" y="254027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22940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31866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86329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877403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968477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7863293" y="3374813"/>
            <a:ext cx="152400" cy="152400"/>
          </a:xfrm>
          <a:prstGeom prst="ellipse">
            <a:avLst/>
          </a:prstGeom>
          <a:solidFill>
            <a:srgbClr val="99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774033" y="3374813"/>
            <a:ext cx="152400" cy="152400"/>
          </a:xfrm>
          <a:prstGeom prst="ellipse">
            <a:avLst/>
          </a:prstGeom>
          <a:solidFill>
            <a:srgbClr val="008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9684773" y="3374813"/>
            <a:ext cx="152400" cy="152400"/>
          </a:xfrm>
          <a:prstGeom prst="ellipse">
            <a:avLst/>
          </a:prstGeom>
          <a:solidFill>
            <a:srgbClr val="000099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86329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77403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9684773" y="428555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866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922940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>
            <a:stCxn id="80" idx="3"/>
            <a:endCxn id="83" idx="0"/>
          </p:cNvCxnSpPr>
          <p:nvPr/>
        </p:nvCxnSpPr>
        <p:spPr>
          <a:xfrm flipH="1">
            <a:off x="7939493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7" idx="5"/>
            <a:endCxn id="88" idx="0"/>
          </p:cNvCxnSpPr>
          <p:nvPr/>
        </p:nvCxnSpPr>
        <p:spPr>
          <a:xfrm>
            <a:off x="935948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0" idx="5"/>
            <a:endCxn id="86" idx="0"/>
          </p:cNvCxnSpPr>
          <p:nvPr/>
        </p:nvCxnSpPr>
        <p:spPr>
          <a:xfrm>
            <a:off x="844874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3" idx="4"/>
            <a:endCxn id="89" idx="0"/>
          </p:cNvCxnSpPr>
          <p:nvPr/>
        </p:nvCxnSpPr>
        <p:spPr>
          <a:xfrm>
            <a:off x="793949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3" idx="5"/>
            <a:endCxn id="90" idx="0"/>
          </p:cNvCxnSpPr>
          <p:nvPr/>
        </p:nvCxnSpPr>
        <p:spPr>
          <a:xfrm>
            <a:off x="7993375" y="2594155"/>
            <a:ext cx="85685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8" idx="4"/>
            <a:endCxn id="91" idx="0"/>
          </p:cNvCxnSpPr>
          <p:nvPr/>
        </p:nvCxnSpPr>
        <p:spPr>
          <a:xfrm>
            <a:off x="976097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5"/>
            <a:endCxn id="89" idx="0"/>
          </p:cNvCxnSpPr>
          <p:nvPr/>
        </p:nvCxnSpPr>
        <p:spPr>
          <a:xfrm flipH="1">
            <a:off x="7939493" y="2594155"/>
            <a:ext cx="1875362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4"/>
            <a:endCxn id="92" idx="0"/>
          </p:cNvCxnSpPr>
          <p:nvPr/>
        </p:nvCxnSpPr>
        <p:spPr>
          <a:xfrm>
            <a:off x="793949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9" idx="5"/>
            <a:endCxn id="93" idx="2"/>
          </p:cNvCxnSpPr>
          <p:nvPr/>
        </p:nvCxnSpPr>
        <p:spPr>
          <a:xfrm>
            <a:off x="7993375" y="3504895"/>
            <a:ext cx="78065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0" idx="4"/>
            <a:endCxn id="93" idx="0"/>
          </p:cNvCxnSpPr>
          <p:nvPr/>
        </p:nvCxnSpPr>
        <p:spPr>
          <a:xfrm>
            <a:off x="885023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4"/>
            <a:endCxn id="94" idx="0"/>
          </p:cNvCxnSpPr>
          <p:nvPr/>
        </p:nvCxnSpPr>
        <p:spPr>
          <a:xfrm>
            <a:off x="976097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4"/>
            <a:endCxn id="95" idx="2"/>
          </p:cNvCxnSpPr>
          <p:nvPr/>
        </p:nvCxnSpPr>
        <p:spPr>
          <a:xfrm>
            <a:off x="7939493" y="4437953"/>
            <a:ext cx="37917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2" idx="5"/>
            <a:endCxn id="97" idx="2"/>
          </p:cNvCxnSpPr>
          <p:nvPr/>
        </p:nvCxnSpPr>
        <p:spPr>
          <a:xfrm>
            <a:off x="7993375" y="4415635"/>
            <a:ext cx="123602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6"/>
          </p:cNvCxnSpPr>
          <p:nvPr/>
        </p:nvCxnSpPr>
        <p:spPr>
          <a:xfrm flipH="1">
            <a:off x="8471063" y="4437953"/>
            <a:ext cx="128991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23"/>
          <p:cNvCxnSpPr>
            <a:stCxn id="95" idx="4"/>
            <a:endCxn id="64" idx="2"/>
          </p:cNvCxnSpPr>
          <p:nvPr/>
        </p:nvCxnSpPr>
        <p:spPr>
          <a:xfrm rot="16200000" flipH="1">
            <a:off x="8167178" y="5576378"/>
            <a:ext cx="834540" cy="379170"/>
          </a:xfrm>
          <a:prstGeom prst="curved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24"/>
          <p:cNvCxnSpPr>
            <a:stCxn id="95" idx="6"/>
            <a:endCxn id="64" idx="0"/>
          </p:cNvCxnSpPr>
          <p:nvPr/>
        </p:nvCxnSpPr>
        <p:spPr>
          <a:xfrm>
            <a:off x="8471063" y="527249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7" idx="4"/>
            <a:endCxn id="64" idx="7"/>
          </p:cNvCxnSpPr>
          <p:nvPr/>
        </p:nvCxnSpPr>
        <p:spPr>
          <a:xfrm flipH="1">
            <a:off x="8904115" y="534869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24"/>
          <p:cNvCxnSpPr>
            <a:stCxn id="90" idx="6"/>
            <a:endCxn id="93" idx="6"/>
          </p:cNvCxnSpPr>
          <p:nvPr/>
        </p:nvCxnSpPr>
        <p:spPr>
          <a:xfrm>
            <a:off x="8926433" y="345101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6" idx="4"/>
            <a:endCxn id="90" idx="0"/>
          </p:cNvCxnSpPr>
          <p:nvPr/>
        </p:nvCxnSpPr>
        <p:spPr>
          <a:xfrm>
            <a:off x="885023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3" idx="4"/>
            <a:endCxn id="97" idx="1"/>
          </p:cNvCxnSpPr>
          <p:nvPr/>
        </p:nvCxnSpPr>
        <p:spPr>
          <a:xfrm>
            <a:off x="8850233" y="443795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24"/>
          <p:cNvCxnSpPr>
            <a:stCxn id="93" idx="6"/>
            <a:endCxn id="97" idx="0"/>
          </p:cNvCxnSpPr>
          <p:nvPr/>
        </p:nvCxnSpPr>
        <p:spPr>
          <a:xfrm>
            <a:off x="8926433" y="436175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951280" y="3200401"/>
            <a:ext cx="3488120" cy="531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</p:spTree>
    <p:extLst>
      <p:ext uri="{BB962C8B-B14F-4D97-AF65-F5344CB8AC3E}">
        <p14:creationId xmlns:p14="http://schemas.microsoft.com/office/powerpoint/2010/main" val="14817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3" idx="5"/>
            <a:endCxn id="77" idx="0"/>
          </p:cNvCxnSpPr>
          <p:nvPr/>
        </p:nvCxnSpPr>
        <p:spPr>
          <a:xfrm>
            <a:off x="8904115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3"/>
            <a:endCxn id="80" idx="0"/>
          </p:cNvCxnSpPr>
          <p:nvPr/>
        </p:nvCxnSpPr>
        <p:spPr>
          <a:xfrm flipH="1">
            <a:off x="8394863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22940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31866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86329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968477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7863293" y="3374813"/>
            <a:ext cx="152400" cy="152400"/>
          </a:xfrm>
          <a:prstGeom prst="ellipse">
            <a:avLst/>
          </a:prstGeom>
          <a:solidFill>
            <a:srgbClr val="99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86329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77403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866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922940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>
            <a:stCxn id="80" idx="3"/>
            <a:endCxn id="83" idx="0"/>
          </p:cNvCxnSpPr>
          <p:nvPr/>
        </p:nvCxnSpPr>
        <p:spPr>
          <a:xfrm flipH="1">
            <a:off x="7939493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7" idx="5"/>
            <a:endCxn id="88" idx="0"/>
          </p:cNvCxnSpPr>
          <p:nvPr/>
        </p:nvCxnSpPr>
        <p:spPr>
          <a:xfrm>
            <a:off x="935948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3" idx="4"/>
            <a:endCxn id="89" idx="0"/>
          </p:cNvCxnSpPr>
          <p:nvPr/>
        </p:nvCxnSpPr>
        <p:spPr>
          <a:xfrm>
            <a:off x="793949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5"/>
            <a:endCxn id="89" idx="0"/>
          </p:cNvCxnSpPr>
          <p:nvPr/>
        </p:nvCxnSpPr>
        <p:spPr>
          <a:xfrm flipH="1">
            <a:off x="7939493" y="2594155"/>
            <a:ext cx="1875362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4"/>
            <a:endCxn id="92" idx="0"/>
          </p:cNvCxnSpPr>
          <p:nvPr/>
        </p:nvCxnSpPr>
        <p:spPr>
          <a:xfrm>
            <a:off x="793949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9" idx="5"/>
            <a:endCxn id="93" idx="2"/>
          </p:cNvCxnSpPr>
          <p:nvPr/>
        </p:nvCxnSpPr>
        <p:spPr>
          <a:xfrm>
            <a:off x="7993375" y="3504895"/>
            <a:ext cx="78065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4"/>
            <a:endCxn id="95" idx="2"/>
          </p:cNvCxnSpPr>
          <p:nvPr/>
        </p:nvCxnSpPr>
        <p:spPr>
          <a:xfrm>
            <a:off x="7939493" y="4437953"/>
            <a:ext cx="37917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2" idx="5"/>
            <a:endCxn id="97" idx="2"/>
          </p:cNvCxnSpPr>
          <p:nvPr/>
        </p:nvCxnSpPr>
        <p:spPr>
          <a:xfrm>
            <a:off x="7993375" y="4415635"/>
            <a:ext cx="123602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23"/>
          <p:cNvCxnSpPr>
            <a:stCxn id="95" idx="4"/>
            <a:endCxn id="64" idx="2"/>
          </p:cNvCxnSpPr>
          <p:nvPr/>
        </p:nvCxnSpPr>
        <p:spPr>
          <a:xfrm rot="16200000" flipH="1">
            <a:off x="8167178" y="5576378"/>
            <a:ext cx="834540" cy="379170"/>
          </a:xfrm>
          <a:prstGeom prst="curved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24"/>
          <p:cNvCxnSpPr>
            <a:stCxn id="95" idx="6"/>
            <a:endCxn id="64" idx="0"/>
          </p:cNvCxnSpPr>
          <p:nvPr/>
        </p:nvCxnSpPr>
        <p:spPr>
          <a:xfrm>
            <a:off x="8471063" y="527249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7" idx="4"/>
            <a:endCxn id="64" idx="7"/>
          </p:cNvCxnSpPr>
          <p:nvPr/>
        </p:nvCxnSpPr>
        <p:spPr>
          <a:xfrm flipH="1">
            <a:off x="8904115" y="534869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3" idx="4"/>
            <a:endCxn id="97" idx="1"/>
          </p:cNvCxnSpPr>
          <p:nvPr/>
        </p:nvCxnSpPr>
        <p:spPr>
          <a:xfrm>
            <a:off x="8850233" y="443795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24"/>
          <p:cNvCxnSpPr>
            <a:stCxn id="93" idx="6"/>
            <a:endCxn id="97" idx="0"/>
          </p:cNvCxnSpPr>
          <p:nvPr/>
        </p:nvCxnSpPr>
        <p:spPr>
          <a:xfrm>
            <a:off x="8926433" y="436175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951280" y="3200401"/>
            <a:ext cx="3488120" cy="531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  <p:cxnSp>
        <p:nvCxnSpPr>
          <p:cNvPr id="51" name="Straight Arrow Connector 50"/>
          <p:cNvCxnSpPr>
            <a:endCxn id="52" idx="0"/>
          </p:cNvCxnSpPr>
          <p:nvPr/>
        </p:nvCxnSpPr>
        <p:spPr>
          <a:xfrm flipH="1">
            <a:off x="3294279" y="3451014"/>
            <a:ext cx="4569014" cy="1959187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124200" y="54102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9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119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Independent (Stable) Set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238500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47899" y="41796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7900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1166006" y="2699880"/>
            <a:ext cx="1138137" cy="59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4" idx="5"/>
          </p:cNvCxnSpPr>
          <p:nvPr/>
        </p:nvCxnSpPr>
        <p:spPr>
          <a:xfrm flipH="1" flipV="1">
            <a:off x="1166006" y="3566306"/>
            <a:ext cx="1138136" cy="669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553200" y="2123230"/>
            <a:ext cx="5448300" cy="4540604"/>
          </a:xfrm>
        </p:spPr>
        <p:txBody>
          <a:bodyPr/>
          <a:lstStyle/>
          <a:p>
            <a:r>
              <a:rPr lang="en-US" dirty="0" smtClean="0"/>
              <a:t>Graph G, undirected, with vertex weights</a:t>
            </a:r>
          </a:p>
          <a:p>
            <a:endParaRPr lang="en-US" dirty="0"/>
          </a:p>
          <a:p>
            <a:r>
              <a:rPr lang="en-US" dirty="0" smtClean="0"/>
              <a:t>Largest subset of pairwise non-adjacent vertices</a:t>
            </a:r>
          </a:p>
          <a:p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4097881" y="2372074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87475" y="41796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>
            <a:stCxn id="5" idx="0"/>
            <a:endCxn id="8" idx="4"/>
          </p:cNvCxnSpPr>
          <p:nvPr/>
        </p:nvCxnSpPr>
        <p:spPr>
          <a:xfrm flipV="1">
            <a:off x="2439924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0" idx="4"/>
          </p:cNvCxnSpPr>
          <p:nvPr/>
        </p:nvCxnSpPr>
        <p:spPr>
          <a:xfrm flipV="1">
            <a:off x="4279500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30" idx="3"/>
          </p:cNvCxnSpPr>
          <p:nvPr/>
        </p:nvCxnSpPr>
        <p:spPr>
          <a:xfrm flipV="1">
            <a:off x="2575705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6"/>
            <a:endCxn id="30" idx="2"/>
          </p:cNvCxnSpPr>
          <p:nvPr/>
        </p:nvCxnSpPr>
        <p:spPr>
          <a:xfrm>
            <a:off x="2631949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3238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92955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31649" y="195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908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7570" y="4651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520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1" name="Straight Connector 70"/>
          <p:cNvCxnSpPr>
            <a:stCxn id="63" idx="3"/>
            <a:endCxn id="80" idx="0"/>
          </p:cNvCxnSpPr>
          <p:nvPr/>
        </p:nvCxnSpPr>
        <p:spPr>
          <a:xfrm flipH="1">
            <a:off x="8394863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24"/>
          <p:cNvCxnSpPr>
            <a:stCxn id="86" idx="6"/>
            <a:endCxn id="90" idx="6"/>
          </p:cNvCxnSpPr>
          <p:nvPr/>
        </p:nvCxnSpPr>
        <p:spPr>
          <a:xfrm>
            <a:off x="8926433" y="254027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831866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86329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877403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774033" y="3374813"/>
            <a:ext cx="152400" cy="152400"/>
          </a:xfrm>
          <a:prstGeom prst="ellipse">
            <a:avLst/>
          </a:prstGeom>
          <a:solidFill>
            <a:srgbClr val="008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77403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922940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>
            <a:stCxn id="80" idx="3"/>
            <a:endCxn id="83" idx="0"/>
          </p:cNvCxnSpPr>
          <p:nvPr/>
        </p:nvCxnSpPr>
        <p:spPr>
          <a:xfrm flipH="1">
            <a:off x="7939493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0" idx="5"/>
            <a:endCxn id="86" idx="0"/>
          </p:cNvCxnSpPr>
          <p:nvPr/>
        </p:nvCxnSpPr>
        <p:spPr>
          <a:xfrm>
            <a:off x="844874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3" idx="5"/>
            <a:endCxn id="90" idx="0"/>
          </p:cNvCxnSpPr>
          <p:nvPr/>
        </p:nvCxnSpPr>
        <p:spPr>
          <a:xfrm>
            <a:off x="7993375" y="2594155"/>
            <a:ext cx="85685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0" idx="4"/>
            <a:endCxn id="93" idx="0"/>
          </p:cNvCxnSpPr>
          <p:nvPr/>
        </p:nvCxnSpPr>
        <p:spPr>
          <a:xfrm>
            <a:off x="885023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7" idx="4"/>
            <a:endCxn id="64" idx="7"/>
          </p:cNvCxnSpPr>
          <p:nvPr/>
        </p:nvCxnSpPr>
        <p:spPr>
          <a:xfrm flipH="1">
            <a:off x="8904115" y="534869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24"/>
          <p:cNvCxnSpPr>
            <a:stCxn id="90" idx="6"/>
            <a:endCxn id="93" idx="6"/>
          </p:cNvCxnSpPr>
          <p:nvPr/>
        </p:nvCxnSpPr>
        <p:spPr>
          <a:xfrm>
            <a:off x="8926433" y="345101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6" idx="4"/>
            <a:endCxn id="90" idx="0"/>
          </p:cNvCxnSpPr>
          <p:nvPr/>
        </p:nvCxnSpPr>
        <p:spPr>
          <a:xfrm>
            <a:off x="885023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3" idx="4"/>
            <a:endCxn id="97" idx="1"/>
          </p:cNvCxnSpPr>
          <p:nvPr/>
        </p:nvCxnSpPr>
        <p:spPr>
          <a:xfrm>
            <a:off x="8850233" y="443795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24"/>
          <p:cNvCxnSpPr>
            <a:stCxn id="93" idx="6"/>
            <a:endCxn id="97" idx="0"/>
          </p:cNvCxnSpPr>
          <p:nvPr/>
        </p:nvCxnSpPr>
        <p:spPr>
          <a:xfrm>
            <a:off x="8926433" y="436175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951280" y="3200401"/>
            <a:ext cx="3488120" cy="531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38600" y="54102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3</a:t>
            </a:r>
          </a:p>
        </p:txBody>
      </p:sp>
      <p:cxnSp>
        <p:nvCxnSpPr>
          <p:cNvPr id="45" name="Straight Arrow Connector 44"/>
          <p:cNvCxnSpPr>
            <a:endCxn id="44" idx="0"/>
          </p:cNvCxnSpPr>
          <p:nvPr/>
        </p:nvCxnSpPr>
        <p:spPr>
          <a:xfrm flipH="1">
            <a:off x="4208679" y="3451014"/>
            <a:ext cx="4565354" cy="195918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85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3" idx="5"/>
            <a:endCxn id="77" idx="0"/>
          </p:cNvCxnSpPr>
          <p:nvPr/>
        </p:nvCxnSpPr>
        <p:spPr>
          <a:xfrm>
            <a:off x="8904115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22940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968477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9684773" y="3374813"/>
            <a:ext cx="152400" cy="152400"/>
          </a:xfrm>
          <a:prstGeom prst="ellipse">
            <a:avLst/>
          </a:prstGeom>
          <a:solidFill>
            <a:srgbClr val="000099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9684773" y="428555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866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9" name="Straight Connector 98"/>
          <p:cNvCxnSpPr>
            <a:stCxn id="77" idx="5"/>
            <a:endCxn id="88" idx="0"/>
          </p:cNvCxnSpPr>
          <p:nvPr/>
        </p:nvCxnSpPr>
        <p:spPr>
          <a:xfrm>
            <a:off x="935948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8" idx="4"/>
            <a:endCxn id="91" idx="0"/>
          </p:cNvCxnSpPr>
          <p:nvPr/>
        </p:nvCxnSpPr>
        <p:spPr>
          <a:xfrm>
            <a:off x="976097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4"/>
            <a:endCxn id="94" idx="0"/>
          </p:cNvCxnSpPr>
          <p:nvPr/>
        </p:nvCxnSpPr>
        <p:spPr>
          <a:xfrm>
            <a:off x="976097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6"/>
          </p:cNvCxnSpPr>
          <p:nvPr/>
        </p:nvCxnSpPr>
        <p:spPr>
          <a:xfrm flipH="1">
            <a:off x="8471063" y="4437953"/>
            <a:ext cx="128991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23"/>
          <p:cNvCxnSpPr>
            <a:stCxn id="95" idx="4"/>
            <a:endCxn id="64" idx="2"/>
          </p:cNvCxnSpPr>
          <p:nvPr/>
        </p:nvCxnSpPr>
        <p:spPr>
          <a:xfrm rot="16200000" flipH="1">
            <a:off x="8167178" y="5576378"/>
            <a:ext cx="834540" cy="379170"/>
          </a:xfrm>
          <a:prstGeom prst="curved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24"/>
          <p:cNvCxnSpPr>
            <a:stCxn id="95" idx="6"/>
            <a:endCxn id="64" idx="0"/>
          </p:cNvCxnSpPr>
          <p:nvPr/>
        </p:nvCxnSpPr>
        <p:spPr>
          <a:xfrm>
            <a:off x="8471063" y="527249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951280" y="3200401"/>
            <a:ext cx="3488120" cy="531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29200" y="54102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</a:rPr>
              <a:t>2</a:t>
            </a: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flipH="1">
            <a:off x="5199279" y="3451014"/>
            <a:ext cx="4485494" cy="1959187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42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3" idx="5"/>
            <a:endCxn id="77" idx="0"/>
          </p:cNvCxnSpPr>
          <p:nvPr/>
        </p:nvCxnSpPr>
        <p:spPr>
          <a:xfrm>
            <a:off x="8904115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3"/>
            <a:endCxn id="80" idx="0"/>
          </p:cNvCxnSpPr>
          <p:nvPr/>
        </p:nvCxnSpPr>
        <p:spPr>
          <a:xfrm flipH="1">
            <a:off x="8394863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24"/>
          <p:cNvCxnSpPr>
            <a:stCxn id="86" idx="6"/>
            <a:endCxn id="90" idx="6"/>
          </p:cNvCxnSpPr>
          <p:nvPr/>
        </p:nvCxnSpPr>
        <p:spPr>
          <a:xfrm>
            <a:off x="8926433" y="254027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22940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31866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86329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877403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968477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7863293" y="3374813"/>
            <a:ext cx="152400" cy="152400"/>
          </a:xfrm>
          <a:prstGeom prst="ellipse">
            <a:avLst/>
          </a:prstGeom>
          <a:solidFill>
            <a:srgbClr val="99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774033" y="3374813"/>
            <a:ext cx="152400" cy="152400"/>
          </a:xfrm>
          <a:prstGeom prst="ellipse">
            <a:avLst/>
          </a:prstGeom>
          <a:solidFill>
            <a:srgbClr val="008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9684773" y="3374813"/>
            <a:ext cx="152400" cy="152400"/>
          </a:xfrm>
          <a:prstGeom prst="ellipse">
            <a:avLst/>
          </a:prstGeom>
          <a:solidFill>
            <a:srgbClr val="000099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86329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77403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9684773" y="428555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866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922940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>
            <a:stCxn id="80" idx="3"/>
            <a:endCxn id="83" idx="0"/>
          </p:cNvCxnSpPr>
          <p:nvPr/>
        </p:nvCxnSpPr>
        <p:spPr>
          <a:xfrm flipH="1">
            <a:off x="7939493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7" idx="5"/>
            <a:endCxn id="88" idx="0"/>
          </p:cNvCxnSpPr>
          <p:nvPr/>
        </p:nvCxnSpPr>
        <p:spPr>
          <a:xfrm>
            <a:off x="935948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0" idx="5"/>
            <a:endCxn id="86" idx="0"/>
          </p:cNvCxnSpPr>
          <p:nvPr/>
        </p:nvCxnSpPr>
        <p:spPr>
          <a:xfrm>
            <a:off x="844874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3" idx="4"/>
            <a:endCxn id="89" idx="0"/>
          </p:cNvCxnSpPr>
          <p:nvPr/>
        </p:nvCxnSpPr>
        <p:spPr>
          <a:xfrm>
            <a:off x="793949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3" idx="5"/>
            <a:endCxn id="90" idx="0"/>
          </p:cNvCxnSpPr>
          <p:nvPr/>
        </p:nvCxnSpPr>
        <p:spPr>
          <a:xfrm>
            <a:off x="7993375" y="2594155"/>
            <a:ext cx="85685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8" idx="4"/>
            <a:endCxn id="91" idx="0"/>
          </p:cNvCxnSpPr>
          <p:nvPr/>
        </p:nvCxnSpPr>
        <p:spPr>
          <a:xfrm>
            <a:off x="976097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5"/>
            <a:endCxn id="89" idx="0"/>
          </p:cNvCxnSpPr>
          <p:nvPr/>
        </p:nvCxnSpPr>
        <p:spPr>
          <a:xfrm flipH="1">
            <a:off x="7939493" y="2594155"/>
            <a:ext cx="1875362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4"/>
            <a:endCxn id="92" idx="0"/>
          </p:cNvCxnSpPr>
          <p:nvPr/>
        </p:nvCxnSpPr>
        <p:spPr>
          <a:xfrm>
            <a:off x="793949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9" idx="5"/>
            <a:endCxn id="93" idx="2"/>
          </p:cNvCxnSpPr>
          <p:nvPr/>
        </p:nvCxnSpPr>
        <p:spPr>
          <a:xfrm>
            <a:off x="7993375" y="3504895"/>
            <a:ext cx="78065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0" idx="4"/>
            <a:endCxn id="93" idx="0"/>
          </p:cNvCxnSpPr>
          <p:nvPr/>
        </p:nvCxnSpPr>
        <p:spPr>
          <a:xfrm>
            <a:off x="885023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4"/>
            <a:endCxn id="94" idx="0"/>
          </p:cNvCxnSpPr>
          <p:nvPr/>
        </p:nvCxnSpPr>
        <p:spPr>
          <a:xfrm>
            <a:off x="976097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4"/>
            <a:endCxn id="95" idx="2"/>
          </p:cNvCxnSpPr>
          <p:nvPr/>
        </p:nvCxnSpPr>
        <p:spPr>
          <a:xfrm>
            <a:off x="7939493" y="4437953"/>
            <a:ext cx="37917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2" idx="5"/>
            <a:endCxn id="97" idx="2"/>
          </p:cNvCxnSpPr>
          <p:nvPr/>
        </p:nvCxnSpPr>
        <p:spPr>
          <a:xfrm>
            <a:off x="7993375" y="4415635"/>
            <a:ext cx="123602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6"/>
          </p:cNvCxnSpPr>
          <p:nvPr/>
        </p:nvCxnSpPr>
        <p:spPr>
          <a:xfrm flipH="1">
            <a:off x="8471063" y="4437953"/>
            <a:ext cx="128991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23"/>
          <p:cNvCxnSpPr>
            <a:stCxn id="95" idx="4"/>
            <a:endCxn id="64" idx="2"/>
          </p:cNvCxnSpPr>
          <p:nvPr/>
        </p:nvCxnSpPr>
        <p:spPr>
          <a:xfrm rot="16200000" flipH="1">
            <a:off x="8167178" y="5576378"/>
            <a:ext cx="834540" cy="379170"/>
          </a:xfrm>
          <a:prstGeom prst="curved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24"/>
          <p:cNvCxnSpPr>
            <a:stCxn id="95" idx="6"/>
            <a:endCxn id="64" idx="0"/>
          </p:cNvCxnSpPr>
          <p:nvPr/>
        </p:nvCxnSpPr>
        <p:spPr>
          <a:xfrm>
            <a:off x="8471063" y="527249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7" idx="4"/>
            <a:endCxn id="64" idx="7"/>
          </p:cNvCxnSpPr>
          <p:nvPr/>
        </p:nvCxnSpPr>
        <p:spPr>
          <a:xfrm flipH="1">
            <a:off x="8904115" y="534869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24"/>
          <p:cNvCxnSpPr>
            <a:stCxn id="90" idx="6"/>
            <a:endCxn id="93" idx="6"/>
          </p:cNvCxnSpPr>
          <p:nvPr/>
        </p:nvCxnSpPr>
        <p:spPr>
          <a:xfrm>
            <a:off x="8926433" y="345101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6" idx="4"/>
            <a:endCxn id="90" idx="0"/>
          </p:cNvCxnSpPr>
          <p:nvPr/>
        </p:nvCxnSpPr>
        <p:spPr>
          <a:xfrm>
            <a:off x="885023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3" idx="4"/>
            <a:endCxn id="97" idx="1"/>
          </p:cNvCxnSpPr>
          <p:nvPr/>
        </p:nvCxnSpPr>
        <p:spPr>
          <a:xfrm>
            <a:off x="8850233" y="443795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24"/>
          <p:cNvCxnSpPr>
            <a:stCxn id="93" idx="6"/>
            <a:endCxn id="97" idx="0"/>
          </p:cNvCxnSpPr>
          <p:nvPr/>
        </p:nvCxnSpPr>
        <p:spPr>
          <a:xfrm>
            <a:off x="8926433" y="436175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951280" y="3200401"/>
            <a:ext cx="3488120" cy="531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Arrow Connector 58"/>
          <p:cNvCxnSpPr>
            <a:stCxn id="89" idx="2"/>
            <a:endCxn id="65" idx="0"/>
          </p:cNvCxnSpPr>
          <p:nvPr/>
        </p:nvCxnSpPr>
        <p:spPr>
          <a:xfrm flipH="1">
            <a:off x="3294279" y="3451014"/>
            <a:ext cx="4569014" cy="1959187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124200" y="54102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90000"/>
                </a:solidFill>
              </a:rPr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038600" y="54102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54102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</a:rPr>
              <a:t>2</a:t>
            </a:r>
          </a:p>
        </p:txBody>
      </p:sp>
      <p:cxnSp>
        <p:nvCxnSpPr>
          <p:cNvPr id="70" name="Straight Arrow Connector 69"/>
          <p:cNvCxnSpPr>
            <a:stCxn id="90" idx="2"/>
            <a:endCxn id="67" idx="0"/>
          </p:cNvCxnSpPr>
          <p:nvPr/>
        </p:nvCxnSpPr>
        <p:spPr>
          <a:xfrm flipH="1">
            <a:off x="4208679" y="3451014"/>
            <a:ext cx="4565354" cy="195918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91" idx="2"/>
            <a:endCxn id="68" idx="0"/>
          </p:cNvCxnSpPr>
          <p:nvPr/>
        </p:nvCxnSpPr>
        <p:spPr>
          <a:xfrm flipH="1">
            <a:off x="5199279" y="3451014"/>
            <a:ext cx="4485494" cy="1959187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</p:spTree>
    <p:extLst>
      <p:ext uri="{BB962C8B-B14F-4D97-AF65-F5344CB8AC3E}">
        <p14:creationId xmlns:p14="http://schemas.microsoft.com/office/powerpoint/2010/main" val="317862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145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79317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5558331" y="323697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636611" y="415869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63661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793171" y="2315256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flipH="1" flipV="1">
            <a:off x="2199257" y="3564782"/>
            <a:ext cx="65015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4" idx="6"/>
          </p:cNvCxnSpPr>
          <p:nvPr/>
        </p:nvCxnSpPr>
        <p:spPr>
          <a:xfrm flipH="1">
            <a:off x="2255500" y="3429000"/>
            <a:ext cx="33028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4" idx="7"/>
          </p:cNvCxnSpPr>
          <p:nvPr/>
        </p:nvCxnSpPr>
        <p:spPr>
          <a:xfrm flipH="1">
            <a:off x="219925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5" idx="0"/>
          </p:cNvCxnSpPr>
          <p:nvPr/>
        </p:nvCxnSpPr>
        <p:spPr>
          <a:xfrm>
            <a:off x="2985195" y="2699305"/>
            <a:ext cx="0" cy="1459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5"/>
          </p:cNvCxnSpPr>
          <p:nvPr/>
        </p:nvCxnSpPr>
        <p:spPr>
          <a:xfrm flipH="1" flipV="1">
            <a:off x="3120977" y="2643062"/>
            <a:ext cx="1571877" cy="15718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8" idx="5"/>
          </p:cNvCxnSpPr>
          <p:nvPr/>
        </p:nvCxnSpPr>
        <p:spPr>
          <a:xfrm flipH="1" flipV="1">
            <a:off x="4964417" y="2643061"/>
            <a:ext cx="785939" cy="593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9" idx="5"/>
          </p:cNvCxnSpPr>
          <p:nvPr/>
        </p:nvCxnSpPr>
        <p:spPr>
          <a:xfrm flipH="1" flipV="1">
            <a:off x="3120977" y="2643062"/>
            <a:ext cx="2493597" cy="6501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9" idx="6"/>
          </p:cNvCxnSpPr>
          <p:nvPr/>
        </p:nvCxnSpPr>
        <p:spPr>
          <a:xfrm flipH="1">
            <a:off x="3177220" y="2507280"/>
            <a:ext cx="14593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774033" y="6425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774033" y="610703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3" idx="5"/>
            <a:endCxn id="77" idx="0"/>
          </p:cNvCxnSpPr>
          <p:nvPr/>
        </p:nvCxnSpPr>
        <p:spPr>
          <a:xfrm>
            <a:off x="8904115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3"/>
            <a:endCxn id="80" idx="0"/>
          </p:cNvCxnSpPr>
          <p:nvPr/>
        </p:nvCxnSpPr>
        <p:spPr>
          <a:xfrm flipH="1">
            <a:off x="8394863" y="77267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24"/>
          <p:cNvCxnSpPr>
            <a:stCxn id="86" idx="6"/>
            <a:endCxn id="90" idx="6"/>
          </p:cNvCxnSpPr>
          <p:nvPr/>
        </p:nvCxnSpPr>
        <p:spPr>
          <a:xfrm>
            <a:off x="8926433" y="254027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22940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318663" y="155333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86329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877403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9684773" y="246407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7863293" y="3374813"/>
            <a:ext cx="152400" cy="152400"/>
          </a:xfrm>
          <a:prstGeom prst="ellipse">
            <a:avLst/>
          </a:prstGeom>
          <a:solidFill>
            <a:srgbClr val="99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774033" y="3374813"/>
            <a:ext cx="152400" cy="152400"/>
          </a:xfrm>
          <a:prstGeom prst="ellipse">
            <a:avLst/>
          </a:prstGeom>
          <a:solidFill>
            <a:srgbClr val="008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9684773" y="3374813"/>
            <a:ext cx="152400" cy="152400"/>
          </a:xfrm>
          <a:prstGeom prst="ellipse">
            <a:avLst/>
          </a:prstGeom>
          <a:solidFill>
            <a:srgbClr val="000099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86329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774033" y="428555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9684773" y="428555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866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9229403" y="519629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>
            <a:stCxn id="80" idx="3"/>
            <a:endCxn id="83" idx="0"/>
          </p:cNvCxnSpPr>
          <p:nvPr/>
        </p:nvCxnSpPr>
        <p:spPr>
          <a:xfrm flipH="1">
            <a:off x="7939493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7" idx="5"/>
            <a:endCxn id="88" idx="0"/>
          </p:cNvCxnSpPr>
          <p:nvPr/>
        </p:nvCxnSpPr>
        <p:spPr>
          <a:xfrm>
            <a:off x="935948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0" idx="5"/>
            <a:endCxn id="86" idx="0"/>
          </p:cNvCxnSpPr>
          <p:nvPr/>
        </p:nvCxnSpPr>
        <p:spPr>
          <a:xfrm>
            <a:off x="8448745" y="1683415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3" idx="4"/>
            <a:endCxn id="89" idx="0"/>
          </p:cNvCxnSpPr>
          <p:nvPr/>
        </p:nvCxnSpPr>
        <p:spPr>
          <a:xfrm>
            <a:off x="793949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3" idx="5"/>
            <a:endCxn id="90" idx="0"/>
          </p:cNvCxnSpPr>
          <p:nvPr/>
        </p:nvCxnSpPr>
        <p:spPr>
          <a:xfrm>
            <a:off x="7993375" y="2594155"/>
            <a:ext cx="85685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8" idx="4"/>
            <a:endCxn id="91" idx="0"/>
          </p:cNvCxnSpPr>
          <p:nvPr/>
        </p:nvCxnSpPr>
        <p:spPr>
          <a:xfrm>
            <a:off x="976097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5"/>
            <a:endCxn id="89" idx="0"/>
          </p:cNvCxnSpPr>
          <p:nvPr/>
        </p:nvCxnSpPr>
        <p:spPr>
          <a:xfrm flipH="1">
            <a:off x="7939493" y="2594155"/>
            <a:ext cx="1875362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9" idx="4"/>
            <a:endCxn id="92" idx="0"/>
          </p:cNvCxnSpPr>
          <p:nvPr/>
        </p:nvCxnSpPr>
        <p:spPr>
          <a:xfrm>
            <a:off x="793949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9" idx="5"/>
            <a:endCxn id="93" idx="2"/>
          </p:cNvCxnSpPr>
          <p:nvPr/>
        </p:nvCxnSpPr>
        <p:spPr>
          <a:xfrm>
            <a:off x="7993375" y="3504895"/>
            <a:ext cx="78065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0" idx="4"/>
            <a:endCxn id="93" idx="0"/>
          </p:cNvCxnSpPr>
          <p:nvPr/>
        </p:nvCxnSpPr>
        <p:spPr>
          <a:xfrm>
            <a:off x="885023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4"/>
            <a:endCxn id="94" idx="0"/>
          </p:cNvCxnSpPr>
          <p:nvPr/>
        </p:nvCxnSpPr>
        <p:spPr>
          <a:xfrm>
            <a:off x="9760973" y="3527213"/>
            <a:ext cx="0" cy="7583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4"/>
            <a:endCxn id="95" idx="2"/>
          </p:cNvCxnSpPr>
          <p:nvPr/>
        </p:nvCxnSpPr>
        <p:spPr>
          <a:xfrm>
            <a:off x="7939493" y="4437953"/>
            <a:ext cx="37917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2" idx="5"/>
            <a:endCxn id="97" idx="2"/>
          </p:cNvCxnSpPr>
          <p:nvPr/>
        </p:nvCxnSpPr>
        <p:spPr>
          <a:xfrm>
            <a:off x="7993375" y="4415635"/>
            <a:ext cx="1236028" cy="8568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6"/>
          </p:cNvCxnSpPr>
          <p:nvPr/>
        </p:nvCxnSpPr>
        <p:spPr>
          <a:xfrm flipH="1">
            <a:off x="8471063" y="4437953"/>
            <a:ext cx="1289910" cy="8345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23"/>
          <p:cNvCxnSpPr>
            <a:stCxn id="95" idx="4"/>
            <a:endCxn id="64" idx="2"/>
          </p:cNvCxnSpPr>
          <p:nvPr/>
        </p:nvCxnSpPr>
        <p:spPr>
          <a:xfrm rot="16200000" flipH="1">
            <a:off x="8167178" y="5576378"/>
            <a:ext cx="834540" cy="379170"/>
          </a:xfrm>
          <a:prstGeom prst="curved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24"/>
          <p:cNvCxnSpPr>
            <a:stCxn id="95" idx="6"/>
            <a:endCxn id="64" idx="0"/>
          </p:cNvCxnSpPr>
          <p:nvPr/>
        </p:nvCxnSpPr>
        <p:spPr>
          <a:xfrm>
            <a:off x="8471063" y="527249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7" idx="4"/>
            <a:endCxn id="64" idx="7"/>
          </p:cNvCxnSpPr>
          <p:nvPr/>
        </p:nvCxnSpPr>
        <p:spPr>
          <a:xfrm flipH="1">
            <a:off x="8904115" y="534869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24"/>
          <p:cNvCxnSpPr>
            <a:stCxn id="90" idx="6"/>
            <a:endCxn id="93" idx="6"/>
          </p:cNvCxnSpPr>
          <p:nvPr/>
        </p:nvCxnSpPr>
        <p:spPr>
          <a:xfrm>
            <a:off x="8926433" y="3451013"/>
            <a:ext cx="12700" cy="910740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6" idx="4"/>
            <a:endCxn id="90" idx="0"/>
          </p:cNvCxnSpPr>
          <p:nvPr/>
        </p:nvCxnSpPr>
        <p:spPr>
          <a:xfrm>
            <a:off x="8850233" y="2616473"/>
            <a:ext cx="0" cy="7583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3" idx="4"/>
            <a:endCxn id="97" idx="1"/>
          </p:cNvCxnSpPr>
          <p:nvPr/>
        </p:nvCxnSpPr>
        <p:spPr>
          <a:xfrm>
            <a:off x="8850233" y="4437953"/>
            <a:ext cx="401488" cy="7806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24"/>
          <p:cNvCxnSpPr>
            <a:stCxn id="93" idx="6"/>
            <a:endCxn id="97" idx="0"/>
          </p:cNvCxnSpPr>
          <p:nvPr/>
        </p:nvCxnSpPr>
        <p:spPr>
          <a:xfrm>
            <a:off x="8926433" y="4361753"/>
            <a:ext cx="379170" cy="834540"/>
          </a:xfrm>
          <a:prstGeom prst="curvedConnector2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951280" y="3200401"/>
            <a:ext cx="3488120" cy="531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Arrow Connector 58"/>
          <p:cNvCxnSpPr>
            <a:stCxn id="89" idx="2"/>
            <a:endCxn id="65" idx="0"/>
          </p:cNvCxnSpPr>
          <p:nvPr/>
        </p:nvCxnSpPr>
        <p:spPr>
          <a:xfrm flipH="1">
            <a:off x="3294279" y="3451014"/>
            <a:ext cx="4569014" cy="1959187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124200" y="54102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90000"/>
                </a:solidFill>
              </a:rPr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038600" y="54102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54102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</a:rPr>
              <a:t>2</a:t>
            </a:r>
          </a:p>
        </p:txBody>
      </p:sp>
      <p:cxnSp>
        <p:nvCxnSpPr>
          <p:cNvPr id="70" name="Straight Arrow Connector 69"/>
          <p:cNvCxnSpPr>
            <a:stCxn id="90" idx="2"/>
            <a:endCxn id="67" idx="0"/>
          </p:cNvCxnSpPr>
          <p:nvPr/>
        </p:nvCxnSpPr>
        <p:spPr>
          <a:xfrm flipH="1">
            <a:off x="4208679" y="3451014"/>
            <a:ext cx="4565354" cy="195918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91" idx="2"/>
            <a:endCxn id="68" idx="0"/>
          </p:cNvCxnSpPr>
          <p:nvPr/>
        </p:nvCxnSpPr>
        <p:spPr>
          <a:xfrm flipH="1">
            <a:off x="5199279" y="3451014"/>
            <a:ext cx="4485494" cy="1959187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057400" y="5410201"/>
            <a:ext cx="3982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max {         ,            ,        }  = </a:t>
            </a:r>
            <a:r>
              <a:rPr lang="en-US" sz="2400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0042540" y="924466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1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042540" y="191110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2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0042540" y="282184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3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042540" y="373258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4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0042540" y="464332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5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042540" y="5554061"/>
            <a:ext cx="36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6 </a:t>
            </a:r>
          </a:p>
        </p:txBody>
      </p:sp>
    </p:spTree>
    <p:extLst>
      <p:ext uri="{BB962C8B-B14F-4D97-AF65-F5344CB8AC3E}">
        <p14:creationId xmlns:p14="http://schemas.microsoft.com/office/powerpoint/2010/main" val="41921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Branching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Novel branching</a:t>
            </a:r>
            <a:r>
              <a:rPr lang="en-US" b="1" dirty="0" smtClean="0"/>
              <a:t> scheme</a:t>
            </a:r>
          </a:p>
          <a:p>
            <a:pPr lvl="1"/>
            <a:r>
              <a:rPr lang="en-US" dirty="0" smtClean="0"/>
              <a:t>Branch on </a:t>
            </a:r>
            <a:r>
              <a:rPr lang="en-US" b="1" dirty="0" smtClean="0"/>
              <a:t>pools</a:t>
            </a:r>
            <a:r>
              <a:rPr lang="en-US" dirty="0" smtClean="0"/>
              <a:t> of partial solutions</a:t>
            </a:r>
          </a:p>
          <a:p>
            <a:pPr lvl="1"/>
            <a:r>
              <a:rPr lang="en-US" dirty="0" smtClean="0"/>
              <a:t>Remove </a:t>
            </a:r>
            <a:r>
              <a:rPr lang="en-US" b="1" dirty="0" smtClean="0"/>
              <a:t>symmetry</a:t>
            </a:r>
            <a:r>
              <a:rPr lang="en-US" dirty="0" smtClean="0"/>
              <a:t> from search</a:t>
            </a:r>
          </a:p>
          <a:p>
            <a:pPr lvl="2"/>
            <a:r>
              <a:rPr lang="en-US" dirty="0" smtClean="0"/>
              <a:t>Symmetry with respect to feasible completions</a:t>
            </a:r>
          </a:p>
          <a:p>
            <a:pPr lvl="1"/>
            <a:r>
              <a:rPr lang="en-US" dirty="0" smtClean="0"/>
              <a:t>Can be combined with other techniques</a:t>
            </a:r>
          </a:p>
          <a:p>
            <a:pPr lvl="2"/>
            <a:r>
              <a:rPr lang="en-US" dirty="0" smtClean="0"/>
              <a:t>Use decision diagrams for branching, and LP for bounds</a:t>
            </a:r>
          </a:p>
        </p:txBody>
      </p:sp>
    </p:spTree>
    <p:extLst>
      <p:ext uri="{BB962C8B-B14F-4D97-AF65-F5344CB8AC3E}">
        <p14:creationId xmlns:p14="http://schemas.microsoft.com/office/powerpoint/2010/main" val="16530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r-t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745" y="838200"/>
            <a:ext cx="10515600" cy="5058456"/>
          </a:xfrm>
        </p:spPr>
        <p:txBody>
          <a:bodyPr/>
          <a:lstStyle/>
          <a:p>
            <a:r>
              <a:rPr lang="en-US" dirty="0" smtClean="0"/>
              <a:t>LEL – Last Exact Layer</a:t>
            </a:r>
          </a:p>
          <a:p>
            <a:pPr lvl="1"/>
            <a:r>
              <a:rPr lang="en-US" dirty="0" smtClean="0"/>
              <a:t>Branch on nodes that appear in the deepest layer in the relaxed BDD before any node mergers occur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FC – Frontier Cut</a:t>
            </a:r>
          </a:p>
          <a:p>
            <a:pPr lvl="1"/>
            <a:r>
              <a:rPr lang="en-US" dirty="0" smtClean="0"/>
              <a:t>Branch on “deepest” node-cut consisting only of “exact” nodes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75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21745" y="1790700"/>
            <a:ext cx="750456" cy="1846511"/>
          </a:xfrm>
          <a:custGeom>
            <a:avLst/>
            <a:gdLst>
              <a:gd name="connsiteX0" fmla="*/ 646546 w 1302328"/>
              <a:gd name="connsiteY0" fmla="*/ 0 h 2641600"/>
              <a:gd name="connsiteX1" fmla="*/ 0 w 1302328"/>
              <a:gd name="connsiteY1" fmla="*/ 748145 h 2641600"/>
              <a:gd name="connsiteX2" fmla="*/ 36946 w 1302328"/>
              <a:gd name="connsiteY2" fmla="*/ 2059709 h 2641600"/>
              <a:gd name="connsiteX3" fmla="*/ 692728 w 1302328"/>
              <a:gd name="connsiteY3" fmla="*/ 2641600 h 2641600"/>
              <a:gd name="connsiteX4" fmla="*/ 1302328 w 1302328"/>
              <a:gd name="connsiteY4" fmla="*/ 2022763 h 2641600"/>
              <a:gd name="connsiteX5" fmla="*/ 1302328 w 1302328"/>
              <a:gd name="connsiteY5" fmla="*/ 683490 h 2641600"/>
              <a:gd name="connsiteX6" fmla="*/ 646546 w 1302328"/>
              <a:gd name="connsiteY6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328" h="2641600">
                <a:moveTo>
                  <a:pt x="646546" y="0"/>
                </a:moveTo>
                <a:lnTo>
                  <a:pt x="0" y="748145"/>
                </a:lnTo>
                <a:lnTo>
                  <a:pt x="36946" y="2059709"/>
                </a:lnTo>
                <a:lnTo>
                  <a:pt x="692728" y="2641600"/>
                </a:lnTo>
                <a:lnTo>
                  <a:pt x="1302328" y="2022763"/>
                </a:lnTo>
                <a:lnTo>
                  <a:pt x="1302328" y="683490"/>
                </a:lnTo>
                <a:lnTo>
                  <a:pt x="64654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2133600"/>
            <a:ext cx="1371600" cy="22859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5263572" y="4598555"/>
            <a:ext cx="1055255" cy="2259445"/>
          </a:xfrm>
          <a:custGeom>
            <a:avLst/>
            <a:gdLst>
              <a:gd name="connsiteX0" fmla="*/ 646546 w 1302328"/>
              <a:gd name="connsiteY0" fmla="*/ 0 h 2641600"/>
              <a:gd name="connsiteX1" fmla="*/ 0 w 1302328"/>
              <a:gd name="connsiteY1" fmla="*/ 748145 h 2641600"/>
              <a:gd name="connsiteX2" fmla="*/ 36946 w 1302328"/>
              <a:gd name="connsiteY2" fmla="*/ 2059709 h 2641600"/>
              <a:gd name="connsiteX3" fmla="*/ 692728 w 1302328"/>
              <a:gd name="connsiteY3" fmla="*/ 2641600 h 2641600"/>
              <a:gd name="connsiteX4" fmla="*/ 1302328 w 1302328"/>
              <a:gd name="connsiteY4" fmla="*/ 2022763 h 2641600"/>
              <a:gd name="connsiteX5" fmla="*/ 1302328 w 1302328"/>
              <a:gd name="connsiteY5" fmla="*/ 683490 h 2641600"/>
              <a:gd name="connsiteX6" fmla="*/ 646546 w 1302328"/>
              <a:gd name="connsiteY6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328" h="2641600">
                <a:moveTo>
                  <a:pt x="646546" y="0"/>
                </a:moveTo>
                <a:lnTo>
                  <a:pt x="0" y="748145"/>
                </a:lnTo>
                <a:lnTo>
                  <a:pt x="36946" y="2059709"/>
                </a:lnTo>
                <a:lnTo>
                  <a:pt x="692728" y="2641600"/>
                </a:lnTo>
                <a:lnTo>
                  <a:pt x="1302328" y="2022763"/>
                </a:lnTo>
                <a:lnTo>
                  <a:pt x="1302328" y="683490"/>
                </a:lnTo>
                <a:lnTo>
                  <a:pt x="64654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64727" y="5181600"/>
            <a:ext cx="76200" cy="7620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7127" y="5334000"/>
            <a:ext cx="76200" cy="7620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9527" y="5486400"/>
            <a:ext cx="76200" cy="7620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17177" y="5364030"/>
            <a:ext cx="76200" cy="7620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11718" y="5219700"/>
            <a:ext cx="76200" cy="7620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42627" y="5387109"/>
            <a:ext cx="76200" cy="7620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208154" y="5156180"/>
            <a:ext cx="1089891" cy="415699"/>
          </a:xfrm>
          <a:custGeom>
            <a:avLst/>
            <a:gdLst>
              <a:gd name="connsiteX0" fmla="*/ 0 w 1089891"/>
              <a:gd name="connsiteY0" fmla="*/ 0 h 415699"/>
              <a:gd name="connsiteX1" fmla="*/ 267855 w 1089891"/>
              <a:gd name="connsiteY1" fmla="*/ 240145 h 415699"/>
              <a:gd name="connsiteX2" fmla="*/ 424873 w 1089891"/>
              <a:gd name="connsiteY2" fmla="*/ 415636 h 415699"/>
              <a:gd name="connsiteX3" fmla="*/ 738909 w 1089891"/>
              <a:gd name="connsiteY3" fmla="*/ 221673 h 415699"/>
              <a:gd name="connsiteX4" fmla="*/ 923636 w 1089891"/>
              <a:gd name="connsiteY4" fmla="*/ 101600 h 415699"/>
              <a:gd name="connsiteX5" fmla="*/ 1089891 w 1089891"/>
              <a:gd name="connsiteY5" fmla="*/ 314036 h 41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891" h="415699">
                <a:moveTo>
                  <a:pt x="0" y="0"/>
                </a:moveTo>
                <a:cubicBezTo>
                  <a:pt x="98521" y="85436"/>
                  <a:pt x="197043" y="170872"/>
                  <a:pt x="267855" y="240145"/>
                </a:cubicBezTo>
                <a:cubicBezTo>
                  <a:pt x="338667" y="309418"/>
                  <a:pt x="346364" y="418715"/>
                  <a:pt x="424873" y="415636"/>
                </a:cubicBezTo>
                <a:cubicBezTo>
                  <a:pt x="503382" y="412557"/>
                  <a:pt x="655782" y="274012"/>
                  <a:pt x="738909" y="221673"/>
                </a:cubicBezTo>
                <a:cubicBezTo>
                  <a:pt x="822036" y="169334"/>
                  <a:pt x="865139" y="86206"/>
                  <a:pt x="923636" y="101600"/>
                </a:cubicBezTo>
                <a:cubicBezTo>
                  <a:pt x="982133" y="116994"/>
                  <a:pt x="1036012" y="215515"/>
                  <a:pt x="1089891" y="314036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073" y="1118507"/>
            <a:ext cx="10515600" cy="5058456"/>
          </a:xfrm>
        </p:spPr>
        <p:txBody>
          <a:bodyPr/>
          <a:lstStyle/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Exact decision diagrams</a:t>
            </a:r>
          </a:p>
          <a:p>
            <a:r>
              <a:rPr lang="en-US" dirty="0" smtClean="0"/>
              <a:t>Approximate decision diagrams</a:t>
            </a:r>
          </a:p>
          <a:p>
            <a:r>
              <a:rPr lang="en-US" dirty="0" smtClean="0"/>
              <a:t>The branch-and-bound algorithm</a:t>
            </a:r>
          </a:p>
          <a:p>
            <a:r>
              <a:rPr lang="en-US" b="1" dirty="0" smtClean="0"/>
              <a:t>Computational results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with commercial solver CPLEX</a:t>
            </a:r>
          </a:p>
          <a:p>
            <a:pPr lvl="1"/>
            <a:r>
              <a:rPr lang="en-US" dirty="0" smtClean="0"/>
              <a:t>State-of-the-art integer programming technology</a:t>
            </a:r>
          </a:p>
          <a:p>
            <a:r>
              <a:rPr lang="en-US" dirty="0" smtClean="0"/>
              <a:t>Use typical, strong formulations</a:t>
            </a:r>
          </a:p>
          <a:p>
            <a:pPr lvl="1"/>
            <a:r>
              <a:rPr lang="en-US" dirty="0" smtClean="0"/>
              <a:t>Independent set problem – edge formulation and clique formulation</a:t>
            </a:r>
          </a:p>
          <a:p>
            <a:pPr lvl="2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variables,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 constraints</a:t>
            </a:r>
            <a:endParaRPr lang="en-US" i="1" dirty="0" smtClean="0"/>
          </a:p>
          <a:p>
            <a:pPr lvl="1"/>
            <a:r>
              <a:rPr lang="en-US" dirty="0" smtClean="0"/>
              <a:t>Maximum cut problem – triangle inequalities</a:t>
            </a:r>
          </a:p>
          <a:p>
            <a:pPr lvl="2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variables,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3</a:t>
            </a:r>
            <a:r>
              <a:rPr lang="en-US" dirty="0" smtClean="0"/>
              <a:t>) constraints</a:t>
            </a:r>
            <a:endParaRPr lang="en-US" i="1" dirty="0"/>
          </a:p>
          <a:p>
            <a:pPr lvl="2"/>
            <a:endParaRPr lang="en-US" i="1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Independent Set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 generated graphs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= {250, 500, 750, 1000, 1250, 1500}</a:t>
            </a:r>
          </a:p>
          <a:p>
            <a:pPr lvl="1"/>
            <a:r>
              <a:rPr lang="en-US" i="1" dirty="0" smtClean="0"/>
              <a:t>d </a:t>
            </a:r>
            <a:r>
              <a:rPr lang="en-US" dirty="0" smtClean="0"/>
              <a:t>= {.1, .2, …, .9}</a:t>
            </a:r>
          </a:p>
          <a:p>
            <a:pPr lvl="1"/>
            <a:r>
              <a:rPr lang="en-US" dirty="0" smtClean="0"/>
              <a:t>Unit objective function</a:t>
            </a:r>
          </a:p>
          <a:p>
            <a:r>
              <a:rPr lang="en-US" dirty="0" smtClean="0"/>
              <a:t>Benchmark problems</a:t>
            </a:r>
          </a:p>
          <a:p>
            <a:pPr lvl="1"/>
            <a:r>
              <a:rPr lang="en-US" dirty="0" smtClean="0"/>
              <a:t>DIMACS</a:t>
            </a:r>
          </a:p>
          <a:p>
            <a:r>
              <a:rPr lang="en-US" dirty="0" smtClean="0"/>
              <a:t>Compare end gaps after 1800 seconds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250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-495300"/>
            <a:ext cx="6037421" cy="8624888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Independent (Stable) Set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Biology</a:t>
            </a:r>
          </a:p>
          <a:p>
            <a:pPr lvl="2"/>
            <a:r>
              <a:rPr lang="en-US" dirty="0"/>
              <a:t>Protein structure alignment</a:t>
            </a:r>
          </a:p>
          <a:p>
            <a:pPr lvl="2"/>
            <a:r>
              <a:rPr lang="en-US" dirty="0"/>
              <a:t>Drug discovery</a:t>
            </a:r>
          </a:p>
          <a:p>
            <a:pPr lvl="1"/>
            <a:r>
              <a:rPr lang="en-US" dirty="0"/>
              <a:t>Social network analysis</a:t>
            </a:r>
          </a:p>
          <a:p>
            <a:pPr lvl="2"/>
            <a:r>
              <a:rPr lang="en-US" dirty="0"/>
              <a:t>Community detection </a:t>
            </a:r>
          </a:p>
          <a:p>
            <a:pPr lvl="1"/>
            <a:r>
              <a:rPr lang="en-US" dirty="0"/>
              <a:t>Coding theory</a:t>
            </a:r>
          </a:p>
          <a:p>
            <a:pPr lvl="2"/>
            <a:r>
              <a:rPr lang="en-US" dirty="0"/>
              <a:t>Computing maximum number of words, each at least a certain hamming distance away</a:t>
            </a:r>
          </a:p>
          <a:p>
            <a:pPr lvl="1"/>
            <a:r>
              <a:rPr lang="en-US" dirty="0"/>
              <a:t>Geometry</a:t>
            </a:r>
          </a:p>
          <a:p>
            <a:pPr lvl="2"/>
            <a:r>
              <a:rPr lang="en-US" dirty="0"/>
              <a:t>Tiling conjecture – generalizing a theorem by </a:t>
            </a:r>
            <a:r>
              <a:rPr lang="en-US" dirty="0" err="1"/>
              <a:t>Minkowski</a:t>
            </a:r>
            <a:endParaRPr lang="en-US" dirty="0"/>
          </a:p>
          <a:p>
            <a:pPr lvl="1"/>
            <a:r>
              <a:rPr lang="en-US" dirty="0"/>
              <a:t>Map labeling </a:t>
            </a:r>
          </a:p>
          <a:p>
            <a:pPr lvl="1"/>
            <a:r>
              <a:rPr lang="en-US" dirty="0"/>
              <a:t>Side problem in many theoretical computer science applications</a:t>
            </a:r>
          </a:p>
          <a:p>
            <a:pPr lvl="2"/>
            <a:r>
              <a:rPr lang="en-US" dirty="0"/>
              <a:t>Vertex Separator Problem</a:t>
            </a:r>
          </a:p>
          <a:p>
            <a:pPr lvl="2"/>
            <a:r>
              <a:rPr lang="en-US" dirty="0"/>
              <a:t>Vertex </a:t>
            </a:r>
            <a:r>
              <a:rPr lang="en-US" dirty="0" smtClean="0"/>
              <a:t>Coloring</a:t>
            </a:r>
          </a:p>
          <a:p>
            <a:pPr lvl="2"/>
            <a:r>
              <a:rPr lang="en-US" dirty="0" smtClean="0"/>
              <a:t>Equivalent to</a:t>
            </a:r>
            <a:r>
              <a:rPr lang="en-US" b="1" dirty="0" smtClean="0"/>
              <a:t> maximum clique problem </a:t>
            </a:r>
            <a:r>
              <a:rPr lang="en-US" dirty="0" smtClean="0"/>
              <a:t>on the complement of the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80</a:t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055" y="-680356"/>
            <a:ext cx="5969045" cy="8527208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235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750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-381000"/>
            <a:ext cx="5608316" cy="8011880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5522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1000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-216694"/>
            <a:ext cx="5410200" cy="772885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9995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1250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071" y="-266700"/>
            <a:ext cx="5342765" cy="7632521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447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1500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-304800"/>
            <a:ext cx="5437909" cy="7768441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593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DIMACS - Gaps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660" y="8082"/>
            <a:ext cx="5440680" cy="7772400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 problems</a:t>
            </a:r>
          </a:p>
          <a:p>
            <a:pPr lvl="1"/>
            <a:r>
              <a:rPr lang="en-US" i="1" dirty="0" smtClean="0"/>
              <a:t>g </a:t>
            </a:r>
            <a:r>
              <a:rPr lang="en-US" dirty="0" smtClean="0"/>
              <a:t>instances</a:t>
            </a:r>
            <a:endParaRPr lang="en-US" i="1" dirty="0" smtClean="0"/>
          </a:p>
          <a:p>
            <a:pPr lvl="1"/>
            <a:r>
              <a:rPr lang="en-US" dirty="0" err="1" smtClean="0"/>
              <a:t>Helmberg</a:t>
            </a:r>
            <a:r>
              <a:rPr lang="en-US" dirty="0" smtClean="0"/>
              <a:t> and </a:t>
            </a:r>
            <a:r>
              <a:rPr lang="en-US" dirty="0" err="1" smtClean="0"/>
              <a:t>Rendl</a:t>
            </a:r>
            <a:r>
              <a:rPr lang="en-US" dirty="0"/>
              <a:t> </a:t>
            </a:r>
            <a:r>
              <a:rPr lang="en-US" dirty="0" smtClean="0"/>
              <a:t>instances, which were taken from </a:t>
            </a:r>
            <a:r>
              <a:rPr lang="en-US" dirty="0" err="1" smtClean="0"/>
              <a:t>Rinaldi’s</a:t>
            </a:r>
            <a:r>
              <a:rPr lang="en-US" dirty="0" smtClean="0"/>
              <a:t> random graph generator</a:t>
            </a:r>
          </a:p>
          <a:p>
            <a:pPr lvl="1"/>
            <a:r>
              <a:rPr lang="en-US" dirty="0" smtClean="0"/>
              <a:t>n ranges from 800 to 3000 – very large/difficult problems, mostly open</a:t>
            </a:r>
          </a:p>
          <a:p>
            <a:r>
              <a:rPr lang="en-US" dirty="0" smtClean="0"/>
              <a:t>Compared performance with </a:t>
            </a:r>
            <a:r>
              <a:rPr lang="en-US" dirty="0" err="1" smtClean="0"/>
              <a:t>BiqMac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= 60 seconds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947057"/>
            <a:ext cx="7810500" cy="54673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6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= 1800 seconds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963221"/>
            <a:ext cx="7924800" cy="554736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0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056205"/>
              </p:ext>
            </p:extLst>
          </p:nvPr>
        </p:nvGraphicFramePr>
        <p:xfrm>
          <a:off x="228600" y="190500"/>
          <a:ext cx="11772899" cy="310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087"/>
                <a:gridCol w="1684427"/>
                <a:gridCol w="1477873"/>
                <a:gridCol w="1176800"/>
                <a:gridCol w="1808256"/>
                <a:gridCol w="2231465"/>
                <a:gridCol w="2192991"/>
              </a:tblGrid>
              <a:tr h="4750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instance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</a:rPr>
                        <a:t>UB_biqmac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LB_biqmac</a:t>
                      </a:r>
                      <a:endParaRPr lang="en-US" sz="24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UB_BDD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</a:rPr>
                        <a:t>LB_BDDbest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effectLst/>
                        </a:rPr>
                        <a:t>UB_Best_Known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 err="1">
                          <a:effectLst/>
                        </a:rPr>
                        <a:t>LB_Best_Known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g50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5988.181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5880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5899*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5880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5988.181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5880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0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g32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1567.6495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1390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1645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1410*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1560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1398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0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g33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1544.3228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1352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1536*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1380*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1537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1376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0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g34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1546.6959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1366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1688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1376*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1541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1372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0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g11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629.16901</a:t>
                      </a:r>
                      <a:endParaRPr lang="en-US" sz="24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effectLst/>
                        </a:rPr>
                        <a:t>558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567*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564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627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564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0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g12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623.8792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548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616*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556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621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556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0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g13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647.14046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578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652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580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645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89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503253"/>
              </p:ext>
            </p:extLst>
          </p:nvPr>
        </p:nvGraphicFramePr>
        <p:xfrm>
          <a:off x="2705100" y="3623539"/>
          <a:ext cx="6819900" cy="3084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975"/>
                <a:gridCol w="1704975"/>
                <a:gridCol w="1704975"/>
                <a:gridCol w="1704975"/>
              </a:tblGrid>
              <a:tr h="3079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instance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old</a:t>
                      </a:r>
                      <a:r>
                        <a:rPr lang="en-US" sz="2400" baseline="0" dirty="0" smtClean="0"/>
                        <a:t> % gap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% gap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 reduction</a:t>
                      </a:r>
                      <a:endParaRPr lang="en-US" sz="2400" dirty="0"/>
                    </a:p>
                  </a:txBody>
                  <a:tcPr/>
                </a:tc>
              </a:tr>
              <a:tr h="3079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g50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82.44</a:t>
                      </a:r>
                    </a:p>
                  </a:txBody>
                  <a:tcPr marL="9525" marR="9525" marT="9525" marB="0" anchor="b"/>
                </a:tc>
              </a:tr>
              <a:tr h="3079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g32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8.20</a:t>
                      </a:r>
                    </a:p>
                  </a:txBody>
                  <a:tcPr marL="9525" marR="9525" marT="9525" marB="0" anchor="b"/>
                </a:tc>
              </a:tr>
              <a:tr h="3079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g33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3.39</a:t>
                      </a:r>
                    </a:p>
                  </a:txBody>
                  <a:tcPr marL="9525" marR="9525" marT="9525" marB="0" anchor="b"/>
                </a:tc>
              </a:tr>
              <a:tr h="3079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g34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2.65</a:t>
                      </a:r>
                    </a:p>
                  </a:txBody>
                  <a:tcPr marL="9525" marR="9525" marT="9525" marB="0" anchor="b"/>
                </a:tc>
              </a:tr>
              <a:tr h="3079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g11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95.24</a:t>
                      </a:r>
                    </a:p>
                  </a:txBody>
                  <a:tcPr marL="9525" marR="9525" marT="9525" marB="0" anchor="b"/>
                </a:tc>
              </a:tr>
              <a:tr h="3079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g12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7.69</a:t>
                      </a:r>
                    </a:p>
                  </a:txBody>
                  <a:tcPr marL="9525" marR="9525" marT="9525" marB="0" anchor="b"/>
                </a:tc>
              </a:tr>
              <a:tr h="3079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g13</a:t>
                      </a:r>
                      <a:endParaRPr lang="en-US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10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6553200" y="2090662"/>
            <a:ext cx="5448300" cy="2652043"/>
          </a:xfrm>
        </p:spPr>
        <p:txBody>
          <a:bodyPr/>
          <a:lstStyle/>
          <a:p>
            <a:r>
              <a:rPr lang="en-US" dirty="0" smtClean="0"/>
              <a:t>Graph G, undirected, with edge weights</a:t>
            </a:r>
          </a:p>
          <a:p>
            <a:endParaRPr lang="en-US" dirty="0"/>
          </a:p>
          <a:p>
            <a:r>
              <a:rPr lang="en-US" dirty="0" smtClean="0"/>
              <a:t>Partition vertices so that sum of weights of edges crossing cut is maximized</a:t>
            </a:r>
          </a:p>
        </p:txBody>
      </p:sp>
    </p:spTree>
    <p:extLst>
      <p:ext uri="{BB962C8B-B14F-4D97-AF65-F5344CB8AC3E}">
        <p14:creationId xmlns:p14="http://schemas.microsoft.com/office/powerpoint/2010/main" val="7972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technique for discrete optimization</a:t>
            </a:r>
          </a:p>
          <a:p>
            <a:pPr lvl="1"/>
            <a:r>
              <a:rPr lang="en-US" dirty="0" smtClean="0"/>
              <a:t>Decision diagrams replace LP relaxations</a:t>
            </a:r>
            <a:endParaRPr lang="en-US" dirty="0"/>
          </a:p>
          <a:p>
            <a:pPr lvl="2"/>
            <a:r>
              <a:rPr lang="en-US" dirty="0" smtClean="0"/>
              <a:t>Relaxation bounds, primal heuristic, branching</a:t>
            </a:r>
          </a:p>
          <a:p>
            <a:r>
              <a:rPr lang="en-US" dirty="0" smtClean="0"/>
              <a:t>The algorithm has be applied in the context of several discrete optimization problems</a:t>
            </a:r>
          </a:p>
          <a:p>
            <a:pPr lvl="1"/>
            <a:r>
              <a:rPr lang="en-US" dirty="0" smtClean="0"/>
              <a:t>Set covering, set packing, independent set, maximum cut, maximum 2 </a:t>
            </a:r>
            <a:r>
              <a:rPr lang="en-US" dirty="0" err="1" smtClean="0"/>
              <a:t>satisfiability</a:t>
            </a:r>
            <a:r>
              <a:rPr lang="en-US" dirty="0" smtClean="0"/>
              <a:t>, …</a:t>
            </a:r>
          </a:p>
          <a:p>
            <a:pPr lvl="2"/>
            <a:r>
              <a:rPr lang="en-US" dirty="0" smtClean="0"/>
              <a:t>The list is growing</a:t>
            </a:r>
          </a:p>
          <a:p>
            <a:r>
              <a:rPr lang="en-US" dirty="0" smtClean="0"/>
              <a:t>In many cases, the algorithm outperforms state-of-the-art integer programming technology</a:t>
            </a:r>
          </a:p>
          <a:p>
            <a:pPr lvl="1"/>
            <a:r>
              <a:rPr lang="en-US" dirty="0" smtClean="0"/>
              <a:t>Also has determined better solutions than have ever </a:t>
            </a:r>
            <a:r>
              <a:rPr lang="en-US" smtClean="0"/>
              <a:t>been identified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89275"/>
            <a:ext cx="10515600" cy="835025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168100" y="13758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(0,0,0,0)</a:t>
            </a:r>
            <a:endParaRPr lang="en-US" dirty="0"/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4081812" y="864975"/>
            <a:ext cx="361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/>
              <a:t>v</a:t>
            </a:r>
            <a:r>
              <a:rPr lang="en-US" dirty="0" smtClean="0"/>
              <a:t>ertex j in right partition (if positive)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076039" y="1816259"/>
            <a:ext cx="350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 smtClean="0"/>
              <a:t>vertex j in left partition (if negative)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6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168100" y="13758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(0,0,0,0)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081812" y="864975"/>
            <a:ext cx="361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/>
              <a:t>v</a:t>
            </a:r>
            <a:r>
              <a:rPr lang="en-US" dirty="0" smtClean="0"/>
              <a:t>ertex j in right partition (if positive)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076039" y="1816259"/>
            <a:ext cx="350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 smtClean="0"/>
              <a:t>vertex j in left partition (if negative)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9240238" y="594820"/>
            <a:ext cx="2472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Sum of negative weights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382516" y="1131729"/>
            <a:ext cx="1472281" cy="8887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0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168100" y="13758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(0,0,0,0)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081812" y="864975"/>
            <a:ext cx="361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/>
              <a:t>v</a:t>
            </a:r>
            <a:r>
              <a:rPr lang="en-US" dirty="0" smtClean="0"/>
              <a:t>ertex j in right partition (if positive)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076039" y="1816259"/>
            <a:ext cx="350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 smtClean="0"/>
              <a:t>vertex j in left partition (if negative)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9240238" y="594820"/>
            <a:ext cx="2472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Sum of negative weights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382516" y="1131729"/>
            <a:ext cx="1472281" cy="8887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68099" y="2322219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(0,1,2,-2)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6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4081812" y="864975"/>
            <a:ext cx="361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/>
              <a:t>v</a:t>
            </a:r>
            <a:r>
              <a:rPr lang="en-US" dirty="0" smtClean="0"/>
              <a:t>ertex j in right partition (if positive)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168099" y="2322219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(0,1,2,-2)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076039" y="1816259"/>
            <a:ext cx="350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 smtClean="0"/>
              <a:t>vertex j in left partition (if negative)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68100" y="13758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(0,0,0,0)</a:t>
            </a:r>
            <a:endParaRPr lang="en-US" dirty="0"/>
          </a:p>
        </p:txBody>
      </p:sp>
      <p:cxnSp>
        <p:nvCxnSpPr>
          <p:cNvPr id="41" name="Straight Connector 40"/>
          <p:cNvCxnSpPr>
            <a:stCxn id="45" idx="1"/>
            <a:endCxn id="43" idx="4"/>
          </p:cNvCxnSpPr>
          <p:nvPr/>
        </p:nvCxnSpPr>
        <p:spPr>
          <a:xfrm flipH="1" flipV="1">
            <a:off x="885824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8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4081812" y="864975"/>
            <a:ext cx="361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/>
              <a:t>v</a:t>
            </a:r>
            <a:r>
              <a:rPr lang="en-US" dirty="0" smtClean="0"/>
              <a:t>ertex j in right partition (if positive)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168099" y="2322219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(0,1,2,-2)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076039" y="1816259"/>
            <a:ext cx="350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 smtClean="0"/>
              <a:t>vertex j in left partition (if negative)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68100" y="13758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(0,0,0,0)</a:t>
            </a:r>
            <a:endParaRPr lang="en-US" dirty="0"/>
          </a:p>
        </p:txBody>
      </p:sp>
      <p:cxnSp>
        <p:nvCxnSpPr>
          <p:cNvPr id="41" name="Straight Connector 40"/>
          <p:cNvCxnSpPr>
            <a:stCxn id="45" idx="1"/>
            <a:endCxn id="43" idx="4"/>
          </p:cNvCxnSpPr>
          <p:nvPr/>
        </p:nvCxnSpPr>
        <p:spPr>
          <a:xfrm flipH="1" flipV="1">
            <a:off x="885824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2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4081812" y="864975"/>
            <a:ext cx="361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/>
              <a:t>v</a:t>
            </a:r>
            <a:r>
              <a:rPr lang="en-US" dirty="0" smtClean="0"/>
              <a:t>ertex j in right partition (if positive)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168100" y="229632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(0,1,2,-2)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076039" y="1816259"/>
            <a:ext cx="350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 smtClean="0"/>
              <a:t>vertex j in left partition (if negative)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68100" y="13758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(0,0,0,0)</a:t>
            </a:r>
            <a:endParaRPr lang="en-US" dirty="0"/>
          </a:p>
        </p:txBody>
      </p:sp>
      <p:cxnSp>
        <p:nvCxnSpPr>
          <p:cNvPr id="41" name="Straight Connector 40"/>
          <p:cNvCxnSpPr>
            <a:stCxn id="45" idx="1"/>
            <a:endCxn id="43" idx="4"/>
          </p:cNvCxnSpPr>
          <p:nvPr/>
        </p:nvCxnSpPr>
        <p:spPr>
          <a:xfrm flipH="1" flipV="1">
            <a:off x="885824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90203" y="3005372"/>
            <a:ext cx="2538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Contribution from edges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to previous nodes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49879" y="27250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46" name="Straight Arrow Connector 45"/>
          <p:cNvCxnSpPr>
            <a:stCxn id="52" idx="0"/>
          </p:cNvCxnSpPr>
          <p:nvPr/>
        </p:nvCxnSpPr>
        <p:spPr>
          <a:xfrm flipV="1">
            <a:off x="9500722" y="2564099"/>
            <a:ext cx="62378" cy="160978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9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4081812" y="864975"/>
            <a:ext cx="361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/>
              <a:t>v</a:t>
            </a:r>
            <a:r>
              <a:rPr lang="en-US" dirty="0" smtClean="0"/>
              <a:t>ertex j in right partition (if positive)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168100" y="229632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(0,1,2,-2)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076039" y="1816259"/>
            <a:ext cx="350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 smtClean="0"/>
              <a:t>vertex j in left partition (if negative)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68100" y="13758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(0,0,0,0)</a:t>
            </a:r>
            <a:endParaRPr lang="en-US" dirty="0"/>
          </a:p>
        </p:txBody>
      </p:sp>
      <p:cxnSp>
        <p:nvCxnSpPr>
          <p:cNvPr id="41" name="Straight Connector 40"/>
          <p:cNvCxnSpPr>
            <a:stCxn id="45" idx="1"/>
            <a:endCxn id="43" idx="4"/>
          </p:cNvCxnSpPr>
          <p:nvPr/>
        </p:nvCxnSpPr>
        <p:spPr>
          <a:xfrm flipH="1" flipV="1">
            <a:off x="885824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90203" y="3005372"/>
            <a:ext cx="2538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Contribution from edges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to previous nodes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49879" y="2725077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48361" y="3689527"/>
            <a:ext cx="2688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Contribution from vertex 3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6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Cut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5301-2E83-493A-8846-0B4AD46426E3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A9D8-6A3B-412E-86BF-9A95CED56509}" type="slidenum">
              <a:rPr lang="en-US" smtClean="0"/>
              <a:t>99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2921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2922" y="2372074"/>
            <a:ext cx="384049" cy="384049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9" name="Straight Connector 8"/>
          <p:cNvCxnSpPr>
            <a:stCxn id="8" idx="5"/>
            <a:endCxn id="12" idx="1"/>
          </p:cNvCxnSpPr>
          <p:nvPr/>
        </p:nvCxnSpPr>
        <p:spPr>
          <a:xfrm>
            <a:off x="1960728" y="2699880"/>
            <a:ext cx="1568012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12" idx="2"/>
          </p:cNvCxnSpPr>
          <p:nvPr/>
        </p:nvCxnSpPr>
        <p:spPr>
          <a:xfrm>
            <a:off x="2016970" y="4371699"/>
            <a:ext cx="14555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82903" y="2372074"/>
            <a:ext cx="384049" cy="384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3472497" y="4179674"/>
            <a:ext cx="384049" cy="384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flipV="1">
            <a:off x="1824946" y="2756123"/>
            <a:ext cx="1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  <a:endCxn id="11" idx="4"/>
          </p:cNvCxnSpPr>
          <p:nvPr/>
        </p:nvCxnSpPr>
        <p:spPr>
          <a:xfrm flipV="1">
            <a:off x="3664522" y="2756123"/>
            <a:ext cx="10406" cy="1423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11" idx="3"/>
          </p:cNvCxnSpPr>
          <p:nvPr/>
        </p:nvCxnSpPr>
        <p:spPr>
          <a:xfrm flipV="1">
            <a:off x="1960727" y="2699880"/>
            <a:ext cx="1578419" cy="153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1" idx="2"/>
          </p:cNvCxnSpPr>
          <p:nvPr/>
        </p:nvCxnSpPr>
        <p:spPr>
          <a:xfrm>
            <a:off x="2016971" y="2564099"/>
            <a:ext cx="14659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3890" y="2139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3282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610" y="270835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0304" y="32823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4576" y="43567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93" y="2699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648700" y="1371528"/>
            <a:ext cx="384049" cy="3840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38" name="Straight Connector 37"/>
          <p:cNvCxnSpPr>
            <a:stCxn id="83" idx="0"/>
            <a:endCxn id="23" idx="4"/>
          </p:cNvCxnSpPr>
          <p:nvPr/>
        </p:nvCxnSpPr>
        <p:spPr>
          <a:xfrm flipH="1" flipV="1">
            <a:off x="8840725" y="1755577"/>
            <a:ext cx="17521" cy="6888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4419256" y="6196030"/>
            <a:ext cx="749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465751" y="6477000"/>
            <a:ext cx="749788" cy="5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1460619" y="18390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1460619" y="26998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1460619" y="36078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1460619" y="446867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4081812" y="864975"/>
            <a:ext cx="361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/>
              <a:t>v</a:t>
            </a:r>
            <a:r>
              <a:rPr lang="en-US" dirty="0" smtClean="0"/>
              <a:t>ertex j in right partition (if positive)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874947" y="18639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168100" y="229632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(0,1,2,-2)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076039" y="1816259"/>
            <a:ext cx="350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marginal bonus of putting</a:t>
            </a:r>
          </a:p>
          <a:p>
            <a:r>
              <a:rPr lang="en-US" dirty="0" smtClean="0"/>
              <a:t>vertex j in left partition (if negative)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68100" y="13758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(0,0,0,0)</a:t>
            </a:r>
            <a:endParaRPr lang="en-US" dirty="0"/>
          </a:p>
        </p:txBody>
      </p:sp>
      <p:cxnSp>
        <p:nvCxnSpPr>
          <p:cNvPr id="41" name="Straight Connector 40"/>
          <p:cNvCxnSpPr>
            <a:stCxn id="45" idx="1"/>
            <a:endCxn id="43" idx="4"/>
          </p:cNvCxnSpPr>
          <p:nvPr/>
        </p:nvCxnSpPr>
        <p:spPr>
          <a:xfrm flipH="1" flipV="1">
            <a:off x="8858246" y="2573401"/>
            <a:ext cx="838344" cy="807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801858" y="2444384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9680074" y="3362141"/>
            <a:ext cx="112776" cy="129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5857" y="598905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5857" y="6292334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left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90203" y="3005372"/>
            <a:ext cx="2538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Contribution from edges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to previous nodes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49879" y="272507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dirty="0" smtClean="0"/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48361" y="3689527"/>
            <a:ext cx="2688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Contribution from vertex 3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59268" y="4154117"/>
            <a:ext cx="2688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Contribution from vertex 4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7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4471</Words>
  <Application>Microsoft Office PowerPoint</Application>
  <PresentationFormat>Widescreen</PresentationFormat>
  <Paragraphs>2197</Paragraphs>
  <Slides>100</Slides>
  <Notes>6</Notes>
  <HiddenSlides>30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6" baseType="lpstr">
      <vt:lpstr>Arial</vt:lpstr>
      <vt:lpstr>Arial</vt:lpstr>
      <vt:lpstr>Calibri</vt:lpstr>
      <vt:lpstr>Calibri Light</vt:lpstr>
      <vt:lpstr>Wingdings</vt:lpstr>
      <vt:lpstr>Office Theme</vt:lpstr>
      <vt:lpstr>Decision Diagrams for Discrete Optimization</vt:lpstr>
      <vt:lpstr>Motivation</vt:lpstr>
      <vt:lpstr>Motivation</vt:lpstr>
      <vt:lpstr>Outline</vt:lpstr>
      <vt:lpstr>Outline</vt:lpstr>
      <vt:lpstr>Maximum Independent (Stable) Set Problem</vt:lpstr>
      <vt:lpstr>Maximum Independent (Stable) Set Problem</vt:lpstr>
      <vt:lpstr>Maximum Independent (Stable) Set Problem</vt:lpstr>
      <vt:lpstr>Maximum Cut Problem</vt:lpstr>
      <vt:lpstr>Maximum Cut Problem</vt:lpstr>
      <vt:lpstr>Maximum Cut Problem</vt:lpstr>
      <vt:lpstr>Maximum 2-Satisfiability</vt:lpstr>
      <vt:lpstr>Maximum 2-Satisfiability</vt:lpstr>
      <vt:lpstr>Maximum 2-Satisfiability</vt:lpstr>
      <vt:lpstr>Outline</vt:lpstr>
      <vt:lpstr>Decision Diagrams</vt:lpstr>
      <vt:lpstr>Maximum Independent (Stable) Set Problem</vt:lpstr>
      <vt:lpstr>Maximum Independent (Stable) Set Problem</vt:lpstr>
      <vt:lpstr>Maximum Cut Problem</vt:lpstr>
      <vt:lpstr>Maximum Cut Problem</vt:lpstr>
      <vt:lpstr>Maximum 2-Satisfiability</vt:lpstr>
      <vt:lpstr>Maximum 2-Satisfiability</vt:lpstr>
      <vt:lpstr>Exact Decision Diagrams – Dynamic Programming</vt:lpstr>
      <vt:lpstr>Maximum Independent (Stable) Set Problem</vt:lpstr>
      <vt:lpstr>Maximum Independent (Stable) Set Problem</vt:lpstr>
      <vt:lpstr>Maximum Independent (Stable) Set Problem</vt:lpstr>
      <vt:lpstr>Maximum Independent (Stable) Set Problem</vt:lpstr>
      <vt:lpstr>Maximum Independent (Stable) Set Problem</vt:lpstr>
      <vt:lpstr>Maximum Independent (Stable) Set Problem</vt:lpstr>
      <vt:lpstr>Maximum Independent (Stable) Set Problem</vt:lpstr>
      <vt:lpstr>Maximum Independent (Stable) Set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Outline</vt:lpstr>
      <vt:lpstr>Approximate Decision Diagrams</vt:lpstr>
      <vt:lpstr>Relaxed Decision Diagrams</vt:lpstr>
      <vt:lpstr>Relaxed Decision Diagrams</vt:lpstr>
      <vt:lpstr>Maximum Cut Problem</vt:lpstr>
      <vt:lpstr>Maximum Cut Problem</vt:lpstr>
      <vt:lpstr>Maximum Cut Problem</vt:lpstr>
      <vt:lpstr>Maximum Independent (Stable) Set Problem</vt:lpstr>
      <vt:lpstr>Maximum Independent (Stable) Set Problem</vt:lpstr>
      <vt:lpstr>Maximum Independent (Stable) Set Problem</vt:lpstr>
      <vt:lpstr>Maximum Independent (Stable) Set Problem</vt:lpstr>
      <vt:lpstr>Relaxed Decision Diagrams</vt:lpstr>
      <vt:lpstr>Restricted Decision Diagrams</vt:lpstr>
      <vt:lpstr>Restricted Decision Diagrams</vt:lpstr>
      <vt:lpstr>Maximum Cut Problem</vt:lpstr>
      <vt:lpstr>Maximum Cut Problem</vt:lpstr>
      <vt:lpstr>Maximum Independent (Stable) Set Problem</vt:lpstr>
      <vt:lpstr>Maximum Independent (Stable) Set Problem</vt:lpstr>
      <vt:lpstr>Restricted Decision Diagrams</vt:lpstr>
      <vt:lpstr>Outline</vt:lpstr>
      <vt:lpstr>Branch and Bound</vt:lpstr>
      <vt:lpstr>Branch and Bound</vt:lpstr>
      <vt:lpstr>Branch and Bound</vt:lpstr>
      <vt:lpstr>Branch and Bound</vt:lpstr>
      <vt:lpstr>Branch and Bound</vt:lpstr>
      <vt:lpstr>Branch and Bound</vt:lpstr>
      <vt:lpstr>Branch and Bound</vt:lpstr>
      <vt:lpstr>Branch and Bound</vt:lpstr>
      <vt:lpstr>Branch and Bound</vt:lpstr>
      <vt:lpstr>Branch and Bound</vt:lpstr>
      <vt:lpstr>New Branching Scheme</vt:lpstr>
      <vt:lpstr>r-t Cuts</vt:lpstr>
      <vt:lpstr>Outline</vt:lpstr>
      <vt:lpstr>Computational Results</vt:lpstr>
      <vt:lpstr>Maximum Independent Set Problems</vt:lpstr>
      <vt:lpstr>n = 250</vt:lpstr>
      <vt:lpstr>n = 500</vt:lpstr>
      <vt:lpstr>n = 750</vt:lpstr>
      <vt:lpstr>n = 1000</vt:lpstr>
      <vt:lpstr>n = 1250</vt:lpstr>
      <vt:lpstr>n = 1500</vt:lpstr>
      <vt:lpstr>DIMACS - Gaps</vt:lpstr>
      <vt:lpstr>Maximum Cut Problems</vt:lpstr>
      <vt:lpstr>t = 60 seconds</vt:lpstr>
      <vt:lpstr>t = 1800 seconds</vt:lpstr>
      <vt:lpstr>PowerPoint Presentation</vt:lpstr>
      <vt:lpstr>Conclusion</vt:lpstr>
      <vt:lpstr>THANK YOU!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  <vt:lpstr>Maximum Cut Problem</vt:lpstr>
    </vt:vector>
  </TitlesOfParts>
  <Company>University of Connecticut School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Bergman</dc:creator>
  <cp:lastModifiedBy>David Bergman</cp:lastModifiedBy>
  <cp:revision>133</cp:revision>
  <dcterms:created xsi:type="dcterms:W3CDTF">2013-08-20T18:57:41Z</dcterms:created>
  <dcterms:modified xsi:type="dcterms:W3CDTF">2013-10-11T18:26:09Z</dcterms:modified>
</cp:coreProperties>
</file>