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334" r:id="rId2"/>
    <p:sldId id="337" r:id="rId3"/>
    <p:sldId id="367" r:id="rId4"/>
    <p:sldId id="364" r:id="rId5"/>
    <p:sldId id="368" r:id="rId6"/>
    <p:sldId id="387" r:id="rId7"/>
    <p:sldId id="386" r:id="rId8"/>
    <p:sldId id="404" r:id="rId9"/>
    <p:sldId id="369" r:id="rId10"/>
    <p:sldId id="371" r:id="rId11"/>
    <p:sldId id="376" r:id="rId12"/>
    <p:sldId id="374" r:id="rId13"/>
    <p:sldId id="366" r:id="rId14"/>
    <p:sldId id="380" r:id="rId15"/>
    <p:sldId id="381" r:id="rId16"/>
    <p:sldId id="377" r:id="rId17"/>
    <p:sldId id="379" r:id="rId18"/>
    <p:sldId id="382" r:id="rId19"/>
    <p:sldId id="383" r:id="rId20"/>
    <p:sldId id="384" r:id="rId21"/>
    <p:sldId id="385" r:id="rId22"/>
    <p:sldId id="372" r:id="rId23"/>
    <p:sldId id="401" r:id="rId24"/>
    <p:sldId id="388" r:id="rId25"/>
    <p:sldId id="373" r:id="rId26"/>
    <p:sldId id="389" r:id="rId27"/>
    <p:sldId id="395" r:id="rId28"/>
    <p:sldId id="390" r:id="rId29"/>
    <p:sldId id="396" r:id="rId30"/>
    <p:sldId id="403" r:id="rId31"/>
    <p:sldId id="400" r:id="rId32"/>
    <p:sldId id="402" r:id="rId33"/>
    <p:sldId id="398" r:id="rId34"/>
    <p:sldId id="391" r:id="rId35"/>
    <p:sldId id="397" r:id="rId36"/>
    <p:sldId id="399" r:id="rId37"/>
    <p:sldId id="393" r:id="rId38"/>
    <p:sldId id="394" r:id="rId39"/>
    <p:sldId id="405" r:id="rId40"/>
    <p:sldId id="406" r:id="rId41"/>
    <p:sldId id="407" r:id="rId42"/>
    <p:sldId id="336" r:id="rId43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05" autoAdjust="0"/>
  </p:normalViewPr>
  <p:slideViewPr>
    <p:cSldViewPr>
      <p:cViewPr varScale="1">
        <p:scale>
          <a:sx n="64" d="100"/>
          <a:sy n="64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88BED5-E895-4A36-AD6F-61342B3A5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7AE202-2248-4B7E-986D-75C065612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4D307-2F2A-416B-9FB7-FB91AC7BD96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2143125" y="698500"/>
            <a:ext cx="2571750" cy="3441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60863"/>
            <a:ext cx="5484813" cy="41306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6BEBA-36CC-4C71-BAE4-C8645B4B87E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6288" cy="3441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990000"/>
              </a:gs>
              <a:gs pos="100000">
                <a:srgbClr val="990000">
                  <a:gamma/>
                  <a:shade val="2862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334000" y="457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8600" y="4572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10" descr="cmu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20700"/>
            <a:ext cx="2819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E69E-6864-4F20-8358-BD4EF788E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EB8C7-27D1-4507-90C2-8F83EE7AA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6038"/>
            <a:ext cx="2133600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6038"/>
            <a:ext cx="6248400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367C-5BC3-4119-8405-42CBD44B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CFCF-805B-4B1E-A9CF-5E81C327E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A337-5D75-41AD-A75C-4A651996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B7AD-41DE-4112-9DD2-DB53083EE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6F77-53CD-4795-8D9A-1EA6B6B3D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B8A0-A798-4983-88F8-0B66F9DBB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EC68-30B0-4156-87B1-F76DC1040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017F-A25E-4015-A204-C78CBE1EB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9BC3-E07F-4104-B933-690E19778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B3DB-221C-485F-B1FD-00A6B1229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()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/>
              <a:t>Information Security Office</a:t>
            </a:r>
          </a:p>
          <a:p>
            <a:pPr>
              <a:defRPr/>
            </a:pPr>
            <a:r>
              <a:rPr lang="en-US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7D3FE6-FA82-4EBD-AE74-8EB042609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990000"/>
              </a:gs>
              <a:gs pos="100000">
                <a:srgbClr val="990000">
                  <a:gamma/>
                  <a:shade val="2862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334000" y="609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28600" y="6096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60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8" name="Picture 10" descr="cmu_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647700"/>
            <a:ext cx="205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echnet.microsoft.com/en-us/sysinternals/bb963902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icrosoft.com/msj/0599/LayeredService/LayeredService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technet.microsoft.com/en-us/sysinternals/bb963902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ustotal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norman.com/security_center/security_tools/en-u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ivacyrights.org/ar/idtheftsurveys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cexx.org/lspfix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ftwar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licensing/sa/benefits/winpe.mspx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2.nu/pebuilder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u.edu/computing/documentation/policies_firstrepond/first_respond.html#de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cmu.edu/iso/governance/procedures/compromised-computer.htm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vx.com/blog/116/Learning-from-Rustock-rootkit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vil.nai.com/vil/content/v_142626.ht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so@andrew.cm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u.edu/iso/aware/pled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bofix.org/" TargetMode="External"/><Relationship Id="rId2" Type="http://schemas.openxmlformats.org/officeDocument/2006/relationships/hyperlink" Target="http://www.malwarebyt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4572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/>
              <a:t>Unhacking</a:t>
            </a:r>
            <a:endParaRPr lang="en-US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2286000"/>
          </a:xfrm>
        </p:spPr>
        <p:txBody>
          <a:bodyPr/>
          <a:lstStyle/>
          <a:p>
            <a:pPr eaLnBrk="1" hangingPunct="1"/>
            <a:r>
              <a:rPr lang="en-GB" sz="2800" smtClean="0"/>
              <a:t>Ted Pham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2800" smtClean="0"/>
              <a:t>Information Security Engineer</a:t>
            </a:r>
          </a:p>
          <a:p>
            <a:pPr eaLnBrk="1" hangingPunct="1"/>
            <a:r>
              <a:rPr lang="en-GB" sz="2800" smtClean="0"/>
              <a:t>Information Security Office</a:t>
            </a:r>
            <a:endParaRPr lang="en-US" sz="2800" smtClean="0"/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1828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8" descr="http://img.clubic.com/photo/0000008C00047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731963"/>
            <a:ext cx="22288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F0AA19-B9E5-4B8B-8ACF-0C6A7A51A42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Unhack Step 1: Realize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219200"/>
            <a:ext cx="6248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Viruses (malware) no longer infect individual files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Malware now focus on the operating system Auto-load entries to gain total control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Maintaining persistence across reboots and resisting removal is the new </a:t>
            </a:r>
            <a:r>
              <a:rPr lang="en-US" i="1" smtClean="0"/>
              <a:t>modus operandi</a:t>
            </a:r>
          </a:p>
        </p:txBody>
      </p:sp>
      <p:pic>
        <p:nvPicPr>
          <p:cNvPr id="23558" name="Picture 4" descr="33394714"/>
          <p:cNvPicPr>
            <a:picLocks noChangeAspect="1" noChangeArrowheads="1"/>
          </p:cNvPicPr>
          <p:nvPr/>
        </p:nvPicPr>
        <p:blipFill>
          <a:blip r:embed="rId2" cstate="print"/>
          <a:srcRect l="7529" r="32822"/>
          <a:stretch>
            <a:fillRect/>
          </a:stretch>
        </p:blipFill>
        <p:spPr bwMode="auto">
          <a:xfrm>
            <a:off x="236538" y="1219200"/>
            <a:ext cx="18970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0D8D7F-BE15-42E7-AE5E-4680F1829AA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What Are the Auto-load Entries?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/>
              <a:t>The Classics</a:t>
            </a:r>
            <a:r>
              <a:rPr lang="en-US" sz="2800" smtClean="0"/>
              <a:t>			</a:t>
            </a:r>
          </a:p>
        </p:txBody>
      </p:sp>
      <p:pic>
        <p:nvPicPr>
          <p:cNvPr id="24582" name="Picture 4" descr="startup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3" y="1905000"/>
            <a:ext cx="28019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run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05000"/>
            <a:ext cx="51466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601663" y="56911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Startup Group</a:t>
            </a: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3552825" y="57118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Registry Run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8BAD9-63DB-44C0-B2BC-B789B582D59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You Mean There Are More Auto-load Entries?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Yes, there are many,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many, many, many, many,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many, many, many, many,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many, many, many, many,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many, many, many, many,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many, many, many, many, many, many, many,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many, many, many, many, many, many, many,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many, many, many, many, many, many, more.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See </a:t>
            </a:r>
            <a:r>
              <a:rPr lang="en-US" sz="2800" dirty="0" smtClean="0">
                <a:hlinkClick r:id="rId2"/>
              </a:rPr>
              <a:t>Microsoft TechNet </a:t>
            </a:r>
            <a:r>
              <a:rPr lang="en-US" sz="2800" dirty="0" err="1" smtClean="0">
                <a:hlinkClick r:id="rId2"/>
              </a:rPr>
              <a:t>AutoRuns</a:t>
            </a:r>
            <a:r>
              <a:rPr lang="en-US" sz="2800" dirty="0" smtClean="0"/>
              <a:t>.</a:t>
            </a:r>
          </a:p>
        </p:txBody>
      </p:sp>
      <p:pic>
        <p:nvPicPr>
          <p:cNvPr id="25606" name="Picture 5" descr="30480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56235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1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449B7-0D0D-4C52-998E-917D020F108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XP Boot Process</a:t>
            </a:r>
          </a:p>
        </p:txBody>
      </p:sp>
      <p:graphicFrame>
        <p:nvGraphicFramePr>
          <p:cNvPr id="1026" name="Organization Chart 6"/>
          <p:cNvGraphicFramePr>
            <a:graphicFrameLocks/>
          </p:cNvGraphicFramePr>
          <p:nvPr>
            <p:ph idx="1"/>
          </p:nvPr>
        </p:nvGraphicFramePr>
        <p:xfrm>
          <a:off x="457200" y="1135063"/>
          <a:ext cx="8229600" cy="5486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2547BE-3DB6-4B7D-B702-3F1DB228A90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Auto-load Entries 1 of 8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Services – Support processes that run at boot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mtClean="0"/>
              <a:t>Registry Keys:</a:t>
            </a:r>
          </a:p>
          <a:p>
            <a:pPr eaLnBrk="1" hangingPunct="1">
              <a:buFontTx/>
              <a:buNone/>
            </a:pPr>
            <a:r>
              <a:rPr lang="en-US" smtClean="0"/>
              <a:t>HKLM\System\CurrentControlSet\Services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 cstate="print"/>
          <a:srcRect l="18330" t="22752" r="572" b="7085"/>
          <a:stretch>
            <a:fillRect/>
          </a:stretch>
        </p:blipFill>
        <p:spPr bwMode="auto">
          <a:xfrm>
            <a:off x="2286000" y="1738313"/>
            <a:ext cx="4719638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790111-56CE-4918-B62B-EF3DB826FF40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7652" name="Picture 5" descr="14725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175" y="2587625"/>
            <a:ext cx="1784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Auto-load Entries 2 of 8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Run, RunOnce, RunOnceEx family – Programs started on user login</a:t>
            </a:r>
          </a:p>
          <a:p>
            <a:pPr lvl="1" eaLnBrk="1" hangingPunct="1"/>
            <a:r>
              <a:rPr lang="en-US" sz="2400" smtClean="0"/>
              <a:t>RunOnce and RunOnceEx entries are deleted after execution</a:t>
            </a:r>
          </a:p>
          <a:p>
            <a:pPr lvl="1" eaLnBrk="1" hangingPunct="1"/>
            <a:endParaRPr lang="en-US" sz="1400" smtClean="0"/>
          </a:p>
          <a:p>
            <a:pPr lvl="1" eaLnBrk="1" hangingPunct="1"/>
            <a:endParaRPr lang="en-US" sz="1400" smtClean="0"/>
          </a:p>
          <a:p>
            <a:pPr eaLnBrk="1" hangingPunct="1">
              <a:buFontTx/>
              <a:buNone/>
            </a:pPr>
            <a:r>
              <a:rPr lang="en-US" smtClean="0"/>
              <a:t>Registry Keys: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HKLM\Software\Microsoft\Windows\CurrentVersion\Run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HKLM\Software\Microsoft\Windows\CurrentVersion\RunOnce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HKLM\Software\Microsoft\Windows\CurrentVersion\RunOnceEx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HKCU\Software\Microsoft\Windows\CurrentVersion\Run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HKCU\Software\Microsoft\Windows\CurrentVersion\RunOnce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HKCU\Software\Microsoft\Windows\CurrentVersion\RunOnceEx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81B366-D4B1-49C1-BCDC-7249F9B3DE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Auto-load Entries 3 of 8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Browser Help Objects – Extension libraries loaded into </a:t>
            </a:r>
            <a:r>
              <a:rPr lang="en-US" b="1" smtClean="0"/>
              <a:t>Internet Explorer AND Windows Explorer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Registry Keys:</a:t>
            </a:r>
          </a:p>
          <a:p>
            <a:pPr eaLnBrk="1" hangingPunct="1">
              <a:buFontTx/>
              <a:buNone/>
            </a:pPr>
            <a:r>
              <a:rPr lang="en-US" sz="2400" smtClean="0"/>
              <a:t>HKLM\Software\Microsoft\Windows\CurrentVersion\Explorer\Browser Helper Objects</a:t>
            </a:r>
          </a:p>
          <a:p>
            <a:pPr lvl="1" eaLnBrk="1" hangingPunct="1"/>
            <a:r>
              <a:rPr lang="en-US" smtClean="0"/>
              <a:t>Entries are CLSID values</a:t>
            </a:r>
          </a:p>
          <a:p>
            <a:pPr lvl="1" eaLnBrk="1" hangingPunct="1"/>
            <a:r>
              <a:rPr lang="en-US" smtClean="0"/>
              <a:t>Cross-reference to </a:t>
            </a:r>
            <a:r>
              <a:rPr lang="en-US" sz="2000" smtClean="0"/>
              <a:t>HKEY_LOCAL_MACHINE\SOFTWARE\Classes\CLSID</a:t>
            </a:r>
          </a:p>
        </p:txBody>
      </p:sp>
      <p:pic>
        <p:nvPicPr>
          <p:cNvPr id="28678" name="Picture 4" descr="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705100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71C689-1B03-43C1-846B-72C2CDC9773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Auto-load Entries 4 of 8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Winsock Layered Service Provider (LSP) Chain – Network transport and name resolution filters/extenders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Registry Keys:</a:t>
            </a:r>
          </a:p>
          <a:p>
            <a:pPr eaLnBrk="1" hangingPunct="1">
              <a:buFontTx/>
              <a:buNone/>
            </a:pPr>
            <a:r>
              <a:rPr lang="en-US" sz="2400" smtClean="0"/>
              <a:t>HKEY_LOCAL_MACHINE\SYSTEM\CurrentControlSet\Services\WinSock2\Parameters\Protocol_Catalog9</a:t>
            </a:r>
          </a:p>
          <a:p>
            <a:pPr eaLnBrk="1" hangingPunct="1">
              <a:buFontTx/>
              <a:buNone/>
            </a:pPr>
            <a:r>
              <a:rPr lang="en-US" sz="2400" smtClean="0"/>
              <a:t>See </a:t>
            </a:r>
            <a:r>
              <a:rPr lang="en-US" sz="2400" smtClean="0">
                <a:hlinkClick r:id="rId2"/>
              </a:rPr>
              <a:t>Unraveling the Mysteries of Writing a Winsock 2 Layered Service Provider</a:t>
            </a:r>
            <a:endParaRPr lang="en-US" sz="2800" smtClean="0"/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057400"/>
            <a:ext cx="26765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12C820-322B-4EA0-8229-770990C76DC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Auto-load Entries 5 of 8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AppInit_Dlls – Extension libraries injected into EVERY process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Registry Key:</a:t>
            </a:r>
          </a:p>
          <a:p>
            <a:pPr eaLnBrk="1" hangingPunct="1">
              <a:buFontTx/>
              <a:buNone/>
            </a:pPr>
            <a:r>
              <a:rPr lang="en-US" sz="2400" smtClean="0"/>
              <a:t>HKEY_LOCAL_MACHINE\SOFTWARE\Microsoft\Windows NT\CurrentVersion\Windows\AppInit_DLLs</a:t>
            </a:r>
          </a:p>
        </p:txBody>
      </p:sp>
      <p:pic>
        <p:nvPicPr>
          <p:cNvPr id="30726" name="Picture 5" descr="23044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7400"/>
            <a:ext cx="3333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380FA8-6C29-4091-9FE0-865285128C8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Auto-load Entries 6 of 8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Userinit – What program Winlogon should launch to begin a user login session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Registry Key: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HKEY_LOCAL_MACHINE\SOFTWARE\Microsoft\Windows NT\CurrentVersion\Winlogon\Userinit</a:t>
            </a:r>
          </a:p>
        </p:txBody>
      </p:sp>
      <p:pic>
        <p:nvPicPr>
          <p:cNvPr id="31750" name="Picture 6" descr="333548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9812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F1AAC1-9F46-403C-A84C-344400AD480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8232775" cy="64135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What You Will Learn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32775" cy="4984750"/>
          </a:xfrm>
        </p:spPr>
        <p:txBody>
          <a:bodyPr lIns="90000" tIns="46800" rIns="90000" bIns="46800"/>
          <a:lstStyle/>
          <a:p>
            <a:pPr marL="339725" indent="-339725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Why malware has become so insidious</a:t>
            </a:r>
          </a:p>
          <a:p>
            <a:pPr marL="339725" indent="-339725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smtClean="0"/>
          </a:p>
          <a:p>
            <a:pPr marL="339725" indent="-339725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When to </a:t>
            </a:r>
            <a:r>
              <a:rPr lang="en-GB" sz="2800" i="1" smtClean="0"/>
              <a:t>Unhack</a:t>
            </a:r>
            <a:r>
              <a:rPr lang="en-GB" sz="2800" smtClean="0"/>
              <a:t> instead of </a:t>
            </a:r>
          </a:p>
          <a:p>
            <a:pPr marL="339725" indent="-339725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	</a:t>
            </a:r>
            <a:r>
              <a:rPr lang="en-GB" sz="2800" i="1" smtClean="0"/>
              <a:t>Nuking from Orbit</a:t>
            </a:r>
            <a:r>
              <a:rPr lang="en-GB" sz="2800" smtClean="0"/>
              <a:t> </a:t>
            </a:r>
          </a:p>
          <a:p>
            <a:pPr marL="339725" indent="-339725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	</a:t>
            </a:r>
          </a:p>
          <a:p>
            <a:pPr marL="339725" indent="-339725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How to </a:t>
            </a:r>
            <a:r>
              <a:rPr lang="en-GB" sz="2800" i="1" smtClean="0"/>
              <a:t>Unhack</a:t>
            </a:r>
            <a:r>
              <a:rPr lang="en-GB" sz="2800" smtClean="0"/>
              <a:t> a malware </a:t>
            </a:r>
          </a:p>
          <a:p>
            <a:pPr marL="339725" indent="-339725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	infection</a:t>
            </a:r>
          </a:p>
          <a:p>
            <a:pPr marL="339725" indent="-339725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smtClean="0"/>
          </a:p>
          <a:p>
            <a:pPr marL="339725" indent="-339725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References for further research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304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0EE3D-FA08-468F-9073-E6E0F9BFBD5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Auto-load Entries 7 of 8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Shell – What user interface Userinit should launch to complete the user login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Registry Key: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HKEY_LOCAL_MACHINE\SOFTWARE\Microsoft\Windows NT\CurrentVersion\Winlogon\Shell</a:t>
            </a:r>
          </a:p>
        </p:txBody>
      </p:sp>
      <p:pic>
        <p:nvPicPr>
          <p:cNvPr id="32774" name="Picture 6" descr="shell"/>
          <p:cNvPicPr>
            <a:picLocks noChangeAspect="1" noChangeArrowheads="1"/>
          </p:cNvPicPr>
          <p:nvPr/>
        </p:nvPicPr>
        <p:blipFill>
          <a:blip r:embed="rId2" cstate="print"/>
          <a:srcRect t="48666"/>
          <a:stretch>
            <a:fillRect/>
          </a:stretch>
        </p:blipFill>
        <p:spPr bwMode="auto">
          <a:xfrm>
            <a:off x="1066800" y="1981200"/>
            <a:ext cx="68580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52C37-0DBE-4B64-A557-A70A9EDED38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Auto-load Entries 8 of 8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Winlogon Notification Packages – Libraries that receive and handle events generated by Winlogon. Perform processing upon logon and/or logoff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Registry Key: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HKEY_LOCAL_MACHINE\SOFTWARE\Microsoft\Windows NT\CurrentVersion\Winlogon\Notify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0"/>
            <a:ext cx="5486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DD35D-AAB8-441F-ACAC-CD9C17F6F25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Unhack Step 2: Recognize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83058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Examine the Auto-load Entries and decide which ones are legitimate vs. malware</a:t>
            </a:r>
          </a:p>
        </p:txBody>
      </p:sp>
      <p:pic>
        <p:nvPicPr>
          <p:cNvPr id="34822" name="Picture 6" descr="33362606"/>
          <p:cNvPicPr>
            <a:picLocks noChangeAspect="1" noChangeArrowheads="1"/>
          </p:cNvPicPr>
          <p:nvPr/>
        </p:nvPicPr>
        <p:blipFill>
          <a:blip r:embed="rId2" cstate="print"/>
          <a:srcRect l="6299" t="6299" r="5511" b="8661"/>
          <a:stretch>
            <a:fillRect/>
          </a:stretch>
        </p:blipFill>
        <p:spPr bwMode="auto">
          <a:xfrm>
            <a:off x="2667000" y="1042988"/>
            <a:ext cx="3581400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E9C38-23F0-4BC0-8CEB-CB59D17574A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 Hidden &amp; System Files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1148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Open Control Panels</a:t>
            </a:r>
          </a:p>
          <a:p>
            <a:pPr marL="609600" indent="-609600" eaLnBrk="1" hangingPunct="1">
              <a:buFontTx/>
              <a:buNone/>
            </a:pPr>
            <a:endParaRPr lang="en-US" sz="2800" smtClean="0"/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800" smtClean="0"/>
              <a:t>Switch to Classic View (if not already)</a:t>
            </a:r>
          </a:p>
          <a:p>
            <a:pPr marL="609600" indent="-609600" eaLnBrk="1" hangingPunct="1">
              <a:buFontTx/>
              <a:buAutoNum type="arabicPeriod" startAt="2"/>
            </a:pPr>
            <a:endParaRPr lang="en-US" sz="2800" smtClean="0"/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800" smtClean="0"/>
              <a:t>Open Folder Options</a:t>
            </a:r>
          </a:p>
          <a:p>
            <a:pPr marL="609600" indent="-609600" eaLnBrk="1" hangingPunct="1">
              <a:buFontTx/>
              <a:buNone/>
            </a:pPr>
            <a:endParaRPr lang="en-US" sz="2800" smtClean="0"/>
          </a:p>
          <a:p>
            <a:pPr marL="609600" indent="-609600" eaLnBrk="1" hangingPunct="1">
              <a:buFontTx/>
              <a:buAutoNum type="arabicPeriod" startAt="4"/>
            </a:pPr>
            <a:r>
              <a:rPr lang="en-US" sz="2800" smtClean="0"/>
              <a:t>Set the View tab as pictured.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219200"/>
            <a:ext cx="3676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5294313" y="3311525"/>
            <a:ext cx="2725737" cy="955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0C6238-24EF-4F82-8B5D-CF7E1AA276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Look Through The Registry Manually, Are You Crazy?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895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If you’re a purist, you can just use Regedit.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OR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smtClean="0"/>
              <a:t>“Use tools, feel human.”</a:t>
            </a:r>
          </a:p>
        </p:txBody>
      </p:sp>
      <p:pic>
        <p:nvPicPr>
          <p:cNvPr id="36870" name="Picture 5" descr="33360239"/>
          <p:cNvPicPr>
            <a:picLocks noChangeAspect="1" noChangeArrowheads="1"/>
          </p:cNvPicPr>
          <p:nvPr/>
        </p:nvPicPr>
        <p:blipFill>
          <a:blip r:embed="rId2" cstate="print"/>
          <a:srcRect t="2286" b="1714"/>
          <a:stretch>
            <a:fillRect/>
          </a:stretch>
        </p:blipFill>
        <p:spPr bwMode="auto">
          <a:xfrm>
            <a:off x="3352800" y="3048000"/>
            <a:ext cx="2562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820517-5825-4493-A9CD-E818DE1E02D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Microsoft TechNet </a:t>
            </a:r>
            <a:r>
              <a:rPr lang="en-US" dirty="0" err="1" smtClean="0"/>
              <a:t>Autoruns</a:t>
            </a:r>
            <a:endParaRPr lang="en-US" dirty="0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91200"/>
            <a:ext cx="8229600" cy="48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hlinkClick r:id="rId2"/>
              </a:rPr>
              <a:t>http://technet.microsoft.com/en-us/sysinternals/bb963902.aspx</a:t>
            </a:r>
            <a:endParaRPr lang="en-US" sz="2000" dirty="0" smtClean="0"/>
          </a:p>
        </p:txBody>
      </p:sp>
      <p:pic>
        <p:nvPicPr>
          <p:cNvPr id="37894" name="Picture 4" descr="autoruns"/>
          <p:cNvPicPr>
            <a:picLocks noChangeAspect="1" noChangeArrowheads="1"/>
          </p:cNvPicPr>
          <p:nvPr/>
        </p:nvPicPr>
        <p:blipFill>
          <a:blip r:embed="rId3" cstate="print"/>
          <a:srcRect b="5112"/>
          <a:stretch>
            <a:fillRect/>
          </a:stretch>
        </p:blipFill>
        <p:spPr bwMode="auto">
          <a:xfrm>
            <a:off x="1219200" y="1066800"/>
            <a:ext cx="66294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CA791-767B-4CBA-9316-BEC37FDC91A7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39940" name="Picture 5" descr="33357578"/>
          <p:cNvPicPr>
            <a:picLocks noChangeAspect="1" noChangeArrowheads="1"/>
          </p:cNvPicPr>
          <p:nvPr/>
        </p:nvPicPr>
        <p:blipFill>
          <a:blip r:embed="rId2" cstate="print"/>
          <a:srcRect l="9143" t="6084" r="13142"/>
          <a:stretch>
            <a:fillRect/>
          </a:stretch>
        </p:blipFill>
        <p:spPr bwMode="auto">
          <a:xfrm>
            <a:off x="6477000" y="2587625"/>
            <a:ext cx="24384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Tell What Entries Are Malware?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Know what your machine looks like under normal circumstances</a:t>
            </a:r>
          </a:p>
          <a:p>
            <a:pPr lvl="1" eaLnBrk="1" hangingPunct="1"/>
            <a:r>
              <a:rPr lang="en-US" sz="2400" dirty="0" smtClean="0"/>
              <a:t>Run </a:t>
            </a:r>
            <a:r>
              <a:rPr lang="en-US" sz="2400" dirty="0" err="1" smtClean="0"/>
              <a:t>Autoruns</a:t>
            </a:r>
            <a:r>
              <a:rPr lang="en-US" sz="2400" dirty="0" smtClean="0"/>
              <a:t> and save log files after installing software/hardware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Telltale signs of a malware file</a:t>
            </a:r>
          </a:p>
          <a:p>
            <a:pPr lvl="1" eaLnBrk="1" hangingPunct="1"/>
            <a:r>
              <a:rPr lang="en-US" sz="2400" dirty="0" smtClean="0"/>
              <a:t>Nonsensical names e.g. qioueoiqw.dll</a:t>
            </a:r>
          </a:p>
          <a:p>
            <a:pPr lvl="1" eaLnBrk="1" hangingPunct="1"/>
            <a:r>
              <a:rPr lang="en-US" sz="2400" dirty="0" smtClean="0"/>
              <a:t>Missing publisher information</a:t>
            </a:r>
          </a:p>
          <a:p>
            <a:pPr lvl="1" eaLnBrk="1" hangingPunct="1"/>
            <a:r>
              <a:rPr lang="en-US" sz="2400" dirty="0" smtClean="0"/>
              <a:t>Unfamiliar publisher information</a:t>
            </a:r>
          </a:p>
          <a:p>
            <a:pPr lvl="1" eaLnBrk="1" hangingPunct="1"/>
            <a:r>
              <a:rPr lang="en-US" sz="2400" dirty="0" smtClean="0"/>
              <a:t>Missing version information</a:t>
            </a:r>
          </a:p>
          <a:p>
            <a:pPr lvl="1" eaLnBrk="1" hangingPunct="1"/>
            <a:r>
              <a:rPr lang="en-US" sz="2400" dirty="0" smtClean="0"/>
              <a:t>Misspelled Windows system files e.g. scvhost.exe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CBE27-A3A3-41CB-A78F-E0C89713433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How Else Can I Tell What Entries Are Malware?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dirty="0" smtClean="0"/>
              <a:t>Lookup suspicious filenames online</a:t>
            </a:r>
          </a:p>
          <a:p>
            <a:pPr lvl="1" eaLnBrk="1" hangingPunct="1"/>
            <a:r>
              <a:rPr lang="en-US" dirty="0" smtClean="0">
                <a:hlinkClick r:id="rId2"/>
              </a:rPr>
              <a:t>Google.com</a:t>
            </a:r>
            <a:endParaRPr lang="en-US" dirty="0" smtClean="0"/>
          </a:p>
          <a:p>
            <a:pPr lvl="1" eaLnBrk="1" hangingPunct="1"/>
            <a:r>
              <a:rPr lang="en-US" dirty="0" smtClean="0">
                <a:hlinkClick r:id="rId3"/>
              </a:rPr>
              <a:t>VirusTotal.com</a:t>
            </a:r>
            <a:endParaRPr lang="en-US" dirty="0" smtClean="0"/>
          </a:p>
          <a:p>
            <a:pPr lvl="1" eaLnBrk="1" hangingPunct="1"/>
            <a:r>
              <a:rPr lang="en-US" dirty="0" smtClean="0">
                <a:hlinkClick r:id="rId4"/>
              </a:rPr>
              <a:t>Norman Sandbox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Autoruns</a:t>
            </a:r>
            <a:r>
              <a:rPr lang="en-US" dirty="0" smtClean="0"/>
              <a:t> features:</a:t>
            </a:r>
          </a:p>
          <a:p>
            <a:pPr lvl="1" eaLnBrk="1" hangingPunct="1"/>
            <a:r>
              <a:rPr lang="en-US" dirty="0" smtClean="0"/>
              <a:t>Right-click item choose Google</a:t>
            </a:r>
          </a:p>
          <a:p>
            <a:pPr lvl="1" eaLnBrk="1" hangingPunct="1"/>
            <a:r>
              <a:rPr lang="en-US" dirty="0" smtClean="0"/>
              <a:t>Verify Code Signatures option</a:t>
            </a:r>
          </a:p>
          <a:p>
            <a:pPr lvl="1" eaLnBrk="1" hangingPunct="1"/>
            <a:r>
              <a:rPr lang="en-US" dirty="0" smtClean="0"/>
              <a:t>Hide Signed Microsoft Entries option</a:t>
            </a:r>
          </a:p>
        </p:txBody>
      </p:sp>
      <p:pic>
        <p:nvPicPr>
          <p:cNvPr id="40966" name="Picture 5" descr="100138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905000"/>
            <a:ext cx="31242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2302C7-0D9E-4D94-9FB0-0EC7D86050F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Unhack Step 3: Remove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143000"/>
            <a:ext cx="5105400" cy="4983163"/>
          </a:xfrm>
        </p:spPr>
        <p:txBody>
          <a:bodyPr/>
          <a:lstStyle/>
          <a:p>
            <a:pPr eaLnBrk="1" hangingPunct="1"/>
            <a:r>
              <a:rPr lang="en-US" sz="2800" smtClean="0"/>
              <a:t>Use Task Manager to end malware processes before attempting removal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Use Services Snap-in to stop service before removal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Disable first, reboot, check functionality, then delete</a:t>
            </a:r>
          </a:p>
        </p:txBody>
      </p:sp>
      <p:pic>
        <p:nvPicPr>
          <p:cNvPr id="41990" name="Picture 4" descr="16009360"/>
          <p:cNvPicPr>
            <a:picLocks noChangeAspect="1" noChangeArrowheads="1"/>
          </p:cNvPicPr>
          <p:nvPr/>
        </p:nvPicPr>
        <p:blipFill>
          <a:blip r:embed="rId2" cstate="print"/>
          <a:srcRect l="-571" r="34286" b="5263"/>
          <a:stretch>
            <a:fillRect/>
          </a:stretch>
        </p:blipFill>
        <p:spPr bwMode="auto">
          <a:xfrm>
            <a:off x="457200" y="2332038"/>
            <a:ext cx="28956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CCD7D3-3092-40B8-A507-5381B7A01AA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Autoruns Removal Demo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2838"/>
            <a:ext cx="8229600" cy="5135562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Very easy to see which files have publisher information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be information overload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Verify Code Signatures option &amp; Hide Signed Microsoft Entries option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A07D8-7ECA-4791-B093-7E3E9AFF1B9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Has Malware Become So Insidious?</a:t>
            </a:r>
            <a:endParaRPr 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Computer hacking and spying is a </a:t>
            </a:r>
            <a:r>
              <a:rPr lang="en-US" i="1" dirty="0" smtClean="0">
                <a:solidFill>
                  <a:srgbClr val="800000"/>
                </a:solidFill>
              </a:rPr>
              <a:t>FOR-PROFIT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Run by organized crime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Your computer is the battlefield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Identity Fraud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 2007, 8.4 million Americans victimized - $49.3 billion in fraud </a:t>
            </a:r>
            <a:r>
              <a:rPr lang="en-US" sz="1200" dirty="0" smtClean="0"/>
              <a:t>(</a:t>
            </a:r>
            <a:r>
              <a:rPr lang="en-US" sz="1200" dirty="0" smtClean="0">
                <a:hlinkClick r:id="rId2"/>
              </a:rPr>
              <a:t>http://www.privacyrights.org/ar/idtheftsurveys.htm</a:t>
            </a:r>
            <a:r>
              <a:rPr lang="en-US" sz="12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Adware Advertising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Estimated $0.5 to $2 billion in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revenues (in 2004)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Spamming</a:t>
            </a:r>
          </a:p>
        </p:txBody>
      </p:sp>
      <p:pic>
        <p:nvPicPr>
          <p:cNvPr id="17414" name="Picture 4" descr="pro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19812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C5A7E-C33C-4B79-8312-C8545D5C423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Avoiding Non-Bootable Systems: Userinit &amp; Shell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you delete a file referenced by Userinit or Shell entries, you MAY need to fix the registry before rebooting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Invalid Userinit and Shell entries will cause boot/login failures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Userinit default = C:\WINDOWS\system32\userinit.exe,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Shell default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Explorer.exe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517CF8-64BE-4DA1-ABE2-38B0F685765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Repairing Broken Networking: Winsock LSP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019800" cy="4983163"/>
          </a:xfrm>
        </p:spPr>
        <p:txBody>
          <a:bodyPr/>
          <a:lstStyle/>
          <a:p>
            <a:pPr eaLnBrk="1" hangingPunct="1"/>
            <a:r>
              <a:rPr lang="en-US" sz="2800" smtClean="0"/>
              <a:t>Winsock LSP registry entries form a chain</a:t>
            </a:r>
          </a:p>
          <a:p>
            <a:pPr lvl="1" eaLnBrk="1" hangingPunct="1"/>
            <a:r>
              <a:rPr lang="en-US" sz="2400" smtClean="0"/>
              <a:t>If you remove an entry, the other entries must be re-numbered</a:t>
            </a:r>
          </a:p>
          <a:p>
            <a:pPr lvl="1" eaLnBrk="1" hangingPunct="1"/>
            <a:r>
              <a:rPr lang="en-US" sz="2400" smtClean="0"/>
              <a:t>Otherwise networking will fail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smtClean="0"/>
              <a:t>Use LSPfix to renumber the remaining entries</a:t>
            </a:r>
          </a:p>
          <a:p>
            <a:pPr lvl="1" eaLnBrk="1" hangingPunct="1"/>
            <a:r>
              <a:rPr lang="en-US" sz="2400" smtClean="0"/>
              <a:t>Can also remove entries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hlinkClick r:id="rId2"/>
              </a:rPr>
              <a:t>http://www.cexx.org/lspfix.htm</a:t>
            </a:r>
            <a:endParaRPr lang="en-US" sz="2400" smtClean="0"/>
          </a:p>
        </p:txBody>
      </p:sp>
      <p:pic>
        <p:nvPicPr>
          <p:cNvPr id="46086" name="Picture 5" descr="19219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5" y="2000250"/>
            <a:ext cx="221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FD005-19F5-4DA6-87A4-3A3FE173C6B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Intermediate Removal: Browser Helper Objects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867400" cy="5029200"/>
          </a:xfrm>
        </p:spPr>
        <p:txBody>
          <a:bodyPr/>
          <a:lstStyle/>
          <a:p>
            <a:pPr marL="288925" indent="-288925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BHOs are loaded into </a:t>
            </a:r>
            <a:r>
              <a:rPr lang="en-US" sz="2800" b="1" dirty="0" smtClean="0"/>
              <a:t>Windows Explorer AND Internet Explorer</a:t>
            </a:r>
            <a:endParaRPr lang="en-US" sz="2800" dirty="0" smtClean="0"/>
          </a:p>
          <a:p>
            <a:pPr marL="1082675" lvl="1" indent="-457200" eaLnBrk="1" hangingPunct="1">
              <a:lnSpc>
                <a:spcPct val="80000"/>
              </a:lnSpc>
            </a:pPr>
            <a:r>
              <a:rPr lang="en-US" sz="2400" dirty="0" smtClean="0"/>
              <a:t>Removal will FAIL if all Explorer processes are not ended</a:t>
            </a:r>
          </a:p>
          <a:p>
            <a:pPr marL="1082675" lvl="1" indent="-457200" eaLnBrk="1" hangingPunct="1">
              <a:lnSpc>
                <a:spcPct val="80000"/>
              </a:lnSpc>
            </a:pPr>
            <a:endParaRPr lang="en-US" sz="2400" dirty="0" smtClean="0"/>
          </a:p>
          <a:p>
            <a:pPr marL="288925" indent="-288925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Solution:</a:t>
            </a:r>
          </a:p>
          <a:p>
            <a:pPr marL="1082675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Run </a:t>
            </a:r>
            <a:r>
              <a:rPr lang="en-US" sz="2000" dirty="0" err="1" smtClean="0"/>
              <a:t>Autoruns</a:t>
            </a:r>
            <a:endParaRPr lang="en-US" sz="2000" dirty="0" smtClean="0"/>
          </a:p>
          <a:p>
            <a:pPr marL="1082675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When ready to remove, use Task Manager to kill all explorer.exe and iexplore.exe</a:t>
            </a:r>
          </a:p>
          <a:p>
            <a:pPr marL="1082675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Start Menu will disappear (that’s ok)</a:t>
            </a:r>
          </a:p>
          <a:p>
            <a:pPr marL="1082675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Perform the removal via </a:t>
            </a:r>
            <a:r>
              <a:rPr lang="en-US" sz="2000" dirty="0" err="1" smtClean="0"/>
              <a:t>Autoruns</a:t>
            </a:r>
            <a:endParaRPr lang="en-US" sz="2000" dirty="0" smtClean="0"/>
          </a:p>
          <a:p>
            <a:pPr marL="1082675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Use Task Manager to start explorer.exe, Start Menu reappears</a:t>
            </a:r>
          </a:p>
        </p:txBody>
      </p:sp>
      <p:pic>
        <p:nvPicPr>
          <p:cNvPr id="47110" name="Picture 5" descr="19218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11400"/>
            <a:ext cx="31242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C5D01-2ECF-4661-BD44-F7A4C06BA90F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48132" name="Picture 7" descr="1830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5" y="3352800"/>
            <a:ext cx="2505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Advanced Removal: Winlogon Notification Packages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DLLs load into Winlogon.exe</a:t>
            </a:r>
          </a:p>
          <a:p>
            <a:pPr lvl="1" eaLnBrk="1" hangingPunct="1"/>
            <a:r>
              <a:rPr lang="en-US" smtClean="0"/>
              <a:t>Locked and cannot be deleted</a:t>
            </a:r>
          </a:p>
          <a:p>
            <a:pPr lvl="1" eaLnBrk="1" hangingPunct="1"/>
            <a:r>
              <a:rPr lang="en-US" smtClean="0"/>
              <a:t>Winlogon.exe cannot be terminated</a:t>
            </a:r>
          </a:p>
          <a:p>
            <a:pPr lvl="1" eaLnBrk="1" hangingPunct="1"/>
            <a:r>
              <a:rPr lang="en-US" smtClean="0"/>
              <a:t>If DLLs are deleted without fixing registry entries, Windows may fail to boot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Solution needed to delete file</a:t>
            </a:r>
          </a:p>
          <a:p>
            <a:pPr lvl="1" eaLnBrk="1" hangingPunct="1">
              <a:buFontTx/>
              <a:buNone/>
            </a:pPr>
            <a:r>
              <a:rPr lang="en-US" smtClean="0"/>
              <a:t>and edit registry while not booted</a:t>
            </a:r>
          </a:p>
          <a:p>
            <a:pPr lvl="1" eaLnBrk="1" hangingPunct="1">
              <a:buFontTx/>
              <a:buNone/>
            </a:pPr>
            <a:r>
              <a:rPr lang="en-US" smtClean="0"/>
              <a:t>into Windows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D4C8FA-B52B-4EFB-B537-79D6DB3F9E9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Advanced Removal: Rootkits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Rootkit – set of </a:t>
            </a:r>
            <a:r>
              <a:rPr lang="en-US" sz="2800" smtClean="0">
                <a:hlinkClick r:id="rId2" tooltip="Software"/>
              </a:rPr>
              <a:t>software</a:t>
            </a:r>
            <a:r>
              <a:rPr lang="en-US" sz="2800" smtClean="0"/>
              <a:t> tools intended to conceal running processes, files or system data, thereby helping an intruder to maintain access to a system whilst avoiding detection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Hooks into kernel APIs to filter file, registry, and process listings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Can be completely invisible to anti-virus/anti-spyware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C3F9AE-149A-4E84-928E-AE5D0BDFEFA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Sysinternals Rootkit Revealer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Tool for finding rootkits (not removing)</a:t>
            </a:r>
          </a:p>
          <a:p>
            <a:pPr lvl="1" eaLnBrk="1" hangingPunct="1"/>
            <a:r>
              <a:rPr lang="en-US" smtClean="0"/>
              <a:t>Compares raw registry and file reads against API calls</a:t>
            </a:r>
          </a:p>
        </p:txBody>
      </p:sp>
      <p:pic>
        <p:nvPicPr>
          <p:cNvPr id="50182" name="Picture 5" descr="RootkitRevealer 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5562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33357548"/>
          <p:cNvPicPr>
            <a:picLocks noChangeAspect="1" noChangeArrowheads="1"/>
          </p:cNvPicPr>
          <p:nvPr/>
        </p:nvPicPr>
        <p:blipFill>
          <a:blip r:embed="rId3" cstate="print"/>
          <a:srcRect l="22858" t="11429" r="8571" b="1714"/>
          <a:stretch>
            <a:fillRect/>
          </a:stretch>
        </p:blipFill>
        <p:spPr bwMode="auto">
          <a:xfrm>
            <a:off x="6324600" y="32004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742C9A-2F9F-4AF7-A803-7728310D09E3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51204" name="Picture 5" descr="21112447"/>
          <p:cNvPicPr>
            <a:picLocks noChangeAspect="1" noChangeArrowheads="1"/>
          </p:cNvPicPr>
          <p:nvPr/>
        </p:nvPicPr>
        <p:blipFill>
          <a:blip r:embed="rId2" cstate="print"/>
          <a:srcRect l="3142" r="8157"/>
          <a:stretch>
            <a:fillRect/>
          </a:stretch>
        </p:blipFill>
        <p:spPr bwMode="auto">
          <a:xfrm>
            <a:off x="6829425" y="1946275"/>
            <a:ext cx="20097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 Reatogo Demo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Based on </a:t>
            </a:r>
            <a:r>
              <a:rPr lang="en-US" dirty="0" smtClean="0">
                <a:hlinkClick r:id="rId3"/>
              </a:rPr>
              <a:t>Windows </a:t>
            </a:r>
            <a:r>
              <a:rPr lang="en-US" dirty="0" err="1" smtClean="0">
                <a:hlinkClick r:id="rId3"/>
              </a:rPr>
              <a:t>Preinstallation</a:t>
            </a:r>
            <a:r>
              <a:rPr lang="en-US" dirty="0" smtClean="0">
                <a:hlinkClick r:id="rId3"/>
              </a:rPr>
              <a:t> Environment (</a:t>
            </a:r>
            <a:r>
              <a:rPr lang="en-US" dirty="0" err="1" smtClean="0">
                <a:hlinkClick r:id="rId3"/>
              </a:rPr>
              <a:t>WinPE</a:t>
            </a:r>
            <a:r>
              <a:rPr lang="en-US" dirty="0" smtClean="0">
                <a:hlinkClick r:id="rId3"/>
              </a:rPr>
              <a:t>)</a:t>
            </a:r>
            <a:r>
              <a:rPr lang="en-US" dirty="0" smtClean="0"/>
              <a:t> and </a:t>
            </a:r>
            <a:r>
              <a:rPr lang="en-US" dirty="0" err="1" smtClean="0">
                <a:hlinkClick r:id="rId4"/>
              </a:rPr>
              <a:t>BartPE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Full NTFS read/write capability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Modify a Windows install without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booting from it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Run </a:t>
            </a:r>
            <a:r>
              <a:rPr lang="en-US" dirty="0" err="1" smtClean="0"/>
              <a:t>Autoruns</a:t>
            </a:r>
            <a:r>
              <a:rPr lang="en-US" dirty="0" smtClean="0"/>
              <a:t> against local </a:t>
            </a:r>
            <a:r>
              <a:rPr lang="en-US" dirty="0" err="1" smtClean="0"/>
              <a:t>harddrive</a:t>
            </a:r>
            <a:r>
              <a:rPr lang="en-US" dirty="0" smtClean="0"/>
              <a:t> with registry redirection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Useful for many other types of OS repairs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68F060-2583-4D89-8768-86F1B84AF7F6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52228" name="Picture 5" descr="33368283"/>
          <p:cNvPicPr>
            <a:picLocks noChangeAspect="1" noChangeArrowheads="1"/>
          </p:cNvPicPr>
          <p:nvPr/>
        </p:nvPicPr>
        <p:blipFill>
          <a:blip r:embed="rId2" cstate="print"/>
          <a:srcRect t="13889" b="8778"/>
          <a:stretch>
            <a:fillRect/>
          </a:stretch>
        </p:blipFill>
        <p:spPr bwMode="auto">
          <a:xfrm>
            <a:off x="7086600" y="4419600"/>
            <a:ext cx="18018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Removal Shortcut: Registry Restore Demo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Some malware will alter registry settings that are hard to locate (without analyzing the malware thoroughly)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Need to restore a backup copy of the registry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Windows System Restore maintains these backups in System Volume Information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ISO Reatogo has a GUI tool for registry restore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35A1DD-542E-45AC-BCB2-B97D9F23F4C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Registry Restore - Drawbacks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System Restore doesn’t always work after registry is restored this way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Need to have System Restore enabled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Need to know when last known good condition was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3254" name="Picture 5" descr="33383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0"/>
            <a:ext cx="18097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Repairing Microsoft Update, Firewall, &amp; System Restore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Some malware will remove the Service entries for Automatic Update, Windows Firewall, and System Restore</a:t>
            </a:r>
          </a:p>
          <a:p>
            <a:r>
              <a:rPr lang="en-US" sz="2000" dirty="0" smtClean="0"/>
              <a:t>Export the entry from a working machine and import into the infected machine</a:t>
            </a:r>
          </a:p>
          <a:p>
            <a:pPr lvl="1"/>
            <a:r>
              <a:rPr lang="en-US" sz="2000" dirty="0" smtClean="0"/>
              <a:t>Automatic Update: HKEY_LOCAL_MACHINE\SYSTEM\</a:t>
            </a:r>
            <a:r>
              <a:rPr lang="en-US" sz="2000" dirty="0" err="1" smtClean="0"/>
              <a:t>CurrentControlSet</a:t>
            </a:r>
            <a:r>
              <a:rPr lang="en-US" sz="2000" dirty="0" smtClean="0"/>
              <a:t>\Services\</a:t>
            </a:r>
            <a:r>
              <a:rPr lang="en-US" sz="2000" dirty="0" err="1" smtClean="0"/>
              <a:t>wuauserv</a:t>
            </a:r>
            <a:endParaRPr lang="en-US" sz="2000" dirty="0" smtClean="0"/>
          </a:p>
          <a:p>
            <a:pPr lvl="1"/>
            <a:r>
              <a:rPr lang="en-US" sz="2000" dirty="0" smtClean="0"/>
              <a:t>Windows Firewall:</a:t>
            </a:r>
          </a:p>
          <a:p>
            <a:pPr lvl="1">
              <a:buNone/>
            </a:pPr>
            <a:r>
              <a:rPr lang="en-US" sz="2000" dirty="0" smtClean="0"/>
              <a:t>	HKEY_LOCAL_MACHINE\SYSTEM\</a:t>
            </a:r>
            <a:r>
              <a:rPr lang="en-US" sz="2000" dirty="0" err="1" smtClean="0"/>
              <a:t>CurrentControlSet</a:t>
            </a:r>
            <a:r>
              <a:rPr lang="en-US" sz="2000" dirty="0" smtClean="0"/>
              <a:t>\Services\</a:t>
            </a:r>
            <a:r>
              <a:rPr lang="en-US" sz="2000" dirty="0" err="1" smtClean="0"/>
              <a:t>SharedAccess</a:t>
            </a:r>
            <a:endParaRPr lang="en-US" sz="2000" dirty="0" smtClean="0"/>
          </a:p>
          <a:p>
            <a:pPr lvl="1"/>
            <a:r>
              <a:rPr lang="en-US" sz="2000" dirty="0" smtClean="0"/>
              <a:t>System Restore: HKEY_LOCAL_MACHINE\SYSTEM\</a:t>
            </a:r>
            <a:r>
              <a:rPr lang="en-US" sz="2000" dirty="0" err="1" smtClean="0"/>
              <a:t>CurrentControlSet</a:t>
            </a:r>
            <a:r>
              <a:rPr lang="en-US" sz="2000" dirty="0" smtClean="0"/>
              <a:t>\Services\</a:t>
            </a:r>
            <a:r>
              <a:rPr lang="en-US" sz="2000" dirty="0" err="1" smtClean="0"/>
              <a:t>srservice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Security Office</a:t>
            </a:r>
          </a:p>
          <a:p>
            <a:pPr>
              <a:defRPr/>
            </a:pPr>
            <a:r>
              <a:rPr lang="en-US" smtClean="0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8A337-5D75-41AD-A75C-4A651996D8A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1B8B74-9A4A-4694-8AF5-62B4ADDFAE2D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8436" name="Picture 9" descr="33395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1009650"/>
            <a:ext cx="20383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If I Find A Compromised Machine?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6705600" cy="2590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If a computer contains </a:t>
            </a:r>
            <a:r>
              <a:rPr lang="en-US" sz="2400" dirty="0" smtClean="0">
                <a:hlinkClick r:id="rId3"/>
              </a:rPr>
              <a:t>sensitive data</a:t>
            </a:r>
            <a:r>
              <a:rPr lang="en-US" sz="2400" dirty="0" smtClean="0"/>
              <a:t> belonging to Carnegie Mellon &amp; someone gained </a:t>
            </a:r>
            <a:r>
              <a:rPr lang="en-US" sz="2400" i="1" dirty="0" smtClean="0">
                <a:solidFill>
                  <a:srgbClr val="800000"/>
                </a:solidFill>
              </a:rPr>
              <a:t>unauthorized interactive access </a:t>
            </a:r>
            <a:r>
              <a:rPr lang="en-US" sz="2400" dirty="0" smtClean="0"/>
              <a:t>to the machine,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Follow </a:t>
            </a:r>
            <a:r>
              <a:rPr lang="en-US" sz="2400" dirty="0" smtClean="0">
                <a:hlinkClick r:id="rId4"/>
              </a:rPr>
              <a:t>Procedure for Responding to a Compromised Computer </a:t>
            </a:r>
            <a:endParaRPr lang="en-US" sz="2400" dirty="0" smtClean="0"/>
          </a:p>
        </p:txBody>
      </p:sp>
      <p:pic>
        <p:nvPicPr>
          <p:cNvPr id="18439" name="Picture 6" descr="http://downloads.clipart.com/32127577.jpg?t=1161977119&amp;h=634a9cd9720f189da7abfc989946801d&amp;u=infoser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21100"/>
            <a:ext cx="3657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4191000" y="3708400"/>
            <a:ext cx="4114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ISO will: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Determine if sensitive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	data was exposed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Coordinate notification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	if required</a:t>
            </a:r>
          </a:p>
        </p:txBody>
      </p:sp>
      <p:pic>
        <p:nvPicPr>
          <p:cNvPr id="18441" name="Picture 16" descr="stop_sig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1500" y="16843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Infections –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err="1" smtClean="0"/>
              <a:t>Rustock</a:t>
            </a:r>
            <a:r>
              <a:rPr lang="en-US" dirty="0" smtClean="0"/>
              <a:t> </a:t>
            </a:r>
            <a:r>
              <a:rPr lang="en-US" dirty="0" err="1" smtClean="0"/>
              <a:t>Rootkit</a:t>
            </a:r>
            <a:endParaRPr lang="en-US" dirty="0" smtClean="0"/>
          </a:p>
          <a:p>
            <a:pPr lvl="1"/>
            <a:r>
              <a:rPr lang="en-US" dirty="0" smtClean="0"/>
              <a:t>Replaces ndis.sys</a:t>
            </a:r>
          </a:p>
          <a:p>
            <a:pPr lvl="1"/>
            <a:r>
              <a:rPr lang="en-US" dirty="0" smtClean="0"/>
              <a:t>Contains compressed version of the original to serve up when requested</a:t>
            </a:r>
          </a:p>
          <a:p>
            <a:pPr lvl="1"/>
            <a:r>
              <a:rPr lang="en-US" dirty="0" smtClean="0"/>
              <a:t>Causes USB storage devices not to be recognized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http://www.prevx.com/blog/116/Learning-from-Rustock-rootkit.html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Security Office</a:t>
            </a:r>
          </a:p>
          <a:p>
            <a:pPr>
              <a:defRPr/>
            </a:pPr>
            <a:r>
              <a:rPr lang="en-US" smtClean="0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8A337-5D75-41AD-A75C-4A651996D8A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Infections –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W32/</a:t>
            </a:r>
            <a:r>
              <a:rPr lang="en-US" dirty="0" err="1" smtClean="0"/>
              <a:t>Crimea.dr</a:t>
            </a:r>
            <a:endParaRPr lang="en-US" dirty="0" smtClean="0"/>
          </a:p>
          <a:p>
            <a:pPr lvl="1"/>
            <a:r>
              <a:rPr lang="en-US" dirty="0" smtClean="0"/>
              <a:t>Replaces imm32.dll with modified header to load another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2"/>
              </a:rPr>
              <a:t>http://vil.nai.com/vil/content/v_142626.htm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Security Office</a:t>
            </a:r>
          </a:p>
          <a:p>
            <a:pPr>
              <a:defRPr/>
            </a:pPr>
            <a:r>
              <a:rPr lang="en-US" smtClean="0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8A337-5D75-41AD-A75C-4A651996D8A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1A9AF-5F9B-4951-BDB0-BFC7769B9D8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you, and stay safe!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Questions, Concerns, Feedback?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smtClean="0">
                <a:hlinkClick r:id="rId3"/>
              </a:rPr>
              <a:t>telamon@cmu.edu</a:t>
            </a:r>
            <a:endParaRPr lang="en-US" sz="4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Practice Safe Computing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hlinkClick r:id="rId4"/>
              </a:rPr>
              <a:t>http://www.cmu.edu/iso/aware/pledge</a:t>
            </a:r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A4748B-8698-4382-A504-80948704F7A9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9460" name="Picture 5" descr="33377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613" y="1922463"/>
            <a:ext cx="1627187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When Do I Clean Instead of </a:t>
            </a:r>
            <a:r>
              <a:rPr lang="en-US" sz="2800" i="1" smtClean="0"/>
              <a:t>Nuking From Orbit</a:t>
            </a:r>
            <a:r>
              <a:rPr lang="en-US" sz="2800" smtClean="0"/>
              <a:t>?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Trade-off between time, risk, &amp; skill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Sometimes rebuilding takes much longer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Keeping good backups = HARD 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majority of malware you will see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is </a:t>
            </a:r>
            <a:r>
              <a:rPr lang="en-US" i="1" smtClean="0"/>
              <a:t>adware</a:t>
            </a:r>
            <a:r>
              <a:rPr lang="en-US" smtClean="0"/>
              <a:t> or a </a:t>
            </a:r>
            <a:r>
              <a:rPr lang="en-US" i="1" smtClean="0"/>
              <a:t>drive-by zombie (botnet) infection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 machine contains aggregate personal/high value/sensitive data,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or is re-infected, re-format/re-install</a:t>
            </a:r>
          </a:p>
        </p:txBody>
      </p:sp>
      <p:pic>
        <p:nvPicPr>
          <p:cNvPr id="19463" name="Picture 7" descr="22428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25" y="4191000"/>
            <a:ext cx="17240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B3E72-AA62-467B-B817-D41FF3E4749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Terminology 1 of 2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Program – Organized list of instructions that, when executed, cause a computer to behave in a predetermined manner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Process – Running instance of a program including variables and state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89F7C-D1B5-446A-9B48-9D2D040D47A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Terminology 2 of 2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Dynamic Link Library (DLL) – File containing executable code and data bound to a program at load time or run time, rather than during linking/compiling. 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Windows Registry – Central settings database</a:t>
            </a:r>
          </a:p>
        </p:txBody>
      </p:sp>
      <p:pic>
        <p:nvPicPr>
          <p:cNvPr id="21510" name="Picture 5" descr="http://www.mantracourt.co.uk/content_images/products/DLL_Icon1148304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5240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regedi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029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 I </a:t>
            </a:r>
            <a:r>
              <a:rPr lang="en-US" sz="2800" dirty="0" err="1" smtClean="0"/>
              <a:t>Unhack</a:t>
            </a:r>
            <a:r>
              <a:rPr lang="en-US" sz="2800" dirty="0" smtClean="0"/>
              <a:t> a Malware The Easy Way 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err="1" smtClean="0"/>
              <a:t>MalwareBytes</a:t>
            </a:r>
            <a:r>
              <a:rPr lang="en-US" dirty="0" smtClean="0"/>
              <a:t> </a:t>
            </a:r>
            <a:r>
              <a:rPr lang="en-US" dirty="0" err="1" smtClean="0"/>
              <a:t>AntiMalware</a:t>
            </a:r>
            <a:r>
              <a:rPr lang="en-US" dirty="0" smtClean="0"/>
              <a:t> – Free Edition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>
                <a:hlinkClick r:id="rId2"/>
              </a:rPr>
              <a:t>http://www.malwarebytes.org/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ComboFix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http://www.combofix.org/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Security Office</a:t>
            </a:r>
          </a:p>
          <a:p>
            <a:pPr>
              <a:defRPr/>
            </a:pPr>
            <a:r>
              <a:rPr lang="en-US" smtClean="0"/>
              <a:t>www.cmu.edu/iso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8A337-5D75-41AD-A75C-4A651996D8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8674" name="Picture 2" descr="C:\Documents and Settings\telamon\Desktop\Malwarebytes-Anti-Malware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3080186" cy="2339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Information Security Office</a:t>
            </a:r>
          </a:p>
          <a:p>
            <a:r>
              <a:rPr lang="en-US" smtClean="0"/>
              <a:t>www.cmu.edu/iso</a:t>
            </a:r>
          </a:p>
          <a:p>
            <a:endParaRPr lang="en-US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8A4FF-90D9-4F89-A10D-44E68E49D647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2532" name="Picture 9" descr="333626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0" y="3117850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How Do I </a:t>
            </a:r>
            <a:r>
              <a:rPr lang="en-US" sz="2800" dirty="0" err="1" smtClean="0"/>
              <a:t>Unhack</a:t>
            </a:r>
            <a:r>
              <a:rPr lang="en-US" sz="2800" dirty="0" smtClean="0"/>
              <a:t> a Malware Infection Classic?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Follow the Three Rs: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			</a:t>
            </a:r>
            <a:r>
              <a:rPr lang="en-US" sz="4000" smtClean="0"/>
              <a:t>1. Realize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z="1800" smtClean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			2. Recognize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z="1800" smtClean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			</a:t>
            </a:r>
            <a:r>
              <a:rPr lang="en-US" sz="4000" smtClean="0"/>
              <a:t>3. Remove</a:t>
            </a:r>
          </a:p>
        </p:txBody>
      </p:sp>
      <p:pic>
        <p:nvPicPr>
          <p:cNvPr id="22535" name="Picture 5" descr="33394714"/>
          <p:cNvPicPr>
            <a:picLocks noChangeAspect="1" noChangeArrowheads="1"/>
          </p:cNvPicPr>
          <p:nvPr/>
        </p:nvPicPr>
        <p:blipFill>
          <a:blip r:embed="rId3" cstate="print"/>
          <a:srcRect l="7529" r="32822"/>
          <a:stretch>
            <a:fillRect/>
          </a:stretch>
        </p:blipFill>
        <p:spPr bwMode="auto">
          <a:xfrm>
            <a:off x="2466975" y="1673225"/>
            <a:ext cx="7334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16009360"/>
          <p:cNvPicPr>
            <a:picLocks noChangeAspect="1" noChangeArrowheads="1"/>
          </p:cNvPicPr>
          <p:nvPr/>
        </p:nvPicPr>
        <p:blipFill>
          <a:blip r:embed="rId4" cstate="print"/>
          <a:srcRect l="-571" r="34286" b="5263"/>
          <a:stretch>
            <a:fillRect/>
          </a:stretch>
        </p:blipFill>
        <p:spPr bwMode="auto">
          <a:xfrm>
            <a:off x="1828800" y="4983163"/>
            <a:ext cx="12954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negieMellon">
  <a:themeElements>
    <a:clrScheme name="CarnegieMell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99CC00"/>
      </a:folHlink>
    </a:clrScheme>
    <a:fontScheme name="CarnegieMell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rnegieMel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negieMel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negieMel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negieMel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negieMel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negieMel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negieMel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negieMel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negieMel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negieMel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negieMel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negieMel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negieMell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1614</Words>
  <Application>Microsoft Office PowerPoint</Application>
  <PresentationFormat>On-screen Show (4:3)</PresentationFormat>
  <Paragraphs>459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Arial</vt:lpstr>
      <vt:lpstr>CarnegieMellon</vt:lpstr>
      <vt:lpstr>Unhacking</vt:lpstr>
      <vt:lpstr>What You Will Learn</vt:lpstr>
      <vt:lpstr>Why Has Malware Become So Insidious?</vt:lpstr>
      <vt:lpstr>What If I Find A Compromised Machine?</vt:lpstr>
      <vt:lpstr>When Do I Clean Instead of Nuking From Orbit?</vt:lpstr>
      <vt:lpstr>Terminology 1 of 2</vt:lpstr>
      <vt:lpstr>Terminology 2 of 2</vt:lpstr>
      <vt:lpstr>How Do I Unhack a Malware The Easy Way ?</vt:lpstr>
      <vt:lpstr>How Do I Unhack a Malware Infection Classic?</vt:lpstr>
      <vt:lpstr>Unhack Step 1: Realize</vt:lpstr>
      <vt:lpstr>So What Are the Auto-load Entries?</vt:lpstr>
      <vt:lpstr>You Mean There Are More Auto-load Entries?</vt:lpstr>
      <vt:lpstr>Windows XP Boot Process</vt:lpstr>
      <vt:lpstr>Common Auto-load Entries 1 of 8</vt:lpstr>
      <vt:lpstr>Common Auto-load Entries 2 of 8</vt:lpstr>
      <vt:lpstr>Common Auto-load Entries 3 of 8</vt:lpstr>
      <vt:lpstr>Common Auto-load Entries 4 of 8</vt:lpstr>
      <vt:lpstr>Common Auto-load Entries 5 of 8</vt:lpstr>
      <vt:lpstr>Common Auto-load Entries 6 of 8</vt:lpstr>
      <vt:lpstr>Common Auto-load Entries 7 of 8</vt:lpstr>
      <vt:lpstr>Common Auto-load Entries 8 of 8</vt:lpstr>
      <vt:lpstr>Unhack Step 2: Recognize</vt:lpstr>
      <vt:lpstr>Show Hidden &amp; System Files</vt:lpstr>
      <vt:lpstr>Look Through The Registry Manually, Are You Crazy?</vt:lpstr>
      <vt:lpstr>Microsoft TechNet Autoruns</vt:lpstr>
      <vt:lpstr>How Do I Tell What Entries Are Malware?</vt:lpstr>
      <vt:lpstr>How Else Can I Tell What Entries Are Malware?</vt:lpstr>
      <vt:lpstr>Unhack Step 3: Remove</vt:lpstr>
      <vt:lpstr>Autoruns Removal Demo</vt:lpstr>
      <vt:lpstr>Avoiding Non-Bootable Systems: Userinit &amp; Shell</vt:lpstr>
      <vt:lpstr>Repairing Broken Networking: Winsock LSP</vt:lpstr>
      <vt:lpstr>Intermediate Removal: Browser Helper Objects</vt:lpstr>
      <vt:lpstr>Advanced Removal: Winlogon Notification Packages</vt:lpstr>
      <vt:lpstr>Advanced Removal: Rootkits</vt:lpstr>
      <vt:lpstr>Sysinternals Rootkit Revealer</vt:lpstr>
      <vt:lpstr>ISO Reatogo Demo</vt:lpstr>
      <vt:lpstr>Removal Shortcut: Registry Restore Demo</vt:lpstr>
      <vt:lpstr>Registry Restore - Drawbacks</vt:lpstr>
      <vt:lpstr>Repairing Microsoft Update, Firewall, &amp; System Restore</vt:lpstr>
      <vt:lpstr>Novel Infections – 1/2</vt:lpstr>
      <vt:lpstr>Novel Infections – 2/2</vt:lpstr>
      <vt:lpstr>Thank you, and stay safe!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Step-by-Step: Securing Your Windows PC</dc:title>
  <dc:creator>Theodore Pham</dc:creator>
  <cp:lastModifiedBy>Theodore Pham</cp:lastModifiedBy>
  <cp:revision>136</cp:revision>
  <dcterms:created xsi:type="dcterms:W3CDTF">2006-01-23T18:05:22Z</dcterms:created>
  <dcterms:modified xsi:type="dcterms:W3CDTF">2009-10-13T12:59:26Z</dcterms:modified>
</cp:coreProperties>
</file>