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sldIdLst>
    <p:sldId id="298" r:id="rId2"/>
    <p:sldId id="299" r:id="rId3"/>
    <p:sldId id="273" r:id="rId4"/>
    <p:sldId id="300" r:id="rId5"/>
    <p:sldId id="264" r:id="rId6"/>
    <p:sldId id="265" r:id="rId7"/>
    <p:sldId id="274" r:id="rId8"/>
    <p:sldId id="257" r:id="rId9"/>
    <p:sldId id="275" r:id="rId10"/>
    <p:sldId id="266" r:id="rId11"/>
    <p:sldId id="267" r:id="rId12"/>
    <p:sldId id="276" r:id="rId13"/>
    <p:sldId id="258" r:id="rId14"/>
    <p:sldId id="259" r:id="rId15"/>
    <p:sldId id="260" r:id="rId16"/>
    <p:sldId id="301" r:id="rId17"/>
    <p:sldId id="261" r:id="rId18"/>
    <p:sldId id="262" r:id="rId19"/>
    <p:sldId id="263" r:id="rId20"/>
    <p:sldId id="277" r:id="rId21"/>
    <p:sldId id="278" r:id="rId22"/>
    <p:sldId id="268" r:id="rId23"/>
    <p:sldId id="279" r:id="rId24"/>
    <p:sldId id="280" r:id="rId25"/>
    <p:sldId id="272" r:id="rId26"/>
    <p:sldId id="269" r:id="rId27"/>
    <p:sldId id="281" r:id="rId28"/>
    <p:sldId id="270" r:id="rId29"/>
    <p:sldId id="286" r:id="rId30"/>
    <p:sldId id="287" r:id="rId31"/>
    <p:sldId id="288" r:id="rId32"/>
    <p:sldId id="289" r:id="rId33"/>
    <p:sldId id="290" r:id="rId34"/>
    <p:sldId id="285" r:id="rId35"/>
    <p:sldId id="282" r:id="rId36"/>
    <p:sldId id="283" r:id="rId37"/>
    <p:sldId id="284" r:id="rId38"/>
    <p:sldId id="291" r:id="rId39"/>
    <p:sldId id="292" r:id="rId40"/>
    <p:sldId id="293" r:id="rId41"/>
    <p:sldId id="294" r:id="rId42"/>
    <p:sldId id="295" r:id="rId43"/>
    <p:sldId id="296" r:id="rId44"/>
    <p:sldId id="302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2D07B-9CB5-614E-97BD-0882177EFCBA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6601-3C3B-9543-A6C8-6E8F59756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6601-3C3B-9543-A6C8-6E8F59756C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6601-3C3B-9543-A6C8-6E8F59756C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6601-3C3B-9543-A6C8-6E8F59756C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6601-3C3B-9543-A6C8-6E8F59756C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6601-3C3B-9543-A6C8-6E8F59756C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9FB8-D733-4843-8239-FB85CFA41234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7680-00FC-1F4F-93FB-A82B8AEAB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Ward%20Hines:Users:Paul:Paul's%20Documents:Current%20Files:Anna%20Proposal%206.02:Substantive%20Material:Writings%20on%20Conceptual%20Aspects%20of%20Statics:Paper%20on%20Concepts%20of%20Statics.v8.doc!OLE_LINK3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Ward%20Hines:Users:Paul:Paul's%20Documents:Current%20Files:Concept%20Inventory%20-%20Statics:Analysis%202004-2005:IJEE%20Paper:IJEE%20Inventory%20Paper.final.doc!OLE_LINK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!OLE_LINK8" TargetMode="External"/><Relationship Id="rId4" Type="http://schemas.openxmlformats.org/officeDocument/2006/relationships/oleObject" Target="!OLE_LINK9" TargetMode="External"/><Relationship Id="rId5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oleObject" Target="!OLE_LINK1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32" y="544331"/>
            <a:ext cx="8458200" cy="2137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Statics for engineers: from diagnosis of students difficulties to a statics concept inventory and an open course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S. Steif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828800" y="1432186"/>
          <a:ext cx="5486400" cy="5041900"/>
        </p:xfrm>
        <a:graphic>
          <a:graphicData uri="http://schemas.openxmlformats.org/presentationml/2006/ole">
            <p:oleObj spid="_x0000_s25603" name="Document" r:id="rId3" imgW="5486400" imgH="5041900" progId="Word.Document.12">
              <p:link updateAutomatic="1"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32486" y="0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Typical Student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 with Errors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758950" y="1270001"/>
          <a:ext cx="5626100" cy="4953000"/>
        </p:xfrm>
        <a:graphic>
          <a:graphicData uri="http://schemas.openxmlformats.org/presentationml/2006/ole">
            <p:oleObj spid="_x0000_s26626" name="Document" r:id="rId4" imgW="5626100" imgH="4953000" progId="Word.Document.12">
              <p:link updateAutomatic="1"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596105" y="5975684"/>
            <a:ext cx="2040606" cy="107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Steif (2004)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371" y="-200024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Many student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solutions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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Common Errors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86" y="347014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Impractical for all instructors to study their students problems in depth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3314" y="2199336"/>
            <a:ext cx="88906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of interest is too sparse,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 consuming to find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3314" y="2934348"/>
            <a:ext cx="82048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Errors could be attributed to multiple causes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3314" y="3669361"/>
            <a:ext cx="82048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Many errors are common across students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3314" y="5291786"/>
            <a:ext cx="87382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Wanted: Dense data, easily interpreted and attributed, actionable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2" y="2081347"/>
            <a:ext cx="4038600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2" y="1417528"/>
            <a:ext cx="4051300" cy="444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359617" y="4737125"/>
            <a:ext cx="3263900" cy="1641205"/>
            <a:chOff x="5529712" y="4341550"/>
            <a:chExt cx="3263900" cy="16412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529712" y="4458755"/>
              <a:ext cx="3263900" cy="1524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41052" y="4341550"/>
              <a:ext cx="1031907" cy="1043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200862" y="3929197"/>
            <a:ext cx="3610036" cy="807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correct free body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diagram?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2698" y="0"/>
            <a:ext cx="8458200" cy="896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addressing single concept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52" y="1358900"/>
            <a:ext cx="4247104" cy="206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304800"/>
            <a:ext cx="45974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46" y="4371546"/>
            <a:ext cx="5461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4612846"/>
            <a:ext cx="43307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58" y="2180124"/>
            <a:ext cx="4978400" cy="181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53" y="1102023"/>
            <a:ext cx="5308600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688240"/>
            <a:ext cx="48006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86" y="347014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might students answer questions?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3314" y="2199336"/>
            <a:ext cx="88906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 students answer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3314" y="2934348"/>
            <a:ext cx="82048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Interview students on their answer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3314" y="3669361"/>
            <a:ext cx="82048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 typical errors from field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studies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2" y="1273419"/>
            <a:ext cx="4038600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2" y="609600"/>
            <a:ext cx="4051300" cy="4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289" y="609600"/>
            <a:ext cx="4096629" cy="599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6" y="1151476"/>
            <a:ext cx="4247104" cy="206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1" y="304800"/>
            <a:ext cx="45974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3217323"/>
            <a:ext cx="4622800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2724150"/>
            <a:ext cx="43561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58" y="2180124"/>
            <a:ext cx="4978400" cy="181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53" y="1102023"/>
            <a:ext cx="5308600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688240"/>
            <a:ext cx="48006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158" y="5475243"/>
            <a:ext cx="491490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2270" y="1755996"/>
            <a:ext cx="1509424" cy="2381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599" y="1864943"/>
            <a:ext cx="2383243" cy="2183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69" y="4453323"/>
            <a:ext cx="1963225" cy="2273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359" y="4657867"/>
            <a:ext cx="2660483" cy="1908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562350">
            <a:off x="2574264" y="1267237"/>
            <a:ext cx="13514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lecture</a:t>
            </a:r>
            <a:endParaRPr lang="en-US" sz="3200" dirty="0"/>
          </a:p>
        </p:txBody>
      </p:sp>
      <p:sp>
        <p:nvSpPr>
          <p:cNvPr id="12" name="Freeform 11"/>
          <p:cNvSpPr/>
          <p:nvPr/>
        </p:nvSpPr>
        <p:spPr>
          <a:xfrm>
            <a:off x="2678314" y="1294837"/>
            <a:ext cx="5168949" cy="744835"/>
          </a:xfrm>
          <a:custGeom>
            <a:avLst/>
            <a:gdLst>
              <a:gd name="connsiteX0" fmla="*/ 0 w 5628105"/>
              <a:gd name="connsiteY0" fmla="*/ 1069474 h 1100666"/>
              <a:gd name="connsiteX1" fmla="*/ 561474 w 5628105"/>
              <a:gd name="connsiteY1" fmla="*/ 1029368 h 1100666"/>
              <a:gd name="connsiteX2" fmla="*/ 1443789 w 5628105"/>
              <a:gd name="connsiteY2" fmla="*/ 641684 h 1100666"/>
              <a:gd name="connsiteX3" fmla="*/ 2072105 w 5628105"/>
              <a:gd name="connsiteY3" fmla="*/ 227263 h 1100666"/>
              <a:gd name="connsiteX4" fmla="*/ 3489158 w 5628105"/>
              <a:gd name="connsiteY4" fmla="*/ 26737 h 1100666"/>
              <a:gd name="connsiteX5" fmla="*/ 4211053 w 5628105"/>
              <a:gd name="connsiteY5" fmla="*/ 66842 h 1100666"/>
              <a:gd name="connsiteX6" fmla="*/ 4558632 w 5628105"/>
              <a:gd name="connsiteY6" fmla="*/ 133684 h 1100666"/>
              <a:gd name="connsiteX7" fmla="*/ 4959684 w 5628105"/>
              <a:gd name="connsiteY7" fmla="*/ 294105 h 1100666"/>
              <a:gd name="connsiteX8" fmla="*/ 5267158 w 5628105"/>
              <a:gd name="connsiteY8" fmla="*/ 454526 h 1100666"/>
              <a:gd name="connsiteX9" fmla="*/ 5347368 w 5628105"/>
              <a:gd name="connsiteY9" fmla="*/ 534737 h 1100666"/>
              <a:gd name="connsiteX10" fmla="*/ 5547895 w 5628105"/>
              <a:gd name="connsiteY10" fmla="*/ 641684 h 1100666"/>
              <a:gd name="connsiteX11" fmla="*/ 5628105 w 5628105"/>
              <a:gd name="connsiteY11" fmla="*/ 735263 h 110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8105" h="1100666">
                <a:moveTo>
                  <a:pt x="0" y="1069474"/>
                </a:moveTo>
                <a:cubicBezTo>
                  <a:pt x="160421" y="1085070"/>
                  <a:pt x="320843" y="1100666"/>
                  <a:pt x="561474" y="1029368"/>
                </a:cubicBezTo>
                <a:cubicBezTo>
                  <a:pt x="802105" y="958070"/>
                  <a:pt x="1192017" y="775368"/>
                  <a:pt x="1443789" y="641684"/>
                </a:cubicBezTo>
                <a:cubicBezTo>
                  <a:pt x="1695561" y="508000"/>
                  <a:pt x="1731210" y="329754"/>
                  <a:pt x="2072105" y="227263"/>
                </a:cubicBezTo>
                <a:cubicBezTo>
                  <a:pt x="2413000" y="124772"/>
                  <a:pt x="3132667" y="53474"/>
                  <a:pt x="3489158" y="26737"/>
                </a:cubicBezTo>
                <a:cubicBezTo>
                  <a:pt x="3845649" y="0"/>
                  <a:pt x="4032807" y="49018"/>
                  <a:pt x="4211053" y="66842"/>
                </a:cubicBezTo>
                <a:cubicBezTo>
                  <a:pt x="4389299" y="84666"/>
                  <a:pt x="4433860" y="95807"/>
                  <a:pt x="4558632" y="133684"/>
                </a:cubicBezTo>
                <a:cubicBezTo>
                  <a:pt x="4683404" y="171561"/>
                  <a:pt x="4841596" y="240631"/>
                  <a:pt x="4959684" y="294105"/>
                </a:cubicBezTo>
                <a:cubicBezTo>
                  <a:pt x="5077772" y="347579"/>
                  <a:pt x="5202544" y="414421"/>
                  <a:pt x="5267158" y="454526"/>
                </a:cubicBezTo>
                <a:cubicBezTo>
                  <a:pt x="5331772" y="494631"/>
                  <a:pt x="5300579" y="503544"/>
                  <a:pt x="5347368" y="534737"/>
                </a:cubicBezTo>
                <a:cubicBezTo>
                  <a:pt x="5394157" y="565930"/>
                  <a:pt x="5501106" y="608263"/>
                  <a:pt x="5547895" y="641684"/>
                </a:cubicBezTo>
                <a:cubicBezTo>
                  <a:pt x="5594685" y="675105"/>
                  <a:pt x="5628105" y="735263"/>
                  <a:pt x="5628105" y="735263"/>
                </a:cubicBezTo>
              </a:path>
            </a:pathLst>
          </a:cu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562350">
            <a:off x="3013808" y="4418951"/>
            <a:ext cx="1982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homework</a:t>
            </a:r>
            <a:endParaRPr lang="en-US" sz="3200" dirty="0"/>
          </a:p>
        </p:txBody>
      </p:sp>
      <p:sp>
        <p:nvSpPr>
          <p:cNvPr id="14" name="Freeform 13"/>
          <p:cNvSpPr/>
          <p:nvPr/>
        </p:nvSpPr>
        <p:spPr>
          <a:xfrm>
            <a:off x="3244496" y="4453323"/>
            <a:ext cx="4815012" cy="941653"/>
          </a:xfrm>
          <a:custGeom>
            <a:avLst/>
            <a:gdLst>
              <a:gd name="connsiteX0" fmla="*/ 0 w 5628105"/>
              <a:gd name="connsiteY0" fmla="*/ 1069474 h 1100666"/>
              <a:gd name="connsiteX1" fmla="*/ 561474 w 5628105"/>
              <a:gd name="connsiteY1" fmla="*/ 1029368 h 1100666"/>
              <a:gd name="connsiteX2" fmla="*/ 1443789 w 5628105"/>
              <a:gd name="connsiteY2" fmla="*/ 641684 h 1100666"/>
              <a:gd name="connsiteX3" fmla="*/ 2072105 w 5628105"/>
              <a:gd name="connsiteY3" fmla="*/ 227263 h 1100666"/>
              <a:gd name="connsiteX4" fmla="*/ 3489158 w 5628105"/>
              <a:gd name="connsiteY4" fmla="*/ 26737 h 1100666"/>
              <a:gd name="connsiteX5" fmla="*/ 4211053 w 5628105"/>
              <a:gd name="connsiteY5" fmla="*/ 66842 h 1100666"/>
              <a:gd name="connsiteX6" fmla="*/ 4558632 w 5628105"/>
              <a:gd name="connsiteY6" fmla="*/ 133684 h 1100666"/>
              <a:gd name="connsiteX7" fmla="*/ 4959684 w 5628105"/>
              <a:gd name="connsiteY7" fmla="*/ 294105 h 1100666"/>
              <a:gd name="connsiteX8" fmla="*/ 5267158 w 5628105"/>
              <a:gd name="connsiteY8" fmla="*/ 454526 h 1100666"/>
              <a:gd name="connsiteX9" fmla="*/ 5347368 w 5628105"/>
              <a:gd name="connsiteY9" fmla="*/ 534737 h 1100666"/>
              <a:gd name="connsiteX10" fmla="*/ 5547895 w 5628105"/>
              <a:gd name="connsiteY10" fmla="*/ 641684 h 1100666"/>
              <a:gd name="connsiteX11" fmla="*/ 5628105 w 5628105"/>
              <a:gd name="connsiteY11" fmla="*/ 735263 h 110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8105" h="1100666">
                <a:moveTo>
                  <a:pt x="0" y="1069474"/>
                </a:moveTo>
                <a:cubicBezTo>
                  <a:pt x="160421" y="1085070"/>
                  <a:pt x="320843" y="1100666"/>
                  <a:pt x="561474" y="1029368"/>
                </a:cubicBezTo>
                <a:cubicBezTo>
                  <a:pt x="802105" y="958070"/>
                  <a:pt x="1192017" y="775368"/>
                  <a:pt x="1443789" y="641684"/>
                </a:cubicBezTo>
                <a:cubicBezTo>
                  <a:pt x="1695561" y="508000"/>
                  <a:pt x="1731210" y="329754"/>
                  <a:pt x="2072105" y="227263"/>
                </a:cubicBezTo>
                <a:cubicBezTo>
                  <a:pt x="2413000" y="124772"/>
                  <a:pt x="3132667" y="53474"/>
                  <a:pt x="3489158" y="26737"/>
                </a:cubicBezTo>
                <a:cubicBezTo>
                  <a:pt x="3845649" y="0"/>
                  <a:pt x="4032807" y="49018"/>
                  <a:pt x="4211053" y="66842"/>
                </a:cubicBezTo>
                <a:cubicBezTo>
                  <a:pt x="4389299" y="84666"/>
                  <a:pt x="4433860" y="95807"/>
                  <a:pt x="4558632" y="133684"/>
                </a:cubicBezTo>
                <a:cubicBezTo>
                  <a:pt x="4683404" y="171561"/>
                  <a:pt x="4841596" y="240631"/>
                  <a:pt x="4959684" y="294105"/>
                </a:cubicBezTo>
                <a:cubicBezTo>
                  <a:pt x="5077772" y="347579"/>
                  <a:pt x="5202544" y="414421"/>
                  <a:pt x="5267158" y="454526"/>
                </a:cubicBezTo>
                <a:cubicBezTo>
                  <a:pt x="5331772" y="494631"/>
                  <a:pt x="5300579" y="503544"/>
                  <a:pt x="5347368" y="534737"/>
                </a:cubicBezTo>
                <a:cubicBezTo>
                  <a:pt x="5394157" y="565930"/>
                  <a:pt x="5501106" y="608263"/>
                  <a:pt x="5547895" y="641684"/>
                </a:cubicBezTo>
                <a:cubicBezTo>
                  <a:pt x="5594685" y="675105"/>
                  <a:pt x="5628105" y="735263"/>
                  <a:pt x="5628105" y="735263"/>
                </a:cubicBezTo>
              </a:path>
            </a:pathLst>
          </a:cu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0"/>
            <a:ext cx="7772400" cy="107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we communicate?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0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Judge Quality of </a:t>
            </a: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69200"/>
            <a:ext cx="5893823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Reasonable range of difficulty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651056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Q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uestions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discriminate (ideally between knowing and not knowing)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256401"/>
            <a:ext cx="7322642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3200" dirty="0">
                <a:latin typeface="+mj-lt"/>
                <a:ea typeface="+mj-ea"/>
                <a:cs typeface="+mj-cs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wrong answers seem plausible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some students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Difficulty: total score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" y="2274708"/>
            <a:ext cx="4454630" cy="3599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811" y="2274708"/>
            <a:ext cx="4454629" cy="35997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86860" y="5874505"/>
            <a:ext cx="1523574" cy="67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 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32073" y="5920008"/>
            <a:ext cx="1523574" cy="67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School 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80303" y="1417638"/>
            <a:ext cx="5054600" cy="67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Means vary from 30% to 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91182" y="2610567"/>
          <a:ext cx="6387943" cy="3944629"/>
        </p:xfrm>
        <a:graphic>
          <a:graphicData uri="http://schemas.openxmlformats.org/presentationml/2006/ole">
            <p:oleObj spid="_x0000_s28674" name="Document" r:id="rId3" imgW="2755900" imgH="1701800" progId="Word.Document.12">
              <p:link updateAutomatic="1"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-3352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Discrimination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Index of Question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796649"/>
            <a:ext cx="7772400" cy="1137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  Percentage correct of top students </a:t>
            </a:r>
          </a:p>
          <a:p>
            <a:pPr lvl="0" algn="ctr">
              <a:spcBef>
                <a:spcPct val="0"/>
              </a:spcBef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-  </a:t>
            </a:r>
            <a:r>
              <a:rPr lang="en-US" sz="2800" dirty="0" smtClean="0"/>
              <a:t>Percentage </a:t>
            </a:r>
            <a:r>
              <a:rPr lang="en-US" sz="2800" dirty="0"/>
              <a:t>correct of</a:t>
            </a:r>
            <a:r>
              <a:rPr lang="en-US" sz="2800" dirty="0" smtClean="0"/>
              <a:t> bottom students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293" y="1934394"/>
            <a:ext cx="6559667" cy="67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0.25–0.4  Good</a:t>
            </a:r>
            <a:r>
              <a:rPr lang="en-US" sz="2800" noProof="0" dirty="0" smtClean="0">
                <a:latin typeface="+mj-lt"/>
                <a:ea typeface="+mj-ea"/>
                <a:cs typeface="+mj-cs"/>
              </a:rPr>
              <a:t>,  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0.4-1.0 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0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Interpret Test?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69200"/>
            <a:ext cx="5893823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 scores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mean in terms of student understanding?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651056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Is that understanding more broadly valuable?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35" y="347014"/>
            <a:ext cx="8520251" cy="1099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understanding implied by results?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74644"/>
            <a:ext cx="7772400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each concept; </a:t>
            </a:r>
            <a:r>
              <a:rPr lang="en-US" sz="3200" dirty="0" smtClean="0"/>
              <a:t>9</a:t>
            </a:r>
            <a:r>
              <a:rPr lang="en-US" sz="3200" dirty="0" smtClean="0"/>
              <a:t> concepts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957165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Reliability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: multiple questions for each concept can remove signal from noise (guessing)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817039"/>
            <a:ext cx="7772400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/>
              <a:t>Total </a:t>
            </a:r>
            <a:r>
              <a:rPr lang="en-US" sz="3200" dirty="0"/>
              <a:t>not</a:t>
            </a:r>
            <a:r>
              <a:rPr lang="en-US" sz="3200" dirty="0" smtClean="0"/>
              <a:t> meaningful - </a:t>
            </a:r>
            <a:r>
              <a:rPr lang="en-US" sz="3200" dirty="0" err="1" smtClean="0"/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xcept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 comparison with past and other schools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22" y="1048554"/>
            <a:ext cx="6685461" cy="48940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5925" y="0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Correlations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):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Reliability of concept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925" y="580944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Alpha: 0.7 – 0.8 good reliability for whole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202635"/>
          <a:ext cx="6096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51365" y="4681500"/>
          <a:ext cx="609599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2302065"/>
            <a:ext cx="8719577" cy="90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(Fall 2004-Spring 2005)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4524" y="3922450"/>
            <a:ext cx="8275053" cy="90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(Fall 2005)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5925" y="5473980"/>
            <a:ext cx="8087895" cy="90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would be a high correlation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5925" y="1253511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Correlations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concept test and class examinations (multiple institutions)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1420" y="158763"/>
            <a:ext cx="7772400" cy="93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 results of broader relevance?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37682" y="1185308"/>
          <a:ext cx="60960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37683" y="2827558"/>
          <a:ext cx="609599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35800" y="4638842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74"/>
                <a:gridCol w="52805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Class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Correlations </a:t>
                      </a:r>
                      <a:r>
                        <a:rPr lang="en-US" sz="2000" i="1" dirty="0" err="1" smtClean="0"/>
                        <a:t>r</a:t>
                      </a:r>
                      <a:r>
                        <a:rPr lang="en-US" sz="2000" dirty="0" smtClean="0"/>
                        <a:t> between course examinations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0.65,  0.66,  0.63,  0.59,</a:t>
                      </a:r>
                      <a:r>
                        <a:rPr lang="en-US" sz="2000" baseline="0" dirty="0" smtClean="0"/>
                        <a:t>  0.63,  0.71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0.57,</a:t>
                      </a:r>
                      <a:r>
                        <a:rPr lang="en-US" sz="2000" baseline="0" dirty="0" smtClean="0"/>
                        <a:t>  0.34,  0.42,  0.55,  0.71,  0.73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0.42,  0.33,  0.66,  0.13,  0.25,  0.47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0.32,  0.44,  0.49,  0.48, 0.48,  0.59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056105" y="284738"/>
            <a:ext cx="8087895" cy="90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(Fall 2004-Spring 2005)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68947" y="1926988"/>
            <a:ext cx="7553157" cy="90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(Fall 2005)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7267" y="3620038"/>
            <a:ext cx="8087895" cy="900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Correlations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different exams in same class (Fall 2004-Spring 2005)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06617" y="601578"/>
          <a:ext cx="6909757" cy="3180682"/>
        </p:xfrm>
        <a:graphic>
          <a:graphicData uri="http://schemas.openxmlformats.org/presentationml/2006/ole">
            <p:oleObj spid="_x0000_s30722" name="Document" r:id="rId3" imgW="5600700" imgH="2578100" progId="Word.Document.12">
              <p:link updateAutomatic="1"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4558632"/>
          <a:ext cx="7185106" cy="2085473"/>
        </p:xfrm>
        <a:graphic>
          <a:graphicData uri="http://schemas.openxmlformats.org/presentationml/2006/ole">
            <p:oleObj spid="_x0000_s30723" name="Document" r:id="rId4" imgW="5600700" imgH="1625600" progId="Word.Document.12">
              <p:link updateAutomatic="1"/>
            </p:oleObj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789" y="2423360"/>
            <a:ext cx="5842000" cy="27178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466320" y="189556"/>
            <a:ext cx="5470469" cy="188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Compare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errors on exam with success in particular group of concept questions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can students benefit from test?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239" y="1799398"/>
            <a:ext cx="8204886" cy="3475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Instructor studies test results,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modifies course for following year, and re-tests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Results obtained before end of semester; review session to discuss most problematic questions before final exam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8325" y="5517387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Should students have experience answering these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types of questions earlier?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563855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not about what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we (instructors) say…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045711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…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i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about what they (students) learn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3651056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 we have to listen…but only after we ask the right question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5484318"/>
            <a:ext cx="7772400" cy="107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should we debrief students?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7475" y="0"/>
            <a:ext cx="8996525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“Warm-ups”: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During term, students given task to perform outside of class (Newcomer)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129" y="1222338"/>
            <a:ext cx="8717871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Give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answer choice and explain your reasoning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27475" y="2232292"/>
            <a:ext cx="3725567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Which of the following could represent the </a:t>
            </a:r>
            <a:r>
              <a:rPr lang="en-US" sz="2000" dirty="0" err="1"/>
              <a:t>load(s</a:t>
            </a:r>
            <a:r>
              <a:rPr lang="en-US" sz="2000" dirty="0"/>
              <a:t>) exerted by the gripping hand?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6129" y="2451712"/>
            <a:ext cx="3725567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2000" dirty="0"/>
              <a:t>The member is subjected to the force at the lower right corner, and is maintained in equilibrium by a hand (not shown) gripping the end A.</a:t>
            </a: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5" y="3500266"/>
            <a:ext cx="4228272" cy="1747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42" y="3280846"/>
            <a:ext cx="3784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55" y="4426410"/>
            <a:ext cx="1714500" cy="111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481810"/>
            <a:ext cx="41148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Processing of student input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239" y="1799398"/>
            <a:ext cx="8204886" cy="3475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Instructor </a:t>
            </a:r>
            <a:r>
              <a:rPr lang="en-US" sz="3200" dirty="0"/>
              <a:t>collects the answers and rationales (submitted on-line</a:t>
            </a:r>
            <a:r>
              <a:rPr lang="en-US" sz="3200" dirty="0" smtClean="0"/>
              <a:t>) and reviews them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Class discussion paves way for teaching the subject – thinking </a:t>
            </a:r>
            <a:r>
              <a:rPr lang="en-US" sz="3200" dirty="0"/>
              <a:t>prior</a:t>
            </a:r>
            <a:r>
              <a:rPr lang="en-US" sz="3200" dirty="0" smtClean="0"/>
              <a:t> to class opens up students to topic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Course which gave students practice with such questions ended up with high scores on test at term end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925" y="5517387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Still have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correlations between test and final exam in course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5"/>
            <a:ext cx="8458200" cy="2473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 students and provide </a:t>
            </a:r>
            <a:r>
              <a:rPr lang="en-US" sz="4000" dirty="0" smtClean="0"/>
              <a:t>better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 during semester</a:t>
            </a:r>
          </a:p>
          <a:p>
            <a:pPr lvl="0" algn="ctr">
              <a:spcBef>
                <a:spcPct val="0"/>
              </a:spcBef>
            </a:pPr>
            <a:r>
              <a:rPr lang="en-US" sz="4000" dirty="0">
                <a:latin typeface="+mj-lt"/>
                <a:ea typeface="+mj-ea"/>
                <a:cs typeface="+mj-cs"/>
              </a:rPr>
              <a:t>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conceptual matters and generally)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239" y="3157767"/>
            <a:ext cx="8204886" cy="3475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Inside class: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interactive engagement in classroom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Outside class: </a:t>
            </a:r>
            <a:endParaRPr lang="en-US" sz="3200" dirty="0"/>
          </a:p>
          <a:p>
            <a:pPr lvl="1">
              <a:spcBef>
                <a:spcPct val="0"/>
              </a:spcBef>
            </a:pPr>
            <a:r>
              <a:rPr lang="en-US" sz="3200" dirty="0"/>
              <a:t>interactive</a:t>
            </a:r>
            <a:r>
              <a:rPr lang="en-US" sz="3200" dirty="0" smtClean="0"/>
              <a:t> activities on-line 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458200" cy="174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Peer Teaching  (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Eric Mazur)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99298"/>
            <a:ext cx="8458200" cy="409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Shocked by his students’ (Harvard) </a:t>
            </a:r>
            <a:r>
              <a:rPr lang="en-US" sz="3200" dirty="0"/>
              <a:t>performance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</a:t>
            </a:r>
            <a:r>
              <a:rPr lang="en-US" sz="3200" dirty="0"/>
              <a:t>physics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conceptual test (Force Concept Inventory)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Engaged students more in class – but on conceptual questions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917" y="3696858"/>
            <a:ext cx="4038600" cy="2852738"/>
          </a:xfrm>
          <a:noFill/>
          <a:ln/>
        </p:spPr>
      </p:pic>
      <p:pic>
        <p:nvPicPr>
          <p:cNvPr id="5" name="Picture 3" descr="L in Pa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917" y="3696858"/>
            <a:ext cx="40386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946956"/>
            <a:ext cx="8936790" cy="2368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Physics misconception – only active agents exert forces.  So keep it real: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 key concepts in statics 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by balancing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physical objects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8590" y="-316054"/>
            <a:ext cx="8458200" cy="174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choose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questions for statics?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8425" y="3735387"/>
            <a:ext cx="541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x=h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99350" y="3735387"/>
            <a:ext cx="533400" cy="3048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19988" y="3687762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Gr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60350" y="2119312"/>
            <a:ext cx="3702050" cy="2879725"/>
            <a:chOff x="672" y="915"/>
            <a:chExt cx="2332" cy="1814"/>
          </a:xfrm>
        </p:grpSpPr>
        <p:pic>
          <p:nvPicPr>
            <p:cNvPr id="25" name="Picture 24" descr="1 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915"/>
              <a:ext cx="2332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960" y="1370"/>
              <a:ext cx="1872" cy="1251"/>
              <a:chOff x="3456" y="1478"/>
              <a:chExt cx="1872" cy="1251"/>
            </a:xfrm>
          </p:grpSpPr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3736" y="2297"/>
                <a:ext cx="577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3812" y="2047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rgbClr val="008000"/>
                    </a:solidFill>
                  </a:rPr>
                  <a:t>x</a:t>
                </a:r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718" y="1728"/>
                <a:ext cx="1610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4442" y="1478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>
                    <a:solidFill>
                      <a:srgbClr val="008000"/>
                    </a:solidFill>
                  </a:rPr>
                  <a:t>2h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56" y="1983"/>
                <a:ext cx="0" cy="74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672" y="206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</a:rPr>
                <a:t>h</a:t>
              </a:r>
            </a:p>
          </p:txBody>
        </p:sp>
      </p:grpSp>
      <p:pic>
        <p:nvPicPr>
          <p:cNvPr id="33" name="Picture 26" descr="3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188" y="2162175"/>
            <a:ext cx="4114800" cy="2743200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69950" y="4999037"/>
            <a:ext cx="2632075" cy="169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/>
              <a:t>Center of gravity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954588" y="4734421"/>
            <a:ext cx="3962400" cy="197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Equilibrium with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force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s and couples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0350" y="641022"/>
            <a:ext cx="865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solidFill>
                  <a:prstClr val="black"/>
                </a:solidFill>
              </a:rPr>
              <a:t>Learning through balancing objects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28600" y="38862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Times New Roman" charset="0"/>
                <a:cs typeface="Times New Roman" charset="0"/>
              </a:rPr>
              <a:t>Can the body be supported by:</a:t>
            </a:r>
          </a:p>
          <a:p>
            <a:r>
              <a:rPr lang="en-US" sz="2000" dirty="0">
                <a:ea typeface="Times New Roman" charset="0"/>
                <a:cs typeface="Times New Roman" charset="0"/>
              </a:rPr>
              <a:t>one rod placed in region </a:t>
            </a:r>
            <a:r>
              <a:rPr lang="en-US" sz="2000" dirty="0">
                <a:solidFill>
                  <a:srgbClr val="FF0066"/>
                </a:solidFill>
                <a:ea typeface="Times New Roman" charset="0"/>
                <a:cs typeface="Times New Roman" charset="0"/>
              </a:rPr>
              <a:t>A</a:t>
            </a:r>
            <a:r>
              <a:rPr lang="en-US" sz="2000" dirty="0">
                <a:ea typeface="Times New Roman" charset="0"/>
                <a:cs typeface="Times New Roman" charset="0"/>
              </a:rPr>
              <a:t> and one rod placed in region </a:t>
            </a:r>
            <a:r>
              <a:rPr lang="en-US" sz="200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B</a:t>
            </a:r>
            <a:r>
              <a:rPr lang="en-US" sz="2000" dirty="0">
                <a:ea typeface="Times New Roman" charset="0"/>
                <a:cs typeface="Times New Roman" charset="0"/>
              </a:rPr>
              <a:t>?</a:t>
            </a:r>
            <a:endParaRPr lang="en-US" sz="2000" dirty="0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39713" y="5257800"/>
            <a:ext cx="6389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Times New Roman" charset="0"/>
                <a:cs typeface="Times New Roman" charset="0"/>
              </a:rPr>
              <a:t>Can the body be supported by:</a:t>
            </a:r>
          </a:p>
          <a:p>
            <a:r>
              <a:rPr lang="en-US" sz="2000">
                <a:ea typeface="Times New Roman" charset="0"/>
                <a:cs typeface="Times New Roman" charset="0"/>
              </a:rPr>
              <a:t>one rod placed in region </a:t>
            </a:r>
            <a:r>
              <a:rPr lang="en-US" sz="2000">
                <a:solidFill>
                  <a:srgbClr val="FF0066"/>
                </a:solidFill>
                <a:ea typeface="Times New Roman" charset="0"/>
                <a:cs typeface="Times New Roman" charset="0"/>
              </a:rPr>
              <a:t>A</a:t>
            </a:r>
            <a:r>
              <a:rPr lang="en-US" sz="2000">
                <a:ea typeface="Times New Roman" charset="0"/>
                <a:cs typeface="Times New Roman" charset="0"/>
              </a:rPr>
              <a:t> and one rod placed in region </a:t>
            </a:r>
            <a:r>
              <a:rPr lang="en-US" sz="200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2000">
                <a:ea typeface="Times New Roman" charset="0"/>
                <a:cs typeface="Times New Roman" charset="0"/>
              </a:rPr>
              <a:t>?</a:t>
            </a:r>
            <a:endParaRPr lang="en-US" sz="2000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7200900" y="3733800"/>
            <a:ext cx="1306513" cy="914400"/>
            <a:chOff x="4536" y="2352"/>
            <a:chExt cx="823" cy="576"/>
          </a:xfrm>
        </p:grpSpPr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4536" y="2352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Yes</a:t>
              </a: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4536" y="2640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No</a:t>
              </a:r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5016" y="2352"/>
              <a:ext cx="336" cy="250"/>
              <a:chOff x="2751" y="3373"/>
              <a:chExt cx="336" cy="250"/>
            </a:xfrm>
          </p:grpSpPr>
          <p:sp>
            <p:nvSpPr>
              <p:cNvPr id="13" name="Rectangle 51"/>
              <p:cNvSpPr>
                <a:spLocks noChangeArrowheads="1"/>
              </p:cNvSpPr>
              <p:nvPr/>
            </p:nvSpPr>
            <p:spPr bwMode="auto">
              <a:xfrm>
                <a:off x="2751" y="3403"/>
                <a:ext cx="336" cy="192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 Box 52"/>
              <p:cNvSpPr txBox="1">
                <a:spLocks noChangeArrowheads="1"/>
              </p:cNvSpPr>
              <p:nvPr/>
            </p:nvSpPr>
            <p:spPr bwMode="auto">
              <a:xfrm>
                <a:off x="2764" y="3373"/>
                <a:ext cx="31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/>
                  <a:t>Gr</a:t>
                </a:r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5023" y="2640"/>
              <a:ext cx="336" cy="250"/>
              <a:chOff x="2751" y="3710"/>
              <a:chExt cx="336" cy="250"/>
            </a:xfrm>
          </p:grpSpPr>
          <p:sp>
            <p:nvSpPr>
              <p:cNvPr id="11" name="Rectangle 54"/>
              <p:cNvSpPr>
                <a:spLocks noChangeArrowheads="1"/>
              </p:cNvSpPr>
              <p:nvPr/>
            </p:nvSpPr>
            <p:spPr bwMode="auto">
              <a:xfrm>
                <a:off x="2751" y="3727"/>
                <a:ext cx="336" cy="19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 Box 55"/>
              <p:cNvSpPr txBox="1">
                <a:spLocks noChangeArrowheads="1"/>
              </p:cNvSpPr>
              <p:nvPr/>
            </p:nvSpPr>
            <p:spPr bwMode="auto">
              <a:xfrm>
                <a:off x="2767" y="3710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/>
                  <a:t>Pi</a:t>
                </a:r>
              </a:p>
            </p:txBody>
          </p:sp>
        </p:grp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7212013" y="5257800"/>
            <a:ext cx="1306512" cy="914400"/>
            <a:chOff x="4536" y="2352"/>
            <a:chExt cx="823" cy="576"/>
          </a:xfrm>
        </p:grpSpPr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4536" y="2352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Yes</a:t>
              </a: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4536" y="2640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No</a:t>
              </a:r>
            </a:p>
          </p:txBody>
        </p: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5016" y="2352"/>
              <a:ext cx="336" cy="250"/>
              <a:chOff x="2751" y="3373"/>
              <a:chExt cx="336" cy="250"/>
            </a:xfrm>
          </p:grpSpPr>
          <p:sp>
            <p:nvSpPr>
              <p:cNvPr id="22" name="Rectangle 61"/>
              <p:cNvSpPr>
                <a:spLocks noChangeArrowheads="1"/>
              </p:cNvSpPr>
              <p:nvPr/>
            </p:nvSpPr>
            <p:spPr bwMode="auto">
              <a:xfrm>
                <a:off x="2751" y="3403"/>
                <a:ext cx="336" cy="192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 Box 62"/>
              <p:cNvSpPr txBox="1">
                <a:spLocks noChangeArrowheads="1"/>
              </p:cNvSpPr>
              <p:nvPr/>
            </p:nvSpPr>
            <p:spPr bwMode="auto">
              <a:xfrm>
                <a:off x="2764" y="3373"/>
                <a:ext cx="31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/>
                  <a:t>Gr</a:t>
                </a:r>
              </a:p>
            </p:txBody>
          </p:sp>
        </p:grpSp>
        <p:grpSp>
          <p:nvGrpSpPr>
            <p:cNvPr id="19" name="Group 63"/>
            <p:cNvGrpSpPr>
              <a:grpSpLocks/>
            </p:cNvGrpSpPr>
            <p:nvPr/>
          </p:nvGrpSpPr>
          <p:grpSpPr bwMode="auto">
            <a:xfrm>
              <a:off x="5023" y="2640"/>
              <a:ext cx="336" cy="250"/>
              <a:chOff x="2751" y="3710"/>
              <a:chExt cx="336" cy="250"/>
            </a:xfrm>
          </p:grpSpPr>
          <p:sp>
            <p:nvSpPr>
              <p:cNvPr id="20" name="Rectangle 64"/>
              <p:cNvSpPr>
                <a:spLocks noChangeArrowheads="1"/>
              </p:cNvSpPr>
              <p:nvPr/>
            </p:nvSpPr>
            <p:spPr bwMode="auto">
              <a:xfrm>
                <a:off x="2751" y="3727"/>
                <a:ext cx="336" cy="19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 Box 65"/>
              <p:cNvSpPr txBox="1">
                <a:spLocks noChangeArrowheads="1"/>
              </p:cNvSpPr>
              <p:nvPr/>
            </p:nvSpPr>
            <p:spPr bwMode="auto">
              <a:xfrm>
                <a:off x="2767" y="3710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/>
                  <a:t>Pi</a:t>
                </a:r>
              </a:p>
            </p:txBody>
          </p:sp>
        </p:grp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2133600" y="1431925"/>
            <a:ext cx="3810000" cy="1966913"/>
            <a:chOff x="1344" y="902"/>
            <a:chExt cx="2400" cy="1239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844" y="1277"/>
              <a:ext cx="1900" cy="864"/>
              <a:chOff x="2304" y="2496"/>
              <a:chExt cx="1900" cy="864"/>
            </a:xfrm>
          </p:grpSpPr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73" cy="86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2477" y="2496"/>
                <a:ext cx="1727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AutoShape 39"/>
            <p:cNvSpPr>
              <a:spLocks/>
            </p:cNvSpPr>
            <p:nvPr/>
          </p:nvSpPr>
          <p:spPr bwMode="auto">
            <a:xfrm flipH="1">
              <a:off x="1772" y="1277"/>
              <a:ext cx="48" cy="864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40"/>
            <p:cNvSpPr>
              <a:spLocks/>
            </p:cNvSpPr>
            <p:nvPr/>
          </p:nvSpPr>
          <p:spPr bwMode="auto">
            <a:xfrm>
              <a:off x="2017" y="1450"/>
              <a:ext cx="95" cy="691"/>
            </a:xfrm>
            <a:prstGeom prst="rightBrace">
              <a:avLst>
                <a:gd name="adj1" fmla="val 60614"/>
                <a:gd name="adj2" fmla="val 50000"/>
              </a:avLst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42"/>
            <p:cNvSpPr>
              <a:spLocks/>
            </p:cNvSpPr>
            <p:nvPr/>
          </p:nvSpPr>
          <p:spPr bwMode="auto">
            <a:xfrm rot="16200000" flipH="1">
              <a:off x="3288" y="1042"/>
              <a:ext cx="48" cy="864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2112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8000"/>
                  </a:solidFill>
                </a:rPr>
                <a:t>C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3216" y="163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A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1344" y="15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32" name="Line 66"/>
            <p:cNvSpPr>
              <a:spLocks noChangeShapeType="1"/>
            </p:cNvSpPr>
            <p:nvPr/>
          </p:nvSpPr>
          <p:spPr bwMode="auto">
            <a:xfrm>
              <a:off x="1895" y="1120"/>
              <a:ext cx="183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67"/>
            <p:cNvSpPr txBox="1">
              <a:spLocks noChangeArrowheads="1"/>
            </p:cNvSpPr>
            <p:nvPr/>
          </p:nvSpPr>
          <p:spPr bwMode="auto">
            <a:xfrm>
              <a:off x="2228" y="90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8000"/>
                  </a:solidFill>
                </a:rPr>
                <a:t>2h</a:t>
              </a:r>
            </a:p>
          </p:txBody>
        </p:sp>
      </p:grp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412750" y="1066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Times New Roman" charset="0"/>
                <a:cs typeface="Times New Roman" charset="0"/>
              </a:rPr>
              <a:t>Consider supporting the member in the vertical plane using two smooth rods.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2750" y="1036638"/>
            <a:ext cx="87312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Times New Roman" charset="0"/>
                <a:cs typeface="Times New Roman" charset="0"/>
              </a:rPr>
              <a:t>Consider supporting the member in the vertical plane using three smooth rods.</a:t>
            </a:r>
          </a:p>
          <a:p>
            <a:endParaRPr lang="en-US" sz="180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9600" y="2209800"/>
            <a:ext cx="3016250" cy="1371600"/>
            <a:chOff x="2304" y="2496"/>
            <a:chExt cx="1900" cy="86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304" y="2496"/>
              <a:ext cx="173" cy="86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477" y="2496"/>
              <a:ext cx="1727" cy="17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232150" y="2484438"/>
            <a:ext cx="19685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12750" y="3186113"/>
            <a:ext cx="19685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84238" y="2728913"/>
            <a:ext cx="19685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27238" y="2789238"/>
            <a:ext cx="533400" cy="396875"/>
            <a:chOff x="2751" y="3373"/>
            <a:chExt cx="336" cy="250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751" y="3403"/>
              <a:ext cx="336" cy="192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764" y="3373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Gr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4391025" y="4022725"/>
            <a:ext cx="533400" cy="396875"/>
            <a:chOff x="1326" y="3519"/>
            <a:chExt cx="336" cy="250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326" y="3555"/>
              <a:ext cx="336" cy="192"/>
            </a:xfrm>
            <a:prstGeom prst="rect">
              <a:avLst/>
            </a:prstGeom>
            <a:solidFill>
              <a:srgbClr val="5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361" y="3519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Bl</a:t>
              </a: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3409950" y="3551238"/>
            <a:ext cx="3016250" cy="1371600"/>
            <a:chOff x="2304" y="2496"/>
            <a:chExt cx="1900" cy="864"/>
          </a:xfrm>
        </p:grpSpPr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304" y="2496"/>
              <a:ext cx="173" cy="86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477" y="2496"/>
              <a:ext cx="1727" cy="17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6032500" y="3825875"/>
            <a:ext cx="19685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3213100" y="4267200"/>
            <a:ext cx="19685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684588" y="4267200"/>
            <a:ext cx="19685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308600" y="4938713"/>
            <a:ext cx="3213100" cy="1371600"/>
            <a:chOff x="3592" y="3111"/>
            <a:chExt cx="2024" cy="864"/>
          </a:xfrm>
        </p:grpSpPr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4622" y="3604"/>
              <a:ext cx="336" cy="250"/>
              <a:chOff x="2751" y="3710"/>
              <a:chExt cx="336" cy="250"/>
            </a:xfrm>
          </p:grpSpPr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2751" y="3727"/>
                <a:ext cx="336" cy="19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2767" y="3710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/>
                  <a:t>Pi</a:t>
                </a: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3716" y="3111"/>
              <a:ext cx="1900" cy="864"/>
              <a:chOff x="2304" y="2496"/>
              <a:chExt cx="1900" cy="864"/>
            </a:xfrm>
          </p:grpSpPr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73" cy="86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2477" y="2496"/>
                <a:ext cx="1727" cy="17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368" y="3284"/>
              <a:ext cx="124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3592" y="3346"/>
              <a:ext cx="124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3889" y="3730"/>
              <a:ext cx="124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1081088" y="1611313"/>
            <a:ext cx="698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Times New Roman" charset="0"/>
                <a:cs typeface="Times New Roman" charset="0"/>
              </a:rPr>
              <a:t>Which combination of rods will keep the body in equilibrium?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Majority of time spent outside of class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how to better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assess learning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outside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239" y="1911684"/>
            <a:ext cx="8204886" cy="4491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Interactive exercises that take advantage of computer and web connection</a:t>
            </a:r>
            <a:endParaRPr lang="en-US" sz="3200" dirty="0" smtClean="0"/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Exercises offer hints and feedback appropriate to student input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/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/>
              <a:t> Blend exercises with text, diagrams, simulations</a:t>
            </a:r>
          </a:p>
          <a:p>
            <a:pPr lvl="0">
              <a:spcBef>
                <a:spcPct val="0"/>
              </a:spcBef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/>
              <a:t> Partially replace written homework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 1"/>
          <p:cNvPicPr/>
          <p:nvPr/>
        </p:nvPicPr>
        <p:blipFill>
          <a:blip r:embed="rId2" cstate="print"/>
          <a:srcRect l="41980" t="15164" r="18907" b="41597"/>
          <a:stretch>
            <a:fillRect/>
          </a:stretch>
        </p:blipFill>
        <p:spPr bwMode="auto">
          <a:xfrm>
            <a:off x="447853" y="896809"/>
            <a:ext cx="8433701" cy="58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3354" y="0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>
                <a:latin typeface="+mj-lt"/>
                <a:ea typeface="+mj-ea"/>
                <a:cs typeface="+mj-cs"/>
              </a:rPr>
              <a:t>http://</a:t>
            </a:r>
            <a:r>
              <a:rPr lang="en-US" sz="4000" dirty="0" err="1">
                <a:latin typeface="+mj-lt"/>
                <a:ea typeface="+mj-ea"/>
                <a:cs typeface="+mj-cs"/>
              </a:rPr>
              <a:t>oli.web.cmu.edu/openlearning</a:t>
            </a:r>
            <a:r>
              <a:rPr lang="en-US" sz="4000" dirty="0">
                <a:latin typeface="+mj-lt"/>
                <a:ea typeface="+mj-ea"/>
                <a:cs typeface="+mj-cs"/>
              </a:rPr>
              <a:t>/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97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Triangle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200" i="1" dirty="0" smtClean="0"/>
              <a:t>Knowing What Students Know</a:t>
            </a:r>
            <a:r>
              <a:rPr lang="en-US" sz="3200" dirty="0" smtClean="0"/>
              <a:t>, 2001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20710" y="1716999"/>
            <a:ext cx="8784845" cy="4444007"/>
            <a:chOff x="120710" y="1716999"/>
            <a:chExt cx="8784845" cy="4444007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20710" y="1734640"/>
              <a:ext cx="2710161" cy="12566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Observations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flipV="1">
              <a:off x="2777951" y="2415902"/>
              <a:ext cx="3492668" cy="3010920"/>
            </a:xfrm>
            <a:prstGeom prst="triangle">
              <a:avLst/>
            </a:prstGeom>
            <a:solidFill>
              <a:srgbClr val="FFFF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386833" y="4904329"/>
              <a:ext cx="2330596" cy="12566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Cognition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195394" y="1716999"/>
              <a:ext cx="2710161" cy="12566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Interpretation</a:t>
              </a:r>
            </a:p>
          </p:txBody>
        </p:sp>
      </p:grp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34127" y="5839872"/>
            <a:ext cx="4345829" cy="804234"/>
          </a:xfrm>
        </p:spPr>
        <p:txBody>
          <a:bodyPr/>
          <a:lstStyle/>
          <a:p>
            <a:r>
              <a:rPr lang="en-US" dirty="0" smtClean="0"/>
              <a:t>(what they should know)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1212" y="2773367"/>
            <a:ext cx="2616739" cy="132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(what we ask them)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5395" y="2773367"/>
            <a:ext cx="2691964" cy="132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(what sense we make of their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answer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925" y="688005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Examples of Activities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“Inverted Classroom”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238" y="1308674"/>
            <a:ext cx="7863115" cy="502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Traditionally: US engineering students don’t prepare for class – see material for first time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New Approach: demand students work through on-line materials </a:t>
            </a:r>
            <a:r>
              <a:rPr lang="en-US" sz="3200" u="sng" dirty="0" smtClean="0">
                <a:latin typeface="+mj-lt"/>
                <a:ea typeface="+mj-ea"/>
                <a:cs typeface="+mj-cs"/>
              </a:rPr>
              <a:t>before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class</a:t>
            </a:r>
            <a:endParaRPr lang="en-US" sz="3200" dirty="0" smtClean="0"/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Each student decides which activities to work through, but </a:t>
            </a:r>
            <a:r>
              <a:rPr lang="en-US" sz="3200" dirty="0" smtClean="0"/>
              <a:t>must take end-of-module quiz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/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/>
              <a:t> System tracks students’ work and reports back to instructor who uses that information to inform lecture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(concepts)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925" y="1508250"/>
            <a:ext cx="8458199" cy="502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Some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concepts commonly </a:t>
            </a:r>
            <a:r>
              <a:rPr lang="en-US" sz="3200" dirty="0" smtClean="0"/>
              <a:t>difficult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equilibrium &amp; static equiv. with forces</a:t>
            </a:r>
            <a:r>
              <a:rPr lang="en-US" sz="3200" noProof="0" dirty="0" smtClean="0"/>
              <a:t> &amp; </a:t>
            </a:r>
            <a:r>
              <a:rPr lang="en-US" sz="3200" dirty="0" smtClean="0"/>
              <a:t>couples; friction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Early focus on concepts can boost concept test scores and still have broader relevance to class exams 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/>
              <a:t>Some concepts (engineering connections) have good scores, but questions are superficial</a:t>
            </a: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5925" y="189556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(on-line learning)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5925" y="1893817"/>
            <a:ext cx="8458199" cy="4747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Computer best for practicing concepts or skills in isolation.  Hard for computer to give students free reign to cobble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together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complex problem.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Even when working on narrow tasks that computer is good at, on-line exercises raise many questions and can frustrate students.  Very stimulating, unrelieved. </a:t>
            </a:r>
          </a:p>
          <a:p>
            <a:pPr lvl="0">
              <a:spcBef>
                <a:spcPct val="0"/>
              </a:spcBef>
              <a:buFont typeface="Arial"/>
              <a:buChar char="•"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/>
              <a:buChar char="•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/>
              <a:t>Instructor is still critical!</a:t>
            </a:r>
            <a:endParaRPr lang="en-US" sz="32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5925" y="688005"/>
            <a:ext cx="8458200" cy="104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Extra Material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97"/>
            <a:ext cx="4267200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47611"/>
            <a:ext cx="4719415" cy="523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00397" y="1621929"/>
          <a:ext cx="6353291" cy="3288387"/>
        </p:xfrm>
        <a:graphic>
          <a:graphicData uri="http://schemas.openxmlformats.org/presentationml/2006/ole">
            <p:oleObj spid="_x0000_s23554" name="Document" r:id="rId3" imgW="5054600" imgH="2616200" progId="Word.Document.12">
              <p:link updateAutomatic="1"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Statics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Typical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3070225" y="1261817"/>
            <a:ext cx="6073775" cy="5240338"/>
            <a:chOff x="1461" y="1361"/>
            <a:chExt cx="9564" cy="8251"/>
          </a:xfrm>
        </p:grpSpPr>
        <p:pic>
          <p:nvPicPr>
            <p:cNvPr id="24617" name="Picture 1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2" y="1761"/>
              <a:ext cx="8275" cy="1104"/>
            </a:xfrm>
            <a:prstGeom prst="rect">
              <a:avLst/>
            </a:prstGeom>
            <a:noFill/>
          </p:spPr>
        </p:pic>
        <p:pic>
          <p:nvPicPr>
            <p:cNvPr id="24618" name="Picture 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85" y="4316"/>
              <a:ext cx="3293" cy="1776"/>
            </a:xfrm>
            <a:prstGeom prst="rect">
              <a:avLst/>
            </a:prstGeom>
            <a:noFill/>
          </p:spPr>
        </p:pic>
        <p:pic>
          <p:nvPicPr>
            <p:cNvPr id="24619" name="Picture 2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20" y="4326"/>
              <a:ext cx="2122" cy="2006"/>
            </a:xfrm>
            <a:prstGeom prst="rect">
              <a:avLst/>
            </a:prstGeom>
            <a:noFill/>
          </p:spPr>
        </p:pic>
        <p:pic>
          <p:nvPicPr>
            <p:cNvPr id="24620" name="Picture 2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61" y="7282"/>
              <a:ext cx="7133" cy="1738"/>
            </a:xfrm>
            <a:prstGeom prst="rect">
              <a:avLst/>
            </a:prstGeom>
            <a:noFill/>
          </p:spPr>
        </p:pic>
        <p:pic>
          <p:nvPicPr>
            <p:cNvPr id="24621" name="Picture 2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145" y="3900"/>
              <a:ext cx="624" cy="605"/>
            </a:xfrm>
            <a:prstGeom prst="rect">
              <a:avLst/>
            </a:prstGeom>
            <a:noFill/>
          </p:spPr>
        </p:pic>
        <p:grpSp>
          <p:nvGrpSpPr>
            <p:cNvPr id="24622" name="Group 46"/>
            <p:cNvGrpSpPr>
              <a:grpSpLocks/>
            </p:cNvGrpSpPr>
            <p:nvPr/>
          </p:nvGrpSpPr>
          <p:grpSpPr bwMode="auto">
            <a:xfrm>
              <a:off x="1850" y="1361"/>
              <a:ext cx="9175" cy="8251"/>
              <a:chOff x="1850" y="1361"/>
              <a:chExt cx="9175" cy="8251"/>
            </a:xfrm>
          </p:grpSpPr>
          <p:sp>
            <p:nvSpPr>
              <p:cNvPr id="24623" name="Line 47"/>
              <p:cNvSpPr>
                <a:spLocks noChangeShapeType="1"/>
              </p:cNvSpPr>
              <p:nvPr/>
            </p:nvSpPr>
            <p:spPr bwMode="auto">
              <a:xfrm>
                <a:off x="1850" y="4032"/>
                <a:ext cx="815" cy="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4" name="Line 48"/>
              <p:cNvSpPr>
                <a:spLocks noChangeShapeType="1"/>
              </p:cNvSpPr>
              <p:nvPr/>
            </p:nvSpPr>
            <p:spPr bwMode="auto">
              <a:xfrm>
                <a:off x="5765" y="7090"/>
                <a:ext cx="815" cy="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5885" y="6049"/>
                <a:ext cx="815" cy="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>
                <a:off x="4520" y="2601"/>
                <a:ext cx="815" cy="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7" name="Text Box 51"/>
              <p:cNvSpPr txBox="1">
                <a:spLocks noChangeArrowheads="1"/>
              </p:cNvSpPr>
              <p:nvPr/>
            </p:nvSpPr>
            <p:spPr bwMode="auto">
              <a:xfrm>
                <a:off x="7585" y="5382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D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x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>
                <a:off x="8115" y="7725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Line 53"/>
              <p:cNvSpPr>
                <a:spLocks noChangeShapeType="1"/>
              </p:cNvSpPr>
              <p:nvPr/>
            </p:nvSpPr>
            <p:spPr bwMode="auto">
              <a:xfrm rot="-5400000">
                <a:off x="7715" y="7365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0" name="Text Box 54"/>
              <p:cNvSpPr txBox="1">
                <a:spLocks noChangeArrowheads="1"/>
              </p:cNvSpPr>
              <p:nvPr/>
            </p:nvSpPr>
            <p:spPr bwMode="auto">
              <a:xfrm>
                <a:off x="8520" y="6372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D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y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31" name="Text Box 55"/>
              <p:cNvSpPr txBox="1">
                <a:spLocks noChangeArrowheads="1"/>
              </p:cNvSpPr>
              <p:nvPr/>
            </p:nvSpPr>
            <p:spPr bwMode="auto">
              <a:xfrm>
                <a:off x="9825" y="4826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E</a:t>
                </a:r>
              </a:p>
            </p:txBody>
          </p:sp>
          <p:sp>
            <p:nvSpPr>
              <p:cNvPr id="24632" name="Line 56"/>
              <p:cNvSpPr>
                <a:spLocks noChangeShapeType="1"/>
              </p:cNvSpPr>
              <p:nvPr/>
            </p:nvSpPr>
            <p:spPr bwMode="auto">
              <a:xfrm rot="-5400000">
                <a:off x="8180" y="6224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Line 57"/>
              <p:cNvSpPr>
                <a:spLocks noChangeShapeType="1"/>
              </p:cNvSpPr>
              <p:nvPr/>
            </p:nvSpPr>
            <p:spPr bwMode="auto">
              <a:xfrm>
                <a:off x="7820" y="5844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4" name="Text Box 58"/>
              <p:cNvSpPr txBox="1">
                <a:spLocks noChangeArrowheads="1"/>
              </p:cNvSpPr>
              <p:nvPr/>
            </p:nvSpPr>
            <p:spPr bwMode="auto">
              <a:xfrm>
                <a:off x="8590" y="7671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D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x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35" name="Text Box 59"/>
              <p:cNvSpPr txBox="1">
                <a:spLocks noChangeArrowheads="1"/>
              </p:cNvSpPr>
              <p:nvPr/>
            </p:nvSpPr>
            <p:spPr bwMode="auto">
              <a:xfrm>
                <a:off x="7725" y="6621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D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y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36" name="Text Box 60"/>
              <p:cNvSpPr txBox="1">
                <a:spLocks noChangeArrowheads="1"/>
              </p:cNvSpPr>
              <p:nvPr/>
            </p:nvSpPr>
            <p:spPr bwMode="auto">
              <a:xfrm>
                <a:off x="9235" y="4259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C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x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8580" y="4637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 rot="-5400000">
                <a:off x="8180" y="4277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9" name="Text Box 63"/>
              <p:cNvSpPr txBox="1">
                <a:spLocks noChangeArrowheads="1"/>
              </p:cNvSpPr>
              <p:nvPr/>
            </p:nvSpPr>
            <p:spPr bwMode="auto">
              <a:xfrm>
                <a:off x="8475" y="3599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C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y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 rot="-5400000">
                <a:off x="9695" y="5218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 rot="-5400000">
                <a:off x="10220" y="3778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 rot="-5400000">
                <a:off x="9530" y="2923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 rot="-5400000">
                <a:off x="10250" y="4633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4" name="Text Box 68"/>
              <p:cNvSpPr txBox="1">
                <a:spLocks noChangeArrowheads="1"/>
              </p:cNvSpPr>
              <p:nvPr/>
            </p:nvSpPr>
            <p:spPr bwMode="auto">
              <a:xfrm>
                <a:off x="10380" y="4496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E</a:t>
                </a:r>
              </a:p>
            </p:txBody>
          </p:sp>
          <p:sp>
            <p:nvSpPr>
              <p:cNvPr id="24645" name="Text Box 69"/>
              <p:cNvSpPr txBox="1">
                <a:spLocks noChangeArrowheads="1"/>
              </p:cNvSpPr>
              <p:nvPr/>
            </p:nvSpPr>
            <p:spPr bwMode="auto">
              <a:xfrm>
                <a:off x="10335" y="3296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E</a:t>
                </a:r>
              </a:p>
            </p:txBody>
          </p:sp>
          <p:sp>
            <p:nvSpPr>
              <p:cNvPr id="24646" name="Text Box 70"/>
              <p:cNvSpPr txBox="1">
                <a:spLocks noChangeArrowheads="1"/>
              </p:cNvSpPr>
              <p:nvPr/>
            </p:nvSpPr>
            <p:spPr bwMode="auto">
              <a:xfrm>
                <a:off x="9660" y="2786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E</a:t>
                </a:r>
              </a:p>
            </p:txBody>
          </p:sp>
          <p:sp>
            <p:nvSpPr>
              <p:cNvPr id="24647" name="Text Box 71"/>
              <p:cNvSpPr txBox="1">
                <a:spLocks noChangeArrowheads="1"/>
              </p:cNvSpPr>
              <p:nvPr/>
            </p:nvSpPr>
            <p:spPr bwMode="auto">
              <a:xfrm>
                <a:off x="7210" y="2546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C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x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48" name="Text Box 72"/>
              <p:cNvSpPr txBox="1">
                <a:spLocks noChangeArrowheads="1"/>
              </p:cNvSpPr>
              <p:nvPr/>
            </p:nvSpPr>
            <p:spPr bwMode="auto">
              <a:xfrm>
                <a:off x="8295" y="3041"/>
                <a:ext cx="1080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C</a:t>
                </a:r>
                <a:r>
                  <a:rPr kumimoji="0" lang="en-US" sz="12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y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</a:endParaRPr>
              </a:p>
            </p:txBody>
          </p:sp>
          <p:sp>
            <p:nvSpPr>
              <p:cNvPr id="24649" name="Line 73"/>
              <p:cNvSpPr>
                <a:spLocks noChangeShapeType="1"/>
              </p:cNvSpPr>
              <p:nvPr/>
            </p:nvSpPr>
            <p:spPr bwMode="auto">
              <a:xfrm rot="-5400000">
                <a:off x="7925" y="2998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0" name="Line 74"/>
              <p:cNvSpPr>
                <a:spLocks noChangeShapeType="1"/>
              </p:cNvSpPr>
              <p:nvPr/>
            </p:nvSpPr>
            <p:spPr bwMode="auto">
              <a:xfrm>
                <a:off x="7565" y="2618"/>
                <a:ext cx="7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1" name="Text Box 75"/>
              <p:cNvSpPr txBox="1">
                <a:spLocks noChangeArrowheads="1"/>
              </p:cNvSpPr>
              <p:nvPr/>
            </p:nvSpPr>
            <p:spPr bwMode="auto">
              <a:xfrm>
                <a:off x="5355" y="7062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AB</a:t>
                </a:r>
              </a:p>
            </p:txBody>
          </p:sp>
          <p:sp>
            <p:nvSpPr>
              <p:cNvPr id="24652" name="Text Box 76"/>
              <p:cNvSpPr txBox="1">
                <a:spLocks noChangeArrowheads="1"/>
              </p:cNvSpPr>
              <p:nvPr/>
            </p:nvSpPr>
            <p:spPr bwMode="auto">
              <a:xfrm>
                <a:off x="6030" y="6267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AB</a:t>
                </a:r>
              </a:p>
            </p:txBody>
          </p:sp>
          <p:sp>
            <p:nvSpPr>
              <p:cNvPr id="24653" name="Text Box 77"/>
              <p:cNvSpPr txBox="1">
                <a:spLocks noChangeArrowheads="1"/>
              </p:cNvSpPr>
              <p:nvPr/>
            </p:nvSpPr>
            <p:spPr bwMode="auto">
              <a:xfrm>
                <a:off x="1935" y="4316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AB</a:t>
                </a:r>
              </a:p>
            </p:txBody>
          </p:sp>
          <p:sp>
            <p:nvSpPr>
              <p:cNvPr id="24654" name="Text Box 78"/>
              <p:cNvSpPr txBox="1">
                <a:spLocks noChangeArrowheads="1"/>
              </p:cNvSpPr>
              <p:nvPr/>
            </p:nvSpPr>
            <p:spPr bwMode="auto">
              <a:xfrm>
                <a:off x="4770" y="2891"/>
                <a:ext cx="6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AB</a:t>
                </a:r>
              </a:p>
            </p:txBody>
          </p:sp>
          <p:sp>
            <p:nvSpPr>
              <p:cNvPr id="24655" name="Line 79"/>
              <p:cNvSpPr>
                <a:spLocks noChangeShapeType="1"/>
              </p:cNvSpPr>
              <p:nvPr/>
            </p:nvSpPr>
            <p:spPr bwMode="auto">
              <a:xfrm rot="-5400000">
                <a:off x="2532" y="1716"/>
                <a:ext cx="5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6" name="Line 80"/>
              <p:cNvSpPr>
                <a:spLocks noChangeShapeType="1"/>
              </p:cNvSpPr>
              <p:nvPr/>
            </p:nvSpPr>
            <p:spPr bwMode="auto">
              <a:xfrm rot="-5400000">
                <a:off x="2277" y="9176"/>
                <a:ext cx="59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7" name="Text Box 81"/>
              <p:cNvSpPr txBox="1">
                <a:spLocks noChangeArrowheads="1"/>
              </p:cNvSpPr>
              <p:nvPr/>
            </p:nvSpPr>
            <p:spPr bwMode="auto">
              <a:xfrm>
                <a:off x="2565" y="8997"/>
                <a:ext cx="100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150 N</a:t>
                </a:r>
              </a:p>
            </p:txBody>
          </p:sp>
          <p:sp>
            <p:nvSpPr>
              <p:cNvPr id="24658" name="Text Box 82"/>
              <p:cNvSpPr txBox="1">
                <a:spLocks noChangeArrowheads="1"/>
              </p:cNvSpPr>
              <p:nvPr/>
            </p:nvSpPr>
            <p:spPr bwMode="auto">
              <a:xfrm>
                <a:off x="2715" y="1361"/>
                <a:ext cx="100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charset="0"/>
                    <a:ea typeface="Times New Roman" charset="0"/>
                  </a:rPr>
                  <a:t>150 N</a:t>
                </a:r>
              </a:p>
            </p:txBody>
          </p:sp>
        </p:grpSp>
      </p:grpSp>
      <p:graphicFrame>
        <p:nvGraphicFramePr>
          <p:cNvPr id="24659" name="Object 83"/>
          <p:cNvGraphicFramePr>
            <a:graphicFrameLocks noChangeAspect="1"/>
          </p:cNvGraphicFramePr>
          <p:nvPr/>
        </p:nvGraphicFramePr>
        <p:xfrm>
          <a:off x="245313" y="3479005"/>
          <a:ext cx="3526025" cy="1824687"/>
        </p:xfrm>
        <a:graphic>
          <a:graphicData uri="http://schemas.openxmlformats.org/presentationml/2006/ole">
            <p:oleObj spid="_x0000_s24659" name="Document" r:id="rId8" imgW="5054600" imgH="2616200" progId="Word.Document.12">
              <p:link updateAutomatic="1"/>
            </p:oleObj>
          </a:graphicData>
        </a:graphic>
      </p:graphicFrame>
      <p:sp>
        <p:nvSpPr>
          <p:cNvPr id="46" name="Title 1"/>
          <p:cNvSpPr txBox="1">
            <a:spLocks/>
          </p:cNvSpPr>
          <p:nvPr/>
        </p:nvSpPr>
        <p:spPr>
          <a:xfrm>
            <a:off x="495915" y="45838"/>
            <a:ext cx="829562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Determine the forces between bodies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01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“Cognition” for Statics?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169200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Many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little bits of knowledge: principles, concepts, skills… what to choose?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651056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 there certain ideas that, if mastered, give students leverage on other ideas?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256401"/>
            <a:ext cx="8204886" cy="104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 there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errors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students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/>
              <a:t>consistently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 ideas they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seem not to grasp?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6444" b="27558"/>
          <a:stretch>
            <a:fillRect/>
          </a:stretch>
        </p:blipFill>
        <p:spPr>
          <a:xfrm>
            <a:off x="408963" y="934869"/>
            <a:ext cx="4886333" cy="3491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b="59042"/>
          <a:stretch>
            <a:fillRect/>
          </a:stretch>
        </p:blipFill>
        <p:spPr>
          <a:xfrm>
            <a:off x="3946798" y="4699016"/>
            <a:ext cx="5497822" cy="167772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8963" y="0"/>
            <a:ext cx="8276595" cy="93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Taxonomy of Misconceptions in Newtonian Physics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8266" y="5052769"/>
            <a:ext cx="1746304" cy="93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95661" y="1564951"/>
            <a:ext cx="2964658" cy="146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Hesthenes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Wells,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Swackhamer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(1992)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38727" y="5829927"/>
            <a:ext cx="1746304" cy="93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86" y="347014"/>
            <a:ext cx="8458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Field Studies of Statics Problem Solving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52051"/>
            <a:ext cx="82048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engineering 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tudents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early stage of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year statics course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492125"/>
            <a:ext cx="820488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 completed physics (Newtonian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mechanics), and 3 week segment on Statics in a freshman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mechanical 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engineering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22023</TotalTime>
  <Words>1341</Words>
  <Application>Microsoft Macintosh PowerPoint</Application>
  <PresentationFormat>On-screen Show (4:3)</PresentationFormat>
  <Paragraphs>258</Paragraphs>
  <Slides>45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Office Theme</vt:lpstr>
      <vt:lpstr>!OLE_LINK1</vt:lpstr>
      <vt:lpstr>!OLE_LINK1</vt:lpstr>
      <vt:lpstr>!OLE_LINK2</vt:lpstr>
      <vt:lpstr>Ward Hines:Users:Paul:Paul's Documents:Current Files:Anna Proposal 6.02:Substantive Material:Writings on Conceptual Aspects of Statics:Paper on Concepts of Statics.v8.doc!OLE_LINK3</vt:lpstr>
      <vt:lpstr>Ward Hines:Users:Paul:Paul's Documents:Current Files:Concept Inventory - Statics:Analysis 2004-2005:IJEE Paper:IJEE Inventory Paper.final.doc!OLE_LINK4</vt:lpstr>
      <vt:lpstr>!OLE_LINK8</vt:lpstr>
      <vt:lpstr>!OLE_LINK9</vt:lpstr>
      <vt:lpstr>Statics for engineers: from diagnosis of students difficulties to a statics concept inventory and an open course </vt:lpstr>
      <vt:lpstr>Slide 2</vt:lpstr>
      <vt:lpstr>Slide 3</vt:lpstr>
      <vt:lpstr>Assessment Triangle (Knowing What Students Know, 2001)</vt:lpstr>
      <vt:lpstr>Slide 5</vt:lpstr>
      <vt:lpstr>Slide 6</vt:lpstr>
      <vt:lpstr>What is “Cognition” for Statics?</vt:lpstr>
      <vt:lpstr>Slide 8</vt:lpstr>
      <vt:lpstr>Field Studies of Statics Problem Solving</vt:lpstr>
      <vt:lpstr>Slide 10</vt:lpstr>
      <vt:lpstr>Slide 11</vt:lpstr>
      <vt:lpstr>Impractical for all instructors to study their students problems in depth</vt:lpstr>
      <vt:lpstr>Slide 13</vt:lpstr>
      <vt:lpstr>Slide 14</vt:lpstr>
      <vt:lpstr>Slide 15</vt:lpstr>
      <vt:lpstr>How might students answer questions?</vt:lpstr>
      <vt:lpstr>Slide 17</vt:lpstr>
      <vt:lpstr>Slide 18</vt:lpstr>
      <vt:lpstr>Slide 19</vt:lpstr>
      <vt:lpstr>How to Judge Quality of Questions?</vt:lpstr>
      <vt:lpstr>Difficulty: total score distribution</vt:lpstr>
      <vt:lpstr>Slide 22</vt:lpstr>
      <vt:lpstr>How to Interpret Test?</vt:lpstr>
      <vt:lpstr>What understanding implied by results?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 of Misconceptions in Newtonian Physics</dc:title>
  <dc:creator>Paul Steif</dc:creator>
  <cp:lastModifiedBy>Paul Steif</cp:lastModifiedBy>
  <cp:revision>53</cp:revision>
  <dcterms:created xsi:type="dcterms:W3CDTF">2011-11-07T19:30:24Z</dcterms:created>
  <dcterms:modified xsi:type="dcterms:W3CDTF">2011-11-07T19:39:47Z</dcterms:modified>
</cp:coreProperties>
</file>