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g"/>
  <Override PartName="/ppt/media/image21.jpg" ContentType="image/jpg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2" r:id="rId2"/>
    <p:sldId id="362" r:id="rId3"/>
    <p:sldId id="425" r:id="rId4"/>
    <p:sldId id="597" r:id="rId5"/>
    <p:sldId id="380" r:id="rId6"/>
    <p:sldId id="366" r:id="rId7"/>
    <p:sldId id="256" r:id="rId8"/>
    <p:sldId id="349" r:id="rId9"/>
    <p:sldId id="609" r:id="rId10"/>
    <p:sldId id="610" r:id="rId11"/>
    <p:sldId id="612" r:id="rId12"/>
    <p:sldId id="384" r:id="rId13"/>
    <p:sldId id="352" r:id="rId14"/>
    <p:sldId id="379" r:id="rId15"/>
    <p:sldId id="353" r:id="rId16"/>
    <p:sldId id="359" r:id="rId17"/>
    <p:sldId id="386" r:id="rId18"/>
    <p:sldId id="269" r:id="rId19"/>
    <p:sldId id="387" r:id="rId20"/>
    <p:sldId id="272" r:id="rId21"/>
    <p:sldId id="273" r:id="rId22"/>
    <p:sldId id="266" r:id="rId23"/>
    <p:sldId id="267" r:id="rId24"/>
    <p:sldId id="288" r:id="rId25"/>
    <p:sldId id="413" r:id="rId26"/>
    <p:sldId id="414" r:id="rId27"/>
    <p:sldId id="430" r:id="rId28"/>
    <p:sldId id="257" r:id="rId29"/>
    <p:sldId id="358" r:id="rId30"/>
    <p:sldId id="337" r:id="rId31"/>
    <p:sldId id="394" r:id="rId32"/>
  </p:sldIdLst>
  <p:sldSz cx="13493750" cy="7589838"/>
  <p:notesSz cx="9296400" cy="7010400"/>
  <p:defaultTextStyle>
    <a:defPPr>
      <a:defRPr lang="en-US"/>
    </a:defPPr>
    <a:lvl1pPr marL="0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57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13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371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827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284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740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198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655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 userDrawn="1">
          <p15:clr>
            <a:srgbClr val="A4A3A4"/>
          </p15:clr>
        </p15:guide>
        <p15:guide id="2" pos="4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57" y="102"/>
      </p:cViewPr>
      <p:guideLst>
        <p:guide orient="horz" pos="2391"/>
        <p:guide pos="42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le\Desktop\andrew_www\F2018_Biochem\Lectures\Lec04\glycine%20charg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43645644269642"/>
          <c:y val="7.5854879332597408E-2"/>
          <c:w val="0.79900210664456417"/>
          <c:h val="0.72643148721401085"/>
        </c:manualLayout>
      </c:layout>
      <c:scatterChart>
        <c:scatterStyle val="smoothMarker"/>
        <c:varyColors val="0"/>
        <c:ser>
          <c:idx val="0"/>
          <c:order val="0"/>
          <c:spPr>
            <a:ln w="26829">
              <a:noFill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0.99900099900099915</c:v>
                </c:pt>
                <c:pt idx="4">
                  <c:v>0.99009900990099009</c:v>
                </c:pt>
                <c:pt idx="5">
                  <c:v>0.90909090909090906</c:v>
                </c:pt>
                <c:pt idx="6">
                  <c:v>0.5</c:v>
                </c:pt>
                <c:pt idx="7">
                  <c:v>9.0909090909090912E-2</c:v>
                </c:pt>
                <c:pt idx="8">
                  <c:v>9.9009900990099011E-3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BE-4009-AA87-CEFE68E98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299520"/>
        <c:axId val="59692544"/>
      </c:scatterChart>
      <c:valAx>
        <c:axId val="126299520"/>
        <c:scaling>
          <c:orientation val="minMax"/>
          <c:max val="12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>
            <c:manualLayout>
              <c:xMode val="edge"/>
              <c:yMode val="edge"/>
              <c:x val="4.5325107570294523E-2"/>
              <c:y val="0.83202626836041493"/>
            </c:manualLayout>
          </c:layout>
          <c:overlay val="0"/>
          <c:spPr>
            <a:noFill/>
            <a:ln w="23848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29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9692544"/>
        <c:crosses val="autoZero"/>
        <c:crossBetween val="midCat"/>
        <c:majorUnit val="1"/>
        <c:minorUnit val="0.5"/>
      </c:valAx>
      <c:valAx>
        <c:axId val="59692544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Fraction Protonated</a:t>
                </a:r>
              </a:p>
            </c:rich>
          </c:tx>
          <c:layout>
            <c:manualLayout>
              <c:xMode val="edge"/>
              <c:yMode val="edge"/>
              <c:x val="0"/>
              <c:y val="0.13725475721784777"/>
            </c:manualLayout>
          </c:layout>
          <c:overlay val="0"/>
          <c:spPr>
            <a:noFill/>
            <a:ln w="23848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29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6299520"/>
        <c:crosses val="autoZero"/>
        <c:crossBetween val="midCat"/>
        <c:majorUnit val="0.1"/>
        <c:minorUnit val="0.05"/>
      </c:valAx>
      <c:spPr>
        <a:solidFill>
          <a:srgbClr val="FFFFFF"/>
        </a:solidFill>
        <a:ln w="1192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313792368492"/>
          <c:y val="8.7304969654906195E-2"/>
          <c:w val="0.76368889051969802"/>
          <c:h val="0.72643148721401085"/>
        </c:manualLayout>
      </c:layout>
      <c:scatterChart>
        <c:scatterStyle val="smoothMarker"/>
        <c:varyColors val="0"/>
        <c:ser>
          <c:idx val="0"/>
          <c:order val="0"/>
          <c:spPr>
            <a:ln w="26829">
              <a:noFill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0.99900099900099915</c:v>
                </c:pt>
                <c:pt idx="4">
                  <c:v>0.99009900990099009</c:v>
                </c:pt>
                <c:pt idx="5">
                  <c:v>0.90909090909090906</c:v>
                </c:pt>
                <c:pt idx="6">
                  <c:v>0.5</c:v>
                </c:pt>
                <c:pt idx="7">
                  <c:v>9.0909090909090912E-2</c:v>
                </c:pt>
                <c:pt idx="8">
                  <c:v>9.9009900990099011E-3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BE-4009-AA87-CEFE68E98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299520"/>
        <c:axId val="59692544"/>
      </c:scatterChart>
      <c:valAx>
        <c:axId val="126299520"/>
        <c:scaling>
          <c:orientation val="minMax"/>
          <c:max val="12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>
            <c:manualLayout>
              <c:xMode val="edge"/>
              <c:yMode val="edge"/>
              <c:x val="0.92399678730578083"/>
              <c:y val="0.77934982527795371"/>
            </c:manualLayout>
          </c:layout>
          <c:overlay val="0"/>
          <c:spPr>
            <a:noFill/>
            <a:ln w="23848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29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9692544"/>
        <c:crosses val="autoZero"/>
        <c:crossBetween val="midCat"/>
        <c:majorUnit val="1"/>
        <c:minorUnit val="0.5"/>
      </c:valAx>
      <c:valAx>
        <c:axId val="59692544"/>
        <c:scaling>
          <c:orientation val="minMax"/>
          <c:max val="100"/>
          <c:min val="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Activity</a:t>
                </a:r>
              </a:p>
            </c:rich>
          </c:tx>
          <c:layout>
            <c:manualLayout>
              <c:xMode val="edge"/>
              <c:yMode val="edge"/>
              <c:x val="0"/>
              <c:y val="0.13725475721784777"/>
            </c:manualLayout>
          </c:layout>
          <c:overlay val="0"/>
          <c:spPr>
            <a:noFill/>
            <a:ln w="23848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29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6299520"/>
        <c:crosses val="autoZero"/>
        <c:crossBetween val="midCat"/>
        <c:majorUnit val="10"/>
        <c:minorUnit val="5"/>
      </c:valAx>
      <c:spPr>
        <a:solidFill>
          <a:srgbClr val="FFFFFF"/>
        </a:solidFill>
        <a:ln w="1192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169653957728969"/>
          <c:y val="8.2352941176470629E-2"/>
          <c:w val="0.79900210664456417"/>
          <c:h val="0.72643148721401085"/>
        </c:manualLayout>
      </c:layout>
      <c:scatterChart>
        <c:scatterStyle val="smoothMarker"/>
        <c:varyColors val="0"/>
        <c:ser>
          <c:idx val="0"/>
          <c:order val="0"/>
          <c:spPr>
            <a:ln w="26829">
              <a:noFill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0.99900099900099915</c:v>
                </c:pt>
                <c:pt idx="4">
                  <c:v>0.99009900990099009</c:v>
                </c:pt>
                <c:pt idx="5">
                  <c:v>0.90909090909090906</c:v>
                </c:pt>
                <c:pt idx="6">
                  <c:v>0.5</c:v>
                </c:pt>
                <c:pt idx="7">
                  <c:v>9.0909090909090912E-2</c:v>
                </c:pt>
                <c:pt idx="8">
                  <c:v>9.9009900990099011E-3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BF2-4896-BBFA-BD06626F5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299520"/>
        <c:axId val="59692544"/>
      </c:scatterChart>
      <c:valAx>
        <c:axId val="126299520"/>
        <c:scaling>
          <c:orientation val="minMax"/>
          <c:max val="12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>
            <c:manualLayout>
              <c:xMode val="edge"/>
              <c:yMode val="edge"/>
              <c:x val="0.92156826496394073"/>
              <c:y val="0.89375742699004967"/>
            </c:manualLayout>
          </c:layout>
          <c:overlay val="0"/>
          <c:spPr>
            <a:noFill/>
            <a:ln w="23848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29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9692544"/>
        <c:crosses val="autoZero"/>
        <c:crossBetween val="midCat"/>
        <c:majorUnit val="1"/>
        <c:minorUnit val="0.5"/>
      </c:valAx>
      <c:valAx>
        <c:axId val="59692544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Fraction Protonated</a:t>
                </a:r>
              </a:p>
            </c:rich>
          </c:tx>
          <c:layout>
            <c:manualLayout>
              <c:xMode val="edge"/>
              <c:yMode val="edge"/>
              <c:x val="0"/>
              <c:y val="0.13725475721784777"/>
            </c:manualLayout>
          </c:layout>
          <c:overlay val="0"/>
          <c:spPr>
            <a:noFill/>
            <a:ln w="23848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29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6299520"/>
        <c:crosses val="autoZero"/>
        <c:crossBetween val="midCat"/>
        <c:majorUnit val="0.1"/>
        <c:minorUnit val="0.05"/>
      </c:valAx>
      <c:spPr>
        <a:solidFill>
          <a:srgbClr val="FFFFFF"/>
        </a:solidFill>
        <a:ln w="1192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299651567944251"/>
          <c:y val="0.10576923076923084"/>
          <c:w val="0.71428571428571452"/>
          <c:h val="0.66346153846153866"/>
        </c:manualLayout>
      </c:layout>
      <c:scatterChart>
        <c:scatterStyle val="smoothMarker"/>
        <c:varyColors val="0"/>
        <c:ser>
          <c:idx val="0"/>
          <c:order val="0"/>
          <c:spPr>
            <a:ln w="28575">
              <a:noFill/>
              <a:prstDash val="solid"/>
            </a:ln>
          </c:spPr>
          <c:marker>
            <c:symbol val="none"/>
          </c:marker>
          <c:xVal>
            <c:numRef>
              <c:f>Sheet1!$A$1:$A$11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Sheet1!$B$1:$B$11</c:f>
              <c:numCache>
                <c:formatCode>General</c:formatCode>
                <c:ptCount val="11"/>
                <c:pt idx="0">
                  <c:v>0.99</c:v>
                </c:pt>
                <c:pt idx="1">
                  <c:v>0.9</c:v>
                </c:pt>
                <c:pt idx="2">
                  <c:v>0.5</c:v>
                </c:pt>
                <c:pt idx="3">
                  <c:v>0.1</c:v>
                </c:pt>
                <c:pt idx="4">
                  <c:v>0.01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250-438D-82FC-3FE5BDA8B0FC}"/>
            </c:ext>
          </c:extLst>
        </c:ser>
        <c:ser>
          <c:idx val="2"/>
          <c:order val="1"/>
          <c:spPr>
            <a:ln w="31750">
              <a:noFill/>
              <a:prstDash val="solid"/>
            </a:ln>
          </c:spPr>
          <c:marker>
            <c:symbol val="none"/>
          </c:marker>
          <c:xVal>
            <c:numRef>
              <c:f>Sheet1!$A$1:$A$11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Sheet1!$D$1:$D$11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0.99</c:v>
                </c:pt>
                <c:pt idx="8">
                  <c:v>0.9</c:v>
                </c:pt>
                <c:pt idx="9">
                  <c:v>0.5</c:v>
                </c:pt>
                <c:pt idx="10">
                  <c:v>0.1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250-438D-82FC-3FE5BDA8B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499456"/>
        <c:axId val="190624512"/>
      </c:scatterChart>
      <c:valAx>
        <c:axId val="190499456"/>
        <c:scaling>
          <c:orientation val="minMax"/>
          <c:max val="10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>
            <c:manualLayout>
              <c:xMode val="edge"/>
              <c:yMode val="edge"/>
              <c:x val="0.53658552222956857"/>
              <c:y val="0.88942284845973207"/>
            </c:manualLayout>
          </c:layout>
          <c:overlay val="0"/>
          <c:spPr>
            <a:noFill/>
            <a:ln w="2537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90624512"/>
        <c:crosses val="autoZero"/>
        <c:crossBetween val="midCat"/>
        <c:majorUnit val="1"/>
        <c:minorUnit val="0.5"/>
      </c:valAx>
      <c:valAx>
        <c:axId val="190624512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Fraction Protonated</a:t>
                </a:r>
              </a:p>
            </c:rich>
          </c:tx>
          <c:layout>
            <c:manualLayout>
              <c:xMode val="edge"/>
              <c:yMode val="edge"/>
              <c:x val="4.1613772152946871E-2"/>
              <c:y val="0.205203544187849"/>
            </c:manualLayout>
          </c:layout>
          <c:overlay val="0"/>
          <c:spPr>
            <a:noFill/>
            <a:ln w="2537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90499456"/>
        <c:crosses val="autoZero"/>
        <c:crossBetween val="midCat"/>
        <c:majorUnit val="0.1"/>
        <c:minorUnit val="0.05"/>
      </c:valAx>
      <c:spPr>
        <a:solidFill>
          <a:srgbClr val="FFFFFF"/>
        </a:solidFill>
        <a:ln w="1268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13801498564731"/>
          <c:y val="0.21648793900762409"/>
          <c:w val="0.82471218660670986"/>
          <c:h val="0.661894474313465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</c:v>
                </c:pt>
              </c:strCache>
            </c:strRef>
          </c:tx>
          <c:marker>
            <c:symbol val="none"/>
          </c:marker>
          <c:xVal>
            <c:numRef>
              <c:f>Sheet1!$A$2:$A$42</c:f>
              <c:numCache>
                <c:formatCode>General</c:formatCode>
                <c:ptCount val="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0">
                  <c:v>0.99009900890099001</c:v>
                </c:pt>
                <c:pt idx="1">
                  <c:v>0.98252790672688728</c:v>
                </c:pt>
                <c:pt idx="2">
                  <c:v>0.96934656680600695</c:v>
                </c:pt>
                <c:pt idx="3">
                  <c:v>0.94675977917456433</c:v>
                </c:pt>
                <c:pt idx="4">
                  <c:v>0.90909089909090923</c:v>
                </c:pt>
                <c:pt idx="5">
                  <c:v>0.84902042500588293</c:v>
                </c:pt>
                <c:pt idx="6">
                  <c:v>0.75974689502518222</c:v>
                </c:pt>
                <c:pt idx="7">
                  <c:v>0.64006494356875576</c:v>
                </c:pt>
                <c:pt idx="8">
                  <c:v>0.49999990000000993</c:v>
                </c:pt>
                <c:pt idx="9">
                  <c:v>0.3599348223692056</c:v>
                </c:pt>
                <c:pt idx="10">
                  <c:v>0.24025275712437633</c:v>
                </c:pt>
                <c:pt idx="11">
                  <c:v>0.15097899487031419</c:v>
                </c:pt>
                <c:pt idx="12">
                  <c:v>9.0908090910091E-2</c:v>
                </c:pt>
                <c:pt idx="13">
                  <c:v>5.3238436925774679E-2</c:v>
                </c:pt>
                <c:pt idx="14">
                  <c:v>3.0650267764055328E-2</c:v>
                </c:pt>
                <c:pt idx="15">
                  <c:v>1.746646811320407E-2</c:v>
                </c:pt>
                <c:pt idx="16">
                  <c:v>9.8909901990088533E-3</c:v>
                </c:pt>
                <c:pt idx="17">
                  <c:v>5.5741848309566189E-3</c:v>
                </c:pt>
                <c:pt idx="18">
                  <c:v>3.1206874066268542E-3</c:v>
                </c:pt>
                <c:pt idx="19">
                  <c:v>1.7188917753905297E-3</c:v>
                </c:pt>
                <c:pt idx="20">
                  <c:v>8.9901099800104856E-4</c:v>
                </c:pt>
                <c:pt idx="21">
                  <c:v>3.8422895130274526E-4</c:v>
                </c:pt>
                <c:pt idx="22">
                  <c:v>0</c:v>
                </c:pt>
                <c:pt idx="23">
                  <c:v>-3.8422895130252321E-4</c:v>
                </c:pt>
                <c:pt idx="24">
                  <c:v>-8.9901099800093753E-4</c:v>
                </c:pt>
                <c:pt idx="25">
                  <c:v>-1.7188917753906408E-3</c:v>
                </c:pt>
                <c:pt idx="26">
                  <c:v>-3.1206874066268542E-3</c:v>
                </c:pt>
                <c:pt idx="27">
                  <c:v>-5.5741848309566189E-3</c:v>
                </c:pt>
                <c:pt idx="28">
                  <c:v>-9.8909901990089644E-3</c:v>
                </c:pt>
                <c:pt idx="29">
                  <c:v>-1.746646811320407E-2</c:v>
                </c:pt>
                <c:pt idx="30">
                  <c:v>-3.0650267764055439E-2</c:v>
                </c:pt>
                <c:pt idx="31">
                  <c:v>-5.3238436925774679E-2</c:v>
                </c:pt>
                <c:pt idx="32">
                  <c:v>-9.0908090910090888E-2</c:v>
                </c:pt>
                <c:pt idx="33">
                  <c:v>-0.1509789948703143</c:v>
                </c:pt>
                <c:pt idx="34">
                  <c:v>-0.2402527571243761</c:v>
                </c:pt>
                <c:pt idx="35">
                  <c:v>-0.35993482236920549</c:v>
                </c:pt>
                <c:pt idx="36">
                  <c:v>-0.49999990000001004</c:v>
                </c:pt>
                <c:pt idx="37">
                  <c:v>-0.64006494356875576</c:v>
                </c:pt>
                <c:pt idx="38">
                  <c:v>-0.75974689502518222</c:v>
                </c:pt>
                <c:pt idx="39">
                  <c:v>-0.84902042500588293</c:v>
                </c:pt>
                <c:pt idx="40">
                  <c:v>-0.90909089909090912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7A7-445D-8CE6-EDE1F8581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906688"/>
        <c:axId val="59905152"/>
      </c:scatterChart>
      <c:valAx>
        <c:axId val="59906688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 dirty="0">
                    <a:latin typeface="Arial" panose="020B0604020202020204" pitchFamily="34" charset="0"/>
                  </a:rPr>
                  <a:t>pH</a:t>
                </a:r>
              </a:p>
            </c:rich>
          </c:tx>
          <c:layout>
            <c:manualLayout>
              <c:xMode val="edge"/>
              <c:yMode val="edge"/>
              <c:x val="0.47709086420416785"/>
              <c:y val="0.56492849259033917"/>
            </c:manualLayout>
          </c:layout>
          <c:overlay val="0"/>
          <c:spPr>
            <a:solidFill>
              <a:schemeClr val="bg1"/>
            </a:solidFill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59905152"/>
        <c:crosses val="autoZero"/>
        <c:crossBetween val="midCat"/>
        <c:majorUnit val="1"/>
      </c:valAx>
      <c:valAx>
        <c:axId val="59905152"/>
        <c:scaling>
          <c:orientation val="minMax"/>
          <c:max val="1"/>
          <c:min val="-1"/>
        </c:scaling>
        <c:delete val="0"/>
        <c:axPos val="l"/>
        <c:majorGridlines>
          <c:spPr>
            <a:ln w="15875"/>
          </c:spPr>
        </c:majorGridlines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 dirty="0">
                    <a:latin typeface="Arial" panose="020B0604020202020204" pitchFamily="34" charset="0"/>
                  </a:rPr>
                  <a:t>q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spPr>
          <a:ln/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59906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09484609878313"/>
          <c:y val="5.3667758656848273E-2"/>
          <c:w val="0.78338260558339301"/>
          <c:h val="0.76140566426611522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3</c:v>
                </c:pt>
                <c:pt idx="1">
                  <c:v>4.3</c:v>
                </c:pt>
                <c:pt idx="2">
                  <c:v>5.0457574905606748</c:v>
                </c:pt>
                <c:pt idx="3">
                  <c:v>5.2466723333413885</c:v>
                </c:pt>
                <c:pt idx="4">
                  <c:v>5.3979400086720375</c:v>
                </c:pt>
                <c:pt idx="5">
                  <c:v>5.5228787452803374</c:v>
                </c:pt>
                <c:pt idx="6">
                  <c:v>5.6320232147054057</c:v>
                </c:pt>
                <c:pt idx="7">
                  <c:v>5.73115468770742</c:v>
                </c:pt>
                <c:pt idx="8">
                  <c:v>5.8239087409443187</c:v>
                </c:pt>
                <c:pt idx="9">
                  <c:v>5.9128498242810998</c:v>
                </c:pt>
                <c:pt idx="10">
                  <c:v>6</c:v>
                </c:pt>
                <c:pt idx="11">
                  <c:v>6.0871501757189002</c:v>
                </c:pt>
                <c:pt idx="12">
                  <c:v>6.1760912590556813</c:v>
                </c:pt>
                <c:pt idx="13">
                  <c:v>6.26884531229258</c:v>
                </c:pt>
                <c:pt idx="14">
                  <c:v>6.3679767852945943</c:v>
                </c:pt>
                <c:pt idx="15">
                  <c:v>6.4771212547196626</c:v>
                </c:pt>
                <c:pt idx="16">
                  <c:v>6.6020599913279625</c:v>
                </c:pt>
                <c:pt idx="17">
                  <c:v>6.7533276666586124</c:v>
                </c:pt>
                <c:pt idx="18">
                  <c:v>7</c:v>
                </c:pt>
                <c:pt idx="19">
                  <c:v>7.8</c:v>
                </c:pt>
                <c:pt idx="20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F28-454A-8A6D-7974273FD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750080"/>
        <c:axId val="190756352"/>
      </c:scatterChart>
      <c:valAx>
        <c:axId val="190750080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Eq NaOH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756352"/>
        <c:crosses val="autoZero"/>
        <c:crossBetween val="midCat"/>
        <c:majorUnit val="0.1"/>
        <c:minorUnit val="5.000000000000001E-2"/>
      </c:valAx>
      <c:valAx>
        <c:axId val="190756352"/>
        <c:scaling>
          <c:orientation val="minMax"/>
          <c:max val="9"/>
          <c:min val="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7500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09484609878313"/>
          <c:y val="5.3667758656848273E-2"/>
          <c:w val="0.78338260558339301"/>
          <c:h val="0.76140566426611522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3</c:v>
                </c:pt>
                <c:pt idx="1">
                  <c:v>4.3</c:v>
                </c:pt>
                <c:pt idx="2">
                  <c:v>5.0457574905606748</c:v>
                </c:pt>
                <c:pt idx="3">
                  <c:v>5.2466723333413885</c:v>
                </c:pt>
                <c:pt idx="4">
                  <c:v>5.3979400086720375</c:v>
                </c:pt>
                <c:pt idx="5">
                  <c:v>5.5228787452803374</c:v>
                </c:pt>
                <c:pt idx="6">
                  <c:v>5.6320232147054057</c:v>
                </c:pt>
                <c:pt idx="7">
                  <c:v>5.73115468770742</c:v>
                </c:pt>
                <c:pt idx="8">
                  <c:v>5.8239087409443187</c:v>
                </c:pt>
                <c:pt idx="9">
                  <c:v>5.9128498242810998</c:v>
                </c:pt>
                <c:pt idx="10">
                  <c:v>6</c:v>
                </c:pt>
                <c:pt idx="11">
                  <c:v>6.0871501757189002</c:v>
                </c:pt>
                <c:pt idx="12">
                  <c:v>6.1760912590556813</c:v>
                </c:pt>
                <c:pt idx="13">
                  <c:v>6.26884531229258</c:v>
                </c:pt>
                <c:pt idx="14">
                  <c:v>6.3679767852945943</c:v>
                </c:pt>
                <c:pt idx="15">
                  <c:v>6.4771212547196626</c:v>
                </c:pt>
                <c:pt idx="16">
                  <c:v>6.6020599913279625</c:v>
                </c:pt>
                <c:pt idx="17">
                  <c:v>6.7533276666586124</c:v>
                </c:pt>
                <c:pt idx="18">
                  <c:v>7</c:v>
                </c:pt>
                <c:pt idx="19">
                  <c:v>7.8</c:v>
                </c:pt>
                <c:pt idx="20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4AB-446F-9D99-82D8E06E2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750080"/>
        <c:axId val="190756352"/>
      </c:scatterChart>
      <c:valAx>
        <c:axId val="190750080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Eq NaOH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756352"/>
        <c:crosses val="autoZero"/>
        <c:crossBetween val="midCat"/>
        <c:majorUnit val="0.1"/>
        <c:minorUnit val="5.000000000000001E-2"/>
      </c:valAx>
      <c:valAx>
        <c:axId val="190756352"/>
        <c:scaling>
          <c:orientation val="minMax"/>
          <c:max val="9"/>
          <c:min val="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7500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09484609878313"/>
          <c:y val="5.3667758656848273E-2"/>
          <c:w val="0.78338260558339301"/>
          <c:h val="0.76140566426611522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3</c:v>
                </c:pt>
                <c:pt idx="1">
                  <c:v>4.3</c:v>
                </c:pt>
                <c:pt idx="2">
                  <c:v>5.0457574905606748</c:v>
                </c:pt>
                <c:pt idx="3">
                  <c:v>5.2466723333413885</c:v>
                </c:pt>
                <c:pt idx="4">
                  <c:v>5.3979400086720375</c:v>
                </c:pt>
                <c:pt idx="5">
                  <c:v>5.5228787452803374</c:v>
                </c:pt>
                <c:pt idx="6">
                  <c:v>5.6320232147054057</c:v>
                </c:pt>
                <c:pt idx="7">
                  <c:v>5.73115468770742</c:v>
                </c:pt>
                <c:pt idx="8">
                  <c:v>5.8239087409443187</c:v>
                </c:pt>
                <c:pt idx="9">
                  <c:v>5.9128498242810998</c:v>
                </c:pt>
                <c:pt idx="10">
                  <c:v>6</c:v>
                </c:pt>
                <c:pt idx="11">
                  <c:v>6.0871501757189002</c:v>
                </c:pt>
                <c:pt idx="12">
                  <c:v>6.1760912590556813</c:v>
                </c:pt>
                <c:pt idx="13">
                  <c:v>6.26884531229258</c:v>
                </c:pt>
                <c:pt idx="14">
                  <c:v>6.3679767852945943</c:v>
                </c:pt>
                <c:pt idx="15">
                  <c:v>6.4771212547196626</c:v>
                </c:pt>
                <c:pt idx="16">
                  <c:v>6.6020599913279625</c:v>
                </c:pt>
                <c:pt idx="17">
                  <c:v>6.7533276666586124</c:v>
                </c:pt>
                <c:pt idx="18">
                  <c:v>7</c:v>
                </c:pt>
                <c:pt idx="19">
                  <c:v>7.8</c:v>
                </c:pt>
                <c:pt idx="20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2AF-430C-A1AF-0CADEDD18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750080"/>
        <c:axId val="190756352"/>
      </c:scatterChart>
      <c:valAx>
        <c:axId val="190750080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Eq NaOH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756352"/>
        <c:crosses val="autoZero"/>
        <c:crossBetween val="midCat"/>
        <c:majorUnit val="0.1"/>
        <c:minorUnit val="5.000000000000001E-2"/>
      </c:valAx>
      <c:valAx>
        <c:axId val="190756352"/>
        <c:scaling>
          <c:orientation val="minMax"/>
          <c:max val="9"/>
          <c:min val="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7500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A4A303C-86F0-4A54-B26D-3A07AFF1653F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9B98C4E-3020-4B86-8B78-BC8DBE2B4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0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4913" rtl="0" eaLnBrk="1" latinLnBrk="0" hangingPunct="1">
      <a:defRPr sz="13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22457" algn="l" defTabSz="1044913" rtl="0" eaLnBrk="1" latinLnBrk="0" hangingPunct="1">
      <a:defRPr sz="13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44913" algn="l" defTabSz="1044913" rtl="0" eaLnBrk="1" latinLnBrk="0" hangingPunct="1">
      <a:defRPr sz="13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567371" algn="l" defTabSz="1044913" rtl="0" eaLnBrk="1" latinLnBrk="0" hangingPunct="1">
      <a:defRPr sz="13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89827" algn="l" defTabSz="1044913" rtl="0" eaLnBrk="1" latinLnBrk="0" hangingPunct="1">
      <a:defRPr sz="13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612284" algn="l" defTabSz="1044913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6pPr>
    <a:lvl7pPr marL="3134740" algn="l" defTabSz="1044913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7pPr>
    <a:lvl8pPr marL="3657198" algn="l" defTabSz="1044913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8pPr>
    <a:lvl9pPr marL="4179655" algn="l" defTabSz="1044913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see how AA are polymerized to understand mainchain and sidechain.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277C-F2CC-47F2-9A7A-718C4753AF1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4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CDEC8FB6-8A22-45B6-83CF-F865181165E7}" type="datetime1">
              <a:rPr lang="en-US" smtClean="0"/>
              <a:t>8/26/2024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Foundations I - F2024 - Lec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86804" y="7034657"/>
            <a:ext cx="3148541" cy="404088"/>
          </a:xfrm>
        </p:spPr>
        <p:txBody>
          <a:bodyPr/>
          <a:lstStyle>
            <a:lvl1pPr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Foundations I - F2024 - Lec 1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60A4-7FA5-4A14-AD19-FB9C146B669A}" type="datetime1">
              <a:rPr lang="en-US" smtClean="0"/>
              <a:t>8/26/2024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2674830" y="7235907"/>
            <a:ext cx="288465" cy="179536"/>
          </a:xfrm>
        </p:spPr>
        <p:txBody>
          <a:bodyPr lIns="0" tIns="0" rIns="0" bIns="0"/>
          <a:lstStyle>
            <a:lvl1pPr>
              <a:defRPr sz="1211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5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689" y="303948"/>
            <a:ext cx="12144375" cy="1264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9" y="1770964"/>
            <a:ext cx="12144375" cy="500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688" y="7034657"/>
            <a:ext cx="3148541" cy="40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11365E9-99CC-4C96-BEDC-5E04C5C30759}" type="datetime1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0370" y="7034657"/>
            <a:ext cx="4273021" cy="40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Foundations I - F2024 - Lec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0521" y="7034657"/>
            <a:ext cx="3148541" cy="40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4" r:id="rId2"/>
  </p:sldLayoutIdLst>
  <p:hf hdr="0"/>
  <p:txStyles>
    <p:titleStyle>
      <a:lvl1pPr algn="ctr" defTabSz="1078995" rtl="0" eaLnBrk="1" latinLnBrk="0" hangingPunct="1">
        <a:spcBef>
          <a:spcPct val="0"/>
        </a:spcBef>
        <a:buNone/>
        <a:defRPr sz="5192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04623" indent="-404623" algn="l" defTabSz="1078995" rtl="0" eaLnBrk="1" latinLnBrk="0" hangingPunct="1">
        <a:spcBef>
          <a:spcPct val="20000"/>
        </a:spcBef>
        <a:buFont typeface="Arial" pitchFamily="34" charset="0"/>
        <a:buChar char="•"/>
        <a:defRPr sz="3776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76684" indent="-337188" algn="l" defTabSz="1078995" rtl="0" eaLnBrk="1" latinLnBrk="0" hangingPunct="1">
        <a:spcBef>
          <a:spcPct val="20000"/>
        </a:spcBef>
        <a:buFont typeface="Arial" pitchFamily="34" charset="0"/>
        <a:buChar char="–"/>
        <a:defRPr sz="330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48745" indent="-269749" algn="l" defTabSz="1078995" rtl="0" eaLnBrk="1" latinLnBrk="0" hangingPunct="1">
        <a:spcBef>
          <a:spcPct val="20000"/>
        </a:spcBef>
        <a:buFont typeface="Arial" pitchFamily="34" charset="0"/>
        <a:buChar char="•"/>
        <a:defRPr sz="2832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888241" indent="-269749" algn="l" defTabSz="1078995" rtl="0" eaLnBrk="1" latinLnBrk="0" hangingPunct="1">
        <a:spcBef>
          <a:spcPct val="20000"/>
        </a:spcBef>
        <a:buFont typeface="Arial" pitchFamily="34" charset="0"/>
        <a:buChar char="–"/>
        <a:defRPr sz="236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27740" indent="-269749" algn="l" defTabSz="1078995" rtl="0" eaLnBrk="1" latinLnBrk="0" hangingPunct="1">
        <a:spcBef>
          <a:spcPct val="20000"/>
        </a:spcBef>
        <a:buFont typeface="Arial" pitchFamily="34" charset="0"/>
        <a:buChar char="»"/>
        <a:defRPr sz="236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967238" indent="-269749" algn="l" defTabSz="1078995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6pPr>
      <a:lvl7pPr marL="3506736" indent="-269749" algn="l" defTabSz="1078995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7pPr>
      <a:lvl8pPr marL="4046233" indent="-269749" algn="l" defTabSz="1078995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8pPr>
      <a:lvl9pPr marL="4585731" indent="-269749" algn="l" defTabSz="1078995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1pPr>
      <a:lvl2pPr marL="539497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2pPr>
      <a:lvl3pPr marL="1078995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3pPr>
      <a:lvl4pPr marL="1618494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4pPr>
      <a:lvl5pPr marL="2157991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5pPr>
      <a:lvl6pPr marL="2697490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6pPr>
      <a:lvl7pPr marL="3236986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7pPr>
      <a:lvl8pPr marL="3776485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8pPr>
      <a:lvl9pPr marL="4315983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30.emf"/><Relationship Id="rId5" Type="http://schemas.openxmlformats.org/officeDocument/2006/relationships/image" Target="../media/image78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1.png"/><Relationship Id="rId4" Type="http://schemas.openxmlformats.org/officeDocument/2006/relationships/image" Target="../media/image96.png"/><Relationship Id="rId9" Type="http://schemas.openxmlformats.org/officeDocument/2006/relationships/image" Target="../media/image10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image" Target="../media/image102.png"/><Relationship Id="rId7" Type="http://schemas.openxmlformats.org/officeDocument/2006/relationships/oleObject" Target="../embeddings/oleObject18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oleObject" Target="../embeddings/oleObject4.bin"/><Relationship Id="rId7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604421" y="1127919"/>
            <a:ext cx="6670675" cy="5570756"/>
          </a:xfrm>
        </p:spPr>
        <p:txBody>
          <a:bodyPr wrap="square">
            <a:spAutoFit/>
          </a:bodyPr>
          <a:lstStyle/>
          <a:p>
            <a:r>
              <a:rPr lang="en-US" sz="2000" dirty="0"/>
              <a:t>Hydrogen bonds</a:t>
            </a:r>
          </a:p>
          <a:p>
            <a:pPr lvl="1"/>
            <a:r>
              <a:rPr lang="en-US" sz="2000" dirty="0"/>
              <a:t>Polar versus non-polar bonds</a:t>
            </a:r>
          </a:p>
          <a:p>
            <a:pPr lvl="1"/>
            <a:r>
              <a:rPr lang="en-US" sz="2000" dirty="0"/>
              <a:t>Hydrogen bonding in biochemistry</a:t>
            </a:r>
          </a:p>
          <a:p>
            <a:r>
              <a:rPr lang="en-US" sz="2000" dirty="0"/>
              <a:t>Water</a:t>
            </a:r>
          </a:p>
          <a:p>
            <a:pPr lvl="1"/>
            <a:r>
              <a:rPr lang="en-US" sz="2000" dirty="0"/>
              <a:t>Structure and acid-base</a:t>
            </a:r>
          </a:p>
          <a:p>
            <a:r>
              <a:rPr lang="en-US" sz="2000" dirty="0"/>
              <a:t>pH</a:t>
            </a:r>
          </a:p>
          <a:p>
            <a:pPr lvl="1"/>
            <a:r>
              <a:rPr lang="en-US" sz="2000" dirty="0"/>
              <a:t>Measurement of </a:t>
            </a:r>
            <a:r>
              <a:rPr lang="en-US" sz="2000" dirty="0" err="1"/>
              <a:t>pKa</a:t>
            </a:r>
            <a:r>
              <a:rPr lang="en-US" sz="2000" dirty="0"/>
              <a:t> by titrations</a:t>
            </a:r>
          </a:p>
          <a:p>
            <a:pPr lvl="1"/>
            <a:r>
              <a:rPr lang="en-US" sz="2000" dirty="0"/>
              <a:t>Generation of buffer solutions</a:t>
            </a:r>
          </a:p>
          <a:p>
            <a:r>
              <a:rPr lang="en-US" sz="2000" dirty="0"/>
              <a:t>Amino acids</a:t>
            </a:r>
          </a:p>
          <a:p>
            <a:pPr lvl="1"/>
            <a:r>
              <a:rPr lang="en-US" sz="2000" dirty="0"/>
              <a:t>Calculation of protein concentration</a:t>
            </a:r>
          </a:p>
          <a:p>
            <a:pPr lvl="1"/>
            <a:r>
              <a:rPr lang="en-US" sz="2000" dirty="0"/>
              <a:t>Effect of pH on charge, calculation of charge.</a:t>
            </a:r>
          </a:p>
          <a:p>
            <a:pPr lvl="1"/>
            <a:r>
              <a:rPr lang="en-US" sz="2000" dirty="0"/>
              <a:t>Interpretation of fluorescence changes</a:t>
            </a:r>
          </a:p>
          <a:p>
            <a:pPr lvl="1"/>
            <a:r>
              <a:rPr lang="en-US" sz="2000" dirty="0"/>
              <a:t>UV absorption</a:t>
            </a:r>
          </a:p>
          <a:p>
            <a:r>
              <a:rPr lang="en-US" sz="2000" dirty="0"/>
              <a:t>Protein Structure and stability</a:t>
            </a:r>
          </a:p>
          <a:p>
            <a:pPr lvl="1"/>
            <a:r>
              <a:rPr lang="en-US" sz="2000" dirty="0"/>
              <a:t>Primary &amp; secondary 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67140-4F6B-7287-2289-659ABCAFBC26}"/>
              </a:ext>
            </a:extLst>
          </p:cNvPr>
          <p:cNvSpPr txBox="1"/>
          <p:nvPr/>
        </p:nvSpPr>
        <p:spPr>
          <a:xfrm>
            <a:off x="3622675" y="66399"/>
            <a:ext cx="5963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Foundations in Biomedical Sciences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D5981-7480-A246-F079-6B8E54351326}"/>
              </a:ext>
            </a:extLst>
          </p:cNvPr>
          <p:cNvSpPr txBox="1"/>
          <p:nvPr/>
        </p:nvSpPr>
        <p:spPr>
          <a:xfrm>
            <a:off x="1641475" y="1737519"/>
            <a:ext cx="40911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Gordon Rule</a:t>
            </a:r>
          </a:p>
          <a:p>
            <a:r>
              <a:rPr lang="en-US" sz="2000" dirty="0">
                <a:latin typeface="Arial" panose="020B0604020202020204" pitchFamily="34" charset="0"/>
              </a:rPr>
              <a:t>Department of Biological Sciences</a:t>
            </a:r>
          </a:p>
          <a:p>
            <a:r>
              <a:rPr lang="en-US" sz="2000" dirty="0">
                <a:latin typeface="Arial" panose="020B0604020202020204" pitchFamily="34" charset="0"/>
              </a:rPr>
              <a:t>Carnegie Mellon University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rule@andrew.cmu.edu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4A46F71-49AC-616C-4D4D-F943D732E80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6078F64-C7A0-4937-A8C4-BCC7F697C4C7}" type="datetime1">
              <a:rPr lang="en-US" smtClean="0"/>
              <a:t>8/26/2024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22BEB47-E659-9D31-77AD-4DD467F44DA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D63CB96-B2DD-1F8A-7CB7-7F1BD754347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1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402" y="73519"/>
            <a:ext cx="7154038" cy="939470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38237">
              <a:spcBef>
                <a:spcPts val="100"/>
              </a:spcBef>
            </a:pP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Characterization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of Acid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Strength Using pK</a:t>
            </a:r>
            <a:r>
              <a:rPr sz="2000" b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742" algn="ctr">
              <a:spcBef>
                <a:spcPts val="35"/>
              </a:spcBef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HA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↔ 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sz="2000" baseline="26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254">
              <a:spcBef>
                <a:spcPts val="3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equilibrium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for that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dissociation: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960" y="1776375"/>
            <a:ext cx="8034049" cy="933382"/>
          </a:xfrm>
          <a:prstGeom prst="rect">
            <a:avLst/>
          </a:prstGeom>
        </p:spPr>
        <p:txBody>
          <a:bodyPr vert="horz" wrap="square" lIns="0" tIns="8284" rIns="0" bIns="0" rtlCol="0">
            <a:spAutoFit/>
          </a:bodyPr>
          <a:lstStyle/>
          <a:p>
            <a:pPr marL="38237" marR="30590">
              <a:lnSpc>
                <a:spcPct val="101800"/>
              </a:lnSpc>
              <a:spcBef>
                <a:spcPts val="65"/>
              </a:spcBef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equilibrium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dissociation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is given a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special name,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'k-a', or 'k-acidity'. The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acidity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constant, K</a:t>
            </a:r>
            <a:r>
              <a:rPr sz="2000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fundamental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property  of the acid,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depend on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pH of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solution.</a:t>
            </a:r>
            <a:endParaRPr lang="en-US" sz="20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960" y="4109376"/>
            <a:ext cx="2788276" cy="933298"/>
          </a:xfrm>
          <a:prstGeom prst="rect">
            <a:avLst/>
          </a:prstGeom>
        </p:spPr>
        <p:txBody>
          <a:bodyPr vert="horz" wrap="square" lIns="0" tIns="8284" rIns="0" bIns="0" rtlCol="0">
            <a:spAutoFit/>
          </a:bodyPr>
          <a:lstStyle/>
          <a:p>
            <a:pPr marL="38237" marR="30590">
              <a:lnSpc>
                <a:spcPct val="101899"/>
              </a:lnSpc>
              <a:spcBef>
                <a:spcPts val="65"/>
              </a:spcBef>
            </a:pP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[H</a:t>
            </a:r>
            <a:r>
              <a:rPr sz="2000" b="1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000" b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then exactly ½</a:t>
            </a:r>
            <a:r>
              <a:rPr sz="20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of  the acid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protonated.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30D6ED81-4FA2-4E1F-B5F1-B9EE836421B6}"/>
              </a:ext>
            </a:extLst>
          </p:cNvPr>
          <p:cNvSpPr txBox="1"/>
          <p:nvPr/>
        </p:nvSpPr>
        <p:spPr>
          <a:xfrm>
            <a:off x="8872041" y="270708"/>
            <a:ext cx="4511843" cy="740876"/>
          </a:xfrm>
          <a:prstGeom prst="rect">
            <a:avLst/>
          </a:prstGeom>
        </p:spPr>
        <p:txBody>
          <a:bodyPr vert="horz" wrap="square" lIns="0" tIns="8922" rIns="0" bIns="0" rtlCol="0">
            <a:spAutoFit/>
          </a:bodyPr>
          <a:lstStyle/>
          <a:p>
            <a:pPr marR="5098">
              <a:lnSpc>
                <a:spcPct val="101699"/>
              </a:lnSpc>
              <a:spcBef>
                <a:spcPts val="70"/>
              </a:spcBef>
            </a:pPr>
            <a:r>
              <a:rPr sz="1400" i="1" spc="-5" dirty="0">
                <a:latin typeface="Arial" panose="020B0604020202020204" pitchFamily="34" charset="0"/>
                <a:cs typeface="Arial" panose="020B0604020202020204" pitchFamily="34" charset="0"/>
              </a:rPr>
              <a:t>Equilibrium Constants: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Why  is the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of products to  reactants a constant when a  system is at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equilibrium?</a:t>
            </a:r>
            <a:endParaRPr lang="en-US" sz="1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2"/>
              </a:spcBef>
            </a:pP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reaction: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8DCDBE41-739D-47DB-AC6D-E031A177FEAA}"/>
              </a:ext>
            </a:extLst>
          </p:cNvPr>
          <p:cNvSpPr txBox="1"/>
          <p:nvPr/>
        </p:nvSpPr>
        <p:spPr>
          <a:xfrm>
            <a:off x="8932931" y="1377215"/>
            <a:ext cx="4367144" cy="223715"/>
          </a:xfrm>
          <a:prstGeom prst="rect">
            <a:avLst/>
          </a:prstGeom>
        </p:spPr>
        <p:txBody>
          <a:bodyPr vert="horz" wrap="square" lIns="0" tIns="17843" rIns="0" bIns="0" rtlCol="0">
            <a:spAutoFit/>
          </a:bodyPr>
          <a:lstStyle/>
          <a:p>
            <a:pPr marR="5098">
              <a:lnSpc>
                <a:spcPct val="101800"/>
              </a:lnSpc>
              <a:spcBef>
                <a:spcPts val="60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Equations that describe the  rate of change of [A]: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2">
            <a:extLst>
              <a:ext uri="{FF2B5EF4-FFF2-40B4-BE49-F238E27FC236}">
                <a16:creationId xmlns:a16="http://schemas.microsoft.com/office/drawing/2014/main" id="{052B3A82-E961-4A0B-80C5-4E643BCB695A}"/>
              </a:ext>
            </a:extLst>
          </p:cNvPr>
          <p:cNvSpPr txBox="1"/>
          <p:nvPr/>
        </p:nvSpPr>
        <p:spPr>
          <a:xfrm>
            <a:off x="9017648" y="2566882"/>
            <a:ext cx="4282427" cy="214062"/>
          </a:xfrm>
          <a:prstGeom prst="rect">
            <a:avLst/>
          </a:prstGeom>
        </p:spPr>
        <p:txBody>
          <a:bodyPr vert="horz" wrap="square" lIns="0" tIns="8284" rIns="0" bIns="0" rtlCol="0">
            <a:spAutoFit/>
          </a:bodyPr>
          <a:lstStyle/>
          <a:p>
            <a:pPr marR="5098">
              <a:lnSpc>
                <a:spcPct val="101800"/>
              </a:lnSpc>
              <a:spcBef>
                <a:spcPts val="65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at equilibrium d[A]/dt=0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d[B]/dt=0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580ADB-9C05-4E47-B77A-28B47CA847E0}"/>
              </a:ext>
            </a:extLst>
          </p:cNvPr>
          <p:cNvSpPr/>
          <p:nvPr/>
        </p:nvSpPr>
        <p:spPr>
          <a:xfrm>
            <a:off x="8806354" y="147274"/>
            <a:ext cx="4628235" cy="3647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734137-7AF6-41D6-94F5-016BEB994F4B}"/>
                  </a:ext>
                </a:extLst>
              </p:cNvPr>
              <p:cNvSpPr txBox="1"/>
              <p:nvPr/>
            </p:nvSpPr>
            <p:spPr>
              <a:xfrm>
                <a:off x="9853711" y="1638399"/>
                <a:ext cx="2152962" cy="410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𝐹𝑜𝑟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𝑅𝑒𝑣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734137-7AF6-41D6-94F5-016BEB994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711" y="1638399"/>
                <a:ext cx="2152962" cy="410690"/>
              </a:xfrm>
              <a:prstGeom prst="rect">
                <a:avLst/>
              </a:prstGeom>
              <a:blipFill>
                <a:blip r:embed="rId2"/>
                <a:stretch>
                  <a:fillRect l="-1130" t="-4478" r="-1977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53E29BB5-740A-49E8-A6AA-937FD3FFC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184695"/>
              </p:ext>
            </p:extLst>
          </p:nvPr>
        </p:nvGraphicFramePr>
        <p:xfrm>
          <a:off x="11127962" y="679104"/>
          <a:ext cx="1271346" cy="74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1266548" imgH="742556" progId="MDLDrawOLE.MDLDrawObject.1">
                  <p:embed/>
                </p:oleObj>
              </mc:Choice>
              <mc:Fallback>
                <p:oleObj name="MDLDrawObject Class" r:id="rId3" imgW="1266548" imgH="742556" progId="MDLDrawOLE.MDLDrawObject.1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53E29BB5-740A-49E8-A6AA-937FD3FFCB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7962" y="679104"/>
                        <a:ext cx="1271346" cy="745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A67DF9-891C-9E82-7166-FA35E97E60C3}"/>
                  </a:ext>
                </a:extLst>
              </p:cNvPr>
              <p:cNvSpPr txBox="1"/>
              <p:nvPr/>
            </p:nvSpPr>
            <p:spPr>
              <a:xfrm>
                <a:off x="2098335" y="1091924"/>
                <a:ext cx="2328273" cy="665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𝐸𝑄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A67DF9-891C-9E82-7166-FA35E97E6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335" y="1091924"/>
                <a:ext cx="2328273" cy="665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5FD564-F9A2-605E-BD98-1D706B95D229}"/>
                  </a:ext>
                </a:extLst>
              </p:cNvPr>
              <p:cNvSpPr txBox="1"/>
              <p:nvPr/>
            </p:nvSpPr>
            <p:spPr>
              <a:xfrm>
                <a:off x="3825108" y="4111030"/>
                <a:ext cx="2247170" cy="795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5FD564-F9A2-605E-BD98-1D706B95D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108" y="4111030"/>
                <a:ext cx="2247170" cy="7958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ECF8565-10D1-A7D5-C90F-14749E036700}"/>
              </a:ext>
            </a:extLst>
          </p:cNvPr>
          <p:cNvSpPr txBox="1"/>
          <p:nvPr/>
        </p:nvSpPr>
        <p:spPr>
          <a:xfrm>
            <a:off x="5898769" y="96906"/>
            <a:ext cx="2770577" cy="132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344134" indent="-344134">
              <a:buFont typeface="Arial" panose="020B0604020202020204" pitchFamily="34" charset="0"/>
              <a:buChar char="•"/>
            </a:pPr>
            <a:r>
              <a:rPr lang="en-US" sz="200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acids</a:t>
            </a:r>
          </a:p>
          <a:p>
            <a:pPr marL="344134" indent="-344134">
              <a:buFont typeface="Arial" panose="020B0604020202020204" pitchFamily="34" charset="0"/>
              <a:buChar char="•"/>
            </a:pPr>
            <a:r>
              <a:rPr lang="en-US" sz="200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 ionization, given pH of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3383C-9F26-6DD7-3607-E1850FC3531E}"/>
              </a:ext>
            </a:extLst>
          </p:cNvPr>
          <p:cNvSpPr txBox="1"/>
          <p:nvPr/>
        </p:nvSpPr>
        <p:spPr>
          <a:xfrm>
            <a:off x="479929" y="2731974"/>
            <a:ext cx="8034049" cy="1435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37" marR="30590">
              <a:lnSpc>
                <a:spcPct val="101800"/>
              </a:lnSpc>
              <a:spcBef>
                <a:spcPts val="65"/>
              </a:spcBef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is experimentally measured (more later).</a:t>
            </a:r>
          </a:p>
          <a:p>
            <a:pPr marL="38237" marR="30590">
              <a:lnSpc>
                <a:spcPct val="101800"/>
              </a:lnSpc>
              <a:spcBef>
                <a:spcPts val="602"/>
              </a:spcBef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is a constant for a group, but depends on (more later):</a:t>
            </a:r>
          </a:p>
          <a:p>
            <a:pPr marL="325016" marR="30590" indent="-286779">
              <a:lnSpc>
                <a:spcPct val="101800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chemical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structure of the group.</a:t>
            </a:r>
          </a:p>
          <a:p>
            <a:pPr marL="325016" marR="30590" indent="-286779">
              <a:lnSpc>
                <a:spcPct val="101800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electrostatic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environment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acidic group.</a:t>
            </a:r>
            <a:endParaRPr lang="en-US" sz="20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612A13-CDC0-B454-5403-7C321B2FAF8E}"/>
                  </a:ext>
                </a:extLst>
              </p:cNvPr>
              <p:cNvSpPr txBox="1"/>
              <p:nvPr/>
            </p:nvSpPr>
            <p:spPr>
              <a:xfrm>
                <a:off x="9824152" y="2840720"/>
                <a:ext cx="2182521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0 =−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𝐹𝑜𝑟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𝑅𝑒𝑣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612A13-CDC0-B454-5403-7C321B2FA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152" y="2840720"/>
                <a:ext cx="2182521" cy="232051"/>
              </a:xfrm>
              <a:prstGeom prst="rect">
                <a:avLst/>
              </a:prstGeom>
              <a:blipFill>
                <a:blip r:embed="rId7"/>
                <a:stretch>
                  <a:fillRect l="-1117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B55072-F555-D0CA-7305-8AC44EB54E87}"/>
                  </a:ext>
                </a:extLst>
              </p:cNvPr>
              <p:cNvSpPr txBox="1"/>
              <p:nvPr/>
            </p:nvSpPr>
            <p:spPr>
              <a:xfrm>
                <a:off x="10153953" y="3190105"/>
                <a:ext cx="1619802" cy="476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𝐹𝑜𝑟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𝑅𝑒𝑣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B55072-F555-D0CA-7305-8AC44EB54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53" y="3190105"/>
                <a:ext cx="1619802" cy="476156"/>
              </a:xfrm>
              <a:prstGeom prst="rect">
                <a:avLst/>
              </a:prstGeom>
              <a:blipFill>
                <a:blip r:embed="rId8"/>
                <a:stretch>
                  <a:fillRect l="-2264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CB667CB-5268-6E52-13B9-2494A3E24D25}"/>
              </a:ext>
            </a:extLst>
          </p:cNvPr>
          <p:cNvSpPr txBox="1"/>
          <p:nvPr/>
        </p:nvSpPr>
        <p:spPr>
          <a:xfrm>
            <a:off x="8932931" y="2016354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[A]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at a rate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[A]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[A]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at a rate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[B]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96652-46D7-4A4A-26EC-1554ED5FD5A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E1F0F85-A131-4FB6-B40D-6337D5828AE7}" type="datetime1">
              <a:rPr lang="en-US" smtClean="0"/>
              <a:t>8/26/2024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E850B9-C04C-39F0-66EA-EF1AF5EC429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57E5913-7FAC-DB39-C5C2-C27A03712B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10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AED865-1B3D-A0E4-0520-2C82B0C89FEA}"/>
              </a:ext>
            </a:extLst>
          </p:cNvPr>
          <p:cNvSpPr/>
          <p:nvPr/>
        </p:nvSpPr>
        <p:spPr>
          <a:xfrm>
            <a:off x="356341" y="5084952"/>
            <a:ext cx="7181099" cy="165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1775" marR="30590" indent="-183538">
              <a:lnSpc>
                <a:spcPct val="101800"/>
              </a:lnSpc>
              <a:spcBef>
                <a:spcPts val="65"/>
              </a:spcBef>
            </a:pPr>
            <a:r>
              <a:rPr lang="en-US" sz="2000" b="1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b="1" spc="-7" baseline="-7936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pH scale is used to characterize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[H</a:t>
            </a:r>
            <a:r>
              <a:rPr lang="en-US" sz="2000" baseline="2645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], it is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useful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express  the acidity constant on the same scale,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by taking its negative log, giving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“p-K-a”:  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spc="-7" baseline="-7936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- log</a:t>
            </a:r>
            <a:r>
              <a:rPr lang="en-US"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aseline="-793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254">
              <a:spcBef>
                <a:spcPts val="35"/>
              </a:spcBef>
            </a:pP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pH = </a:t>
            </a:r>
            <a:r>
              <a:rPr lang="en-US" sz="20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b="1" spc="-7" baseline="-7936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exactly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½ of the acid is</a:t>
            </a:r>
            <a:r>
              <a:rPr lang="en-US" sz="2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protonated.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A42458-4A2C-EB15-A64F-EC19AFC2E0EA}"/>
              </a:ext>
            </a:extLst>
          </p:cNvPr>
          <p:cNvSpPr txBox="1"/>
          <p:nvPr/>
        </p:nvSpPr>
        <p:spPr>
          <a:xfrm>
            <a:off x="1969304" y="6718093"/>
            <a:ext cx="4745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lower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indicates a stronger acid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99A5666-C9F8-8F6A-3C4E-4C5F63253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88639"/>
              </p:ext>
            </p:extLst>
          </p:nvPr>
        </p:nvGraphicFramePr>
        <p:xfrm>
          <a:off x="8786883" y="5195524"/>
          <a:ext cx="2820988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9" imgW="3257513" imgH="2628506" progId="MDLDrawOLE.MDLDrawObject.1">
                  <p:embed/>
                </p:oleObj>
              </mc:Choice>
              <mc:Fallback>
                <p:oleObj name="MDLDrawObject Class" r:id="rId9" imgW="3257513" imgH="2628506" progId="MDLDrawOLE.MDLDrawObject.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D2BE3A8-3D4A-F1D2-83BB-94AB31C42E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6883" y="5195524"/>
                        <a:ext cx="2820988" cy="225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B6F9E2FD-4192-AC0E-58AC-72AA7A8FE9FE}"/>
              </a:ext>
            </a:extLst>
          </p:cNvPr>
          <p:cNvSpPr txBox="1"/>
          <p:nvPr/>
        </p:nvSpPr>
        <p:spPr>
          <a:xfrm>
            <a:off x="8883392" y="3932063"/>
            <a:ext cx="4273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Which acid has the lower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Red (solid)   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(dashed)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Which acid is more deprotonated at pH 7 (stronger acid)?</a:t>
            </a:r>
          </a:p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Red (solid)   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(dashed)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19" y="40201"/>
            <a:ext cx="6587884" cy="3165967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38237">
              <a:spcBef>
                <a:spcPts val="100"/>
              </a:spcBef>
            </a:pP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Prediction </a:t>
            </a:r>
            <a:r>
              <a:rPr sz="2007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Protonation </a:t>
            </a:r>
            <a:r>
              <a:rPr sz="2007" b="1" dirty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2007" b="1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2007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pH: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254" marR="32501">
              <a:spcBef>
                <a:spcPts val="65"/>
              </a:spcBef>
            </a:pP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In many cases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only one of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two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species (protonated  or deprotonated)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2007" spc="-10" dirty="0">
                <a:latin typeface="Arial" panose="020B0604020202020204" pitchFamily="34" charset="0"/>
                <a:cs typeface="Arial" panose="020B0604020202020204" pitchFamily="34" charset="0"/>
              </a:rPr>
              <a:t>biologically</a:t>
            </a:r>
            <a:r>
              <a:rPr sz="2007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active.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254"/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ionizable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group,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pH of</a:t>
            </a:r>
            <a:r>
              <a:rPr sz="2007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pPr marL="175254">
              <a:spcBef>
                <a:spcPts val="35"/>
              </a:spcBef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solution,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would like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determine how pH affects the activity of the molecule.</a:t>
            </a:r>
          </a:p>
          <a:p>
            <a:pPr marL="175254">
              <a:spcBef>
                <a:spcPts val="35"/>
              </a:spcBef>
            </a:pPr>
            <a:endParaRPr lang="en-US" sz="2007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254">
              <a:spcBef>
                <a:spcPts val="35"/>
              </a:spcBef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We want to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following: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5929" indent="-229423">
              <a:spcBef>
                <a:spcPts val="321"/>
              </a:spcBef>
              <a:buFont typeface="Symbol"/>
              <a:buChar char=""/>
              <a:tabLst>
                <a:tab pos="955292" algn="l"/>
                <a:tab pos="955929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fraction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that is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protonated:</a:t>
            </a:r>
            <a:r>
              <a:rPr sz="2007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7" i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5929" indent="-229423">
              <a:spcBef>
                <a:spcPts val="110"/>
              </a:spcBef>
              <a:buFont typeface="Symbol"/>
              <a:buChar char=""/>
              <a:tabLst>
                <a:tab pos="955292" algn="l"/>
                <a:tab pos="955929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fraction that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deprotonated:</a:t>
            </a:r>
            <a:r>
              <a:rPr sz="2007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7" i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endParaRPr sz="2007" baseline="-79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3324" y="3494070"/>
            <a:ext cx="6430389" cy="630619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38237">
              <a:spcBef>
                <a:spcPts val="100"/>
              </a:spcBef>
            </a:pP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We need </a:t>
            </a:r>
            <a:r>
              <a:rPr sz="2007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sz="2007" b="1" dirty="0">
                <a:latin typeface="Arial" panose="020B0604020202020204" pitchFamily="34" charset="0"/>
                <a:cs typeface="Arial" panose="020B0604020202020204" pitchFamily="34" charset="0"/>
              </a:rPr>
              <a:t>R in terms of pH and</a:t>
            </a:r>
            <a:r>
              <a:rPr sz="2007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b="1" spc="-1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sz="2007" b="1" spc="-15" baseline="-7936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7" b="1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37">
              <a:spcBef>
                <a:spcPts val="30"/>
              </a:spcBef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Beginning with the equilibrium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ionization: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7D371F5-6BC8-40EF-B3DB-E8F1405FB0E7}"/>
              </a:ext>
            </a:extLst>
          </p:cNvPr>
          <p:cNvSpPr txBox="1"/>
          <p:nvPr/>
        </p:nvSpPr>
        <p:spPr>
          <a:xfrm>
            <a:off x="6928370" y="167520"/>
            <a:ext cx="6430388" cy="40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7" b="1" dirty="0">
                <a:solidFill>
                  <a:srgbClr val="C00000"/>
                </a:solidFill>
                <a:latin typeface="Arial" panose="020B0604020202020204" pitchFamily="34" charset="0"/>
              </a:rPr>
              <a:t>Defining Fraction Protonated (</a:t>
            </a:r>
            <a:r>
              <a:rPr lang="en-US" sz="2007" b="1" i="1" dirty="0" err="1">
                <a:solidFill>
                  <a:srgbClr val="C00000"/>
                </a:solidFill>
                <a:latin typeface="Arial" panose="020B0604020202020204" pitchFamily="34" charset="0"/>
              </a:rPr>
              <a:t>f</a:t>
            </a:r>
            <a:r>
              <a:rPr lang="en-US" sz="2007" b="1" i="1" baseline="-25000" dirty="0" err="1">
                <a:solidFill>
                  <a:srgbClr val="C00000"/>
                </a:solidFill>
                <a:latin typeface="Arial" panose="020B0604020202020204" pitchFamily="34" charset="0"/>
              </a:rPr>
              <a:t>HA</a:t>
            </a:r>
            <a:r>
              <a:rPr lang="en-US" sz="2007" b="1" dirty="0">
                <a:solidFill>
                  <a:srgbClr val="C00000"/>
                </a:solidFill>
                <a:latin typeface="Arial" panose="020B0604020202020204" pitchFamily="34" charset="0"/>
              </a:rPr>
              <a:t>)/Deprotonated(</a:t>
            </a:r>
            <a:r>
              <a:rPr lang="en-US" sz="2007" b="1" i="1" dirty="0" err="1">
                <a:solidFill>
                  <a:srgbClr val="C00000"/>
                </a:solidFill>
                <a:latin typeface="Arial" panose="020B0604020202020204" pitchFamily="34" charset="0"/>
              </a:rPr>
              <a:t>f</a:t>
            </a:r>
            <a:r>
              <a:rPr lang="en-US" sz="2007" b="1" i="1" baseline="-25000" dirty="0" err="1">
                <a:solidFill>
                  <a:srgbClr val="C00000"/>
                </a:solidFill>
                <a:latin typeface="Arial" panose="020B0604020202020204" pitchFamily="34" charset="0"/>
              </a:rPr>
              <a:t>A</a:t>
            </a:r>
            <a:r>
              <a:rPr lang="en-US" sz="2007" b="1" dirty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C94E88-5145-2B1B-B682-A2A5A7C83D8C}"/>
                  </a:ext>
                </a:extLst>
              </p:cNvPr>
              <p:cNvSpPr txBox="1"/>
              <p:nvPr/>
            </p:nvSpPr>
            <p:spPr>
              <a:xfrm>
                <a:off x="7286353" y="800011"/>
                <a:ext cx="3946777" cy="745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</m:sub>
                    </m:sSub>
                    <m:r>
                      <a:rPr lang="en-US" sz="2409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𝐻𝐴</m:t>
                            </m:r>
                          </m:e>
                        </m:d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+[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den>
                    </m:f>
                    <m:r>
                      <a:rPr lang="en-US" sz="2409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𝐻𝐴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]</m:t>
                            </m:r>
                          </m:den>
                        </m:f>
                      </m:den>
                    </m:f>
                    <m:r>
                      <a:rPr lang="en-US" sz="2409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9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C94E88-5145-2B1B-B682-A2A5A7C83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353" y="800011"/>
                <a:ext cx="3946777" cy="745483"/>
              </a:xfrm>
              <a:prstGeom prst="rect">
                <a:avLst/>
              </a:prstGeom>
              <a:blipFill>
                <a:blip r:embed="rId2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2A30D42-36FF-EEE2-4B3D-811D0F113F23}"/>
                  </a:ext>
                </a:extLst>
              </p:cNvPr>
              <p:cNvSpPr txBox="1"/>
              <p:nvPr/>
            </p:nvSpPr>
            <p:spPr>
              <a:xfrm>
                <a:off x="7337318" y="1915961"/>
                <a:ext cx="3950637" cy="755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en-US" sz="2409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𝐻𝐴</m:t>
                            </m:r>
                          </m:e>
                        </m:d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+[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den>
                    </m:f>
                    <m:r>
                      <a:rPr lang="en-US" sz="2409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/[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𝐻𝐴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]</m:t>
                            </m:r>
                          </m:den>
                        </m:f>
                      </m:den>
                    </m:f>
                    <m:r>
                      <a:rPr lang="en-US" sz="2409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9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2A30D42-36FF-EEE2-4B3D-811D0F113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18" y="1915961"/>
                <a:ext cx="3950637" cy="755264"/>
              </a:xfrm>
              <a:prstGeom prst="rect">
                <a:avLst/>
              </a:prstGeom>
              <a:blipFill>
                <a:blip r:embed="rId3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A25E310-A6D3-A5C1-7933-8BDADEA1D9EF}"/>
                  </a:ext>
                </a:extLst>
              </p:cNvPr>
              <p:cNvSpPr txBox="1"/>
              <p:nvPr/>
            </p:nvSpPr>
            <p:spPr>
              <a:xfrm>
                <a:off x="12026351" y="1134040"/>
                <a:ext cx="1110212" cy="633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A25E310-A6D3-A5C1-7933-8BDADEA1D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351" y="1134040"/>
                <a:ext cx="1110212" cy="6331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6DEA1D-22FB-6EC3-A934-E496A4B1AC55}"/>
                  </a:ext>
                </a:extLst>
              </p:cNvPr>
              <p:cNvSpPr txBox="1"/>
              <p:nvPr/>
            </p:nvSpPr>
            <p:spPr>
              <a:xfrm>
                <a:off x="11792763" y="3470389"/>
                <a:ext cx="1565995" cy="654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6DEA1D-22FB-6EC3-A934-E496A4B1A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763" y="3470389"/>
                <a:ext cx="1565995" cy="654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63C683-3C38-A094-DF4E-D212B328CDA6}"/>
                  </a:ext>
                </a:extLst>
              </p:cNvPr>
              <p:cNvSpPr txBox="1"/>
              <p:nvPr/>
            </p:nvSpPr>
            <p:spPr>
              <a:xfrm>
                <a:off x="5664056" y="4376990"/>
                <a:ext cx="6148926" cy="694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7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⁡(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)=−</m:t>
                      </m:r>
                      <m:func>
                        <m:func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7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7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7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7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sz="2007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𝐻𝐴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unc>
                        <m:func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7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7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𝐻𝐴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7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sz="200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63C683-3C38-A094-DF4E-D212B328C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056" y="4376990"/>
                <a:ext cx="6148926" cy="6940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7DD378A-C1EE-19D5-DF10-407BE1435D8D}"/>
                  </a:ext>
                </a:extLst>
              </p:cNvPr>
              <p:cNvSpPr txBox="1"/>
              <p:nvPr/>
            </p:nvSpPr>
            <p:spPr>
              <a:xfrm>
                <a:off x="5797785" y="5187777"/>
                <a:ext cx="2963460" cy="694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𝑝𝐾𝑎</m:t>
                      </m:r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unc>
                        <m:func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7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7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𝐻𝐴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𝑝𝐻</m:t>
                      </m:r>
                    </m:oMath>
                  </m:oMathPara>
                </a14:m>
                <a:endParaRPr lang="en-US" sz="200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7DD378A-C1EE-19D5-DF10-407BE1435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85" y="5187777"/>
                <a:ext cx="2963460" cy="6940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55D52D-FD59-B889-A731-48F2040D68BD}"/>
                  </a:ext>
                </a:extLst>
              </p:cNvPr>
              <p:cNvSpPr txBox="1"/>
              <p:nvPr/>
            </p:nvSpPr>
            <p:spPr>
              <a:xfrm>
                <a:off x="5760830" y="6219297"/>
                <a:ext cx="2685795" cy="694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7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7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𝐻𝐴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𝑝𝐻</m:t>
                      </m:r>
                      <m:r>
                        <a:rPr lang="en-US" sz="2007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7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pKa</m:t>
                      </m:r>
                    </m:oMath>
                  </m:oMathPara>
                </a14:m>
                <a:endParaRPr lang="en-US" sz="200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55D52D-FD59-B889-A731-48F2040D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830" y="6219297"/>
                <a:ext cx="2685795" cy="6940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D5A379A-9F91-3B76-2F90-51EAAEB843AB}"/>
                  </a:ext>
                </a:extLst>
              </p:cNvPr>
              <p:cNvSpPr txBox="1"/>
              <p:nvPr/>
            </p:nvSpPr>
            <p:spPr>
              <a:xfrm>
                <a:off x="9828423" y="6268912"/>
                <a:ext cx="2732577" cy="64439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𝐻𝐴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den>
                      </m:f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𝑝𝐻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𝑝𝐾𝑎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00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D5A379A-9F91-3B76-2F90-51EAAEB84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423" y="6268912"/>
                <a:ext cx="2732577" cy="6443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D2BE3A8-3D4A-F1D2-83BB-94AB31C42E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244" y="3393569"/>
          <a:ext cx="4409880" cy="2389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0" imgW="3180573" imgH="1742878" progId="MDLDrawOLE.MDLDrawObject.1">
                  <p:embed/>
                </p:oleObj>
              </mc:Choice>
              <mc:Fallback>
                <p:oleObj name="MDLDrawObject Class" r:id="rId10" imgW="3180573" imgH="1742878" progId="MDLDrawOLE.MDLDrawObject.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D2BE3A8-3D4A-F1D2-83BB-94AB31C42E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44" y="3393569"/>
                        <a:ext cx="4409880" cy="2389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083D04-0DDB-6C5C-125C-6C29C71AB41B}"/>
              </a:ext>
            </a:extLst>
          </p:cNvPr>
          <p:cNvSpPr txBox="1"/>
          <p:nvPr/>
        </p:nvSpPr>
        <p:spPr>
          <a:xfrm>
            <a:off x="2253437" y="5035999"/>
            <a:ext cx="1159180" cy="401538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7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F06868-7919-A601-D50B-F6A38006EE0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6FE3B33-2953-45E2-8A1E-A547CCCF5331}" type="datetime1">
              <a:rPr lang="en-US" smtClean="0"/>
              <a:t>8/26/2024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092149-7A57-6BD8-D50F-8398049A85F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697BD9-693A-C7AB-D07F-C433403FC3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Object 21">
            <a:extLst>
              <a:ext uri="{FF2B5EF4-FFF2-40B4-BE49-F238E27FC236}">
                <a16:creationId xmlns:a16="http://schemas.microsoft.com/office/drawing/2014/main" id="{461D3F58-9DBD-DA18-EE93-EDCEC9727D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46126" y="4586639"/>
          <a:ext cx="6153806" cy="276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Object 21">
            <a:extLst>
              <a:ext uri="{FF2B5EF4-FFF2-40B4-BE49-F238E27FC236}">
                <a16:creationId xmlns:a16="http://schemas.microsoft.com/office/drawing/2014/main" id="{0A28C997-8ACA-B6CD-FB98-E964F85EA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4" y="223232"/>
          <a:ext cx="6079983" cy="392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object 103">
            <a:extLst>
              <a:ext uri="{FF2B5EF4-FFF2-40B4-BE49-F238E27FC236}">
                <a16:creationId xmlns:a16="http://schemas.microsoft.com/office/drawing/2014/main" id="{FC3E60C1-ED8B-D320-A77A-BA7D931EE75D}"/>
              </a:ext>
            </a:extLst>
          </p:cNvPr>
          <p:cNvGraphicFramePr>
            <a:graphicFrameLocks noGrp="1"/>
          </p:cNvGraphicFramePr>
          <p:nvPr/>
        </p:nvGraphicFramePr>
        <p:xfrm>
          <a:off x="6171888" y="544911"/>
          <a:ext cx="6920243" cy="1911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pH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2800" b="1" spc="-7" baseline="-19841" dirty="0">
                          <a:latin typeface="Arial"/>
                          <a:cs typeface="Arial"/>
                        </a:rPr>
                        <a:t>R=10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(pH-pKa)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b="1" spc="-7" baseline="-6172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=1/(1+R)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Δ=pH-pK</a:t>
                      </a:r>
                      <a:r>
                        <a:rPr sz="1600" b="1" spc="-7" baseline="-6172" dirty="0">
                          <a:latin typeface="Arial"/>
                          <a:cs typeface="Arial"/>
                        </a:rPr>
                        <a:t>a</a:t>
                      </a:r>
                      <a:endParaRPr sz="1600" baseline="-6172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2800" spc="-7" baseline="-19841" dirty="0">
                          <a:latin typeface="Arial"/>
                          <a:cs typeface="Arial"/>
                        </a:rPr>
                        <a:t>R = 10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(4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6) </a:t>
                      </a:r>
                      <a:r>
                        <a:rPr sz="2800" spc="-7" baseline="-1984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800" spc="-195" baseline="-1984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aseline="-1984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-2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7" baseline="-6172" dirty="0">
                          <a:latin typeface="Arial"/>
                          <a:cs typeface="Arial"/>
                        </a:rPr>
                        <a:t>HA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 1/(1 +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0.01)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0.99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-2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2800" spc="-7" baseline="-19841" dirty="0">
                          <a:latin typeface="Arial"/>
                          <a:cs typeface="Arial"/>
                        </a:rPr>
                        <a:t>R = 10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(5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6) </a:t>
                      </a:r>
                      <a:r>
                        <a:rPr sz="2800" spc="-7" baseline="-1984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800" spc="-195" baseline="-1984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aseline="-1984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7" baseline="-6172" dirty="0">
                          <a:latin typeface="Arial"/>
                          <a:cs typeface="Arial"/>
                        </a:rPr>
                        <a:t>HA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 1/(1 +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0.10)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0.91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-1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 = 10 </a:t>
                      </a:r>
                      <a:r>
                        <a:rPr sz="1600" spc="-7" baseline="30864" dirty="0">
                          <a:latin typeface="Arial"/>
                          <a:cs typeface="Arial"/>
                        </a:rPr>
                        <a:t>(6 </a:t>
                      </a:r>
                      <a:r>
                        <a:rPr sz="1600" baseline="30864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600" spc="-7" baseline="30864" dirty="0">
                          <a:latin typeface="Arial"/>
                          <a:cs typeface="Arial"/>
                        </a:rPr>
                        <a:t>6)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600" baseline="30864" dirty="0">
                          <a:latin typeface="Arial"/>
                          <a:cs typeface="Arial"/>
                        </a:rPr>
                        <a:t>0</a:t>
                      </a:r>
                      <a:endParaRPr sz="1600" baseline="30864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7" baseline="-6172" dirty="0">
                          <a:latin typeface="Arial"/>
                          <a:cs typeface="Arial"/>
                        </a:rPr>
                        <a:t>HA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1/(1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+ 1) =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0.5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25"/>
                        </a:lnSpc>
                      </a:pPr>
                      <a:r>
                        <a:rPr sz="2800" spc="-7" baseline="-19841" dirty="0">
                          <a:latin typeface="Arial"/>
                          <a:cs typeface="Arial"/>
                        </a:rPr>
                        <a:t>R = 10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(7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6) </a:t>
                      </a:r>
                      <a:r>
                        <a:rPr sz="2800" spc="-7" baseline="-1984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800" spc="-195" baseline="-1984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aseline="-1984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7" baseline="-6172" dirty="0">
                          <a:latin typeface="Arial"/>
                          <a:cs typeface="Arial"/>
                        </a:rPr>
                        <a:t>HA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 1/(1 + 10) =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0.091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+1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20"/>
                        </a:lnSpc>
                      </a:pPr>
                      <a:r>
                        <a:rPr sz="2800" spc="-7" baseline="-19841" dirty="0">
                          <a:latin typeface="Arial"/>
                          <a:cs typeface="Arial"/>
                        </a:rPr>
                        <a:t>R = 10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(8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6) </a:t>
                      </a:r>
                      <a:r>
                        <a:rPr sz="2800" spc="-7" baseline="-1984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800" spc="-195" baseline="-1984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aseline="-1984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+2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7" baseline="-6172" dirty="0">
                          <a:latin typeface="Arial"/>
                          <a:cs typeface="Arial"/>
                        </a:rPr>
                        <a:t>HA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 1/(1 + 100) =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0.01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+2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104">
            <a:extLst>
              <a:ext uri="{FF2B5EF4-FFF2-40B4-BE49-F238E27FC236}">
                <a16:creationId xmlns:a16="http://schemas.microsoft.com/office/drawing/2014/main" id="{383D0D05-6D6C-0103-E339-C6C0F078B882}"/>
              </a:ext>
            </a:extLst>
          </p:cNvPr>
          <p:cNvSpPr txBox="1"/>
          <p:nvPr/>
        </p:nvSpPr>
        <p:spPr>
          <a:xfrm>
            <a:off x="8387310" y="2574396"/>
            <a:ext cx="4704822" cy="1956851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38873" rIns="0" bIns="0" rtlCol="0">
            <a:spAutoFit/>
          </a:bodyPr>
          <a:lstStyle/>
          <a:p>
            <a:pPr marL="94956">
              <a:spcBef>
                <a:spcPts val="306"/>
              </a:spcBef>
            </a:pPr>
            <a:r>
              <a:rPr sz="2007" b="1" spc="-5" dirty="0">
                <a:latin typeface="Arial"/>
                <a:cs typeface="Arial"/>
              </a:rPr>
              <a:t>Important general features to</a:t>
            </a:r>
            <a:r>
              <a:rPr sz="2007" b="1" spc="5" dirty="0">
                <a:latin typeface="Arial"/>
                <a:cs typeface="Arial"/>
              </a:rPr>
              <a:t> </a:t>
            </a:r>
            <a:r>
              <a:rPr sz="2007" b="1" spc="-5" dirty="0">
                <a:latin typeface="Arial"/>
                <a:cs typeface="Arial"/>
              </a:rPr>
              <a:t>note:</a:t>
            </a:r>
            <a:endParaRPr sz="2007" dirty="0">
              <a:latin typeface="Arial"/>
              <a:cs typeface="Arial"/>
            </a:endParaRPr>
          </a:p>
          <a:p>
            <a:pPr marL="244080" indent="-149762">
              <a:spcBef>
                <a:spcPts val="527"/>
              </a:spcBef>
              <a:buAutoNum type="romanLcParenR"/>
              <a:tabLst>
                <a:tab pos="244718" algn="l"/>
                <a:tab pos="1940536" algn="l"/>
              </a:tabLst>
            </a:pPr>
            <a:r>
              <a:rPr sz="2007" spc="-5" dirty="0">
                <a:latin typeface="Arial"/>
                <a:cs typeface="Arial"/>
              </a:rPr>
              <a:t>when pH =</a:t>
            </a:r>
            <a:r>
              <a:rPr sz="2007" spc="30" dirty="0">
                <a:latin typeface="Arial"/>
                <a:cs typeface="Arial"/>
              </a:rPr>
              <a:t> </a:t>
            </a:r>
            <a:r>
              <a:rPr sz="2007" spc="-5" dirty="0" err="1">
                <a:latin typeface="Arial"/>
                <a:cs typeface="Arial"/>
              </a:rPr>
              <a:t>pK</a:t>
            </a:r>
            <a:r>
              <a:rPr sz="2007" spc="-7" baseline="-6172" dirty="0" err="1">
                <a:latin typeface="Arial"/>
                <a:cs typeface="Arial"/>
              </a:rPr>
              <a:t>a</a:t>
            </a:r>
            <a:r>
              <a:rPr sz="2007" spc="218" baseline="-6172" dirty="0">
                <a:latin typeface="Arial"/>
                <a:cs typeface="Arial"/>
              </a:rPr>
              <a:t> </a:t>
            </a:r>
            <a:r>
              <a:rPr sz="2007" dirty="0">
                <a:latin typeface="Arial"/>
                <a:cs typeface="Arial"/>
              </a:rPr>
              <a:t>-</a:t>
            </a:r>
            <a:r>
              <a:rPr lang="en-US" sz="2007" dirty="0">
                <a:latin typeface="Arial"/>
                <a:cs typeface="Arial"/>
              </a:rPr>
              <a:t> </a:t>
            </a:r>
            <a:r>
              <a:rPr sz="2007" dirty="0">
                <a:latin typeface="Arial"/>
                <a:cs typeface="Arial"/>
              </a:rPr>
              <a:t>2,	</a:t>
            </a:r>
            <a:r>
              <a:rPr sz="2007" spc="-5" dirty="0">
                <a:latin typeface="Arial"/>
                <a:cs typeface="Arial"/>
              </a:rPr>
              <a:t>f</a:t>
            </a:r>
            <a:r>
              <a:rPr sz="2007" spc="-7" baseline="-6172" dirty="0">
                <a:latin typeface="Arial"/>
                <a:cs typeface="Arial"/>
              </a:rPr>
              <a:t>HA </a:t>
            </a:r>
            <a:r>
              <a:rPr sz="2007" spc="-5" dirty="0">
                <a:latin typeface="Arial"/>
                <a:cs typeface="Arial"/>
              </a:rPr>
              <a:t>=</a:t>
            </a:r>
            <a:r>
              <a:rPr sz="2007" spc="-125" dirty="0">
                <a:latin typeface="Arial"/>
                <a:cs typeface="Arial"/>
              </a:rPr>
              <a:t> </a:t>
            </a:r>
            <a:r>
              <a:rPr sz="2007" spc="-5" dirty="0">
                <a:latin typeface="Arial"/>
                <a:cs typeface="Arial"/>
              </a:rPr>
              <a:t>0.99</a:t>
            </a:r>
            <a:endParaRPr sz="2007" dirty="0">
              <a:latin typeface="Arial"/>
              <a:cs typeface="Arial"/>
            </a:endParaRPr>
          </a:p>
          <a:p>
            <a:pPr marL="283592" indent="-189274">
              <a:buAutoNum type="romanLcParenR"/>
              <a:tabLst>
                <a:tab pos="284230" algn="l"/>
                <a:tab pos="1880631" algn="l"/>
              </a:tabLst>
            </a:pPr>
            <a:r>
              <a:rPr sz="2007" spc="-5" dirty="0">
                <a:latin typeface="Arial"/>
                <a:cs typeface="Arial"/>
              </a:rPr>
              <a:t>when pH =</a:t>
            </a:r>
            <a:r>
              <a:rPr sz="2007" spc="20" dirty="0">
                <a:latin typeface="Arial"/>
                <a:cs typeface="Arial"/>
              </a:rPr>
              <a:t> </a:t>
            </a:r>
            <a:r>
              <a:rPr sz="2007" spc="-5" dirty="0">
                <a:latin typeface="Arial"/>
                <a:cs typeface="Arial"/>
              </a:rPr>
              <a:t>pK</a:t>
            </a:r>
            <a:r>
              <a:rPr sz="2007" spc="-7" baseline="-6172" dirty="0">
                <a:latin typeface="Arial"/>
                <a:cs typeface="Arial"/>
              </a:rPr>
              <a:t>a</a:t>
            </a:r>
            <a:r>
              <a:rPr sz="2007" spc="218" baseline="-6172" dirty="0">
                <a:latin typeface="Arial"/>
                <a:cs typeface="Arial"/>
              </a:rPr>
              <a:t> </a:t>
            </a:r>
            <a:r>
              <a:rPr sz="2007" dirty="0">
                <a:latin typeface="Arial"/>
                <a:cs typeface="Arial"/>
              </a:rPr>
              <a:t>-1,	</a:t>
            </a:r>
            <a:r>
              <a:rPr sz="2007" spc="-5" dirty="0">
                <a:latin typeface="Arial"/>
                <a:cs typeface="Arial"/>
              </a:rPr>
              <a:t>f</a:t>
            </a:r>
            <a:r>
              <a:rPr sz="2007" spc="-7" baseline="-6172" dirty="0">
                <a:latin typeface="Arial"/>
                <a:cs typeface="Arial"/>
              </a:rPr>
              <a:t>HA </a:t>
            </a:r>
            <a:r>
              <a:rPr sz="2007" spc="-5" dirty="0">
                <a:latin typeface="Arial"/>
                <a:cs typeface="Arial"/>
              </a:rPr>
              <a:t>=</a:t>
            </a:r>
            <a:r>
              <a:rPr sz="2007" spc="-125" dirty="0">
                <a:latin typeface="Arial"/>
                <a:cs typeface="Arial"/>
              </a:rPr>
              <a:t> </a:t>
            </a:r>
            <a:r>
              <a:rPr sz="2007" dirty="0">
                <a:latin typeface="Arial"/>
                <a:cs typeface="Arial"/>
              </a:rPr>
              <a:t>0.91</a:t>
            </a:r>
          </a:p>
          <a:p>
            <a:pPr marL="353056" indent="-258738">
              <a:buAutoNum type="romanLcParenR"/>
              <a:tabLst>
                <a:tab pos="353694" algn="l"/>
                <a:tab pos="1899112" algn="l"/>
              </a:tabLst>
            </a:pPr>
            <a:r>
              <a:rPr sz="2007" b="1" spc="-5" dirty="0">
                <a:latin typeface="Arial"/>
                <a:cs typeface="Arial"/>
              </a:rPr>
              <a:t>when pH</a:t>
            </a:r>
            <a:r>
              <a:rPr sz="2007" b="1" spc="20" dirty="0">
                <a:latin typeface="Arial"/>
                <a:cs typeface="Arial"/>
              </a:rPr>
              <a:t> </a:t>
            </a:r>
            <a:r>
              <a:rPr sz="2007" b="1" spc="-5" dirty="0">
                <a:latin typeface="Arial"/>
                <a:cs typeface="Arial"/>
              </a:rPr>
              <a:t>=</a:t>
            </a:r>
            <a:r>
              <a:rPr sz="2007" b="1" spc="5" dirty="0">
                <a:latin typeface="Arial"/>
                <a:cs typeface="Arial"/>
              </a:rPr>
              <a:t> </a:t>
            </a:r>
            <a:r>
              <a:rPr sz="2007" b="1" spc="-5" dirty="0">
                <a:latin typeface="Arial"/>
                <a:cs typeface="Arial"/>
              </a:rPr>
              <a:t>pK</a:t>
            </a:r>
            <a:r>
              <a:rPr sz="2007" b="1" spc="-7" baseline="-6172" dirty="0">
                <a:latin typeface="Arial"/>
                <a:cs typeface="Arial"/>
              </a:rPr>
              <a:t>a	</a:t>
            </a:r>
            <a:r>
              <a:rPr sz="2007" b="1" spc="-5" dirty="0">
                <a:latin typeface="Arial"/>
                <a:cs typeface="Arial"/>
              </a:rPr>
              <a:t>f</a:t>
            </a:r>
            <a:r>
              <a:rPr sz="2007" b="1" spc="-7" baseline="-6172" dirty="0">
                <a:latin typeface="Arial"/>
                <a:cs typeface="Arial"/>
              </a:rPr>
              <a:t>HA </a:t>
            </a:r>
            <a:r>
              <a:rPr sz="2007" b="1" spc="-5" dirty="0">
                <a:latin typeface="Arial"/>
                <a:cs typeface="Arial"/>
              </a:rPr>
              <a:t>= f</a:t>
            </a:r>
            <a:r>
              <a:rPr sz="2007" b="1" spc="-7" baseline="-6172" dirty="0">
                <a:latin typeface="Arial"/>
                <a:cs typeface="Arial"/>
              </a:rPr>
              <a:t>A- </a:t>
            </a:r>
            <a:r>
              <a:rPr sz="2007" b="1" spc="-5" dirty="0">
                <a:latin typeface="Arial"/>
                <a:cs typeface="Arial"/>
              </a:rPr>
              <a:t>=</a:t>
            </a:r>
            <a:r>
              <a:rPr sz="2007" b="1" spc="-241" dirty="0">
                <a:latin typeface="Arial"/>
                <a:cs typeface="Arial"/>
              </a:rPr>
              <a:t> </a:t>
            </a:r>
            <a:r>
              <a:rPr sz="2007" b="1" spc="-5" dirty="0">
                <a:latin typeface="Arial"/>
                <a:cs typeface="Arial"/>
              </a:rPr>
              <a:t>0.5</a:t>
            </a:r>
            <a:endParaRPr sz="2007" dirty="0">
              <a:latin typeface="Arial"/>
              <a:cs typeface="Arial"/>
            </a:endParaRPr>
          </a:p>
          <a:p>
            <a:pPr marL="332663" indent="-238345">
              <a:buAutoNum type="romanLcParenR"/>
              <a:tabLst>
                <a:tab pos="333301" algn="l"/>
                <a:tab pos="1875533" algn="l"/>
              </a:tabLst>
            </a:pPr>
            <a:r>
              <a:rPr sz="2007" spc="-5" dirty="0">
                <a:latin typeface="Arial"/>
                <a:cs typeface="Arial"/>
              </a:rPr>
              <a:t>when pH</a:t>
            </a:r>
            <a:r>
              <a:rPr sz="2007" spc="25" dirty="0">
                <a:latin typeface="Arial"/>
                <a:cs typeface="Arial"/>
              </a:rPr>
              <a:t> </a:t>
            </a:r>
            <a:r>
              <a:rPr sz="2007" spc="-5" dirty="0">
                <a:latin typeface="Arial"/>
                <a:cs typeface="Arial"/>
              </a:rPr>
              <a:t>=</a:t>
            </a:r>
            <a:r>
              <a:rPr sz="2007" spc="10" dirty="0">
                <a:latin typeface="Arial"/>
                <a:cs typeface="Arial"/>
              </a:rPr>
              <a:t> </a:t>
            </a:r>
            <a:r>
              <a:rPr sz="2007" spc="-5" dirty="0" err="1">
                <a:latin typeface="Arial"/>
                <a:cs typeface="Arial"/>
              </a:rPr>
              <a:t>pK</a:t>
            </a:r>
            <a:r>
              <a:rPr sz="2007" spc="-7" baseline="-6172" dirty="0" err="1">
                <a:latin typeface="Arial"/>
                <a:cs typeface="Arial"/>
              </a:rPr>
              <a:t>a</a:t>
            </a:r>
            <a:r>
              <a:rPr lang="en-US" sz="2007" spc="-7" baseline="-6172" dirty="0">
                <a:latin typeface="Arial"/>
                <a:cs typeface="Arial"/>
              </a:rPr>
              <a:t> </a:t>
            </a:r>
            <a:r>
              <a:rPr sz="2007" spc="-5" dirty="0">
                <a:latin typeface="Arial"/>
                <a:cs typeface="Arial"/>
              </a:rPr>
              <a:t>+</a:t>
            </a:r>
            <a:r>
              <a:rPr lang="en-US" sz="2007" spc="-5" dirty="0">
                <a:latin typeface="Arial"/>
                <a:cs typeface="Arial"/>
              </a:rPr>
              <a:t> </a:t>
            </a:r>
            <a:r>
              <a:rPr sz="2007" spc="-5" dirty="0">
                <a:latin typeface="Arial"/>
                <a:cs typeface="Arial"/>
              </a:rPr>
              <a:t>1	f</a:t>
            </a:r>
            <a:r>
              <a:rPr sz="2007" spc="-7" baseline="-6172" dirty="0">
                <a:latin typeface="Arial"/>
                <a:cs typeface="Arial"/>
              </a:rPr>
              <a:t>HA </a:t>
            </a:r>
            <a:r>
              <a:rPr sz="2007" spc="-5" dirty="0">
                <a:latin typeface="Arial"/>
                <a:cs typeface="Arial"/>
              </a:rPr>
              <a:t>=</a:t>
            </a:r>
            <a:r>
              <a:rPr sz="2007" spc="-120" dirty="0">
                <a:latin typeface="Arial"/>
                <a:cs typeface="Arial"/>
              </a:rPr>
              <a:t> </a:t>
            </a:r>
            <a:r>
              <a:rPr sz="2007" spc="-5" dirty="0">
                <a:latin typeface="Arial"/>
                <a:cs typeface="Arial"/>
              </a:rPr>
              <a:t>0.09</a:t>
            </a:r>
            <a:endParaRPr lang="en-US" sz="2007" spc="-5" dirty="0">
              <a:latin typeface="Arial"/>
              <a:cs typeface="Arial"/>
            </a:endParaRPr>
          </a:p>
          <a:p>
            <a:pPr marL="332663" indent="-238345">
              <a:buAutoNum type="romanLcParenR"/>
              <a:tabLst>
                <a:tab pos="333301" algn="l"/>
                <a:tab pos="1875533" algn="l"/>
              </a:tabLst>
            </a:pPr>
            <a:r>
              <a:rPr lang="en-US" sz="2007" spc="-5" dirty="0">
                <a:latin typeface="Arial"/>
                <a:cs typeface="Arial"/>
              </a:rPr>
              <a:t>When pH = </a:t>
            </a:r>
            <a:r>
              <a:rPr lang="en-US" sz="2007" spc="-5" dirty="0" err="1">
                <a:latin typeface="Arial"/>
                <a:cs typeface="Arial"/>
              </a:rPr>
              <a:t>pK</a:t>
            </a:r>
            <a:r>
              <a:rPr lang="en-US" sz="2007" spc="-5" baseline="-25000" dirty="0" err="1">
                <a:latin typeface="Arial"/>
                <a:cs typeface="Arial"/>
              </a:rPr>
              <a:t>a</a:t>
            </a:r>
            <a:r>
              <a:rPr lang="en-US" sz="2007" spc="-5" dirty="0">
                <a:latin typeface="Arial"/>
                <a:cs typeface="Arial"/>
              </a:rPr>
              <a:t> + 2    </a:t>
            </a:r>
            <a:r>
              <a:rPr lang="en-US" sz="2007" spc="-5" dirty="0" err="1">
                <a:latin typeface="Arial"/>
                <a:cs typeface="Arial"/>
              </a:rPr>
              <a:t>f</a:t>
            </a:r>
            <a:r>
              <a:rPr lang="en-US" sz="2007" spc="-5" baseline="-25000" dirty="0" err="1">
                <a:latin typeface="Arial"/>
                <a:cs typeface="Arial"/>
              </a:rPr>
              <a:t>HA</a:t>
            </a:r>
            <a:r>
              <a:rPr lang="en-US" sz="2007" spc="-5" dirty="0">
                <a:latin typeface="Arial"/>
                <a:cs typeface="Arial"/>
              </a:rPr>
              <a:t> = 0.01</a:t>
            </a:r>
            <a:endParaRPr sz="2007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EC532-9D95-2149-6054-68948826361F}"/>
              </a:ext>
            </a:extLst>
          </p:cNvPr>
          <p:cNvSpPr txBox="1"/>
          <p:nvPr/>
        </p:nvSpPr>
        <p:spPr>
          <a:xfrm>
            <a:off x="4746872" y="565851"/>
            <a:ext cx="1159180" cy="401538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7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0FEB5-E465-47F0-ACA0-E7B374F1D4A6}"/>
              </a:ext>
            </a:extLst>
          </p:cNvPr>
          <p:cNvSpPr txBox="1"/>
          <p:nvPr/>
        </p:nvSpPr>
        <p:spPr>
          <a:xfrm>
            <a:off x="4588073" y="14344"/>
            <a:ext cx="4835886" cy="463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9" dirty="0">
                <a:latin typeface="Arial" panose="020B0604020202020204" pitchFamily="34" charset="0"/>
                <a:cs typeface="Arial" panose="020B0604020202020204" pitchFamily="34" charset="0"/>
              </a:rPr>
              <a:t>How does pH affect </a:t>
            </a:r>
            <a:r>
              <a:rPr lang="en-US" sz="2409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9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2409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9" dirty="0">
                <a:latin typeface="Arial" panose="020B0604020202020204" pitchFamily="34" charset="0"/>
                <a:cs typeface="Arial" panose="020B0604020202020204" pitchFamily="34" charset="0"/>
              </a:rPr>
              <a:t>(&amp; Activity)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9A4EA3-B079-A532-3C22-0A908308B0D1}"/>
              </a:ext>
            </a:extLst>
          </p:cNvPr>
          <p:cNvGrpSpPr/>
          <p:nvPr/>
        </p:nvGrpSpPr>
        <p:grpSpPr>
          <a:xfrm>
            <a:off x="467243" y="4136643"/>
            <a:ext cx="1878710" cy="2335887"/>
            <a:chOff x="1565778" y="548175"/>
            <a:chExt cx="2072616" cy="256837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D90DF6-2CCA-AF8C-E1F2-E21CEEDD6A88}"/>
                </a:ext>
              </a:extLst>
            </p:cNvPr>
            <p:cNvGrpSpPr/>
            <p:nvPr/>
          </p:nvGrpSpPr>
          <p:grpSpPr>
            <a:xfrm>
              <a:off x="1565778" y="548175"/>
              <a:ext cx="2046431" cy="2568378"/>
              <a:chOff x="550070" y="354524"/>
              <a:chExt cx="2308418" cy="3034060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2B6F43D2-3863-4449-A9EB-A72E2C7B6D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00" t="9721" r="23797" b="21836"/>
              <a:stretch/>
            </p:blipFill>
            <p:spPr>
              <a:xfrm>
                <a:off x="550070" y="354524"/>
                <a:ext cx="2308418" cy="252443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A9CCB8-8A60-9EDB-C6ED-4B7E0AB7ECEE}"/>
                  </a:ext>
                </a:extLst>
              </p:cNvPr>
              <p:cNvSpPr txBox="1"/>
              <p:nvPr/>
            </p:nvSpPr>
            <p:spPr>
              <a:xfrm>
                <a:off x="978526" y="2865610"/>
                <a:ext cx="748709" cy="521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CB2CAA-09A5-FEEF-DFEC-1999218E6F1D}"/>
                  </a:ext>
                </a:extLst>
              </p:cNvPr>
              <p:cNvSpPr txBox="1"/>
              <p:nvPr/>
            </p:nvSpPr>
            <p:spPr>
              <a:xfrm>
                <a:off x="1769510" y="2865610"/>
                <a:ext cx="715780" cy="5229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 0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213327-B955-7C02-599F-3CCB8C0E9DE8}"/>
                </a:ext>
              </a:extLst>
            </p:cNvPr>
            <p:cNvSpPr txBox="1"/>
            <p:nvPr/>
          </p:nvSpPr>
          <p:spPr>
            <a:xfrm>
              <a:off x="2745333" y="558535"/>
              <a:ext cx="893061" cy="44270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7" dirty="0">
                  <a:latin typeface="Arial" panose="020B0604020202020204" pitchFamily="34" charset="0"/>
                  <a:cs typeface="Arial" panose="020B0604020202020204" pitchFamily="34" charset="0"/>
                </a:rPr>
                <a:t>pH=0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86D979-1923-B710-E37C-3664C3ECB80D}"/>
              </a:ext>
            </a:extLst>
          </p:cNvPr>
          <p:cNvGrpSpPr/>
          <p:nvPr/>
        </p:nvGrpSpPr>
        <p:grpSpPr>
          <a:xfrm>
            <a:off x="2696091" y="4136644"/>
            <a:ext cx="1785876" cy="2369699"/>
            <a:chOff x="3864446" y="510630"/>
            <a:chExt cx="1970201" cy="26055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357A97A-1E2C-5284-8901-50A175F1977F}"/>
                </a:ext>
              </a:extLst>
            </p:cNvPr>
            <p:cNvGrpSpPr/>
            <p:nvPr/>
          </p:nvGrpSpPr>
          <p:grpSpPr>
            <a:xfrm>
              <a:off x="3864446" y="510630"/>
              <a:ext cx="1966235" cy="2605555"/>
              <a:chOff x="3914428" y="282770"/>
              <a:chExt cx="2304603" cy="3023057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8399B6E7-779D-435A-9DEB-97E3B3FF5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9" t="9883" r="23372" b="22174"/>
              <a:stretch/>
            </p:blipFill>
            <p:spPr>
              <a:xfrm>
                <a:off x="3914428" y="282770"/>
                <a:ext cx="2304603" cy="2524429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BCDD6F-238B-6B04-5AE4-EBC116795AE4}"/>
                  </a:ext>
                </a:extLst>
              </p:cNvPr>
              <p:cNvSpPr txBox="1"/>
              <p:nvPr/>
            </p:nvSpPr>
            <p:spPr>
              <a:xfrm>
                <a:off x="4420108" y="2792184"/>
                <a:ext cx="533400" cy="5136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0E0FB-ADAB-66D8-A04C-5118F89DF8B1}"/>
                  </a:ext>
                </a:extLst>
              </p:cNvPr>
              <p:cNvSpPr txBox="1"/>
              <p:nvPr/>
            </p:nvSpPr>
            <p:spPr>
              <a:xfrm>
                <a:off x="5176932" y="2792184"/>
                <a:ext cx="715780" cy="5136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 5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81B8B8-3D03-6E53-2D77-DA9FB9A32F32}"/>
                </a:ext>
              </a:extLst>
            </p:cNvPr>
            <p:cNvSpPr txBox="1"/>
            <p:nvPr/>
          </p:nvSpPr>
          <p:spPr>
            <a:xfrm>
              <a:off x="4941586" y="558535"/>
              <a:ext cx="893061" cy="44270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7" dirty="0">
                  <a:latin typeface="Arial" panose="020B0604020202020204" pitchFamily="34" charset="0"/>
                  <a:cs typeface="Arial" panose="020B0604020202020204" pitchFamily="34" charset="0"/>
                </a:rPr>
                <a:t>pH=6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62169F2-BD21-9115-CF39-2D9351B6C73F}"/>
              </a:ext>
            </a:extLst>
          </p:cNvPr>
          <p:cNvGrpSpPr/>
          <p:nvPr/>
        </p:nvGrpSpPr>
        <p:grpSpPr>
          <a:xfrm>
            <a:off x="4651159" y="4000195"/>
            <a:ext cx="1864918" cy="2532265"/>
            <a:chOff x="6035081" y="333858"/>
            <a:chExt cx="2057401" cy="278430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0C5AF3-7391-597B-814A-D809FE994D49}"/>
                </a:ext>
              </a:extLst>
            </p:cNvPr>
            <p:cNvGrpSpPr/>
            <p:nvPr/>
          </p:nvGrpSpPr>
          <p:grpSpPr>
            <a:xfrm>
              <a:off x="6035081" y="333858"/>
              <a:ext cx="2057401" cy="2784302"/>
              <a:chOff x="7255669" y="143094"/>
              <a:chExt cx="2304603" cy="3116918"/>
            </a:xfrm>
          </p:grpSpPr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B9842C2F-EE76-4B5D-8975-79E531ABF4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7" t="5650" r="23415" b="22292"/>
              <a:stretch/>
            </p:blipFill>
            <p:spPr>
              <a:xfrm>
                <a:off x="7255669" y="143094"/>
                <a:ext cx="2304603" cy="2636194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938AB4-81D1-0334-127B-40329D6FA160}"/>
                  </a:ext>
                </a:extLst>
              </p:cNvPr>
              <p:cNvSpPr txBox="1"/>
              <p:nvPr/>
            </p:nvSpPr>
            <p:spPr>
              <a:xfrm>
                <a:off x="7875165" y="2764420"/>
                <a:ext cx="533400" cy="4955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71BEDB-2B42-9758-6A51-4398DC8A15C6}"/>
                  </a:ext>
                </a:extLst>
              </p:cNvPr>
              <p:cNvSpPr txBox="1"/>
              <p:nvPr/>
            </p:nvSpPr>
            <p:spPr>
              <a:xfrm>
                <a:off x="8512751" y="2764420"/>
                <a:ext cx="715780" cy="4955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 9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69F8C3-4AAF-B0CB-2E80-97D671F0AC03}"/>
                </a:ext>
              </a:extLst>
            </p:cNvPr>
            <p:cNvSpPr txBox="1"/>
            <p:nvPr/>
          </p:nvSpPr>
          <p:spPr>
            <a:xfrm>
              <a:off x="7000930" y="578561"/>
              <a:ext cx="893061" cy="44270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7" dirty="0">
                  <a:latin typeface="Arial" panose="020B0604020202020204" pitchFamily="34" charset="0"/>
                  <a:cs typeface="Arial" panose="020B0604020202020204" pitchFamily="34" charset="0"/>
                </a:rPr>
                <a:t>pH=7</a:t>
              </a:r>
            </a:p>
          </p:txBody>
        </p:sp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71919057-1A73-84B3-493F-21364169835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CB044D5-6191-4F49-A949-18DA71DF99FD}" type="datetime1">
              <a:rPr lang="en-US" smtClean="0"/>
              <a:t>8/26/2024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86F2DCA-7206-D8AE-53D2-E5DF9447F6B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9387851-F976-72F5-3A50-9D7E623B97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458" y="823364"/>
            <a:ext cx="6699305" cy="1883043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12746" marR="5098">
              <a:lnSpc>
                <a:spcPct val="101699"/>
              </a:lnSpc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overall charge on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molecule as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function of pH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be calculated by  summing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contribution from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ionizable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group, as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indicated in the  equation on the</a:t>
            </a:r>
            <a:r>
              <a:rPr sz="2007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right.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46" marR="5098">
              <a:lnSpc>
                <a:spcPct val="101699"/>
              </a:lnSpc>
            </a:pPr>
            <a:r>
              <a:rPr lang="en-US" sz="2007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the overall charge on proteins  is important:</a:t>
            </a:r>
          </a:p>
          <a:p>
            <a:pPr marL="356880" marR="5098" indent="-344134">
              <a:lnSpc>
                <a:spcPct val="101699"/>
              </a:lnSpc>
              <a:buFont typeface="Arial" panose="020B0604020202020204" pitchFamily="34" charset="0"/>
              <a:buChar char="•"/>
            </a:pPr>
            <a:r>
              <a:rPr lang="en-US" sz="2007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designing protein purification schemes.</a:t>
            </a:r>
          </a:p>
          <a:p>
            <a:pPr marL="356880" marR="5098" indent="-344134">
              <a:lnSpc>
                <a:spcPct val="101699"/>
              </a:lnSpc>
              <a:buFont typeface="Arial" panose="020B0604020202020204" pitchFamily="34" charset="0"/>
              <a:buChar char="•"/>
            </a:pPr>
            <a:r>
              <a:rPr lang="en-US" sz="2007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 inter-molecular interactions</a:t>
            </a:r>
            <a:endParaRPr sz="2007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728" y="3337719"/>
            <a:ext cx="5052042" cy="3349167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193098" indent="-155498">
              <a:spcBef>
                <a:spcPts val="600"/>
              </a:spcBef>
              <a:buAutoNum type="romanLcParenR"/>
              <a:tabLst>
                <a:tab pos="193735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ionizable groups on the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molecule &amp;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charge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when protonated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7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deprotonated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 (number of terms in the sum).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005" marR="30590" indent="-91769">
              <a:lnSpc>
                <a:spcPct val="101600"/>
              </a:lnSpc>
              <a:spcBef>
                <a:spcPts val="600"/>
              </a:spcBef>
              <a:buAutoNum type="romanLcParenR"/>
              <a:tabLst>
                <a:tab pos="239620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known pK</a:t>
            </a:r>
            <a:r>
              <a:rPr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of each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to determine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fraction protonated (f</a:t>
            </a:r>
            <a:r>
              <a:rPr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deprotonated (f</a:t>
            </a:r>
            <a:r>
              <a:rPr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at the  required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spc="-10" dirty="0" err="1"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sz="2007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005" marR="30590" indent="-91769">
              <a:lnSpc>
                <a:spcPct val="101600"/>
              </a:lnSpc>
              <a:spcBef>
                <a:spcPts val="600"/>
              </a:spcBef>
              <a:buFontTx/>
              <a:buAutoNum type="romanLcParenR"/>
              <a:tabLst>
                <a:tab pos="239620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Calculate the overall charge by summing the contribution of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each  group.</a:t>
            </a:r>
          </a:p>
          <a:p>
            <a:pPr marL="130005" marR="30590" indent="-91769">
              <a:lnSpc>
                <a:spcPct val="101600"/>
              </a:lnSpc>
              <a:spcBef>
                <a:spcPts val="600"/>
              </a:spcBef>
              <a:buAutoNum type="romanLcParenR"/>
              <a:tabLst>
                <a:tab pos="239620" algn="l"/>
              </a:tabLst>
            </a:pP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5E388B-11D6-4E69-896F-11AE9F71FB72}"/>
              </a:ext>
            </a:extLst>
          </p:cNvPr>
          <p:cNvSpPr/>
          <p:nvPr/>
        </p:nvSpPr>
        <p:spPr>
          <a:xfrm>
            <a:off x="8199841" y="586146"/>
            <a:ext cx="3957234" cy="58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12" spc="-218" baseline="13888" dirty="0" err="1">
                <a:latin typeface="Arial" panose="020B0604020202020204" pitchFamily="34" charset="0"/>
              </a:rPr>
              <a:t>q</a:t>
            </a:r>
            <a:r>
              <a:rPr lang="en-US" sz="2064" spc="-146" dirty="0" err="1">
                <a:latin typeface="Arial" panose="020B0604020202020204" pitchFamily="34" charset="0"/>
              </a:rPr>
              <a:t>total</a:t>
            </a:r>
            <a:r>
              <a:rPr lang="en-US" sz="2064" spc="-114" dirty="0">
                <a:latin typeface="Arial" panose="020B0604020202020204" pitchFamily="34" charset="0"/>
              </a:rPr>
              <a:t> </a:t>
            </a:r>
            <a:r>
              <a:rPr lang="en-US" sz="3212" spc="-331" baseline="13888" dirty="0">
                <a:latin typeface="Symbol"/>
                <a:cs typeface="Symbol"/>
              </a:rPr>
              <a:t></a:t>
            </a:r>
            <a:r>
              <a:rPr lang="en-US" sz="3212" spc="-293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13" spc="-188" baseline="6535" dirty="0">
                <a:latin typeface="Symbol"/>
                <a:cs typeface="Symbol"/>
              </a:rPr>
              <a:t></a:t>
            </a:r>
            <a:r>
              <a:rPr lang="en-US" sz="3212" spc="-188" baseline="13888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12" spc="-301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166" baseline="13888" dirty="0">
                <a:latin typeface="Arial" panose="020B0604020202020204" pitchFamily="34" charset="0"/>
              </a:rPr>
              <a:t>f</a:t>
            </a:r>
            <a:r>
              <a:rPr lang="en-US" sz="3212" spc="-519" baseline="13888" dirty="0">
                <a:latin typeface="Arial" panose="020B0604020202020204" pitchFamily="34" charset="0"/>
              </a:rPr>
              <a:t> </a:t>
            </a:r>
            <a:r>
              <a:rPr lang="en-US" sz="2064" spc="-251" dirty="0">
                <a:latin typeface="Arial" panose="020B0604020202020204" pitchFamily="34" charset="0"/>
              </a:rPr>
              <a:t>HA</a:t>
            </a:r>
            <a:r>
              <a:rPr lang="en-US" sz="2064" spc="-201" dirty="0">
                <a:latin typeface="Arial" panose="020B0604020202020204" pitchFamily="34" charset="0"/>
              </a:rPr>
              <a:t> </a:t>
            </a:r>
            <a:r>
              <a:rPr lang="en-US" sz="3212" spc="-151" baseline="13888" dirty="0">
                <a:latin typeface="Symbol"/>
                <a:cs typeface="Symbol"/>
              </a:rPr>
              <a:t></a:t>
            </a:r>
            <a:r>
              <a:rPr lang="en-US" sz="3212" spc="-383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301" baseline="13888" dirty="0" err="1">
                <a:latin typeface="Arial" panose="020B0604020202020204" pitchFamily="34" charset="0"/>
              </a:rPr>
              <a:t>q</a:t>
            </a:r>
            <a:r>
              <a:rPr lang="en-US" sz="2064" spc="-201" dirty="0" err="1">
                <a:latin typeface="Arial" panose="020B0604020202020204" pitchFamily="34" charset="0"/>
              </a:rPr>
              <a:t>HA</a:t>
            </a:r>
            <a:r>
              <a:rPr lang="en-US" sz="2064" spc="-171" dirty="0">
                <a:latin typeface="Arial" panose="020B0604020202020204" pitchFamily="34" charset="0"/>
              </a:rPr>
              <a:t> </a:t>
            </a:r>
            <a:r>
              <a:rPr lang="en-US" sz="3212" spc="-331" baseline="13888" dirty="0">
                <a:latin typeface="Symbol"/>
                <a:cs typeface="Symbol"/>
              </a:rPr>
              <a:t></a:t>
            </a:r>
            <a:r>
              <a:rPr lang="en-US" sz="3212" spc="-248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166" baseline="13888" dirty="0">
                <a:latin typeface="Arial" panose="020B0604020202020204" pitchFamily="34" charset="0"/>
              </a:rPr>
              <a:t>f</a:t>
            </a:r>
            <a:r>
              <a:rPr lang="en-US" sz="3212" spc="-429" baseline="13888" dirty="0">
                <a:latin typeface="Arial" panose="020B0604020202020204" pitchFamily="34" charset="0"/>
              </a:rPr>
              <a:t> </a:t>
            </a:r>
            <a:r>
              <a:rPr lang="en-US" sz="2064" spc="-216" dirty="0">
                <a:latin typeface="Arial" panose="020B0604020202020204" pitchFamily="34" charset="0"/>
              </a:rPr>
              <a:t>A</a:t>
            </a:r>
            <a:r>
              <a:rPr lang="en-US" sz="2064" spc="-216" dirty="0">
                <a:latin typeface="Symbol"/>
                <a:cs typeface="Symbol"/>
              </a:rPr>
              <a:t></a:t>
            </a:r>
            <a:r>
              <a:rPr lang="en-US" sz="2064" spc="-18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151" baseline="13888" dirty="0">
                <a:latin typeface="Symbol"/>
                <a:cs typeface="Symbol"/>
              </a:rPr>
              <a:t></a:t>
            </a:r>
            <a:r>
              <a:rPr lang="en-US" sz="3212" spc="-383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233" baseline="13888" dirty="0" err="1">
                <a:latin typeface="Arial" panose="020B0604020202020204" pitchFamily="34" charset="0"/>
              </a:rPr>
              <a:t>q</a:t>
            </a:r>
            <a:r>
              <a:rPr lang="en-US" sz="2064" spc="-156" dirty="0" err="1">
                <a:latin typeface="Arial" panose="020B0604020202020204" pitchFamily="34" charset="0"/>
              </a:rPr>
              <a:t>A</a:t>
            </a:r>
            <a:r>
              <a:rPr lang="en-US" sz="2064" spc="-156" dirty="0">
                <a:latin typeface="Symbol"/>
                <a:cs typeface="Symbol"/>
              </a:rPr>
              <a:t></a:t>
            </a:r>
            <a:r>
              <a:rPr lang="en-US" sz="2064" spc="-2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203" baseline="13888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64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F1E21-F600-4C04-B2A3-200646647C29}"/>
              </a:ext>
            </a:extLst>
          </p:cNvPr>
          <p:cNvSpPr/>
          <p:nvPr/>
        </p:nvSpPr>
        <p:spPr>
          <a:xfrm>
            <a:off x="5523325" y="51102"/>
            <a:ext cx="3872703" cy="46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46">
              <a:spcBef>
                <a:spcPts val="100"/>
              </a:spcBef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Calculations: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3D6A3-0C58-4F32-BCB4-EDC16531E6F2}"/>
              </a:ext>
            </a:extLst>
          </p:cNvPr>
          <p:cNvSpPr/>
          <p:nvPr/>
        </p:nvSpPr>
        <p:spPr>
          <a:xfrm>
            <a:off x="193675" y="3015357"/>
            <a:ext cx="1786388" cy="401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46">
              <a:spcBef>
                <a:spcPts val="35"/>
              </a:spcBef>
            </a:pPr>
            <a:r>
              <a:rPr lang="en-US"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Approach: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F0A949-C590-9ECD-5A31-8C8CC2DC0416}"/>
              </a:ext>
            </a:extLst>
          </p:cNvPr>
          <p:cNvGrpSpPr/>
          <p:nvPr/>
        </p:nvGrpSpPr>
        <p:grpSpPr>
          <a:xfrm>
            <a:off x="7737475" y="1788441"/>
            <a:ext cx="4701570" cy="2195688"/>
            <a:chOff x="295445" y="4723992"/>
            <a:chExt cx="4701570" cy="219568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18C29B-EC0E-3145-9E66-CE6C7290214C}"/>
                </a:ext>
              </a:extLst>
            </p:cNvPr>
            <p:cNvCxnSpPr/>
            <p:nvPr/>
          </p:nvCxnSpPr>
          <p:spPr>
            <a:xfrm>
              <a:off x="1108075" y="4723992"/>
              <a:ext cx="0" cy="2042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706BA43-68E8-7D72-8819-358B63F9453A}"/>
                </a:ext>
              </a:extLst>
            </p:cNvPr>
            <p:cNvCxnSpPr/>
            <p:nvPr/>
          </p:nvCxnSpPr>
          <p:spPr>
            <a:xfrm>
              <a:off x="1108075" y="5699919"/>
              <a:ext cx="3276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976C2E-6011-E49E-FA8D-8ED2D58FCA98}"/>
                </a:ext>
              </a:extLst>
            </p:cNvPr>
            <p:cNvSpPr txBox="1"/>
            <p:nvPr/>
          </p:nvSpPr>
          <p:spPr>
            <a:xfrm rot="16200000">
              <a:off x="-26855" y="5495472"/>
              <a:ext cx="1053494" cy="408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Charge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F174DE-FAD1-70F6-2123-17E16973092B}"/>
                </a:ext>
              </a:extLst>
            </p:cNvPr>
            <p:cNvSpPr txBox="1"/>
            <p:nvPr/>
          </p:nvSpPr>
          <p:spPr>
            <a:xfrm>
              <a:off x="756403" y="5506540"/>
              <a:ext cx="332142" cy="408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3BB472-EF7C-2594-F3BA-863A26433D4B}"/>
                </a:ext>
              </a:extLst>
            </p:cNvPr>
            <p:cNvSpPr txBox="1"/>
            <p:nvPr/>
          </p:nvSpPr>
          <p:spPr>
            <a:xfrm>
              <a:off x="718492" y="4865671"/>
              <a:ext cx="338554" cy="408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209662-1107-6BFB-709F-1C6128B2C08E}"/>
                </a:ext>
              </a:extLst>
            </p:cNvPr>
            <p:cNvSpPr txBox="1"/>
            <p:nvPr/>
          </p:nvSpPr>
          <p:spPr>
            <a:xfrm>
              <a:off x="748151" y="6228742"/>
              <a:ext cx="272832" cy="408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D29987-1D31-F6C1-2FD2-DF395D00A28E}"/>
                </a:ext>
              </a:extLst>
            </p:cNvPr>
            <p:cNvSpPr/>
            <p:nvPr/>
          </p:nvSpPr>
          <p:spPr>
            <a:xfrm>
              <a:off x="1389681" y="4876800"/>
              <a:ext cx="3027336" cy="1570495"/>
            </a:xfrm>
            <a:custGeom>
              <a:avLst/>
              <a:gdLst>
                <a:gd name="connsiteX0" fmla="*/ 0 w 3027336"/>
                <a:gd name="connsiteY0" fmla="*/ 0 h 1570495"/>
                <a:gd name="connsiteX1" fmla="*/ 382292 w 3027336"/>
                <a:gd name="connsiteY1" fmla="*/ 211810 h 1570495"/>
                <a:gd name="connsiteX2" fmla="*/ 1043553 w 3027336"/>
                <a:gd name="connsiteY2" fmla="*/ 511444 h 1570495"/>
                <a:gd name="connsiteX3" fmla="*/ 1529166 w 3027336"/>
                <a:gd name="connsiteY3" fmla="*/ 738753 h 1570495"/>
                <a:gd name="connsiteX4" fmla="*/ 2350577 w 3027336"/>
                <a:gd name="connsiteY4" fmla="*/ 1229532 h 1570495"/>
                <a:gd name="connsiteX5" fmla="*/ 3027336 w 3027336"/>
                <a:gd name="connsiteY5" fmla="*/ 1570495 h 157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7336" h="1570495">
                  <a:moveTo>
                    <a:pt x="0" y="0"/>
                  </a:moveTo>
                  <a:cubicBezTo>
                    <a:pt x="104183" y="63284"/>
                    <a:pt x="208367" y="126569"/>
                    <a:pt x="382292" y="211810"/>
                  </a:cubicBezTo>
                  <a:cubicBezTo>
                    <a:pt x="556217" y="297051"/>
                    <a:pt x="1043553" y="511444"/>
                    <a:pt x="1043553" y="511444"/>
                  </a:cubicBezTo>
                  <a:cubicBezTo>
                    <a:pt x="1234699" y="599268"/>
                    <a:pt x="1311329" y="619072"/>
                    <a:pt x="1529166" y="738753"/>
                  </a:cubicBezTo>
                  <a:cubicBezTo>
                    <a:pt x="1747003" y="858434"/>
                    <a:pt x="2100882" y="1090908"/>
                    <a:pt x="2350577" y="1229532"/>
                  </a:cubicBezTo>
                  <a:cubicBezTo>
                    <a:pt x="2600272" y="1368156"/>
                    <a:pt x="2813804" y="1469325"/>
                    <a:pt x="3027336" y="157049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1DD737-F93B-81EB-D2B9-717E86738BF7}"/>
                </a:ext>
              </a:extLst>
            </p:cNvPr>
            <p:cNvSpPr txBox="1"/>
            <p:nvPr/>
          </p:nvSpPr>
          <p:spPr>
            <a:xfrm>
              <a:off x="2781307" y="5662047"/>
              <a:ext cx="420308" cy="408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</a:rPr>
                <a:t>pI</a:t>
              </a:r>
              <a:endParaRPr 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B5D29C-FCDF-994F-3017-D788FCAF9A1F}"/>
                </a:ext>
              </a:extLst>
            </p:cNvPr>
            <p:cNvSpPr txBox="1"/>
            <p:nvPr/>
          </p:nvSpPr>
          <p:spPr>
            <a:xfrm>
              <a:off x="1181547" y="6510786"/>
              <a:ext cx="3815468" cy="408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</a:rPr>
                <a:t>pI</a:t>
              </a:r>
              <a:r>
                <a:rPr lang="en-US" dirty="0">
                  <a:latin typeface="Arial" panose="020B0604020202020204" pitchFamily="34" charset="0"/>
                </a:rPr>
                <a:t> : pH when the net charge =0</a:t>
              </a:r>
            </a:p>
          </p:txBody>
        </p:sp>
      </p:grp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6ECEE236-8B8A-C096-7A56-2D6DB85098B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1191BC6-A3CE-4E93-A634-32F5043F5B72}" type="datetime1">
              <a:rPr lang="en-US" smtClean="0"/>
              <a:t>8/26/2024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DFA8E19C-80F9-F89A-DAF5-B61EA285FF4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22754C9-D5A8-5E6A-15F1-CE2121B4F7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4675" y="809862"/>
            <a:ext cx="7086245" cy="626759"/>
          </a:xfrm>
          <a:prstGeom prst="rect">
            <a:avLst/>
          </a:prstGeom>
        </p:spPr>
        <p:txBody>
          <a:bodyPr vert="horz" wrap="square" lIns="0" tIns="8922" rIns="0" bIns="0" rtlCol="0">
            <a:spAutoFit/>
          </a:bodyPr>
          <a:lstStyle/>
          <a:p>
            <a:pPr marL="12746">
              <a:spcBef>
                <a:spcPts val="341"/>
              </a:spcBef>
            </a:pPr>
            <a:r>
              <a:rPr sz="2007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: What is 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(average) charge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on glycine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pH=8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1" name="Object 31">
            <a:extLst>
              <a:ext uri="{FF2B5EF4-FFF2-40B4-BE49-F238E27FC236}">
                <a16:creationId xmlns:a16="http://schemas.microsoft.com/office/drawing/2014/main" id="{6D60EF0E-6371-4703-803F-E66FBDE312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36070" y="1161477"/>
          <a:ext cx="4939024" cy="362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2" name="Object 151">
            <a:extLst>
              <a:ext uri="{FF2B5EF4-FFF2-40B4-BE49-F238E27FC236}">
                <a16:creationId xmlns:a16="http://schemas.microsoft.com/office/drawing/2014/main" id="{259B0B4E-8860-4F26-8344-0FE1522A41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031" y="2265481"/>
          <a:ext cx="6670316" cy="123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5381052" imgH="1047619" progId="MDLDrawOLE.MDLDrawObject.1">
                  <p:embed/>
                </p:oleObj>
              </mc:Choice>
              <mc:Fallback>
                <p:oleObj name="MDLDrawObject Class" r:id="rId3" imgW="5381052" imgH="1047619" progId="MDLDrawOLE.MDLDrawObject.1">
                  <p:embed/>
                  <p:pic>
                    <p:nvPicPr>
                      <p:cNvPr id="152" name="Object 151">
                        <a:extLst>
                          <a:ext uri="{FF2B5EF4-FFF2-40B4-BE49-F238E27FC236}">
                            <a16:creationId xmlns:a16="http://schemas.microsoft.com/office/drawing/2014/main" id="{259B0B4E-8860-4F26-8344-0FE1522A41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31" y="2265481"/>
                        <a:ext cx="6670316" cy="123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45E388B-11D6-4E69-896F-11AE9F71FB72}"/>
              </a:ext>
            </a:extLst>
          </p:cNvPr>
          <p:cNvSpPr/>
          <p:nvPr/>
        </p:nvSpPr>
        <p:spPr>
          <a:xfrm>
            <a:off x="8118475" y="669209"/>
            <a:ext cx="4173273" cy="58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12" spc="-218" baseline="13888" dirty="0" err="1">
                <a:latin typeface="Arial" panose="020B0604020202020204" pitchFamily="34" charset="0"/>
              </a:rPr>
              <a:t>q</a:t>
            </a:r>
            <a:r>
              <a:rPr lang="en-US" sz="2064" spc="-146" dirty="0" err="1">
                <a:latin typeface="Arial" panose="020B0604020202020204" pitchFamily="34" charset="0"/>
              </a:rPr>
              <a:t>total</a:t>
            </a:r>
            <a:r>
              <a:rPr lang="en-US" sz="2064" spc="-114" dirty="0">
                <a:latin typeface="Arial" panose="020B0604020202020204" pitchFamily="34" charset="0"/>
              </a:rPr>
              <a:t> </a:t>
            </a:r>
            <a:r>
              <a:rPr lang="en-US" sz="3212" spc="-331" baseline="13888" dirty="0">
                <a:latin typeface="Symbol"/>
                <a:cs typeface="Symbol"/>
              </a:rPr>
              <a:t></a:t>
            </a:r>
            <a:r>
              <a:rPr lang="en-US" sz="3212" spc="-293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13" spc="-188" baseline="6535" dirty="0">
                <a:latin typeface="Symbol"/>
                <a:cs typeface="Symbol"/>
              </a:rPr>
              <a:t></a:t>
            </a:r>
            <a:r>
              <a:rPr lang="en-US" sz="3212" spc="-188" baseline="13888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12" spc="-301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166" baseline="13888" dirty="0">
                <a:latin typeface="Arial" panose="020B0604020202020204" pitchFamily="34" charset="0"/>
              </a:rPr>
              <a:t>f</a:t>
            </a:r>
            <a:r>
              <a:rPr lang="en-US" sz="3212" spc="-519" baseline="13888" dirty="0">
                <a:latin typeface="Arial" panose="020B0604020202020204" pitchFamily="34" charset="0"/>
              </a:rPr>
              <a:t> </a:t>
            </a:r>
            <a:r>
              <a:rPr lang="en-US" sz="2064" spc="-251" dirty="0">
                <a:latin typeface="Arial" panose="020B0604020202020204" pitchFamily="34" charset="0"/>
              </a:rPr>
              <a:t>HA</a:t>
            </a:r>
            <a:r>
              <a:rPr lang="en-US" sz="2064" spc="-201" dirty="0">
                <a:latin typeface="Arial" panose="020B0604020202020204" pitchFamily="34" charset="0"/>
              </a:rPr>
              <a:t> </a:t>
            </a:r>
            <a:r>
              <a:rPr lang="en-US" sz="3212" spc="-151" baseline="13888" dirty="0">
                <a:latin typeface="Symbol"/>
                <a:cs typeface="Symbol"/>
              </a:rPr>
              <a:t></a:t>
            </a:r>
            <a:r>
              <a:rPr lang="en-US" sz="3212" spc="-383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301" baseline="13888" dirty="0" err="1">
                <a:latin typeface="Arial" panose="020B0604020202020204" pitchFamily="34" charset="0"/>
              </a:rPr>
              <a:t>q</a:t>
            </a:r>
            <a:r>
              <a:rPr lang="en-US" sz="2064" spc="-201" dirty="0" err="1">
                <a:latin typeface="Arial" panose="020B0604020202020204" pitchFamily="34" charset="0"/>
              </a:rPr>
              <a:t>HA</a:t>
            </a:r>
            <a:r>
              <a:rPr lang="en-US" sz="2064" spc="-171" dirty="0">
                <a:latin typeface="Arial" panose="020B0604020202020204" pitchFamily="34" charset="0"/>
              </a:rPr>
              <a:t> </a:t>
            </a:r>
            <a:r>
              <a:rPr lang="en-US" sz="3212" spc="-331" baseline="13888" dirty="0">
                <a:latin typeface="Symbol"/>
                <a:cs typeface="Symbol"/>
              </a:rPr>
              <a:t></a:t>
            </a:r>
            <a:r>
              <a:rPr lang="en-US" sz="3212" spc="-248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166" baseline="13888" dirty="0">
                <a:latin typeface="Arial" panose="020B0604020202020204" pitchFamily="34" charset="0"/>
              </a:rPr>
              <a:t>f</a:t>
            </a:r>
            <a:r>
              <a:rPr lang="en-US" sz="3212" spc="-429" baseline="13888" dirty="0">
                <a:latin typeface="Arial" panose="020B0604020202020204" pitchFamily="34" charset="0"/>
              </a:rPr>
              <a:t> </a:t>
            </a:r>
            <a:r>
              <a:rPr lang="en-US" sz="2064" spc="-216" dirty="0">
                <a:latin typeface="Arial" panose="020B0604020202020204" pitchFamily="34" charset="0"/>
              </a:rPr>
              <a:t>A</a:t>
            </a:r>
            <a:r>
              <a:rPr lang="en-US" sz="2064" spc="-216" dirty="0">
                <a:latin typeface="Symbol"/>
                <a:cs typeface="Symbol"/>
              </a:rPr>
              <a:t></a:t>
            </a:r>
            <a:r>
              <a:rPr lang="en-US" sz="2064" spc="-18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151" baseline="13888" dirty="0">
                <a:latin typeface="Symbol"/>
                <a:cs typeface="Symbol"/>
              </a:rPr>
              <a:t></a:t>
            </a:r>
            <a:r>
              <a:rPr lang="en-US" sz="3212" spc="-383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233" baseline="13888" dirty="0" err="1">
                <a:latin typeface="Arial" panose="020B0604020202020204" pitchFamily="34" charset="0"/>
              </a:rPr>
              <a:t>q</a:t>
            </a:r>
            <a:r>
              <a:rPr lang="en-US" sz="2064" spc="-156" dirty="0" err="1">
                <a:latin typeface="Arial" panose="020B0604020202020204" pitchFamily="34" charset="0"/>
              </a:rPr>
              <a:t>A</a:t>
            </a:r>
            <a:r>
              <a:rPr lang="en-US" sz="2064" spc="-156" dirty="0">
                <a:latin typeface="Symbol"/>
                <a:cs typeface="Symbol"/>
              </a:rPr>
              <a:t></a:t>
            </a:r>
            <a:r>
              <a:rPr lang="en-US" sz="2064" spc="-2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203" baseline="13888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64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F1E21-F600-4C04-B2A3-200646647C29}"/>
              </a:ext>
            </a:extLst>
          </p:cNvPr>
          <p:cNvSpPr/>
          <p:nvPr/>
        </p:nvSpPr>
        <p:spPr>
          <a:xfrm>
            <a:off x="5451475" y="73119"/>
            <a:ext cx="3872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46">
              <a:spcBef>
                <a:spcPts val="100"/>
              </a:spcBef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553105-2632-4238-87F8-0E81D6EAE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13428"/>
              </p:ext>
            </p:extLst>
          </p:nvPr>
        </p:nvGraphicFramePr>
        <p:xfrm>
          <a:off x="536123" y="4865526"/>
          <a:ext cx="11547258" cy="2063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543">
                  <a:extLst>
                    <a:ext uri="{9D8B030D-6E8A-4147-A177-3AD203B41FA5}">
                      <a16:colId xmlns:a16="http://schemas.microsoft.com/office/drawing/2014/main" val="3308299899"/>
                    </a:ext>
                  </a:extLst>
                </a:gridCol>
                <a:gridCol w="1929671">
                  <a:extLst>
                    <a:ext uri="{9D8B030D-6E8A-4147-A177-3AD203B41FA5}">
                      <a16:colId xmlns:a16="http://schemas.microsoft.com/office/drawing/2014/main" val="2432998204"/>
                    </a:ext>
                  </a:extLst>
                </a:gridCol>
                <a:gridCol w="1919415">
                  <a:extLst>
                    <a:ext uri="{9D8B030D-6E8A-4147-A177-3AD203B41FA5}">
                      <a16:colId xmlns:a16="http://schemas.microsoft.com/office/drawing/2014/main" val="3136444243"/>
                    </a:ext>
                  </a:extLst>
                </a:gridCol>
                <a:gridCol w="1924543">
                  <a:extLst>
                    <a:ext uri="{9D8B030D-6E8A-4147-A177-3AD203B41FA5}">
                      <a16:colId xmlns:a16="http://schemas.microsoft.com/office/drawing/2014/main" val="4045453484"/>
                    </a:ext>
                  </a:extLst>
                </a:gridCol>
                <a:gridCol w="1924543">
                  <a:extLst>
                    <a:ext uri="{9D8B030D-6E8A-4147-A177-3AD203B41FA5}">
                      <a16:colId xmlns:a16="http://schemas.microsoft.com/office/drawing/2014/main" val="1627050605"/>
                    </a:ext>
                  </a:extLst>
                </a:gridCol>
                <a:gridCol w="1924543">
                  <a:extLst>
                    <a:ext uri="{9D8B030D-6E8A-4147-A177-3AD203B41FA5}">
                      <a16:colId xmlns:a16="http://schemas.microsoft.com/office/drawing/2014/main" val="3839612408"/>
                    </a:ext>
                  </a:extLst>
                </a:gridCol>
              </a:tblGrid>
              <a:tr h="580569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</a:rPr>
                        <a:t>Group</a:t>
                      </a:r>
                    </a:p>
                  </a:txBody>
                  <a:tcPr marL="91766" marR="91766" marT="45883" marB="4588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2100" baseline="-25000" dirty="0" err="1">
                          <a:latin typeface="Arial" panose="020B0604020202020204" pitchFamily="34" charset="0"/>
                        </a:rPr>
                        <a:t>HA</a:t>
                      </a:r>
                      <a:endParaRPr lang="en-US" sz="2100" baseline="-25000" dirty="0">
                        <a:latin typeface="Arial" panose="020B0604020202020204" pitchFamily="34" charset="0"/>
                      </a:endParaRP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Arial" panose="020B0604020202020204" pitchFamily="34" charset="0"/>
                        </a:rPr>
                        <a:t>q</a:t>
                      </a:r>
                      <a:r>
                        <a:rPr lang="en-US" sz="2100" baseline="-25000" dirty="0" err="1">
                          <a:latin typeface="Arial" panose="020B0604020202020204" pitchFamily="34" charset="0"/>
                        </a:rPr>
                        <a:t>HA</a:t>
                      </a:r>
                      <a:endParaRPr lang="en-US" sz="2100" baseline="-25000" dirty="0">
                        <a:latin typeface="Arial" panose="020B0604020202020204" pitchFamily="34" charset="0"/>
                      </a:endParaRPr>
                    </a:p>
                  </a:txBody>
                  <a:tcPr marL="91766" marR="91766" marT="45883" marB="4588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2100" baseline="-25000" dirty="0" err="1">
                          <a:latin typeface="Arial" panose="020B0604020202020204" pitchFamily="34" charset="0"/>
                        </a:rPr>
                        <a:t>A</a:t>
                      </a:r>
                      <a:endParaRPr lang="en-US" sz="2100" baseline="-25000" dirty="0">
                        <a:latin typeface="Arial" panose="020B0604020202020204" pitchFamily="34" charset="0"/>
                      </a:endParaRP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Arial" panose="020B0604020202020204" pitchFamily="34" charset="0"/>
                        </a:rPr>
                        <a:t>q</a:t>
                      </a:r>
                      <a:r>
                        <a:rPr lang="en-US" sz="2100" baseline="-25000" dirty="0" err="1">
                          <a:latin typeface="Arial" panose="020B0604020202020204" pitchFamily="34" charset="0"/>
                        </a:rPr>
                        <a:t>A</a:t>
                      </a:r>
                      <a:endParaRPr lang="en-US" sz="2100" baseline="-25000" dirty="0">
                        <a:latin typeface="Arial" panose="020B0604020202020204" pitchFamily="34" charset="0"/>
                      </a:endParaRPr>
                    </a:p>
                  </a:txBody>
                  <a:tcPr marL="91766" marR="91766" marT="45883" marB="4588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aseline="0" dirty="0"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231525"/>
                  </a:ext>
                </a:extLst>
              </a:tr>
              <a:tr h="741523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</a:rPr>
                        <a:t>-COOH </a:t>
                      </a:r>
                      <a:r>
                        <a:rPr lang="en-US" sz="2100" dirty="0" err="1">
                          <a:latin typeface="Arial" panose="020B0604020202020204" pitchFamily="34" charset="0"/>
                        </a:rPr>
                        <a:t>pKa</a:t>
                      </a:r>
                      <a:r>
                        <a:rPr lang="en-US" sz="2100" dirty="0">
                          <a:latin typeface="Arial" panose="020B0604020202020204" pitchFamily="34" charset="0"/>
                        </a:rPr>
                        <a:t>=2</a:t>
                      </a:r>
                    </a:p>
                  </a:txBody>
                  <a:tcPr marL="91766" marR="91766" marT="45883" marB="458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     )  x</a:t>
                      </a: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 )     +</a:t>
                      </a:r>
                    </a:p>
                  </a:txBody>
                  <a:tcPr marL="91766" marR="91766" marT="45883" marB="458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    )  x</a:t>
                      </a: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  )     =</a:t>
                      </a:r>
                    </a:p>
                  </a:txBody>
                  <a:tcPr marL="91766" marR="91766" marT="45883" marB="458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301557"/>
                  </a:ext>
                </a:extLst>
              </a:tr>
              <a:tr h="741523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</a:rPr>
                        <a:t>-NH3 </a:t>
                      </a:r>
                      <a:r>
                        <a:rPr lang="en-US" sz="2100" dirty="0" err="1">
                          <a:latin typeface="Arial" panose="020B0604020202020204" pitchFamily="34" charset="0"/>
                        </a:rPr>
                        <a:t>pKa</a:t>
                      </a:r>
                      <a:r>
                        <a:rPr lang="en-US" sz="2100" dirty="0">
                          <a:latin typeface="Arial" panose="020B0604020202020204" pitchFamily="34" charset="0"/>
                        </a:rPr>
                        <a:t> = 9</a:t>
                      </a:r>
                    </a:p>
                  </a:txBody>
                  <a:tcPr marL="91766" marR="91766" marT="45883" marB="458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    )  x</a:t>
                      </a: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)     +</a:t>
                      </a:r>
                    </a:p>
                  </a:txBody>
                  <a:tcPr marL="91766" marR="91766" marT="45883" marB="458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    )  x</a:t>
                      </a: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  )     =</a:t>
                      </a:r>
                    </a:p>
                  </a:txBody>
                  <a:tcPr marL="91766" marR="91766" marT="45883" marB="458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1613538"/>
                  </a:ext>
                </a:extLst>
              </a:tr>
            </a:tbl>
          </a:graphicData>
        </a:graphic>
      </p:graphicFrame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4906585-60B4-7FF0-0893-2E6B98301A4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3E51F02-29AC-4005-821D-4AD4135E4FC9}" type="datetime1">
              <a:rPr lang="en-US" smtClean="0"/>
              <a:t>8/26/2024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B7E0908-9D32-186A-15CA-ADC21A34E44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418245B-4661-6F16-8C19-3A8ABE2F78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9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/>
        </p:nvGraphicFramePr>
        <p:xfrm>
          <a:off x="1699730" y="1833673"/>
          <a:ext cx="7691080" cy="39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34F301E-66F5-4186-B31F-93E4D784ED5F}"/>
              </a:ext>
            </a:extLst>
          </p:cNvPr>
          <p:cNvSpPr/>
          <p:nvPr/>
        </p:nvSpPr>
        <p:spPr>
          <a:xfrm>
            <a:off x="3305640" y="5933835"/>
            <a:ext cx="5410198" cy="71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590"/>
            <a:r>
              <a:rPr lang="en-US"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Isoelectric </a:t>
            </a:r>
            <a:r>
              <a:rPr lang="en-US" sz="2007" b="1" dirty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7" spc="-5" dirty="0" err="1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) pH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where the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charge is</a:t>
            </a:r>
            <a:r>
              <a:rPr lang="en-US" sz="2007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zero (pH = 5.5 in this case).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ACBA91C-2F37-4311-8678-7FF2CB491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132695"/>
              </p:ext>
            </p:extLst>
          </p:nvPr>
        </p:nvGraphicFramePr>
        <p:xfrm>
          <a:off x="1941796" y="340449"/>
          <a:ext cx="8137886" cy="233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7619803" imgH="2485434" progId="MDLDrawOLE.MDLDrawObject.1">
                  <p:embed/>
                </p:oleObj>
              </mc:Choice>
              <mc:Fallback>
                <p:oleObj name="MDLDrawObject Class" r:id="rId3" imgW="7619803" imgH="2485434" progId="MDLDrawOLE.MDLDrawObject.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ACBA91C-2F37-4311-8678-7FF2CB491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796" y="340449"/>
                        <a:ext cx="8137886" cy="233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48C80D-B0AE-4C57-AB45-CE805B94865D}"/>
              </a:ext>
            </a:extLst>
          </p:cNvPr>
          <p:cNvCxnSpPr/>
          <p:nvPr/>
        </p:nvCxnSpPr>
        <p:spPr>
          <a:xfrm>
            <a:off x="2311504" y="1757202"/>
            <a:ext cx="382360" cy="8141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A5FF00-D933-4FEC-8A14-3F7EA77CFF6A}"/>
              </a:ext>
            </a:extLst>
          </p:cNvPr>
          <p:cNvCxnSpPr>
            <a:cxnSpLocks/>
          </p:cNvCxnSpPr>
          <p:nvPr/>
        </p:nvCxnSpPr>
        <p:spPr>
          <a:xfrm flipH="1">
            <a:off x="9117505" y="1897047"/>
            <a:ext cx="458831" cy="32743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A7BA817-AF49-4969-B6CB-49397320682B}"/>
              </a:ext>
            </a:extLst>
          </p:cNvPr>
          <p:cNvSpPr txBox="1"/>
          <p:nvPr/>
        </p:nvSpPr>
        <p:spPr>
          <a:xfrm>
            <a:off x="4855813" y="367399"/>
            <a:ext cx="717812" cy="411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64" dirty="0">
                <a:latin typeface="Arial" panose="020B0604020202020204" pitchFamily="34" charset="0"/>
              </a:rPr>
              <a:t>10%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E5353-5CBE-47E2-A3ED-0EC9145D0D53}"/>
              </a:ext>
            </a:extLst>
          </p:cNvPr>
          <p:cNvSpPr txBox="1"/>
          <p:nvPr/>
        </p:nvSpPr>
        <p:spPr>
          <a:xfrm>
            <a:off x="4781153" y="2024400"/>
            <a:ext cx="717812" cy="411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64" dirty="0">
                <a:latin typeface="Arial" panose="020B0604020202020204" pitchFamily="34" charset="0"/>
              </a:rPr>
              <a:t>90%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0F8AA7-D652-4560-8170-B60242BE4E8B}"/>
              </a:ext>
            </a:extLst>
          </p:cNvPr>
          <p:cNvCxnSpPr>
            <a:cxnSpLocks/>
          </p:cNvCxnSpPr>
          <p:nvPr/>
        </p:nvCxnSpPr>
        <p:spPr>
          <a:xfrm>
            <a:off x="4605661" y="2571368"/>
            <a:ext cx="0" cy="1223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C507DD-EB23-42BA-A44D-BBFAF0271223}"/>
              </a:ext>
            </a:extLst>
          </p:cNvPr>
          <p:cNvCxnSpPr>
            <a:cxnSpLocks/>
          </p:cNvCxnSpPr>
          <p:nvPr/>
        </p:nvCxnSpPr>
        <p:spPr>
          <a:xfrm>
            <a:off x="7757747" y="2662179"/>
            <a:ext cx="0" cy="1362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1ED1F6-E6EF-43A9-AA21-406D83BCC455}"/>
              </a:ext>
            </a:extLst>
          </p:cNvPr>
          <p:cNvCxnSpPr/>
          <p:nvPr/>
        </p:nvCxnSpPr>
        <p:spPr>
          <a:xfrm>
            <a:off x="6211572" y="1978960"/>
            <a:ext cx="0" cy="195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055499-ECE8-4F45-AE3A-AC94CEF8250A}"/>
              </a:ext>
            </a:extLst>
          </p:cNvPr>
          <p:cNvSpPr txBox="1"/>
          <p:nvPr/>
        </p:nvSpPr>
        <p:spPr>
          <a:xfrm>
            <a:off x="5842724" y="884873"/>
            <a:ext cx="865816" cy="411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64" dirty="0">
                <a:latin typeface="Arial" panose="020B0604020202020204" pitchFamily="34" charset="0"/>
              </a:rPr>
              <a:t>100%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202062-9A9A-470E-94B1-143B491CD56A}"/>
              </a:ext>
            </a:extLst>
          </p:cNvPr>
          <p:cNvSpPr txBox="1"/>
          <p:nvPr/>
        </p:nvSpPr>
        <p:spPr>
          <a:xfrm>
            <a:off x="7488297" y="1685522"/>
            <a:ext cx="717812" cy="411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64" dirty="0">
                <a:latin typeface="Arial" panose="020B0604020202020204" pitchFamily="34" charset="0"/>
              </a:rPr>
              <a:t>10%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62B9CC-D785-41FD-A1EE-5CCB0462E6A9}"/>
              </a:ext>
            </a:extLst>
          </p:cNvPr>
          <p:cNvSpPr txBox="1"/>
          <p:nvPr/>
        </p:nvSpPr>
        <p:spPr>
          <a:xfrm>
            <a:off x="7601339" y="307781"/>
            <a:ext cx="717812" cy="411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64" dirty="0">
                <a:latin typeface="Arial" panose="020B0604020202020204" pitchFamily="34" charset="0"/>
              </a:rPr>
              <a:t>90%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5C6BD7-D606-4B44-8355-EDAE86123F0B}"/>
              </a:ext>
            </a:extLst>
          </p:cNvPr>
          <p:cNvCxnSpPr/>
          <p:nvPr/>
        </p:nvCxnSpPr>
        <p:spPr>
          <a:xfrm>
            <a:off x="3114460" y="1653707"/>
            <a:ext cx="382360" cy="325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42EEEC-6042-406C-BA79-2D779DD4C2E8}"/>
              </a:ext>
            </a:extLst>
          </p:cNvPr>
          <p:cNvCxnSpPr/>
          <p:nvPr/>
        </p:nvCxnSpPr>
        <p:spPr>
          <a:xfrm>
            <a:off x="4947830" y="870435"/>
            <a:ext cx="585897" cy="269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6766CD7-3C39-4814-BB21-A3E92388B628}"/>
              </a:ext>
            </a:extLst>
          </p:cNvPr>
          <p:cNvCxnSpPr/>
          <p:nvPr/>
        </p:nvCxnSpPr>
        <p:spPr>
          <a:xfrm>
            <a:off x="6800573" y="1608228"/>
            <a:ext cx="524996" cy="28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A5A0771-0255-419F-8B31-D112B379C76B}"/>
              </a:ext>
            </a:extLst>
          </p:cNvPr>
          <p:cNvSpPr txBox="1"/>
          <p:nvPr/>
        </p:nvSpPr>
        <p:spPr>
          <a:xfrm>
            <a:off x="2303004" y="640142"/>
            <a:ext cx="865816" cy="411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64" dirty="0">
                <a:latin typeface="Arial" panose="020B0604020202020204" pitchFamily="34" charset="0"/>
              </a:rPr>
              <a:t>100%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81E415-9E5D-42C5-867C-79555D8E4E9B}"/>
              </a:ext>
            </a:extLst>
          </p:cNvPr>
          <p:cNvSpPr txBox="1"/>
          <p:nvPr/>
        </p:nvSpPr>
        <p:spPr>
          <a:xfrm>
            <a:off x="9961419" y="1402504"/>
            <a:ext cx="865816" cy="411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64" dirty="0">
                <a:latin typeface="Arial" panose="020B0604020202020204" pitchFamily="34" charset="0"/>
              </a:rPr>
              <a:t>100%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3E1995-6F4E-45C5-B137-26251A3A274D}"/>
              </a:ext>
            </a:extLst>
          </p:cNvPr>
          <p:cNvCxnSpPr/>
          <p:nvPr/>
        </p:nvCxnSpPr>
        <p:spPr>
          <a:xfrm>
            <a:off x="8375839" y="1100154"/>
            <a:ext cx="272164" cy="152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CD84278-5D80-9F1B-C7C6-554C2D9E5F6F}"/>
              </a:ext>
            </a:extLst>
          </p:cNvPr>
          <p:cNvSpPr txBox="1"/>
          <p:nvPr/>
        </p:nvSpPr>
        <p:spPr>
          <a:xfrm>
            <a:off x="1379695" y="5493979"/>
            <a:ext cx="2417650" cy="401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Definition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F8FCD1-AAB8-DA28-4A76-A866F55168D2}"/>
              </a:ext>
            </a:extLst>
          </p:cNvPr>
          <p:cNvSpPr/>
          <p:nvPr/>
        </p:nvSpPr>
        <p:spPr>
          <a:xfrm>
            <a:off x="7104875" y="289720"/>
            <a:ext cx="1474780" cy="23724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1A2E735-D89D-239C-0CFD-90DEED4C36B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79FD33F-B9F7-4EEA-9E09-0FD04E2B27CA}" type="datetime1">
              <a:rPr lang="en-US" smtClean="0"/>
              <a:t>8/26/2024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4C959D2-0AAA-5C9B-8667-3CA659245C0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50A73B2-26EF-B6D0-A3F3-4B3C19B372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00054" y="223437"/>
            <a:ext cx="7644518" cy="356093"/>
          </a:xfrm>
          <a:prstGeom prst="rect">
            <a:avLst/>
          </a:prstGeom>
        </p:spPr>
        <p:txBody>
          <a:bodyPr vert="horz" wrap="square" lIns="0" tIns="10193" rIns="0" bIns="0" rtlCol="0">
            <a:spAutoFit/>
          </a:bodyPr>
          <a:lstStyle/>
          <a:p>
            <a:pPr marL="10193">
              <a:spcBef>
                <a:spcPts val="80"/>
              </a:spcBef>
            </a:pPr>
            <a:r>
              <a:rPr lang="en-US" sz="2247" spc="-4" dirty="0">
                <a:latin typeface="Arial" panose="020B0604020202020204" pitchFamily="34" charset="0"/>
                <a:cs typeface="Arial" panose="020B0604020202020204" pitchFamily="34" charset="0"/>
              </a:rPr>
              <a:t>Titration Curves – </a:t>
            </a:r>
            <a:r>
              <a:rPr lang="en-US" sz="2247" spc="-4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247" spc="-4" dirty="0">
                <a:latin typeface="Arial" panose="020B0604020202020204" pitchFamily="34" charset="0"/>
                <a:cs typeface="Arial" panose="020B0604020202020204" pitchFamily="34" charset="0"/>
              </a:rPr>
              <a:t> Measurement &amp; pH Buffers</a:t>
            </a:r>
            <a:endParaRPr sz="22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475" y="745921"/>
            <a:ext cx="12573000" cy="1114685"/>
          </a:xfrm>
          <a:prstGeom prst="rect">
            <a:avLst/>
          </a:prstGeom>
        </p:spPr>
        <p:txBody>
          <a:bodyPr vert="horz" wrap="square" lIns="0" tIns="6625" rIns="0" bIns="0" rtlCol="0">
            <a:spAutoFit/>
          </a:bodyPr>
          <a:lstStyle/>
          <a:p>
            <a:pPr marL="30579" marR="462763"/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800" baseline="-7936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values, or acidity constants, must be measured by direct experiment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 - with a pH titration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. Known 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amounts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strong base are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added to a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solution of 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b="1" spc="-4" dirty="0">
                <a:latin typeface="Arial" panose="020B0604020202020204" pitchFamily="34" charset="0"/>
                <a:cs typeface="Arial" panose="020B0604020202020204" pitchFamily="34" charset="0"/>
              </a:rPr>
              <a:t>weak acid.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response of the weak acid to the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added base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be  measured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 marL="30579" marR="462763"/>
            <a:r>
              <a:rPr lang="en-US" sz="1800" spc="-4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) Changes in the pH of the solution for simple compounds,</a:t>
            </a:r>
          </a:p>
          <a:p>
            <a:pPr marL="30579" marR="462763"/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ii) Spectroscopic methods for molecules with many ionizable groups.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F3223-2384-4D33-B348-084B5EBD54B7}"/>
              </a:ext>
            </a:extLst>
          </p:cNvPr>
          <p:cNvSpPr/>
          <p:nvPr/>
        </p:nvSpPr>
        <p:spPr>
          <a:xfrm>
            <a:off x="470881" y="1980540"/>
            <a:ext cx="32543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579" marR="24463">
              <a:tabLst>
                <a:tab pos="154934" algn="l"/>
              </a:tabLst>
            </a:pPr>
            <a:r>
              <a:rPr lang="en-US" sz="1800" b="1" spc="-4" dirty="0">
                <a:latin typeface="Arial" panose="020B0604020202020204" pitchFamily="34" charset="0"/>
                <a:cs typeface="Arial" panose="020B0604020202020204" pitchFamily="34" charset="0"/>
              </a:rPr>
              <a:t>Titration Curve:</a:t>
            </a:r>
          </a:p>
          <a:p>
            <a:pPr marL="30579" marR="24463">
              <a:tabLst>
                <a:tab pos="154934" algn="l"/>
              </a:tabLst>
            </a:pP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base 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added  it 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removes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proton from the</a:t>
            </a:r>
            <a:r>
              <a:rPr lang="en-US" sz="1800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acid and the change in protonation of the weak acid affects the </a:t>
            </a:r>
            <a:r>
              <a:rPr lang="en-US" sz="1800" spc="-4" dirty="0" err="1"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sz="1800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79" marR="24463">
              <a:tabLst>
                <a:tab pos="154934" algn="l"/>
              </a:tabLst>
            </a:pPr>
            <a:endParaRPr lang="en-US" sz="1800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79" marR="24463">
              <a:tabLst>
                <a:tab pos="154934" algn="l"/>
              </a:tabLst>
            </a:pP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At the beginning of the titration all of the weak acid is protonated (</a:t>
            </a:r>
            <a:r>
              <a:rPr lang="en-US" sz="1800" spc="-4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spc="-4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 = 1)</a:t>
            </a:r>
          </a:p>
          <a:p>
            <a:pPr marL="30579" marR="24463">
              <a:tabLst>
                <a:tab pos="154934" algn="l"/>
              </a:tabLst>
            </a:pPr>
            <a:endParaRPr lang="en-US" sz="1800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79" marR="24463">
              <a:tabLst>
                <a:tab pos="154934" algn="l"/>
              </a:tabLst>
            </a:pP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At the equivalence point enough base has been added to fully deprotonate the weak acid, i.e. </a:t>
            </a:r>
            <a:r>
              <a:rPr lang="en-US" sz="1800" spc="-4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spc="-4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 = 0.</a:t>
            </a:r>
          </a:p>
          <a:p>
            <a:pPr marL="30579" marR="24463">
              <a:tabLst>
                <a:tab pos="154934" algn="l"/>
              </a:tabLst>
            </a:pPr>
            <a:endParaRPr lang="en-US" sz="1800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79" marR="24463">
              <a:tabLst>
                <a:tab pos="154934" algn="l"/>
              </a:tabLst>
            </a:pP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½ through the titration </a:t>
            </a:r>
            <a:r>
              <a:rPr lang="en-US" sz="1800" spc="-4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spc="-4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=0.5 and </a:t>
            </a:r>
            <a:r>
              <a:rPr lang="en-US" sz="1800" spc="-4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spc="-4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 =0.5, pH = </a:t>
            </a:r>
            <a:r>
              <a:rPr lang="en-US" sz="1800" spc="-4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1800" spc="-4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E8FD8-9CE9-4F2E-B475-BE36E134E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50" t="16400" b="25108"/>
          <a:stretch/>
        </p:blipFill>
        <p:spPr>
          <a:xfrm>
            <a:off x="8444621" y="2436132"/>
            <a:ext cx="1288872" cy="27635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ABFF9B-5641-4D2D-A06D-62FB2AAB9C10}"/>
              </a:ext>
            </a:extLst>
          </p:cNvPr>
          <p:cNvSpPr txBox="1"/>
          <p:nvPr/>
        </p:nvSpPr>
        <p:spPr>
          <a:xfrm>
            <a:off x="8423275" y="5209533"/>
            <a:ext cx="1166666" cy="346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1" dirty="0">
                <a:latin typeface="Arial" panose="020B0604020202020204" pitchFamily="34" charset="0"/>
              </a:rPr>
              <a:t>Weak acid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A25127-C94E-D5E5-88DB-7787FE7843D2}"/>
              </a:ext>
            </a:extLst>
          </p:cNvPr>
          <p:cNvSpPr/>
          <p:nvPr/>
        </p:nvSpPr>
        <p:spPr>
          <a:xfrm>
            <a:off x="9270983" y="1980540"/>
            <a:ext cx="2735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579" marR="24463">
              <a:tabLst>
                <a:tab pos="154934" algn="l"/>
              </a:tabLst>
            </a:pP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At the half-equivalence point enough base has been added to deprotonate ½ of the weak acid ([HA]=[A]), therefore.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9648616F-D2A4-DFD7-8381-9B4FD463E6EA}"/>
              </a:ext>
            </a:extLst>
          </p:cNvPr>
          <p:cNvSpPr txBox="1"/>
          <p:nvPr/>
        </p:nvSpPr>
        <p:spPr>
          <a:xfrm>
            <a:off x="5603875" y="6161238"/>
            <a:ext cx="5844154" cy="564402"/>
          </a:xfrm>
          <a:prstGeom prst="rect">
            <a:avLst/>
          </a:prstGeom>
        </p:spPr>
        <p:txBody>
          <a:bodyPr vert="horz" wrap="square" lIns="0" tIns="8970" rIns="0" bIns="0" rtlCol="0">
            <a:spAutoFit/>
          </a:bodyPr>
          <a:lstStyle/>
          <a:p>
            <a:pPr marL="196708" marR="5126" indent="-184535" defTabSz="922675">
              <a:lnSpc>
                <a:spcPct val="101699"/>
              </a:lnSpc>
              <a:spcBef>
                <a:spcPts val="70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Buffers: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buffer is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acid that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resists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pH by absorbing or releasing protons. 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416EB5E6-518A-1BFE-1CC0-6F1C863ADD93}"/>
              </a:ext>
            </a:extLst>
          </p:cNvPr>
          <p:cNvSpPr/>
          <p:nvPr/>
        </p:nvSpPr>
        <p:spPr>
          <a:xfrm>
            <a:off x="5193476" y="2305114"/>
            <a:ext cx="3213613" cy="3077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22675"/>
            <a:endParaRPr sz="1816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BB52-567D-779D-00D6-36F1B19C6D9E}"/>
              </a:ext>
            </a:extLst>
          </p:cNvPr>
          <p:cNvSpPr txBox="1"/>
          <p:nvPr/>
        </p:nvSpPr>
        <p:spPr>
          <a:xfrm>
            <a:off x="6518275" y="5476029"/>
            <a:ext cx="1271502" cy="408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ml NaOH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89D635AB-FF87-1C28-6D1B-00CD5227651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F724845-1F3D-4A20-A278-A18688475EFA}" type="datetime1">
              <a:rPr lang="en-US" smtClean="0"/>
              <a:t>8/26/2024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5C18A53-6E4C-291B-D9C3-63E20F43771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850B1F9-7623-11CB-9227-9261857061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5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07023" y="4342576"/>
            <a:ext cx="3172345" cy="566938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defTabSz="922675">
              <a:spcBef>
                <a:spcPts val="101"/>
              </a:spcBef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weak acid protonation through titration: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E27C0E2F-152E-49CA-AD08-61811CEF3F9D}"/>
              </a:ext>
            </a:extLst>
          </p:cNvPr>
          <p:cNvGrpSpPr/>
          <p:nvPr/>
        </p:nvGrpSpPr>
        <p:grpSpPr>
          <a:xfrm>
            <a:off x="1645091" y="752565"/>
            <a:ext cx="6515249" cy="3408179"/>
            <a:chOff x="384249" y="2016279"/>
            <a:chExt cx="6456777" cy="3377592"/>
          </a:xfrm>
        </p:grpSpPr>
        <p:sp>
          <p:nvSpPr>
            <p:cNvPr id="4" name="object 4"/>
            <p:cNvSpPr/>
            <p:nvPr/>
          </p:nvSpPr>
          <p:spPr>
            <a:xfrm>
              <a:off x="3347175" y="2016279"/>
              <a:ext cx="3493851" cy="33775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07032" y="4485472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07032" y="4198091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07032" y="3919772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07032" y="3632679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07032" y="3353984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07032" y="3067037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907032" y="2788631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07032" y="2501683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07032" y="2222988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072584" y="2150599"/>
              <a:ext cx="0" cy="2605083"/>
            </a:xfrm>
            <a:custGeom>
              <a:avLst/>
              <a:gdLst/>
              <a:ahLst/>
              <a:cxnLst/>
              <a:rect l="l" t="t" r="r" b="b"/>
              <a:pathLst>
                <a:path h="2458720">
                  <a:moveTo>
                    <a:pt x="0" y="0"/>
                  </a:moveTo>
                  <a:lnTo>
                    <a:pt x="0" y="2458189"/>
                  </a:lnTo>
                </a:path>
              </a:pathLst>
            </a:custGeom>
            <a:ln w="672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14458" y="4763806"/>
              <a:ext cx="2158343" cy="0"/>
            </a:xfrm>
            <a:custGeom>
              <a:avLst/>
              <a:gdLst/>
              <a:ahLst/>
              <a:cxnLst/>
              <a:rect l="l" t="t" r="r" b="b"/>
              <a:pathLst>
                <a:path w="2037080">
                  <a:moveTo>
                    <a:pt x="2036875" y="0"/>
                  </a:moveTo>
                  <a:lnTo>
                    <a:pt x="0" y="0"/>
                  </a:lnTo>
                </a:path>
              </a:pathLst>
            </a:custGeom>
            <a:ln w="819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07032" y="2150599"/>
              <a:ext cx="0" cy="2613829"/>
            </a:xfrm>
            <a:custGeom>
              <a:avLst/>
              <a:gdLst/>
              <a:ahLst/>
              <a:cxnLst/>
              <a:rect l="l" t="t" r="r" b="b"/>
              <a:pathLst>
                <a:path h="2466975">
                  <a:moveTo>
                    <a:pt x="0" y="0"/>
                  </a:moveTo>
                  <a:lnTo>
                    <a:pt x="0" y="2466387"/>
                  </a:lnTo>
                </a:path>
              </a:pathLst>
            </a:custGeom>
            <a:ln w="672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07032" y="2150599"/>
              <a:ext cx="0" cy="2605083"/>
            </a:xfrm>
            <a:custGeom>
              <a:avLst/>
              <a:gdLst/>
              <a:ahLst/>
              <a:cxnLst/>
              <a:rect l="l" t="t" r="r" b="b"/>
              <a:pathLst>
                <a:path h="2458720">
                  <a:moveTo>
                    <a:pt x="0" y="0"/>
                  </a:moveTo>
                  <a:lnTo>
                    <a:pt x="0" y="2458189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78515" y="4763806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78515" y="4624459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78515" y="4485472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78515" y="4337438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78515" y="4198091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78515" y="4059106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78515" y="3919772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878515" y="3771665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78515" y="3632679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78515" y="3493404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878515" y="3353984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78515" y="3206312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78515" y="3067037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878515" y="2927616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78515" y="2788631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78515" y="2640669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78515" y="2501683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78515" y="2362263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78515" y="2222988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64257" y="4763806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64257" y="4485472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64257" y="4198091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64257" y="3919772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64257" y="3632679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864257" y="3353984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864257" y="3067037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864257" y="2788631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864257" y="2501683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864257" y="2222988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907032" y="4763806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907032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014267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121501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228736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343101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450336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557630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664806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1771743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1879039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993343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2100638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2207813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2315107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2422283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2529221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636515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750820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2858115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2965290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3072584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907032" y="4772493"/>
              <a:ext cx="0" cy="43732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92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343101" y="4772493"/>
              <a:ext cx="0" cy="43732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92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771743" y="4772493"/>
              <a:ext cx="0" cy="43732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92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2207813" y="4772493"/>
              <a:ext cx="0" cy="43732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92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2636515" y="4772493"/>
              <a:ext cx="0" cy="43732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92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3072584" y="4772493"/>
              <a:ext cx="0" cy="43732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92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3069020" y="4402589"/>
              <a:ext cx="0" cy="78718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412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3069020" y="4333095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8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3069020" y="4263603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8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3069020" y="4193747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930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3061890" y="4124255"/>
              <a:ext cx="7401" cy="69971"/>
            </a:xfrm>
            <a:custGeom>
              <a:avLst/>
              <a:gdLst/>
              <a:ahLst/>
              <a:cxnLst/>
              <a:rect l="l" t="t" r="r" b="b"/>
              <a:pathLst>
                <a:path w="6985" h="66039">
                  <a:moveTo>
                    <a:pt x="6728" y="65588"/>
                  </a:moveTo>
                  <a:lnTo>
                    <a:pt x="0" y="32794"/>
                  </a:lnTo>
                  <a:lnTo>
                    <a:pt x="0" y="0"/>
                  </a:lnTo>
                </a:path>
              </a:pathLst>
            </a:custGeom>
            <a:ln w="20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3061890" y="4054761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8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3054762" y="3984907"/>
              <a:ext cx="7401" cy="69971"/>
            </a:xfrm>
            <a:custGeom>
              <a:avLst/>
              <a:gdLst/>
              <a:ahLst/>
              <a:cxnLst/>
              <a:rect l="l" t="t" r="r" b="b"/>
              <a:pathLst>
                <a:path w="6985" h="66039">
                  <a:moveTo>
                    <a:pt x="3364" y="-10126"/>
                  </a:moveTo>
                  <a:lnTo>
                    <a:pt x="3364" y="76056"/>
                  </a:lnTo>
                </a:path>
              </a:pathLst>
            </a:custGeom>
            <a:ln w="269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3047632" y="3915428"/>
              <a:ext cx="7401" cy="69971"/>
            </a:xfrm>
            <a:custGeom>
              <a:avLst/>
              <a:gdLst/>
              <a:ahLst/>
              <a:cxnLst/>
              <a:rect l="l" t="t" r="r" b="b"/>
              <a:pathLst>
                <a:path w="6985" h="66039">
                  <a:moveTo>
                    <a:pt x="3364" y="-10126"/>
                  </a:moveTo>
                  <a:lnTo>
                    <a:pt x="3364" y="75701"/>
                  </a:lnTo>
                </a:path>
              </a:pathLst>
            </a:custGeom>
            <a:ln w="269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3033017" y="3837249"/>
              <a:ext cx="14802" cy="78718"/>
            </a:xfrm>
            <a:custGeom>
              <a:avLst/>
              <a:gdLst/>
              <a:ahLst/>
              <a:cxnLst/>
              <a:rect l="l" t="t" r="r" b="b"/>
              <a:pathLst>
                <a:path w="13969" h="74295">
                  <a:moveTo>
                    <a:pt x="13793" y="73787"/>
                  </a:moveTo>
                  <a:lnTo>
                    <a:pt x="7065" y="32794"/>
                  </a:lnTo>
                  <a:lnTo>
                    <a:pt x="0" y="0"/>
                  </a:lnTo>
                </a:path>
              </a:pathLst>
            </a:custGeom>
            <a:ln w="20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3004501" y="3767322"/>
              <a:ext cx="28930" cy="69971"/>
            </a:xfrm>
            <a:custGeom>
              <a:avLst/>
              <a:gdLst/>
              <a:ahLst/>
              <a:cxnLst/>
              <a:rect l="l" t="t" r="r" b="b"/>
              <a:pathLst>
                <a:path w="27305" h="66039">
                  <a:moveTo>
                    <a:pt x="26914" y="65998"/>
                  </a:moveTo>
                  <a:lnTo>
                    <a:pt x="13457" y="32794"/>
                  </a:lnTo>
                  <a:lnTo>
                    <a:pt x="0" y="0"/>
                  </a:lnTo>
                </a:path>
              </a:pathLst>
            </a:custGeom>
            <a:ln w="20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2954596" y="3697829"/>
              <a:ext cx="50460" cy="69971"/>
            </a:xfrm>
            <a:custGeom>
              <a:avLst/>
              <a:gdLst/>
              <a:ahLst/>
              <a:cxnLst/>
              <a:rect l="l" t="t" r="r" b="b"/>
              <a:pathLst>
                <a:path w="47625" h="66039">
                  <a:moveTo>
                    <a:pt x="47100" y="65588"/>
                  </a:moveTo>
                  <a:lnTo>
                    <a:pt x="26914" y="32794"/>
                  </a:lnTo>
                  <a:lnTo>
                    <a:pt x="0" y="0"/>
                  </a:lnTo>
                </a:path>
              </a:pathLst>
            </a:custGeom>
            <a:ln w="2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2868808" y="3628336"/>
              <a:ext cx="86118" cy="69971"/>
            </a:xfrm>
            <a:custGeom>
              <a:avLst/>
              <a:gdLst/>
              <a:ahLst/>
              <a:cxnLst/>
              <a:rect l="l" t="t" r="r" b="b"/>
              <a:pathLst>
                <a:path w="81280" h="66039">
                  <a:moveTo>
                    <a:pt x="80968" y="65588"/>
                  </a:moveTo>
                  <a:lnTo>
                    <a:pt x="47324" y="32794"/>
                  </a:lnTo>
                  <a:lnTo>
                    <a:pt x="0" y="0"/>
                  </a:lnTo>
                </a:path>
              </a:pathLst>
            </a:custGeom>
            <a:ln w="228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2740127" y="3558554"/>
              <a:ext cx="129178" cy="69971"/>
            </a:xfrm>
            <a:custGeom>
              <a:avLst/>
              <a:gdLst/>
              <a:ahLst/>
              <a:cxnLst/>
              <a:rect l="l" t="t" r="r" b="b"/>
              <a:pathLst>
                <a:path w="121919" h="66039">
                  <a:moveTo>
                    <a:pt x="121452" y="65861"/>
                  </a:moveTo>
                  <a:lnTo>
                    <a:pt x="67622" y="33067"/>
                  </a:lnTo>
                  <a:lnTo>
                    <a:pt x="0" y="0"/>
                  </a:lnTo>
                </a:path>
              </a:pathLst>
            </a:custGeom>
            <a:ln w="235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2547401" y="3489061"/>
              <a:ext cx="193094" cy="69971"/>
            </a:xfrm>
            <a:custGeom>
              <a:avLst/>
              <a:gdLst/>
              <a:ahLst/>
              <a:cxnLst/>
              <a:rect l="l" t="t" r="r" b="b"/>
              <a:pathLst>
                <a:path w="182244" h="66039">
                  <a:moveTo>
                    <a:pt x="181897" y="65588"/>
                  </a:moveTo>
                  <a:lnTo>
                    <a:pt x="100929" y="32794"/>
                  </a:lnTo>
                  <a:lnTo>
                    <a:pt x="0" y="0"/>
                  </a:lnTo>
                </a:path>
              </a:pathLst>
            </a:custGeom>
            <a:ln w="240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2290156" y="3419568"/>
              <a:ext cx="257681" cy="69971"/>
            </a:xfrm>
            <a:custGeom>
              <a:avLst/>
              <a:gdLst/>
              <a:ahLst/>
              <a:cxnLst/>
              <a:rect l="l" t="t" r="r" b="b"/>
              <a:pathLst>
                <a:path w="243205" h="66039">
                  <a:moveTo>
                    <a:pt x="242792" y="65588"/>
                  </a:moveTo>
                  <a:lnTo>
                    <a:pt x="128068" y="32794"/>
                  </a:lnTo>
                  <a:lnTo>
                    <a:pt x="0" y="0"/>
                  </a:lnTo>
                </a:path>
              </a:pathLst>
            </a:custGeom>
            <a:ln w="242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1989778" y="3349641"/>
              <a:ext cx="300742" cy="69971"/>
            </a:xfrm>
            <a:custGeom>
              <a:avLst/>
              <a:gdLst/>
              <a:ahLst/>
              <a:cxnLst/>
              <a:rect l="l" t="t" r="r" b="b"/>
              <a:pathLst>
                <a:path w="283844" h="66039">
                  <a:moveTo>
                    <a:pt x="283500" y="65998"/>
                  </a:moveTo>
                  <a:lnTo>
                    <a:pt x="141638" y="33204"/>
                  </a:lnTo>
                  <a:lnTo>
                    <a:pt x="0" y="0"/>
                  </a:lnTo>
                </a:path>
              </a:pathLst>
            </a:custGeom>
            <a:ln w="24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1682629" y="3271461"/>
              <a:ext cx="307470" cy="78718"/>
            </a:xfrm>
            <a:custGeom>
              <a:avLst/>
              <a:gdLst/>
              <a:ahLst/>
              <a:cxnLst/>
              <a:rect l="l" t="t" r="r" b="b"/>
              <a:pathLst>
                <a:path w="290194" h="74295">
                  <a:moveTo>
                    <a:pt x="289892" y="73787"/>
                  </a:moveTo>
                  <a:lnTo>
                    <a:pt x="141638" y="32794"/>
                  </a:lnTo>
                  <a:lnTo>
                    <a:pt x="67286" y="16397"/>
                  </a:lnTo>
                  <a:lnTo>
                    <a:pt x="0" y="0"/>
                  </a:lnTo>
                </a:path>
              </a:pathLst>
            </a:custGeom>
            <a:ln w="243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1425384" y="3201969"/>
              <a:ext cx="257681" cy="69971"/>
            </a:xfrm>
            <a:custGeom>
              <a:avLst/>
              <a:gdLst/>
              <a:ahLst/>
              <a:cxnLst/>
              <a:rect l="l" t="t" r="r" b="b"/>
              <a:pathLst>
                <a:path w="243205" h="66039">
                  <a:moveTo>
                    <a:pt x="242792" y="65588"/>
                  </a:moveTo>
                  <a:lnTo>
                    <a:pt x="114611" y="32794"/>
                  </a:lnTo>
                  <a:lnTo>
                    <a:pt x="0" y="0"/>
                  </a:lnTo>
                </a:path>
              </a:pathLst>
            </a:custGeom>
            <a:ln w="242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1232302" y="3132186"/>
              <a:ext cx="193094" cy="69971"/>
            </a:xfrm>
            <a:custGeom>
              <a:avLst/>
              <a:gdLst/>
              <a:ahLst/>
              <a:cxnLst/>
              <a:rect l="l" t="t" r="r" b="b"/>
              <a:pathLst>
                <a:path w="182244" h="66039">
                  <a:moveTo>
                    <a:pt x="182234" y="65861"/>
                  </a:moveTo>
                  <a:lnTo>
                    <a:pt x="81024" y="33067"/>
                  </a:lnTo>
                  <a:lnTo>
                    <a:pt x="0" y="0"/>
                  </a:lnTo>
                </a:path>
              </a:pathLst>
            </a:custGeom>
            <a:ln w="24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1103678" y="3062694"/>
              <a:ext cx="129178" cy="69971"/>
            </a:xfrm>
            <a:custGeom>
              <a:avLst/>
              <a:gdLst/>
              <a:ahLst/>
              <a:cxnLst/>
              <a:rect l="l" t="t" r="r" b="b"/>
              <a:pathLst>
                <a:path w="121919" h="66039">
                  <a:moveTo>
                    <a:pt x="121396" y="65588"/>
                  </a:moveTo>
                  <a:lnTo>
                    <a:pt x="54109" y="32794"/>
                  </a:lnTo>
                  <a:lnTo>
                    <a:pt x="0" y="0"/>
                  </a:lnTo>
                </a:path>
              </a:pathLst>
            </a:custGeom>
            <a:ln w="23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1017831" y="2993200"/>
              <a:ext cx="86118" cy="69971"/>
            </a:xfrm>
            <a:custGeom>
              <a:avLst/>
              <a:gdLst/>
              <a:ahLst/>
              <a:cxnLst/>
              <a:rect l="l" t="t" r="r" b="b"/>
              <a:pathLst>
                <a:path w="81280" h="66039">
                  <a:moveTo>
                    <a:pt x="81024" y="65588"/>
                  </a:moveTo>
                  <a:lnTo>
                    <a:pt x="33923" y="32794"/>
                  </a:lnTo>
                  <a:lnTo>
                    <a:pt x="0" y="0"/>
                  </a:lnTo>
                </a:path>
              </a:pathLst>
            </a:custGeom>
            <a:ln w="22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967927" y="2923273"/>
              <a:ext cx="50460" cy="69971"/>
            </a:xfrm>
            <a:custGeom>
              <a:avLst/>
              <a:gdLst/>
              <a:ahLst/>
              <a:cxnLst/>
              <a:rect l="l" t="t" r="r" b="b"/>
              <a:pathLst>
                <a:path w="47625" h="66039">
                  <a:moveTo>
                    <a:pt x="47100" y="65998"/>
                  </a:moveTo>
                  <a:lnTo>
                    <a:pt x="20185" y="33204"/>
                  </a:lnTo>
                  <a:lnTo>
                    <a:pt x="0" y="0"/>
                  </a:lnTo>
                </a:path>
              </a:pathLst>
            </a:custGeom>
            <a:ln w="21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939410" y="2853780"/>
              <a:ext cx="28930" cy="69971"/>
            </a:xfrm>
            <a:custGeom>
              <a:avLst/>
              <a:gdLst/>
              <a:ahLst/>
              <a:cxnLst/>
              <a:rect l="l" t="t" r="r" b="b"/>
              <a:pathLst>
                <a:path w="27305" h="66039">
                  <a:moveTo>
                    <a:pt x="26914" y="65588"/>
                  </a:moveTo>
                  <a:lnTo>
                    <a:pt x="13457" y="32794"/>
                  </a:lnTo>
                  <a:lnTo>
                    <a:pt x="0" y="0"/>
                  </a:lnTo>
                </a:path>
              </a:pathLst>
            </a:custGeom>
            <a:ln w="208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925152" y="2784288"/>
              <a:ext cx="14802" cy="69971"/>
            </a:xfrm>
            <a:custGeom>
              <a:avLst/>
              <a:gdLst/>
              <a:ahLst/>
              <a:cxnLst/>
              <a:rect l="l" t="t" r="r" b="b"/>
              <a:pathLst>
                <a:path w="13969" h="66039">
                  <a:moveTo>
                    <a:pt x="13457" y="65588"/>
                  </a:moveTo>
                  <a:lnTo>
                    <a:pt x="0" y="0"/>
                  </a:lnTo>
                </a:path>
              </a:pathLst>
            </a:custGeom>
            <a:ln w="20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918022" y="2705818"/>
              <a:ext cx="7401" cy="78718"/>
            </a:xfrm>
            <a:custGeom>
              <a:avLst/>
              <a:gdLst/>
              <a:ahLst/>
              <a:cxnLst/>
              <a:rect l="l" t="t" r="r" b="b"/>
              <a:pathLst>
                <a:path w="6984" h="74295">
                  <a:moveTo>
                    <a:pt x="6728" y="74060"/>
                  </a:moveTo>
                  <a:lnTo>
                    <a:pt x="0" y="33067"/>
                  </a:lnTo>
                  <a:lnTo>
                    <a:pt x="0" y="0"/>
                  </a:lnTo>
                </a:path>
              </a:pathLst>
            </a:custGeom>
            <a:ln w="202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910893" y="2636326"/>
              <a:ext cx="7401" cy="69971"/>
            </a:xfrm>
            <a:custGeom>
              <a:avLst/>
              <a:gdLst/>
              <a:ahLst/>
              <a:cxnLst/>
              <a:rect l="l" t="t" r="r" b="b"/>
              <a:pathLst>
                <a:path w="6984" h="66039">
                  <a:moveTo>
                    <a:pt x="3364" y="-10126"/>
                  </a:moveTo>
                  <a:lnTo>
                    <a:pt x="3364" y="75715"/>
                  </a:lnTo>
                </a:path>
              </a:pathLst>
            </a:custGeom>
            <a:ln w="269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910893" y="2566832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8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903466" y="2497340"/>
              <a:ext cx="8074" cy="69971"/>
            </a:xfrm>
            <a:custGeom>
              <a:avLst/>
              <a:gdLst/>
              <a:ahLst/>
              <a:cxnLst/>
              <a:rect l="l" t="t" r="r" b="b"/>
              <a:pathLst>
                <a:path w="7619" h="66039">
                  <a:moveTo>
                    <a:pt x="7009" y="65588"/>
                  </a:moveTo>
                  <a:lnTo>
                    <a:pt x="0" y="32794"/>
                  </a:lnTo>
                  <a:lnTo>
                    <a:pt x="0" y="0"/>
                  </a:lnTo>
                </a:path>
              </a:pathLst>
            </a:custGeom>
            <a:ln w="202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903466" y="2427412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99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903466" y="2357920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8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903466" y="2288426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8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3466" y="2218645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861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711484" y="2019223"/>
              <a:ext cx="98902" cy="2768044"/>
            </a:xfrm>
            <a:prstGeom prst="rect">
              <a:avLst/>
            </a:prstGeom>
          </p:spPr>
          <p:txBody>
            <a:bodyPr vert="horz" wrap="square" lIns="0" tIns="100598" rIns="0" bIns="0" rtlCol="0">
              <a:spAutoFit/>
            </a:bodyPr>
            <a:lstStyle/>
            <a:p>
              <a:pPr marL="12815" defTabSz="922675">
                <a:spcBef>
                  <a:spcPts val="793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9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696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8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757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7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696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6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762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5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696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4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757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701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757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696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744109" y="4814031"/>
              <a:ext cx="2374312" cy="579669"/>
            </a:xfrm>
            <a:prstGeom prst="rect">
              <a:avLst/>
            </a:prstGeom>
          </p:spPr>
          <p:txBody>
            <a:bodyPr vert="horz" wrap="square" lIns="0" tIns="82016" rIns="0" bIns="0" rtlCol="0">
              <a:spAutoFit/>
            </a:bodyPr>
            <a:lstStyle/>
            <a:p>
              <a:pPr marL="104441" algn="ctr" defTabSz="922675">
                <a:spcBef>
                  <a:spcPts val="646"/>
                </a:spcBef>
                <a:tabLst>
                  <a:tab pos="472229" algn="l"/>
                  <a:tab pos="880386" algn="l"/>
                  <a:tab pos="1295589" algn="l"/>
                  <a:tab pos="1704385" algn="l"/>
                  <a:tab pos="2166364" algn="l"/>
                </a:tabLst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0	</a:t>
              </a:r>
              <a:r>
                <a:rPr sz="1161" spc="-91" dirty="0">
                  <a:solidFill>
                    <a:prstClr val="black"/>
                  </a:solidFill>
                  <a:latin typeface="Arial"/>
                  <a:cs typeface="Arial"/>
                </a:rPr>
                <a:t>0.2	0.4	0.6	0.8	</a:t>
              </a: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96753" algn="ctr" defTabSz="922675">
                <a:spcBef>
                  <a:spcPts val="721"/>
                </a:spcBef>
              </a:pPr>
              <a:r>
                <a:rPr sz="1463" b="1" spc="-106" dirty="0">
                  <a:solidFill>
                    <a:prstClr val="black"/>
                  </a:solidFill>
                  <a:latin typeface="Arial"/>
                  <a:cs typeface="Arial"/>
                </a:rPr>
                <a:t>Fraction</a:t>
              </a:r>
              <a:r>
                <a:rPr sz="1463" b="1" spc="-56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463" b="1" spc="-115" dirty="0">
                  <a:solidFill>
                    <a:prstClr val="black"/>
                  </a:solidFill>
                  <a:latin typeface="Arial"/>
                  <a:cs typeface="Arial"/>
                </a:rPr>
                <a:t>Protonated</a:t>
              </a:r>
              <a:endParaRPr sz="1463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384249" y="2634965"/>
              <a:ext cx="184661" cy="293341"/>
            </a:xfrm>
            <a:prstGeom prst="rect">
              <a:avLst/>
            </a:prstGeom>
          </p:spPr>
          <p:txBody>
            <a:bodyPr vert="vert270" wrap="square" lIns="0" tIns="641" rIns="0" bIns="0" rtlCol="0">
              <a:spAutoFit/>
            </a:bodyPr>
            <a:lstStyle/>
            <a:p>
              <a:pPr marL="12815" defTabSz="922675">
                <a:spcBef>
                  <a:spcPts val="5"/>
                </a:spcBef>
              </a:pPr>
              <a:r>
                <a:rPr sz="1211" b="1" spc="-5" dirty="0">
                  <a:solidFill>
                    <a:prstClr val="black"/>
                  </a:solidFill>
                  <a:latin typeface="Arial"/>
                  <a:cs typeface="Arial"/>
                </a:rPr>
                <a:t>pH</a:t>
              </a:r>
              <a:endParaRPr sz="1211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3906810" y="2200316"/>
              <a:ext cx="162818" cy="231404"/>
            </a:xfrm>
            <a:prstGeom prst="rect">
              <a:avLst/>
            </a:prstGeom>
          </p:spPr>
          <p:txBody>
            <a:bodyPr vert="horz" wrap="square" lIns="0" tIns="12174" rIns="0" bIns="0" rtlCol="0">
              <a:spAutoFit/>
            </a:bodyPr>
            <a:lstStyle/>
            <a:p>
              <a:pPr marL="12815" defTabSz="922675">
                <a:spcBef>
                  <a:spcPts val="96"/>
                </a:spcBef>
              </a:pPr>
              <a:r>
                <a:rPr sz="1413" b="1" spc="-5" dirty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endParaRPr sz="1413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5193893" y="2200316"/>
              <a:ext cx="162818" cy="231404"/>
            </a:xfrm>
            <a:prstGeom prst="rect">
              <a:avLst/>
            </a:prstGeom>
          </p:spPr>
          <p:txBody>
            <a:bodyPr vert="horz" wrap="square" lIns="0" tIns="12174" rIns="0" bIns="0" rtlCol="0">
              <a:spAutoFit/>
            </a:bodyPr>
            <a:lstStyle/>
            <a:p>
              <a:pPr marL="12815" defTabSz="922675">
                <a:spcBef>
                  <a:spcPts val="96"/>
                </a:spcBef>
              </a:pPr>
              <a:r>
                <a:rPr sz="1413" b="1" spc="-5" dirty="0">
                  <a:solidFill>
                    <a:srgbClr val="C00000"/>
                  </a:solidFill>
                  <a:latin typeface="Arial"/>
                  <a:cs typeface="Arial"/>
                </a:rPr>
                <a:t>B</a:t>
              </a:r>
              <a:endParaRPr sz="1413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6376794" y="2200316"/>
              <a:ext cx="162818" cy="231404"/>
            </a:xfrm>
            <a:prstGeom prst="rect">
              <a:avLst/>
            </a:prstGeom>
          </p:spPr>
          <p:txBody>
            <a:bodyPr vert="horz" wrap="square" lIns="0" tIns="12174" rIns="0" bIns="0" rtlCol="0">
              <a:spAutoFit/>
            </a:bodyPr>
            <a:lstStyle/>
            <a:p>
              <a:pPr marL="12815" defTabSz="922675">
                <a:spcBef>
                  <a:spcPts val="96"/>
                </a:spcBef>
              </a:pPr>
              <a:r>
                <a:rPr sz="1413" b="1" spc="-5" dirty="0">
                  <a:solidFill>
                    <a:prstClr val="black"/>
                  </a:solidFill>
                  <a:latin typeface="Arial"/>
                  <a:cs typeface="Arial"/>
                </a:rPr>
                <a:t>C</a:t>
              </a:r>
              <a:endParaRPr sz="1413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899123" y="2216464"/>
              <a:ext cx="162818" cy="231404"/>
            </a:xfrm>
            <a:prstGeom prst="rect">
              <a:avLst/>
            </a:prstGeom>
          </p:spPr>
          <p:txBody>
            <a:bodyPr vert="horz" wrap="square" lIns="0" tIns="12174" rIns="0" bIns="0" rtlCol="0">
              <a:spAutoFit/>
            </a:bodyPr>
            <a:lstStyle/>
            <a:p>
              <a:pPr marL="12815" defTabSz="922675">
                <a:spcBef>
                  <a:spcPts val="96"/>
                </a:spcBef>
              </a:pPr>
              <a:r>
                <a:rPr sz="1413" b="1" spc="-5" dirty="0">
                  <a:solidFill>
                    <a:prstClr val="black"/>
                  </a:solidFill>
                  <a:latin typeface="Arial"/>
                  <a:cs typeface="Arial"/>
                </a:rPr>
                <a:t>C</a:t>
              </a:r>
              <a:endParaRPr sz="1413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1820591" y="2216464"/>
              <a:ext cx="162818" cy="231404"/>
            </a:xfrm>
            <a:prstGeom prst="rect">
              <a:avLst/>
            </a:prstGeom>
          </p:spPr>
          <p:txBody>
            <a:bodyPr vert="horz" wrap="square" lIns="0" tIns="12174" rIns="0" bIns="0" rtlCol="0">
              <a:spAutoFit/>
            </a:bodyPr>
            <a:lstStyle/>
            <a:p>
              <a:pPr marL="12815" defTabSz="922675">
                <a:spcBef>
                  <a:spcPts val="96"/>
                </a:spcBef>
              </a:pPr>
              <a:r>
                <a:rPr sz="1413" b="1" spc="-5" dirty="0">
                  <a:solidFill>
                    <a:srgbClr val="C00000"/>
                  </a:solidFill>
                  <a:latin typeface="Arial"/>
                  <a:cs typeface="Arial"/>
                </a:rPr>
                <a:t>B</a:t>
              </a:r>
              <a:endParaRPr sz="1413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2845938" y="2216464"/>
              <a:ext cx="162818" cy="231404"/>
            </a:xfrm>
            <a:prstGeom prst="rect">
              <a:avLst/>
            </a:prstGeom>
          </p:spPr>
          <p:txBody>
            <a:bodyPr vert="horz" wrap="square" lIns="0" tIns="12174" rIns="0" bIns="0" rtlCol="0">
              <a:spAutoFit/>
            </a:bodyPr>
            <a:lstStyle/>
            <a:p>
              <a:pPr marL="12815" defTabSz="922675">
                <a:spcBef>
                  <a:spcPts val="96"/>
                </a:spcBef>
              </a:pPr>
              <a:r>
                <a:rPr sz="1413" b="1" spc="-5" dirty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endParaRPr sz="1413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74103" y="2207718"/>
              <a:ext cx="0" cy="2868148"/>
            </a:xfrm>
            <a:custGeom>
              <a:avLst/>
              <a:gdLst/>
              <a:ahLst/>
              <a:cxnLst/>
              <a:rect l="l" t="t" r="r" b="b"/>
              <a:pathLst>
                <a:path h="2707004">
                  <a:moveTo>
                    <a:pt x="0" y="0"/>
                  </a:moveTo>
                  <a:lnTo>
                    <a:pt x="0" y="2707004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73126" y="2173405"/>
              <a:ext cx="0" cy="2868148"/>
            </a:xfrm>
            <a:custGeom>
              <a:avLst/>
              <a:gdLst/>
              <a:ahLst/>
              <a:cxnLst/>
              <a:rect l="l" t="t" r="r" b="b"/>
              <a:pathLst>
                <a:path h="2707004">
                  <a:moveTo>
                    <a:pt x="0" y="270700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1113478" y="2136401"/>
              <a:ext cx="0" cy="2868148"/>
            </a:xfrm>
            <a:custGeom>
              <a:avLst/>
              <a:gdLst/>
              <a:ahLst/>
              <a:cxnLst/>
              <a:rect l="l" t="t" r="r" b="b"/>
              <a:pathLst>
                <a:path h="2707004">
                  <a:moveTo>
                    <a:pt x="0" y="270700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2827099" y="2152548"/>
              <a:ext cx="0" cy="2868148"/>
            </a:xfrm>
            <a:custGeom>
              <a:avLst/>
              <a:gdLst/>
              <a:ahLst/>
              <a:cxnLst/>
              <a:rect l="l" t="t" r="r" b="b"/>
              <a:pathLst>
                <a:path h="2707004">
                  <a:moveTo>
                    <a:pt x="0" y="270700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8BFA329-CA29-4E77-9469-8950ADC72869}"/>
              </a:ext>
            </a:extLst>
          </p:cNvPr>
          <p:cNvGrpSpPr/>
          <p:nvPr/>
        </p:nvGrpSpPr>
        <p:grpSpPr>
          <a:xfrm>
            <a:off x="4533096" y="4289721"/>
            <a:ext cx="3982250" cy="925302"/>
            <a:chOff x="3096870" y="2066621"/>
            <a:chExt cx="3580767" cy="865477"/>
          </a:xfrm>
        </p:grpSpPr>
        <p:sp>
          <p:nvSpPr>
            <p:cNvPr id="120" name="object 120"/>
            <p:cNvSpPr txBox="1"/>
            <p:nvPr/>
          </p:nvSpPr>
          <p:spPr>
            <a:xfrm>
              <a:off x="3096870" y="2085583"/>
              <a:ext cx="198755" cy="129143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38446" defTabSz="922675">
                <a:spcBef>
                  <a:spcPts val="91"/>
                </a:spcBef>
              </a:pPr>
              <a:r>
                <a:rPr sz="1211" spc="-15" baseline="17361" dirty="0">
                  <a:solidFill>
                    <a:prstClr val="black"/>
                  </a:solidFill>
                  <a:latin typeface="Arial"/>
                  <a:cs typeface="Arial"/>
                </a:rPr>
                <a:t>f</a:t>
              </a:r>
              <a:r>
                <a:rPr sz="554" i="1" spc="-10" dirty="0">
                  <a:solidFill>
                    <a:prstClr val="black"/>
                  </a:solidFill>
                  <a:latin typeface="Arial"/>
                  <a:cs typeface="Arial"/>
                </a:rPr>
                <a:t>HA</a:t>
              </a:r>
              <a:endParaRPr sz="554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3348859" y="2066621"/>
              <a:ext cx="81915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3789470" y="2066621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9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4305639" y="2066621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7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4828007" y="2066621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5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5350458" y="2066621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5866460" y="2066621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6388995" y="2066621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3096871" y="2803016"/>
              <a:ext cx="147955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38446" defTabSz="922675">
                <a:spcBef>
                  <a:spcPts val="91"/>
                </a:spcBef>
              </a:pPr>
              <a:r>
                <a:rPr sz="807" spc="-15" dirty="0">
                  <a:solidFill>
                    <a:prstClr val="black"/>
                  </a:solidFill>
                  <a:latin typeface="Arial"/>
                  <a:cs typeface="Arial"/>
                </a:rPr>
                <a:t>f</a:t>
              </a:r>
              <a:r>
                <a:rPr sz="832" i="1" spc="-22" baseline="-25252" dirty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endParaRPr sz="832" baseline="-25252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6439255" y="2790514"/>
              <a:ext cx="81915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5891841" y="2790514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9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5388154" y="2790514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7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4834290" y="2790514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5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4311922" y="2790514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795753" y="2790514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355142" y="2790513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endParaRPr sz="807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6430026" y="2440354"/>
              <a:ext cx="75103" cy="739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5908328" y="2440354"/>
              <a:ext cx="75103" cy="739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5387385" y="2440353"/>
              <a:ext cx="75187" cy="739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4865687" y="2440353"/>
              <a:ext cx="75103" cy="739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4343989" y="2440353"/>
              <a:ext cx="75103" cy="739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3822233" y="2440353"/>
              <a:ext cx="75111" cy="739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3301340" y="2440353"/>
              <a:ext cx="75111" cy="739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3110171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5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3435735" y="2468601"/>
              <a:ext cx="75120" cy="7393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3360605" y="2605653"/>
              <a:ext cx="75120" cy="7393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3238305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45" y="0"/>
                  </a:moveTo>
                  <a:lnTo>
                    <a:pt x="21160" y="2675"/>
                  </a:lnTo>
                  <a:lnTo>
                    <a:pt x="10148" y="9973"/>
                  </a:lnTo>
                  <a:lnTo>
                    <a:pt x="2722" y="20799"/>
                  </a:lnTo>
                  <a:lnTo>
                    <a:pt x="0" y="34056"/>
                  </a:lnTo>
                  <a:lnTo>
                    <a:pt x="2722" y="47309"/>
                  </a:lnTo>
                  <a:lnTo>
                    <a:pt x="10148" y="58132"/>
                  </a:lnTo>
                  <a:lnTo>
                    <a:pt x="21160" y="65429"/>
                  </a:lnTo>
                  <a:lnTo>
                    <a:pt x="34645" y="68105"/>
                  </a:lnTo>
                  <a:lnTo>
                    <a:pt x="48130" y="65429"/>
                  </a:lnTo>
                  <a:lnTo>
                    <a:pt x="59143" y="58132"/>
                  </a:lnTo>
                  <a:lnTo>
                    <a:pt x="66568" y="47309"/>
                  </a:lnTo>
                  <a:lnTo>
                    <a:pt x="69291" y="34056"/>
                  </a:lnTo>
                  <a:lnTo>
                    <a:pt x="66568" y="20799"/>
                  </a:lnTo>
                  <a:lnTo>
                    <a:pt x="59143" y="9973"/>
                  </a:lnTo>
                  <a:lnTo>
                    <a:pt x="48130" y="2675"/>
                  </a:lnTo>
                  <a:lnTo>
                    <a:pt x="3464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3238305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91" y="34056"/>
                  </a:moveTo>
                  <a:lnTo>
                    <a:pt x="66568" y="47309"/>
                  </a:lnTo>
                  <a:lnTo>
                    <a:pt x="59143" y="58132"/>
                  </a:lnTo>
                  <a:lnTo>
                    <a:pt x="48130" y="65429"/>
                  </a:lnTo>
                  <a:lnTo>
                    <a:pt x="34645" y="68105"/>
                  </a:lnTo>
                  <a:lnTo>
                    <a:pt x="21160" y="65429"/>
                  </a:lnTo>
                  <a:lnTo>
                    <a:pt x="10148" y="58132"/>
                  </a:lnTo>
                  <a:lnTo>
                    <a:pt x="2722" y="47309"/>
                  </a:lnTo>
                  <a:lnTo>
                    <a:pt x="0" y="34056"/>
                  </a:lnTo>
                  <a:lnTo>
                    <a:pt x="2722" y="20799"/>
                  </a:lnTo>
                  <a:lnTo>
                    <a:pt x="10148" y="9973"/>
                  </a:lnTo>
                  <a:lnTo>
                    <a:pt x="21160" y="2675"/>
                  </a:lnTo>
                  <a:lnTo>
                    <a:pt x="34645" y="0"/>
                  </a:lnTo>
                  <a:lnTo>
                    <a:pt x="48130" y="2675"/>
                  </a:lnTo>
                  <a:lnTo>
                    <a:pt x="59143" y="9973"/>
                  </a:lnTo>
                  <a:lnTo>
                    <a:pt x="66568" y="20799"/>
                  </a:lnTo>
                  <a:lnTo>
                    <a:pt x="69291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3410697" y="2324906"/>
              <a:ext cx="75111" cy="739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3267113" y="2312445"/>
              <a:ext cx="75111" cy="7393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66942" y="2412114"/>
              <a:ext cx="75114" cy="739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3169857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39" y="0"/>
                  </a:moveTo>
                  <a:lnTo>
                    <a:pt x="21156" y="2675"/>
                  </a:lnTo>
                  <a:lnTo>
                    <a:pt x="10145" y="9973"/>
                  </a:lnTo>
                  <a:lnTo>
                    <a:pt x="2722" y="20799"/>
                  </a:lnTo>
                  <a:lnTo>
                    <a:pt x="0" y="34056"/>
                  </a:lnTo>
                  <a:lnTo>
                    <a:pt x="2722" y="47310"/>
                  </a:lnTo>
                  <a:lnTo>
                    <a:pt x="10145" y="58136"/>
                  </a:lnTo>
                  <a:lnTo>
                    <a:pt x="21156" y="65436"/>
                  </a:lnTo>
                  <a:lnTo>
                    <a:pt x="34639" y="68113"/>
                  </a:lnTo>
                  <a:lnTo>
                    <a:pt x="48124" y="65436"/>
                  </a:lnTo>
                  <a:lnTo>
                    <a:pt x="59137" y="58136"/>
                  </a:lnTo>
                  <a:lnTo>
                    <a:pt x="66562" y="47310"/>
                  </a:lnTo>
                  <a:lnTo>
                    <a:pt x="69285" y="34056"/>
                  </a:lnTo>
                  <a:lnTo>
                    <a:pt x="66562" y="20799"/>
                  </a:lnTo>
                  <a:lnTo>
                    <a:pt x="59137" y="9973"/>
                  </a:lnTo>
                  <a:lnTo>
                    <a:pt x="48124" y="2675"/>
                  </a:lnTo>
                  <a:lnTo>
                    <a:pt x="3463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3169857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85" y="34056"/>
                  </a:moveTo>
                  <a:lnTo>
                    <a:pt x="66562" y="47310"/>
                  </a:lnTo>
                  <a:lnTo>
                    <a:pt x="59137" y="58136"/>
                  </a:lnTo>
                  <a:lnTo>
                    <a:pt x="48124" y="65436"/>
                  </a:lnTo>
                  <a:lnTo>
                    <a:pt x="34639" y="68113"/>
                  </a:lnTo>
                  <a:lnTo>
                    <a:pt x="21156" y="65436"/>
                  </a:lnTo>
                  <a:lnTo>
                    <a:pt x="10145" y="58136"/>
                  </a:lnTo>
                  <a:lnTo>
                    <a:pt x="2722" y="47310"/>
                  </a:lnTo>
                  <a:lnTo>
                    <a:pt x="0" y="34056"/>
                  </a:lnTo>
                  <a:lnTo>
                    <a:pt x="2722" y="20799"/>
                  </a:lnTo>
                  <a:lnTo>
                    <a:pt x="10145" y="9973"/>
                  </a:lnTo>
                  <a:lnTo>
                    <a:pt x="21156" y="2675"/>
                  </a:lnTo>
                  <a:lnTo>
                    <a:pt x="34639" y="0"/>
                  </a:lnTo>
                  <a:lnTo>
                    <a:pt x="48124" y="2675"/>
                  </a:lnTo>
                  <a:lnTo>
                    <a:pt x="59137" y="9973"/>
                  </a:lnTo>
                  <a:lnTo>
                    <a:pt x="66562" y="20799"/>
                  </a:lnTo>
                  <a:lnTo>
                    <a:pt x="69285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3147743" y="2281714"/>
              <a:ext cx="75114" cy="739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4152817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5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96212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5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3631069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5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5717156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5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4674514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5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6238853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4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6238853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4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3166942" y="2648844"/>
              <a:ext cx="75114" cy="739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78351" y="2468601"/>
              <a:ext cx="75103" cy="7393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5521830" y="2468601"/>
              <a:ext cx="75103" cy="7393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6564471" y="2468601"/>
              <a:ext cx="75103" cy="739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5000048" y="2468601"/>
              <a:ext cx="75187" cy="739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3956653" y="2468601"/>
              <a:ext cx="75103" cy="7393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6042690" y="2468601"/>
              <a:ext cx="75103" cy="739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3881506" y="2605653"/>
              <a:ext cx="75111" cy="739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46691" y="2605653"/>
              <a:ext cx="75103" cy="739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4403213" y="2605653"/>
              <a:ext cx="75103" cy="739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5967551" y="2605653"/>
              <a:ext cx="75187" cy="7393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6489332" y="2605653"/>
              <a:ext cx="75103" cy="7393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4924993" y="2605653"/>
              <a:ext cx="75103" cy="7393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3759198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45" y="0"/>
                  </a:moveTo>
                  <a:lnTo>
                    <a:pt x="21160" y="2675"/>
                  </a:lnTo>
                  <a:lnTo>
                    <a:pt x="10148" y="9973"/>
                  </a:lnTo>
                  <a:lnTo>
                    <a:pt x="2722" y="20799"/>
                  </a:lnTo>
                  <a:lnTo>
                    <a:pt x="0" y="34056"/>
                  </a:lnTo>
                  <a:lnTo>
                    <a:pt x="2722" y="47309"/>
                  </a:lnTo>
                  <a:lnTo>
                    <a:pt x="10148" y="58132"/>
                  </a:lnTo>
                  <a:lnTo>
                    <a:pt x="21160" y="65429"/>
                  </a:lnTo>
                  <a:lnTo>
                    <a:pt x="34645" y="68105"/>
                  </a:lnTo>
                  <a:lnTo>
                    <a:pt x="48130" y="65429"/>
                  </a:lnTo>
                  <a:lnTo>
                    <a:pt x="59143" y="58132"/>
                  </a:lnTo>
                  <a:lnTo>
                    <a:pt x="66568" y="47309"/>
                  </a:lnTo>
                  <a:lnTo>
                    <a:pt x="69291" y="34056"/>
                  </a:lnTo>
                  <a:lnTo>
                    <a:pt x="66568" y="20799"/>
                  </a:lnTo>
                  <a:lnTo>
                    <a:pt x="59143" y="9973"/>
                  </a:lnTo>
                  <a:lnTo>
                    <a:pt x="48130" y="2675"/>
                  </a:lnTo>
                  <a:lnTo>
                    <a:pt x="3464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3759198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91" y="34056"/>
                  </a:moveTo>
                  <a:lnTo>
                    <a:pt x="66568" y="47309"/>
                  </a:lnTo>
                  <a:lnTo>
                    <a:pt x="59143" y="58132"/>
                  </a:lnTo>
                  <a:lnTo>
                    <a:pt x="48130" y="65429"/>
                  </a:lnTo>
                  <a:lnTo>
                    <a:pt x="34645" y="68105"/>
                  </a:lnTo>
                  <a:lnTo>
                    <a:pt x="21160" y="65429"/>
                  </a:lnTo>
                  <a:lnTo>
                    <a:pt x="10148" y="58132"/>
                  </a:lnTo>
                  <a:lnTo>
                    <a:pt x="2722" y="47309"/>
                  </a:lnTo>
                  <a:lnTo>
                    <a:pt x="0" y="34056"/>
                  </a:lnTo>
                  <a:lnTo>
                    <a:pt x="2722" y="20799"/>
                  </a:lnTo>
                  <a:lnTo>
                    <a:pt x="10148" y="9973"/>
                  </a:lnTo>
                  <a:lnTo>
                    <a:pt x="21160" y="2675"/>
                  </a:lnTo>
                  <a:lnTo>
                    <a:pt x="34645" y="0"/>
                  </a:lnTo>
                  <a:lnTo>
                    <a:pt x="48130" y="2675"/>
                  </a:lnTo>
                  <a:lnTo>
                    <a:pt x="59143" y="9973"/>
                  </a:lnTo>
                  <a:lnTo>
                    <a:pt x="66568" y="20799"/>
                  </a:lnTo>
                  <a:lnTo>
                    <a:pt x="69291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24375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79" y="0"/>
                  </a:moveTo>
                  <a:lnTo>
                    <a:pt x="21168" y="2675"/>
                  </a:lnTo>
                  <a:lnTo>
                    <a:pt x="10146" y="9973"/>
                  </a:lnTo>
                  <a:lnTo>
                    <a:pt x="2721" y="20799"/>
                  </a:lnTo>
                  <a:lnTo>
                    <a:pt x="0" y="34056"/>
                  </a:lnTo>
                  <a:lnTo>
                    <a:pt x="2721" y="47309"/>
                  </a:lnTo>
                  <a:lnTo>
                    <a:pt x="10146" y="58132"/>
                  </a:lnTo>
                  <a:lnTo>
                    <a:pt x="21168" y="65429"/>
                  </a:lnTo>
                  <a:lnTo>
                    <a:pt x="34679" y="68105"/>
                  </a:lnTo>
                  <a:lnTo>
                    <a:pt x="48142" y="65429"/>
                  </a:lnTo>
                  <a:lnTo>
                    <a:pt x="59139" y="58132"/>
                  </a:lnTo>
                  <a:lnTo>
                    <a:pt x="66555" y="47309"/>
                  </a:lnTo>
                  <a:lnTo>
                    <a:pt x="69274" y="34056"/>
                  </a:lnTo>
                  <a:lnTo>
                    <a:pt x="66555" y="20799"/>
                  </a:lnTo>
                  <a:lnTo>
                    <a:pt x="59139" y="9973"/>
                  </a:lnTo>
                  <a:lnTo>
                    <a:pt x="48142" y="2675"/>
                  </a:lnTo>
                  <a:lnTo>
                    <a:pt x="3467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5324375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5" y="47309"/>
                  </a:lnTo>
                  <a:lnTo>
                    <a:pt x="59139" y="58132"/>
                  </a:lnTo>
                  <a:lnTo>
                    <a:pt x="48142" y="65429"/>
                  </a:lnTo>
                  <a:lnTo>
                    <a:pt x="34679" y="68105"/>
                  </a:lnTo>
                  <a:lnTo>
                    <a:pt x="21168" y="65429"/>
                  </a:lnTo>
                  <a:lnTo>
                    <a:pt x="10146" y="58132"/>
                  </a:lnTo>
                  <a:lnTo>
                    <a:pt x="2721" y="47309"/>
                  </a:lnTo>
                  <a:lnTo>
                    <a:pt x="0" y="34056"/>
                  </a:lnTo>
                  <a:lnTo>
                    <a:pt x="2721" y="20799"/>
                  </a:lnTo>
                  <a:lnTo>
                    <a:pt x="10146" y="9973"/>
                  </a:lnTo>
                  <a:lnTo>
                    <a:pt x="21168" y="2675"/>
                  </a:lnTo>
                  <a:lnTo>
                    <a:pt x="34679" y="0"/>
                  </a:lnTo>
                  <a:lnTo>
                    <a:pt x="48142" y="2675"/>
                  </a:lnTo>
                  <a:lnTo>
                    <a:pt x="59139" y="9973"/>
                  </a:lnTo>
                  <a:lnTo>
                    <a:pt x="66555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4280896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79" y="0"/>
                  </a:moveTo>
                  <a:lnTo>
                    <a:pt x="21203" y="2675"/>
                  </a:lnTo>
                  <a:lnTo>
                    <a:pt x="10177" y="9973"/>
                  </a:lnTo>
                  <a:lnTo>
                    <a:pt x="2732" y="20799"/>
                  </a:lnTo>
                  <a:lnTo>
                    <a:pt x="0" y="34056"/>
                  </a:lnTo>
                  <a:lnTo>
                    <a:pt x="2732" y="47309"/>
                  </a:lnTo>
                  <a:lnTo>
                    <a:pt x="10177" y="58132"/>
                  </a:lnTo>
                  <a:lnTo>
                    <a:pt x="21203" y="65429"/>
                  </a:lnTo>
                  <a:lnTo>
                    <a:pt x="34679" y="68105"/>
                  </a:lnTo>
                  <a:lnTo>
                    <a:pt x="48155" y="65429"/>
                  </a:lnTo>
                  <a:lnTo>
                    <a:pt x="59181" y="58132"/>
                  </a:lnTo>
                  <a:lnTo>
                    <a:pt x="66625" y="47309"/>
                  </a:lnTo>
                  <a:lnTo>
                    <a:pt x="69358" y="34056"/>
                  </a:lnTo>
                  <a:lnTo>
                    <a:pt x="66625" y="20799"/>
                  </a:lnTo>
                  <a:lnTo>
                    <a:pt x="59180" y="9973"/>
                  </a:lnTo>
                  <a:lnTo>
                    <a:pt x="48155" y="2675"/>
                  </a:lnTo>
                  <a:lnTo>
                    <a:pt x="3467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4280896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358" y="34056"/>
                  </a:moveTo>
                  <a:lnTo>
                    <a:pt x="66625" y="47309"/>
                  </a:lnTo>
                  <a:lnTo>
                    <a:pt x="59181" y="58132"/>
                  </a:lnTo>
                  <a:lnTo>
                    <a:pt x="48155" y="65429"/>
                  </a:lnTo>
                  <a:lnTo>
                    <a:pt x="34679" y="68105"/>
                  </a:lnTo>
                  <a:lnTo>
                    <a:pt x="21203" y="65429"/>
                  </a:lnTo>
                  <a:lnTo>
                    <a:pt x="10177" y="58132"/>
                  </a:lnTo>
                  <a:lnTo>
                    <a:pt x="2732" y="47309"/>
                  </a:lnTo>
                  <a:lnTo>
                    <a:pt x="0" y="34056"/>
                  </a:lnTo>
                  <a:lnTo>
                    <a:pt x="2732" y="20799"/>
                  </a:lnTo>
                  <a:lnTo>
                    <a:pt x="10177" y="9973"/>
                  </a:lnTo>
                  <a:lnTo>
                    <a:pt x="21203" y="2675"/>
                  </a:lnTo>
                  <a:lnTo>
                    <a:pt x="34679" y="0"/>
                  </a:lnTo>
                  <a:lnTo>
                    <a:pt x="48155" y="2675"/>
                  </a:lnTo>
                  <a:lnTo>
                    <a:pt x="59180" y="9973"/>
                  </a:lnTo>
                  <a:lnTo>
                    <a:pt x="66625" y="20799"/>
                  </a:lnTo>
                  <a:lnTo>
                    <a:pt x="69358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6367016" y="2577003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79" y="0"/>
                  </a:moveTo>
                  <a:lnTo>
                    <a:pt x="21168" y="2675"/>
                  </a:lnTo>
                  <a:lnTo>
                    <a:pt x="10146" y="9973"/>
                  </a:lnTo>
                  <a:lnTo>
                    <a:pt x="2721" y="20799"/>
                  </a:lnTo>
                  <a:lnTo>
                    <a:pt x="0" y="34056"/>
                  </a:lnTo>
                  <a:lnTo>
                    <a:pt x="2721" y="47309"/>
                  </a:lnTo>
                  <a:lnTo>
                    <a:pt x="10146" y="58132"/>
                  </a:lnTo>
                  <a:lnTo>
                    <a:pt x="21168" y="65429"/>
                  </a:lnTo>
                  <a:lnTo>
                    <a:pt x="34679" y="68105"/>
                  </a:lnTo>
                  <a:lnTo>
                    <a:pt x="48142" y="65429"/>
                  </a:lnTo>
                  <a:lnTo>
                    <a:pt x="59139" y="58132"/>
                  </a:lnTo>
                  <a:lnTo>
                    <a:pt x="66555" y="47309"/>
                  </a:lnTo>
                  <a:lnTo>
                    <a:pt x="69274" y="34056"/>
                  </a:lnTo>
                  <a:lnTo>
                    <a:pt x="66555" y="20799"/>
                  </a:lnTo>
                  <a:lnTo>
                    <a:pt x="59139" y="9973"/>
                  </a:lnTo>
                  <a:lnTo>
                    <a:pt x="48142" y="2675"/>
                  </a:lnTo>
                  <a:lnTo>
                    <a:pt x="34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6367016" y="2577003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5" y="47309"/>
                  </a:lnTo>
                  <a:lnTo>
                    <a:pt x="59139" y="58132"/>
                  </a:lnTo>
                  <a:lnTo>
                    <a:pt x="48142" y="65429"/>
                  </a:lnTo>
                  <a:lnTo>
                    <a:pt x="34679" y="68105"/>
                  </a:lnTo>
                  <a:lnTo>
                    <a:pt x="21168" y="65429"/>
                  </a:lnTo>
                  <a:lnTo>
                    <a:pt x="10146" y="58132"/>
                  </a:lnTo>
                  <a:lnTo>
                    <a:pt x="2721" y="47309"/>
                  </a:lnTo>
                  <a:lnTo>
                    <a:pt x="0" y="34056"/>
                  </a:lnTo>
                  <a:lnTo>
                    <a:pt x="2721" y="20799"/>
                  </a:lnTo>
                  <a:lnTo>
                    <a:pt x="10146" y="9973"/>
                  </a:lnTo>
                  <a:lnTo>
                    <a:pt x="21168" y="2675"/>
                  </a:lnTo>
                  <a:lnTo>
                    <a:pt x="34679" y="0"/>
                  </a:lnTo>
                  <a:lnTo>
                    <a:pt x="48142" y="2675"/>
                  </a:lnTo>
                  <a:lnTo>
                    <a:pt x="59139" y="9973"/>
                  </a:lnTo>
                  <a:lnTo>
                    <a:pt x="66555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45318" y="2577003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595" y="0"/>
                  </a:moveTo>
                  <a:lnTo>
                    <a:pt x="21132" y="2675"/>
                  </a:lnTo>
                  <a:lnTo>
                    <a:pt x="10135" y="9973"/>
                  </a:lnTo>
                  <a:lnTo>
                    <a:pt x="2719" y="20799"/>
                  </a:lnTo>
                  <a:lnTo>
                    <a:pt x="0" y="34056"/>
                  </a:lnTo>
                  <a:lnTo>
                    <a:pt x="2719" y="47309"/>
                  </a:lnTo>
                  <a:lnTo>
                    <a:pt x="10135" y="58132"/>
                  </a:lnTo>
                  <a:lnTo>
                    <a:pt x="21132" y="65429"/>
                  </a:lnTo>
                  <a:lnTo>
                    <a:pt x="34595" y="68105"/>
                  </a:lnTo>
                  <a:lnTo>
                    <a:pt x="48106" y="65429"/>
                  </a:lnTo>
                  <a:lnTo>
                    <a:pt x="59128" y="58132"/>
                  </a:lnTo>
                  <a:lnTo>
                    <a:pt x="66553" y="47309"/>
                  </a:lnTo>
                  <a:lnTo>
                    <a:pt x="69274" y="34056"/>
                  </a:lnTo>
                  <a:lnTo>
                    <a:pt x="66553" y="20799"/>
                  </a:lnTo>
                  <a:lnTo>
                    <a:pt x="59128" y="9973"/>
                  </a:lnTo>
                  <a:lnTo>
                    <a:pt x="48106" y="2675"/>
                  </a:lnTo>
                  <a:lnTo>
                    <a:pt x="3459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5845318" y="2577003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3" y="47309"/>
                  </a:lnTo>
                  <a:lnTo>
                    <a:pt x="59128" y="58132"/>
                  </a:lnTo>
                  <a:lnTo>
                    <a:pt x="48106" y="65429"/>
                  </a:lnTo>
                  <a:lnTo>
                    <a:pt x="34595" y="68105"/>
                  </a:lnTo>
                  <a:lnTo>
                    <a:pt x="21132" y="65429"/>
                  </a:lnTo>
                  <a:lnTo>
                    <a:pt x="10135" y="58132"/>
                  </a:lnTo>
                  <a:lnTo>
                    <a:pt x="2719" y="47309"/>
                  </a:lnTo>
                  <a:lnTo>
                    <a:pt x="0" y="34056"/>
                  </a:lnTo>
                  <a:lnTo>
                    <a:pt x="2719" y="20799"/>
                  </a:lnTo>
                  <a:lnTo>
                    <a:pt x="10135" y="9973"/>
                  </a:lnTo>
                  <a:lnTo>
                    <a:pt x="21132" y="2675"/>
                  </a:lnTo>
                  <a:lnTo>
                    <a:pt x="34595" y="0"/>
                  </a:lnTo>
                  <a:lnTo>
                    <a:pt x="48106" y="2675"/>
                  </a:lnTo>
                  <a:lnTo>
                    <a:pt x="59128" y="9973"/>
                  </a:lnTo>
                  <a:lnTo>
                    <a:pt x="66553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4802677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595" y="0"/>
                  </a:moveTo>
                  <a:lnTo>
                    <a:pt x="21132" y="2675"/>
                  </a:lnTo>
                  <a:lnTo>
                    <a:pt x="10135" y="9973"/>
                  </a:lnTo>
                  <a:lnTo>
                    <a:pt x="2719" y="20799"/>
                  </a:lnTo>
                  <a:lnTo>
                    <a:pt x="0" y="34056"/>
                  </a:lnTo>
                  <a:lnTo>
                    <a:pt x="2719" y="47309"/>
                  </a:lnTo>
                  <a:lnTo>
                    <a:pt x="10135" y="58132"/>
                  </a:lnTo>
                  <a:lnTo>
                    <a:pt x="21132" y="65429"/>
                  </a:lnTo>
                  <a:lnTo>
                    <a:pt x="34595" y="68105"/>
                  </a:lnTo>
                  <a:lnTo>
                    <a:pt x="48106" y="65429"/>
                  </a:lnTo>
                  <a:lnTo>
                    <a:pt x="59128" y="58132"/>
                  </a:lnTo>
                  <a:lnTo>
                    <a:pt x="66553" y="47309"/>
                  </a:lnTo>
                  <a:lnTo>
                    <a:pt x="69274" y="34056"/>
                  </a:lnTo>
                  <a:lnTo>
                    <a:pt x="66553" y="20799"/>
                  </a:lnTo>
                  <a:lnTo>
                    <a:pt x="59128" y="9973"/>
                  </a:lnTo>
                  <a:lnTo>
                    <a:pt x="48106" y="2675"/>
                  </a:lnTo>
                  <a:lnTo>
                    <a:pt x="3459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4802677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3" y="47309"/>
                  </a:lnTo>
                  <a:lnTo>
                    <a:pt x="59128" y="58132"/>
                  </a:lnTo>
                  <a:lnTo>
                    <a:pt x="48106" y="65429"/>
                  </a:lnTo>
                  <a:lnTo>
                    <a:pt x="34595" y="68105"/>
                  </a:lnTo>
                  <a:lnTo>
                    <a:pt x="21132" y="65429"/>
                  </a:lnTo>
                  <a:lnTo>
                    <a:pt x="10135" y="58132"/>
                  </a:lnTo>
                  <a:lnTo>
                    <a:pt x="2719" y="47309"/>
                  </a:lnTo>
                  <a:lnTo>
                    <a:pt x="0" y="34056"/>
                  </a:lnTo>
                  <a:lnTo>
                    <a:pt x="2719" y="20799"/>
                  </a:lnTo>
                  <a:lnTo>
                    <a:pt x="10135" y="9973"/>
                  </a:lnTo>
                  <a:lnTo>
                    <a:pt x="21132" y="2675"/>
                  </a:lnTo>
                  <a:lnTo>
                    <a:pt x="34595" y="0"/>
                  </a:lnTo>
                  <a:lnTo>
                    <a:pt x="48106" y="2675"/>
                  </a:lnTo>
                  <a:lnTo>
                    <a:pt x="59128" y="9973"/>
                  </a:lnTo>
                  <a:lnTo>
                    <a:pt x="66553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6017643" y="2324906"/>
              <a:ext cx="75103" cy="739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5496783" y="2324906"/>
              <a:ext cx="75103" cy="7393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6539424" y="2324906"/>
              <a:ext cx="75103" cy="739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4975086" y="2324906"/>
              <a:ext cx="75103" cy="7393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3931590" y="2324906"/>
              <a:ext cx="75120" cy="7393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4453304" y="2324906"/>
              <a:ext cx="75103" cy="739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6395849" y="2312445"/>
              <a:ext cx="75103" cy="7393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3788006" y="2312445"/>
              <a:ext cx="75120" cy="7393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53208" y="2312445"/>
              <a:ext cx="75103" cy="7393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5874068" y="2312445"/>
              <a:ext cx="75103" cy="7393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4309729" y="2312445"/>
              <a:ext cx="75103" cy="7393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4831426" y="2312445"/>
              <a:ext cx="75187" cy="7393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4731325" y="2412114"/>
              <a:ext cx="75103" cy="7394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6295664" y="2412115"/>
              <a:ext cx="75103" cy="7394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3687838" y="2412114"/>
              <a:ext cx="75111" cy="739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5773883" y="2412115"/>
              <a:ext cx="75187" cy="739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4209544" y="2412114"/>
              <a:ext cx="75103" cy="7394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5253023" y="2412115"/>
              <a:ext cx="75103" cy="7394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5776797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358" y="34056"/>
                  </a:moveTo>
                  <a:lnTo>
                    <a:pt x="66625" y="47310"/>
                  </a:lnTo>
                  <a:lnTo>
                    <a:pt x="59181" y="58136"/>
                  </a:lnTo>
                  <a:lnTo>
                    <a:pt x="48155" y="65436"/>
                  </a:lnTo>
                  <a:lnTo>
                    <a:pt x="34679" y="68113"/>
                  </a:lnTo>
                  <a:lnTo>
                    <a:pt x="21203" y="65436"/>
                  </a:lnTo>
                  <a:lnTo>
                    <a:pt x="10177" y="58136"/>
                  </a:lnTo>
                  <a:lnTo>
                    <a:pt x="2732" y="47310"/>
                  </a:lnTo>
                  <a:lnTo>
                    <a:pt x="0" y="34056"/>
                  </a:lnTo>
                  <a:lnTo>
                    <a:pt x="2732" y="20799"/>
                  </a:lnTo>
                  <a:lnTo>
                    <a:pt x="10177" y="9973"/>
                  </a:lnTo>
                  <a:lnTo>
                    <a:pt x="21203" y="2675"/>
                  </a:lnTo>
                  <a:lnTo>
                    <a:pt x="34679" y="0"/>
                  </a:lnTo>
                  <a:lnTo>
                    <a:pt x="48155" y="2675"/>
                  </a:lnTo>
                  <a:lnTo>
                    <a:pt x="59180" y="9973"/>
                  </a:lnTo>
                  <a:lnTo>
                    <a:pt x="66625" y="20799"/>
                  </a:lnTo>
                  <a:lnTo>
                    <a:pt x="69358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3690753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37" y="0"/>
                  </a:moveTo>
                  <a:lnTo>
                    <a:pt x="21153" y="2675"/>
                  </a:lnTo>
                  <a:lnTo>
                    <a:pt x="10144" y="9973"/>
                  </a:lnTo>
                  <a:lnTo>
                    <a:pt x="2721" y="20799"/>
                  </a:lnTo>
                  <a:lnTo>
                    <a:pt x="0" y="34056"/>
                  </a:lnTo>
                  <a:lnTo>
                    <a:pt x="2721" y="47310"/>
                  </a:lnTo>
                  <a:lnTo>
                    <a:pt x="10144" y="58136"/>
                  </a:lnTo>
                  <a:lnTo>
                    <a:pt x="21153" y="65436"/>
                  </a:lnTo>
                  <a:lnTo>
                    <a:pt x="34637" y="68113"/>
                  </a:lnTo>
                  <a:lnTo>
                    <a:pt x="48122" y="65436"/>
                  </a:lnTo>
                  <a:lnTo>
                    <a:pt x="59134" y="58136"/>
                  </a:lnTo>
                  <a:lnTo>
                    <a:pt x="66560" y="47310"/>
                  </a:lnTo>
                  <a:lnTo>
                    <a:pt x="69283" y="34056"/>
                  </a:lnTo>
                  <a:lnTo>
                    <a:pt x="66560" y="20799"/>
                  </a:lnTo>
                  <a:lnTo>
                    <a:pt x="59134" y="9973"/>
                  </a:lnTo>
                  <a:lnTo>
                    <a:pt x="48122" y="2675"/>
                  </a:lnTo>
                  <a:lnTo>
                    <a:pt x="3463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3690753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83" y="34056"/>
                  </a:moveTo>
                  <a:lnTo>
                    <a:pt x="66560" y="47310"/>
                  </a:lnTo>
                  <a:lnTo>
                    <a:pt x="59134" y="58136"/>
                  </a:lnTo>
                  <a:lnTo>
                    <a:pt x="48122" y="65436"/>
                  </a:lnTo>
                  <a:lnTo>
                    <a:pt x="34637" y="68113"/>
                  </a:lnTo>
                  <a:lnTo>
                    <a:pt x="21153" y="65436"/>
                  </a:lnTo>
                  <a:lnTo>
                    <a:pt x="10144" y="58136"/>
                  </a:lnTo>
                  <a:lnTo>
                    <a:pt x="2721" y="47310"/>
                  </a:lnTo>
                  <a:lnTo>
                    <a:pt x="0" y="34056"/>
                  </a:lnTo>
                  <a:lnTo>
                    <a:pt x="2721" y="20799"/>
                  </a:lnTo>
                  <a:lnTo>
                    <a:pt x="10144" y="9973"/>
                  </a:lnTo>
                  <a:lnTo>
                    <a:pt x="21153" y="2675"/>
                  </a:lnTo>
                  <a:lnTo>
                    <a:pt x="34637" y="0"/>
                  </a:lnTo>
                  <a:lnTo>
                    <a:pt x="48122" y="2675"/>
                  </a:lnTo>
                  <a:lnTo>
                    <a:pt x="59134" y="9973"/>
                  </a:lnTo>
                  <a:lnTo>
                    <a:pt x="66560" y="20799"/>
                  </a:lnTo>
                  <a:lnTo>
                    <a:pt x="69283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4734240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3" y="47310"/>
                  </a:lnTo>
                  <a:lnTo>
                    <a:pt x="59128" y="58136"/>
                  </a:lnTo>
                  <a:lnTo>
                    <a:pt x="48106" y="65436"/>
                  </a:lnTo>
                  <a:lnTo>
                    <a:pt x="34595" y="68113"/>
                  </a:lnTo>
                  <a:lnTo>
                    <a:pt x="21132" y="65436"/>
                  </a:lnTo>
                  <a:lnTo>
                    <a:pt x="10135" y="58136"/>
                  </a:lnTo>
                  <a:lnTo>
                    <a:pt x="2719" y="47310"/>
                  </a:lnTo>
                  <a:lnTo>
                    <a:pt x="0" y="34056"/>
                  </a:lnTo>
                  <a:lnTo>
                    <a:pt x="2719" y="20799"/>
                  </a:lnTo>
                  <a:lnTo>
                    <a:pt x="10135" y="9973"/>
                  </a:lnTo>
                  <a:lnTo>
                    <a:pt x="21132" y="2675"/>
                  </a:lnTo>
                  <a:lnTo>
                    <a:pt x="34595" y="0"/>
                  </a:lnTo>
                  <a:lnTo>
                    <a:pt x="48106" y="2675"/>
                  </a:lnTo>
                  <a:lnTo>
                    <a:pt x="59128" y="9973"/>
                  </a:lnTo>
                  <a:lnTo>
                    <a:pt x="66553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" name="object 208"/>
            <p:cNvSpPr/>
            <p:nvPr/>
          </p:nvSpPr>
          <p:spPr>
            <a:xfrm>
              <a:off x="6298579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595" y="0"/>
                  </a:moveTo>
                  <a:lnTo>
                    <a:pt x="21132" y="2675"/>
                  </a:lnTo>
                  <a:lnTo>
                    <a:pt x="10135" y="9973"/>
                  </a:lnTo>
                  <a:lnTo>
                    <a:pt x="2719" y="20799"/>
                  </a:lnTo>
                  <a:lnTo>
                    <a:pt x="0" y="34056"/>
                  </a:lnTo>
                  <a:lnTo>
                    <a:pt x="2719" y="47310"/>
                  </a:lnTo>
                  <a:lnTo>
                    <a:pt x="10135" y="58136"/>
                  </a:lnTo>
                  <a:lnTo>
                    <a:pt x="21132" y="65436"/>
                  </a:lnTo>
                  <a:lnTo>
                    <a:pt x="34595" y="68113"/>
                  </a:lnTo>
                  <a:lnTo>
                    <a:pt x="48106" y="65436"/>
                  </a:lnTo>
                  <a:lnTo>
                    <a:pt x="59128" y="58136"/>
                  </a:lnTo>
                  <a:lnTo>
                    <a:pt x="66553" y="47310"/>
                  </a:lnTo>
                  <a:lnTo>
                    <a:pt x="69274" y="34056"/>
                  </a:lnTo>
                  <a:lnTo>
                    <a:pt x="66553" y="20799"/>
                  </a:lnTo>
                  <a:lnTo>
                    <a:pt x="59128" y="9973"/>
                  </a:lnTo>
                  <a:lnTo>
                    <a:pt x="48106" y="2675"/>
                  </a:lnTo>
                  <a:lnTo>
                    <a:pt x="34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" name="object 209"/>
            <p:cNvSpPr/>
            <p:nvPr/>
          </p:nvSpPr>
          <p:spPr>
            <a:xfrm>
              <a:off x="6298579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3" y="47310"/>
                  </a:lnTo>
                  <a:lnTo>
                    <a:pt x="59128" y="58136"/>
                  </a:lnTo>
                  <a:lnTo>
                    <a:pt x="48106" y="65436"/>
                  </a:lnTo>
                  <a:lnTo>
                    <a:pt x="34595" y="68113"/>
                  </a:lnTo>
                  <a:lnTo>
                    <a:pt x="21132" y="65436"/>
                  </a:lnTo>
                  <a:lnTo>
                    <a:pt x="10135" y="58136"/>
                  </a:lnTo>
                  <a:lnTo>
                    <a:pt x="2719" y="47310"/>
                  </a:lnTo>
                  <a:lnTo>
                    <a:pt x="0" y="34056"/>
                  </a:lnTo>
                  <a:lnTo>
                    <a:pt x="2719" y="20799"/>
                  </a:lnTo>
                  <a:lnTo>
                    <a:pt x="10135" y="9973"/>
                  </a:lnTo>
                  <a:lnTo>
                    <a:pt x="21132" y="2675"/>
                  </a:lnTo>
                  <a:lnTo>
                    <a:pt x="34595" y="0"/>
                  </a:lnTo>
                  <a:lnTo>
                    <a:pt x="48106" y="2675"/>
                  </a:lnTo>
                  <a:lnTo>
                    <a:pt x="59128" y="9973"/>
                  </a:lnTo>
                  <a:lnTo>
                    <a:pt x="66553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" name="object 210"/>
            <p:cNvSpPr/>
            <p:nvPr/>
          </p:nvSpPr>
          <p:spPr>
            <a:xfrm>
              <a:off x="5255937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5" y="47310"/>
                  </a:lnTo>
                  <a:lnTo>
                    <a:pt x="59139" y="58136"/>
                  </a:lnTo>
                  <a:lnTo>
                    <a:pt x="48142" y="65436"/>
                  </a:lnTo>
                  <a:lnTo>
                    <a:pt x="34679" y="68113"/>
                  </a:lnTo>
                  <a:lnTo>
                    <a:pt x="21168" y="65436"/>
                  </a:lnTo>
                  <a:lnTo>
                    <a:pt x="10146" y="58136"/>
                  </a:lnTo>
                  <a:lnTo>
                    <a:pt x="2721" y="47310"/>
                  </a:lnTo>
                  <a:lnTo>
                    <a:pt x="0" y="34056"/>
                  </a:lnTo>
                  <a:lnTo>
                    <a:pt x="2721" y="20799"/>
                  </a:lnTo>
                  <a:lnTo>
                    <a:pt x="10146" y="9973"/>
                  </a:lnTo>
                  <a:lnTo>
                    <a:pt x="21168" y="2675"/>
                  </a:lnTo>
                  <a:lnTo>
                    <a:pt x="34679" y="0"/>
                  </a:lnTo>
                  <a:lnTo>
                    <a:pt x="48142" y="2675"/>
                  </a:lnTo>
                  <a:lnTo>
                    <a:pt x="59139" y="9973"/>
                  </a:lnTo>
                  <a:lnTo>
                    <a:pt x="66555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4212459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79" y="0"/>
                  </a:moveTo>
                  <a:lnTo>
                    <a:pt x="21168" y="2675"/>
                  </a:lnTo>
                  <a:lnTo>
                    <a:pt x="10146" y="9973"/>
                  </a:lnTo>
                  <a:lnTo>
                    <a:pt x="2721" y="20799"/>
                  </a:lnTo>
                  <a:lnTo>
                    <a:pt x="0" y="34056"/>
                  </a:lnTo>
                  <a:lnTo>
                    <a:pt x="2721" y="47310"/>
                  </a:lnTo>
                  <a:lnTo>
                    <a:pt x="10146" y="58136"/>
                  </a:lnTo>
                  <a:lnTo>
                    <a:pt x="21168" y="65436"/>
                  </a:lnTo>
                  <a:lnTo>
                    <a:pt x="34679" y="68113"/>
                  </a:lnTo>
                  <a:lnTo>
                    <a:pt x="48142" y="65436"/>
                  </a:lnTo>
                  <a:lnTo>
                    <a:pt x="59139" y="58136"/>
                  </a:lnTo>
                  <a:lnTo>
                    <a:pt x="66555" y="47310"/>
                  </a:lnTo>
                  <a:lnTo>
                    <a:pt x="69274" y="34056"/>
                  </a:lnTo>
                  <a:lnTo>
                    <a:pt x="66555" y="20799"/>
                  </a:lnTo>
                  <a:lnTo>
                    <a:pt x="59139" y="9973"/>
                  </a:lnTo>
                  <a:lnTo>
                    <a:pt x="48142" y="2675"/>
                  </a:lnTo>
                  <a:lnTo>
                    <a:pt x="3467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" name="object 212"/>
            <p:cNvSpPr/>
            <p:nvPr/>
          </p:nvSpPr>
          <p:spPr>
            <a:xfrm>
              <a:off x="4212459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5" y="47310"/>
                  </a:lnTo>
                  <a:lnTo>
                    <a:pt x="59139" y="58136"/>
                  </a:lnTo>
                  <a:lnTo>
                    <a:pt x="48142" y="65436"/>
                  </a:lnTo>
                  <a:lnTo>
                    <a:pt x="34679" y="68113"/>
                  </a:lnTo>
                  <a:lnTo>
                    <a:pt x="21168" y="65436"/>
                  </a:lnTo>
                  <a:lnTo>
                    <a:pt x="10146" y="58136"/>
                  </a:lnTo>
                  <a:lnTo>
                    <a:pt x="2721" y="47310"/>
                  </a:lnTo>
                  <a:lnTo>
                    <a:pt x="0" y="34056"/>
                  </a:lnTo>
                  <a:lnTo>
                    <a:pt x="2721" y="20799"/>
                  </a:lnTo>
                  <a:lnTo>
                    <a:pt x="10146" y="9973"/>
                  </a:lnTo>
                  <a:lnTo>
                    <a:pt x="21168" y="2675"/>
                  </a:lnTo>
                  <a:lnTo>
                    <a:pt x="34679" y="0"/>
                  </a:lnTo>
                  <a:lnTo>
                    <a:pt x="48142" y="2675"/>
                  </a:lnTo>
                  <a:lnTo>
                    <a:pt x="59139" y="9973"/>
                  </a:lnTo>
                  <a:lnTo>
                    <a:pt x="66555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" name="object 213"/>
            <p:cNvSpPr/>
            <p:nvPr/>
          </p:nvSpPr>
          <p:spPr>
            <a:xfrm>
              <a:off x="5233840" y="2281714"/>
              <a:ext cx="75103" cy="7393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" name="object 214"/>
            <p:cNvSpPr/>
            <p:nvPr/>
          </p:nvSpPr>
          <p:spPr>
            <a:xfrm>
              <a:off x="3668639" y="2281714"/>
              <a:ext cx="75111" cy="739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" name="object 215"/>
            <p:cNvSpPr/>
            <p:nvPr/>
          </p:nvSpPr>
          <p:spPr>
            <a:xfrm>
              <a:off x="6276482" y="2281714"/>
              <a:ext cx="75103" cy="739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" name="object 216"/>
            <p:cNvSpPr/>
            <p:nvPr/>
          </p:nvSpPr>
          <p:spPr>
            <a:xfrm>
              <a:off x="4712059" y="2281714"/>
              <a:ext cx="75187" cy="739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" name="object 217"/>
            <p:cNvSpPr/>
            <p:nvPr/>
          </p:nvSpPr>
          <p:spPr>
            <a:xfrm>
              <a:off x="4190362" y="2281714"/>
              <a:ext cx="75103" cy="7393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" name="object 218"/>
            <p:cNvSpPr/>
            <p:nvPr/>
          </p:nvSpPr>
          <p:spPr>
            <a:xfrm>
              <a:off x="5754700" y="2281714"/>
              <a:ext cx="75103" cy="739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4212459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79" y="0"/>
                  </a:moveTo>
                  <a:lnTo>
                    <a:pt x="21168" y="2675"/>
                  </a:lnTo>
                  <a:lnTo>
                    <a:pt x="10146" y="9972"/>
                  </a:lnTo>
                  <a:lnTo>
                    <a:pt x="2721" y="20795"/>
                  </a:lnTo>
                  <a:lnTo>
                    <a:pt x="0" y="34048"/>
                  </a:lnTo>
                  <a:lnTo>
                    <a:pt x="2721" y="47306"/>
                  </a:lnTo>
                  <a:lnTo>
                    <a:pt x="10146" y="58131"/>
                  </a:lnTo>
                  <a:lnTo>
                    <a:pt x="21168" y="65429"/>
                  </a:lnTo>
                  <a:lnTo>
                    <a:pt x="34679" y="68105"/>
                  </a:lnTo>
                  <a:lnTo>
                    <a:pt x="48142" y="65429"/>
                  </a:lnTo>
                  <a:lnTo>
                    <a:pt x="59139" y="58131"/>
                  </a:lnTo>
                  <a:lnTo>
                    <a:pt x="66555" y="47306"/>
                  </a:lnTo>
                  <a:lnTo>
                    <a:pt x="69274" y="34048"/>
                  </a:lnTo>
                  <a:lnTo>
                    <a:pt x="66555" y="20795"/>
                  </a:lnTo>
                  <a:lnTo>
                    <a:pt x="59139" y="9972"/>
                  </a:lnTo>
                  <a:lnTo>
                    <a:pt x="48142" y="2675"/>
                  </a:lnTo>
                  <a:lnTo>
                    <a:pt x="3467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" name="object 220"/>
            <p:cNvSpPr/>
            <p:nvPr/>
          </p:nvSpPr>
          <p:spPr>
            <a:xfrm>
              <a:off x="4212459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48"/>
                  </a:moveTo>
                  <a:lnTo>
                    <a:pt x="66555" y="47306"/>
                  </a:lnTo>
                  <a:lnTo>
                    <a:pt x="59139" y="58131"/>
                  </a:lnTo>
                  <a:lnTo>
                    <a:pt x="48142" y="65429"/>
                  </a:lnTo>
                  <a:lnTo>
                    <a:pt x="34679" y="68105"/>
                  </a:lnTo>
                  <a:lnTo>
                    <a:pt x="21168" y="65429"/>
                  </a:lnTo>
                  <a:lnTo>
                    <a:pt x="10146" y="58131"/>
                  </a:lnTo>
                  <a:lnTo>
                    <a:pt x="2721" y="47306"/>
                  </a:lnTo>
                  <a:lnTo>
                    <a:pt x="0" y="34048"/>
                  </a:lnTo>
                  <a:lnTo>
                    <a:pt x="2721" y="20795"/>
                  </a:lnTo>
                  <a:lnTo>
                    <a:pt x="10146" y="9972"/>
                  </a:lnTo>
                  <a:lnTo>
                    <a:pt x="21168" y="2675"/>
                  </a:lnTo>
                  <a:lnTo>
                    <a:pt x="34679" y="0"/>
                  </a:lnTo>
                  <a:lnTo>
                    <a:pt x="48142" y="2675"/>
                  </a:lnTo>
                  <a:lnTo>
                    <a:pt x="59139" y="9972"/>
                  </a:lnTo>
                  <a:lnTo>
                    <a:pt x="66555" y="20795"/>
                  </a:lnTo>
                  <a:lnTo>
                    <a:pt x="69274" y="34048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" name="object 221"/>
            <p:cNvSpPr/>
            <p:nvPr/>
          </p:nvSpPr>
          <p:spPr>
            <a:xfrm>
              <a:off x="5255938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48"/>
                  </a:moveTo>
                  <a:lnTo>
                    <a:pt x="66555" y="47306"/>
                  </a:lnTo>
                  <a:lnTo>
                    <a:pt x="59139" y="58131"/>
                  </a:lnTo>
                  <a:lnTo>
                    <a:pt x="48142" y="65429"/>
                  </a:lnTo>
                  <a:lnTo>
                    <a:pt x="34679" y="68105"/>
                  </a:lnTo>
                  <a:lnTo>
                    <a:pt x="21168" y="65429"/>
                  </a:lnTo>
                  <a:lnTo>
                    <a:pt x="10146" y="58131"/>
                  </a:lnTo>
                  <a:lnTo>
                    <a:pt x="2721" y="47306"/>
                  </a:lnTo>
                  <a:lnTo>
                    <a:pt x="0" y="34048"/>
                  </a:lnTo>
                  <a:lnTo>
                    <a:pt x="2721" y="20795"/>
                  </a:lnTo>
                  <a:lnTo>
                    <a:pt x="10146" y="9972"/>
                  </a:lnTo>
                  <a:lnTo>
                    <a:pt x="21168" y="2675"/>
                  </a:lnTo>
                  <a:lnTo>
                    <a:pt x="34679" y="0"/>
                  </a:lnTo>
                  <a:lnTo>
                    <a:pt x="48142" y="2675"/>
                  </a:lnTo>
                  <a:lnTo>
                    <a:pt x="59139" y="9972"/>
                  </a:lnTo>
                  <a:lnTo>
                    <a:pt x="66555" y="20795"/>
                  </a:lnTo>
                  <a:lnTo>
                    <a:pt x="69274" y="34048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" name="object 222"/>
            <p:cNvSpPr/>
            <p:nvPr/>
          </p:nvSpPr>
          <p:spPr>
            <a:xfrm>
              <a:off x="4734240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595" y="0"/>
                  </a:moveTo>
                  <a:lnTo>
                    <a:pt x="21132" y="2675"/>
                  </a:lnTo>
                  <a:lnTo>
                    <a:pt x="10135" y="9972"/>
                  </a:lnTo>
                  <a:lnTo>
                    <a:pt x="2719" y="20795"/>
                  </a:lnTo>
                  <a:lnTo>
                    <a:pt x="0" y="34048"/>
                  </a:lnTo>
                  <a:lnTo>
                    <a:pt x="2719" y="47306"/>
                  </a:lnTo>
                  <a:lnTo>
                    <a:pt x="10135" y="58131"/>
                  </a:lnTo>
                  <a:lnTo>
                    <a:pt x="21132" y="65429"/>
                  </a:lnTo>
                  <a:lnTo>
                    <a:pt x="34595" y="68105"/>
                  </a:lnTo>
                  <a:lnTo>
                    <a:pt x="48106" y="65429"/>
                  </a:lnTo>
                  <a:lnTo>
                    <a:pt x="59128" y="58131"/>
                  </a:lnTo>
                  <a:lnTo>
                    <a:pt x="66553" y="47306"/>
                  </a:lnTo>
                  <a:lnTo>
                    <a:pt x="69274" y="34048"/>
                  </a:lnTo>
                  <a:lnTo>
                    <a:pt x="66553" y="20795"/>
                  </a:lnTo>
                  <a:lnTo>
                    <a:pt x="59128" y="9972"/>
                  </a:lnTo>
                  <a:lnTo>
                    <a:pt x="48106" y="2675"/>
                  </a:lnTo>
                  <a:lnTo>
                    <a:pt x="3459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3" name="object 223"/>
            <p:cNvSpPr/>
            <p:nvPr/>
          </p:nvSpPr>
          <p:spPr>
            <a:xfrm>
              <a:off x="4734240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48"/>
                  </a:moveTo>
                  <a:lnTo>
                    <a:pt x="66553" y="47306"/>
                  </a:lnTo>
                  <a:lnTo>
                    <a:pt x="59128" y="58131"/>
                  </a:lnTo>
                  <a:lnTo>
                    <a:pt x="48106" y="65429"/>
                  </a:lnTo>
                  <a:lnTo>
                    <a:pt x="34595" y="68105"/>
                  </a:lnTo>
                  <a:lnTo>
                    <a:pt x="21132" y="65429"/>
                  </a:lnTo>
                  <a:lnTo>
                    <a:pt x="10135" y="58131"/>
                  </a:lnTo>
                  <a:lnTo>
                    <a:pt x="2719" y="47306"/>
                  </a:lnTo>
                  <a:lnTo>
                    <a:pt x="0" y="34048"/>
                  </a:lnTo>
                  <a:lnTo>
                    <a:pt x="2719" y="20795"/>
                  </a:lnTo>
                  <a:lnTo>
                    <a:pt x="10135" y="9972"/>
                  </a:lnTo>
                  <a:lnTo>
                    <a:pt x="21132" y="2675"/>
                  </a:lnTo>
                  <a:lnTo>
                    <a:pt x="34595" y="0"/>
                  </a:lnTo>
                  <a:lnTo>
                    <a:pt x="48106" y="2675"/>
                  </a:lnTo>
                  <a:lnTo>
                    <a:pt x="59128" y="9972"/>
                  </a:lnTo>
                  <a:lnTo>
                    <a:pt x="66553" y="20795"/>
                  </a:lnTo>
                  <a:lnTo>
                    <a:pt x="69274" y="34048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4" name="object 224"/>
            <p:cNvSpPr/>
            <p:nvPr/>
          </p:nvSpPr>
          <p:spPr>
            <a:xfrm>
              <a:off x="3690753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37" y="0"/>
                  </a:moveTo>
                  <a:lnTo>
                    <a:pt x="21153" y="2675"/>
                  </a:lnTo>
                  <a:lnTo>
                    <a:pt x="10144" y="9972"/>
                  </a:lnTo>
                  <a:lnTo>
                    <a:pt x="2721" y="20795"/>
                  </a:lnTo>
                  <a:lnTo>
                    <a:pt x="0" y="34048"/>
                  </a:lnTo>
                  <a:lnTo>
                    <a:pt x="2721" y="47306"/>
                  </a:lnTo>
                  <a:lnTo>
                    <a:pt x="10144" y="58131"/>
                  </a:lnTo>
                  <a:lnTo>
                    <a:pt x="21153" y="65429"/>
                  </a:lnTo>
                  <a:lnTo>
                    <a:pt x="34637" y="68105"/>
                  </a:lnTo>
                  <a:lnTo>
                    <a:pt x="48122" y="65429"/>
                  </a:lnTo>
                  <a:lnTo>
                    <a:pt x="59134" y="58131"/>
                  </a:lnTo>
                  <a:lnTo>
                    <a:pt x="66560" y="47306"/>
                  </a:lnTo>
                  <a:lnTo>
                    <a:pt x="69283" y="34048"/>
                  </a:lnTo>
                  <a:lnTo>
                    <a:pt x="66560" y="20795"/>
                  </a:lnTo>
                  <a:lnTo>
                    <a:pt x="59134" y="9972"/>
                  </a:lnTo>
                  <a:lnTo>
                    <a:pt x="48122" y="2675"/>
                  </a:lnTo>
                  <a:lnTo>
                    <a:pt x="3463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" name="object 225"/>
            <p:cNvSpPr/>
            <p:nvPr/>
          </p:nvSpPr>
          <p:spPr>
            <a:xfrm>
              <a:off x="3690753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83" y="34048"/>
                  </a:moveTo>
                  <a:lnTo>
                    <a:pt x="66560" y="47306"/>
                  </a:lnTo>
                  <a:lnTo>
                    <a:pt x="59134" y="58131"/>
                  </a:lnTo>
                  <a:lnTo>
                    <a:pt x="48122" y="65429"/>
                  </a:lnTo>
                  <a:lnTo>
                    <a:pt x="34637" y="68105"/>
                  </a:lnTo>
                  <a:lnTo>
                    <a:pt x="21153" y="65429"/>
                  </a:lnTo>
                  <a:lnTo>
                    <a:pt x="10144" y="58131"/>
                  </a:lnTo>
                  <a:lnTo>
                    <a:pt x="2721" y="47306"/>
                  </a:lnTo>
                  <a:lnTo>
                    <a:pt x="0" y="34048"/>
                  </a:lnTo>
                  <a:lnTo>
                    <a:pt x="2721" y="20795"/>
                  </a:lnTo>
                  <a:lnTo>
                    <a:pt x="10144" y="9972"/>
                  </a:lnTo>
                  <a:lnTo>
                    <a:pt x="21153" y="2675"/>
                  </a:lnTo>
                  <a:lnTo>
                    <a:pt x="34637" y="0"/>
                  </a:lnTo>
                  <a:lnTo>
                    <a:pt x="48122" y="2675"/>
                  </a:lnTo>
                  <a:lnTo>
                    <a:pt x="59134" y="9972"/>
                  </a:lnTo>
                  <a:lnTo>
                    <a:pt x="66560" y="20795"/>
                  </a:lnTo>
                  <a:lnTo>
                    <a:pt x="69283" y="34048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6" name="object 226"/>
            <p:cNvSpPr/>
            <p:nvPr/>
          </p:nvSpPr>
          <p:spPr>
            <a:xfrm>
              <a:off x="6298579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595" y="0"/>
                  </a:moveTo>
                  <a:lnTo>
                    <a:pt x="21132" y="2675"/>
                  </a:lnTo>
                  <a:lnTo>
                    <a:pt x="10135" y="9972"/>
                  </a:lnTo>
                  <a:lnTo>
                    <a:pt x="2719" y="20795"/>
                  </a:lnTo>
                  <a:lnTo>
                    <a:pt x="0" y="34048"/>
                  </a:lnTo>
                  <a:lnTo>
                    <a:pt x="2719" y="47306"/>
                  </a:lnTo>
                  <a:lnTo>
                    <a:pt x="10135" y="58131"/>
                  </a:lnTo>
                  <a:lnTo>
                    <a:pt x="21132" y="65429"/>
                  </a:lnTo>
                  <a:lnTo>
                    <a:pt x="34595" y="68105"/>
                  </a:lnTo>
                  <a:lnTo>
                    <a:pt x="48106" y="65429"/>
                  </a:lnTo>
                  <a:lnTo>
                    <a:pt x="59128" y="58131"/>
                  </a:lnTo>
                  <a:lnTo>
                    <a:pt x="66553" y="47306"/>
                  </a:lnTo>
                  <a:lnTo>
                    <a:pt x="69274" y="34048"/>
                  </a:lnTo>
                  <a:lnTo>
                    <a:pt x="66553" y="20795"/>
                  </a:lnTo>
                  <a:lnTo>
                    <a:pt x="59128" y="9972"/>
                  </a:lnTo>
                  <a:lnTo>
                    <a:pt x="48106" y="2675"/>
                  </a:lnTo>
                  <a:lnTo>
                    <a:pt x="34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7" name="object 227"/>
            <p:cNvSpPr/>
            <p:nvPr/>
          </p:nvSpPr>
          <p:spPr>
            <a:xfrm>
              <a:off x="6298579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48"/>
                  </a:moveTo>
                  <a:lnTo>
                    <a:pt x="66553" y="47306"/>
                  </a:lnTo>
                  <a:lnTo>
                    <a:pt x="59128" y="58131"/>
                  </a:lnTo>
                  <a:lnTo>
                    <a:pt x="48106" y="65429"/>
                  </a:lnTo>
                  <a:lnTo>
                    <a:pt x="34595" y="68105"/>
                  </a:lnTo>
                  <a:lnTo>
                    <a:pt x="21132" y="65429"/>
                  </a:lnTo>
                  <a:lnTo>
                    <a:pt x="10135" y="58131"/>
                  </a:lnTo>
                  <a:lnTo>
                    <a:pt x="2719" y="47306"/>
                  </a:lnTo>
                  <a:lnTo>
                    <a:pt x="0" y="34048"/>
                  </a:lnTo>
                  <a:lnTo>
                    <a:pt x="2719" y="20795"/>
                  </a:lnTo>
                  <a:lnTo>
                    <a:pt x="10135" y="9972"/>
                  </a:lnTo>
                  <a:lnTo>
                    <a:pt x="21132" y="2675"/>
                  </a:lnTo>
                  <a:lnTo>
                    <a:pt x="34595" y="0"/>
                  </a:lnTo>
                  <a:lnTo>
                    <a:pt x="48106" y="2675"/>
                  </a:lnTo>
                  <a:lnTo>
                    <a:pt x="59128" y="9972"/>
                  </a:lnTo>
                  <a:lnTo>
                    <a:pt x="66553" y="20795"/>
                  </a:lnTo>
                  <a:lnTo>
                    <a:pt x="69274" y="34048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8" name="object 228"/>
            <p:cNvSpPr/>
            <p:nvPr/>
          </p:nvSpPr>
          <p:spPr>
            <a:xfrm>
              <a:off x="5776797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358" y="34048"/>
                  </a:moveTo>
                  <a:lnTo>
                    <a:pt x="66625" y="47306"/>
                  </a:lnTo>
                  <a:lnTo>
                    <a:pt x="59181" y="58131"/>
                  </a:lnTo>
                  <a:lnTo>
                    <a:pt x="48155" y="65429"/>
                  </a:lnTo>
                  <a:lnTo>
                    <a:pt x="34679" y="68105"/>
                  </a:lnTo>
                  <a:lnTo>
                    <a:pt x="21203" y="65429"/>
                  </a:lnTo>
                  <a:lnTo>
                    <a:pt x="10177" y="58131"/>
                  </a:lnTo>
                  <a:lnTo>
                    <a:pt x="2732" y="47306"/>
                  </a:lnTo>
                  <a:lnTo>
                    <a:pt x="0" y="34048"/>
                  </a:lnTo>
                  <a:lnTo>
                    <a:pt x="2732" y="20795"/>
                  </a:lnTo>
                  <a:lnTo>
                    <a:pt x="10177" y="9972"/>
                  </a:lnTo>
                  <a:lnTo>
                    <a:pt x="21203" y="2675"/>
                  </a:lnTo>
                  <a:lnTo>
                    <a:pt x="34679" y="0"/>
                  </a:lnTo>
                  <a:lnTo>
                    <a:pt x="48155" y="2675"/>
                  </a:lnTo>
                  <a:lnTo>
                    <a:pt x="59180" y="9972"/>
                  </a:lnTo>
                  <a:lnTo>
                    <a:pt x="66625" y="20795"/>
                  </a:lnTo>
                  <a:lnTo>
                    <a:pt x="69358" y="34048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1" name="Rectangle 230">
            <a:extLst>
              <a:ext uri="{FF2B5EF4-FFF2-40B4-BE49-F238E27FC236}">
                <a16:creationId xmlns:a16="http://schemas.microsoft.com/office/drawing/2014/main" id="{04E86375-D1E4-498F-A740-ACECCEE1CD89}"/>
              </a:ext>
            </a:extLst>
          </p:cNvPr>
          <p:cNvSpPr/>
          <p:nvPr/>
        </p:nvSpPr>
        <p:spPr>
          <a:xfrm>
            <a:off x="8893930" y="1962621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815" defTabSz="922675">
              <a:spcBef>
                <a:spcPts val="61"/>
              </a:spcBef>
            </a:pP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Buffering</a:t>
            </a:r>
            <a:r>
              <a:rPr lang="en-US" sz="18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range/region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7480E8A-CD47-4FF4-8257-7BB5BD2F5AF7}"/>
              </a:ext>
            </a:extLst>
          </p:cNvPr>
          <p:cNvSpPr txBox="1"/>
          <p:nvPr/>
        </p:nvSpPr>
        <p:spPr>
          <a:xfrm>
            <a:off x="4724125" y="24141"/>
            <a:ext cx="4072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22675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Why Weak Acids are Buffers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C9A681F8-0A30-4F0F-A6F6-89D640BA8052}"/>
              </a:ext>
            </a:extLst>
          </p:cNvPr>
          <p:cNvSpPr/>
          <p:nvPr/>
        </p:nvSpPr>
        <p:spPr>
          <a:xfrm>
            <a:off x="9057896" y="4559204"/>
            <a:ext cx="4104299" cy="261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15" marR="5126" defTabSz="922675">
              <a:lnSpc>
                <a:spcPct val="101800"/>
              </a:lnSpc>
              <a:spcBef>
                <a:spcPts val="65"/>
              </a:spcBef>
            </a:pP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Buffering capacity: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acid or base that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absorbed by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solution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within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region.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on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acid, and where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relative to  the edges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buffer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region.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higher concentration 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acid,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the</a:t>
            </a:r>
            <a:r>
              <a:rPr lang="en-US" sz="18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capacity.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087E9253-082A-476C-AEB7-353C3D3DF1FB}"/>
              </a:ext>
            </a:extLst>
          </p:cNvPr>
          <p:cNvCxnSpPr>
            <a:cxnSpLocks/>
          </p:cNvCxnSpPr>
          <p:nvPr/>
        </p:nvCxnSpPr>
        <p:spPr>
          <a:xfrm>
            <a:off x="7689188" y="3836550"/>
            <a:ext cx="1157" cy="47391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B36DC6C5-0976-4FF0-95A1-EADB13EC4A11}"/>
              </a:ext>
            </a:extLst>
          </p:cNvPr>
          <p:cNvCxnSpPr>
            <a:cxnSpLocks/>
          </p:cNvCxnSpPr>
          <p:nvPr/>
        </p:nvCxnSpPr>
        <p:spPr>
          <a:xfrm>
            <a:off x="5370608" y="3861123"/>
            <a:ext cx="0" cy="44887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65E08D55-19B0-4014-8C2B-4135F98CDB20}"/>
              </a:ext>
            </a:extLst>
          </p:cNvPr>
          <p:cNvSpPr txBox="1"/>
          <p:nvPr/>
        </p:nvSpPr>
        <p:spPr>
          <a:xfrm>
            <a:off x="968053" y="5071395"/>
            <a:ext cx="716425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2675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Predominant reactions in:</a:t>
            </a:r>
          </a:p>
          <a:p>
            <a:pPr marL="461338" lvl="1" defTabSz="922675">
              <a:spcBef>
                <a:spcPts val="600"/>
              </a:spcBef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Region A: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</a:rPr>
              <a:t>Added OH- removes H+ from solution, raising pH </a:t>
            </a:r>
          </a:p>
          <a:p>
            <a:pPr marL="461338" lvl="1" defTabSz="922675"/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61338" lvl="1" defTabSz="922675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Region B: 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</a:rPr>
              <a:t>As OH- is added, weak acid deprotonated, released proton contributes to the pH, reducing the change in pH</a:t>
            </a:r>
          </a:p>
          <a:p>
            <a:pPr marL="461338" lvl="1" defTabSz="922675"/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61338" lvl="1" defTabSz="922675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Region C: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</a:rPr>
              <a:t>Added OH- removes H+ from solution, raising pH 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4F917586-9947-C19D-6881-7FD869B0F52B}"/>
              </a:ext>
            </a:extLst>
          </p:cNvPr>
          <p:cNvSpPr txBox="1"/>
          <p:nvPr/>
        </p:nvSpPr>
        <p:spPr>
          <a:xfrm>
            <a:off x="8897326" y="506168"/>
            <a:ext cx="3081527" cy="1042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Equivalents NaOH </a:t>
            </a:r>
            <a:r>
              <a:rPr lang="en-US" dirty="0">
                <a:latin typeface="Arial" panose="020B0604020202020204" pitchFamily="34" charset="0"/>
              </a:rPr>
              <a:t>= </a:t>
            </a:r>
          </a:p>
          <a:p>
            <a:r>
              <a:rPr lang="en-US" dirty="0">
                <a:latin typeface="Arial" panose="020B0604020202020204" pitchFamily="34" charset="0"/>
              </a:rPr>
              <a:t>moles NaOH/mole of weak acid</a:t>
            </a:r>
          </a:p>
        </p:txBody>
      </p:sp>
      <p:sp>
        <p:nvSpPr>
          <p:cNvPr id="242" name="Date Placeholder 241">
            <a:extLst>
              <a:ext uri="{FF2B5EF4-FFF2-40B4-BE49-F238E27FC236}">
                <a16:creationId xmlns:a16="http://schemas.microsoft.com/office/drawing/2014/main" id="{2F8DB026-0DA0-155C-7C45-F224204863E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5C60513-89B4-451C-B88D-44F5B0A8575C}" type="datetime1">
              <a:rPr lang="en-US" smtClean="0"/>
              <a:t>8/26/2024</a:t>
            </a:fld>
            <a:endParaRPr lang="en-US"/>
          </a:p>
        </p:txBody>
      </p:sp>
      <p:sp>
        <p:nvSpPr>
          <p:cNvPr id="243" name="Footer Placeholder 242">
            <a:extLst>
              <a:ext uri="{FF2B5EF4-FFF2-40B4-BE49-F238E27FC236}">
                <a16:creationId xmlns:a16="http://schemas.microsoft.com/office/drawing/2014/main" id="{FD019DF2-587D-A72E-0D27-BC65027F5AA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44" name="Slide Number Placeholder 243">
            <a:extLst>
              <a:ext uri="{FF2B5EF4-FFF2-40B4-BE49-F238E27FC236}">
                <a16:creationId xmlns:a16="http://schemas.microsoft.com/office/drawing/2014/main" id="{F4AAC460-2C45-D7D5-69FC-1E971180CB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2275" y="228003"/>
            <a:ext cx="7548051" cy="879799"/>
          </a:xfrm>
          <a:prstGeom prst="rect">
            <a:avLst/>
          </a:prstGeom>
        </p:spPr>
        <p:txBody>
          <a:bodyPr vert="horz" wrap="square" lIns="0" tIns="8330" rIns="0" bIns="0" rtlCol="0">
            <a:spAutoFit/>
          </a:bodyPr>
          <a:lstStyle/>
          <a:p>
            <a:pPr marL="12815" marR="5126" defTabSz="922675">
              <a:lnSpc>
                <a:spcPct val="101899"/>
              </a:lnSpc>
              <a:spcBef>
                <a:spcPts val="65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Buffers Construction: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determine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of [A-]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[HA]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(=R)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give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pH 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708" defTabSz="922675">
              <a:spcBef>
                <a:spcPts val="31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Problems </a:t>
            </a: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Monoprotic</a:t>
            </a: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118" y="1053559"/>
            <a:ext cx="11138753" cy="2347646"/>
          </a:xfrm>
          <a:prstGeom prst="rect">
            <a:avLst/>
          </a:prstGeom>
        </p:spPr>
        <p:txBody>
          <a:bodyPr vert="horz" wrap="square" lIns="0" tIns="28192" rIns="0" bIns="0" rtlCol="0">
            <a:spAutoFit/>
          </a:bodyPr>
          <a:lstStyle/>
          <a:p>
            <a:pPr marL="525412" indent="-231309" defTabSz="922675">
              <a:spcBef>
                <a:spcPts val="221"/>
              </a:spcBef>
              <a:buFont typeface="Symbol"/>
              <a:buChar char=""/>
              <a:tabLst>
                <a:tab pos="524771" algn="l"/>
                <a:tab pos="525412" algn="l"/>
              </a:tabLst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[HA]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[A]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12" indent="-231309" defTabSz="922675">
              <a:spcBef>
                <a:spcPts val="121"/>
              </a:spcBef>
              <a:buFont typeface="Symbol"/>
              <a:buChar char=""/>
              <a:tabLst>
                <a:tab pos="524771" algn="l"/>
                <a:tab pos="525412" algn="l"/>
              </a:tabLst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V, pH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12" indent="-231309" defTabSz="922675">
              <a:spcBef>
                <a:spcPts val="111"/>
              </a:spcBef>
              <a:buFont typeface="Symbol"/>
              <a:buChar char=""/>
              <a:tabLst>
                <a:tab pos="524771" algn="l"/>
                <a:tab pos="525412" algn="l"/>
              </a:tabLst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acids and their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sz="18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2675">
              <a:spcBef>
                <a:spcPts val="36"/>
              </a:spcBef>
            </a:pP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74" defTabSz="922675"/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269" indent="-201835" defTabSz="922675">
              <a:spcBef>
                <a:spcPts val="36"/>
              </a:spcBef>
              <a:buFontTx/>
              <a:buAutoNum type="arabicPeriod"/>
              <a:tabLst>
                <a:tab pos="265910" algn="l"/>
              </a:tabLst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weak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pK</a:t>
            </a:r>
            <a:r>
              <a:rPr sz="1800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one pH unit 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sz="1800" spc="-14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269" indent="-201835" defTabSz="922675">
              <a:spcBef>
                <a:spcPts val="31"/>
              </a:spcBef>
              <a:buFontTx/>
              <a:buAutoNum type="arabicPeriod"/>
              <a:tabLst>
                <a:tab pos="265910" algn="l"/>
              </a:tabLst>
            </a:pP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desired pH,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800" spc="-11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910" indent="-201835" defTabSz="922675">
              <a:spcBef>
                <a:spcPts val="36"/>
              </a:spcBef>
              <a:buFontTx/>
              <a:buAutoNum type="arabicPeriod"/>
              <a:tabLst>
                <a:tab pos="265910" algn="l"/>
              </a:tabLst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this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[HA]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by one of the following</a:t>
            </a:r>
            <a:r>
              <a:rPr sz="18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8394FF-7FA7-44E1-BF99-E071AA761CDD}"/>
              </a:ext>
            </a:extLst>
          </p:cNvPr>
          <p:cNvGrpSpPr/>
          <p:nvPr/>
        </p:nvGrpSpPr>
        <p:grpSpPr>
          <a:xfrm>
            <a:off x="8899798" y="-3267"/>
            <a:ext cx="2548736" cy="779662"/>
            <a:chOff x="7444418" y="2415116"/>
            <a:chExt cx="2087763" cy="772663"/>
          </a:xfrm>
        </p:grpSpPr>
        <p:sp>
          <p:nvSpPr>
            <p:cNvPr id="5" name="object 5"/>
            <p:cNvSpPr/>
            <p:nvPr/>
          </p:nvSpPr>
          <p:spPr>
            <a:xfrm>
              <a:off x="8879842" y="2779824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40">
                  <a:moveTo>
                    <a:pt x="0" y="0"/>
                  </a:moveTo>
                  <a:lnTo>
                    <a:pt x="522920" y="0"/>
                  </a:lnTo>
                </a:path>
              </a:pathLst>
            </a:custGeom>
            <a:ln w="108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8864209" y="2415116"/>
              <a:ext cx="552450" cy="326748"/>
            </a:xfrm>
            <a:prstGeom prst="rect">
              <a:avLst/>
            </a:prstGeom>
          </p:spPr>
          <p:txBody>
            <a:bodyPr vert="horz" wrap="square" lIns="0" tIns="13456" rIns="0" bIns="0" rtlCol="0">
              <a:spAutoFit/>
            </a:bodyPr>
            <a:lstStyle/>
            <a:p>
              <a:pPr marL="38446" defTabSz="922675">
                <a:spcBef>
                  <a:spcPts val="106"/>
                </a:spcBef>
              </a:pPr>
              <a:r>
                <a:rPr sz="2019" spc="1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sz="2019" spc="-444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19" i="1" spc="4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740" spc="61" baseline="43478" dirty="0">
                  <a:solidFill>
                    <a:prstClr val="black"/>
                  </a:solidFill>
                  <a:latin typeface="Symbol"/>
                  <a:cs typeface="Symbol"/>
                </a:rPr>
                <a:t></a:t>
              </a:r>
              <a:r>
                <a:rPr sz="1740" spc="61" baseline="43478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19" spc="1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sz="2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8427281" y="2600971"/>
              <a:ext cx="1104900" cy="521821"/>
            </a:xfrm>
            <a:prstGeom prst="rect">
              <a:avLst/>
            </a:prstGeom>
          </p:spPr>
          <p:txBody>
            <a:bodyPr vert="horz" wrap="square" lIns="0" tIns="13456" rIns="0" bIns="0" rtlCol="0">
              <a:spAutoFit/>
            </a:bodyPr>
            <a:lstStyle/>
            <a:p>
              <a:pPr marL="199273" indent="-187099" defTabSz="922675">
                <a:lnSpc>
                  <a:spcPts val="2003"/>
                </a:lnSpc>
                <a:spcBef>
                  <a:spcPts val="106"/>
                </a:spcBef>
                <a:buFont typeface="Symbol"/>
                <a:buChar char=""/>
                <a:tabLst>
                  <a:tab pos="199913" algn="l"/>
                </a:tabLst>
              </a:pPr>
              <a:r>
                <a:rPr sz="2019" spc="-1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</a:t>
              </a:r>
              <a:endParaRPr sz="2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0905" defTabSz="922675">
                <a:lnSpc>
                  <a:spcPts val="2003"/>
                </a:lnSpc>
              </a:pPr>
              <a:r>
                <a:rPr sz="2019" spc="126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sz="2019" i="1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sz="2019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2019" spc="1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sz="2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7444418" y="2558440"/>
              <a:ext cx="1139825" cy="629339"/>
            </a:xfrm>
            <a:prstGeom prst="rect">
              <a:avLst/>
            </a:prstGeom>
          </p:spPr>
          <p:txBody>
            <a:bodyPr vert="horz" wrap="square" lIns="0" tIns="13456" rIns="0" bIns="0" rtlCol="0">
              <a:spAutoFit/>
            </a:bodyPr>
            <a:lstStyle/>
            <a:p>
              <a:pPr marL="38446" defTabSz="922675">
                <a:spcBef>
                  <a:spcPts val="106"/>
                </a:spcBef>
              </a:pPr>
              <a:r>
                <a:rPr sz="2019" i="1" spc="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 </a:t>
              </a:r>
              <a:r>
                <a:rPr sz="2019" spc="15" dirty="0">
                  <a:solidFill>
                    <a:prstClr val="black"/>
                  </a:solidFill>
                  <a:latin typeface="Symbol"/>
                  <a:cs typeface="Symbol"/>
                </a:rPr>
                <a:t></a:t>
              </a:r>
              <a:r>
                <a:rPr sz="2019" spc="3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19" i="1" spc="9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pK</a:t>
              </a:r>
              <a:r>
                <a:rPr sz="1740" i="1" spc="136" baseline="-24154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sz="1740" baseline="-2415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bject 2">
            <a:extLst>
              <a:ext uri="{FF2B5EF4-FFF2-40B4-BE49-F238E27FC236}">
                <a16:creationId xmlns:a16="http://schemas.microsoft.com/office/drawing/2014/main" id="{6E009814-FC97-45EB-821F-E422A775C553}"/>
              </a:ext>
            </a:extLst>
          </p:cNvPr>
          <p:cNvSpPr txBox="1"/>
          <p:nvPr/>
        </p:nvSpPr>
        <p:spPr>
          <a:xfrm>
            <a:off x="498475" y="3095515"/>
            <a:ext cx="11488386" cy="3975785"/>
          </a:xfrm>
          <a:prstGeom prst="rect">
            <a:avLst/>
          </a:prstGeom>
        </p:spPr>
        <p:txBody>
          <a:bodyPr vert="horz" wrap="square" lIns="0" tIns="8970" rIns="0" bIns="0" rtlCol="0">
            <a:spAutoFit/>
          </a:bodyPr>
          <a:lstStyle/>
          <a:p>
            <a:pPr defTabSz="922675">
              <a:spcBef>
                <a:spcPts val="41"/>
              </a:spcBef>
              <a:buFont typeface="Calibri"/>
              <a:buAutoNum type="arabicPeriod"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37" marR="43570" lvl="1" indent="-116937" defTabSz="922675">
              <a:lnSpc>
                <a:spcPct val="106200"/>
              </a:lnSpc>
              <a:buFontTx/>
              <a:buAutoNum type="romanLcParenR"/>
              <a:tabLst>
                <a:tab pos="312684" algn="l"/>
                <a:tab pos="4480739" algn="l"/>
              </a:tabLst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the indicated concentration of 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acid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(HA)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conjugate base (</a:t>
            </a:r>
            <a:r>
              <a:rPr lang="en-US"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</a:t>
            </a:r>
            <a:r>
              <a:rPr lang="en-US"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</a:t>
            </a:r>
            <a:r>
              <a:rPr lang="en-US"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(HA)= </a:t>
            </a:r>
            <a:r>
              <a:rPr lang="en-US" sz="1800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Symbol"/>
                <a:cs typeface="Symbol"/>
              </a:rPr>
              <a:t></a:t>
            </a:r>
            <a:r>
              <a:rPr lang="en-US" sz="18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lang="en-US"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]×</a:t>
            </a:r>
            <a:r>
              <a:rPr lang="en-US" sz="18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	moles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solidFill>
                  <a:prstClr val="black"/>
                </a:solidFill>
                <a:latin typeface="Symbol"/>
                <a:cs typeface="Symbol"/>
              </a:rPr>
              <a:t>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lang="en-US"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1800" spc="-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116937" marR="43570" lvl="1" indent="-116937" defTabSz="922675">
              <a:lnSpc>
                <a:spcPct val="106200"/>
              </a:lnSpc>
              <a:buFontTx/>
              <a:buAutoNum type="romanLcParenR"/>
              <a:tabLst>
                <a:tab pos="312684" algn="l"/>
                <a:tab pos="4480739" algn="l"/>
              </a:tabLst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37" marR="446600" indent="-116937" defTabSz="922675">
              <a:lnSpc>
                <a:spcPct val="101699"/>
              </a:lnSpc>
              <a:spcBef>
                <a:spcPts val="70"/>
              </a:spcBef>
              <a:buFontTx/>
              <a:buAutoNum type="romanLcParenR" startAt="2"/>
              <a:tabLst>
                <a:tab pos="279366" algn="l"/>
              </a:tabLst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[A</a:t>
            </a:r>
            <a:r>
              <a:rPr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form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acid and add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base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NaOH)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 required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[A</a:t>
            </a:r>
            <a:r>
              <a:rPr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attain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desired pH. You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titrating starting from the left side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enough 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the </a:t>
            </a:r>
            <a:r>
              <a:rPr sz="18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acid.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converts HA to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37" indent="-116937" defTabSz="922675">
              <a:spcBef>
                <a:spcPts val="36"/>
              </a:spcBef>
              <a:tabLst>
                <a:tab pos="4920932" algn="l"/>
              </a:tabLst>
            </a:pP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strong </a:t>
            </a:r>
            <a:r>
              <a:rPr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to add is</a:t>
            </a:r>
            <a:r>
              <a:rPr sz="1800" b="1" i="1" spc="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b="1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sz="1800" b="1" i="1" spc="189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equivalents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moles NaOH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V</a:t>
            </a:r>
            <a:endParaRPr lang="en-US" sz="1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37" indent="-116937" defTabSz="922675">
              <a:spcBef>
                <a:spcPts val="36"/>
              </a:spcBef>
              <a:tabLst>
                <a:tab pos="4920932" algn="l"/>
              </a:tabLst>
            </a:pPr>
            <a:endParaRPr lang="en-US" sz="1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37" marR="56385" indent="-116937" defTabSz="922675">
              <a:lnSpc>
                <a:spcPct val="101699"/>
              </a:lnSpc>
              <a:buFontTx/>
              <a:buAutoNum type="romanLcParenR" startAt="3"/>
              <a:tabLst>
                <a:tab pos="327421" algn="l"/>
                <a:tab pos="4874799" algn="l"/>
              </a:tabLst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[A</a:t>
            </a:r>
            <a:r>
              <a:rPr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conjugate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 the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Na salt)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add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acid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HCl)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required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[HA]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attain 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pH. You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</a:t>
            </a:r>
            <a:r>
              <a:rPr sz="18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just the right amount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acid.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converts A</a:t>
            </a:r>
            <a:r>
              <a:rPr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HA.  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strong </a:t>
            </a:r>
            <a:r>
              <a:rPr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to add is</a:t>
            </a:r>
            <a:r>
              <a:rPr sz="1800" b="1" i="1" spc="3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b="1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1800" b="1" i="1" spc="196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equivalents.	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 HCl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1800" i="1" spc="-10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10323B80-D091-0325-88D4-808947AF5A0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5F2FFAE-37C5-4902-9C60-242068FCECFB}" type="datetime1">
              <a:rPr lang="en-US" smtClean="0"/>
              <a:t>8/26/2024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87DD7B9-9F56-B3CF-58D8-506BABFBABF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2FAF2E5-03FF-6FA6-EE2F-B6EE71979C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75" y="151094"/>
            <a:ext cx="10896600" cy="1146420"/>
          </a:xfrm>
          <a:prstGeom prst="rect">
            <a:avLst/>
          </a:prstGeom>
        </p:spPr>
        <p:txBody>
          <a:bodyPr vert="horz" wrap="square" lIns="0" tIns="8970" rIns="0" bIns="0" rtlCol="0">
            <a:spAutoFit/>
          </a:bodyPr>
          <a:lstStyle/>
          <a:p>
            <a:pPr marL="196708" marR="5126" indent="-184535" defTabSz="922675">
              <a:lnSpc>
                <a:spcPct val="101699"/>
              </a:lnSpc>
              <a:spcBef>
                <a:spcPts val="70"/>
              </a:spcBef>
              <a:tabLst>
                <a:tab pos="979700" algn="l"/>
              </a:tabLst>
            </a:pP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	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1L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solution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 either imidazole (pKa~6), or pyruvate (pKa~2.5). You  have both the 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deprotonated species 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Na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salt)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8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hand.</a:t>
            </a:r>
            <a:endParaRPr lang="en-US" sz="1800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708" marR="5126" indent="-184535" defTabSz="922675">
              <a:lnSpc>
                <a:spcPct val="101699"/>
              </a:lnSpc>
              <a:spcBef>
                <a:spcPts val="70"/>
              </a:spcBef>
              <a:tabLst>
                <a:tab pos="979700" algn="l"/>
              </a:tabLst>
            </a:pP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708" defTabSz="922675">
              <a:spcBef>
                <a:spcPts val="36"/>
              </a:spcBef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</a:t>
            </a:r>
            <a:r>
              <a:rPr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use,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875" y="2469236"/>
            <a:ext cx="7239000" cy="273554"/>
          </a:xfrm>
          <a:prstGeom prst="rect">
            <a:avLst/>
          </a:prstGeom>
        </p:spPr>
        <p:txBody>
          <a:bodyPr vert="horz" wrap="square" lIns="0" tIns="8970" rIns="0" bIns="0" rtlCol="0">
            <a:spAutoFit/>
          </a:bodyPr>
          <a:lstStyle/>
          <a:p>
            <a:pPr marL="222978" marR="30755" indent="-184535" defTabSz="922675">
              <a:lnSpc>
                <a:spcPct val="101699"/>
              </a:lnSpc>
              <a:spcBef>
                <a:spcPts val="70"/>
              </a:spcBef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Determine fraction 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 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9875" y="4752436"/>
            <a:ext cx="6046613" cy="555421"/>
          </a:xfrm>
          <a:prstGeom prst="rect">
            <a:avLst/>
          </a:prstGeom>
        </p:spPr>
        <p:txBody>
          <a:bodyPr vert="horz" wrap="square" lIns="0" tIns="8330" rIns="0" bIns="0" rtlCol="0">
            <a:spAutoFit/>
          </a:bodyPr>
          <a:lstStyle/>
          <a:p>
            <a:pPr marL="196708" marR="5126" indent="-184535" defTabSz="922675">
              <a:lnSpc>
                <a:spcPct val="101899"/>
              </a:lnSpc>
              <a:spcBef>
                <a:spcPts val="65"/>
              </a:spcBef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both forms (HA), (A)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use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methods to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</a:t>
            </a:r>
            <a:r>
              <a:rPr sz="18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3370" y="5634408"/>
            <a:ext cx="5295905" cy="289939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defTabSz="922675">
              <a:spcBef>
                <a:spcPts val="101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acid and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conjugate</a:t>
            </a:r>
            <a:r>
              <a:rPr sz="1800" spc="-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Object 72">
            <a:extLst>
              <a:ext uri="{FF2B5EF4-FFF2-40B4-BE49-F238E27FC236}">
                <a16:creationId xmlns:a16="http://schemas.microsoft.com/office/drawing/2014/main" id="{FCC9256F-4E0F-4A13-A985-8011C53A9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491645"/>
              </p:ext>
            </p:extLst>
          </p:nvPr>
        </p:nvGraphicFramePr>
        <p:xfrm>
          <a:off x="7966075" y="1127919"/>
          <a:ext cx="4318017" cy="438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974E230-7E15-46EB-A4EC-42E70ADD295E}"/>
              </a:ext>
            </a:extLst>
          </p:cNvPr>
          <p:cNvSpPr/>
          <p:nvPr/>
        </p:nvSpPr>
        <p:spPr>
          <a:xfrm>
            <a:off x="1946275" y="6029262"/>
            <a:ext cx="8225807" cy="3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43570" lvl="1" defTabSz="922675">
              <a:lnSpc>
                <a:spcPct val="106200"/>
              </a:lnSpc>
              <a:tabLst>
                <a:tab pos="312684" algn="l"/>
                <a:tab pos="4480739" algn="l"/>
              </a:tabLst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(HA)= </a:t>
            </a:r>
            <a:r>
              <a:rPr lang="en-US" sz="1800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Symbol"/>
                <a:cs typeface="Symbol"/>
              </a:rPr>
              <a:t></a:t>
            </a:r>
            <a:r>
              <a:rPr lang="en-US" sz="18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lang="en-US"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]×</a:t>
            </a:r>
            <a:r>
              <a:rPr lang="en-US" sz="18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        moles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solidFill>
                  <a:prstClr val="black"/>
                </a:solidFill>
                <a:latin typeface="Symbol"/>
                <a:cs typeface="Symbol"/>
              </a:rPr>
              <a:t>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lang="en-US"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1800" spc="-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028E68-11AD-0E30-9317-47C6C59D8B81}"/>
                  </a:ext>
                </a:extLst>
              </p:cNvPr>
              <p:cNvSpPr txBox="1"/>
              <p:nvPr/>
            </p:nvSpPr>
            <p:spPr>
              <a:xfrm>
                <a:off x="2507901" y="3899951"/>
                <a:ext cx="3957494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𝐻𝐴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028E68-11AD-0E30-9317-47C6C59D8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01" y="3899951"/>
                <a:ext cx="3957494" cy="525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3E63C5-04C9-C80A-D04C-9E46495E13D9}"/>
                  </a:ext>
                </a:extLst>
              </p:cNvPr>
              <p:cNvSpPr txBox="1"/>
              <p:nvPr/>
            </p:nvSpPr>
            <p:spPr>
              <a:xfrm>
                <a:off x="3221970" y="3212889"/>
                <a:ext cx="1611852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𝑝𝐻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𝑝𝐾𝑎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3E63C5-04C9-C80A-D04C-9E46495E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70" y="3212889"/>
                <a:ext cx="1611852" cy="288477"/>
              </a:xfrm>
              <a:prstGeom prst="rect">
                <a:avLst/>
              </a:prstGeom>
              <a:blipFill>
                <a:blip r:embed="rId4"/>
                <a:stretch>
                  <a:fillRect l="-3030" t="-6383" r="-2652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FD89977-0BA7-E0B5-BB18-F19A79A917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92DB71C-B1B1-4B83-B06E-A1EA8B571217}" type="datetime1">
              <a:rPr lang="en-US" smtClean="0"/>
              <a:t>8/26/2024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7013548-520F-3AFC-2E95-FB562D2D6F0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149A26-E7E6-4019-EB65-101F229B4C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17675" y="621318"/>
            <a:ext cx="8686800" cy="1397935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04438">
              <a:spcBef>
                <a:spcPts val="31"/>
              </a:spcBef>
            </a:pP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Covalent Bond: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Electron are shared between two atoms.</a:t>
            </a:r>
          </a:p>
          <a:p>
            <a:pPr marL="104438">
              <a:spcBef>
                <a:spcPts val="31"/>
              </a:spcBef>
            </a:pPr>
            <a:endParaRPr lang="en-US" sz="1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438">
              <a:spcBef>
                <a:spcPts val="31"/>
              </a:spcBef>
            </a:pP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Polar Bond: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bond is polar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is a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en-US"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difference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electronegativities of the  participating atoms, giving </a:t>
            </a:r>
            <a:r>
              <a:rPr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appreciable </a:t>
            </a:r>
            <a:r>
              <a:rPr lang="en-US"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partial charges on the atoms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7782" y="1958090"/>
            <a:ext cx="5807293" cy="596701"/>
          </a:xfrm>
          <a:prstGeom prst="rect">
            <a:avLst/>
          </a:prstGeom>
        </p:spPr>
        <p:txBody>
          <a:bodyPr vert="horz" wrap="square" lIns="0" tIns="42290" rIns="0" bIns="0" rtlCol="0">
            <a:spAutoFit/>
          </a:bodyPr>
          <a:lstStyle/>
          <a:p>
            <a:pPr marL="38443">
              <a:spcBef>
                <a:spcPts val="308"/>
              </a:spcBef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partial charges are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proportional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difference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in the electronegativities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two atoms: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en-US" sz="1800" spc="-5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spc="-5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spc="-5" dirty="0" err="1">
                <a:latin typeface="Arial" panose="020B0604020202020204" pitchFamily="34" charset="0"/>
                <a:cs typeface="Arial" panose="020B0604020202020204" pitchFamily="34" charset="0"/>
              </a:rPr>
              <a:t>-e</a:t>
            </a:r>
            <a:r>
              <a:rPr lang="en-US" sz="1800" spc="-5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262251"/>
              </p:ext>
            </p:extLst>
          </p:nvPr>
        </p:nvGraphicFramePr>
        <p:xfrm>
          <a:off x="1972581" y="3828647"/>
          <a:ext cx="3168513" cy="1557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9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67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8287"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83"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76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4" name="Object 223">
            <a:extLst>
              <a:ext uri="{FF2B5EF4-FFF2-40B4-BE49-F238E27FC236}">
                <a16:creationId xmlns:a16="http://schemas.microsoft.com/office/drawing/2014/main" id="{E3E26A1B-B1A3-4AE3-BB38-B8DB89B2C3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589797"/>
              </p:ext>
            </p:extLst>
          </p:nvPr>
        </p:nvGraphicFramePr>
        <p:xfrm>
          <a:off x="7661276" y="1775000"/>
          <a:ext cx="1937295" cy="351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" imgW="2209553" imgH="3952415" progId="MDLDrawOLE.MDLDrawObject.1">
                  <p:embed/>
                </p:oleObj>
              </mc:Choice>
              <mc:Fallback>
                <p:oleObj name="MDLDrawObject Class" r:id="rId2" imgW="2209553" imgH="3952415" progId="MDLDrawOLE.MDLDrawObject.1">
                  <p:embed/>
                  <p:pic>
                    <p:nvPicPr>
                      <p:cNvPr id="224" name="Object 223">
                        <a:extLst>
                          <a:ext uri="{FF2B5EF4-FFF2-40B4-BE49-F238E27FC236}">
                            <a16:creationId xmlns:a16="http://schemas.microsoft.com/office/drawing/2014/main" id="{E3E26A1B-B1A3-4AE3-BB38-B8DB89B2C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6" y="1775000"/>
                        <a:ext cx="1937295" cy="35195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485B499-E14B-4C7A-A768-7773C0A087C6}"/>
              </a:ext>
            </a:extLst>
          </p:cNvPr>
          <p:cNvSpPr/>
          <p:nvPr/>
        </p:nvSpPr>
        <p:spPr>
          <a:xfrm>
            <a:off x="4638945" y="34940"/>
            <a:ext cx="4198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815">
              <a:spcBef>
                <a:spcPts val="102"/>
              </a:spcBef>
            </a:pP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Polar Bonds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0AA6E8-B4C4-40AC-BC78-8D113A2AB446}"/>
              </a:ext>
            </a:extLst>
          </p:cNvPr>
          <p:cNvSpPr/>
          <p:nvPr/>
        </p:nvSpPr>
        <p:spPr>
          <a:xfrm>
            <a:off x="1759282" y="2845518"/>
            <a:ext cx="418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</a:rPr>
              <a:t>Electronegativities increase across the  periodic table due to increased nuclear charge.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5C2066-96A2-8634-7505-7744690643BF}"/>
              </a:ext>
            </a:extLst>
          </p:cNvPr>
          <p:cNvSpPr txBox="1"/>
          <p:nvPr/>
        </p:nvSpPr>
        <p:spPr>
          <a:xfrm>
            <a:off x="7737475" y="5776494"/>
            <a:ext cx="289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43">
              <a:spcBef>
                <a:spcPts val="231"/>
              </a:spcBef>
            </a:pPr>
            <a:r>
              <a:rPr lang="en-US" sz="1800" b="1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Reflection: </a:t>
            </a:r>
            <a:r>
              <a:rPr lang="en-US" sz="1800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1800" i="1" spc="-1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18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800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US" sz="18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1800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 are</a:t>
            </a:r>
            <a:r>
              <a:rPr lang="en-US" sz="18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polar? </a:t>
            </a:r>
            <a:endParaRPr lang="en-US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0C08C0-EFCE-12EB-3DA4-3BDE7577408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2F1E7F9-755C-4AF7-BE77-93DD9E692987}" type="datetime1">
              <a:rPr lang="en-US" smtClean="0"/>
              <a:t>8/26/2024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C9FAAFB-E298-EBD0-C5AF-1D0808DE165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2A9105-F82A-7D92-C8CA-1959CC1CEC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75" y="77917"/>
            <a:ext cx="7285924" cy="289939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defTabSz="922675">
              <a:spcBef>
                <a:spcPts val="101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ii: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fully protonated acid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add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NaOH.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Object 72">
            <a:extLst>
              <a:ext uri="{FF2B5EF4-FFF2-40B4-BE49-F238E27FC236}">
                <a16:creationId xmlns:a16="http://schemas.microsoft.com/office/drawing/2014/main" id="{0426E61F-81B2-4BFF-86B6-50A1C499BB39}"/>
              </a:ext>
            </a:extLst>
          </p:cNvPr>
          <p:cNvGraphicFramePr>
            <a:graphicFrameLocks/>
          </p:cNvGraphicFramePr>
          <p:nvPr/>
        </p:nvGraphicFramePr>
        <p:xfrm>
          <a:off x="4055725" y="2257118"/>
          <a:ext cx="4318017" cy="438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772BCC2-DF4B-429F-BB62-1B6B38F1A925}"/>
              </a:ext>
            </a:extLst>
          </p:cNvPr>
          <p:cNvSpPr/>
          <p:nvPr/>
        </p:nvSpPr>
        <p:spPr>
          <a:xfrm>
            <a:off x="269875" y="459645"/>
            <a:ext cx="11963399" cy="178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6600" defTabSz="922675">
              <a:lnSpc>
                <a:spcPct val="101699"/>
              </a:lnSpc>
              <a:spcBef>
                <a:spcPts val="70"/>
              </a:spcBef>
              <a:tabLst>
                <a:tab pos="279366" algn="l"/>
              </a:tabLst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[A</a:t>
            </a:r>
            <a:r>
              <a:rPr lang="en-US"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form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acid and add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base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NaOH)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 required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[A</a:t>
            </a:r>
            <a:r>
              <a:rPr lang="en-US"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attain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desired </a:t>
            </a:r>
            <a:r>
              <a:rPr lang="en-US"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sz="1800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446600" defTabSz="922675">
              <a:lnSpc>
                <a:spcPct val="101699"/>
              </a:lnSpc>
              <a:spcBef>
                <a:spcPts val="70"/>
              </a:spcBef>
              <a:tabLst>
                <a:tab pos="279366" algn="l"/>
              </a:tabLst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titrating starting from the left side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enough 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protonated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the </a:t>
            </a:r>
            <a:r>
              <a:rPr lang="en-US" sz="18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acid.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converts HA to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spc="-5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37" indent="-116937" defTabSz="922675">
              <a:spcBef>
                <a:spcPts val="36"/>
              </a:spcBef>
              <a:tabLst>
                <a:tab pos="4920932" algn="l"/>
              </a:tabLst>
            </a:pP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6937" indent="-116937" defTabSz="922675">
              <a:spcBef>
                <a:spcPts val="36"/>
              </a:spcBef>
              <a:tabLst>
                <a:tab pos="4920932" algn="l"/>
              </a:tabLst>
            </a:pP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strong </a:t>
            </a: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to add is</a:t>
            </a:r>
            <a:r>
              <a:rPr lang="en-US" sz="1800" b="1" i="1" spc="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b="1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b="1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i="1" spc="189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equivalents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moles NaOH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lang="en-US"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V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DC27167-6B6F-616E-3205-2D840421146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09D16A3-C4E5-4ABF-9CB3-FB782F6C64ED}" type="datetime1">
              <a:rPr lang="en-US" smtClean="0"/>
              <a:t>8/26/2024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BC82FFB-728E-69C7-5B90-23F897509AE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854EAFD-7DEF-32A7-A47D-E324B94F90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75" y="14838"/>
            <a:ext cx="10428030" cy="299576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defTabSz="922675">
              <a:spcBef>
                <a:spcPts val="101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iii: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full deprotonated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(conjugate base) and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sz="18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Object 72">
            <a:extLst>
              <a:ext uri="{FF2B5EF4-FFF2-40B4-BE49-F238E27FC236}">
                <a16:creationId xmlns:a16="http://schemas.microsoft.com/office/drawing/2014/main" id="{F4C820DA-8908-4470-82EA-87E0BA88AD31}"/>
              </a:ext>
            </a:extLst>
          </p:cNvPr>
          <p:cNvGraphicFramePr>
            <a:graphicFrameLocks/>
          </p:cNvGraphicFramePr>
          <p:nvPr/>
        </p:nvGraphicFramePr>
        <p:xfrm>
          <a:off x="4587868" y="2026449"/>
          <a:ext cx="4318017" cy="438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986EF6-0F3E-43A6-90B0-567ACF81FFC8}"/>
              </a:ext>
            </a:extLst>
          </p:cNvPr>
          <p:cNvSpPr/>
          <p:nvPr/>
        </p:nvSpPr>
        <p:spPr>
          <a:xfrm>
            <a:off x="193676" y="334869"/>
            <a:ext cx="11824766" cy="183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385" defTabSz="922675">
              <a:lnSpc>
                <a:spcPct val="101699"/>
              </a:lnSpc>
              <a:tabLst>
                <a:tab pos="327421" algn="l"/>
                <a:tab pos="4874799" algn="l"/>
              </a:tabLst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[A</a:t>
            </a:r>
            <a:r>
              <a:rPr lang="en-US"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conjugate 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 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add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acid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HCl)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required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[HA]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attain 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</a:t>
            </a:r>
            <a:r>
              <a:rPr lang="en-US"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sz="1800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6385" defTabSz="922675">
              <a:lnSpc>
                <a:spcPct val="101699"/>
              </a:lnSpc>
              <a:tabLst>
                <a:tab pos="327421" algn="l"/>
                <a:tab pos="4874799" algn="l"/>
              </a:tabLst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</a:t>
            </a:r>
            <a:r>
              <a:rPr lang="en-US" sz="18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just the right amount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acid.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strong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converts A</a:t>
            </a:r>
            <a:r>
              <a:rPr lang="en-US"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HA. </a:t>
            </a:r>
          </a:p>
          <a:p>
            <a:pPr marR="56385" defTabSz="922675">
              <a:lnSpc>
                <a:spcPct val="101699"/>
              </a:lnSpc>
              <a:tabLst>
                <a:tab pos="327421" algn="l"/>
                <a:tab pos="4874799" algn="l"/>
              </a:tabLst>
            </a:pPr>
            <a:endParaRPr lang="en-US" sz="1800" b="1" i="1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6385" defTabSz="922675">
              <a:lnSpc>
                <a:spcPct val="101699"/>
              </a:lnSpc>
              <a:tabLst>
                <a:tab pos="327421" algn="l"/>
                <a:tab pos="4874799" algn="l"/>
              </a:tabLst>
            </a:pP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strong </a:t>
            </a: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to add is</a:t>
            </a:r>
            <a:r>
              <a:rPr lang="en-US" sz="1800" b="1" i="1" spc="3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b="1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b="1" i="1" spc="196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equivalents.	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 HCl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lang="en-US"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1800" i="1" spc="-10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9E96994-023C-FB1D-6E6C-6BBACBB33ED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6C13B13-874E-430E-9EC1-44FB507F00FB}" type="datetime1">
              <a:rPr lang="en-US" smtClean="0"/>
              <a:t>8/26/2024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085CC2E-B47D-0848-F808-419FFAC5487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E235480-02F5-3753-60E5-511924F0ED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075" y="-7726"/>
            <a:ext cx="12649200" cy="1967001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51259" defTabSz="922675">
              <a:spcBef>
                <a:spcPts val="101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Polyprotic</a:t>
            </a:r>
            <a:r>
              <a:rPr sz="18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Buffers: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59" marR="17941" defTabSz="922675">
              <a:lnSpc>
                <a:spcPct val="101699"/>
              </a:lnSpc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pKas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poly-protic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can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used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the solution. For example, phosphate has three pKas and  therefore three buffer regions.</a:t>
            </a:r>
            <a:endParaRPr lang="en-US" sz="1800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59" marR="17941" defTabSz="922675">
              <a:lnSpc>
                <a:spcPct val="101699"/>
              </a:lnSpc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overall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generating buffers using polyprotic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is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94159" marR="17941" indent="-342900" defTabSz="922675">
              <a:lnSpc>
                <a:spcPct val="101699"/>
              </a:lnSpc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corresponds to the required buffer region</a:t>
            </a:r>
          </a:p>
          <a:p>
            <a:pPr marL="394159" marR="17941" indent="-342900" defTabSz="922675">
              <a:lnSpc>
                <a:spcPct val="101699"/>
              </a:lnSpc>
              <a:buAutoNum type="arabicPeriod"/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calculations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giving </a:t>
            </a:r>
            <a:r>
              <a:rPr lang="en-US"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spc="-5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spc="-5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800" spc="-5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159" marR="17941" indent="-342900" defTabSz="922675">
              <a:lnSpc>
                <a:spcPct val="101699"/>
              </a:lnSpc>
              <a:buAutoNum type="arabicPeriod"/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buffer using one of three ways: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3430" y="1609125"/>
            <a:ext cx="5404245" cy="5065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22675"/>
            <a:endParaRPr sz="1816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9ED1B4A-9EDC-415B-90F8-9EF2072CC653}"/>
              </a:ext>
            </a:extLst>
          </p:cNvPr>
          <p:cNvGrpSpPr/>
          <p:nvPr/>
        </p:nvGrpSpPr>
        <p:grpSpPr>
          <a:xfrm>
            <a:off x="8395192" y="898864"/>
            <a:ext cx="4529536" cy="757019"/>
            <a:chOff x="7302033" y="2187839"/>
            <a:chExt cx="2876207" cy="480699"/>
          </a:xfrm>
        </p:grpSpPr>
        <p:sp>
          <p:nvSpPr>
            <p:cNvPr id="4" name="object 4"/>
            <p:cNvSpPr/>
            <p:nvPr/>
          </p:nvSpPr>
          <p:spPr>
            <a:xfrm>
              <a:off x="7769460" y="2321917"/>
              <a:ext cx="65603" cy="651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616595" y="2321917"/>
              <a:ext cx="65630" cy="651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193047" y="2321917"/>
              <a:ext cx="65575" cy="651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040198" y="2321917"/>
              <a:ext cx="65575" cy="651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463802" y="2321917"/>
              <a:ext cx="65575" cy="651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887349" y="2321917"/>
              <a:ext cx="65630" cy="6512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725524" y="2187839"/>
              <a:ext cx="335280" cy="480059"/>
            </a:xfrm>
            <a:custGeom>
              <a:avLst/>
              <a:gdLst/>
              <a:ahLst/>
              <a:cxnLst/>
              <a:rect l="l" t="t" r="r" b="b"/>
              <a:pathLst>
                <a:path w="335279" h="480060">
                  <a:moveTo>
                    <a:pt x="0" y="479822"/>
                  </a:moveTo>
                  <a:lnTo>
                    <a:pt x="335263" y="479822"/>
                  </a:lnTo>
                  <a:lnTo>
                    <a:pt x="335262" y="0"/>
                  </a:lnTo>
                  <a:lnTo>
                    <a:pt x="0" y="0"/>
                  </a:lnTo>
                  <a:lnTo>
                    <a:pt x="0" y="479822"/>
                  </a:lnTo>
                  <a:close/>
                </a:path>
              </a:pathLst>
            </a:custGeom>
            <a:ln w="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148989" y="2187839"/>
              <a:ext cx="335280" cy="480059"/>
            </a:xfrm>
            <a:custGeom>
              <a:avLst/>
              <a:gdLst/>
              <a:ahLst/>
              <a:cxnLst/>
              <a:rect l="l" t="t" r="r" b="b"/>
              <a:pathLst>
                <a:path w="335279" h="480060">
                  <a:moveTo>
                    <a:pt x="0" y="479822"/>
                  </a:moveTo>
                  <a:lnTo>
                    <a:pt x="335263" y="479822"/>
                  </a:lnTo>
                  <a:lnTo>
                    <a:pt x="335262" y="0"/>
                  </a:lnTo>
                  <a:lnTo>
                    <a:pt x="0" y="0"/>
                  </a:lnTo>
                  <a:lnTo>
                    <a:pt x="0" y="479822"/>
                  </a:lnTo>
                  <a:close/>
                </a:path>
              </a:pathLst>
            </a:custGeom>
            <a:ln w="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572482" y="2187840"/>
              <a:ext cx="335280" cy="480059"/>
            </a:xfrm>
            <a:custGeom>
              <a:avLst/>
              <a:gdLst/>
              <a:ahLst/>
              <a:cxnLst/>
              <a:rect l="l" t="t" r="r" b="b"/>
              <a:pathLst>
                <a:path w="335279" h="480060">
                  <a:moveTo>
                    <a:pt x="0" y="479822"/>
                  </a:moveTo>
                  <a:lnTo>
                    <a:pt x="335263" y="479822"/>
                  </a:lnTo>
                  <a:lnTo>
                    <a:pt x="335262" y="0"/>
                  </a:lnTo>
                  <a:lnTo>
                    <a:pt x="0" y="0"/>
                  </a:lnTo>
                  <a:lnTo>
                    <a:pt x="0" y="479822"/>
                  </a:lnTo>
                  <a:close/>
                </a:path>
              </a:pathLst>
            </a:custGeom>
            <a:ln w="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995974" y="2187840"/>
              <a:ext cx="335280" cy="480059"/>
            </a:xfrm>
            <a:custGeom>
              <a:avLst/>
              <a:gdLst/>
              <a:ahLst/>
              <a:cxnLst/>
              <a:rect l="l" t="t" r="r" b="b"/>
              <a:pathLst>
                <a:path w="335279" h="480060">
                  <a:moveTo>
                    <a:pt x="0" y="479822"/>
                  </a:moveTo>
                  <a:lnTo>
                    <a:pt x="335263" y="479822"/>
                  </a:lnTo>
                  <a:lnTo>
                    <a:pt x="335262" y="0"/>
                  </a:lnTo>
                  <a:lnTo>
                    <a:pt x="0" y="0"/>
                  </a:lnTo>
                  <a:lnTo>
                    <a:pt x="0" y="479822"/>
                  </a:lnTo>
                  <a:close/>
                </a:path>
              </a:pathLst>
            </a:custGeom>
            <a:ln w="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419467" y="2187843"/>
              <a:ext cx="335280" cy="480695"/>
            </a:xfrm>
            <a:custGeom>
              <a:avLst/>
              <a:gdLst/>
              <a:ahLst/>
              <a:cxnLst/>
              <a:rect l="l" t="t" r="r" b="b"/>
              <a:pathLst>
                <a:path w="335279" h="480694">
                  <a:moveTo>
                    <a:pt x="0" y="480364"/>
                  </a:moveTo>
                  <a:lnTo>
                    <a:pt x="335263" y="480364"/>
                  </a:lnTo>
                  <a:lnTo>
                    <a:pt x="335262" y="0"/>
                  </a:lnTo>
                  <a:lnTo>
                    <a:pt x="0" y="0"/>
                  </a:lnTo>
                  <a:lnTo>
                    <a:pt x="0" y="480364"/>
                  </a:lnTo>
                  <a:close/>
                </a:path>
              </a:pathLst>
            </a:custGeom>
            <a:ln w="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842960" y="2187843"/>
              <a:ext cx="335280" cy="480695"/>
            </a:xfrm>
            <a:custGeom>
              <a:avLst/>
              <a:gdLst/>
              <a:ahLst/>
              <a:cxnLst/>
              <a:rect l="l" t="t" r="r" b="b"/>
              <a:pathLst>
                <a:path w="335279" h="480694">
                  <a:moveTo>
                    <a:pt x="0" y="480364"/>
                  </a:moveTo>
                  <a:lnTo>
                    <a:pt x="335263" y="480364"/>
                  </a:lnTo>
                  <a:lnTo>
                    <a:pt x="335262" y="0"/>
                  </a:lnTo>
                  <a:lnTo>
                    <a:pt x="0" y="0"/>
                  </a:lnTo>
                  <a:lnTo>
                    <a:pt x="0" y="480364"/>
                  </a:lnTo>
                  <a:close/>
                </a:path>
              </a:pathLst>
            </a:custGeom>
            <a:ln w="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924670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92" y="0"/>
                  </a:moveTo>
                  <a:lnTo>
                    <a:pt x="18861" y="2408"/>
                  </a:lnTo>
                  <a:lnTo>
                    <a:pt x="9042" y="8974"/>
                  </a:lnTo>
                  <a:lnTo>
                    <a:pt x="2425" y="18714"/>
                  </a:lnTo>
                  <a:lnTo>
                    <a:pt x="0" y="30640"/>
                  </a:lnTo>
                  <a:lnTo>
                    <a:pt x="2425" y="42567"/>
                  </a:lnTo>
                  <a:lnTo>
                    <a:pt x="9042" y="52306"/>
                  </a:lnTo>
                  <a:lnTo>
                    <a:pt x="18861" y="58873"/>
                  </a:lnTo>
                  <a:lnTo>
                    <a:pt x="30892" y="61281"/>
                  </a:lnTo>
                  <a:lnTo>
                    <a:pt x="42900" y="58873"/>
                  </a:lnTo>
                  <a:lnTo>
                    <a:pt x="52722" y="52306"/>
                  </a:lnTo>
                  <a:lnTo>
                    <a:pt x="59352" y="42567"/>
                  </a:lnTo>
                  <a:lnTo>
                    <a:pt x="61785" y="30640"/>
                  </a:lnTo>
                  <a:lnTo>
                    <a:pt x="59352" y="18714"/>
                  </a:lnTo>
                  <a:lnTo>
                    <a:pt x="52722" y="8974"/>
                  </a:lnTo>
                  <a:lnTo>
                    <a:pt x="42900" y="2408"/>
                  </a:lnTo>
                  <a:lnTo>
                    <a:pt x="3089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924670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40"/>
                  </a:moveTo>
                  <a:lnTo>
                    <a:pt x="59352" y="42567"/>
                  </a:lnTo>
                  <a:lnTo>
                    <a:pt x="52722" y="52306"/>
                  </a:lnTo>
                  <a:lnTo>
                    <a:pt x="42900" y="58873"/>
                  </a:lnTo>
                  <a:lnTo>
                    <a:pt x="30892" y="61281"/>
                  </a:lnTo>
                  <a:lnTo>
                    <a:pt x="18861" y="58873"/>
                  </a:lnTo>
                  <a:lnTo>
                    <a:pt x="9042" y="52306"/>
                  </a:lnTo>
                  <a:lnTo>
                    <a:pt x="2425" y="42567"/>
                  </a:lnTo>
                  <a:lnTo>
                    <a:pt x="0" y="30640"/>
                  </a:lnTo>
                  <a:lnTo>
                    <a:pt x="2425" y="18714"/>
                  </a:lnTo>
                  <a:lnTo>
                    <a:pt x="9042" y="8974"/>
                  </a:lnTo>
                  <a:lnTo>
                    <a:pt x="18861" y="2408"/>
                  </a:lnTo>
                  <a:lnTo>
                    <a:pt x="30892" y="0"/>
                  </a:lnTo>
                  <a:lnTo>
                    <a:pt x="42900" y="2408"/>
                  </a:lnTo>
                  <a:lnTo>
                    <a:pt x="52722" y="8974"/>
                  </a:lnTo>
                  <a:lnTo>
                    <a:pt x="59352" y="18714"/>
                  </a:lnTo>
                  <a:lnTo>
                    <a:pt x="61785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348273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37" y="0"/>
                  </a:moveTo>
                  <a:lnTo>
                    <a:pt x="18838" y="2408"/>
                  </a:lnTo>
                  <a:lnTo>
                    <a:pt x="9035" y="8974"/>
                  </a:lnTo>
                  <a:lnTo>
                    <a:pt x="2424" y="18714"/>
                  </a:lnTo>
                  <a:lnTo>
                    <a:pt x="0" y="30640"/>
                  </a:lnTo>
                  <a:lnTo>
                    <a:pt x="2424" y="42567"/>
                  </a:lnTo>
                  <a:lnTo>
                    <a:pt x="9035" y="52306"/>
                  </a:lnTo>
                  <a:lnTo>
                    <a:pt x="18838" y="58873"/>
                  </a:lnTo>
                  <a:lnTo>
                    <a:pt x="30837" y="61281"/>
                  </a:lnTo>
                  <a:lnTo>
                    <a:pt x="42868" y="58873"/>
                  </a:lnTo>
                  <a:lnTo>
                    <a:pt x="52687" y="52306"/>
                  </a:lnTo>
                  <a:lnTo>
                    <a:pt x="59304" y="42567"/>
                  </a:lnTo>
                  <a:lnTo>
                    <a:pt x="61730" y="30640"/>
                  </a:lnTo>
                  <a:lnTo>
                    <a:pt x="59304" y="18714"/>
                  </a:lnTo>
                  <a:lnTo>
                    <a:pt x="52687" y="8974"/>
                  </a:lnTo>
                  <a:lnTo>
                    <a:pt x="42868" y="2408"/>
                  </a:lnTo>
                  <a:lnTo>
                    <a:pt x="3083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348274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40"/>
                  </a:moveTo>
                  <a:lnTo>
                    <a:pt x="59304" y="42567"/>
                  </a:lnTo>
                  <a:lnTo>
                    <a:pt x="52687" y="52306"/>
                  </a:lnTo>
                  <a:lnTo>
                    <a:pt x="42868" y="58873"/>
                  </a:lnTo>
                  <a:lnTo>
                    <a:pt x="30837" y="61281"/>
                  </a:lnTo>
                  <a:lnTo>
                    <a:pt x="18838" y="58873"/>
                  </a:lnTo>
                  <a:lnTo>
                    <a:pt x="9035" y="52306"/>
                  </a:lnTo>
                  <a:lnTo>
                    <a:pt x="2424" y="42567"/>
                  </a:lnTo>
                  <a:lnTo>
                    <a:pt x="0" y="30640"/>
                  </a:lnTo>
                  <a:lnTo>
                    <a:pt x="2424" y="18714"/>
                  </a:lnTo>
                  <a:lnTo>
                    <a:pt x="9035" y="8974"/>
                  </a:lnTo>
                  <a:lnTo>
                    <a:pt x="18838" y="2408"/>
                  </a:lnTo>
                  <a:lnTo>
                    <a:pt x="30837" y="0"/>
                  </a:lnTo>
                  <a:lnTo>
                    <a:pt x="42868" y="2408"/>
                  </a:lnTo>
                  <a:lnTo>
                    <a:pt x="52687" y="8974"/>
                  </a:lnTo>
                  <a:lnTo>
                    <a:pt x="59304" y="18714"/>
                  </a:lnTo>
                  <a:lnTo>
                    <a:pt x="61730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771821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92" y="0"/>
                  </a:moveTo>
                  <a:lnTo>
                    <a:pt x="18861" y="2408"/>
                  </a:lnTo>
                  <a:lnTo>
                    <a:pt x="9042" y="8974"/>
                  </a:lnTo>
                  <a:lnTo>
                    <a:pt x="2425" y="18714"/>
                  </a:lnTo>
                  <a:lnTo>
                    <a:pt x="0" y="30640"/>
                  </a:lnTo>
                  <a:lnTo>
                    <a:pt x="2425" y="42567"/>
                  </a:lnTo>
                  <a:lnTo>
                    <a:pt x="9042" y="52306"/>
                  </a:lnTo>
                  <a:lnTo>
                    <a:pt x="18861" y="58873"/>
                  </a:lnTo>
                  <a:lnTo>
                    <a:pt x="30892" y="61281"/>
                  </a:lnTo>
                  <a:lnTo>
                    <a:pt x="42924" y="58873"/>
                  </a:lnTo>
                  <a:lnTo>
                    <a:pt x="52743" y="52306"/>
                  </a:lnTo>
                  <a:lnTo>
                    <a:pt x="59360" y="42567"/>
                  </a:lnTo>
                  <a:lnTo>
                    <a:pt x="61785" y="30640"/>
                  </a:lnTo>
                  <a:lnTo>
                    <a:pt x="59360" y="18714"/>
                  </a:lnTo>
                  <a:lnTo>
                    <a:pt x="52743" y="8974"/>
                  </a:lnTo>
                  <a:lnTo>
                    <a:pt x="42924" y="2408"/>
                  </a:lnTo>
                  <a:lnTo>
                    <a:pt x="3089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771821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40"/>
                  </a:moveTo>
                  <a:lnTo>
                    <a:pt x="59360" y="42567"/>
                  </a:lnTo>
                  <a:lnTo>
                    <a:pt x="52743" y="52306"/>
                  </a:lnTo>
                  <a:lnTo>
                    <a:pt x="42924" y="58873"/>
                  </a:lnTo>
                  <a:lnTo>
                    <a:pt x="30892" y="61281"/>
                  </a:lnTo>
                  <a:lnTo>
                    <a:pt x="18861" y="58873"/>
                  </a:lnTo>
                  <a:lnTo>
                    <a:pt x="9042" y="52306"/>
                  </a:lnTo>
                  <a:lnTo>
                    <a:pt x="2425" y="42567"/>
                  </a:lnTo>
                  <a:lnTo>
                    <a:pt x="0" y="30640"/>
                  </a:lnTo>
                  <a:lnTo>
                    <a:pt x="2425" y="18714"/>
                  </a:lnTo>
                  <a:lnTo>
                    <a:pt x="9042" y="8974"/>
                  </a:lnTo>
                  <a:lnTo>
                    <a:pt x="18861" y="2408"/>
                  </a:lnTo>
                  <a:lnTo>
                    <a:pt x="30892" y="0"/>
                  </a:lnTo>
                  <a:lnTo>
                    <a:pt x="42924" y="2408"/>
                  </a:lnTo>
                  <a:lnTo>
                    <a:pt x="52743" y="8974"/>
                  </a:lnTo>
                  <a:lnTo>
                    <a:pt x="59360" y="18714"/>
                  </a:lnTo>
                  <a:lnTo>
                    <a:pt x="61785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9195424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92" y="0"/>
                  </a:moveTo>
                  <a:lnTo>
                    <a:pt x="18861" y="2408"/>
                  </a:lnTo>
                  <a:lnTo>
                    <a:pt x="9042" y="8974"/>
                  </a:lnTo>
                  <a:lnTo>
                    <a:pt x="2425" y="18714"/>
                  </a:lnTo>
                  <a:lnTo>
                    <a:pt x="0" y="30640"/>
                  </a:lnTo>
                  <a:lnTo>
                    <a:pt x="2425" y="42567"/>
                  </a:lnTo>
                  <a:lnTo>
                    <a:pt x="9042" y="52306"/>
                  </a:lnTo>
                  <a:lnTo>
                    <a:pt x="18861" y="58873"/>
                  </a:lnTo>
                  <a:lnTo>
                    <a:pt x="30892" y="61281"/>
                  </a:lnTo>
                  <a:lnTo>
                    <a:pt x="42892" y="58873"/>
                  </a:lnTo>
                  <a:lnTo>
                    <a:pt x="52694" y="52306"/>
                  </a:lnTo>
                  <a:lnTo>
                    <a:pt x="59305" y="42567"/>
                  </a:lnTo>
                  <a:lnTo>
                    <a:pt x="61730" y="30640"/>
                  </a:lnTo>
                  <a:lnTo>
                    <a:pt x="59305" y="18714"/>
                  </a:lnTo>
                  <a:lnTo>
                    <a:pt x="52694" y="8974"/>
                  </a:lnTo>
                  <a:lnTo>
                    <a:pt x="42892" y="2408"/>
                  </a:lnTo>
                  <a:lnTo>
                    <a:pt x="3089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9195424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40"/>
                  </a:moveTo>
                  <a:lnTo>
                    <a:pt x="59305" y="42567"/>
                  </a:lnTo>
                  <a:lnTo>
                    <a:pt x="52694" y="52306"/>
                  </a:lnTo>
                  <a:lnTo>
                    <a:pt x="42892" y="58873"/>
                  </a:lnTo>
                  <a:lnTo>
                    <a:pt x="30892" y="61281"/>
                  </a:lnTo>
                  <a:lnTo>
                    <a:pt x="18861" y="58873"/>
                  </a:lnTo>
                  <a:lnTo>
                    <a:pt x="9042" y="52306"/>
                  </a:lnTo>
                  <a:lnTo>
                    <a:pt x="2425" y="42567"/>
                  </a:lnTo>
                  <a:lnTo>
                    <a:pt x="0" y="30640"/>
                  </a:lnTo>
                  <a:lnTo>
                    <a:pt x="2425" y="18714"/>
                  </a:lnTo>
                  <a:lnTo>
                    <a:pt x="9042" y="8974"/>
                  </a:lnTo>
                  <a:lnTo>
                    <a:pt x="18861" y="2408"/>
                  </a:lnTo>
                  <a:lnTo>
                    <a:pt x="30892" y="0"/>
                  </a:lnTo>
                  <a:lnTo>
                    <a:pt x="42892" y="2408"/>
                  </a:lnTo>
                  <a:lnTo>
                    <a:pt x="52694" y="8974"/>
                  </a:lnTo>
                  <a:lnTo>
                    <a:pt x="59305" y="18714"/>
                  </a:lnTo>
                  <a:lnTo>
                    <a:pt x="61730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9618973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92" y="0"/>
                  </a:moveTo>
                  <a:lnTo>
                    <a:pt x="18884" y="2408"/>
                  </a:lnTo>
                  <a:lnTo>
                    <a:pt x="9063" y="8974"/>
                  </a:lnTo>
                  <a:lnTo>
                    <a:pt x="2433" y="18714"/>
                  </a:lnTo>
                  <a:lnTo>
                    <a:pt x="0" y="30640"/>
                  </a:lnTo>
                  <a:lnTo>
                    <a:pt x="2433" y="42567"/>
                  </a:lnTo>
                  <a:lnTo>
                    <a:pt x="9063" y="52306"/>
                  </a:lnTo>
                  <a:lnTo>
                    <a:pt x="18884" y="58873"/>
                  </a:lnTo>
                  <a:lnTo>
                    <a:pt x="30892" y="61281"/>
                  </a:lnTo>
                  <a:lnTo>
                    <a:pt x="42924" y="58873"/>
                  </a:lnTo>
                  <a:lnTo>
                    <a:pt x="52743" y="52306"/>
                  </a:lnTo>
                  <a:lnTo>
                    <a:pt x="59360" y="42567"/>
                  </a:lnTo>
                  <a:lnTo>
                    <a:pt x="61785" y="30640"/>
                  </a:lnTo>
                  <a:lnTo>
                    <a:pt x="59360" y="18714"/>
                  </a:lnTo>
                  <a:lnTo>
                    <a:pt x="52743" y="8974"/>
                  </a:lnTo>
                  <a:lnTo>
                    <a:pt x="42924" y="2408"/>
                  </a:lnTo>
                  <a:lnTo>
                    <a:pt x="3089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618973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40"/>
                  </a:moveTo>
                  <a:lnTo>
                    <a:pt x="59360" y="42567"/>
                  </a:lnTo>
                  <a:lnTo>
                    <a:pt x="52743" y="52306"/>
                  </a:lnTo>
                  <a:lnTo>
                    <a:pt x="42924" y="58873"/>
                  </a:lnTo>
                  <a:lnTo>
                    <a:pt x="30892" y="61281"/>
                  </a:lnTo>
                  <a:lnTo>
                    <a:pt x="18884" y="58873"/>
                  </a:lnTo>
                  <a:lnTo>
                    <a:pt x="9063" y="52306"/>
                  </a:lnTo>
                  <a:lnTo>
                    <a:pt x="2433" y="42567"/>
                  </a:lnTo>
                  <a:lnTo>
                    <a:pt x="0" y="30640"/>
                  </a:lnTo>
                  <a:lnTo>
                    <a:pt x="2433" y="18714"/>
                  </a:lnTo>
                  <a:lnTo>
                    <a:pt x="9063" y="8974"/>
                  </a:lnTo>
                  <a:lnTo>
                    <a:pt x="18884" y="2408"/>
                  </a:lnTo>
                  <a:lnTo>
                    <a:pt x="30892" y="0"/>
                  </a:lnTo>
                  <a:lnTo>
                    <a:pt x="42924" y="2408"/>
                  </a:lnTo>
                  <a:lnTo>
                    <a:pt x="52743" y="8974"/>
                  </a:lnTo>
                  <a:lnTo>
                    <a:pt x="59360" y="18714"/>
                  </a:lnTo>
                  <a:lnTo>
                    <a:pt x="61785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0042576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40"/>
                  </a:moveTo>
                  <a:lnTo>
                    <a:pt x="59305" y="42567"/>
                  </a:lnTo>
                  <a:lnTo>
                    <a:pt x="52694" y="52306"/>
                  </a:lnTo>
                  <a:lnTo>
                    <a:pt x="42892" y="58873"/>
                  </a:lnTo>
                  <a:lnTo>
                    <a:pt x="30892" y="61281"/>
                  </a:lnTo>
                  <a:lnTo>
                    <a:pt x="18861" y="58873"/>
                  </a:lnTo>
                  <a:lnTo>
                    <a:pt x="9042" y="52306"/>
                  </a:lnTo>
                  <a:lnTo>
                    <a:pt x="2425" y="42567"/>
                  </a:lnTo>
                  <a:lnTo>
                    <a:pt x="0" y="30640"/>
                  </a:lnTo>
                  <a:lnTo>
                    <a:pt x="2425" y="18714"/>
                  </a:lnTo>
                  <a:lnTo>
                    <a:pt x="9042" y="8974"/>
                  </a:lnTo>
                  <a:lnTo>
                    <a:pt x="18861" y="2408"/>
                  </a:lnTo>
                  <a:lnTo>
                    <a:pt x="30892" y="0"/>
                  </a:lnTo>
                  <a:lnTo>
                    <a:pt x="42892" y="2408"/>
                  </a:lnTo>
                  <a:lnTo>
                    <a:pt x="52694" y="8974"/>
                  </a:lnTo>
                  <a:lnTo>
                    <a:pt x="59305" y="18714"/>
                  </a:lnTo>
                  <a:lnTo>
                    <a:pt x="61730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932960" y="2415756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40"/>
                  </a:moveTo>
                  <a:lnTo>
                    <a:pt x="59305" y="42566"/>
                  </a:lnTo>
                  <a:lnTo>
                    <a:pt x="52694" y="52303"/>
                  </a:lnTo>
                  <a:lnTo>
                    <a:pt x="42892" y="58868"/>
                  </a:lnTo>
                  <a:lnTo>
                    <a:pt x="30892" y="61275"/>
                  </a:lnTo>
                  <a:lnTo>
                    <a:pt x="18861" y="58868"/>
                  </a:lnTo>
                  <a:lnTo>
                    <a:pt x="9042" y="52303"/>
                  </a:lnTo>
                  <a:lnTo>
                    <a:pt x="2425" y="42566"/>
                  </a:lnTo>
                  <a:lnTo>
                    <a:pt x="0" y="30640"/>
                  </a:lnTo>
                  <a:lnTo>
                    <a:pt x="2425" y="18714"/>
                  </a:lnTo>
                  <a:lnTo>
                    <a:pt x="9042" y="8974"/>
                  </a:lnTo>
                  <a:lnTo>
                    <a:pt x="18861" y="2408"/>
                  </a:lnTo>
                  <a:lnTo>
                    <a:pt x="30892" y="0"/>
                  </a:lnTo>
                  <a:lnTo>
                    <a:pt x="42892" y="2408"/>
                  </a:lnTo>
                  <a:lnTo>
                    <a:pt x="52694" y="8974"/>
                  </a:lnTo>
                  <a:lnTo>
                    <a:pt x="59305" y="18714"/>
                  </a:lnTo>
                  <a:lnTo>
                    <a:pt x="61730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8356508" y="2415756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40"/>
                  </a:moveTo>
                  <a:lnTo>
                    <a:pt x="59360" y="42566"/>
                  </a:lnTo>
                  <a:lnTo>
                    <a:pt x="52743" y="52303"/>
                  </a:lnTo>
                  <a:lnTo>
                    <a:pt x="42924" y="58868"/>
                  </a:lnTo>
                  <a:lnTo>
                    <a:pt x="30892" y="61275"/>
                  </a:lnTo>
                  <a:lnTo>
                    <a:pt x="18884" y="58868"/>
                  </a:lnTo>
                  <a:lnTo>
                    <a:pt x="9063" y="52303"/>
                  </a:lnTo>
                  <a:lnTo>
                    <a:pt x="2433" y="42566"/>
                  </a:lnTo>
                  <a:lnTo>
                    <a:pt x="0" y="30640"/>
                  </a:lnTo>
                  <a:lnTo>
                    <a:pt x="2433" y="18714"/>
                  </a:lnTo>
                  <a:lnTo>
                    <a:pt x="9063" y="8974"/>
                  </a:lnTo>
                  <a:lnTo>
                    <a:pt x="18884" y="2408"/>
                  </a:lnTo>
                  <a:lnTo>
                    <a:pt x="30892" y="0"/>
                  </a:lnTo>
                  <a:lnTo>
                    <a:pt x="42924" y="2408"/>
                  </a:lnTo>
                  <a:lnTo>
                    <a:pt x="52743" y="8974"/>
                  </a:lnTo>
                  <a:lnTo>
                    <a:pt x="59360" y="18714"/>
                  </a:lnTo>
                  <a:lnTo>
                    <a:pt x="61785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780112" y="2415756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40"/>
                  </a:moveTo>
                  <a:lnTo>
                    <a:pt x="59305" y="42566"/>
                  </a:lnTo>
                  <a:lnTo>
                    <a:pt x="52694" y="52303"/>
                  </a:lnTo>
                  <a:lnTo>
                    <a:pt x="42892" y="58868"/>
                  </a:lnTo>
                  <a:lnTo>
                    <a:pt x="30892" y="61275"/>
                  </a:lnTo>
                  <a:lnTo>
                    <a:pt x="18861" y="58868"/>
                  </a:lnTo>
                  <a:lnTo>
                    <a:pt x="9042" y="52303"/>
                  </a:lnTo>
                  <a:lnTo>
                    <a:pt x="2425" y="42566"/>
                  </a:lnTo>
                  <a:lnTo>
                    <a:pt x="0" y="30640"/>
                  </a:lnTo>
                  <a:lnTo>
                    <a:pt x="2425" y="18714"/>
                  </a:lnTo>
                  <a:lnTo>
                    <a:pt x="9042" y="8974"/>
                  </a:lnTo>
                  <a:lnTo>
                    <a:pt x="18861" y="2408"/>
                  </a:lnTo>
                  <a:lnTo>
                    <a:pt x="30892" y="0"/>
                  </a:lnTo>
                  <a:lnTo>
                    <a:pt x="42892" y="2408"/>
                  </a:lnTo>
                  <a:lnTo>
                    <a:pt x="52694" y="8974"/>
                  </a:lnTo>
                  <a:lnTo>
                    <a:pt x="59305" y="18714"/>
                  </a:lnTo>
                  <a:lnTo>
                    <a:pt x="61730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9203659" y="2415756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40"/>
                  </a:moveTo>
                  <a:lnTo>
                    <a:pt x="59360" y="42566"/>
                  </a:lnTo>
                  <a:lnTo>
                    <a:pt x="52743" y="52303"/>
                  </a:lnTo>
                  <a:lnTo>
                    <a:pt x="42924" y="58868"/>
                  </a:lnTo>
                  <a:lnTo>
                    <a:pt x="30892" y="61275"/>
                  </a:lnTo>
                  <a:lnTo>
                    <a:pt x="18884" y="58868"/>
                  </a:lnTo>
                  <a:lnTo>
                    <a:pt x="9063" y="52303"/>
                  </a:lnTo>
                  <a:lnTo>
                    <a:pt x="2433" y="42566"/>
                  </a:lnTo>
                  <a:lnTo>
                    <a:pt x="0" y="30640"/>
                  </a:lnTo>
                  <a:lnTo>
                    <a:pt x="2433" y="18714"/>
                  </a:lnTo>
                  <a:lnTo>
                    <a:pt x="9063" y="8974"/>
                  </a:lnTo>
                  <a:lnTo>
                    <a:pt x="18884" y="2408"/>
                  </a:lnTo>
                  <a:lnTo>
                    <a:pt x="30892" y="0"/>
                  </a:lnTo>
                  <a:lnTo>
                    <a:pt x="42924" y="2408"/>
                  </a:lnTo>
                  <a:lnTo>
                    <a:pt x="52743" y="8974"/>
                  </a:lnTo>
                  <a:lnTo>
                    <a:pt x="59360" y="18714"/>
                  </a:lnTo>
                  <a:lnTo>
                    <a:pt x="61785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9627262" y="2415756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40"/>
                  </a:moveTo>
                  <a:lnTo>
                    <a:pt x="59352" y="42566"/>
                  </a:lnTo>
                  <a:lnTo>
                    <a:pt x="52722" y="52303"/>
                  </a:lnTo>
                  <a:lnTo>
                    <a:pt x="42900" y="58868"/>
                  </a:lnTo>
                  <a:lnTo>
                    <a:pt x="30892" y="61275"/>
                  </a:lnTo>
                  <a:lnTo>
                    <a:pt x="18861" y="58868"/>
                  </a:lnTo>
                  <a:lnTo>
                    <a:pt x="9042" y="52303"/>
                  </a:lnTo>
                  <a:lnTo>
                    <a:pt x="2425" y="42566"/>
                  </a:lnTo>
                  <a:lnTo>
                    <a:pt x="0" y="30640"/>
                  </a:lnTo>
                  <a:lnTo>
                    <a:pt x="2425" y="18714"/>
                  </a:lnTo>
                  <a:lnTo>
                    <a:pt x="9042" y="8974"/>
                  </a:lnTo>
                  <a:lnTo>
                    <a:pt x="18861" y="2408"/>
                  </a:lnTo>
                  <a:lnTo>
                    <a:pt x="30892" y="0"/>
                  </a:lnTo>
                  <a:lnTo>
                    <a:pt x="42900" y="2408"/>
                  </a:lnTo>
                  <a:lnTo>
                    <a:pt x="52722" y="8974"/>
                  </a:lnTo>
                  <a:lnTo>
                    <a:pt x="59352" y="18714"/>
                  </a:lnTo>
                  <a:lnTo>
                    <a:pt x="61785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0050866" y="2415756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40"/>
                  </a:moveTo>
                  <a:lnTo>
                    <a:pt x="59304" y="42566"/>
                  </a:lnTo>
                  <a:lnTo>
                    <a:pt x="52687" y="52303"/>
                  </a:lnTo>
                  <a:lnTo>
                    <a:pt x="42868" y="58868"/>
                  </a:lnTo>
                  <a:lnTo>
                    <a:pt x="30837" y="61275"/>
                  </a:lnTo>
                  <a:lnTo>
                    <a:pt x="18838" y="58868"/>
                  </a:lnTo>
                  <a:lnTo>
                    <a:pt x="9035" y="52303"/>
                  </a:lnTo>
                  <a:lnTo>
                    <a:pt x="2424" y="42566"/>
                  </a:lnTo>
                  <a:lnTo>
                    <a:pt x="0" y="30640"/>
                  </a:lnTo>
                  <a:lnTo>
                    <a:pt x="2424" y="18714"/>
                  </a:lnTo>
                  <a:lnTo>
                    <a:pt x="9035" y="8974"/>
                  </a:lnTo>
                  <a:lnTo>
                    <a:pt x="18838" y="2408"/>
                  </a:lnTo>
                  <a:lnTo>
                    <a:pt x="30837" y="0"/>
                  </a:lnTo>
                  <a:lnTo>
                    <a:pt x="42868" y="2408"/>
                  </a:lnTo>
                  <a:lnTo>
                    <a:pt x="52687" y="8974"/>
                  </a:lnTo>
                  <a:lnTo>
                    <a:pt x="59304" y="18714"/>
                  </a:lnTo>
                  <a:lnTo>
                    <a:pt x="61730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802259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8" y="0"/>
                  </a:moveTo>
                  <a:lnTo>
                    <a:pt x="19029" y="2429"/>
                  </a:lnTo>
                  <a:lnTo>
                    <a:pt x="9125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5"/>
                  </a:lnTo>
                  <a:lnTo>
                    <a:pt x="9125" y="52770"/>
                  </a:lnTo>
                  <a:lnTo>
                    <a:pt x="19029" y="59395"/>
                  </a:lnTo>
                  <a:lnTo>
                    <a:pt x="31158" y="61824"/>
                  </a:lnTo>
                  <a:lnTo>
                    <a:pt x="43285" y="59395"/>
                  </a:lnTo>
                  <a:lnTo>
                    <a:pt x="53197" y="52770"/>
                  </a:lnTo>
                  <a:lnTo>
                    <a:pt x="59885" y="42945"/>
                  </a:lnTo>
                  <a:lnTo>
                    <a:pt x="62338" y="30914"/>
                  </a:lnTo>
                  <a:lnTo>
                    <a:pt x="59885" y="18880"/>
                  </a:lnTo>
                  <a:lnTo>
                    <a:pt x="53197" y="9054"/>
                  </a:lnTo>
                  <a:lnTo>
                    <a:pt x="43285" y="2429"/>
                  </a:lnTo>
                  <a:lnTo>
                    <a:pt x="3115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802259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5"/>
                  </a:lnTo>
                  <a:lnTo>
                    <a:pt x="53197" y="52770"/>
                  </a:lnTo>
                  <a:lnTo>
                    <a:pt x="43285" y="59395"/>
                  </a:lnTo>
                  <a:lnTo>
                    <a:pt x="31158" y="61824"/>
                  </a:lnTo>
                  <a:lnTo>
                    <a:pt x="19029" y="59395"/>
                  </a:lnTo>
                  <a:lnTo>
                    <a:pt x="9125" y="52770"/>
                  </a:lnTo>
                  <a:lnTo>
                    <a:pt x="2448" y="42945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5" y="9054"/>
                  </a:lnTo>
                  <a:lnTo>
                    <a:pt x="19029" y="2429"/>
                  </a:lnTo>
                  <a:lnTo>
                    <a:pt x="31158" y="0"/>
                  </a:lnTo>
                  <a:lnTo>
                    <a:pt x="43285" y="2429"/>
                  </a:lnTo>
                  <a:lnTo>
                    <a:pt x="53197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225863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13" y="0"/>
                  </a:moveTo>
                  <a:lnTo>
                    <a:pt x="19001" y="2429"/>
                  </a:lnTo>
                  <a:lnTo>
                    <a:pt x="9111" y="9054"/>
                  </a:lnTo>
                  <a:lnTo>
                    <a:pt x="2444" y="18880"/>
                  </a:lnTo>
                  <a:lnTo>
                    <a:pt x="0" y="30914"/>
                  </a:lnTo>
                  <a:lnTo>
                    <a:pt x="2444" y="42945"/>
                  </a:lnTo>
                  <a:lnTo>
                    <a:pt x="9111" y="52770"/>
                  </a:lnTo>
                  <a:lnTo>
                    <a:pt x="19001" y="59395"/>
                  </a:lnTo>
                  <a:lnTo>
                    <a:pt x="31114" y="61824"/>
                  </a:lnTo>
                  <a:lnTo>
                    <a:pt x="43258" y="59395"/>
                  </a:lnTo>
                  <a:lnTo>
                    <a:pt x="53164" y="52770"/>
                  </a:lnTo>
                  <a:lnTo>
                    <a:pt x="59837" y="42945"/>
                  </a:lnTo>
                  <a:lnTo>
                    <a:pt x="62283" y="30914"/>
                  </a:lnTo>
                  <a:lnTo>
                    <a:pt x="59837" y="18880"/>
                  </a:lnTo>
                  <a:lnTo>
                    <a:pt x="53164" y="9054"/>
                  </a:lnTo>
                  <a:lnTo>
                    <a:pt x="43258" y="2429"/>
                  </a:lnTo>
                  <a:lnTo>
                    <a:pt x="311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225863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7" y="42945"/>
                  </a:lnTo>
                  <a:lnTo>
                    <a:pt x="53164" y="52770"/>
                  </a:lnTo>
                  <a:lnTo>
                    <a:pt x="43258" y="59395"/>
                  </a:lnTo>
                  <a:lnTo>
                    <a:pt x="31114" y="61824"/>
                  </a:lnTo>
                  <a:lnTo>
                    <a:pt x="19001" y="59395"/>
                  </a:lnTo>
                  <a:lnTo>
                    <a:pt x="9111" y="52770"/>
                  </a:lnTo>
                  <a:lnTo>
                    <a:pt x="2444" y="42945"/>
                  </a:lnTo>
                  <a:lnTo>
                    <a:pt x="0" y="30914"/>
                  </a:lnTo>
                  <a:lnTo>
                    <a:pt x="2444" y="18880"/>
                  </a:lnTo>
                  <a:lnTo>
                    <a:pt x="9111" y="9054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4"/>
                  </a:lnTo>
                  <a:lnTo>
                    <a:pt x="59837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649410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48" y="2429"/>
                  </a:lnTo>
                  <a:lnTo>
                    <a:pt x="9139" y="9054"/>
                  </a:lnTo>
                  <a:lnTo>
                    <a:pt x="2453" y="18880"/>
                  </a:lnTo>
                  <a:lnTo>
                    <a:pt x="0" y="30914"/>
                  </a:lnTo>
                  <a:lnTo>
                    <a:pt x="2453" y="42945"/>
                  </a:lnTo>
                  <a:lnTo>
                    <a:pt x="9139" y="52770"/>
                  </a:lnTo>
                  <a:lnTo>
                    <a:pt x="19048" y="59395"/>
                  </a:lnTo>
                  <a:lnTo>
                    <a:pt x="31169" y="61824"/>
                  </a:lnTo>
                  <a:lnTo>
                    <a:pt x="43290" y="59395"/>
                  </a:lnTo>
                  <a:lnTo>
                    <a:pt x="53199" y="52770"/>
                  </a:lnTo>
                  <a:lnTo>
                    <a:pt x="59885" y="42945"/>
                  </a:lnTo>
                  <a:lnTo>
                    <a:pt x="62338" y="30914"/>
                  </a:lnTo>
                  <a:lnTo>
                    <a:pt x="59885" y="18880"/>
                  </a:lnTo>
                  <a:lnTo>
                    <a:pt x="53199" y="9054"/>
                  </a:lnTo>
                  <a:lnTo>
                    <a:pt x="43290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649410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5"/>
                  </a:lnTo>
                  <a:lnTo>
                    <a:pt x="53199" y="52770"/>
                  </a:lnTo>
                  <a:lnTo>
                    <a:pt x="43290" y="59395"/>
                  </a:lnTo>
                  <a:lnTo>
                    <a:pt x="31169" y="61824"/>
                  </a:lnTo>
                  <a:lnTo>
                    <a:pt x="19048" y="59395"/>
                  </a:lnTo>
                  <a:lnTo>
                    <a:pt x="9139" y="52770"/>
                  </a:lnTo>
                  <a:lnTo>
                    <a:pt x="2453" y="42945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9073014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13" y="0"/>
                  </a:moveTo>
                  <a:lnTo>
                    <a:pt x="19001" y="2429"/>
                  </a:lnTo>
                  <a:lnTo>
                    <a:pt x="9111" y="9054"/>
                  </a:lnTo>
                  <a:lnTo>
                    <a:pt x="2444" y="18880"/>
                  </a:lnTo>
                  <a:lnTo>
                    <a:pt x="0" y="30914"/>
                  </a:lnTo>
                  <a:lnTo>
                    <a:pt x="2444" y="42945"/>
                  </a:lnTo>
                  <a:lnTo>
                    <a:pt x="9111" y="52770"/>
                  </a:lnTo>
                  <a:lnTo>
                    <a:pt x="19001" y="59395"/>
                  </a:lnTo>
                  <a:lnTo>
                    <a:pt x="31114" y="61824"/>
                  </a:lnTo>
                  <a:lnTo>
                    <a:pt x="43258" y="59395"/>
                  </a:lnTo>
                  <a:lnTo>
                    <a:pt x="53164" y="52770"/>
                  </a:lnTo>
                  <a:lnTo>
                    <a:pt x="59837" y="42945"/>
                  </a:lnTo>
                  <a:lnTo>
                    <a:pt x="62283" y="30914"/>
                  </a:lnTo>
                  <a:lnTo>
                    <a:pt x="59837" y="18880"/>
                  </a:lnTo>
                  <a:lnTo>
                    <a:pt x="53164" y="9054"/>
                  </a:lnTo>
                  <a:lnTo>
                    <a:pt x="43258" y="2429"/>
                  </a:lnTo>
                  <a:lnTo>
                    <a:pt x="311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9073014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7" y="42945"/>
                  </a:lnTo>
                  <a:lnTo>
                    <a:pt x="53164" y="52770"/>
                  </a:lnTo>
                  <a:lnTo>
                    <a:pt x="43258" y="59395"/>
                  </a:lnTo>
                  <a:lnTo>
                    <a:pt x="31114" y="61824"/>
                  </a:lnTo>
                  <a:lnTo>
                    <a:pt x="19001" y="59395"/>
                  </a:lnTo>
                  <a:lnTo>
                    <a:pt x="9111" y="52770"/>
                  </a:lnTo>
                  <a:lnTo>
                    <a:pt x="2444" y="42945"/>
                  </a:lnTo>
                  <a:lnTo>
                    <a:pt x="0" y="30914"/>
                  </a:lnTo>
                  <a:lnTo>
                    <a:pt x="2444" y="18880"/>
                  </a:lnTo>
                  <a:lnTo>
                    <a:pt x="9111" y="9054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4"/>
                  </a:lnTo>
                  <a:lnTo>
                    <a:pt x="59837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9496562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5"/>
                  </a:lnTo>
                  <a:lnTo>
                    <a:pt x="53199" y="52770"/>
                  </a:lnTo>
                  <a:lnTo>
                    <a:pt x="43290" y="59395"/>
                  </a:lnTo>
                  <a:lnTo>
                    <a:pt x="31169" y="61824"/>
                  </a:lnTo>
                  <a:lnTo>
                    <a:pt x="19048" y="59395"/>
                  </a:lnTo>
                  <a:lnTo>
                    <a:pt x="9139" y="52770"/>
                  </a:lnTo>
                  <a:lnTo>
                    <a:pt x="2453" y="42945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9920165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8" y="42945"/>
                  </a:lnTo>
                  <a:lnTo>
                    <a:pt x="53171" y="52770"/>
                  </a:lnTo>
                  <a:lnTo>
                    <a:pt x="43281" y="59395"/>
                  </a:lnTo>
                  <a:lnTo>
                    <a:pt x="31169" y="61824"/>
                  </a:lnTo>
                  <a:lnTo>
                    <a:pt x="19024" y="59395"/>
                  </a:lnTo>
                  <a:lnTo>
                    <a:pt x="9118" y="52770"/>
                  </a:lnTo>
                  <a:lnTo>
                    <a:pt x="2445" y="42945"/>
                  </a:lnTo>
                  <a:lnTo>
                    <a:pt x="0" y="30914"/>
                  </a:lnTo>
                  <a:lnTo>
                    <a:pt x="2445" y="18880"/>
                  </a:lnTo>
                  <a:lnTo>
                    <a:pt x="9118" y="9054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4"/>
                  </a:lnTo>
                  <a:lnTo>
                    <a:pt x="59838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744359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8" y="0"/>
                  </a:moveTo>
                  <a:lnTo>
                    <a:pt x="19029" y="2429"/>
                  </a:lnTo>
                  <a:lnTo>
                    <a:pt x="9125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5"/>
                  </a:lnTo>
                  <a:lnTo>
                    <a:pt x="9125" y="52770"/>
                  </a:lnTo>
                  <a:lnTo>
                    <a:pt x="19029" y="59395"/>
                  </a:lnTo>
                  <a:lnTo>
                    <a:pt x="31158" y="61824"/>
                  </a:lnTo>
                  <a:lnTo>
                    <a:pt x="43283" y="59395"/>
                  </a:lnTo>
                  <a:lnTo>
                    <a:pt x="53186" y="52770"/>
                  </a:lnTo>
                  <a:lnTo>
                    <a:pt x="59862" y="42945"/>
                  </a:lnTo>
                  <a:lnTo>
                    <a:pt x="62310" y="30914"/>
                  </a:lnTo>
                  <a:lnTo>
                    <a:pt x="59862" y="18880"/>
                  </a:lnTo>
                  <a:lnTo>
                    <a:pt x="53185" y="9054"/>
                  </a:lnTo>
                  <a:lnTo>
                    <a:pt x="43283" y="2429"/>
                  </a:lnTo>
                  <a:lnTo>
                    <a:pt x="3115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744359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0" y="30914"/>
                  </a:moveTo>
                  <a:lnTo>
                    <a:pt x="59862" y="42945"/>
                  </a:lnTo>
                  <a:lnTo>
                    <a:pt x="53186" y="52770"/>
                  </a:lnTo>
                  <a:lnTo>
                    <a:pt x="43283" y="59395"/>
                  </a:lnTo>
                  <a:lnTo>
                    <a:pt x="31158" y="61824"/>
                  </a:lnTo>
                  <a:lnTo>
                    <a:pt x="19029" y="59395"/>
                  </a:lnTo>
                  <a:lnTo>
                    <a:pt x="9125" y="52770"/>
                  </a:lnTo>
                  <a:lnTo>
                    <a:pt x="2448" y="42945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5" y="9054"/>
                  </a:lnTo>
                  <a:lnTo>
                    <a:pt x="19029" y="2429"/>
                  </a:lnTo>
                  <a:lnTo>
                    <a:pt x="31158" y="0"/>
                  </a:lnTo>
                  <a:lnTo>
                    <a:pt x="43283" y="2429"/>
                  </a:lnTo>
                  <a:lnTo>
                    <a:pt x="53185" y="9054"/>
                  </a:lnTo>
                  <a:lnTo>
                    <a:pt x="59862" y="18880"/>
                  </a:lnTo>
                  <a:lnTo>
                    <a:pt x="62310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8167945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24" y="2429"/>
                  </a:lnTo>
                  <a:lnTo>
                    <a:pt x="9118" y="9054"/>
                  </a:lnTo>
                  <a:lnTo>
                    <a:pt x="2445" y="18880"/>
                  </a:lnTo>
                  <a:lnTo>
                    <a:pt x="0" y="30914"/>
                  </a:lnTo>
                  <a:lnTo>
                    <a:pt x="2445" y="42945"/>
                  </a:lnTo>
                  <a:lnTo>
                    <a:pt x="9118" y="52770"/>
                  </a:lnTo>
                  <a:lnTo>
                    <a:pt x="19024" y="59395"/>
                  </a:lnTo>
                  <a:lnTo>
                    <a:pt x="31169" y="61824"/>
                  </a:lnTo>
                  <a:lnTo>
                    <a:pt x="43281" y="59395"/>
                  </a:lnTo>
                  <a:lnTo>
                    <a:pt x="53171" y="52770"/>
                  </a:lnTo>
                  <a:lnTo>
                    <a:pt x="59838" y="42945"/>
                  </a:lnTo>
                  <a:lnTo>
                    <a:pt x="62283" y="30914"/>
                  </a:lnTo>
                  <a:lnTo>
                    <a:pt x="59838" y="18880"/>
                  </a:lnTo>
                  <a:lnTo>
                    <a:pt x="53171" y="9054"/>
                  </a:lnTo>
                  <a:lnTo>
                    <a:pt x="43281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8167945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8" y="42945"/>
                  </a:lnTo>
                  <a:lnTo>
                    <a:pt x="53171" y="52770"/>
                  </a:lnTo>
                  <a:lnTo>
                    <a:pt x="43281" y="59395"/>
                  </a:lnTo>
                  <a:lnTo>
                    <a:pt x="31169" y="61824"/>
                  </a:lnTo>
                  <a:lnTo>
                    <a:pt x="19024" y="59395"/>
                  </a:lnTo>
                  <a:lnTo>
                    <a:pt x="9118" y="52770"/>
                  </a:lnTo>
                  <a:lnTo>
                    <a:pt x="2445" y="42945"/>
                  </a:lnTo>
                  <a:lnTo>
                    <a:pt x="0" y="30914"/>
                  </a:lnTo>
                  <a:lnTo>
                    <a:pt x="2445" y="18880"/>
                  </a:lnTo>
                  <a:lnTo>
                    <a:pt x="9118" y="9054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4"/>
                  </a:lnTo>
                  <a:lnTo>
                    <a:pt x="59838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591493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93" y="42945"/>
                  </a:lnTo>
                  <a:lnTo>
                    <a:pt x="53219" y="52770"/>
                  </a:lnTo>
                  <a:lnTo>
                    <a:pt x="43313" y="59395"/>
                  </a:lnTo>
                  <a:lnTo>
                    <a:pt x="31169" y="61824"/>
                  </a:lnTo>
                  <a:lnTo>
                    <a:pt x="19048" y="59395"/>
                  </a:lnTo>
                  <a:lnTo>
                    <a:pt x="9139" y="52770"/>
                  </a:lnTo>
                  <a:lnTo>
                    <a:pt x="2453" y="42945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313" y="2429"/>
                  </a:lnTo>
                  <a:lnTo>
                    <a:pt x="53219" y="9054"/>
                  </a:lnTo>
                  <a:lnTo>
                    <a:pt x="59893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9015097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5"/>
                  </a:lnTo>
                  <a:lnTo>
                    <a:pt x="53199" y="52770"/>
                  </a:lnTo>
                  <a:lnTo>
                    <a:pt x="43290" y="59395"/>
                  </a:lnTo>
                  <a:lnTo>
                    <a:pt x="31169" y="61824"/>
                  </a:lnTo>
                  <a:lnTo>
                    <a:pt x="19024" y="59395"/>
                  </a:lnTo>
                  <a:lnTo>
                    <a:pt x="9118" y="52770"/>
                  </a:lnTo>
                  <a:lnTo>
                    <a:pt x="2445" y="42945"/>
                  </a:lnTo>
                  <a:lnTo>
                    <a:pt x="0" y="30914"/>
                  </a:lnTo>
                  <a:lnTo>
                    <a:pt x="2445" y="18880"/>
                  </a:lnTo>
                  <a:lnTo>
                    <a:pt x="9118" y="9054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9438699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7" y="42945"/>
                  </a:lnTo>
                  <a:lnTo>
                    <a:pt x="53164" y="52770"/>
                  </a:lnTo>
                  <a:lnTo>
                    <a:pt x="43258" y="59395"/>
                  </a:lnTo>
                  <a:lnTo>
                    <a:pt x="31114" y="61824"/>
                  </a:lnTo>
                  <a:lnTo>
                    <a:pt x="19001" y="59395"/>
                  </a:lnTo>
                  <a:lnTo>
                    <a:pt x="9111" y="52770"/>
                  </a:lnTo>
                  <a:lnTo>
                    <a:pt x="2444" y="42945"/>
                  </a:lnTo>
                  <a:lnTo>
                    <a:pt x="0" y="30914"/>
                  </a:lnTo>
                  <a:lnTo>
                    <a:pt x="2444" y="18880"/>
                  </a:lnTo>
                  <a:lnTo>
                    <a:pt x="9111" y="9054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4"/>
                  </a:lnTo>
                  <a:lnTo>
                    <a:pt x="59837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9862248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5"/>
                  </a:lnTo>
                  <a:lnTo>
                    <a:pt x="53199" y="52770"/>
                  </a:lnTo>
                  <a:lnTo>
                    <a:pt x="43290" y="59395"/>
                  </a:lnTo>
                  <a:lnTo>
                    <a:pt x="31169" y="61824"/>
                  </a:lnTo>
                  <a:lnTo>
                    <a:pt x="19048" y="59395"/>
                  </a:lnTo>
                  <a:lnTo>
                    <a:pt x="9139" y="52770"/>
                  </a:lnTo>
                  <a:lnTo>
                    <a:pt x="2453" y="42945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796744" y="2510408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81" y="0"/>
                  </a:moveTo>
                  <a:lnTo>
                    <a:pt x="18861" y="2407"/>
                  </a:lnTo>
                  <a:lnTo>
                    <a:pt x="9045" y="8974"/>
                  </a:lnTo>
                  <a:lnTo>
                    <a:pt x="2426" y="18712"/>
                  </a:lnTo>
                  <a:lnTo>
                    <a:pt x="0" y="30635"/>
                  </a:lnTo>
                  <a:lnTo>
                    <a:pt x="2426" y="42561"/>
                  </a:lnTo>
                  <a:lnTo>
                    <a:pt x="9045" y="52301"/>
                  </a:lnTo>
                  <a:lnTo>
                    <a:pt x="18861" y="58867"/>
                  </a:lnTo>
                  <a:lnTo>
                    <a:pt x="30881" y="61275"/>
                  </a:lnTo>
                  <a:lnTo>
                    <a:pt x="42903" y="58867"/>
                  </a:lnTo>
                  <a:lnTo>
                    <a:pt x="52723" y="52301"/>
                  </a:lnTo>
                  <a:lnTo>
                    <a:pt x="59346" y="42561"/>
                  </a:lnTo>
                  <a:lnTo>
                    <a:pt x="61774" y="30635"/>
                  </a:lnTo>
                  <a:lnTo>
                    <a:pt x="59346" y="18712"/>
                  </a:lnTo>
                  <a:lnTo>
                    <a:pt x="52723" y="8974"/>
                  </a:lnTo>
                  <a:lnTo>
                    <a:pt x="42903" y="2407"/>
                  </a:lnTo>
                  <a:lnTo>
                    <a:pt x="308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796744" y="2510408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74" y="30635"/>
                  </a:moveTo>
                  <a:lnTo>
                    <a:pt x="59346" y="42561"/>
                  </a:lnTo>
                  <a:lnTo>
                    <a:pt x="52723" y="52301"/>
                  </a:lnTo>
                  <a:lnTo>
                    <a:pt x="42903" y="58867"/>
                  </a:lnTo>
                  <a:lnTo>
                    <a:pt x="30881" y="61275"/>
                  </a:lnTo>
                  <a:lnTo>
                    <a:pt x="18861" y="58867"/>
                  </a:lnTo>
                  <a:lnTo>
                    <a:pt x="9045" y="52301"/>
                  </a:lnTo>
                  <a:lnTo>
                    <a:pt x="2426" y="42561"/>
                  </a:lnTo>
                  <a:lnTo>
                    <a:pt x="0" y="30635"/>
                  </a:lnTo>
                  <a:lnTo>
                    <a:pt x="2426" y="18712"/>
                  </a:lnTo>
                  <a:lnTo>
                    <a:pt x="9045" y="8974"/>
                  </a:lnTo>
                  <a:lnTo>
                    <a:pt x="18861" y="2407"/>
                  </a:lnTo>
                  <a:lnTo>
                    <a:pt x="30881" y="0"/>
                  </a:lnTo>
                  <a:lnTo>
                    <a:pt x="42903" y="2407"/>
                  </a:lnTo>
                  <a:lnTo>
                    <a:pt x="52723" y="8974"/>
                  </a:lnTo>
                  <a:lnTo>
                    <a:pt x="59346" y="18712"/>
                  </a:lnTo>
                  <a:lnTo>
                    <a:pt x="61774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220336" y="2510409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35"/>
                  </a:moveTo>
                  <a:lnTo>
                    <a:pt x="59305" y="42561"/>
                  </a:lnTo>
                  <a:lnTo>
                    <a:pt x="52694" y="52301"/>
                  </a:lnTo>
                  <a:lnTo>
                    <a:pt x="42892" y="58867"/>
                  </a:lnTo>
                  <a:lnTo>
                    <a:pt x="30892" y="61275"/>
                  </a:lnTo>
                  <a:lnTo>
                    <a:pt x="18861" y="58867"/>
                  </a:lnTo>
                  <a:lnTo>
                    <a:pt x="9042" y="52301"/>
                  </a:lnTo>
                  <a:lnTo>
                    <a:pt x="2425" y="42561"/>
                  </a:lnTo>
                  <a:lnTo>
                    <a:pt x="0" y="30635"/>
                  </a:lnTo>
                  <a:lnTo>
                    <a:pt x="2425" y="18712"/>
                  </a:lnTo>
                  <a:lnTo>
                    <a:pt x="9042" y="8974"/>
                  </a:lnTo>
                  <a:lnTo>
                    <a:pt x="18861" y="2407"/>
                  </a:lnTo>
                  <a:lnTo>
                    <a:pt x="30892" y="0"/>
                  </a:lnTo>
                  <a:lnTo>
                    <a:pt x="42892" y="2407"/>
                  </a:lnTo>
                  <a:lnTo>
                    <a:pt x="52694" y="8974"/>
                  </a:lnTo>
                  <a:lnTo>
                    <a:pt x="59305" y="18712"/>
                  </a:lnTo>
                  <a:lnTo>
                    <a:pt x="61730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643884" y="2510409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35"/>
                  </a:moveTo>
                  <a:lnTo>
                    <a:pt x="59360" y="42561"/>
                  </a:lnTo>
                  <a:lnTo>
                    <a:pt x="52743" y="52301"/>
                  </a:lnTo>
                  <a:lnTo>
                    <a:pt x="42924" y="58867"/>
                  </a:lnTo>
                  <a:lnTo>
                    <a:pt x="30892" y="61275"/>
                  </a:lnTo>
                  <a:lnTo>
                    <a:pt x="18884" y="58867"/>
                  </a:lnTo>
                  <a:lnTo>
                    <a:pt x="9063" y="52301"/>
                  </a:lnTo>
                  <a:lnTo>
                    <a:pt x="2433" y="42561"/>
                  </a:lnTo>
                  <a:lnTo>
                    <a:pt x="0" y="30635"/>
                  </a:lnTo>
                  <a:lnTo>
                    <a:pt x="2433" y="18712"/>
                  </a:lnTo>
                  <a:lnTo>
                    <a:pt x="9063" y="8974"/>
                  </a:lnTo>
                  <a:lnTo>
                    <a:pt x="18884" y="2407"/>
                  </a:lnTo>
                  <a:lnTo>
                    <a:pt x="30892" y="0"/>
                  </a:lnTo>
                  <a:lnTo>
                    <a:pt x="42924" y="2407"/>
                  </a:lnTo>
                  <a:lnTo>
                    <a:pt x="52743" y="8974"/>
                  </a:lnTo>
                  <a:lnTo>
                    <a:pt x="59360" y="18712"/>
                  </a:lnTo>
                  <a:lnTo>
                    <a:pt x="61785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9067487" y="2510409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35"/>
                  </a:moveTo>
                  <a:lnTo>
                    <a:pt x="59305" y="42561"/>
                  </a:lnTo>
                  <a:lnTo>
                    <a:pt x="52694" y="52301"/>
                  </a:lnTo>
                  <a:lnTo>
                    <a:pt x="42892" y="58867"/>
                  </a:lnTo>
                  <a:lnTo>
                    <a:pt x="30892" y="61275"/>
                  </a:lnTo>
                  <a:lnTo>
                    <a:pt x="18861" y="58867"/>
                  </a:lnTo>
                  <a:lnTo>
                    <a:pt x="9042" y="52301"/>
                  </a:lnTo>
                  <a:lnTo>
                    <a:pt x="2425" y="42561"/>
                  </a:lnTo>
                  <a:lnTo>
                    <a:pt x="0" y="30635"/>
                  </a:lnTo>
                  <a:lnTo>
                    <a:pt x="2425" y="18712"/>
                  </a:lnTo>
                  <a:lnTo>
                    <a:pt x="9042" y="8974"/>
                  </a:lnTo>
                  <a:lnTo>
                    <a:pt x="18861" y="2407"/>
                  </a:lnTo>
                  <a:lnTo>
                    <a:pt x="30892" y="0"/>
                  </a:lnTo>
                  <a:lnTo>
                    <a:pt x="42892" y="2407"/>
                  </a:lnTo>
                  <a:lnTo>
                    <a:pt x="52694" y="8974"/>
                  </a:lnTo>
                  <a:lnTo>
                    <a:pt x="59305" y="18712"/>
                  </a:lnTo>
                  <a:lnTo>
                    <a:pt x="61730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9491091" y="2510409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35"/>
                  </a:moveTo>
                  <a:lnTo>
                    <a:pt x="59304" y="42561"/>
                  </a:lnTo>
                  <a:lnTo>
                    <a:pt x="52687" y="52301"/>
                  </a:lnTo>
                  <a:lnTo>
                    <a:pt x="42868" y="58867"/>
                  </a:lnTo>
                  <a:lnTo>
                    <a:pt x="30837" y="61275"/>
                  </a:lnTo>
                  <a:lnTo>
                    <a:pt x="18838" y="58867"/>
                  </a:lnTo>
                  <a:lnTo>
                    <a:pt x="9035" y="52301"/>
                  </a:lnTo>
                  <a:lnTo>
                    <a:pt x="2424" y="42561"/>
                  </a:lnTo>
                  <a:lnTo>
                    <a:pt x="0" y="30635"/>
                  </a:lnTo>
                  <a:lnTo>
                    <a:pt x="2424" y="18712"/>
                  </a:lnTo>
                  <a:lnTo>
                    <a:pt x="9035" y="8974"/>
                  </a:lnTo>
                  <a:lnTo>
                    <a:pt x="18838" y="2407"/>
                  </a:lnTo>
                  <a:lnTo>
                    <a:pt x="30837" y="0"/>
                  </a:lnTo>
                  <a:lnTo>
                    <a:pt x="42868" y="2407"/>
                  </a:lnTo>
                  <a:lnTo>
                    <a:pt x="52687" y="8974"/>
                  </a:lnTo>
                  <a:lnTo>
                    <a:pt x="59304" y="18712"/>
                  </a:lnTo>
                  <a:lnTo>
                    <a:pt x="61730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9914639" y="2510409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35"/>
                  </a:moveTo>
                  <a:lnTo>
                    <a:pt x="59352" y="42561"/>
                  </a:lnTo>
                  <a:lnTo>
                    <a:pt x="52722" y="52301"/>
                  </a:lnTo>
                  <a:lnTo>
                    <a:pt x="42900" y="58867"/>
                  </a:lnTo>
                  <a:lnTo>
                    <a:pt x="30892" y="61275"/>
                  </a:lnTo>
                  <a:lnTo>
                    <a:pt x="18861" y="58867"/>
                  </a:lnTo>
                  <a:lnTo>
                    <a:pt x="9042" y="52301"/>
                  </a:lnTo>
                  <a:lnTo>
                    <a:pt x="2425" y="42561"/>
                  </a:lnTo>
                  <a:lnTo>
                    <a:pt x="0" y="30635"/>
                  </a:lnTo>
                  <a:lnTo>
                    <a:pt x="2425" y="18712"/>
                  </a:lnTo>
                  <a:lnTo>
                    <a:pt x="9042" y="8974"/>
                  </a:lnTo>
                  <a:lnTo>
                    <a:pt x="18861" y="2407"/>
                  </a:lnTo>
                  <a:lnTo>
                    <a:pt x="30892" y="0"/>
                  </a:lnTo>
                  <a:lnTo>
                    <a:pt x="42900" y="2407"/>
                  </a:lnTo>
                  <a:lnTo>
                    <a:pt x="52722" y="8974"/>
                  </a:lnTo>
                  <a:lnTo>
                    <a:pt x="59352" y="18712"/>
                  </a:lnTo>
                  <a:lnTo>
                    <a:pt x="61785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955563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24" y="2429"/>
                  </a:lnTo>
                  <a:lnTo>
                    <a:pt x="9118" y="9053"/>
                  </a:lnTo>
                  <a:lnTo>
                    <a:pt x="2445" y="18878"/>
                  </a:lnTo>
                  <a:lnTo>
                    <a:pt x="0" y="30909"/>
                  </a:lnTo>
                  <a:lnTo>
                    <a:pt x="2445" y="42943"/>
                  </a:lnTo>
                  <a:lnTo>
                    <a:pt x="9118" y="52769"/>
                  </a:lnTo>
                  <a:lnTo>
                    <a:pt x="19024" y="59394"/>
                  </a:lnTo>
                  <a:lnTo>
                    <a:pt x="31169" y="61824"/>
                  </a:lnTo>
                  <a:lnTo>
                    <a:pt x="43281" y="59394"/>
                  </a:lnTo>
                  <a:lnTo>
                    <a:pt x="53171" y="52769"/>
                  </a:lnTo>
                  <a:lnTo>
                    <a:pt x="59838" y="42943"/>
                  </a:lnTo>
                  <a:lnTo>
                    <a:pt x="62283" y="30909"/>
                  </a:lnTo>
                  <a:lnTo>
                    <a:pt x="59838" y="18878"/>
                  </a:lnTo>
                  <a:lnTo>
                    <a:pt x="53171" y="9053"/>
                  </a:lnTo>
                  <a:lnTo>
                    <a:pt x="43281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955563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8" y="42943"/>
                  </a:lnTo>
                  <a:lnTo>
                    <a:pt x="53171" y="52769"/>
                  </a:lnTo>
                  <a:lnTo>
                    <a:pt x="43281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3"/>
                  </a:lnTo>
                  <a:lnTo>
                    <a:pt x="59838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379111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93" y="42943"/>
                  </a:lnTo>
                  <a:lnTo>
                    <a:pt x="53219" y="52769"/>
                  </a:lnTo>
                  <a:lnTo>
                    <a:pt x="43313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313" y="2429"/>
                  </a:lnTo>
                  <a:lnTo>
                    <a:pt x="53219" y="9053"/>
                  </a:lnTo>
                  <a:lnTo>
                    <a:pt x="59893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802714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8" y="42943"/>
                  </a:lnTo>
                  <a:lnTo>
                    <a:pt x="53171" y="52769"/>
                  </a:lnTo>
                  <a:lnTo>
                    <a:pt x="43281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3"/>
                  </a:lnTo>
                  <a:lnTo>
                    <a:pt x="59838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9226318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7" y="42943"/>
                  </a:lnTo>
                  <a:lnTo>
                    <a:pt x="53164" y="52769"/>
                  </a:lnTo>
                  <a:lnTo>
                    <a:pt x="43258" y="59394"/>
                  </a:lnTo>
                  <a:lnTo>
                    <a:pt x="31114" y="61824"/>
                  </a:lnTo>
                  <a:lnTo>
                    <a:pt x="19001" y="59394"/>
                  </a:lnTo>
                  <a:lnTo>
                    <a:pt x="9111" y="52769"/>
                  </a:lnTo>
                  <a:lnTo>
                    <a:pt x="2444" y="42943"/>
                  </a:lnTo>
                  <a:lnTo>
                    <a:pt x="0" y="30909"/>
                  </a:lnTo>
                  <a:lnTo>
                    <a:pt x="2444" y="18878"/>
                  </a:lnTo>
                  <a:lnTo>
                    <a:pt x="9111" y="9053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3"/>
                  </a:lnTo>
                  <a:lnTo>
                    <a:pt x="59837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9649866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10073469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7" y="42943"/>
                  </a:lnTo>
                  <a:lnTo>
                    <a:pt x="53164" y="52769"/>
                  </a:lnTo>
                  <a:lnTo>
                    <a:pt x="43258" y="59394"/>
                  </a:lnTo>
                  <a:lnTo>
                    <a:pt x="31114" y="61824"/>
                  </a:lnTo>
                  <a:lnTo>
                    <a:pt x="19001" y="59394"/>
                  </a:lnTo>
                  <a:lnTo>
                    <a:pt x="9111" y="52769"/>
                  </a:lnTo>
                  <a:lnTo>
                    <a:pt x="2444" y="42943"/>
                  </a:lnTo>
                  <a:lnTo>
                    <a:pt x="0" y="30909"/>
                  </a:lnTo>
                  <a:lnTo>
                    <a:pt x="2444" y="18878"/>
                  </a:lnTo>
                  <a:lnTo>
                    <a:pt x="9111" y="9053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3"/>
                  </a:lnTo>
                  <a:lnTo>
                    <a:pt x="59837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7963853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13" y="0"/>
                  </a:moveTo>
                  <a:lnTo>
                    <a:pt x="19001" y="2429"/>
                  </a:lnTo>
                  <a:lnTo>
                    <a:pt x="9111" y="9053"/>
                  </a:lnTo>
                  <a:lnTo>
                    <a:pt x="2444" y="18878"/>
                  </a:lnTo>
                  <a:lnTo>
                    <a:pt x="0" y="30909"/>
                  </a:lnTo>
                  <a:lnTo>
                    <a:pt x="2444" y="42943"/>
                  </a:lnTo>
                  <a:lnTo>
                    <a:pt x="9111" y="52769"/>
                  </a:lnTo>
                  <a:lnTo>
                    <a:pt x="19001" y="59394"/>
                  </a:lnTo>
                  <a:lnTo>
                    <a:pt x="31114" y="61824"/>
                  </a:lnTo>
                  <a:lnTo>
                    <a:pt x="43258" y="59394"/>
                  </a:lnTo>
                  <a:lnTo>
                    <a:pt x="53164" y="52769"/>
                  </a:lnTo>
                  <a:lnTo>
                    <a:pt x="59837" y="42943"/>
                  </a:lnTo>
                  <a:lnTo>
                    <a:pt x="62283" y="30909"/>
                  </a:lnTo>
                  <a:lnTo>
                    <a:pt x="59837" y="18878"/>
                  </a:lnTo>
                  <a:lnTo>
                    <a:pt x="53164" y="9053"/>
                  </a:lnTo>
                  <a:lnTo>
                    <a:pt x="43258" y="2429"/>
                  </a:lnTo>
                  <a:lnTo>
                    <a:pt x="311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7963853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7" y="42943"/>
                  </a:lnTo>
                  <a:lnTo>
                    <a:pt x="53164" y="52769"/>
                  </a:lnTo>
                  <a:lnTo>
                    <a:pt x="43258" y="59394"/>
                  </a:lnTo>
                  <a:lnTo>
                    <a:pt x="31114" y="61824"/>
                  </a:lnTo>
                  <a:lnTo>
                    <a:pt x="19001" y="59394"/>
                  </a:lnTo>
                  <a:lnTo>
                    <a:pt x="9111" y="52769"/>
                  </a:lnTo>
                  <a:lnTo>
                    <a:pt x="2444" y="42943"/>
                  </a:lnTo>
                  <a:lnTo>
                    <a:pt x="0" y="30909"/>
                  </a:lnTo>
                  <a:lnTo>
                    <a:pt x="2444" y="18878"/>
                  </a:lnTo>
                  <a:lnTo>
                    <a:pt x="9111" y="9053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3"/>
                  </a:lnTo>
                  <a:lnTo>
                    <a:pt x="59837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8387401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24" y="2429"/>
                  </a:lnTo>
                  <a:lnTo>
                    <a:pt x="9118" y="9053"/>
                  </a:lnTo>
                  <a:lnTo>
                    <a:pt x="2445" y="18878"/>
                  </a:lnTo>
                  <a:lnTo>
                    <a:pt x="0" y="30909"/>
                  </a:lnTo>
                  <a:lnTo>
                    <a:pt x="2445" y="42943"/>
                  </a:lnTo>
                  <a:lnTo>
                    <a:pt x="9118" y="52769"/>
                  </a:lnTo>
                  <a:lnTo>
                    <a:pt x="19024" y="59394"/>
                  </a:lnTo>
                  <a:lnTo>
                    <a:pt x="31169" y="61824"/>
                  </a:lnTo>
                  <a:lnTo>
                    <a:pt x="43290" y="59394"/>
                  </a:lnTo>
                  <a:lnTo>
                    <a:pt x="53199" y="52769"/>
                  </a:lnTo>
                  <a:lnTo>
                    <a:pt x="59885" y="42943"/>
                  </a:lnTo>
                  <a:lnTo>
                    <a:pt x="62338" y="30909"/>
                  </a:lnTo>
                  <a:lnTo>
                    <a:pt x="59885" y="18878"/>
                  </a:lnTo>
                  <a:lnTo>
                    <a:pt x="53199" y="9053"/>
                  </a:lnTo>
                  <a:lnTo>
                    <a:pt x="43290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8387401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8811004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13" y="0"/>
                  </a:moveTo>
                  <a:lnTo>
                    <a:pt x="19001" y="2429"/>
                  </a:lnTo>
                  <a:lnTo>
                    <a:pt x="9111" y="9053"/>
                  </a:lnTo>
                  <a:lnTo>
                    <a:pt x="2444" y="18878"/>
                  </a:lnTo>
                  <a:lnTo>
                    <a:pt x="0" y="30909"/>
                  </a:lnTo>
                  <a:lnTo>
                    <a:pt x="2444" y="42943"/>
                  </a:lnTo>
                  <a:lnTo>
                    <a:pt x="9111" y="52769"/>
                  </a:lnTo>
                  <a:lnTo>
                    <a:pt x="19001" y="59394"/>
                  </a:lnTo>
                  <a:lnTo>
                    <a:pt x="31114" y="61824"/>
                  </a:lnTo>
                  <a:lnTo>
                    <a:pt x="43258" y="59394"/>
                  </a:lnTo>
                  <a:lnTo>
                    <a:pt x="53164" y="52769"/>
                  </a:lnTo>
                  <a:lnTo>
                    <a:pt x="59837" y="42943"/>
                  </a:lnTo>
                  <a:lnTo>
                    <a:pt x="62283" y="30909"/>
                  </a:lnTo>
                  <a:lnTo>
                    <a:pt x="59837" y="18878"/>
                  </a:lnTo>
                  <a:lnTo>
                    <a:pt x="53164" y="9053"/>
                  </a:lnTo>
                  <a:lnTo>
                    <a:pt x="43258" y="2429"/>
                  </a:lnTo>
                  <a:lnTo>
                    <a:pt x="311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8811004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7" y="42943"/>
                  </a:lnTo>
                  <a:lnTo>
                    <a:pt x="53164" y="52769"/>
                  </a:lnTo>
                  <a:lnTo>
                    <a:pt x="43258" y="59394"/>
                  </a:lnTo>
                  <a:lnTo>
                    <a:pt x="31114" y="61824"/>
                  </a:lnTo>
                  <a:lnTo>
                    <a:pt x="19001" y="59394"/>
                  </a:lnTo>
                  <a:lnTo>
                    <a:pt x="9111" y="52769"/>
                  </a:lnTo>
                  <a:lnTo>
                    <a:pt x="2444" y="42943"/>
                  </a:lnTo>
                  <a:lnTo>
                    <a:pt x="0" y="30909"/>
                  </a:lnTo>
                  <a:lnTo>
                    <a:pt x="2444" y="18878"/>
                  </a:lnTo>
                  <a:lnTo>
                    <a:pt x="9111" y="9053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3"/>
                  </a:lnTo>
                  <a:lnTo>
                    <a:pt x="59837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9234552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48" y="2429"/>
                  </a:lnTo>
                  <a:lnTo>
                    <a:pt x="9139" y="9053"/>
                  </a:lnTo>
                  <a:lnTo>
                    <a:pt x="2453" y="18878"/>
                  </a:lnTo>
                  <a:lnTo>
                    <a:pt x="0" y="30909"/>
                  </a:lnTo>
                  <a:lnTo>
                    <a:pt x="2453" y="42943"/>
                  </a:lnTo>
                  <a:lnTo>
                    <a:pt x="9139" y="52769"/>
                  </a:lnTo>
                  <a:lnTo>
                    <a:pt x="19048" y="59394"/>
                  </a:lnTo>
                  <a:lnTo>
                    <a:pt x="31169" y="61824"/>
                  </a:lnTo>
                  <a:lnTo>
                    <a:pt x="43290" y="59394"/>
                  </a:lnTo>
                  <a:lnTo>
                    <a:pt x="53199" y="52769"/>
                  </a:lnTo>
                  <a:lnTo>
                    <a:pt x="59885" y="42943"/>
                  </a:lnTo>
                  <a:lnTo>
                    <a:pt x="62338" y="30909"/>
                  </a:lnTo>
                  <a:lnTo>
                    <a:pt x="59885" y="18878"/>
                  </a:lnTo>
                  <a:lnTo>
                    <a:pt x="53199" y="9053"/>
                  </a:lnTo>
                  <a:lnTo>
                    <a:pt x="43290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9234552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9658156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8" y="42943"/>
                  </a:lnTo>
                  <a:lnTo>
                    <a:pt x="53171" y="52769"/>
                  </a:lnTo>
                  <a:lnTo>
                    <a:pt x="43281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3"/>
                  </a:lnTo>
                  <a:lnTo>
                    <a:pt x="59838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0081704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7827626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34" y="2429"/>
                  </a:lnTo>
                  <a:lnTo>
                    <a:pt x="9126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6"/>
                  </a:lnTo>
                  <a:lnTo>
                    <a:pt x="9126" y="52771"/>
                  </a:lnTo>
                  <a:lnTo>
                    <a:pt x="19034" y="59396"/>
                  </a:lnTo>
                  <a:lnTo>
                    <a:pt x="31169" y="61826"/>
                  </a:lnTo>
                  <a:lnTo>
                    <a:pt x="43281" y="59396"/>
                  </a:lnTo>
                  <a:lnTo>
                    <a:pt x="53171" y="52771"/>
                  </a:lnTo>
                  <a:lnTo>
                    <a:pt x="59838" y="42946"/>
                  </a:lnTo>
                  <a:lnTo>
                    <a:pt x="62283" y="30914"/>
                  </a:lnTo>
                  <a:lnTo>
                    <a:pt x="59838" y="18880"/>
                  </a:lnTo>
                  <a:lnTo>
                    <a:pt x="53171" y="9054"/>
                  </a:lnTo>
                  <a:lnTo>
                    <a:pt x="43281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827626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8" y="42946"/>
                  </a:lnTo>
                  <a:lnTo>
                    <a:pt x="53171" y="52771"/>
                  </a:lnTo>
                  <a:lnTo>
                    <a:pt x="43281" y="59396"/>
                  </a:lnTo>
                  <a:lnTo>
                    <a:pt x="31169" y="61826"/>
                  </a:lnTo>
                  <a:lnTo>
                    <a:pt x="19034" y="59396"/>
                  </a:lnTo>
                  <a:lnTo>
                    <a:pt x="9126" y="52771"/>
                  </a:lnTo>
                  <a:lnTo>
                    <a:pt x="2448" y="42946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6" y="9054"/>
                  </a:lnTo>
                  <a:lnTo>
                    <a:pt x="1903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4"/>
                  </a:lnTo>
                  <a:lnTo>
                    <a:pt x="59838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8251229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13" y="0"/>
                  </a:moveTo>
                  <a:lnTo>
                    <a:pt x="19001" y="2429"/>
                  </a:lnTo>
                  <a:lnTo>
                    <a:pt x="9111" y="9054"/>
                  </a:lnTo>
                  <a:lnTo>
                    <a:pt x="2444" y="18880"/>
                  </a:lnTo>
                  <a:lnTo>
                    <a:pt x="0" y="30914"/>
                  </a:lnTo>
                  <a:lnTo>
                    <a:pt x="2444" y="42946"/>
                  </a:lnTo>
                  <a:lnTo>
                    <a:pt x="9111" y="52771"/>
                  </a:lnTo>
                  <a:lnTo>
                    <a:pt x="19001" y="59396"/>
                  </a:lnTo>
                  <a:lnTo>
                    <a:pt x="31114" y="61826"/>
                  </a:lnTo>
                  <a:lnTo>
                    <a:pt x="43258" y="59396"/>
                  </a:lnTo>
                  <a:lnTo>
                    <a:pt x="53164" y="52771"/>
                  </a:lnTo>
                  <a:lnTo>
                    <a:pt x="59837" y="42946"/>
                  </a:lnTo>
                  <a:lnTo>
                    <a:pt x="62283" y="30914"/>
                  </a:lnTo>
                  <a:lnTo>
                    <a:pt x="59837" y="18880"/>
                  </a:lnTo>
                  <a:lnTo>
                    <a:pt x="53164" y="9054"/>
                  </a:lnTo>
                  <a:lnTo>
                    <a:pt x="43258" y="2429"/>
                  </a:lnTo>
                  <a:lnTo>
                    <a:pt x="311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8251229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7" y="42946"/>
                  </a:lnTo>
                  <a:lnTo>
                    <a:pt x="53164" y="52771"/>
                  </a:lnTo>
                  <a:lnTo>
                    <a:pt x="43258" y="59396"/>
                  </a:lnTo>
                  <a:lnTo>
                    <a:pt x="31114" y="61826"/>
                  </a:lnTo>
                  <a:lnTo>
                    <a:pt x="19001" y="59396"/>
                  </a:lnTo>
                  <a:lnTo>
                    <a:pt x="9111" y="52771"/>
                  </a:lnTo>
                  <a:lnTo>
                    <a:pt x="2444" y="42946"/>
                  </a:lnTo>
                  <a:lnTo>
                    <a:pt x="0" y="30914"/>
                  </a:lnTo>
                  <a:lnTo>
                    <a:pt x="2444" y="18880"/>
                  </a:lnTo>
                  <a:lnTo>
                    <a:pt x="9111" y="9054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4"/>
                  </a:lnTo>
                  <a:lnTo>
                    <a:pt x="59837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8674777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48" y="2429"/>
                  </a:lnTo>
                  <a:lnTo>
                    <a:pt x="9139" y="9054"/>
                  </a:lnTo>
                  <a:lnTo>
                    <a:pt x="2453" y="18880"/>
                  </a:lnTo>
                  <a:lnTo>
                    <a:pt x="0" y="30914"/>
                  </a:lnTo>
                  <a:lnTo>
                    <a:pt x="2453" y="42946"/>
                  </a:lnTo>
                  <a:lnTo>
                    <a:pt x="9139" y="52771"/>
                  </a:lnTo>
                  <a:lnTo>
                    <a:pt x="19048" y="59396"/>
                  </a:lnTo>
                  <a:lnTo>
                    <a:pt x="31169" y="61826"/>
                  </a:lnTo>
                  <a:lnTo>
                    <a:pt x="43290" y="59396"/>
                  </a:lnTo>
                  <a:lnTo>
                    <a:pt x="53199" y="52771"/>
                  </a:lnTo>
                  <a:lnTo>
                    <a:pt x="59885" y="42946"/>
                  </a:lnTo>
                  <a:lnTo>
                    <a:pt x="62338" y="30914"/>
                  </a:lnTo>
                  <a:lnTo>
                    <a:pt x="59885" y="18880"/>
                  </a:lnTo>
                  <a:lnTo>
                    <a:pt x="53199" y="9054"/>
                  </a:lnTo>
                  <a:lnTo>
                    <a:pt x="43290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8674777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6"/>
                  </a:lnTo>
                  <a:lnTo>
                    <a:pt x="53199" y="52771"/>
                  </a:lnTo>
                  <a:lnTo>
                    <a:pt x="43290" y="59396"/>
                  </a:lnTo>
                  <a:lnTo>
                    <a:pt x="31169" y="61826"/>
                  </a:lnTo>
                  <a:lnTo>
                    <a:pt x="19048" y="59396"/>
                  </a:lnTo>
                  <a:lnTo>
                    <a:pt x="9139" y="52771"/>
                  </a:lnTo>
                  <a:lnTo>
                    <a:pt x="2453" y="42946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9098381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13" y="0"/>
                  </a:moveTo>
                  <a:lnTo>
                    <a:pt x="19001" y="2429"/>
                  </a:lnTo>
                  <a:lnTo>
                    <a:pt x="9111" y="9054"/>
                  </a:lnTo>
                  <a:lnTo>
                    <a:pt x="2444" y="18880"/>
                  </a:lnTo>
                  <a:lnTo>
                    <a:pt x="0" y="30914"/>
                  </a:lnTo>
                  <a:lnTo>
                    <a:pt x="2444" y="42946"/>
                  </a:lnTo>
                  <a:lnTo>
                    <a:pt x="9111" y="52771"/>
                  </a:lnTo>
                  <a:lnTo>
                    <a:pt x="19001" y="59396"/>
                  </a:lnTo>
                  <a:lnTo>
                    <a:pt x="31114" y="61826"/>
                  </a:lnTo>
                  <a:lnTo>
                    <a:pt x="43258" y="59396"/>
                  </a:lnTo>
                  <a:lnTo>
                    <a:pt x="53164" y="52771"/>
                  </a:lnTo>
                  <a:lnTo>
                    <a:pt x="59837" y="42946"/>
                  </a:lnTo>
                  <a:lnTo>
                    <a:pt x="62283" y="30914"/>
                  </a:lnTo>
                  <a:lnTo>
                    <a:pt x="59837" y="18880"/>
                  </a:lnTo>
                  <a:lnTo>
                    <a:pt x="53164" y="9054"/>
                  </a:lnTo>
                  <a:lnTo>
                    <a:pt x="43258" y="2429"/>
                  </a:lnTo>
                  <a:lnTo>
                    <a:pt x="311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9098381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7" y="42946"/>
                  </a:lnTo>
                  <a:lnTo>
                    <a:pt x="53164" y="52771"/>
                  </a:lnTo>
                  <a:lnTo>
                    <a:pt x="43258" y="59396"/>
                  </a:lnTo>
                  <a:lnTo>
                    <a:pt x="31114" y="61826"/>
                  </a:lnTo>
                  <a:lnTo>
                    <a:pt x="19001" y="59396"/>
                  </a:lnTo>
                  <a:lnTo>
                    <a:pt x="9111" y="52771"/>
                  </a:lnTo>
                  <a:lnTo>
                    <a:pt x="2444" y="42946"/>
                  </a:lnTo>
                  <a:lnTo>
                    <a:pt x="0" y="30914"/>
                  </a:lnTo>
                  <a:lnTo>
                    <a:pt x="2444" y="18880"/>
                  </a:lnTo>
                  <a:lnTo>
                    <a:pt x="9111" y="9054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4"/>
                  </a:lnTo>
                  <a:lnTo>
                    <a:pt x="59837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9521928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48" y="2429"/>
                  </a:lnTo>
                  <a:lnTo>
                    <a:pt x="9139" y="9054"/>
                  </a:lnTo>
                  <a:lnTo>
                    <a:pt x="2453" y="18880"/>
                  </a:lnTo>
                  <a:lnTo>
                    <a:pt x="0" y="30914"/>
                  </a:lnTo>
                  <a:lnTo>
                    <a:pt x="2453" y="42946"/>
                  </a:lnTo>
                  <a:lnTo>
                    <a:pt x="9139" y="52771"/>
                  </a:lnTo>
                  <a:lnTo>
                    <a:pt x="19048" y="59396"/>
                  </a:lnTo>
                  <a:lnTo>
                    <a:pt x="31169" y="61826"/>
                  </a:lnTo>
                  <a:lnTo>
                    <a:pt x="43290" y="59396"/>
                  </a:lnTo>
                  <a:lnTo>
                    <a:pt x="53199" y="52771"/>
                  </a:lnTo>
                  <a:lnTo>
                    <a:pt x="59885" y="42946"/>
                  </a:lnTo>
                  <a:lnTo>
                    <a:pt x="62338" y="30914"/>
                  </a:lnTo>
                  <a:lnTo>
                    <a:pt x="59885" y="18880"/>
                  </a:lnTo>
                  <a:lnTo>
                    <a:pt x="53199" y="9054"/>
                  </a:lnTo>
                  <a:lnTo>
                    <a:pt x="43290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9521928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6"/>
                  </a:lnTo>
                  <a:lnTo>
                    <a:pt x="53199" y="52771"/>
                  </a:lnTo>
                  <a:lnTo>
                    <a:pt x="43290" y="59396"/>
                  </a:lnTo>
                  <a:lnTo>
                    <a:pt x="31169" y="61826"/>
                  </a:lnTo>
                  <a:lnTo>
                    <a:pt x="19048" y="59396"/>
                  </a:lnTo>
                  <a:lnTo>
                    <a:pt x="9139" y="52771"/>
                  </a:lnTo>
                  <a:lnTo>
                    <a:pt x="2453" y="42946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9945532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8" y="42946"/>
                  </a:lnTo>
                  <a:lnTo>
                    <a:pt x="53171" y="52771"/>
                  </a:lnTo>
                  <a:lnTo>
                    <a:pt x="43281" y="59396"/>
                  </a:lnTo>
                  <a:lnTo>
                    <a:pt x="31169" y="61826"/>
                  </a:lnTo>
                  <a:lnTo>
                    <a:pt x="19024" y="59396"/>
                  </a:lnTo>
                  <a:lnTo>
                    <a:pt x="9118" y="52771"/>
                  </a:lnTo>
                  <a:lnTo>
                    <a:pt x="2445" y="42946"/>
                  </a:lnTo>
                  <a:lnTo>
                    <a:pt x="0" y="30914"/>
                  </a:lnTo>
                  <a:lnTo>
                    <a:pt x="2445" y="18880"/>
                  </a:lnTo>
                  <a:lnTo>
                    <a:pt x="9118" y="9054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4"/>
                  </a:lnTo>
                  <a:lnTo>
                    <a:pt x="59838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897645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48" y="2429"/>
                  </a:lnTo>
                  <a:lnTo>
                    <a:pt x="9139" y="9053"/>
                  </a:lnTo>
                  <a:lnTo>
                    <a:pt x="2453" y="18878"/>
                  </a:lnTo>
                  <a:lnTo>
                    <a:pt x="0" y="30909"/>
                  </a:lnTo>
                  <a:lnTo>
                    <a:pt x="2453" y="42943"/>
                  </a:lnTo>
                  <a:lnTo>
                    <a:pt x="9139" y="52769"/>
                  </a:lnTo>
                  <a:lnTo>
                    <a:pt x="19048" y="59394"/>
                  </a:lnTo>
                  <a:lnTo>
                    <a:pt x="31169" y="61824"/>
                  </a:lnTo>
                  <a:lnTo>
                    <a:pt x="43290" y="59394"/>
                  </a:lnTo>
                  <a:lnTo>
                    <a:pt x="53199" y="52769"/>
                  </a:lnTo>
                  <a:lnTo>
                    <a:pt x="59885" y="42943"/>
                  </a:lnTo>
                  <a:lnTo>
                    <a:pt x="62338" y="30909"/>
                  </a:lnTo>
                  <a:lnTo>
                    <a:pt x="59885" y="18878"/>
                  </a:lnTo>
                  <a:lnTo>
                    <a:pt x="53199" y="9053"/>
                  </a:lnTo>
                  <a:lnTo>
                    <a:pt x="43290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897645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8321249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24" y="2429"/>
                  </a:lnTo>
                  <a:lnTo>
                    <a:pt x="9118" y="9053"/>
                  </a:lnTo>
                  <a:lnTo>
                    <a:pt x="2445" y="18878"/>
                  </a:lnTo>
                  <a:lnTo>
                    <a:pt x="0" y="30909"/>
                  </a:lnTo>
                  <a:lnTo>
                    <a:pt x="2445" y="42943"/>
                  </a:lnTo>
                  <a:lnTo>
                    <a:pt x="9118" y="52769"/>
                  </a:lnTo>
                  <a:lnTo>
                    <a:pt x="19024" y="59394"/>
                  </a:lnTo>
                  <a:lnTo>
                    <a:pt x="31169" y="61824"/>
                  </a:lnTo>
                  <a:lnTo>
                    <a:pt x="43281" y="59394"/>
                  </a:lnTo>
                  <a:lnTo>
                    <a:pt x="53171" y="52769"/>
                  </a:lnTo>
                  <a:lnTo>
                    <a:pt x="59838" y="42943"/>
                  </a:lnTo>
                  <a:lnTo>
                    <a:pt x="62283" y="30909"/>
                  </a:lnTo>
                  <a:lnTo>
                    <a:pt x="59838" y="18878"/>
                  </a:lnTo>
                  <a:lnTo>
                    <a:pt x="53171" y="9053"/>
                  </a:lnTo>
                  <a:lnTo>
                    <a:pt x="43281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8321249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8" y="42943"/>
                  </a:lnTo>
                  <a:lnTo>
                    <a:pt x="53171" y="52769"/>
                  </a:lnTo>
                  <a:lnTo>
                    <a:pt x="43281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3"/>
                  </a:lnTo>
                  <a:lnTo>
                    <a:pt x="59838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8744797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9168400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8" y="42943"/>
                  </a:lnTo>
                  <a:lnTo>
                    <a:pt x="53171" y="52769"/>
                  </a:lnTo>
                  <a:lnTo>
                    <a:pt x="43281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3"/>
                  </a:lnTo>
                  <a:lnTo>
                    <a:pt x="59838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9591948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93" y="42943"/>
                  </a:lnTo>
                  <a:lnTo>
                    <a:pt x="53219" y="52769"/>
                  </a:lnTo>
                  <a:lnTo>
                    <a:pt x="43313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313" y="2429"/>
                  </a:lnTo>
                  <a:lnTo>
                    <a:pt x="53219" y="9053"/>
                  </a:lnTo>
                  <a:lnTo>
                    <a:pt x="59893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10015552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7905936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24" y="2429"/>
                  </a:lnTo>
                  <a:lnTo>
                    <a:pt x="9118" y="9053"/>
                  </a:lnTo>
                  <a:lnTo>
                    <a:pt x="2445" y="18878"/>
                  </a:lnTo>
                  <a:lnTo>
                    <a:pt x="0" y="30909"/>
                  </a:lnTo>
                  <a:lnTo>
                    <a:pt x="2445" y="42943"/>
                  </a:lnTo>
                  <a:lnTo>
                    <a:pt x="9118" y="52769"/>
                  </a:lnTo>
                  <a:lnTo>
                    <a:pt x="19024" y="59394"/>
                  </a:lnTo>
                  <a:lnTo>
                    <a:pt x="31169" y="61824"/>
                  </a:lnTo>
                  <a:lnTo>
                    <a:pt x="43281" y="59394"/>
                  </a:lnTo>
                  <a:lnTo>
                    <a:pt x="53171" y="52769"/>
                  </a:lnTo>
                  <a:lnTo>
                    <a:pt x="59838" y="42943"/>
                  </a:lnTo>
                  <a:lnTo>
                    <a:pt x="62283" y="30909"/>
                  </a:lnTo>
                  <a:lnTo>
                    <a:pt x="59838" y="18878"/>
                  </a:lnTo>
                  <a:lnTo>
                    <a:pt x="53171" y="9053"/>
                  </a:lnTo>
                  <a:lnTo>
                    <a:pt x="43281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7905936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8" y="42943"/>
                  </a:lnTo>
                  <a:lnTo>
                    <a:pt x="53171" y="52769"/>
                  </a:lnTo>
                  <a:lnTo>
                    <a:pt x="43281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3"/>
                  </a:lnTo>
                  <a:lnTo>
                    <a:pt x="59838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8329483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48" y="2429"/>
                  </a:lnTo>
                  <a:lnTo>
                    <a:pt x="9139" y="9053"/>
                  </a:lnTo>
                  <a:lnTo>
                    <a:pt x="2453" y="18878"/>
                  </a:lnTo>
                  <a:lnTo>
                    <a:pt x="0" y="30909"/>
                  </a:lnTo>
                  <a:lnTo>
                    <a:pt x="2453" y="42943"/>
                  </a:lnTo>
                  <a:lnTo>
                    <a:pt x="9139" y="52769"/>
                  </a:lnTo>
                  <a:lnTo>
                    <a:pt x="19048" y="59394"/>
                  </a:lnTo>
                  <a:lnTo>
                    <a:pt x="31169" y="61824"/>
                  </a:lnTo>
                  <a:lnTo>
                    <a:pt x="43313" y="59394"/>
                  </a:lnTo>
                  <a:lnTo>
                    <a:pt x="53219" y="52769"/>
                  </a:lnTo>
                  <a:lnTo>
                    <a:pt x="59893" y="42943"/>
                  </a:lnTo>
                  <a:lnTo>
                    <a:pt x="62338" y="30909"/>
                  </a:lnTo>
                  <a:lnTo>
                    <a:pt x="59893" y="18878"/>
                  </a:lnTo>
                  <a:lnTo>
                    <a:pt x="53219" y="9053"/>
                  </a:lnTo>
                  <a:lnTo>
                    <a:pt x="43313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8329483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93" y="42943"/>
                  </a:lnTo>
                  <a:lnTo>
                    <a:pt x="53219" y="52769"/>
                  </a:lnTo>
                  <a:lnTo>
                    <a:pt x="43313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313" y="2429"/>
                  </a:lnTo>
                  <a:lnTo>
                    <a:pt x="53219" y="9053"/>
                  </a:lnTo>
                  <a:lnTo>
                    <a:pt x="59893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753087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24" y="2429"/>
                  </a:lnTo>
                  <a:lnTo>
                    <a:pt x="9118" y="9053"/>
                  </a:lnTo>
                  <a:lnTo>
                    <a:pt x="2445" y="18878"/>
                  </a:lnTo>
                  <a:lnTo>
                    <a:pt x="0" y="30909"/>
                  </a:lnTo>
                  <a:lnTo>
                    <a:pt x="2445" y="42943"/>
                  </a:lnTo>
                  <a:lnTo>
                    <a:pt x="9118" y="52769"/>
                  </a:lnTo>
                  <a:lnTo>
                    <a:pt x="19024" y="59394"/>
                  </a:lnTo>
                  <a:lnTo>
                    <a:pt x="31169" y="61824"/>
                  </a:lnTo>
                  <a:lnTo>
                    <a:pt x="43281" y="59394"/>
                  </a:lnTo>
                  <a:lnTo>
                    <a:pt x="53171" y="52769"/>
                  </a:lnTo>
                  <a:lnTo>
                    <a:pt x="59838" y="42943"/>
                  </a:lnTo>
                  <a:lnTo>
                    <a:pt x="62283" y="30909"/>
                  </a:lnTo>
                  <a:lnTo>
                    <a:pt x="59838" y="18878"/>
                  </a:lnTo>
                  <a:lnTo>
                    <a:pt x="53171" y="9053"/>
                  </a:lnTo>
                  <a:lnTo>
                    <a:pt x="43281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8753087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8" y="42943"/>
                  </a:lnTo>
                  <a:lnTo>
                    <a:pt x="53171" y="52769"/>
                  </a:lnTo>
                  <a:lnTo>
                    <a:pt x="43281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3"/>
                  </a:lnTo>
                  <a:lnTo>
                    <a:pt x="59838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9176691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7" y="42943"/>
                  </a:lnTo>
                  <a:lnTo>
                    <a:pt x="53164" y="52769"/>
                  </a:lnTo>
                  <a:lnTo>
                    <a:pt x="43258" y="59394"/>
                  </a:lnTo>
                  <a:lnTo>
                    <a:pt x="31114" y="61824"/>
                  </a:lnTo>
                  <a:lnTo>
                    <a:pt x="19001" y="59394"/>
                  </a:lnTo>
                  <a:lnTo>
                    <a:pt x="9111" y="52769"/>
                  </a:lnTo>
                  <a:lnTo>
                    <a:pt x="2444" y="42943"/>
                  </a:lnTo>
                  <a:lnTo>
                    <a:pt x="0" y="30909"/>
                  </a:lnTo>
                  <a:lnTo>
                    <a:pt x="2444" y="18878"/>
                  </a:lnTo>
                  <a:lnTo>
                    <a:pt x="9111" y="9053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3"/>
                  </a:lnTo>
                  <a:lnTo>
                    <a:pt x="59837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9600238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023842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7" y="42943"/>
                  </a:lnTo>
                  <a:lnTo>
                    <a:pt x="53164" y="52769"/>
                  </a:lnTo>
                  <a:lnTo>
                    <a:pt x="43258" y="59394"/>
                  </a:lnTo>
                  <a:lnTo>
                    <a:pt x="31114" y="61824"/>
                  </a:lnTo>
                  <a:lnTo>
                    <a:pt x="19001" y="59394"/>
                  </a:lnTo>
                  <a:lnTo>
                    <a:pt x="9111" y="52769"/>
                  </a:lnTo>
                  <a:lnTo>
                    <a:pt x="2444" y="42943"/>
                  </a:lnTo>
                  <a:lnTo>
                    <a:pt x="0" y="30909"/>
                  </a:lnTo>
                  <a:lnTo>
                    <a:pt x="2444" y="18878"/>
                  </a:lnTo>
                  <a:lnTo>
                    <a:pt x="9111" y="9053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3"/>
                  </a:lnTo>
                  <a:lnTo>
                    <a:pt x="59837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7345878" y="2321648"/>
              <a:ext cx="65879" cy="653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7769725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8" y="0"/>
                  </a:moveTo>
                  <a:lnTo>
                    <a:pt x="19029" y="2429"/>
                  </a:lnTo>
                  <a:lnTo>
                    <a:pt x="9125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6"/>
                  </a:lnTo>
                  <a:lnTo>
                    <a:pt x="9125" y="52771"/>
                  </a:lnTo>
                  <a:lnTo>
                    <a:pt x="19029" y="59396"/>
                  </a:lnTo>
                  <a:lnTo>
                    <a:pt x="31158" y="61826"/>
                  </a:lnTo>
                  <a:lnTo>
                    <a:pt x="43283" y="59396"/>
                  </a:lnTo>
                  <a:lnTo>
                    <a:pt x="53186" y="52771"/>
                  </a:lnTo>
                  <a:lnTo>
                    <a:pt x="59862" y="42946"/>
                  </a:lnTo>
                  <a:lnTo>
                    <a:pt x="62310" y="30914"/>
                  </a:lnTo>
                  <a:lnTo>
                    <a:pt x="59862" y="18880"/>
                  </a:lnTo>
                  <a:lnTo>
                    <a:pt x="53185" y="9054"/>
                  </a:lnTo>
                  <a:lnTo>
                    <a:pt x="43283" y="2429"/>
                  </a:lnTo>
                  <a:lnTo>
                    <a:pt x="3115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7769725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0" y="30914"/>
                  </a:moveTo>
                  <a:lnTo>
                    <a:pt x="59862" y="42946"/>
                  </a:lnTo>
                  <a:lnTo>
                    <a:pt x="53186" y="52771"/>
                  </a:lnTo>
                  <a:lnTo>
                    <a:pt x="43283" y="59396"/>
                  </a:lnTo>
                  <a:lnTo>
                    <a:pt x="31158" y="61826"/>
                  </a:lnTo>
                  <a:lnTo>
                    <a:pt x="19029" y="59396"/>
                  </a:lnTo>
                  <a:lnTo>
                    <a:pt x="9125" y="52771"/>
                  </a:lnTo>
                  <a:lnTo>
                    <a:pt x="2448" y="42946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5" y="9054"/>
                  </a:lnTo>
                  <a:lnTo>
                    <a:pt x="19029" y="2429"/>
                  </a:lnTo>
                  <a:lnTo>
                    <a:pt x="31158" y="0"/>
                  </a:lnTo>
                  <a:lnTo>
                    <a:pt x="43283" y="2429"/>
                  </a:lnTo>
                  <a:lnTo>
                    <a:pt x="53185" y="9054"/>
                  </a:lnTo>
                  <a:lnTo>
                    <a:pt x="59862" y="18880"/>
                  </a:lnTo>
                  <a:lnTo>
                    <a:pt x="62310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8193312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24" y="2429"/>
                  </a:lnTo>
                  <a:lnTo>
                    <a:pt x="9118" y="9054"/>
                  </a:lnTo>
                  <a:lnTo>
                    <a:pt x="2445" y="18880"/>
                  </a:lnTo>
                  <a:lnTo>
                    <a:pt x="0" y="30914"/>
                  </a:lnTo>
                  <a:lnTo>
                    <a:pt x="2445" y="42946"/>
                  </a:lnTo>
                  <a:lnTo>
                    <a:pt x="9118" y="52771"/>
                  </a:lnTo>
                  <a:lnTo>
                    <a:pt x="19024" y="59396"/>
                  </a:lnTo>
                  <a:lnTo>
                    <a:pt x="31169" y="61826"/>
                  </a:lnTo>
                  <a:lnTo>
                    <a:pt x="43281" y="59396"/>
                  </a:lnTo>
                  <a:lnTo>
                    <a:pt x="53171" y="52771"/>
                  </a:lnTo>
                  <a:lnTo>
                    <a:pt x="59838" y="42946"/>
                  </a:lnTo>
                  <a:lnTo>
                    <a:pt x="62283" y="30914"/>
                  </a:lnTo>
                  <a:lnTo>
                    <a:pt x="59838" y="18880"/>
                  </a:lnTo>
                  <a:lnTo>
                    <a:pt x="53171" y="9054"/>
                  </a:lnTo>
                  <a:lnTo>
                    <a:pt x="43281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8193312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8" y="42946"/>
                  </a:lnTo>
                  <a:lnTo>
                    <a:pt x="53171" y="52771"/>
                  </a:lnTo>
                  <a:lnTo>
                    <a:pt x="43281" y="59396"/>
                  </a:lnTo>
                  <a:lnTo>
                    <a:pt x="31169" y="61826"/>
                  </a:lnTo>
                  <a:lnTo>
                    <a:pt x="19024" y="59396"/>
                  </a:lnTo>
                  <a:lnTo>
                    <a:pt x="9118" y="52771"/>
                  </a:lnTo>
                  <a:lnTo>
                    <a:pt x="2445" y="42946"/>
                  </a:lnTo>
                  <a:lnTo>
                    <a:pt x="0" y="30914"/>
                  </a:lnTo>
                  <a:lnTo>
                    <a:pt x="2445" y="18880"/>
                  </a:lnTo>
                  <a:lnTo>
                    <a:pt x="9118" y="9054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4"/>
                  </a:lnTo>
                  <a:lnTo>
                    <a:pt x="59838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8616860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48" y="2429"/>
                  </a:lnTo>
                  <a:lnTo>
                    <a:pt x="9139" y="9054"/>
                  </a:lnTo>
                  <a:lnTo>
                    <a:pt x="2453" y="18880"/>
                  </a:lnTo>
                  <a:lnTo>
                    <a:pt x="0" y="30914"/>
                  </a:lnTo>
                  <a:lnTo>
                    <a:pt x="2453" y="42946"/>
                  </a:lnTo>
                  <a:lnTo>
                    <a:pt x="9139" y="52771"/>
                  </a:lnTo>
                  <a:lnTo>
                    <a:pt x="19048" y="59396"/>
                  </a:lnTo>
                  <a:lnTo>
                    <a:pt x="31169" y="61826"/>
                  </a:lnTo>
                  <a:lnTo>
                    <a:pt x="43313" y="59396"/>
                  </a:lnTo>
                  <a:lnTo>
                    <a:pt x="53219" y="52771"/>
                  </a:lnTo>
                  <a:lnTo>
                    <a:pt x="59893" y="42946"/>
                  </a:lnTo>
                  <a:lnTo>
                    <a:pt x="62338" y="30914"/>
                  </a:lnTo>
                  <a:lnTo>
                    <a:pt x="59893" y="18880"/>
                  </a:lnTo>
                  <a:lnTo>
                    <a:pt x="53219" y="9054"/>
                  </a:lnTo>
                  <a:lnTo>
                    <a:pt x="43313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8616860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93" y="42946"/>
                  </a:lnTo>
                  <a:lnTo>
                    <a:pt x="53219" y="52771"/>
                  </a:lnTo>
                  <a:lnTo>
                    <a:pt x="43313" y="59396"/>
                  </a:lnTo>
                  <a:lnTo>
                    <a:pt x="31169" y="61826"/>
                  </a:lnTo>
                  <a:lnTo>
                    <a:pt x="19048" y="59396"/>
                  </a:lnTo>
                  <a:lnTo>
                    <a:pt x="9139" y="52771"/>
                  </a:lnTo>
                  <a:lnTo>
                    <a:pt x="2453" y="42946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313" y="2429"/>
                  </a:lnTo>
                  <a:lnTo>
                    <a:pt x="53219" y="9054"/>
                  </a:lnTo>
                  <a:lnTo>
                    <a:pt x="59893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40463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6"/>
                  </a:lnTo>
                  <a:lnTo>
                    <a:pt x="53199" y="52771"/>
                  </a:lnTo>
                  <a:lnTo>
                    <a:pt x="43290" y="59396"/>
                  </a:lnTo>
                  <a:lnTo>
                    <a:pt x="31169" y="61826"/>
                  </a:lnTo>
                  <a:lnTo>
                    <a:pt x="19024" y="59396"/>
                  </a:lnTo>
                  <a:lnTo>
                    <a:pt x="9118" y="52771"/>
                  </a:lnTo>
                  <a:lnTo>
                    <a:pt x="2445" y="42946"/>
                  </a:lnTo>
                  <a:lnTo>
                    <a:pt x="0" y="30914"/>
                  </a:lnTo>
                  <a:lnTo>
                    <a:pt x="2445" y="18880"/>
                  </a:lnTo>
                  <a:lnTo>
                    <a:pt x="9118" y="9054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9464066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7" y="42946"/>
                  </a:lnTo>
                  <a:lnTo>
                    <a:pt x="53164" y="52771"/>
                  </a:lnTo>
                  <a:lnTo>
                    <a:pt x="43258" y="59396"/>
                  </a:lnTo>
                  <a:lnTo>
                    <a:pt x="31114" y="61826"/>
                  </a:lnTo>
                  <a:lnTo>
                    <a:pt x="19001" y="59396"/>
                  </a:lnTo>
                  <a:lnTo>
                    <a:pt x="9111" y="52771"/>
                  </a:lnTo>
                  <a:lnTo>
                    <a:pt x="2444" y="42946"/>
                  </a:lnTo>
                  <a:lnTo>
                    <a:pt x="0" y="30914"/>
                  </a:lnTo>
                  <a:lnTo>
                    <a:pt x="2444" y="18880"/>
                  </a:lnTo>
                  <a:lnTo>
                    <a:pt x="9111" y="9054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4"/>
                  </a:lnTo>
                  <a:lnTo>
                    <a:pt x="59837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9887615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6"/>
                  </a:lnTo>
                  <a:lnTo>
                    <a:pt x="53199" y="52771"/>
                  </a:lnTo>
                  <a:lnTo>
                    <a:pt x="43290" y="59396"/>
                  </a:lnTo>
                  <a:lnTo>
                    <a:pt x="31169" y="61826"/>
                  </a:lnTo>
                  <a:lnTo>
                    <a:pt x="19048" y="59396"/>
                  </a:lnTo>
                  <a:lnTo>
                    <a:pt x="9139" y="52771"/>
                  </a:lnTo>
                  <a:lnTo>
                    <a:pt x="2453" y="42946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7302033" y="2187839"/>
              <a:ext cx="335280" cy="480059"/>
            </a:xfrm>
            <a:custGeom>
              <a:avLst/>
              <a:gdLst/>
              <a:ahLst/>
              <a:cxnLst/>
              <a:rect l="l" t="t" r="r" b="b"/>
              <a:pathLst>
                <a:path w="335279" h="480060">
                  <a:moveTo>
                    <a:pt x="0" y="479822"/>
                  </a:moveTo>
                  <a:lnTo>
                    <a:pt x="334710" y="479822"/>
                  </a:lnTo>
                  <a:lnTo>
                    <a:pt x="334710" y="0"/>
                  </a:lnTo>
                  <a:lnTo>
                    <a:pt x="0" y="0"/>
                  </a:lnTo>
                  <a:lnTo>
                    <a:pt x="0" y="479822"/>
                  </a:lnTo>
                  <a:close/>
                </a:path>
              </a:pathLst>
            </a:custGeom>
            <a:ln w="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7501553" y="2235393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81" y="0"/>
                  </a:moveTo>
                  <a:lnTo>
                    <a:pt x="18861" y="2407"/>
                  </a:lnTo>
                  <a:lnTo>
                    <a:pt x="9045" y="8972"/>
                  </a:lnTo>
                  <a:lnTo>
                    <a:pt x="2426" y="18709"/>
                  </a:lnTo>
                  <a:lnTo>
                    <a:pt x="0" y="30635"/>
                  </a:lnTo>
                  <a:lnTo>
                    <a:pt x="2426" y="42561"/>
                  </a:lnTo>
                  <a:lnTo>
                    <a:pt x="9045" y="52301"/>
                  </a:lnTo>
                  <a:lnTo>
                    <a:pt x="18861" y="58867"/>
                  </a:lnTo>
                  <a:lnTo>
                    <a:pt x="30881" y="61275"/>
                  </a:lnTo>
                  <a:lnTo>
                    <a:pt x="42902" y="58867"/>
                  </a:lnTo>
                  <a:lnTo>
                    <a:pt x="52718" y="52301"/>
                  </a:lnTo>
                  <a:lnTo>
                    <a:pt x="59336" y="42561"/>
                  </a:lnTo>
                  <a:lnTo>
                    <a:pt x="61763" y="30635"/>
                  </a:lnTo>
                  <a:lnTo>
                    <a:pt x="59336" y="18709"/>
                  </a:lnTo>
                  <a:lnTo>
                    <a:pt x="52718" y="8972"/>
                  </a:lnTo>
                  <a:lnTo>
                    <a:pt x="42902" y="2407"/>
                  </a:lnTo>
                  <a:lnTo>
                    <a:pt x="308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7501553" y="2235393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63" y="30635"/>
                  </a:moveTo>
                  <a:lnTo>
                    <a:pt x="59336" y="42561"/>
                  </a:lnTo>
                  <a:lnTo>
                    <a:pt x="52718" y="52301"/>
                  </a:lnTo>
                  <a:lnTo>
                    <a:pt x="42902" y="58867"/>
                  </a:lnTo>
                  <a:lnTo>
                    <a:pt x="30881" y="61275"/>
                  </a:lnTo>
                  <a:lnTo>
                    <a:pt x="18861" y="58867"/>
                  </a:lnTo>
                  <a:lnTo>
                    <a:pt x="9045" y="52301"/>
                  </a:lnTo>
                  <a:lnTo>
                    <a:pt x="2426" y="42561"/>
                  </a:lnTo>
                  <a:lnTo>
                    <a:pt x="0" y="30635"/>
                  </a:lnTo>
                  <a:lnTo>
                    <a:pt x="2426" y="18709"/>
                  </a:lnTo>
                  <a:lnTo>
                    <a:pt x="9045" y="8972"/>
                  </a:lnTo>
                  <a:lnTo>
                    <a:pt x="18861" y="2407"/>
                  </a:lnTo>
                  <a:lnTo>
                    <a:pt x="30881" y="0"/>
                  </a:lnTo>
                  <a:lnTo>
                    <a:pt x="42902" y="2407"/>
                  </a:lnTo>
                  <a:lnTo>
                    <a:pt x="52718" y="8972"/>
                  </a:lnTo>
                  <a:lnTo>
                    <a:pt x="59336" y="18709"/>
                  </a:lnTo>
                  <a:lnTo>
                    <a:pt x="61763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7509826" y="2415942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81" y="0"/>
                  </a:moveTo>
                  <a:lnTo>
                    <a:pt x="18861" y="2407"/>
                  </a:lnTo>
                  <a:lnTo>
                    <a:pt x="9045" y="8972"/>
                  </a:lnTo>
                  <a:lnTo>
                    <a:pt x="2426" y="18709"/>
                  </a:lnTo>
                  <a:lnTo>
                    <a:pt x="0" y="30635"/>
                  </a:lnTo>
                  <a:lnTo>
                    <a:pt x="2426" y="42561"/>
                  </a:lnTo>
                  <a:lnTo>
                    <a:pt x="9045" y="52301"/>
                  </a:lnTo>
                  <a:lnTo>
                    <a:pt x="18861" y="58867"/>
                  </a:lnTo>
                  <a:lnTo>
                    <a:pt x="30881" y="61275"/>
                  </a:lnTo>
                  <a:lnTo>
                    <a:pt x="42901" y="58867"/>
                  </a:lnTo>
                  <a:lnTo>
                    <a:pt x="52715" y="52301"/>
                  </a:lnTo>
                  <a:lnTo>
                    <a:pt x="59332" y="42561"/>
                  </a:lnTo>
                  <a:lnTo>
                    <a:pt x="61758" y="30635"/>
                  </a:lnTo>
                  <a:lnTo>
                    <a:pt x="59332" y="18709"/>
                  </a:lnTo>
                  <a:lnTo>
                    <a:pt x="52715" y="8972"/>
                  </a:lnTo>
                  <a:lnTo>
                    <a:pt x="42901" y="2407"/>
                  </a:lnTo>
                  <a:lnTo>
                    <a:pt x="308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7509826" y="2415942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58" y="30635"/>
                  </a:moveTo>
                  <a:lnTo>
                    <a:pt x="59332" y="42561"/>
                  </a:lnTo>
                  <a:lnTo>
                    <a:pt x="52715" y="52301"/>
                  </a:lnTo>
                  <a:lnTo>
                    <a:pt x="42901" y="58867"/>
                  </a:lnTo>
                  <a:lnTo>
                    <a:pt x="30881" y="61275"/>
                  </a:lnTo>
                  <a:lnTo>
                    <a:pt x="18861" y="58867"/>
                  </a:lnTo>
                  <a:lnTo>
                    <a:pt x="9045" y="52301"/>
                  </a:lnTo>
                  <a:lnTo>
                    <a:pt x="2426" y="42561"/>
                  </a:lnTo>
                  <a:lnTo>
                    <a:pt x="0" y="30635"/>
                  </a:lnTo>
                  <a:lnTo>
                    <a:pt x="2426" y="18709"/>
                  </a:lnTo>
                  <a:lnTo>
                    <a:pt x="9045" y="8972"/>
                  </a:lnTo>
                  <a:lnTo>
                    <a:pt x="18861" y="2407"/>
                  </a:lnTo>
                  <a:lnTo>
                    <a:pt x="30881" y="0"/>
                  </a:lnTo>
                  <a:lnTo>
                    <a:pt x="42901" y="2407"/>
                  </a:lnTo>
                  <a:lnTo>
                    <a:pt x="52715" y="8972"/>
                  </a:lnTo>
                  <a:lnTo>
                    <a:pt x="59332" y="18709"/>
                  </a:lnTo>
                  <a:lnTo>
                    <a:pt x="61758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7318859" y="2376903"/>
              <a:ext cx="124052" cy="6566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7373350" y="2510315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81" y="0"/>
                  </a:moveTo>
                  <a:lnTo>
                    <a:pt x="18861" y="2408"/>
                  </a:lnTo>
                  <a:lnTo>
                    <a:pt x="9045" y="8974"/>
                  </a:lnTo>
                  <a:lnTo>
                    <a:pt x="2426" y="18714"/>
                  </a:lnTo>
                  <a:lnTo>
                    <a:pt x="0" y="30640"/>
                  </a:lnTo>
                  <a:lnTo>
                    <a:pt x="2426" y="42566"/>
                  </a:lnTo>
                  <a:lnTo>
                    <a:pt x="9045" y="52303"/>
                  </a:lnTo>
                  <a:lnTo>
                    <a:pt x="18861" y="58868"/>
                  </a:lnTo>
                  <a:lnTo>
                    <a:pt x="30881" y="61275"/>
                  </a:lnTo>
                  <a:lnTo>
                    <a:pt x="42901" y="58868"/>
                  </a:lnTo>
                  <a:lnTo>
                    <a:pt x="52715" y="52303"/>
                  </a:lnTo>
                  <a:lnTo>
                    <a:pt x="59332" y="42566"/>
                  </a:lnTo>
                  <a:lnTo>
                    <a:pt x="61758" y="30640"/>
                  </a:lnTo>
                  <a:lnTo>
                    <a:pt x="59332" y="18714"/>
                  </a:lnTo>
                  <a:lnTo>
                    <a:pt x="52715" y="8974"/>
                  </a:lnTo>
                  <a:lnTo>
                    <a:pt x="42901" y="2408"/>
                  </a:lnTo>
                  <a:lnTo>
                    <a:pt x="308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7373350" y="2510315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58" y="30640"/>
                  </a:moveTo>
                  <a:lnTo>
                    <a:pt x="59332" y="42566"/>
                  </a:lnTo>
                  <a:lnTo>
                    <a:pt x="52715" y="52303"/>
                  </a:lnTo>
                  <a:lnTo>
                    <a:pt x="42901" y="58868"/>
                  </a:lnTo>
                  <a:lnTo>
                    <a:pt x="30881" y="61275"/>
                  </a:lnTo>
                  <a:lnTo>
                    <a:pt x="18861" y="58868"/>
                  </a:lnTo>
                  <a:lnTo>
                    <a:pt x="9045" y="52303"/>
                  </a:lnTo>
                  <a:lnTo>
                    <a:pt x="2426" y="42566"/>
                  </a:lnTo>
                  <a:lnTo>
                    <a:pt x="0" y="30640"/>
                  </a:lnTo>
                  <a:lnTo>
                    <a:pt x="2426" y="18714"/>
                  </a:lnTo>
                  <a:lnTo>
                    <a:pt x="9045" y="8974"/>
                  </a:lnTo>
                  <a:lnTo>
                    <a:pt x="18861" y="2408"/>
                  </a:lnTo>
                  <a:lnTo>
                    <a:pt x="30881" y="0"/>
                  </a:lnTo>
                  <a:lnTo>
                    <a:pt x="42901" y="2408"/>
                  </a:lnTo>
                  <a:lnTo>
                    <a:pt x="52715" y="8974"/>
                  </a:lnTo>
                  <a:lnTo>
                    <a:pt x="59332" y="18714"/>
                  </a:lnTo>
                  <a:lnTo>
                    <a:pt x="61758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7532435" y="2290649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2" y="0"/>
                  </a:moveTo>
                  <a:lnTo>
                    <a:pt x="19027" y="2429"/>
                  </a:lnTo>
                  <a:lnTo>
                    <a:pt x="9124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5"/>
                  </a:lnTo>
                  <a:lnTo>
                    <a:pt x="9124" y="52770"/>
                  </a:lnTo>
                  <a:lnTo>
                    <a:pt x="19027" y="59395"/>
                  </a:lnTo>
                  <a:lnTo>
                    <a:pt x="31152" y="61824"/>
                  </a:lnTo>
                  <a:lnTo>
                    <a:pt x="43281" y="59395"/>
                  </a:lnTo>
                  <a:lnTo>
                    <a:pt x="53185" y="52770"/>
                  </a:lnTo>
                  <a:lnTo>
                    <a:pt x="59862" y="42945"/>
                  </a:lnTo>
                  <a:lnTo>
                    <a:pt x="62310" y="30914"/>
                  </a:lnTo>
                  <a:lnTo>
                    <a:pt x="59862" y="18880"/>
                  </a:lnTo>
                  <a:lnTo>
                    <a:pt x="53185" y="9054"/>
                  </a:lnTo>
                  <a:lnTo>
                    <a:pt x="43281" y="2429"/>
                  </a:lnTo>
                  <a:lnTo>
                    <a:pt x="311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7532435" y="2290649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0" y="30914"/>
                  </a:moveTo>
                  <a:lnTo>
                    <a:pt x="59862" y="42945"/>
                  </a:lnTo>
                  <a:lnTo>
                    <a:pt x="53185" y="52770"/>
                  </a:lnTo>
                  <a:lnTo>
                    <a:pt x="43281" y="59395"/>
                  </a:lnTo>
                  <a:lnTo>
                    <a:pt x="31152" y="61824"/>
                  </a:lnTo>
                  <a:lnTo>
                    <a:pt x="19027" y="59395"/>
                  </a:lnTo>
                  <a:lnTo>
                    <a:pt x="9124" y="52770"/>
                  </a:lnTo>
                  <a:lnTo>
                    <a:pt x="2448" y="42945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4" y="9054"/>
                  </a:lnTo>
                  <a:lnTo>
                    <a:pt x="19027" y="2429"/>
                  </a:lnTo>
                  <a:lnTo>
                    <a:pt x="31152" y="0"/>
                  </a:lnTo>
                  <a:lnTo>
                    <a:pt x="43281" y="2429"/>
                  </a:lnTo>
                  <a:lnTo>
                    <a:pt x="53185" y="9054"/>
                  </a:lnTo>
                  <a:lnTo>
                    <a:pt x="59862" y="18880"/>
                  </a:lnTo>
                  <a:lnTo>
                    <a:pt x="62310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40708" y="247119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2" y="0"/>
                  </a:moveTo>
                  <a:lnTo>
                    <a:pt x="19027" y="2429"/>
                  </a:lnTo>
                  <a:lnTo>
                    <a:pt x="9124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5"/>
                  </a:lnTo>
                  <a:lnTo>
                    <a:pt x="9124" y="52770"/>
                  </a:lnTo>
                  <a:lnTo>
                    <a:pt x="19027" y="59395"/>
                  </a:lnTo>
                  <a:lnTo>
                    <a:pt x="31152" y="61824"/>
                  </a:lnTo>
                  <a:lnTo>
                    <a:pt x="43281" y="59395"/>
                  </a:lnTo>
                  <a:lnTo>
                    <a:pt x="53185" y="52770"/>
                  </a:lnTo>
                  <a:lnTo>
                    <a:pt x="59862" y="42945"/>
                  </a:lnTo>
                  <a:lnTo>
                    <a:pt x="62310" y="30914"/>
                  </a:lnTo>
                  <a:lnTo>
                    <a:pt x="59862" y="18880"/>
                  </a:lnTo>
                  <a:lnTo>
                    <a:pt x="53185" y="9054"/>
                  </a:lnTo>
                  <a:lnTo>
                    <a:pt x="43281" y="2429"/>
                  </a:lnTo>
                  <a:lnTo>
                    <a:pt x="311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7540708" y="247119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0" y="30914"/>
                  </a:moveTo>
                  <a:lnTo>
                    <a:pt x="59862" y="42945"/>
                  </a:lnTo>
                  <a:lnTo>
                    <a:pt x="53185" y="52770"/>
                  </a:lnTo>
                  <a:lnTo>
                    <a:pt x="43281" y="59395"/>
                  </a:lnTo>
                  <a:lnTo>
                    <a:pt x="31152" y="61824"/>
                  </a:lnTo>
                  <a:lnTo>
                    <a:pt x="19027" y="59395"/>
                  </a:lnTo>
                  <a:lnTo>
                    <a:pt x="9124" y="52770"/>
                  </a:lnTo>
                  <a:lnTo>
                    <a:pt x="2448" y="42945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4" y="9054"/>
                  </a:lnTo>
                  <a:lnTo>
                    <a:pt x="19027" y="2429"/>
                  </a:lnTo>
                  <a:lnTo>
                    <a:pt x="31152" y="0"/>
                  </a:lnTo>
                  <a:lnTo>
                    <a:pt x="43281" y="2429"/>
                  </a:lnTo>
                  <a:lnTo>
                    <a:pt x="53185" y="9054"/>
                  </a:lnTo>
                  <a:lnTo>
                    <a:pt x="59862" y="18880"/>
                  </a:lnTo>
                  <a:lnTo>
                    <a:pt x="62310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7404233" y="2565576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2" y="0"/>
                  </a:moveTo>
                  <a:lnTo>
                    <a:pt x="19027" y="2429"/>
                  </a:lnTo>
                  <a:lnTo>
                    <a:pt x="9124" y="9053"/>
                  </a:lnTo>
                  <a:lnTo>
                    <a:pt x="2448" y="18878"/>
                  </a:lnTo>
                  <a:lnTo>
                    <a:pt x="0" y="30909"/>
                  </a:lnTo>
                  <a:lnTo>
                    <a:pt x="2448" y="42943"/>
                  </a:lnTo>
                  <a:lnTo>
                    <a:pt x="9124" y="52769"/>
                  </a:lnTo>
                  <a:lnTo>
                    <a:pt x="19027" y="59394"/>
                  </a:lnTo>
                  <a:lnTo>
                    <a:pt x="31152" y="61823"/>
                  </a:lnTo>
                  <a:lnTo>
                    <a:pt x="43281" y="59394"/>
                  </a:lnTo>
                  <a:lnTo>
                    <a:pt x="53185" y="52769"/>
                  </a:lnTo>
                  <a:lnTo>
                    <a:pt x="59862" y="42943"/>
                  </a:lnTo>
                  <a:lnTo>
                    <a:pt x="62310" y="30909"/>
                  </a:lnTo>
                  <a:lnTo>
                    <a:pt x="59862" y="18878"/>
                  </a:lnTo>
                  <a:lnTo>
                    <a:pt x="53185" y="9053"/>
                  </a:lnTo>
                  <a:lnTo>
                    <a:pt x="43281" y="2429"/>
                  </a:lnTo>
                  <a:lnTo>
                    <a:pt x="311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7404233" y="2565576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0" y="30909"/>
                  </a:moveTo>
                  <a:lnTo>
                    <a:pt x="59862" y="42943"/>
                  </a:lnTo>
                  <a:lnTo>
                    <a:pt x="53185" y="52769"/>
                  </a:lnTo>
                  <a:lnTo>
                    <a:pt x="43281" y="59394"/>
                  </a:lnTo>
                  <a:lnTo>
                    <a:pt x="31152" y="61823"/>
                  </a:lnTo>
                  <a:lnTo>
                    <a:pt x="19027" y="59394"/>
                  </a:lnTo>
                  <a:lnTo>
                    <a:pt x="9124" y="52769"/>
                  </a:lnTo>
                  <a:lnTo>
                    <a:pt x="2448" y="42943"/>
                  </a:lnTo>
                  <a:lnTo>
                    <a:pt x="0" y="30909"/>
                  </a:lnTo>
                  <a:lnTo>
                    <a:pt x="2448" y="18878"/>
                  </a:lnTo>
                  <a:lnTo>
                    <a:pt x="9124" y="9053"/>
                  </a:lnTo>
                  <a:lnTo>
                    <a:pt x="19027" y="2429"/>
                  </a:lnTo>
                  <a:lnTo>
                    <a:pt x="31152" y="0"/>
                  </a:lnTo>
                  <a:lnTo>
                    <a:pt x="43281" y="2429"/>
                  </a:lnTo>
                  <a:lnTo>
                    <a:pt x="53185" y="9053"/>
                  </a:lnTo>
                  <a:lnTo>
                    <a:pt x="59862" y="18878"/>
                  </a:lnTo>
                  <a:lnTo>
                    <a:pt x="62310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7474534" y="2290649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8" y="0"/>
                  </a:moveTo>
                  <a:lnTo>
                    <a:pt x="19029" y="2429"/>
                  </a:lnTo>
                  <a:lnTo>
                    <a:pt x="9125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5"/>
                  </a:lnTo>
                  <a:lnTo>
                    <a:pt x="9125" y="52770"/>
                  </a:lnTo>
                  <a:lnTo>
                    <a:pt x="19029" y="59395"/>
                  </a:lnTo>
                  <a:lnTo>
                    <a:pt x="31158" y="61824"/>
                  </a:lnTo>
                  <a:lnTo>
                    <a:pt x="43283" y="59395"/>
                  </a:lnTo>
                  <a:lnTo>
                    <a:pt x="53186" y="52770"/>
                  </a:lnTo>
                  <a:lnTo>
                    <a:pt x="59862" y="42945"/>
                  </a:lnTo>
                  <a:lnTo>
                    <a:pt x="62310" y="30914"/>
                  </a:lnTo>
                  <a:lnTo>
                    <a:pt x="59862" y="18880"/>
                  </a:lnTo>
                  <a:lnTo>
                    <a:pt x="53185" y="9054"/>
                  </a:lnTo>
                  <a:lnTo>
                    <a:pt x="43283" y="2429"/>
                  </a:lnTo>
                  <a:lnTo>
                    <a:pt x="3115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7474534" y="2290649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0" y="30914"/>
                  </a:moveTo>
                  <a:lnTo>
                    <a:pt x="59862" y="42945"/>
                  </a:lnTo>
                  <a:lnTo>
                    <a:pt x="53186" y="52770"/>
                  </a:lnTo>
                  <a:lnTo>
                    <a:pt x="43283" y="59395"/>
                  </a:lnTo>
                  <a:lnTo>
                    <a:pt x="31158" y="61824"/>
                  </a:lnTo>
                  <a:lnTo>
                    <a:pt x="19029" y="59395"/>
                  </a:lnTo>
                  <a:lnTo>
                    <a:pt x="9125" y="52770"/>
                  </a:lnTo>
                  <a:lnTo>
                    <a:pt x="2448" y="42945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5" y="9054"/>
                  </a:lnTo>
                  <a:lnTo>
                    <a:pt x="19029" y="2429"/>
                  </a:lnTo>
                  <a:lnTo>
                    <a:pt x="31158" y="0"/>
                  </a:lnTo>
                  <a:lnTo>
                    <a:pt x="43283" y="2429"/>
                  </a:lnTo>
                  <a:lnTo>
                    <a:pt x="53185" y="9054"/>
                  </a:lnTo>
                  <a:lnTo>
                    <a:pt x="59862" y="18880"/>
                  </a:lnTo>
                  <a:lnTo>
                    <a:pt x="62310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7482808" y="247119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2" y="0"/>
                  </a:moveTo>
                  <a:lnTo>
                    <a:pt x="19027" y="2429"/>
                  </a:lnTo>
                  <a:lnTo>
                    <a:pt x="9124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5"/>
                  </a:lnTo>
                  <a:lnTo>
                    <a:pt x="9124" y="52770"/>
                  </a:lnTo>
                  <a:lnTo>
                    <a:pt x="19027" y="59395"/>
                  </a:lnTo>
                  <a:lnTo>
                    <a:pt x="31152" y="61824"/>
                  </a:lnTo>
                  <a:lnTo>
                    <a:pt x="43281" y="59395"/>
                  </a:lnTo>
                  <a:lnTo>
                    <a:pt x="53185" y="52770"/>
                  </a:lnTo>
                  <a:lnTo>
                    <a:pt x="59862" y="42945"/>
                  </a:lnTo>
                  <a:lnTo>
                    <a:pt x="62310" y="30914"/>
                  </a:lnTo>
                  <a:lnTo>
                    <a:pt x="59862" y="18880"/>
                  </a:lnTo>
                  <a:lnTo>
                    <a:pt x="53185" y="9054"/>
                  </a:lnTo>
                  <a:lnTo>
                    <a:pt x="43281" y="2429"/>
                  </a:lnTo>
                  <a:lnTo>
                    <a:pt x="311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7482808" y="247119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0" y="30914"/>
                  </a:moveTo>
                  <a:lnTo>
                    <a:pt x="59862" y="42945"/>
                  </a:lnTo>
                  <a:lnTo>
                    <a:pt x="53185" y="52770"/>
                  </a:lnTo>
                  <a:lnTo>
                    <a:pt x="43281" y="59395"/>
                  </a:lnTo>
                  <a:lnTo>
                    <a:pt x="31152" y="61824"/>
                  </a:lnTo>
                  <a:lnTo>
                    <a:pt x="19027" y="59395"/>
                  </a:lnTo>
                  <a:lnTo>
                    <a:pt x="9124" y="52770"/>
                  </a:lnTo>
                  <a:lnTo>
                    <a:pt x="2448" y="42945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4" y="9054"/>
                  </a:lnTo>
                  <a:lnTo>
                    <a:pt x="19027" y="2429"/>
                  </a:lnTo>
                  <a:lnTo>
                    <a:pt x="31152" y="0"/>
                  </a:lnTo>
                  <a:lnTo>
                    <a:pt x="43281" y="2429"/>
                  </a:lnTo>
                  <a:lnTo>
                    <a:pt x="53185" y="9054"/>
                  </a:lnTo>
                  <a:lnTo>
                    <a:pt x="59862" y="18880"/>
                  </a:lnTo>
                  <a:lnTo>
                    <a:pt x="62310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7346331" y="2565576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3" y="0"/>
                  </a:moveTo>
                  <a:lnTo>
                    <a:pt x="19028" y="2429"/>
                  </a:lnTo>
                  <a:lnTo>
                    <a:pt x="9125" y="9053"/>
                  </a:lnTo>
                  <a:lnTo>
                    <a:pt x="2448" y="18878"/>
                  </a:lnTo>
                  <a:lnTo>
                    <a:pt x="0" y="30909"/>
                  </a:lnTo>
                  <a:lnTo>
                    <a:pt x="2448" y="42943"/>
                  </a:lnTo>
                  <a:lnTo>
                    <a:pt x="9125" y="52769"/>
                  </a:lnTo>
                  <a:lnTo>
                    <a:pt x="19028" y="59394"/>
                  </a:lnTo>
                  <a:lnTo>
                    <a:pt x="31153" y="61823"/>
                  </a:lnTo>
                  <a:lnTo>
                    <a:pt x="43282" y="59394"/>
                  </a:lnTo>
                  <a:lnTo>
                    <a:pt x="53186" y="52769"/>
                  </a:lnTo>
                  <a:lnTo>
                    <a:pt x="59863" y="42943"/>
                  </a:lnTo>
                  <a:lnTo>
                    <a:pt x="62311" y="30909"/>
                  </a:lnTo>
                  <a:lnTo>
                    <a:pt x="59863" y="18878"/>
                  </a:lnTo>
                  <a:lnTo>
                    <a:pt x="53186" y="9053"/>
                  </a:lnTo>
                  <a:lnTo>
                    <a:pt x="43282" y="2429"/>
                  </a:lnTo>
                  <a:lnTo>
                    <a:pt x="3115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7346331" y="2565576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1" y="30909"/>
                  </a:moveTo>
                  <a:lnTo>
                    <a:pt x="59863" y="42943"/>
                  </a:lnTo>
                  <a:lnTo>
                    <a:pt x="53186" y="52769"/>
                  </a:lnTo>
                  <a:lnTo>
                    <a:pt x="43282" y="59394"/>
                  </a:lnTo>
                  <a:lnTo>
                    <a:pt x="31153" y="61823"/>
                  </a:lnTo>
                  <a:lnTo>
                    <a:pt x="19028" y="59394"/>
                  </a:lnTo>
                  <a:lnTo>
                    <a:pt x="9125" y="52769"/>
                  </a:lnTo>
                  <a:lnTo>
                    <a:pt x="2448" y="42943"/>
                  </a:lnTo>
                  <a:lnTo>
                    <a:pt x="0" y="30909"/>
                  </a:lnTo>
                  <a:lnTo>
                    <a:pt x="2448" y="18878"/>
                  </a:lnTo>
                  <a:lnTo>
                    <a:pt x="9125" y="9053"/>
                  </a:lnTo>
                  <a:lnTo>
                    <a:pt x="19028" y="2429"/>
                  </a:lnTo>
                  <a:lnTo>
                    <a:pt x="31153" y="0"/>
                  </a:lnTo>
                  <a:lnTo>
                    <a:pt x="43282" y="2429"/>
                  </a:lnTo>
                  <a:lnTo>
                    <a:pt x="53186" y="9053"/>
                  </a:lnTo>
                  <a:lnTo>
                    <a:pt x="59863" y="18878"/>
                  </a:lnTo>
                  <a:lnTo>
                    <a:pt x="62311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6600BB3A-5293-6757-8492-EC83A57B6E41}"/>
              </a:ext>
            </a:extLst>
          </p:cNvPr>
          <p:cNvSpPr txBox="1"/>
          <p:nvPr/>
        </p:nvSpPr>
        <p:spPr>
          <a:xfrm>
            <a:off x="255301" y="1963370"/>
            <a:ext cx="709444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pH is in the 2</a:t>
            </a:r>
            <a:r>
              <a:rPr lang="en-US" sz="1800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buffer region.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Method i: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the form of the compound that is present at the beginning of the buffer region as “HA”, e.g. H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Moles of HA =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x [A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] x V</a:t>
            </a:r>
            <a:endParaRPr 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the form of the compound that is present at the end of the buffer region as “A”, e.g. HPO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Moles of A =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x [A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] x V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Method ii: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the fully protonated form of the acid (H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to start.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Moles of H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= [A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] x V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Equivalents of NaOH = 1 +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Moles of NaOH = eq NaOH x [A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] x V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Method iii: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the fully deprotonated form of the acid (Na3PO4) to start.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Moles of Na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= [A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] x V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Equivalents of HCl = 1 +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endParaRPr lang="en-US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Moles of HCl = eq HCl x [A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] x V</a:t>
            </a:r>
          </a:p>
        </p:txBody>
      </p:sp>
      <p:sp>
        <p:nvSpPr>
          <p:cNvPr id="141" name="Date Placeholder 140">
            <a:extLst>
              <a:ext uri="{FF2B5EF4-FFF2-40B4-BE49-F238E27FC236}">
                <a16:creationId xmlns:a16="http://schemas.microsoft.com/office/drawing/2014/main" id="{1B333464-AE87-5C70-2713-6C0E07D7D33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96524B9-A5B5-4B22-8E0F-3200B122C94A}" type="datetime1">
              <a:rPr lang="en-US" smtClean="0"/>
              <a:t>8/26/2024</a:t>
            </a:fld>
            <a:endParaRPr lang="en-US"/>
          </a:p>
        </p:txBody>
      </p:sp>
      <p:sp>
        <p:nvSpPr>
          <p:cNvPr id="142" name="Footer Placeholder 141">
            <a:extLst>
              <a:ext uri="{FF2B5EF4-FFF2-40B4-BE49-F238E27FC236}">
                <a16:creationId xmlns:a16="http://schemas.microsoft.com/office/drawing/2014/main" id="{1CA4C53A-9D63-2E49-350C-BCF6706B253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43" name="Slide Number Placeholder 142">
            <a:extLst>
              <a:ext uri="{FF2B5EF4-FFF2-40B4-BE49-F238E27FC236}">
                <a16:creationId xmlns:a16="http://schemas.microsoft.com/office/drawing/2014/main" id="{C9981C68-F0EB-E760-95C8-81F1C4F6225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702" y="905331"/>
            <a:ext cx="7570721" cy="5757699"/>
          </a:xfrm>
          <a:prstGeom prst="rect">
            <a:avLst/>
          </a:prstGeom>
        </p:spPr>
        <p:txBody>
          <a:bodyPr vert="horz" wrap="square" lIns="0" tIns="8922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114" indent="-201382" algn="just">
              <a:buAutoNum type="arabicPeriod"/>
              <a:tabLst>
                <a:tab pos="330751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Use pKa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closest to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sz="2007" spc="-10" dirty="0">
                <a:latin typeface="Arial" panose="020B0604020202020204" pitchFamily="34" charset="0"/>
                <a:cs typeface="Arial" panose="020B0604020202020204" pitchFamily="34" charset="0"/>
              </a:rPr>
              <a:t> pH.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7083">
              <a:spcBef>
                <a:spcPts val="276"/>
              </a:spcBef>
            </a:pP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pK</a:t>
            </a:r>
            <a:r>
              <a:rPr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2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should be</a:t>
            </a:r>
            <a:r>
              <a:rPr sz="2007" spc="-14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used.</a:t>
            </a:r>
            <a:endParaRPr sz="2007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007" dirty="0">
              <a:latin typeface="Comic Sans MS"/>
              <a:cs typeface="Comic Sans MS"/>
            </a:endParaRPr>
          </a:p>
          <a:p>
            <a:pPr marL="376636" indent="-247904" algn="just">
              <a:lnSpc>
                <a:spcPts val="1761"/>
              </a:lnSpc>
              <a:spcBef>
                <a:spcPts val="5"/>
              </a:spcBef>
              <a:buAutoNum type="arabicPeriod" startAt="2"/>
              <a:tabLst>
                <a:tab pos="377273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7" i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7" i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.(Note: “HA” </a:t>
            </a:r>
            <a:r>
              <a:rPr sz="2007" i="1" dirty="0">
                <a:latin typeface="Arial" panose="020B0604020202020204" pitchFamily="34" charset="0"/>
                <a:cs typeface="Arial" panose="020B0604020202020204" pitchFamily="34" charset="0"/>
              </a:rPr>
              <a:t>= H</a:t>
            </a:r>
            <a:r>
              <a:rPr sz="2007" i="1" baseline="-7936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007" i="1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sz="2007" i="1" baseline="-7936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007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 “A”=HPO</a:t>
            </a:r>
            <a:r>
              <a:rPr sz="2007" i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7" i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636" indent="-247904" algn="just">
              <a:lnSpc>
                <a:spcPts val="1761"/>
              </a:lnSpc>
              <a:spcBef>
                <a:spcPts val="5"/>
              </a:spcBef>
              <a:buAutoNum type="arabicPeriod" startAt="2"/>
              <a:tabLst>
                <a:tab pos="377273" algn="l"/>
              </a:tabLst>
            </a:pP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7083">
              <a:lnSpc>
                <a:spcPts val="1761"/>
              </a:lnSpc>
            </a:pPr>
            <a:r>
              <a:rPr sz="2007" spc="-7" dirty="0">
                <a:solidFill>
                  <a:srgbClr val="FF0000"/>
                </a:solidFill>
                <a:latin typeface="Comic Sans MS"/>
                <a:cs typeface="Comic Sans MS"/>
              </a:rPr>
              <a:t>R=10</a:t>
            </a:r>
            <a:r>
              <a:rPr lang="en-US" sz="2007" spc="-5" baseline="30000" dirty="0">
                <a:solidFill>
                  <a:srgbClr val="FF0000"/>
                </a:solidFill>
                <a:latin typeface="Comic Sans MS"/>
                <a:cs typeface="Comic Sans MS"/>
              </a:rPr>
              <a:t>(p</a:t>
            </a:r>
            <a:r>
              <a:rPr sz="2007" spc="-5" baseline="30000" dirty="0">
                <a:solidFill>
                  <a:srgbClr val="FF0000"/>
                </a:solidFill>
                <a:latin typeface="Comic Sans MS"/>
                <a:cs typeface="Comic Sans MS"/>
              </a:rPr>
              <a:t>H-</a:t>
            </a:r>
            <a:r>
              <a:rPr sz="2007" spc="-5" baseline="30000" dirty="0" err="1">
                <a:solidFill>
                  <a:srgbClr val="FF0000"/>
                </a:solidFill>
                <a:latin typeface="Comic Sans MS"/>
                <a:cs typeface="Comic Sans MS"/>
              </a:rPr>
              <a:t>pKa</a:t>
            </a:r>
            <a:r>
              <a:rPr lang="en-US" sz="2007" spc="-5" baseline="30000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baseline="-20833" dirty="0">
                <a:solidFill>
                  <a:srgbClr val="FF0000"/>
                </a:solidFill>
                <a:latin typeface="Comic Sans MS"/>
                <a:cs typeface="Comic Sans MS"/>
              </a:rPr>
              <a:t>= </a:t>
            </a:r>
            <a:r>
              <a:rPr sz="2007" spc="-7" dirty="0">
                <a:solidFill>
                  <a:srgbClr val="FF0000"/>
                </a:solidFill>
                <a:latin typeface="Comic Sans MS"/>
                <a:cs typeface="Comic Sans MS"/>
              </a:rPr>
              <a:t>10</a:t>
            </a:r>
            <a:r>
              <a:rPr sz="2007" spc="-5" baseline="30000" dirty="0">
                <a:solidFill>
                  <a:srgbClr val="FF0000"/>
                </a:solidFill>
                <a:latin typeface="Comic Sans MS"/>
                <a:cs typeface="Comic Sans MS"/>
              </a:rPr>
              <a:t>(8.0 </a:t>
            </a:r>
            <a:r>
              <a:rPr sz="2007" baseline="30000" dirty="0">
                <a:solidFill>
                  <a:srgbClr val="FF0000"/>
                </a:solidFill>
                <a:latin typeface="Comic Sans MS"/>
                <a:cs typeface="Comic Sans MS"/>
              </a:rPr>
              <a:t>– </a:t>
            </a:r>
            <a:r>
              <a:rPr sz="2007" spc="-5" baseline="30000" dirty="0">
                <a:solidFill>
                  <a:srgbClr val="FF0000"/>
                </a:solidFill>
                <a:latin typeface="Comic Sans MS"/>
                <a:cs typeface="Comic Sans MS"/>
              </a:rPr>
              <a:t>7.2) </a:t>
            </a:r>
            <a:r>
              <a:rPr sz="2007" baseline="-20833" dirty="0">
                <a:solidFill>
                  <a:srgbClr val="FF0000"/>
                </a:solidFill>
                <a:latin typeface="Comic Sans MS"/>
                <a:cs typeface="Comic Sans MS"/>
              </a:rPr>
              <a:t>= </a:t>
            </a:r>
            <a:r>
              <a:rPr sz="2007" spc="-7" dirty="0">
                <a:solidFill>
                  <a:srgbClr val="FF0000"/>
                </a:solidFill>
                <a:latin typeface="Comic Sans MS"/>
                <a:cs typeface="Comic Sans MS"/>
              </a:rPr>
              <a:t>10</a:t>
            </a:r>
            <a:r>
              <a:rPr sz="2007" spc="-5" baseline="30000" dirty="0">
                <a:solidFill>
                  <a:srgbClr val="FF0000"/>
                </a:solidFill>
                <a:latin typeface="Comic Sans MS"/>
                <a:cs typeface="Comic Sans MS"/>
              </a:rPr>
              <a:t>0.8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baseline="-20833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007" spc="37" baseline="-20833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spc="-7" dirty="0">
                <a:solidFill>
                  <a:srgbClr val="FF0000"/>
                </a:solidFill>
                <a:latin typeface="Comic Sans MS"/>
                <a:cs typeface="Comic Sans MS"/>
              </a:rPr>
              <a:t>6.31</a:t>
            </a:r>
            <a:endParaRPr sz="2007" dirty="0">
              <a:latin typeface="Comic Sans MS"/>
              <a:cs typeface="Comic Sans MS"/>
            </a:endParaRPr>
          </a:p>
          <a:p>
            <a:pPr marL="497083">
              <a:spcBef>
                <a:spcPts val="913"/>
              </a:spcBef>
              <a:tabLst>
                <a:tab pos="4014265" algn="l"/>
              </a:tabLst>
            </a:pP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HA </a:t>
            </a: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=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1/(1+6.31) </a:t>
            </a: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=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1/7.31</a:t>
            </a:r>
            <a:r>
              <a:rPr sz="2007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007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0.137</a:t>
            </a:r>
            <a:r>
              <a:rPr lang="en-US" sz="2007" spc="-5" dirty="0">
                <a:solidFill>
                  <a:srgbClr val="FF0000"/>
                </a:solidFill>
                <a:latin typeface="Comic Sans MS"/>
                <a:cs typeface="Comic Sans MS"/>
              </a:rPr>
              <a:t>         </a:t>
            </a:r>
            <a:r>
              <a:rPr sz="2007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sz="2007" baseline="-7936" dirty="0" err="1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007" baseline="-793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007" spc="-17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7" spc="-171" dirty="0">
                <a:solidFill>
                  <a:srgbClr val="FF0000"/>
                </a:solidFill>
                <a:latin typeface="Comic Sans MS"/>
                <a:cs typeface="Comic Sans MS"/>
              </a:rPr>
              <a:t>(1-f</a:t>
            </a:r>
            <a:r>
              <a:rPr lang="en-US" sz="2007" spc="-171" baseline="-25000" dirty="0">
                <a:solidFill>
                  <a:srgbClr val="FF0000"/>
                </a:solidFill>
                <a:latin typeface="Comic Sans MS"/>
                <a:cs typeface="Comic Sans MS"/>
              </a:rPr>
              <a:t>HA</a:t>
            </a:r>
            <a:r>
              <a:rPr lang="en-US" sz="2007" spc="-171" dirty="0">
                <a:solidFill>
                  <a:srgbClr val="FF0000"/>
                </a:solidFill>
                <a:latin typeface="Comic Sans MS"/>
                <a:cs typeface="Comic Sans MS"/>
              </a:rPr>
              <a:t>) =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0.863</a:t>
            </a:r>
            <a:endParaRPr sz="2007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007" dirty="0">
              <a:latin typeface="Comic Sans MS"/>
              <a:cs typeface="Comic Sans MS"/>
            </a:endParaRPr>
          </a:p>
          <a:p>
            <a:pPr marL="330114" indent="-201382" algn="just">
              <a:spcBef>
                <a:spcPts val="5"/>
              </a:spcBef>
              <a:buAutoNum type="arabicPeriod" startAt="3"/>
              <a:tabLst>
                <a:tab pos="330751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Select one of the following three</a:t>
            </a:r>
            <a:r>
              <a:rPr sz="2007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methods: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1775">
              <a:spcBef>
                <a:spcPts val="271"/>
              </a:spcBef>
            </a:pPr>
            <a:r>
              <a:rPr lang="en-US" sz="2007" spc="-5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) Use the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forms of “(HA)”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“(A-)”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that represent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 species present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sz="2007" spc="-5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used,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case:</a:t>
            </a:r>
          </a:p>
          <a:p>
            <a:pPr marL="221775">
              <a:spcBef>
                <a:spcPts val="271"/>
              </a:spcBef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NaH</a:t>
            </a:r>
            <a:r>
              <a:rPr lang="en-US"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“HA”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  <a:r>
              <a:rPr lang="en-US"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HPO</a:t>
            </a:r>
            <a:r>
              <a:rPr lang="en-US"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=”A”.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1775">
              <a:spcBef>
                <a:spcPts val="271"/>
              </a:spcBef>
            </a:pPr>
            <a:endParaRPr lang="en-US" sz="2007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221775">
              <a:spcBef>
                <a:spcPts val="271"/>
              </a:spcBef>
            </a:pP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moles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NaH</a:t>
            </a:r>
            <a:r>
              <a:rPr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PO</a:t>
            </a:r>
            <a:r>
              <a:rPr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endParaRPr lang="en-US" sz="2007" spc="-5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221775">
              <a:spcBef>
                <a:spcPts val="271"/>
              </a:spcBef>
            </a:pPr>
            <a:r>
              <a:rPr lang="en-US"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      </a:t>
            </a:r>
            <a:r>
              <a:rPr sz="2007" i="1" spc="-5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sz="2007" i="1" spc="-7" baseline="-7936" dirty="0" err="1">
                <a:solidFill>
                  <a:srgbClr val="FF0000"/>
                </a:solidFill>
                <a:latin typeface="Comic Sans MS"/>
                <a:cs typeface="Comic Sans MS"/>
              </a:rPr>
              <a:t>HA</a:t>
            </a:r>
            <a:r>
              <a:rPr sz="2007" i="1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x </a:t>
            </a:r>
            <a:r>
              <a:rPr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[A</a:t>
            </a:r>
            <a:r>
              <a:rPr sz="2007" i="1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]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x V = </a:t>
            </a:r>
            <a:r>
              <a:rPr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0.137x0.2 mole/L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x 1</a:t>
            </a:r>
            <a:r>
              <a:rPr sz="2007" i="1" spc="-17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endParaRPr sz="2007" dirty="0">
              <a:latin typeface="Comic Sans MS"/>
              <a:cs typeface="Comic Sans MS"/>
            </a:endParaRPr>
          </a:p>
          <a:p>
            <a:pPr marL="221775">
              <a:spcBef>
                <a:spcPts val="316"/>
              </a:spcBef>
            </a:pP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moles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Na</a:t>
            </a:r>
            <a:r>
              <a:rPr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HPO</a:t>
            </a:r>
            <a:r>
              <a:rPr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endParaRPr lang="en-US" sz="2007" spc="-5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221775">
              <a:spcBef>
                <a:spcPts val="316"/>
              </a:spcBef>
            </a:pPr>
            <a:r>
              <a:rPr lang="en-US"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     </a:t>
            </a:r>
            <a:r>
              <a:rPr sz="2007" i="1" spc="-5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sz="2007" i="1" spc="-7" baseline="-7936" dirty="0" err="1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007" i="1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x </a:t>
            </a:r>
            <a:r>
              <a:rPr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[A</a:t>
            </a:r>
            <a:r>
              <a:rPr sz="2007" i="1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]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x V = </a:t>
            </a:r>
            <a:r>
              <a:rPr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0.863x0.2 mole/L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x 1</a:t>
            </a:r>
            <a:r>
              <a:rPr sz="2007" i="1" spc="-17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endParaRPr sz="2007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02552" y="1359417"/>
            <a:ext cx="5897380" cy="5527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64" dirty="0">
              <a:latin typeface="Arial" panose="020B0604020202020204" pitchFamily="34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08AB2FF-5E6E-45D5-8618-820DCC0C4495}"/>
              </a:ext>
            </a:extLst>
          </p:cNvPr>
          <p:cNvGrpSpPr/>
          <p:nvPr/>
        </p:nvGrpSpPr>
        <p:grpSpPr>
          <a:xfrm>
            <a:off x="8087349" y="277211"/>
            <a:ext cx="5073854" cy="847655"/>
            <a:chOff x="6682408" y="556346"/>
            <a:chExt cx="3379078" cy="564520"/>
          </a:xfrm>
        </p:grpSpPr>
        <p:sp>
          <p:nvSpPr>
            <p:cNvPr id="4" name="object 4"/>
            <p:cNvSpPr/>
            <p:nvPr/>
          </p:nvSpPr>
          <p:spPr>
            <a:xfrm>
              <a:off x="7231479" y="713844"/>
              <a:ext cx="77061" cy="765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729053" y="713844"/>
              <a:ext cx="77029" cy="765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226580" y="713844"/>
              <a:ext cx="77094" cy="765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724172" y="713844"/>
              <a:ext cx="77029" cy="765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221765" y="713844"/>
              <a:ext cx="77029" cy="765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719293" y="713844"/>
              <a:ext cx="77094" cy="765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179868" y="556346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677299" y="556346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174762" y="556347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672224" y="556347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169687" y="556351"/>
              <a:ext cx="394335" cy="564515"/>
            </a:xfrm>
            <a:custGeom>
              <a:avLst/>
              <a:gdLst/>
              <a:ahLst/>
              <a:cxnLst/>
              <a:rect l="l" t="t" r="r" b="b"/>
              <a:pathLst>
                <a:path w="394334" h="564515">
                  <a:moveTo>
                    <a:pt x="0" y="564273"/>
                  </a:moveTo>
                  <a:lnTo>
                    <a:pt x="393822" y="564274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4273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667151" y="556351"/>
              <a:ext cx="394335" cy="564515"/>
            </a:xfrm>
            <a:custGeom>
              <a:avLst/>
              <a:gdLst/>
              <a:ahLst/>
              <a:cxnLst/>
              <a:rect l="l" t="t" r="r" b="b"/>
              <a:pathLst>
                <a:path w="394334" h="564515">
                  <a:moveTo>
                    <a:pt x="0" y="564273"/>
                  </a:moveTo>
                  <a:lnTo>
                    <a:pt x="393822" y="564274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4273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41379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56" y="2828"/>
                  </a:lnTo>
                  <a:lnTo>
                    <a:pt x="10622" y="10542"/>
                  </a:lnTo>
                  <a:lnTo>
                    <a:pt x="2849" y="21983"/>
                  </a:lnTo>
                  <a:lnTo>
                    <a:pt x="0" y="35992"/>
                  </a:lnTo>
                  <a:lnTo>
                    <a:pt x="2849" y="50002"/>
                  </a:lnTo>
                  <a:lnTo>
                    <a:pt x="10622" y="61443"/>
                  </a:lnTo>
                  <a:lnTo>
                    <a:pt x="22156" y="69157"/>
                  </a:lnTo>
                  <a:lnTo>
                    <a:pt x="36288" y="71985"/>
                  </a:lnTo>
                  <a:lnTo>
                    <a:pt x="50394" y="69157"/>
                  </a:lnTo>
                  <a:lnTo>
                    <a:pt x="61931" y="61443"/>
                  </a:lnTo>
                  <a:lnTo>
                    <a:pt x="69719" y="50002"/>
                  </a:lnTo>
                  <a:lnTo>
                    <a:pt x="72577" y="35992"/>
                  </a:lnTo>
                  <a:lnTo>
                    <a:pt x="69719" y="21983"/>
                  </a:lnTo>
                  <a:lnTo>
                    <a:pt x="61931" y="10542"/>
                  </a:lnTo>
                  <a:lnTo>
                    <a:pt x="50394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41379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19" y="50002"/>
                  </a:lnTo>
                  <a:lnTo>
                    <a:pt x="61931" y="61443"/>
                  </a:lnTo>
                  <a:lnTo>
                    <a:pt x="50394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94" y="2828"/>
                  </a:lnTo>
                  <a:lnTo>
                    <a:pt x="61931" y="10542"/>
                  </a:lnTo>
                  <a:lnTo>
                    <a:pt x="69719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91139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23" y="0"/>
                  </a:moveTo>
                  <a:lnTo>
                    <a:pt x="22128" y="2828"/>
                  </a:lnTo>
                  <a:lnTo>
                    <a:pt x="10613" y="10542"/>
                  </a:lnTo>
                  <a:lnTo>
                    <a:pt x="2848" y="21983"/>
                  </a:lnTo>
                  <a:lnTo>
                    <a:pt x="0" y="35992"/>
                  </a:lnTo>
                  <a:lnTo>
                    <a:pt x="2848" y="50002"/>
                  </a:lnTo>
                  <a:lnTo>
                    <a:pt x="10614" y="61443"/>
                  </a:lnTo>
                  <a:lnTo>
                    <a:pt x="22128" y="69157"/>
                  </a:lnTo>
                  <a:lnTo>
                    <a:pt x="36224" y="71985"/>
                  </a:lnTo>
                  <a:lnTo>
                    <a:pt x="50356" y="69157"/>
                  </a:lnTo>
                  <a:lnTo>
                    <a:pt x="61890" y="61443"/>
                  </a:lnTo>
                  <a:lnTo>
                    <a:pt x="69663" y="50002"/>
                  </a:lnTo>
                  <a:lnTo>
                    <a:pt x="72512" y="35992"/>
                  </a:lnTo>
                  <a:lnTo>
                    <a:pt x="69663" y="21983"/>
                  </a:lnTo>
                  <a:lnTo>
                    <a:pt x="61890" y="10542"/>
                  </a:lnTo>
                  <a:lnTo>
                    <a:pt x="50356" y="2828"/>
                  </a:lnTo>
                  <a:lnTo>
                    <a:pt x="3622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91139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3" y="50002"/>
                  </a:lnTo>
                  <a:lnTo>
                    <a:pt x="61890" y="61443"/>
                  </a:lnTo>
                  <a:lnTo>
                    <a:pt x="50356" y="69157"/>
                  </a:lnTo>
                  <a:lnTo>
                    <a:pt x="36224" y="71985"/>
                  </a:lnTo>
                  <a:lnTo>
                    <a:pt x="22128" y="69157"/>
                  </a:lnTo>
                  <a:lnTo>
                    <a:pt x="10614" y="61443"/>
                  </a:lnTo>
                  <a:lnTo>
                    <a:pt x="2848" y="50002"/>
                  </a:lnTo>
                  <a:lnTo>
                    <a:pt x="0" y="35992"/>
                  </a:lnTo>
                  <a:lnTo>
                    <a:pt x="2848" y="21983"/>
                  </a:lnTo>
                  <a:lnTo>
                    <a:pt x="10613" y="10542"/>
                  </a:lnTo>
                  <a:lnTo>
                    <a:pt x="22128" y="2828"/>
                  </a:lnTo>
                  <a:lnTo>
                    <a:pt x="36223" y="0"/>
                  </a:lnTo>
                  <a:lnTo>
                    <a:pt x="50356" y="2828"/>
                  </a:lnTo>
                  <a:lnTo>
                    <a:pt x="61890" y="10542"/>
                  </a:lnTo>
                  <a:lnTo>
                    <a:pt x="69663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408920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56" y="2828"/>
                  </a:lnTo>
                  <a:lnTo>
                    <a:pt x="10622" y="10542"/>
                  </a:lnTo>
                  <a:lnTo>
                    <a:pt x="2849" y="21983"/>
                  </a:lnTo>
                  <a:lnTo>
                    <a:pt x="0" y="35992"/>
                  </a:lnTo>
                  <a:lnTo>
                    <a:pt x="2849" y="50002"/>
                  </a:lnTo>
                  <a:lnTo>
                    <a:pt x="10622" y="61443"/>
                  </a:lnTo>
                  <a:lnTo>
                    <a:pt x="22156" y="69157"/>
                  </a:lnTo>
                  <a:lnTo>
                    <a:pt x="36288" y="71985"/>
                  </a:lnTo>
                  <a:lnTo>
                    <a:pt x="50421" y="69157"/>
                  </a:lnTo>
                  <a:lnTo>
                    <a:pt x="61955" y="61443"/>
                  </a:lnTo>
                  <a:lnTo>
                    <a:pt x="69728" y="50002"/>
                  </a:lnTo>
                  <a:lnTo>
                    <a:pt x="72577" y="35992"/>
                  </a:lnTo>
                  <a:lnTo>
                    <a:pt x="69728" y="21983"/>
                  </a:lnTo>
                  <a:lnTo>
                    <a:pt x="61955" y="10542"/>
                  </a:lnTo>
                  <a:lnTo>
                    <a:pt x="50421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408920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2"/>
                  </a:lnTo>
                  <a:lnTo>
                    <a:pt x="61955" y="61443"/>
                  </a:lnTo>
                  <a:lnTo>
                    <a:pt x="50421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90651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56" y="2828"/>
                  </a:lnTo>
                  <a:lnTo>
                    <a:pt x="10622" y="10542"/>
                  </a:lnTo>
                  <a:lnTo>
                    <a:pt x="2849" y="21983"/>
                  </a:lnTo>
                  <a:lnTo>
                    <a:pt x="0" y="35992"/>
                  </a:lnTo>
                  <a:lnTo>
                    <a:pt x="2849" y="50002"/>
                  </a:lnTo>
                  <a:lnTo>
                    <a:pt x="10622" y="61443"/>
                  </a:lnTo>
                  <a:lnTo>
                    <a:pt x="22156" y="69157"/>
                  </a:lnTo>
                  <a:lnTo>
                    <a:pt x="36288" y="71985"/>
                  </a:lnTo>
                  <a:lnTo>
                    <a:pt x="50384" y="69157"/>
                  </a:lnTo>
                  <a:lnTo>
                    <a:pt x="61898" y="61443"/>
                  </a:lnTo>
                  <a:lnTo>
                    <a:pt x="69664" y="50002"/>
                  </a:lnTo>
                  <a:lnTo>
                    <a:pt x="72512" y="35992"/>
                  </a:lnTo>
                  <a:lnTo>
                    <a:pt x="69664" y="21983"/>
                  </a:lnTo>
                  <a:lnTo>
                    <a:pt x="61898" y="10542"/>
                  </a:lnTo>
                  <a:lnTo>
                    <a:pt x="50384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90651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2"/>
                  </a:lnTo>
                  <a:lnTo>
                    <a:pt x="61898" y="61443"/>
                  </a:lnTo>
                  <a:lnTo>
                    <a:pt x="50384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940403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83" y="2828"/>
                  </a:lnTo>
                  <a:lnTo>
                    <a:pt x="10646" y="10542"/>
                  </a:lnTo>
                  <a:lnTo>
                    <a:pt x="2858" y="21983"/>
                  </a:lnTo>
                  <a:lnTo>
                    <a:pt x="0" y="35992"/>
                  </a:lnTo>
                  <a:lnTo>
                    <a:pt x="2858" y="50002"/>
                  </a:lnTo>
                  <a:lnTo>
                    <a:pt x="10646" y="61443"/>
                  </a:lnTo>
                  <a:lnTo>
                    <a:pt x="22183" y="69157"/>
                  </a:lnTo>
                  <a:lnTo>
                    <a:pt x="36288" y="71985"/>
                  </a:lnTo>
                  <a:lnTo>
                    <a:pt x="50421" y="69157"/>
                  </a:lnTo>
                  <a:lnTo>
                    <a:pt x="61955" y="61443"/>
                  </a:lnTo>
                  <a:lnTo>
                    <a:pt x="69728" y="50002"/>
                  </a:lnTo>
                  <a:lnTo>
                    <a:pt x="72577" y="35992"/>
                  </a:lnTo>
                  <a:lnTo>
                    <a:pt x="69728" y="21983"/>
                  </a:lnTo>
                  <a:lnTo>
                    <a:pt x="61955" y="10542"/>
                  </a:lnTo>
                  <a:lnTo>
                    <a:pt x="50421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40403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2"/>
                  </a:lnTo>
                  <a:lnTo>
                    <a:pt x="61955" y="61443"/>
                  </a:lnTo>
                  <a:lnTo>
                    <a:pt x="50421" y="69157"/>
                  </a:lnTo>
                  <a:lnTo>
                    <a:pt x="36288" y="71985"/>
                  </a:lnTo>
                  <a:lnTo>
                    <a:pt x="22183" y="69157"/>
                  </a:lnTo>
                  <a:lnTo>
                    <a:pt x="10646" y="61443"/>
                  </a:lnTo>
                  <a:lnTo>
                    <a:pt x="2858" y="50002"/>
                  </a:lnTo>
                  <a:lnTo>
                    <a:pt x="0" y="35992"/>
                  </a:lnTo>
                  <a:lnTo>
                    <a:pt x="2858" y="21983"/>
                  </a:lnTo>
                  <a:lnTo>
                    <a:pt x="10646" y="10542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990163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2"/>
                  </a:lnTo>
                  <a:lnTo>
                    <a:pt x="61898" y="61443"/>
                  </a:lnTo>
                  <a:lnTo>
                    <a:pt x="50384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423536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1"/>
                  </a:lnTo>
                  <a:lnTo>
                    <a:pt x="61898" y="61440"/>
                  </a:lnTo>
                  <a:lnTo>
                    <a:pt x="50384" y="69151"/>
                  </a:lnTo>
                  <a:lnTo>
                    <a:pt x="36288" y="71979"/>
                  </a:lnTo>
                  <a:lnTo>
                    <a:pt x="22156" y="69151"/>
                  </a:lnTo>
                  <a:lnTo>
                    <a:pt x="10622" y="61440"/>
                  </a:lnTo>
                  <a:lnTo>
                    <a:pt x="2849" y="50001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921064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1"/>
                  </a:lnTo>
                  <a:lnTo>
                    <a:pt x="61955" y="61440"/>
                  </a:lnTo>
                  <a:lnTo>
                    <a:pt x="50421" y="69151"/>
                  </a:lnTo>
                  <a:lnTo>
                    <a:pt x="36288" y="71979"/>
                  </a:lnTo>
                  <a:lnTo>
                    <a:pt x="22183" y="69151"/>
                  </a:lnTo>
                  <a:lnTo>
                    <a:pt x="10646" y="61440"/>
                  </a:lnTo>
                  <a:lnTo>
                    <a:pt x="2858" y="50001"/>
                  </a:lnTo>
                  <a:lnTo>
                    <a:pt x="0" y="35992"/>
                  </a:lnTo>
                  <a:lnTo>
                    <a:pt x="2858" y="21983"/>
                  </a:lnTo>
                  <a:lnTo>
                    <a:pt x="10646" y="10542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418657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1"/>
                  </a:lnTo>
                  <a:lnTo>
                    <a:pt x="61898" y="61440"/>
                  </a:lnTo>
                  <a:lnTo>
                    <a:pt x="50384" y="69151"/>
                  </a:lnTo>
                  <a:lnTo>
                    <a:pt x="36288" y="71979"/>
                  </a:lnTo>
                  <a:lnTo>
                    <a:pt x="22156" y="69151"/>
                  </a:lnTo>
                  <a:lnTo>
                    <a:pt x="10622" y="61440"/>
                  </a:lnTo>
                  <a:lnTo>
                    <a:pt x="2849" y="50001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916185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1"/>
                  </a:lnTo>
                  <a:lnTo>
                    <a:pt x="61955" y="61440"/>
                  </a:lnTo>
                  <a:lnTo>
                    <a:pt x="50421" y="69151"/>
                  </a:lnTo>
                  <a:lnTo>
                    <a:pt x="36288" y="71979"/>
                  </a:lnTo>
                  <a:lnTo>
                    <a:pt x="22183" y="69151"/>
                  </a:lnTo>
                  <a:lnTo>
                    <a:pt x="10646" y="61440"/>
                  </a:lnTo>
                  <a:lnTo>
                    <a:pt x="2858" y="50001"/>
                  </a:lnTo>
                  <a:lnTo>
                    <a:pt x="0" y="35992"/>
                  </a:lnTo>
                  <a:lnTo>
                    <a:pt x="2858" y="21983"/>
                  </a:lnTo>
                  <a:lnTo>
                    <a:pt x="10646" y="10542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9413778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19" y="50001"/>
                  </a:lnTo>
                  <a:lnTo>
                    <a:pt x="61931" y="61440"/>
                  </a:lnTo>
                  <a:lnTo>
                    <a:pt x="50394" y="69151"/>
                  </a:lnTo>
                  <a:lnTo>
                    <a:pt x="36288" y="71979"/>
                  </a:lnTo>
                  <a:lnTo>
                    <a:pt x="22156" y="69151"/>
                  </a:lnTo>
                  <a:lnTo>
                    <a:pt x="10622" y="61440"/>
                  </a:lnTo>
                  <a:lnTo>
                    <a:pt x="2849" y="50001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94" y="2828"/>
                  </a:lnTo>
                  <a:lnTo>
                    <a:pt x="61931" y="10542"/>
                  </a:lnTo>
                  <a:lnTo>
                    <a:pt x="69719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9911370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3" y="50001"/>
                  </a:lnTo>
                  <a:lnTo>
                    <a:pt x="61890" y="61440"/>
                  </a:lnTo>
                  <a:lnTo>
                    <a:pt x="50356" y="69151"/>
                  </a:lnTo>
                  <a:lnTo>
                    <a:pt x="36224" y="71979"/>
                  </a:lnTo>
                  <a:lnTo>
                    <a:pt x="22128" y="69151"/>
                  </a:lnTo>
                  <a:lnTo>
                    <a:pt x="10614" y="61440"/>
                  </a:lnTo>
                  <a:lnTo>
                    <a:pt x="2848" y="50001"/>
                  </a:lnTo>
                  <a:lnTo>
                    <a:pt x="0" y="35992"/>
                  </a:lnTo>
                  <a:lnTo>
                    <a:pt x="2848" y="21983"/>
                  </a:lnTo>
                  <a:lnTo>
                    <a:pt x="10613" y="10542"/>
                  </a:lnTo>
                  <a:lnTo>
                    <a:pt x="22128" y="2828"/>
                  </a:lnTo>
                  <a:lnTo>
                    <a:pt x="36223" y="0"/>
                  </a:lnTo>
                  <a:lnTo>
                    <a:pt x="50356" y="2828"/>
                  </a:lnTo>
                  <a:lnTo>
                    <a:pt x="61890" y="10542"/>
                  </a:lnTo>
                  <a:lnTo>
                    <a:pt x="69663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27000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8"/>
                  </a:lnTo>
                  <a:lnTo>
                    <a:pt x="22353" y="69770"/>
                  </a:lnTo>
                  <a:lnTo>
                    <a:pt x="36600" y="72623"/>
                  </a:lnTo>
                  <a:lnTo>
                    <a:pt x="50846" y="69770"/>
                  </a:lnTo>
                  <a:lnTo>
                    <a:pt x="62489" y="61988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4" y="22178"/>
                  </a:lnTo>
                  <a:lnTo>
                    <a:pt x="62489" y="10635"/>
                  </a:lnTo>
                  <a:lnTo>
                    <a:pt x="50846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27000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89" y="61988"/>
                  </a:lnTo>
                  <a:lnTo>
                    <a:pt x="50846" y="69770"/>
                  </a:lnTo>
                  <a:lnTo>
                    <a:pt x="36600" y="72623"/>
                  </a:lnTo>
                  <a:lnTo>
                    <a:pt x="22353" y="69770"/>
                  </a:lnTo>
                  <a:lnTo>
                    <a:pt x="10719" y="61988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6" y="2853"/>
                  </a:lnTo>
                  <a:lnTo>
                    <a:pt x="62489" y="10635"/>
                  </a:lnTo>
                  <a:lnTo>
                    <a:pt x="70344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767599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8"/>
                  </a:lnTo>
                  <a:lnTo>
                    <a:pt x="22320" y="69770"/>
                  </a:lnTo>
                  <a:lnTo>
                    <a:pt x="36548" y="72623"/>
                  </a:lnTo>
                  <a:lnTo>
                    <a:pt x="50814" y="69770"/>
                  </a:lnTo>
                  <a:lnTo>
                    <a:pt x="62450" y="61988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767599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8"/>
                  </a:lnTo>
                  <a:lnTo>
                    <a:pt x="50814" y="69770"/>
                  </a:lnTo>
                  <a:lnTo>
                    <a:pt x="36548" y="72623"/>
                  </a:lnTo>
                  <a:lnTo>
                    <a:pt x="22320" y="69770"/>
                  </a:lnTo>
                  <a:lnTo>
                    <a:pt x="10703" y="61988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26512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8"/>
                  </a:lnTo>
                  <a:lnTo>
                    <a:pt x="22375" y="69770"/>
                  </a:lnTo>
                  <a:lnTo>
                    <a:pt x="36613" y="72623"/>
                  </a:lnTo>
                  <a:lnTo>
                    <a:pt x="50851" y="69770"/>
                  </a:lnTo>
                  <a:lnTo>
                    <a:pt x="62491" y="61988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5" y="22178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6512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762720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8"/>
                  </a:lnTo>
                  <a:lnTo>
                    <a:pt x="22320" y="69770"/>
                  </a:lnTo>
                  <a:lnTo>
                    <a:pt x="36548" y="72623"/>
                  </a:lnTo>
                  <a:lnTo>
                    <a:pt x="50814" y="69770"/>
                  </a:lnTo>
                  <a:lnTo>
                    <a:pt x="62450" y="61988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762720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8"/>
                  </a:lnTo>
                  <a:lnTo>
                    <a:pt x="50814" y="69770"/>
                  </a:lnTo>
                  <a:lnTo>
                    <a:pt x="36548" y="72623"/>
                  </a:lnTo>
                  <a:lnTo>
                    <a:pt x="22320" y="69770"/>
                  </a:lnTo>
                  <a:lnTo>
                    <a:pt x="10703" y="61988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926024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9757840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8"/>
                  </a:lnTo>
                  <a:lnTo>
                    <a:pt x="50841" y="69770"/>
                  </a:lnTo>
                  <a:lnTo>
                    <a:pt x="36613" y="72623"/>
                  </a:lnTo>
                  <a:lnTo>
                    <a:pt x="22347" y="69770"/>
                  </a:lnTo>
                  <a:lnTo>
                    <a:pt x="10711" y="61988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201992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8"/>
                  </a:lnTo>
                  <a:lnTo>
                    <a:pt x="22353" y="69770"/>
                  </a:lnTo>
                  <a:lnTo>
                    <a:pt x="36600" y="72623"/>
                  </a:lnTo>
                  <a:lnTo>
                    <a:pt x="50843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5" y="10635"/>
                  </a:lnTo>
                  <a:lnTo>
                    <a:pt x="50843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201992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3" y="69770"/>
                  </a:lnTo>
                  <a:lnTo>
                    <a:pt x="36600" y="72623"/>
                  </a:lnTo>
                  <a:lnTo>
                    <a:pt x="22353" y="69770"/>
                  </a:lnTo>
                  <a:lnTo>
                    <a:pt x="10719" y="61988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3" y="2853"/>
                  </a:lnTo>
                  <a:lnTo>
                    <a:pt x="62475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699566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8"/>
                  </a:lnTo>
                  <a:lnTo>
                    <a:pt x="0" y="36315"/>
                  </a:lnTo>
                  <a:lnTo>
                    <a:pt x="2872" y="50447"/>
                  </a:lnTo>
                  <a:lnTo>
                    <a:pt x="10711" y="61988"/>
                  </a:lnTo>
                  <a:lnTo>
                    <a:pt x="22347" y="69770"/>
                  </a:lnTo>
                  <a:lnTo>
                    <a:pt x="36613" y="72623"/>
                  </a:lnTo>
                  <a:lnTo>
                    <a:pt x="50841" y="69770"/>
                  </a:lnTo>
                  <a:lnTo>
                    <a:pt x="62458" y="61988"/>
                  </a:lnTo>
                  <a:lnTo>
                    <a:pt x="70290" y="50447"/>
                  </a:lnTo>
                  <a:lnTo>
                    <a:pt x="73162" y="36315"/>
                  </a:lnTo>
                  <a:lnTo>
                    <a:pt x="70290" y="22178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699566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8"/>
                  </a:lnTo>
                  <a:lnTo>
                    <a:pt x="50841" y="69770"/>
                  </a:lnTo>
                  <a:lnTo>
                    <a:pt x="36613" y="72623"/>
                  </a:lnTo>
                  <a:lnTo>
                    <a:pt x="22347" y="69770"/>
                  </a:lnTo>
                  <a:lnTo>
                    <a:pt x="10711" y="61988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197094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54" y="50447"/>
                  </a:lnTo>
                  <a:lnTo>
                    <a:pt x="62515" y="61988"/>
                  </a:lnTo>
                  <a:lnTo>
                    <a:pt x="50879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869468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47" y="69770"/>
                  </a:lnTo>
                  <a:lnTo>
                    <a:pt x="10711" y="61988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9192279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8"/>
                  </a:lnTo>
                  <a:lnTo>
                    <a:pt x="50814" y="69770"/>
                  </a:lnTo>
                  <a:lnTo>
                    <a:pt x="36548" y="72623"/>
                  </a:lnTo>
                  <a:lnTo>
                    <a:pt x="22320" y="69770"/>
                  </a:lnTo>
                  <a:lnTo>
                    <a:pt x="10703" y="61988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9689806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26352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8"/>
                  </a:lnTo>
                  <a:lnTo>
                    <a:pt x="10625" y="10541"/>
                  </a:lnTo>
                  <a:lnTo>
                    <a:pt x="2850" y="21980"/>
                  </a:lnTo>
                  <a:lnTo>
                    <a:pt x="0" y="35986"/>
                  </a:lnTo>
                  <a:lnTo>
                    <a:pt x="2850" y="49996"/>
                  </a:lnTo>
                  <a:lnTo>
                    <a:pt x="10625" y="61436"/>
                  </a:lnTo>
                  <a:lnTo>
                    <a:pt x="22156" y="69150"/>
                  </a:lnTo>
                  <a:lnTo>
                    <a:pt x="36275" y="71979"/>
                  </a:lnTo>
                  <a:lnTo>
                    <a:pt x="50397" y="69150"/>
                  </a:lnTo>
                  <a:lnTo>
                    <a:pt x="61932" y="61436"/>
                  </a:lnTo>
                  <a:lnTo>
                    <a:pt x="69711" y="49996"/>
                  </a:lnTo>
                  <a:lnTo>
                    <a:pt x="72564" y="35986"/>
                  </a:lnTo>
                  <a:lnTo>
                    <a:pt x="69711" y="21980"/>
                  </a:lnTo>
                  <a:lnTo>
                    <a:pt x="61932" y="10541"/>
                  </a:lnTo>
                  <a:lnTo>
                    <a:pt x="50397" y="2828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26352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64" y="35986"/>
                  </a:moveTo>
                  <a:lnTo>
                    <a:pt x="69711" y="49996"/>
                  </a:lnTo>
                  <a:lnTo>
                    <a:pt x="61932" y="61436"/>
                  </a:lnTo>
                  <a:lnTo>
                    <a:pt x="50397" y="69150"/>
                  </a:lnTo>
                  <a:lnTo>
                    <a:pt x="36275" y="71979"/>
                  </a:lnTo>
                  <a:lnTo>
                    <a:pt x="22156" y="69150"/>
                  </a:lnTo>
                  <a:lnTo>
                    <a:pt x="10625" y="61436"/>
                  </a:lnTo>
                  <a:lnTo>
                    <a:pt x="2850" y="49996"/>
                  </a:lnTo>
                  <a:lnTo>
                    <a:pt x="0" y="35986"/>
                  </a:lnTo>
                  <a:lnTo>
                    <a:pt x="2850" y="21980"/>
                  </a:lnTo>
                  <a:lnTo>
                    <a:pt x="10625" y="10541"/>
                  </a:lnTo>
                  <a:lnTo>
                    <a:pt x="22156" y="2828"/>
                  </a:lnTo>
                  <a:lnTo>
                    <a:pt x="36275" y="0"/>
                  </a:lnTo>
                  <a:lnTo>
                    <a:pt x="50397" y="2828"/>
                  </a:lnTo>
                  <a:lnTo>
                    <a:pt x="61932" y="10541"/>
                  </a:lnTo>
                  <a:lnTo>
                    <a:pt x="69711" y="21980"/>
                  </a:lnTo>
                  <a:lnTo>
                    <a:pt x="72564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76110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86"/>
                  </a:moveTo>
                  <a:lnTo>
                    <a:pt x="69664" y="49996"/>
                  </a:lnTo>
                  <a:lnTo>
                    <a:pt x="61898" y="61436"/>
                  </a:lnTo>
                  <a:lnTo>
                    <a:pt x="50384" y="69150"/>
                  </a:lnTo>
                  <a:lnTo>
                    <a:pt x="36288" y="71979"/>
                  </a:lnTo>
                  <a:lnTo>
                    <a:pt x="22156" y="69150"/>
                  </a:lnTo>
                  <a:lnTo>
                    <a:pt x="10622" y="61436"/>
                  </a:lnTo>
                  <a:lnTo>
                    <a:pt x="2849" y="49996"/>
                  </a:lnTo>
                  <a:lnTo>
                    <a:pt x="0" y="35986"/>
                  </a:lnTo>
                  <a:lnTo>
                    <a:pt x="2849" y="21980"/>
                  </a:lnTo>
                  <a:lnTo>
                    <a:pt x="10622" y="10541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1"/>
                  </a:lnTo>
                  <a:lnTo>
                    <a:pt x="69664" y="21980"/>
                  </a:lnTo>
                  <a:lnTo>
                    <a:pt x="72512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258636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86"/>
                  </a:moveTo>
                  <a:lnTo>
                    <a:pt x="69728" y="49996"/>
                  </a:lnTo>
                  <a:lnTo>
                    <a:pt x="61955" y="61436"/>
                  </a:lnTo>
                  <a:lnTo>
                    <a:pt x="50421" y="69150"/>
                  </a:lnTo>
                  <a:lnTo>
                    <a:pt x="36288" y="71979"/>
                  </a:lnTo>
                  <a:lnTo>
                    <a:pt x="22183" y="69150"/>
                  </a:lnTo>
                  <a:lnTo>
                    <a:pt x="10646" y="61436"/>
                  </a:lnTo>
                  <a:lnTo>
                    <a:pt x="2858" y="49996"/>
                  </a:lnTo>
                  <a:lnTo>
                    <a:pt x="0" y="35986"/>
                  </a:lnTo>
                  <a:lnTo>
                    <a:pt x="2858" y="21980"/>
                  </a:lnTo>
                  <a:lnTo>
                    <a:pt x="10646" y="10541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1"/>
                  </a:lnTo>
                  <a:lnTo>
                    <a:pt x="69728" y="21980"/>
                  </a:lnTo>
                  <a:lnTo>
                    <a:pt x="72577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75622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86"/>
                  </a:moveTo>
                  <a:lnTo>
                    <a:pt x="69664" y="49996"/>
                  </a:lnTo>
                  <a:lnTo>
                    <a:pt x="61898" y="61436"/>
                  </a:lnTo>
                  <a:lnTo>
                    <a:pt x="50384" y="69150"/>
                  </a:lnTo>
                  <a:lnTo>
                    <a:pt x="36288" y="71979"/>
                  </a:lnTo>
                  <a:lnTo>
                    <a:pt x="22156" y="69150"/>
                  </a:lnTo>
                  <a:lnTo>
                    <a:pt x="10622" y="61436"/>
                  </a:lnTo>
                  <a:lnTo>
                    <a:pt x="2849" y="49996"/>
                  </a:lnTo>
                  <a:lnTo>
                    <a:pt x="0" y="35986"/>
                  </a:lnTo>
                  <a:lnTo>
                    <a:pt x="2849" y="21980"/>
                  </a:lnTo>
                  <a:lnTo>
                    <a:pt x="10622" y="10541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1"/>
                  </a:lnTo>
                  <a:lnTo>
                    <a:pt x="69664" y="21980"/>
                  </a:lnTo>
                  <a:lnTo>
                    <a:pt x="72512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9253821" y="935262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86"/>
                  </a:moveTo>
                  <a:lnTo>
                    <a:pt x="69663" y="49996"/>
                  </a:lnTo>
                  <a:lnTo>
                    <a:pt x="61890" y="61436"/>
                  </a:lnTo>
                  <a:lnTo>
                    <a:pt x="50356" y="69150"/>
                  </a:lnTo>
                  <a:lnTo>
                    <a:pt x="36224" y="71979"/>
                  </a:lnTo>
                  <a:lnTo>
                    <a:pt x="22128" y="69150"/>
                  </a:lnTo>
                  <a:lnTo>
                    <a:pt x="10614" y="61436"/>
                  </a:lnTo>
                  <a:lnTo>
                    <a:pt x="2848" y="49996"/>
                  </a:lnTo>
                  <a:lnTo>
                    <a:pt x="0" y="35986"/>
                  </a:lnTo>
                  <a:lnTo>
                    <a:pt x="2848" y="21980"/>
                  </a:lnTo>
                  <a:lnTo>
                    <a:pt x="10613" y="10541"/>
                  </a:lnTo>
                  <a:lnTo>
                    <a:pt x="22128" y="2828"/>
                  </a:lnTo>
                  <a:lnTo>
                    <a:pt x="36223" y="0"/>
                  </a:lnTo>
                  <a:lnTo>
                    <a:pt x="50356" y="2828"/>
                  </a:lnTo>
                  <a:lnTo>
                    <a:pt x="61890" y="10541"/>
                  </a:lnTo>
                  <a:lnTo>
                    <a:pt x="69663" y="21980"/>
                  </a:lnTo>
                  <a:lnTo>
                    <a:pt x="72512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9751348" y="935262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86"/>
                  </a:moveTo>
                  <a:lnTo>
                    <a:pt x="69719" y="49996"/>
                  </a:lnTo>
                  <a:lnTo>
                    <a:pt x="61931" y="61436"/>
                  </a:lnTo>
                  <a:lnTo>
                    <a:pt x="50394" y="69150"/>
                  </a:lnTo>
                  <a:lnTo>
                    <a:pt x="36288" y="71979"/>
                  </a:lnTo>
                  <a:lnTo>
                    <a:pt x="22156" y="69150"/>
                  </a:lnTo>
                  <a:lnTo>
                    <a:pt x="10622" y="61436"/>
                  </a:lnTo>
                  <a:lnTo>
                    <a:pt x="2849" y="49996"/>
                  </a:lnTo>
                  <a:lnTo>
                    <a:pt x="0" y="35986"/>
                  </a:lnTo>
                  <a:lnTo>
                    <a:pt x="2849" y="21980"/>
                  </a:lnTo>
                  <a:lnTo>
                    <a:pt x="10622" y="10541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94" y="2828"/>
                  </a:lnTo>
                  <a:lnTo>
                    <a:pt x="61931" y="10541"/>
                  </a:lnTo>
                  <a:lnTo>
                    <a:pt x="69719" y="21980"/>
                  </a:lnTo>
                  <a:lnTo>
                    <a:pt x="72577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450087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450087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947615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54" y="50444"/>
                  </a:lnTo>
                  <a:lnTo>
                    <a:pt x="62515" y="61987"/>
                  </a:lnTo>
                  <a:lnTo>
                    <a:pt x="50879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445208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942801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9440329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9937922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745982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6"/>
                  </a:lnTo>
                  <a:lnTo>
                    <a:pt x="0" y="36308"/>
                  </a:lnTo>
                  <a:lnTo>
                    <a:pt x="2871" y="50444"/>
                  </a:lnTo>
                  <a:lnTo>
                    <a:pt x="10703" y="61987"/>
                  </a:lnTo>
                  <a:lnTo>
                    <a:pt x="22320" y="69769"/>
                  </a:lnTo>
                  <a:lnTo>
                    <a:pt x="36548" y="72623"/>
                  </a:lnTo>
                  <a:lnTo>
                    <a:pt x="50814" y="69769"/>
                  </a:lnTo>
                  <a:lnTo>
                    <a:pt x="62450" y="61987"/>
                  </a:lnTo>
                  <a:lnTo>
                    <a:pt x="70289" y="50444"/>
                  </a:lnTo>
                  <a:lnTo>
                    <a:pt x="73162" y="36308"/>
                  </a:lnTo>
                  <a:lnTo>
                    <a:pt x="70289" y="22176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745982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957353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51" y="69769"/>
                  </a:lnTo>
                  <a:lnTo>
                    <a:pt x="62491" y="61987"/>
                  </a:lnTo>
                  <a:lnTo>
                    <a:pt x="70345" y="50444"/>
                  </a:lnTo>
                  <a:lnTo>
                    <a:pt x="73226" y="36308"/>
                  </a:lnTo>
                  <a:lnTo>
                    <a:pt x="70345" y="22176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7957353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845494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6"/>
                  </a:lnTo>
                  <a:lnTo>
                    <a:pt x="0" y="36308"/>
                  </a:lnTo>
                  <a:lnTo>
                    <a:pt x="2871" y="50444"/>
                  </a:lnTo>
                  <a:lnTo>
                    <a:pt x="10703" y="61987"/>
                  </a:lnTo>
                  <a:lnTo>
                    <a:pt x="22320" y="69769"/>
                  </a:lnTo>
                  <a:lnTo>
                    <a:pt x="36548" y="72623"/>
                  </a:lnTo>
                  <a:lnTo>
                    <a:pt x="50814" y="69769"/>
                  </a:lnTo>
                  <a:lnTo>
                    <a:pt x="62450" y="61987"/>
                  </a:lnTo>
                  <a:lnTo>
                    <a:pt x="70289" y="50444"/>
                  </a:lnTo>
                  <a:lnTo>
                    <a:pt x="73162" y="36308"/>
                  </a:lnTo>
                  <a:lnTo>
                    <a:pt x="70289" y="22176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845494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8952474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6"/>
                  </a:lnTo>
                  <a:lnTo>
                    <a:pt x="0" y="36308"/>
                  </a:lnTo>
                  <a:lnTo>
                    <a:pt x="2881" y="50444"/>
                  </a:lnTo>
                  <a:lnTo>
                    <a:pt x="10735" y="61987"/>
                  </a:lnTo>
                  <a:lnTo>
                    <a:pt x="22375" y="69769"/>
                  </a:lnTo>
                  <a:lnTo>
                    <a:pt x="36613" y="72623"/>
                  </a:lnTo>
                  <a:lnTo>
                    <a:pt x="50851" y="69769"/>
                  </a:lnTo>
                  <a:lnTo>
                    <a:pt x="62491" y="61987"/>
                  </a:lnTo>
                  <a:lnTo>
                    <a:pt x="70345" y="50444"/>
                  </a:lnTo>
                  <a:lnTo>
                    <a:pt x="73226" y="36308"/>
                  </a:lnTo>
                  <a:lnTo>
                    <a:pt x="70345" y="22176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8952474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9450066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9947594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729980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58" y="2853"/>
                  </a:lnTo>
                  <a:lnTo>
                    <a:pt x="10721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21" y="61989"/>
                  </a:lnTo>
                  <a:lnTo>
                    <a:pt x="22358" y="69772"/>
                  </a:lnTo>
                  <a:lnTo>
                    <a:pt x="36613" y="72626"/>
                  </a:lnTo>
                  <a:lnTo>
                    <a:pt x="50841" y="69772"/>
                  </a:lnTo>
                  <a:lnTo>
                    <a:pt x="62458" y="61989"/>
                  </a:lnTo>
                  <a:lnTo>
                    <a:pt x="70290" y="50447"/>
                  </a:lnTo>
                  <a:lnTo>
                    <a:pt x="73162" y="36315"/>
                  </a:lnTo>
                  <a:lnTo>
                    <a:pt x="70290" y="22178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29980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9"/>
                  </a:lnTo>
                  <a:lnTo>
                    <a:pt x="50841" y="69772"/>
                  </a:lnTo>
                  <a:lnTo>
                    <a:pt x="36613" y="72626"/>
                  </a:lnTo>
                  <a:lnTo>
                    <a:pt x="22358" y="69772"/>
                  </a:lnTo>
                  <a:lnTo>
                    <a:pt x="10721" y="61989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21" y="10635"/>
                  </a:lnTo>
                  <a:lnTo>
                    <a:pt x="22358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797396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9"/>
                  </a:lnTo>
                  <a:lnTo>
                    <a:pt x="22320" y="69772"/>
                  </a:lnTo>
                  <a:lnTo>
                    <a:pt x="36548" y="72626"/>
                  </a:lnTo>
                  <a:lnTo>
                    <a:pt x="50814" y="69772"/>
                  </a:lnTo>
                  <a:lnTo>
                    <a:pt x="62450" y="61989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7797396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9"/>
                  </a:lnTo>
                  <a:lnTo>
                    <a:pt x="50814" y="69772"/>
                  </a:lnTo>
                  <a:lnTo>
                    <a:pt x="36548" y="72626"/>
                  </a:lnTo>
                  <a:lnTo>
                    <a:pt x="22320" y="69772"/>
                  </a:lnTo>
                  <a:lnTo>
                    <a:pt x="10703" y="61989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829492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9"/>
                  </a:lnTo>
                  <a:lnTo>
                    <a:pt x="22375" y="69772"/>
                  </a:lnTo>
                  <a:lnTo>
                    <a:pt x="36613" y="72626"/>
                  </a:lnTo>
                  <a:lnTo>
                    <a:pt x="50851" y="69772"/>
                  </a:lnTo>
                  <a:lnTo>
                    <a:pt x="62491" y="61989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5" y="22178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829492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8792517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9"/>
                  </a:lnTo>
                  <a:lnTo>
                    <a:pt x="22320" y="69772"/>
                  </a:lnTo>
                  <a:lnTo>
                    <a:pt x="36548" y="72626"/>
                  </a:lnTo>
                  <a:lnTo>
                    <a:pt x="50814" y="69772"/>
                  </a:lnTo>
                  <a:lnTo>
                    <a:pt x="62450" y="61989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8792517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9"/>
                  </a:lnTo>
                  <a:lnTo>
                    <a:pt x="50814" y="69772"/>
                  </a:lnTo>
                  <a:lnTo>
                    <a:pt x="36548" y="72626"/>
                  </a:lnTo>
                  <a:lnTo>
                    <a:pt x="22320" y="69772"/>
                  </a:lnTo>
                  <a:lnTo>
                    <a:pt x="10703" y="61989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9290045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9"/>
                  </a:lnTo>
                  <a:lnTo>
                    <a:pt x="22375" y="69772"/>
                  </a:lnTo>
                  <a:lnTo>
                    <a:pt x="36613" y="72626"/>
                  </a:lnTo>
                  <a:lnTo>
                    <a:pt x="50851" y="69772"/>
                  </a:lnTo>
                  <a:lnTo>
                    <a:pt x="62491" y="61989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5" y="22178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9290045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9787638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9"/>
                  </a:lnTo>
                  <a:lnTo>
                    <a:pt x="50841" y="69772"/>
                  </a:lnTo>
                  <a:lnTo>
                    <a:pt x="36613" y="72626"/>
                  </a:lnTo>
                  <a:lnTo>
                    <a:pt x="22347" y="69772"/>
                  </a:lnTo>
                  <a:lnTo>
                    <a:pt x="10711" y="61989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382054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6"/>
                  </a:lnTo>
                  <a:lnTo>
                    <a:pt x="0" y="36308"/>
                  </a:lnTo>
                  <a:lnTo>
                    <a:pt x="2881" y="50444"/>
                  </a:lnTo>
                  <a:lnTo>
                    <a:pt x="10735" y="61987"/>
                  </a:lnTo>
                  <a:lnTo>
                    <a:pt x="22375" y="69769"/>
                  </a:lnTo>
                  <a:lnTo>
                    <a:pt x="36613" y="72623"/>
                  </a:lnTo>
                  <a:lnTo>
                    <a:pt x="50851" y="69769"/>
                  </a:lnTo>
                  <a:lnTo>
                    <a:pt x="62491" y="61987"/>
                  </a:lnTo>
                  <a:lnTo>
                    <a:pt x="70345" y="50444"/>
                  </a:lnTo>
                  <a:lnTo>
                    <a:pt x="73226" y="36308"/>
                  </a:lnTo>
                  <a:lnTo>
                    <a:pt x="70345" y="22176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382054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7879647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7879647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8377175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8874767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9372295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54" y="50444"/>
                  </a:lnTo>
                  <a:lnTo>
                    <a:pt x="62515" y="61987"/>
                  </a:lnTo>
                  <a:lnTo>
                    <a:pt x="50879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9869888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739179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739179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7889319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6"/>
                  </a:lnTo>
                  <a:lnTo>
                    <a:pt x="0" y="36308"/>
                  </a:lnTo>
                  <a:lnTo>
                    <a:pt x="2881" y="50444"/>
                  </a:lnTo>
                  <a:lnTo>
                    <a:pt x="10735" y="61987"/>
                  </a:lnTo>
                  <a:lnTo>
                    <a:pt x="22375" y="69769"/>
                  </a:lnTo>
                  <a:lnTo>
                    <a:pt x="36613" y="72623"/>
                  </a:lnTo>
                  <a:lnTo>
                    <a:pt x="50879" y="69769"/>
                  </a:lnTo>
                  <a:lnTo>
                    <a:pt x="62515" y="61987"/>
                  </a:lnTo>
                  <a:lnTo>
                    <a:pt x="70354" y="50444"/>
                  </a:lnTo>
                  <a:lnTo>
                    <a:pt x="73226" y="36308"/>
                  </a:lnTo>
                  <a:lnTo>
                    <a:pt x="70354" y="22176"/>
                  </a:lnTo>
                  <a:lnTo>
                    <a:pt x="62515" y="10635"/>
                  </a:lnTo>
                  <a:lnTo>
                    <a:pt x="50879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7889319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54" y="50444"/>
                  </a:lnTo>
                  <a:lnTo>
                    <a:pt x="62515" y="61987"/>
                  </a:lnTo>
                  <a:lnTo>
                    <a:pt x="50879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38691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838691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8884505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9382033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9879626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33912" y="713528"/>
              <a:ext cx="77387" cy="768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7231790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9"/>
                  </a:lnTo>
                  <a:lnTo>
                    <a:pt x="22353" y="69772"/>
                  </a:lnTo>
                  <a:lnTo>
                    <a:pt x="36600" y="72626"/>
                  </a:lnTo>
                  <a:lnTo>
                    <a:pt x="50843" y="69772"/>
                  </a:lnTo>
                  <a:lnTo>
                    <a:pt x="62475" y="61989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5" y="10635"/>
                  </a:lnTo>
                  <a:lnTo>
                    <a:pt x="50843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7231790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9"/>
                  </a:lnTo>
                  <a:lnTo>
                    <a:pt x="50843" y="69772"/>
                  </a:lnTo>
                  <a:lnTo>
                    <a:pt x="36600" y="72626"/>
                  </a:lnTo>
                  <a:lnTo>
                    <a:pt x="22353" y="69772"/>
                  </a:lnTo>
                  <a:lnTo>
                    <a:pt x="10719" y="61989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3" y="2853"/>
                  </a:lnTo>
                  <a:lnTo>
                    <a:pt x="62475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7729363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8"/>
                  </a:lnTo>
                  <a:lnTo>
                    <a:pt x="0" y="36315"/>
                  </a:lnTo>
                  <a:lnTo>
                    <a:pt x="2872" y="50447"/>
                  </a:lnTo>
                  <a:lnTo>
                    <a:pt x="10711" y="61989"/>
                  </a:lnTo>
                  <a:lnTo>
                    <a:pt x="22347" y="69772"/>
                  </a:lnTo>
                  <a:lnTo>
                    <a:pt x="36613" y="72626"/>
                  </a:lnTo>
                  <a:lnTo>
                    <a:pt x="50841" y="69772"/>
                  </a:lnTo>
                  <a:lnTo>
                    <a:pt x="62458" y="61989"/>
                  </a:lnTo>
                  <a:lnTo>
                    <a:pt x="70290" y="50447"/>
                  </a:lnTo>
                  <a:lnTo>
                    <a:pt x="73162" y="36315"/>
                  </a:lnTo>
                  <a:lnTo>
                    <a:pt x="70290" y="22178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7729363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9"/>
                  </a:lnTo>
                  <a:lnTo>
                    <a:pt x="50841" y="69772"/>
                  </a:lnTo>
                  <a:lnTo>
                    <a:pt x="36613" y="72626"/>
                  </a:lnTo>
                  <a:lnTo>
                    <a:pt x="22347" y="69772"/>
                  </a:lnTo>
                  <a:lnTo>
                    <a:pt x="10711" y="61989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8226891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9"/>
                  </a:lnTo>
                  <a:lnTo>
                    <a:pt x="22375" y="69772"/>
                  </a:lnTo>
                  <a:lnTo>
                    <a:pt x="36613" y="72626"/>
                  </a:lnTo>
                  <a:lnTo>
                    <a:pt x="50879" y="69772"/>
                  </a:lnTo>
                  <a:lnTo>
                    <a:pt x="62515" y="61989"/>
                  </a:lnTo>
                  <a:lnTo>
                    <a:pt x="70354" y="50447"/>
                  </a:lnTo>
                  <a:lnTo>
                    <a:pt x="73226" y="36315"/>
                  </a:lnTo>
                  <a:lnTo>
                    <a:pt x="70354" y="22178"/>
                  </a:lnTo>
                  <a:lnTo>
                    <a:pt x="62515" y="10635"/>
                  </a:lnTo>
                  <a:lnTo>
                    <a:pt x="50879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8226891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54" y="50447"/>
                  </a:lnTo>
                  <a:lnTo>
                    <a:pt x="62515" y="61989"/>
                  </a:lnTo>
                  <a:lnTo>
                    <a:pt x="50879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8724483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47" y="69772"/>
                  </a:lnTo>
                  <a:lnTo>
                    <a:pt x="10711" y="61989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9222076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9"/>
                  </a:lnTo>
                  <a:lnTo>
                    <a:pt x="50814" y="69772"/>
                  </a:lnTo>
                  <a:lnTo>
                    <a:pt x="36548" y="72626"/>
                  </a:lnTo>
                  <a:lnTo>
                    <a:pt x="22320" y="69772"/>
                  </a:lnTo>
                  <a:lnTo>
                    <a:pt x="10703" y="61989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9719604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6682408" y="556346"/>
              <a:ext cx="393700" cy="563880"/>
            </a:xfrm>
            <a:custGeom>
              <a:avLst/>
              <a:gdLst/>
              <a:ahLst/>
              <a:cxnLst/>
              <a:rect l="l" t="t" r="r" b="b"/>
              <a:pathLst>
                <a:path w="393700" h="563880">
                  <a:moveTo>
                    <a:pt x="0" y="563636"/>
                  </a:moveTo>
                  <a:lnTo>
                    <a:pt x="393173" y="563636"/>
                  </a:lnTo>
                  <a:lnTo>
                    <a:pt x="39317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6916777" y="612207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7"/>
                  </a:lnTo>
                  <a:lnTo>
                    <a:pt x="10625" y="10539"/>
                  </a:lnTo>
                  <a:lnTo>
                    <a:pt x="2850" y="21977"/>
                  </a:lnTo>
                  <a:lnTo>
                    <a:pt x="0" y="35986"/>
                  </a:lnTo>
                  <a:lnTo>
                    <a:pt x="2850" y="49996"/>
                  </a:lnTo>
                  <a:lnTo>
                    <a:pt x="10625" y="61436"/>
                  </a:lnTo>
                  <a:lnTo>
                    <a:pt x="22156" y="69150"/>
                  </a:lnTo>
                  <a:lnTo>
                    <a:pt x="36275" y="71979"/>
                  </a:lnTo>
                  <a:lnTo>
                    <a:pt x="50395" y="69150"/>
                  </a:lnTo>
                  <a:lnTo>
                    <a:pt x="61926" y="61436"/>
                  </a:lnTo>
                  <a:lnTo>
                    <a:pt x="69700" y="49996"/>
                  </a:lnTo>
                  <a:lnTo>
                    <a:pt x="72551" y="35986"/>
                  </a:lnTo>
                  <a:lnTo>
                    <a:pt x="69700" y="21977"/>
                  </a:lnTo>
                  <a:lnTo>
                    <a:pt x="61926" y="10539"/>
                  </a:lnTo>
                  <a:lnTo>
                    <a:pt x="50395" y="2827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16777" y="612207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51" y="35986"/>
                  </a:moveTo>
                  <a:lnTo>
                    <a:pt x="69700" y="49996"/>
                  </a:lnTo>
                  <a:lnTo>
                    <a:pt x="61926" y="61436"/>
                  </a:lnTo>
                  <a:lnTo>
                    <a:pt x="50395" y="69150"/>
                  </a:lnTo>
                  <a:lnTo>
                    <a:pt x="36275" y="71979"/>
                  </a:lnTo>
                  <a:lnTo>
                    <a:pt x="22156" y="69150"/>
                  </a:lnTo>
                  <a:lnTo>
                    <a:pt x="10625" y="61436"/>
                  </a:lnTo>
                  <a:lnTo>
                    <a:pt x="2850" y="49996"/>
                  </a:lnTo>
                  <a:lnTo>
                    <a:pt x="0" y="35986"/>
                  </a:lnTo>
                  <a:lnTo>
                    <a:pt x="2850" y="21977"/>
                  </a:lnTo>
                  <a:lnTo>
                    <a:pt x="10625" y="10539"/>
                  </a:lnTo>
                  <a:lnTo>
                    <a:pt x="22156" y="2827"/>
                  </a:lnTo>
                  <a:lnTo>
                    <a:pt x="36275" y="0"/>
                  </a:lnTo>
                  <a:lnTo>
                    <a:pt x="50395" y="2827"/>
                  </a:lnTo>
                  <a:lnTo>
                    <a:pt x="61926" y="10539"/>
                  </a:lnTo>
                  <a:lnTo>
                    <a:pt x="69700" y="21977"/>
                  </a:lnTo>
                  <a:lnTo>
                    <a:pt x="72551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6926496" y="824293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7"/>
                  </a:lnTo>
                  <a:lnTo>
                    <a:pt x="10625" y="10539"/>
                  </a:lnTo>
                  <a:lnTo>
                    <a:pt x="2850" y="21977"/>
                  </a:lnTo>
                  <a:lnTo>
                    <a:pt x="0" y="35986"/>
                  </a:lnTo>
                  <a:lnTo>
                    <a:pt x="2850" y="49996"/>
                  </a:lnTo>
                  <a:lnTo>
                    <a:pt x="10625" y="61436"/>
                  </a:lnTo>
                  <a:lnTo>
                    <a:pt x="22156" y="69150"/>
                  </a:lnTo>
                  <a:lnTo>
                    <a:pt x="36275" y="71979"/>
                  </a:lnTo>
                  <a:lnTo>
                    <a:pt x="50394" y="69150"/>
                  </a:lnTo>
                  <a:lnTo>
                    <a:pt x="61923" y="61436"/>
                  </a:lnTo>
                  <a:lnTo>
                    <a:pt x="69695" y="49996"/>
                  </a:lnTo>
                  <a:lnTo>
                    <a:pt x="72545" y="35986"/>
                  </a:lnTo>
                  <a:lnTo>
                    <a:pt x="69695" y="21977"/>
                  </a:lnTo>
                  <a:lnTo>
                    <a:pt x="61923" y="10539"/>
                  </a:lnTo>
                  <a:lnTo>
                    <a:pt x="50394" y="2827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6926496" y="824293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45" y="35986"/>
                  </a:moveTo>
                  <a:lnTo>
                    <a:pt x="69695" y="49996"/>
                  </a:lnTo>
                  <a:lnTo>
                    <a:pt x="61923" y="61436"/>
                  </a:lnTo>
                  <a:lnTo>
                    <a:pt x="50394" y="69150"/>
                  </a:lnTo>
                  <a:lnTo>
                    <a:pt x="36275" y="71979"/>
                  </a:lnTo>
                  <a:lnTo>
                    <a:pt x="22156" y="69150"/>
                  </a:lnTo>
                  <a:lnTo>
                    <a:pt x="10625" y="61436"/>
                  </a:lnTo>
                  <a:lnTo>
                    <a:pt x="2850" y="49996"/>
                  </a:lnTo>
                  <a:lnTo>
                    <a:pt x="0" y="35986"/>
                  </a:lnTo>
                  <a:lnTo>
                    <a:pt x="2850" y="21977"/>
                  </a:lnTo>
                  <a:lnTo>
                    <a:pt x="10625" y="10539"/>
                  </a:lnTo>
                  <a:lnTo>
                    <a:pt x="22156" y="2827"/>
                  </a:lnTo>
                  <a:lnTo>
                    <a:pt x="36275" y="0"/>
                  </a:lnTo>
                  <a:lnTo>
                    <a:pt x="50394" y="2827"/>
                  </a:lnTo>
                  <a:lnTo>
                    <a:pt x="61923" y="10539"/>
                  </a:lnTo>
                  <a:lnTo>
                    <a:pt x="69695" y="21977"/>
                  </a:lnTo>
                  <a:lnTo>
                    <a:pt x="72545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6702173" y="778435"/>
              <a:ext cx="145719" cy="771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6766182" y="93515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8"/>
                  </a:lnTo>
                  <a:lnTo>
                    <a:pt x="10625" y="10542"/>
                  </a:lnTo>
                  <a:lnTo>
                    <a:pt x="2850" y="21983"/>
                  </a:lnTo>
                  <a:lnTo>
                    <a:pt x="0" y="35992"/>
                  </a:lnTo>
                  <a:lnTo>
                    <a:pt x="2850" y="50001"/>
                  </a:lnTo>
                  <a:lnTo>
                    <a:pt x="10625" y="61440"/>
                  </a:lnTo>
                  <a:lnTo>
                    <a:pt x="22156" y="69151"/>
                  </a:lnTo>
                  <a:lnTo>
                    <a:pt x="36275" y="71979"/>
                  </a:lnTo>
                  <a:lnTo>
                    <a:pt x="50394" y="69151"/>
                  </a:lnTo>
                  <a:lnTo>
                    <a:pt x="61923" y="61440"/>
                  </a:lnTo>
                  <a:lnTo>
                    <a:pt x="69695" y="50001"/>
                  </a:lnTo>
                  <a:lnTo>
                    <a:pt x="72545" y="35992"/>
                  </a:lnTo>
                  <a:lnTo>
                    <a:pt x="69695" y="21983"/>
                  </a:lnTo>
                  <a:lnTo>
                    <a:pt x="61923" y="10542"/>
                  </a:lnTo>
                  <a:lnTo>
                    <a:pt x="50394" y="2828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6766182" y="93515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45" y="35992"/>
                  </a:moveTo>
                  <a:lnTo>
                    <a:pt x="69695" y="50001"/>
                  </a:lnTo>
                  <a:lnTo>
                    <a:pt x="61923" y="61440"/>
                  </a:lnTo>
                  <a:lnTo>
                    <a:pt x="50394" y="69151"/>
                  </a:lnTo>
                  <a:lnTo>
                    <a:pt x="36275" y="71979"/>
                  </a:lnTo>
                  <a:lnTo>
                    <a:pt x="22156" y="69151"/>
                  </a:lnTo>
                  <a:lnTo>
                    <a:pt x="10625" y="61440"/>
                  </a:lnTo>
                  <a:lnTo>
                    <a:pt x="2850" y="50001"/>
                  </a:lnTo>
                  <a:lnTo>
                    <a:pt x="0" y="35992"/>
                  </a:lnTo>
                  <a:lnTo>
                    <a:pt x="2850" y="21983"/>
                  </a:lnTo>
                  <a:lnTo>
                    <a:pt x="10625" y="10542"/>
                  </a:lnTo>
                  <a:lnTo>
                    <a:pt x="22156" y="2828"/>
                  </a:lnTo>
                  <a:lnTo>
                    <a:pt x="36275" y="0"/>
                  </a:lnTo>
                  <a:lnTo>
                    <a:pt x="50394" y="2828"/>
                  </a:lnTo>
                  <a:lnTo>
                    <a:pt x="61923" y="10542"/>
                  </a:lnTo>
                  <a:lnTo>
                    <a:pt x="69695" y="21983"/>
                  </a:lnTo>
                  <a:lnTo>
                    <a:pt x="72545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6953053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8"/>
                  </a:lnTo>
                  <a:lnTo>
                    <a:pt x="0" y="36315"/>
                  </a:lnTo>
                  <a:lnTo>
                    <a:pt x="2875" y="50447"/>
                  </a:lnTo>
                  <a:lnTo>
                    <a:pt x="10718" y="61988"/>
                  </a:lnTo>
                  <a:lnTo>
                    <a:pt x="22350" y="69770"/>
                  </a:lnTo>
                  <a:lnTo>
                    <a:pt x="36594" y="72623"/>
                  </a:lnTo>
                  <a:lnTo>
                    <a:pt x="50841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6953053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1" y="69770"/>
                  </a:lnTo>
                  <a:lnTo>
                    <a:pt x="36594" y="72623"/>
                  </a:lnTo>
                  <a:lnTo>
                    <a:pt x="22350" y="69770"/>
                  </a:lnTo>
                  <a:lnTo>
                    <a:pt x="10718" y="61988"/>
                  </a:lnTo>
                  <a:lnTo>
                    <a:pt x="2875" y="50447"/>
                  </a:lnTo>
                  <a:lnTo>
                    <a:pt x="0" y="36315"/>
                  </a:lnTo>
                  <a:lnTo>
                    <a:pt x="2875" y="22178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6962771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8"/>
                  </a:lnTo>
                  <a:lnTo>
                    <a:pt x="0" y="36315"/>
                  </a:lnTo>
                  <a:lnTo>
                    <a:pt x="2875" y="50447"/>
                  </a:lnTo>
                  <a:lnTo>
                    <a:pt x="10718" y="61988"/>
                  </a:lnTo>
                  <a:lnTo>
                    <a:pt x="22350" y="69770"/>
                  </a:lnTo>
                  <a:lnTo>
                    <a:pt x="36594" y="72623"/>
                  </a:lnTo>
                  <a:lnTo>
                    <a:pt x="50841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62771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1" y="69770"/>
                  </a:lnTo>
                  <a:lnTo>
                    <a:pt x="36594" y="72623"/>
                  </a:lnTo>
                  <a:lnTo>
                    <a:pt x="22350" y="69770"/>
                  </a:lnTo>
                  <a:lnTo>
                    <a:pt x="10718" y="61988"/>
                  </a:lnTo>
                  <a:lnTo>
                    <a:pt x="2875" y="50447"/>
                  </a:lnTo>
                  <a:lnTo>
                    <a:pt x="0" y="36315"/>
                  </a:lnTo>
                  <a:lnTo>
                    <a:pt x="2875" y="22178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6802458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6"/>
                  </a:lnTo>
                  <a:lnTo>
                    <a:pt x="0" y="36308"/>
                  </a:lnTo>
                  <a:lnTo>
                    <a:pt x="2875" y="50444"/>
                  </a:lnTo>
                  <a:lnTo>
                    <a:pt x="10718" y="61987"/>
                  </a:lnTo>
                  <a:lnTo>
                    <a:pt x="22350" y="69768"/>
                  </a:lnTo>
                  <a:lnTo>
                    <a:pt x="36594" y="72622"/>
                  </a:lnTo>
                  <a:lnTo>
                    <a:pt x="50841" y="69768"/>
                  </a:lnTo>
                  <a:lnTo>
                    <a:pt x="62475" y="61987"/>
                  </a:lnTo>
                  <a:lnTo>
                    <a:pt x="70318" y="50444"/>
                  </a:lnTo>
                  <a:lnTo>
                    <a:pt x="73194" y="36308"/>
                  </a:lnTo>
                  <a:lnTo>
                    <a:pt x="70318" y="22176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02458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08"/>
                  </a:moveTo>
                  <a:lnTo>
                    <a:pt x="70318" y="50444"/>
                  </a:lnTo>
                  <a:lnTo>
                    <a:pt x="62475" y="61987"/>
                  </a:lnTo>
                  <a:lnTo>
                    <a:pt x="50841" y="69768"/>
                  </a:lnTo>
                  <a:lnTo>
                    <a:pt x="36594" y="72622"/>
                  </a:lnTo>
                  <a:lnTo>
                    <a:pt x="22350" y="69768"/>
                  </a:lnTo>
                  <a:lnTo>
                    <a:pt x="10718" y="61987"/>
                  </a:lnTo>
                  <a:lnTo>
                    <a:pt x="2875" y="50444"/>
                  </a:lnTo>
                  <a:lnTo>
                    <a:pt x="0" y="36308"/>
                  </a:lnTo>
                  <a:lnTo>
                    <a:pt x="2875" y="22176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6"/>
                  </a:lnTo>
                  <a:lnTo>
                    <a:pt x="73194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85039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8"/>
                  </a:lnTo>
                  <a:lnTo>
                    <a:pt x="22353" y="69770"/>
                  </a:lnTo>
                  <a:lnTo>
                    <a:pt x="36600" y="72623"/>
                  </a:lnTo>
                  <a:lnTo>
                    <a:pt x="50843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5" y="10635"/>
                  </a:lnTo>
                  <a:lnTo>
                    <a:pt x="50843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85039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3" y="69770"/>
                  </a:lnTo>
                  <a:lnTo>
                    <a:pt x="36600" y="72623"/>
                  </a:lnTo>
                  <a:lnTo>
                    <a:pt x="22353" y="69770"/>
                  </a:lnTo>
                  <a:lnTo>
                    <a:pt x="10719" y="61988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3" y="2853"/>
                  </a:lnTo>
                  <a:lnTo>
                    <a:pt x="62475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94758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8"/>
                  </a:lnTo>
                  <a:lnTo>
                    <a:pt x="0" y="36315"/>
                  </a:lnTo>
                  <a:lnTo>
                    <a:pt x="2875" y="50447"/>
                  </a:lnTo>
                  <a:lnTo>
                    <a:pt x="10718" y="61988"/>
                  </a:lnTo>
                  <a:lnTo>
                    <a:pt x="22350" y="69770"/>
                  </a:lnTo>
                  <a:lnTo>
                    <a:pt x="36594" y="72623"/>
                  </a:lnTo>
                  <a:lnTo>
                    <a:pt x="50841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6894758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1" y="69770"/>
                  </a:lnTo>
                  <a:lnTo>
                    <a:pt x="36594" y="72623"/>
                  </a:lnTo>
                  <a:lnTo>
                    <a:pt x="22350" y="69770"/>
                  </a:lnTo>
                  <a:lnTo>
                    <a:pt x="10718" y="61988"/>
                  </a:lnTo>
                  <a:lnTo>
                    <a:pt x="2875" y="50447"/>
                  </a:lnTo>
                  <a:lnTo>
                    <a:pt x="0" y="36315"/>
                  </a:lnTo>
                  <a:lnTo>
                    <a:pt x="2875" y="22178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34443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5" y="0"/>
                  </a:moveTo>
                  <a:lnTo>
                    <a:pt x="22351" y="2853"/>
                  </a:lnTo>
                  <a:lnTo>
                    <a:pt x="10719" y="10635"/>
                  </a:lnTo>
                  <a:lnTo>
                    <a:pt x="2876" y="22176"/>
                  </a:lnTo>
                  <a:lnTo>
                    <a:pt x="0" y="36308"/>
                  </a:lnTo>
                  <a:lnTo>
                    <a:pt x="2876" y="50444"/>
                  </a:lnTo>
                  <a:lnTo>
                    <a:pt x="10719" y="61987"/>
                  </a:lnTo>
                  <a:lnTo>
                    <a:pt x="22351" y="69768"/>
                  </a:lnTo>
                  <a:lnTo>
                    <a:pt x="36595" y="72622"/>
                  </a:lnTo>
                  <a:lnTo>
                    <a:pt x="50842" y="69768"/>
                  </a:lnTo>
                  <a:lnTo>
                    <a:pt x="62476" y="61987"/>
                  </a:lnTo>
                  <a:lnTo>
                    <a:pt x="70319" y="50444"/>
                  </a:lnTo>
                  <a:lnTo>
                    <a:pt x="73195" y="36308"/>
                  </a:lnTo>
                  <a:lnTo>
                    <a:pt x="70319" y="22176"/>
                  </a:lnTo>
                  <a:lnTo>
                    <a:pt x="62476" y="10635"/>
                  </a:lnTo>
                  <a:lnTo>
                    <a:pt x="50842" y="2853"/>
                  </a:lnTo>
                  <a:lnTo>
                    <a:pt x="3659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34443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5" y="36308"/>
                  </a:moveTo>
                  <a:lnTo>
                    <a:pt x="70319" y="50444"/>
                  </a:lnTo>
                  <a:lnTo>
                    <a:pt x="62476" y="61987"/>
                  </a:lnTo>
                  <a:lnTo>
                    <a:pt x="50842" y="69768"/>
                  </a:lnTo>
                  <a:lnTo>
                    <a:pt x="36595" y="72622"/>
                  </a:lnTo>
                  <a:lnTo>
                    <a:pt x="22351" y="69768"/>
                  </a:lnTo>
                  <a:lnTo>
                    <a:pt x="10719" y="61987"/>
                  </a:lnTo>
                  <a:lnTo>
                    <a:pt x="2876" y="50444"/>
                  </a:lnTo>
                  <a:lnTo>
                    <a:pt x="0" y="36308"/>
                  </a:lnTo>
                  <a:lnTo>
                    <a:pt x="2876" y="22176"/>
                  </a:lnTo>
                  <a:lnTo>
                    <a:pt x="10719" y="10635"/>
                  </a:lnTo>
                  <a:lnTo>
                    <a:pt x="22351" y="2853"/>
                  </a:lnTo>
                  <a:lnTo>
                    <a:pt x="36595" y="0"/>
                  </a:lnTo>
                  <a:lnTo>
                    <a:pt x="50842" y="2853"/>
                  </a:lnTo>
                  <a:lnTo>
                    <a:pt x="62476" y="10635"/>
                  </a:lnTo>
                  <a:lnTo>
                    <a:pt x="70319" y="22176"/>
                  </a:lnTo>
                  <a:lnTo>
                    <a:pt x="73195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EE4BFD4-1DDB-481E-AB66-9C2D44567C46}"/>
              </a:ext>
            </a:extLst>
          </p:cNvPr>
          <p:cNvSpPr/>
          <p:nvPr/>
        </p:nvSpPr>
        <p:spPr>
          <a:xfrm>
            <a:off x="213224" y="19937"/>
            <a:ext cx="6558175" cy="101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7" b="1" dirty="0">
                <a:latin typeface="Arial" panose="020B0604020202020204" pitchFamily="34" charset="0"/>
              </a:rPr>
              <a:t>Example: </a:t>
            </a:r>
            <a:r>
              <a:rPr lang="en-US" sz="2007" dirty="0">
                <a:latin typeface="Arial" panose="020B0604020202020204" pitchFamily="34" charset="0"/>
              </a:rPr>
              <a:t>Make 1L of a 0.2M phosphate buffer with a pH = 8.0. </a:t>
            </a:r>
            <a:r>
              <a:rPr lang="en-US" sz="2007" dirty="0" err="1">
                <a:latin typeface="Arial" panose="020B0604020202020204" pitchFamily="34" charset="0"/>
              </a:rPr>
              <a:t>pKa</a:t>
            </a:r>
            <a:r>
              <a:rPr lang="en-US" sz="2007" dirty="0">
                <a:latin typeface="Arial" panose="020B0604020202020204" pitchFamily="34" charset="0"/>
              </a:rPr>
              <a:t>  values are 2.1, 7.2, and 12.7 for phosphoric acid.</a:t>
            </a:r>
          </a:p>
        </p:txBody>
      </p:sp>
      <p:pic>
        <p:nvPicPr>
          <p:cNvPr id="138" name="Picture 13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90EABF-DEE0-EF51-96C9-136A924FD3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75" y="5242719"/>
            <a:ext cx="1308323" cy="1588520"/>
          </a:xfrm>
          <a:prstGeom prst="rect">
            <a:avLst/>
          </a:prstGeom>
        </p:spPr>
      </p:pic>
      <p:sp>
        <p:nvSpPr>
          <p:cNvPr id="142" name="Date Placeholder 141">
            <a:extLst>
              <a:ext uri="{FF2B5EF4-FFF2-40B4-BE49-F238E27FC236}">
                <a16:creationId xmlns:a16="http://schemas.microsoft.com/office/drawing/2014/main" id="{755294FB-2F62-21CB-0328-19B9D06579D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3FAB31E-522A-4610-B837-53F9FC57BB2B}" type="datetime1">
              <a:rPr lang="en-US" smtClean="0"/>
              <a:t>8/26/2024</a:t>
            </a:fld>
            <a:endParaRPr lang="en-US"/>
          </a:p>
        </p:txBody>
      </p:sp>
      <p:sp>
        <p:nvSpPr>
          <p:cNvPr id="143" name="Footer Placeholder 142">
            <a:extLst>
              <a:ext uri="{FF2B5EF4-FFF2-40B4-BE49-F238E27FC236}">
                <a16:creationId xmlns:a16="http://schemas.microsoft.com/office/drawing/2014/main" id="{C555177F-D47E-41D4-121B-AC66F823E44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44" name="Slide Number Placeholder 143">
            <a:extLst>
              <a:ext uri="{FF2B5EF4-FFF2-40B4-BE49-F238E27FC236}">
                <a16:creationId xmlns:a16="http://schemas.microsoft.com/office/drawing/2014/main" id="{7DF4FA51-C74E-9AB9-69E1-167536EE8E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804" y="289618"/>
            <a:ext cx="6885023" cy="1669211"/>
          </a:xfrm>
          <a:prstGeom prst="rect">
            <a:avLst/>
          </a:prstGeom>
        </p:spPr>
        <p:txBody>
          <a:bodyPr vert="horz" wrap="square" lIns="0" tIns="8922" rIns="0" bIns="0" rtlCol="0">
            <a:spAutoFit/>
          </a:bodyPr>
          <a:lstStyle/>
          <a:p>
            <a:pPr>
              <a:spcBef>
                <a:spcPts val="30"/>
              </a:spcBef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Methods ii &amp; iii may require adjustments to equivalents due to additional equivalence points/buffer regions that have to be crossed to get to the desired </a:t>
            </a:r>
            <a:r>
              <a:rPr lang="en-US" sz="2007" dirty="0" err="1"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"/>
              </a:spcBef>
            </a:pP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7083">
              <a:spcBef>
                <a:spcPts val="913"/>
              </a:spcBef>
              <a:tabLst>
                <a:tab pos="4014265" algn="l"/>
              </a:tabLst>
            </a:pPr>
            <a:r>
              <a:rPr sz="2007" spc="-5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sz="2007" spc="-7" baseline="-7936" dirty="0" err="1">
                <a:solidFill>
                  <a:srgbClr val="FF0000"/>
                </a:solidFill>
                <a:latin typeface="Comic Sans MS"/>
                <a:cs typeface="Comic Sans MS"/>
              </a:rPr>
              <a:t>HA</a:t>
            </a:r>
            <a:r>
              <a:rPr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007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0.137</a:t>
            </a:r>
            <a:r>
              <a:rPr lang="en-US" sz="2007" spc="-5" dirty="0">
                <a:solidFill>
                  <a:srgbClr val="FF0000"/>
                </a:solidFill>
                <a:latin typeface="Comic Sans MS"/>
                <a:cs typeface="Comic Sans MS"/>
              </a:rPr>
              <a:t>         </a:t>
            </a:r>
            <a:r>
              <a:rPr sz="2007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sz="2007" baseline="-7936" dirty="0" err="1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007" baseline="-793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007" spc="-17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0.863</a:t>
            </a:r>
            <a:endParaRPr lang="en-US" sz="2007" spc="-5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65799" y="1344967"/>
            <a:ext cx="5958900" cy="5585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64" dirty="0">
              <a:latin typeface="Arial" panose="020B0604020202020204" pitchFamily="34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08AB2FF-5E6E-45D5-8618-820DCC0C4495}"/>
              </a:ext>
            </a:extLst>
          </p:cNvPr>
          <p:cNvGrpSpPr/>
          <p:nvPr/>
        </p:nvGrpSpPr>
        <p:grpSpPr>
          <a:xfrm>
            <a:off x="7970425" y="557689"/>
            <a:ext cx="4962374" cy="708705"/>
            <a:chOff x="6682408" y="556346"/>
            <a:chExt cx="3379078" cy="564520"/>
          </a:xfrm>
        </p:grpSpPr>
        <p:sp>
          <p:nvSpPr>
            <p:cNvPr id="4" name="object 4"/>
            <p:cNvSpPr/>
            <p:nvPr/>
          </p:nvSpPr>
          <p:spPr>
            <a:xfrm>
              <a:off x="7231479" y="713844"/>
              <a:ext cx="77061" cy="765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729053" y="713844"/>
              <a:ext cx="77029" cy="765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226580" y="713844"/>
              <a:ext cx="77094" cy="765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724172" y="713844"/>
              <a:ext cx="77029" cy="765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221765" y="713844"/>
              <a:ext cx="77029" cy="765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719293" y="713844"/>
              <a:ext cx="77094" cy="765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179868" y="556346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677299" y="556346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174762" y="556347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672224" y="556347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169687" y="556351"/>
              <a:ext cx="394335" cy="564515"/>
            </a:xfrm>
            <a:custGeom>
              <a:avLst/>
              <a:gdLst/>
              <a:ahLst/>
              <a:cxnLst/>
              <a:rect l="l" t="t" r="r" b="b"/>
              <a:pathLst>
                <a:path w="394334" h="564515">
                  <a:moveTo>
                    <a:pt x="0" y="564273"/>
                  </a:moveTo>
                  <a:lnTo>
                    <a:pt x="393822" y="564274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4273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667151" y="556351"/>
              <a:ext cx="394335" cy="564515"/>
            </a:xfrm>
            <a:custGeom>
              <a:avLst/>
              <a:gdLst/>
              <a:ahLst/>
              <a:cxnLst/>
              <a:rect l="l" t="t" r="r" b="b"/>
              <a:pathLst>
                <a:path w="394334" h="564515">
                  <a:moveTo>
                    <a:pt x="0" y="564273"/>
                  </a:moveTo>
                  <a:lnTo>
                    <a:pt x="393822" y="564274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4273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41379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56" y="2828"/>
                  </a:lnTo>
                  <a:lnTo>
                    <a:pt x="10622" y="10542"/>
                  </a:lnTo>
                  <a:lnTo>
                    <a:pt x="2849" y="21983"/>
                  </a:lnTo>
                  <a:lnTo>
                    <a:pt x="0" y="35992"/>
                  </a:lnTo>
                  <a:lnTo>
                    <a:pt x="2849" y="50002"/>
                  </a:lnTo>
                  <a:lnTo>
                    <a:pt x="10622" y="61443"/>
                  </a:lnTo>
                  <a:lnTo>
                    <a:pt x="22156" y="69157"/>
                  </a:lnTo>
                  <a:lnTo>
                    <a:pt x="36288" y="71985"/>
                  </a:lnTo>
                  <a:lnTo>
                    <a:pt x="50394" y="69157"/>
                  </a:lnTo>
                  <a:lnTo>
                    <a:pt x="61931" y="61443"/>
                  </a:lnTo>
                  <a:lnTo>
                    <a:pt x="69719" y="50002"/>
                  </a:lnTo>
                  <a:lnTo>
                    <a:pt x="72577" y="35992"/>
                  </a:lnTo>
                  <a:lnTo>
                    <a:pt x="69719" y="21983"/>
                  </a:lnTo>
                  <a:lnTo>
                    <a:pt x="61931" y="10542"/>
                  </a:lnTo>
                  <a:lnTo>
                    <a:pt x="50394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41379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19" y="50002"/>
                  </a:lnTo>
                  <a:lnTo>
                    <a:pt x="61931" y="61443"/>
                  </a:lnTo>
                  <a:lnTo>
                    <a:pt x="50394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94" y="2828"/>
                  </a:lnTo>
                  <a:lnTo>
                    <a:pt x="61931" y="10542"/>
                  </a:lnTo>
                  <a:lnTo>
                    <a:pt x="69719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91139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23" y="0"/>
                  </a:moveTo>
                  <a:lnTo>
                    <a:pt x="22128" y="2828"/>
                  </a:lnTo>
                  <a:lnTo>
                    <a:pt x="10613" y="10542"/>
                  </a:lnTo>
                  <a:lnTo>
                    <a:pt x="2848" y="21983"/>
                  </a:lnTo>
                  <a:lnTo>
                    <a:pt x="0" y="35992"/>
                  </a:lnTo>
                  <a:lnTo>
                    <a:pt x="2848" y="50002"/>
                  </a:lnTo>
                  <a:lnTo>
                    <a:pt x="10614" y="61443"/>
                  </a:lnTo>
                  <a:lnTo>
                    <a:pt x="22128" y="69157"/>
                  </a:lnTo>
                  <a:lnTo>
                    <a:pt x="36224" y="71985"/>
                  </a:lnTo>
                  <a:lnTo>
                    <a:pt x="50356" y="69157"/>
                  </a:lnTo>
                  <a:lnTo>
                    <a:pt x="61890" y="61443"/>
                  </a:lnTo>
                  <a:lnTo>
                    <a:pt x="69663" y="50002"/>
                  </a:lnTo>
                  <a:lnTo>
                    <a:pt x="72512" y="35992"/>
                  </a:lnTo>
                  <a:lnTo>
                    <a:pt x="69663" y="21983"/>
                  </a:lnTo>
                  <a:lnTo>
                    <a:pt x="61890" y="10542"/>
                  </a:lnTo>
                  <a:lnTo>
                    <a:pt x="50356" y="2828"/>
                  </a:lnTo>
                  <a:lnTo>
                    <a:pt x="3622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91139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3" y="50002"/>
                  </a:lnTo>
                  <a:lnTo>
                    <a:pt x="61890" y="61443"/>
                  </a:lnTo>
                  <a:lnTo>
                    <a:pt x="50356" y="69157"/>
                  </a:lnTo>
                  <a:lnTo>
                    <a:pt x="36224" y="71985"/>
                  </a:lnTo>
                  <a:lnTo>
                    <a:pt x="22128" y="69157"/>
                  </a:lnTo>
                  <a:lnTo>
                    <a:pt x="10614" y="61443"/>
                  </a:lnTo>
                  <a:lnTo>
                    <a:pt x="2848" y="50002"/>
                  </a:lnTo>
                  <a:lnTo>
                    <a:pt x="0" y="35992"/>
                  </a:lnTo>
                  <a:lnTo>
                    <a:pt x="2848" y="21983"/>
                  </a:lnTo>
                  <a:lnTo>
                    <a:pt x="10613" y="10542"/>
                  </a:lnTo>
                  <a:lnTo>
                    <a:pt x="22128" y="2828"/>
                  </a:lnTo>
                  <a:lnTo>
                    <a:pt x="36223" y="0"/>
                  </a:lnTo>
                  <a:lnTo>
                    <a:pt x="50356" y="2828"/>
                  </a:lnTo>
                  <a:lnTo>
                    <a:pt x="61890" y="10542"/>
                  </a:lnTo>
                  <a:lnTo>
                    <a:pt x="69663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408920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56" y="2828"/>
                  </a:lnTo>
                  <a:lnTo>
                    <a:pt x="10622" y="10542"/>
                  </a:lnTo>
                  <a:lnTo>
                    <a:pt x="2849" y="21983"/>
                  </a:lnTo>
                  <a:lnTo>
                    <a:pt x="0" y="35992"/>
                  </a:lnTo>
                  <a:lnTo>
                    <a:pt x="2849" y="50002"/>
                  </a:lnTo>
                  <a:lnTo>
                    <a:pt x="10622" y="61443"/>
                  </a:lnTo>
                  <a:lnTo>
                    <a:pt x="22156" y="69157"/>
                  </a:lnTo>
                  <a:lnTo>
                    <a:pt x="36288" y="71985"/>
                  </a:lnTo>
                  <a:lnTo>
                    <a:pt x="50421" y="69157"/>
                  </a:lnTo>
                  <a:lnTo>
                    <a:pt x="61955" y="61443"/>
                  </a:lnTo>
                  <a:lnTo>
                    <a:pt x="69728" y="50002"/>
                  </a:lnTo>
                  <a:lnTo>
                    <a:pt x="72577" y="35992"/>
                  </a:lnTo>
                  <a:lnTo>
                    <a:pt x="69728" y="21983"/>
                  </a:lnTo>
                  <a:lnTo>
                    <a:pt x="61955" y="10542"/>
                  </a:lnTo>
                  <a:lnTo>
                    <a:pt x="50421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408920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2"/>
                  </a:lnTo>
                  <a:lnTo>
                    <a:pt x="61955" y="61443"/>
                  </a:lnTo>
                  <a:lnTo>
                    <a:pt x="50421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90651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56" y="2828"/>
                  </a:lnTo>
                  <a:lnTo>
                    <a:pt x="10622" y="10542"/>
                  </a:lnTo>
                  <a:lnTo>
                    <a:pt x="2849" y="21983"/>
                  </a:lnTo>
                  <a:lnTo>
                    <a:pt x="0" y="35992"/>
                  </a:lnTo>
                  <a:lnTo>
                    <a:pt x="2849" y="50002"/>
                  </a:lnTo>
                  <a:lnTo>
                    <a:pt x="10622" y="61443"/>
                  </a:lnTo>
                  <a:lnTo>
                    <a:pt x="22156" y="69157"/>
                  </a:lnTo>
                  <a:lnTo>
                    <a:pt x="36288" y="71985"/>
                  </a:lnTo>
                  <a:lnTo>
                    <a:pt x="50384" y="69157"/>
                  </a:lnTo>
                  <a:lnTo>
                    <a:pt x="61898" y="61443"/>
                  </a:lnTo>
                  <a:lnTo>
                    <a:pt x="69664" y="50002"/>
                  </a:lnTo>
                  <a:lnTo>
                    <a:pt x="72512" y="35992"/>
                  </a:lnTo>
                  <a:lnTo>
                    <a:pt x="69664" y="21983"/>
                  </a:lnTo>
                  <a:lnTo>
                    <a:pt x="61898" y="10542"/>
                  </a:lnTo>
                  <a:lnTo>
                    <a:pt x="50384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90651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2"/>
                  </a:lnTo>
                  <a:lnTo>
                    <a:pt x="61898" y="61443"/>
                  </a:lnTo>
                  <a:lnTo>
                    <a:pt x="50384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940403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83" y="2828"/>
                  </a:lnTo>
                  <a:lnTo>
                    <a:pt x="10646" y="10542"/>
                  </a:lnTo>
                  <a:lnTo>
                    <a:pt x="2858" y="21983"/>
                  </a:lnTo>
                  <a:lnTo>
                    <a:pt x="0" y="35992"/>
                  </a:lnTo>
                  <a:lnTo>
                    <a:pt x="2858" y="50002"/>
                  </a:lnTo>
                  <a:lnTo>
                    <a:pt x="10646" y="61443"/>
                  </a:lnTo>
                  <a:lnTo>
                    <a:pt x="22183" y="69157"/>
                  </a:lnTo>
                  <a:lnTo>
                    <a:pt x="36288" y="71985"/>
                  </a:lnTo>
                  <a:lnTo>
                    <a:pt x="50421" y="69157"/>
                  </a:lnTo>
                  <a:lnTo>
                    <a:pt x="61955" y="61443"/>
                  </a:lnTo>
                  <a:lnTo>
                    <a:pt x="69728" y="50002"/>
                  </a:lnTo>
                  <a:lnTo>
                    <a:pt x="72577" y="35992"/>
                  </a:lnTo>
                  <a:lnTo>
                    <a:pt x="69728" y="21983"/>
                  </a:lnTo>
                  <a:lnTo>
                    <a:pt x="61955" y="10542"/>
                  </a:lnTo>
                  <a:lnTo>
                    <a:pt x="50421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40403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2"/>
                  </a:lnTo>
                  <a:lnTo>
                    <a:pt x="61955" y="61443"/>
                  </a:lnTo>
                  <a:lnTo>
                    <a:pt x="50421" y="69157"/>
                  </a:lnTo>
                  <a:lnTo>
                    <a:pt x="36288" y="71985"/>
                  </a:lnTo>
                  <a:lnTo>
                    <a:pt x="22183" y="69157"/>
                  </a:lnTo>
                  <a:lnTo>
                    <a:pt x="10646" y="61443"/>
                  </a:lnTo>
                  <a:lnTo>
                    <a:pt x="2858" y="50002"/>
                  </a:lnTo>
                  <a:lnTo>
                    <a:pt x="0" y="35992"/>
                  </a:lnTo>
                  <a:lnTo>
                    <a:pt x="2858" y="21983"/>
                  </a:lnTo>
                  <a:lnTo>
                    <a:pt x="10646" y="10542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990163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2"/>
                  </a:lnTo>
                  <a:lnTo>
                    <a:pt x="61898" y="61443"/>
                  </a:lnTo>
                  <a:lnTo>
                    <a:pt x="50384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423536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1"/>
                  </a:lnTo>
                  <a:lnTo>
                    <a:pt x="61898" y="61440"/>
                  </a:lnTo>
                  <a:lnTo>
                    <a:pt x="50384" y="69151"/>
                  </a:lnTo>
                  <a:lnTo>
                    <a:pt x="36288" y="71979"/>
                  </a:lnTo>
                  <a:lnTo>
                    <a:pt x="22156" y="69151"/>
                  </a:lnTo>
                  <a:lnTo>
                    <a:pt x="10622" y="61440"/>
                  </a:lnTo>
                  <a:lnTo>
                    <a:pt x="2849" y="50001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921064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1"/>
                  </a:lnTo>
                  <a:lnTo>
                    <a:pt x="61955" y="61440"/>
                  </a:lnTo>
                  <a:lnTo>
                    <a:pt x="50421" y="69151"/>
                  </a:lnTo>
                  <a:lnTo>
                    <a:pt x="36288" y="71979"/>
                  </a:lnTo>
                  <a:lnTo>
                    <a:pt x="22183" y="69151"/>
                  </a:lnTo>
                  <a:lnTo>
                    <a:pt x="10646" y="61440"/>
                  </a:lnTo>
                  <a:lnTo>
                    <a:pt x="2858" y="50001"/>
                  </a:lnTo>
                  <a:lnTo>
                    <a:pt x="0" y="35992"/>
                  </a:lnTo>
                  <a:lnTo>
                    <a:pt x="2858" y="21983"/>
                  </a:lnTo>
                  <a:lnTo>
                    <a:pt x="10646" y="10542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418657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1"/>
                  </a:lnTo>
                  <a:lnTo>
                    <a:pt x="61898" y="61440"/>
                  </a:lnTo>
                  <a:lnTo>
                    <a:pt x="50384" y="69151"/>
                  </a:lnTo>
                  <a:lnTo>
                    <a:pt x="36288" y="71979"/>
                  </a:lnTo>
                  <a:lnTo>
                    <a:pt x="22156" y="69151"/>
                  </a:lnTo>
                  <a:lnTo>
                    <a:pt x="10622" y="61440"/>
                  </a:lnTo>
                  <a:lnTo>
                    <a:pt x="2849" y="50001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916185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1"/>
                  </a:lnTo>
                  <a:lnTo>
                    <a:pt x="61955" y="61440"/>
                  </a:lnTo>
                  <a:lnTo>
                    <a:pt x="50421" y="69151"/>
                  </a:lnTo>
                  <a:lnTo>
                    <a:pt x="36288" y="71979"/>
                  </a:lnTo>
                  <a:lnTo>
                    <a:pt x="22183" y="69151"/>
                  </a:lnTo>
                  <a:lnTo>
                    <a:pt x="10646" y="61440"/>
                  </a:lnTo>
                  <a:lnTo>
                    <a:pt x="2858" y="50001"/>
                  </a:lnTo>
                  <a:lnTo>
                    <a:pt x="0" y="35992"/>
                  </a:lnTo>
                  <a:lnTo>
                    <a:pt x="2858" y="21983"/>
                  </a:lnTo>
                  <a:lnTo>
                    <a:pt x="10646" y="10542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9413778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19" y="50001"/>
                  </a:lnTo>
                  <a:lnTo>
                    <a:pt x="61931" y="61440"/>
                  </a:lnTo>
                  <a:lnTo>
                    <a:pt x="50394" y="69151"/>
                  </a:lnTo>
                  <a:lnTo>
                    <a:pt x="36288" y="71979"/>
                  </a:lnTo>
                  <a:lnTo>
                    <a:pt x="22156" y="69151"/>
                  </a:lnTo>
                  <a:lnTo>
                    <a:pt x="10622" y="61440"/>
                  </a:lnTo>
                  <a:lnTo>
                    <a:pt x="2849" y="50001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94" y="2828"/>
                  </a:lnTo>
                  <a:lnTo>
                    <a:pt x="61931" y="10542"/>
                  </a:lnTo>
                  <a:lnTo>
                    <a:pt x="69719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9911370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3" y="50001"/>
                  </a:lnTo>
                  <a:lnTo>
                    <a:pt x="61890" y="61440"/>
                  </a:lnTo>
                  <a:lnTo>
                    <a:pt x="50356" y="69151"/>
                  </a:lnTo>
                  <a:lnTo>
                    <a:pt x="36224" y="71979"/>
                  </a:lnTo>
                  <a:lnTo>
                    <a:pt x="22128" y="69151"/>
                  </a:lnTo>
                  <a:lnTo>
                    <a:pt x="10614" y="61440"/>
                  </a:lnTo>
                  <a:lnTo>
                    <a:pt x="2848" y="50001"/>
                  </a:lnTo>
                  <a:lnTo>
                    <a:pt x="0" y="35992"/>
                  </a:lnTo>
                  <a:lnTo>
                    <a:pt x="2848" y="21983"/>
                  </a:lnTo>
                  <a:lnTo>
                    <a:pt x="10613" y="10542"/>
                  </a:lnTo>
                  <a:lnTo>
                    <a:pt x="22128" y="2828"/>
                  </a:lnTo>
                  <a:lnTo>
                    <a:pt x="36223" y="0"/>
                  </a:lnTo>
                  <a:lnTo>
                    <a:pt x="50356" y="2828"/>
                  </a:lnTo>
                  <a:lnTo>
                    <a:pt x="61890" y="10542"/>
                  </a:lnTo>
                  <a:lnTo>
                    <a:pt x="69663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27000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8"/>
                  </a:lnTo>
                  <a:lnTo>
                    <a:pt x="22353" y="69770"/>
                  </a:lnTo>
                  <a:lnTo>
                    <a:pt x="36600" y="72623"/>
                  </a:lnTo>
                  <a:lnTo>
                    <a:pt x="50846" y="69770"/>
                  </a:lnTo>
                  <a:lnTo>
                    <a:pt x="62489" y="61988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4" y="22178"/>
                  </a:lnTo>
                  <a:lnTo>
                    <a:pt x="62489" y="10635"/>
                  </a:lnTo>
                  <a:lnTo>
                    <a:pt x="50846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27000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89" y="61988"/>
                  </a:lnTo>
                  <a:lnTo>
                    <a:pt x="50846" y="69770"/>
                  </a:lnTo>
                  <a:lnTo>
                    <a:pt x="36600" y="72623"/>
                  </a:lnTo>
                  <a:lnTo>
                    <a:pt x="22353" y="69770"/>
                  </a:lnTo>
                  <a:lnTo>
                    <a:pt x="10719" y="61988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6" y="2853"/>
                  </a:lnTo>
                  <a:lnTo>
                    <a:pt x="62489" y="10635"/>
                  </a:lnTo>
                  <a:lnTo>
                    <a:pt x="70344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767599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8"/>
                  </a:lnTo>
                  <a:lnTo>
                    <a:pt x="22320" y="69770"/>
                  </a:lnTo>
                  <a:lnTo>
                    <a:pt x="36548" y="72623"/>
                  </a:lnTo>
                  <a:lnTo>
                    <a:pt x="50814" y="69770"/>
                  </a:lnTo>
                  <a:lnTo>
                    <a:pt x="62450" y="61988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767599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8"/>
                  </a:lnTo>
                  <a:lnTo>
                    <a:pt x="50814" y="69770"/>
                  </a:lnTo>
                  <a:lnTo>
                    <a:pt x="36548" y="72623"/>
                  </a:lnTo>
                  <a:lnTo>
                    <a:pt x="22320" y="69770"/>
                  </a:lnTo>
                  <a:lnTo>
                    <a:pt x="10703" y="61988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26512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8"/>
                  </a:lnTo>
                  <a:lnTo>
                    <a:pt x="22375" y="69770"/>
                  </a:lnTo>
                  <a:lnTo>
                    <a:pt x="36613" y="72623"/>
                  </a:lnTo>
                  <a:lnTo>
                    <a:pt x="50851" y="69770"/>
                  </a:lnTo>
                  <a:lnTo>
                    <a:pt x="62491" y="61988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5" y="22178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6512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762720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8"/>
                  </a:lnTo>
                  <a:lnTo>
                    <a:pt x="22320" y="69770"/>
                  </a:lnTo>
                  <a:lnTo>
                    <a:pt x="36548" y="72623"/>
                  </a:lnTo>
                  <a:lnTo>
                    <a:pt x="50814" y="69770"/>
                  </a:lnTo>
                  <a:lnTo>
                    <a:pt x="62450" y="61988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762720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8"/>
                  </a:lnTo>
                  <a:lnTo>
                    <a:pt x="50814" y="69770"/>
                  </a:lnTo>
                  <a:lnTo>
                    <a:pt x="36548" y="72623"/>
                  </a:lnTo>
                  <a:lnTo>
                    <a:pt x="22320" y="69770"/>
                  </a:lnTo>
                  <a:lnTo>
                    <a:pt x="10703" y="61988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926024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9757840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8"/>
                  </a:lnTo>
                  <a:lnTo>
                    <a:pt x="50841" y="69770"/>
                  </a:lnTo>
                  <a:lnTo>
                    <a:pt x="36613" y="72623"/>
                  </a:lnTo>
                  <a:lnTo>
                    <a:pt x="22347" y="69770"/>
                  </a:lnTo>
                  <a:lnTo>
                    <a:pt x="10711" y="61988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201992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8"/>
                  </a:lnTo>
                  <a:lnTo>
                    <a:pt x="22353" y="69770"/>
                  </a:lnTo>
                  <a:lnTo>
                    <a:pt x="36600" y="72623"/>
                  </a:lnTo>
                  <a:lnTo>
                    <a:pt x="50843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5" y="10635"/>
                  </a:lnTo>
                  <a:lnTo>
                    <a:pt x="50843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201992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3" y="69770"/>
                  </a:lnTo>
                  <a:lnTo>
                    <a:pt x="36600" y="72623"/>
                  </a:lnTo>
                  <a:lnTo>
                    <a:pt x="22353" y="69770"/>
                  </a:lnTo>
                  <a:lnTo>
                    <a:pt x="10719" y="61988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3" y="2853"/>
                  </a:lnTo>
                  <a:lnTo>
                    <a:pt x="62475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699566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8"/>
                  </a:lnTo>
                  <a:lnTo>
                    <a:pt x="0" y="36315"/>
                  </a:lnTo>
                  <a:lnTo>
                    <a:pt x="2872" y="50447"/>
                  </a:lnTo>
                  <a:lnTo>
                    <a:pt x="10711" y="61988"/>
                  </a:lnTo>
                  <a:lnTo>
                    <a:pt x="22347" y="69770"/>
                  </a:lnTo>
                  <a:lnTo>
                    <a:pt x="36613" y="72623"/>
                  </a:lnTo>
                  <a:lnTo>
                    <a:pt x="50841" y="69770"/>
                  </a:lnTo>
                  <a:lnTo>
                    <a:pt x="62458" y="61988"/>
                  </a:lnTo>
                  <a:lnTo>
                    <a:pt x="70290" y="50447"/>
                  </a:lnTo>
                  <a:lnTo>
                    <a:pt x="73162" y="36315"/>
                  </a:lnTo>
                  <a:lnTo>
                    <a:pt x="70290" y="22178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699566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8"/>
                  </a:lnTo>
                  <a:lnTo>
                    <a:pt x="50841" y="69770"/>
                  </a:lnTo>
                  <a:lnTo>
                    <a:pt x="36613" y="72623"/>
                  </a:lnTo>
                  <a:lnTo>
                    <a:pt x="22347" y="69770"/>
                  </a:lnTo>
                  <a:lnTo>
                    <a:pt x="10711" y="61988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197094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54" y="50447"/>
                  </a:lnTo>
                  <a:lnTo>
                    <a:pt x="62515" y="61988"/>
                  </a:lnTo>
                  <a:lnTo>
                    <a:pt x="50879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869468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47" y="69770"/>
                  </a:lnTo>
                  <a:lnTo>
                    <a:pt x="10711" y="61988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9192279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8"/>
                  </a:lnTo>
                  <a:lnTo>
                    <a:pt x="50814" y="69770"/>
                  </a:lnTo>
                  <a:lnTo>
                    <a:pt x="36548" y="72623"/>
                  </a:lnTo>
                  <a:lnTo>
                    <a:pt x="22320" y="69770"/>
                  </a:lnTo>
                  <a:lnTo>
                    <a:pt x="10703" y="61988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9689806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26352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8"/>
                  </a:lnTo>
                  <a:lnTo>
                    <a:pt x="10625" y="10541"/>
                  </a:lnTo>
                  <a:lnTo>
                    <a:pt x="2850" y="21980"/>
                  </a:lnTo>
                  <a:lnTo>
                    <a:pt x="0" y="35986"/>
                  </a:lnTo>
                  <a:lnTo>
                    <a:pt x="2850" y="49996"/>
                  </a:lnTo>
                  <a:lnTo>
                    <a:pt x="10625" y="61436"/>
                  </a:lnTo>
                  <a:lnTo>
                    <a:pt x="22156" y="69150"/>
                  </a:lnTo>
                  <a:lnTo>
                    <a:pt x="36275" y="71979"/>
                  </a:lnTo>
                  <a:lnTo>
                    <a:pt x="50397" y="69150"/>
                  </a:lnTo>
                  <a:lnTo>
                    <a:pt x="61932" y="61436"/>
                  </a:lnTo>
                  <a:lnTo>
                    <a:pt x="69711" y="49996"/>
                  </a:lnTo>
                  <a:lnTo>
                    <a:pt x="72564" y="35986"/>
                  </a:lnTo>
                  <a:lnTo>
                    <a:pt x="69711" y="21980"/>
                  </a:lnTo>
                  <a:lnTo>
                    <a:pt x="61932" y="10541"/>
                  </a:lnTo>
                  <a:lnTo>
                    <a:pt x="50397" y="2828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26352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64" y="35986"/>
                  </a:moveTo>
                  <a:lnTo>
                    <a:pt x="69711" y="49996"/>
                  </a:lnTo>
                  <a:lnTo>
                    <a:pt x="61932" y="61436"/>
                  </a:lnTo>
                  <a:lnTo>
                    <a:pt x="50397" y="69150"/>
                  </a:lnTo>
                  <a:lnTo>
                    <a:pt x="36275" y="71979"/>
                  </a:lnTo>
                  <a:lnTo>
                    <a:pt x="22156" y="69150"/>
                  </a:lnTo>
                  <a:lnTo>
                    <a:pt x="10625" y="61436"/>
                  </a:lnTo>
                  <a:lnTo>
                    <a:pt x="2850" y="49996"/>
                  </a:lnTo>
                  <a:lnTo>
                    <a:pt x="0" y="35986"/>
                  </a:lnTo>
                  <a:lnTo>
                    <a:pt x="2850" y="21980"/>
                  </a:lnTo>
                  <a:lnTo>
                    <a:pt x="10625" y="10541"/>
                  </a:lnTo>
                  <a:lnTo>
                    <a:pt x="22156" y="2828"/>
                  </a:lnTo>
                  <a:lnTo>
                    <a:pt x="36275" y="0"/>
                  </a:lnTo>
                  <a:lnTo>
                    <a:pt x="50397" y="2828"/>
                  </a:lnTo>
                  <a:lnTo>
                    <a:pt x="61932" y="10541"/>
                  </a:lnTo>
                  <a:lnTo>
                    <a:pt x="69711" y="21980"/>
                  </a:lnTo>
                  <a:lnTo>
                    <a:pt x="72564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76110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86"/>
                  </a:moveTo>
                  <a:lnTo>
                    <a:pt x="69664" y="49996"/>
                  </a:lnTo>
                  <a:lnTo>
                    <a:pt x="61898" y="61436"/>
                  </a:lnTo>
                  <a:lnTo>
                    <a:pt x="50384" y="69150"/>
                  </a:lnTo>
                  <a:lnTo>
                    <a:pt x="36288" y="71979"/>
                  </a:lnTo>
                  <a:lnTo>
                    <a:pt x="22156" y="69150"/>
                  </a:lnTo>
                  <a:lnTo>
                    <a:pt x="10622" y="61436"/>
                  </a:lnTo>
                  <a:lnTo>
                    <a:pt x="2849" y="49996"/>
                  </a:lnTo>
                  <a:lnTo>
                    <a:pt x="0" y="35986"/>
                  </a:lnTo>
                  <a:lnTo>
                    <a:pt x="2849" y="21980"/>
                  </a:lnTo>
                  <a:lnTo>
                    <a:pt x="10622" y="10541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1"/>
                  </a:lnTo>
                  <a:lnTo>
                    <a:pt x="69664" y="21980"/>
                  </a:lnTo>
                  <a:lnTo>
                    <a:pt x="72512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258636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86"/>
                  </a:moveTo>
                  <a:lnTo>
                    <a:pt x="69728" y="49996"/>
                  </a:lnTo>
                  <a:lnTo>
                    <a:pt x="61955" y="61436"/>
                  </a:lnTo>
                  <a:lnTo>
                    <a:pt x="50421" y="69150"/>
                  </a:lnTo>
                  <a:lnTo>
                    <a:pt x="36288" y="71979"/>
                  </a:lnTo>
                  <a:lnTo>
                    <a:pt x="22183" y="69150"/>
                  </a:lnTo>
                  <a:lnTo>
                    <a:pt x="10646" y="61436"/>
                  </a:lnTo>
                  <a:lnTo>
                    <a:pt x="2858" y="49996"/>
                  </a:lnTo>
                  <a:lnTo>
                    <a:pt x="0" y="35986"/>
                  </a:lnTo>
                  <a:lnTo>
                    <a:pt x="2858" y="21980"/>
                  </a:lnTo>
                  <a:lnTo>
                    <a:pt x="10646" y="10541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1"/>
                  </a:lnTo>
                  <a:lnTo>
                    <a:pt x="69728" y="21980"/>
                  </a:lnTo>
                  <a:lnTo>
                    <a:pt x="72577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75622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86"/>
                  </a:moveTo>
                  <a:lnTo>
                    <a:pt x="69664" y="49996"/>
                  </a:lnTo>
                  <a:lnTo>
                    <a:pt x="61898" y="61436"/>
                  </a:lnTo>
                  <a:lnTo>
                    <a:pt x="50384" y="69150"/>
                  </a:lnTo>
                  <a:lnTo>
                    <a:pt x="36288" y="71979"/>
                  </a:lnTo>
                  <a:lnTo>
                    <a:pt x="22156" y="69150"/>
                  </a:lnTo>
                  <a:lnTo>
                    <a:pt x="10622" y="61436"/>
                  </a:lnTo>
                  <a:lnTo>
                    <a:pt x="2849" y="49996"/>
                  </a:lnTo>
                  <a:lnTo>
                    <a:pt x="0" y="35986"/>
                  </a:lnTo>
                  <a:lnTo>
                    <a:pt x="2849" y="21980"/>
                  </a:lnTo>
                  <a:lnTo>
                    <a:pt x="10622" y="10541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1"/>
                  </a:lnTo>
                  <a:lnTo>
                    <a:pt x="69664" y="21980"/>
                  </a:lnTo>
                  <a:lnTo>
                    <a:pt x="72512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9253821" y="935262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86"/>
                  </a:moveTo>
                  <a:lnTo>
                    <a:pt x="69663" y="49996"/>
                  </a:lnTo>
                  <a:lnTo>
                    <a:pt x="61890" y="61436"/>
                  </a:lnTo>
                  <a:lnTo>
                    <a:pt x="50356" y="69150"/>
                  </a:lnTo>
                  <a:lnTo>
                    <a:pt x="36224" y="71979"/>
                  </a:lnTo>
                  <a:lnTo>
                    <a:pt x="22128" y="69150"/>
                  </a:lnTo>
                  <a:lnTo>
                    <a:pt x="10614" y="61436"/>
                  </a:lnTo>
                  <a:lnTo>
                    <a:pt x="2848" y="49996"/>
                  </a:lnTo>
                  <a:lnTo>
                    <a:pt x="0" y="35986"/>
                  </a:lnTo>
                  <a:lnTo>
                    <a:pt x="2848" y="21980"/>
                  </a:lnTo>
                  <a:lnTo>
                    <a:pt x="10613" y="10541"/>
                  </a:lnTo>
                  <a:lnTo>
                    <a:pt x="22128" y="2828"/>
                  </a:lnTo>
                  <a:lnTo>
                    <a:pt x="36223" y="0"/>
                  </a:lnTo>
                  <a:lnTo>
                    <a:pt x="50356" y="2828"/>
                  </a:lnTo>
                  <a:lnTo>
                    <a:pt x="61890" y="10541"/>
                  </a:lnTo>
                  <a:lnTo>
                    <a:pt x="69663" y="21980"/>
                  </a:lnTo>
                  <a:lnTo>
                    <a:pt x="72512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9751348" y="935262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86"/>
                  </a:moveTo>
                  <a:lnTo>
                    <a:pt x="69719" y="49996"/>
                  </a:lnTo>
                  <a:lnTo>
                    <a:pt x="61931" y="61436"/>
                  </a:lnTo>
                  <a:lnTo>
                    <a:pt x="50394" y="69150"/>
                  </a:lnTo>
                  <a:lnTo>
                    <a:pt x="36288" y="71979"/>
                  </a:lnTo>
                  <a:lnTo>
                    <a:pt x="22156" y="69150"/>
                  </a:lnTo>
                  <a:lnTo>
                    <a:pt x="10622" y="61436"/>
                  </a:lnTo>
                  <a:lnTo>
                    <a:pt x="2849" y="49996"/>
                  </a:lnTo>
                  <a:lnTo>
                    <a:pt x="0" y="35986"/>
                  </a:lnTo>
                  <a:lnTo>
                    <a:pt x="2849" y="21980"/>
                  </a:lnTo>
                  <a:lnTo>
                    <a:pt x="10622" y="10541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94" y="2828"/>
                  </a:lnTo>
                  <a:lnTo>
                    <a:pt x="61931" y="10541"/>
                  </a:lnTo>
                  <a:lnTo>
                    <a:pt x="69719" y="21980"/>
                  </a:lnTo>
                  <a:lnTo>
                    <a:pt x="72577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450087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450087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947615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54" y="50444"/>
                  </a:lnTo>
                  <a:lnTo>
                    <a:pt x="62515" y="61987"/>
                  </a:lnTo>
                  <a:lnTo>
                    <a:pt x="50879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445208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942801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9440329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9937922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745982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6"/>
                  </a:lnTo>
                  <a:lnTo>
                    <a:pt x="0" y="36308"/>
                  </a:lnTo>
                  <a:lnTo>
                    <a:pt x="2871" y="50444"/>
                  </a:lnTo>
                  <a:lnTo>
                    <a:pt x="10703" y="61987"/>
                  </a:lnTo>
                  <a:lnTo>
                    <a:pt x="22320" y="69769"/>
                  </a:lnTo>
                  <a:lnTo>
                    <a:pt x="36548" y="72623"/>
                  </a:lnTo>
                  <a:lnTo>
                    <a:pt x="50814" y="69769"/>
                  </a:lnTo>
                  <a:lnTo>
                    <a:pt x="62450" y="61987"/>
                  </a:lnTo>
                  <a:lnTo>
                    <a:pt x="70289" y="50444"/>
                  </a:lnTo>
                  <a:lnTo>
                    <a:pt x="73162" y="36308"/>
                  </a:lnTo>
                  <a:lnTo>
                    <a:pt x="70289" y="22176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745982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957353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51" y="69769"/>
                  </a:lnTo>
                  <a:lnTo>
                    <a:pt x="62491" y="61987"/>
                  </a:lnTo>
                  <a:lnTo>
                    <a:pt x="70345" y="50444"/>
                  </a:lnTo>
                  <a:lnTo>
                    <a:pt x="73226" y="36308"/>
                  </a:lnTo>
                  <a:lnTo>
                    <a:pt x="70345" y="22176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7957353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845494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6"/>
                  </a:lnTo>
                  <a:lnTo>
                    <a:pt x="0" y="36308"/>
                  </a:lnTo>
                  <a:lnTo>
                    <a:pt x="2871" y="50444"/>
                  </a:lnTo>
                  <a:lnTo>
                    <a:pt x="10703" y="61987"/>
                  </a:lnTo>
                  <a:lnTo>
                    <a:pt x="22320" y="69769"/>
                  </a:lnTo>
                  <a:lnTo>
                    <a:pt x="36548" y="72623"/>
                  </a:lnTo>
                  <a:lnTo>
                    <a:pt x="50814" y="69769"/>
                  </a:lnTo>
                  <a:lnTo>
                    <a:pt x="62450" y="61987"/>
                  </a:lnTo>
                  <a:lnTo>
                    <a:pt x="70289" y="50444"/>
                  </a:lnTo>
                  <a:lnTo>
                    <a:pt x="73162" y="36308"/>
                  </a:lnTo>
                  <a:lnTo>
                    <a:pt x="70289" y="22176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845494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8952474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6"/>
                  </a:lnTo>
                  <a:lnTo>
                    <a:pt x="0" y="36308"/>
                  </a:lnTo>
                  <a:lnTo>
                    <a:pt x="2881" y="50444"/>
                  </a:lnTo>
                  <a:lnTo>
                    <a:pt x="10735" y="61987"/>
                  </a:lnTo>
                  <a:lnTo>
                    <a:pt x="22375" y="69769"/>
                  </a:lnTo>
                  <a:lnTo>
                    <a:pt x="36613" y="72623"/>
                  </a:lnTo>
                  <a:lnTo>
                    <a:pt x="50851" y="69769"/>
                  </a:lnTo>
                  <a:lnTo>
                    <a:pt x="62491" y="61987"/>
                  </a:lnTo>
                  <a:lnTo>
                    <a:pt x="70345" y="50444"/>
                  </a:lnTo>
                  <a:lnTo>
                    <a:pt x="73226" y="36308"/>
                  </a:lnTo>
                  <a:lnTo>
                    <a:pt x="70345" y="22176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8952474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9450066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9947594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729980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58" y="2853"/>
                  </a:lnTo>
                  <a:lnTo>
                    <a:pt x="10721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21" y="61989"/>
                  </a:lnTo>
                  <a:lnTo>
                    <a:pt x="22358" y="69772"/>
                  </a:lnTo>
                  <a:lnTo>
                    <a:pt x="36613" y="72626"/>
                  </a:lnTo>
                  <a:lnTo>
                    <a:pt x="50841" y="69772"/>
                  </a:lnTo>
                  <a:lnTo>
                    <a:pt x="62458" y="61989"/>
                  </a:lnTo>
                  <a:lnTo>
                    <a:pt x="70290" y="50447"/>
                  </a:lnTo>
                  <a:lnTo>
                    <a:pt x="73162" y="36315"/>
                  </a:lnTo>
                  <a:lnTo>
                    <a:pt x="70290" y="22178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29980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9"/>
                  </a:lnTo>
                  <a:lnTo>
                    <a:pt x="50841" y="69772"/>
                  </a:lnTo>
                  <a:lnTo>
                    <a:pt x="36613" y="72626"/>
                  </a:lnTo>
                  <a:lnTo>
                    <a:pt x="22358" y="69772"/>
                  </a:lnTo>
                  <a:lnTo>
                    <a:pt x="10721" y="61989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21" y="10635"/>
                  </a:lnTo>
                  <a:lnTo>
                    <a:pt x="22358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797396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9"/>
                  </a:lnTo>
                  <a:lnTo>
                    <a:pt x="22320" y="69772"/>
                  </a:lnTo>
                  <a:lnTo>
                    <a:pt x="36548" y="72626"/>
                  </a:lnTo>
                  <a:lnTo>
                    <a:pt x="50814" y="69772"/>
                  </a:lnTo>
                  <a:lnTo>
                    <a:pt x="62450" y="61989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7797396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9"/>
                  </a:lnTo>
                  <a:lnTo>
                    <a:pt x="50814" y="69772"/>
                  </a:lnTo>
                  <a:lnTo>
                    <a:pt x="36548" y="72626"/>
                  </a:lnTo>
                  <a:lnTo>
                    <a:pt x="22320" y="69772"/>
                  </a:lnTo>
                  <a:lnTo>
                    <a:pt x="10703" y="61989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829492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9"/>
                  </a:lnTo>
                  <a:lnTo>
                    <a:pt x="22375" y="69772"/>
                  </a:lnTo>
                  <a:lnTo>
                    <a:pt x="36613" y="72626"/>
                  </a:lnTo>
                  <a:lnTo>
                    <a:pt x="50851" y="69772"/>
                  </a:lnTo>
                  <a:lnTo>
                    <a:pt x="62491" y="61989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5" y="22178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829492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8792517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9"/>
                  </a:lnTo>
                  <a:lnTo>
                    <a:pt x="22320" y="69772"/>
                  </a:lnTo>
                  <a:lnTo>
                    <a:pt x="36548" y="72626"/>
                  </a:lnTo>
                  <a:lnTo>
                    <a:pt x="50814" y="69772"/>
                  </a:lnTo>
                  <a:lnTo>
                    <a:pt x="62450" y="61989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8792517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9"/>
                  </a:lnTo>
                  <a:lnTo>
                    <a:pt x="50814" y="69772"/>
                  </a:lnTo>
                  <a:lnTo>
                    <a:pt x="36548" y="72626"/>
                  </a:lnTo>
                  <a:lnTo>
                    <a:pt x="22320" y="69772"/>
                  </a:lnTo>
                  <a:lnTo>
                    <a:pt x="10703" y="61989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9290045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9"/>
                  </a:lnTo>
                  <a:lnTo>
                    <a:pt x="22375" y="69772"/>
                  </a:lnTo>
                  <a:lnTo>
                    <a:pt x="36613" y="72626"/>
                  </a:lnTo>
                  <a:lnTo>
                    <a:pt x="50851" y="69772"/>
                  </a:lnTo>
                  <a:lnTo>
                    <a:pt x="62491" y="61989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5" y="22178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9290045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9787638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9"/>
                  </a:lnTo>
                  <a:lnTo>
                    <a:pt x="50841" y="69772"/>
                  </a:lnTo>
                  <a:lnTo>
                    <a:pt x="36613" y="72626"/>
                  </a:lnTo>
                  <a:lnTo>
                    <a:pt x="22347" y="69772"/>
                  </a:lnTo>
                  <a:lnTo>
                    <a:pt x="10711" y="61989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382054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6"/>
                  </a:lnTo>
                  <a:lnTo>
                    <a:pt x="0" y="36308"/>
                  </a:lnTo>
                  <a:lnTo>
                    <a:pt x="2881" y="50444"/>
                  </a:lnTo>
                  <a:lnTo>
                    <a:pt x="10735" y="61987"/>
                  </a:lnTo>
                  <a:lnTo>
                    <a:pt x="22375" y="69769"/>
                  </a:lnTo>
                  <a:lnTo>
                    <a:pt x="36613" y="72623"/>
                  </a:lnTo>
                  <a:lnTo>
                    <a:pt x="50851" y="69769"/>
                  </a:lnTo>
                  <a:lnTo>
                    <a:pt x="62491" y="61987"/>
                  </a:lnTo>
                  <a:lnTo>
                    <a:pt x="70345" y="50444"/>
                  </a:lnTo>
                  <a:lnTo>
                    <a:pt x="73226" y="36308"/>
                  </a:lnTo>
                  <a:lnTo>
                    <a:pt x="70345" y="22176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382054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7879647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7879647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8377175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8874767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9372295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54" y="50444"/>
                  </a:lnTo>
                  <a:lnTo>
                    <a:pt x="62515" y="61987"/>
                  </a:lnTo>
                  <a:lnTo>
                    <a:pt x="50879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9869888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739179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739179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7889319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6"/>
                  </a:lnTo>
                  <a:lnTo>
                    <a:pt x="0" y="36308"/>
                  </a:lnTo>
                  <a:lnTo>
                    <a:pt x="2881" y="50444"/>
                  </a:lnTo>
                  <a:lnTo>
                    <a:pt x="10735" y="61987"/>
                  </a:lnTo>
                  <a:lnTo>
                    <a:pt x="22375" y="69769"/>
                  </a:lnTo>
                  <a:lnTo>
                    <a:pt x="36613" y="72623"/>
                  </a:lnTo>
                  <a:lnTo>
                    <a:pt x="50879" y="69769"/>
                  </a:lnTo>
                  <a:lnTo>
                    <a:pt x="62515" y="61987"/>
                  </a:lnTo>
                  <a:lnTo>
                    <a:pt x="70354" y="50444"/>
                  </a:lnTo>
                  <a:lnTo>
                    <a:pt x="73226" y="36308"/>
                  </a:lnTo>
                  <a:lnTo>
                    <a:pt x="70354" y="22176"/>
                  </a:lnTo>
                  <a:lnTo>
                    <a:pt x="62515" y="10635"/>
                  </a:lnTo>
                  <a:lnTo>
                    <a:pt x="50879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7889319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54" y="50444"/>
                  </a:lnTo>
                  <a:lnTo>
                    <a:pt x="62515" y="61987"/>
                  </a:lnTo>
                  <a:lnTo>
                    <a:pt x="50879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38691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838691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8884505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9382033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9879626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33912" y="713528"/>
              <a:ext cx="77387" cy="768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7231790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9"/>
                  </a:lnTo>
                  <a:lnTo>
                    <a:pt x="22353" y="69772"/>
                  </a:lnTo>
                  <a:lnTo>
                    <a:pt x="36600" y="72626"/>
                  </a:lnTo>
                  <a:lnTo>
                    <a:pt x="50843" y="69772"/>
                  </a:lnTo>
                  <a:lnTo>
                    <a:pt x="62475" y="61989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5" y="10635"/>
                  </a:lnTo>
                  <a:lnTo>
                    <a:pt x="50843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7231790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9"/>
                  </a:lnTo>
                  <a:lnTo>
                    <a:pt x="50843" y="69772"/>
                  </a:lnTo>
                  <a:lnTo>
                    <a:pt x="36600" y="72626"/>
                  </a:lnTo>
                  <a:lnTo>
                    <a:pt x="22353" y="69772"/>
                  </a:lnTo>
                  <a:lnTo>
                    <a:pt x="10719" y="61989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3" y="2853"/>
                  </a:lnTo>
                  <a:lnTo>
                    <a:pt x="62475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7729363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8"/>
                  </a:lnTo>
                  <a:lnTo>
                    <a:pt x="0" y="36315"/>
                  </a:lnTo>
                  <a:lnTo>
                    <a:pt x="2872" y="50447"/>
                  </a:lnTo>
                  <a:lnTo>
                    <a:pt x="10711" y="61989"/>
                  </a:lnTo>
                  <a:lnTo>
                    <a:pt x="22347" y="69772"/>
                  </a:lnTo>
                  <a:lnTo>
                    <a:pt x="36613" y="72626"/>
                  </a:lnTo>
                  <a:lnTo>
                    <a:pt x="50841" y="69772"/>
                  </a:lnTo>
                  <a:lnTo>
                    <a:pt x="62458" y="61989"/>
                  </a:lnTo>
                  <a:lnTo>
                    <a:pt x="70290" y="50447"/>
                  </a:lnTo>
                  <a:lnTo>
                    <a:pt x="73162" y="36315"/>
                  </a:lnTo>
                  <a:lnTo>
                    <a:pt x="70290" y="22178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7729363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9"/>
                  </a:lnTo>
                  <a:lnTo>
                    <a:pt x="50841" y="69772"/>
                  </a:lnTo>
                  <a:lnTo>
                    <a:pt x="36613" y="72626"/>
                  </a:lnTo>
                  <a:lnTo>
                    <a:pt x="22347" y="69772"/>
                  </a:lnTo>
                  <a:lnTo>
                    <a:pt x="10711" y="61989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8226891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9"/>
                  </a:lnTo>
                  <a:lnTo>
                    <a:pt x="22375" y="69772"/>
                  </a:lnTo>
                  <a:lnTo>
                    <a:pt x="36613" y="72626"/>
                  </a:lnTo>
                  <a:lnTo>
                    <a:pt x="50879" y="69772"/>
                  </a:lnTo>
                  <a:lnTo>
                    <a:pt x="62515" y="61989"/>
                  </a:lnTo>
                  <a:lnTo>
                    <a:pt x="70354" y="50447"/>
                  </a:lnTo>
                  <a:lnTo>
                    <a:pt x="73226" y="36315"/>
                  </a:lnTo>
                  <a:lnTo>
                    <a:pt x="70354" y="22178"/>
                  </a:lnTo>
                  <a:lnTo>
                    <a:pt x="62515" y="10635"/>
                  </a:lnTo>
                  <a:lnTo>
                    <a:pt x="50879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8226891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54" y="50447"/>
                  </a:lnTo>
                  <a:lnTo>
                    <a:pt x="62515" y="61989"/>
                  </a:lnTo>
                  <a:lnTo>
                    <a:pt x="50879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8724483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47" y="69772"/>
                  </a:lnTo>
                  <a:lnTo>
                    <a:pt x="10711" y="61989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9222076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9"/>
                  </a:lnTo>
                  <a:lnTo>
                    <a:pt x="50814" y="69772"/>
                  </a:lnTo>
                  <a:lnTo>
                    <a:pt x="36548" y="72626"/>
                  </a:lnTo>
                  <a:lnTo>
                    <a:pt x="22320" y="69772"/>
                  </a:lnTo>
                  <a:lnTo>
                    <a:pt x="10703" y="61989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9719604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6682408" y="556346"/>
              <a:ext cx="393700" cy="563880"/>
            </a:xfrm>
            <a:custGeom>
              <a:avLst/>
              <a:gdLst/>
              <a:ahLst/>
              <a:cxnLst/>
              <a:rect l="l" t="t" r="r" b="b"/>
              <a:pathLst>
                <a:path w="393700" h="563880">
                  <a:moveTo>
                    <a:pt x="0" y="563636"/>
                  </a:moveTo>
                  <a:lnTo>
                    <a:pt x="393173" y="563636"/>
                  </a:lnTo>
                  <a:lnTo>
                    <a:pt x="39317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6916777" y="612207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7"/>
                  </a:lnTo>
                  <a:lnTo>
                    <a:pt x="10625" y="10539"/>
                  </a:lnTo>
                  <a:lnTo>
                    <a:pt x="2850" y="21977"/>
                  </a:lnTo>
                  <a:lnTo>
                    <a:pt x="0" y="35986"/>
                  </a:lnTo>
                  <a:lnTo>
                    <a:pt x="2850" y="49996"/>
                  </a:lnTo>
                  <a:lnTo>
                    <a:pt x="10625" y="61436"/>
                  </a:lnTo>
                  <a:lnTo>
                    <a:pt x="22156" y="69150"/>
                  </a:lnTo>
                  <a:lnTo>
                    <a:pt x="36275" y="71979"/>
                  </a:lnTo>
                  <a:lnTo>
                    <a:pt x="50395" y="69150"/>
                  </a:lnTo>
                  <a:lnTo>
                    <a:pt x="61926" y="61436"/>
                  </a:lnTo>
                  <a:lnTo>
                    <a:pt x="69700" y="49996"/>
                  </a:lnTo>
                  <a:lnTo>
                    <a:pt x="72551" y="35986"/>
                  </a:lnTo>
                  <a:lnTo>
                    <a:pt x="69700" y="21977"/>
                  </a:lnTo>
                  <a:lnTo>
                    <a:pt x="61926" y="10539"/>
                  </a:lnTo>
                  <a:lnTo>
                    <a:pt x="50395" y="2827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16777" y="612207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51" y="35986"/>
                  </a:moveTo>
                  <a:lnTo>
                    <a:pt x="69700" y="49996"/>
                  </a:lnTo>
                  <a:lnTo>
                    <a:pt x="61926" y="61436"/>
                  </a:lnTo>
                  <a:lnTo>
                    <a:pt x="50395" y="69150"/>
                  </a:lnTo>
                  <a:lnTo>
                    <a:pt x="36275" y="71979"/>
                  </a:lnTo>
                  <a:lnTo>
                    <a:pt x="22156" y="69150"/>
                  </a:lnTo>
                  <a:lnTo>
                    <a:pt x="10625" y="61436"/>
                  </a:lnTo>
                  <a:lnTo>
                    <a:pt x="2850" y="49996"/>
                  </a:lnTo>
                  <a:lnTo>
                    <a:pt x="0" y="35986"/>
                  </a:lnTo>
                  <a:lnTo>
                    <a:pt x="2850" y="21977"/>
                  </a:lnTo>
                  <a:lnTo>
                    <a:pt x="10625" y="10539"/>
                  </a:lnTo>
                  <a:lnTo>
                    <a:pt x="22156" y="2827"/>
                  </a:lnTo>
                  <a:lnTo>
                    <a:pt x="36275" y="0"/>
                  </a:lnTo>
                  <a:lnTo>
                    <a:pt x="50395" y="2827"/>
                  </a:lnTo>
                  <a:lnTo>
                    <a:pt x="61926" y="10539"/>
                  </a:lnTo>
                  <a:lnTo>
                    <a:pt x="69700" y="21977"/>
                  </a:lnTo>
                  <a:lnTo>
                    <a:pt x="72551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6926496" y="824293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7"/>
                  </a:lnTo>
                  <a:lnTo>
                    <a:pt x="10625" y="10539"/>
                  </a:lnTo>
                  <a:lnTo>
                    <a:pt x="2850" y="21977"/>
                  </a:lnTo>
                  <a:lnTo>
                    <a:pt x="0" y="35986"/>
                  </a:lnTo>
                  <a:lnTo>
                    <a:pt x="2850" y="49996"/>
                  </a:lnTo>
                  <a:lnTo>
                    <a:pt x="10625" y="61436"/>
                  </a:lnTo>
                  <a:lnTo>
                    <a:pt x="22156" y="69150"/>
                  </a:lnTo>
                  <a:lnTo>
                    <a:pt x="36275" y="71979"/>
                  </a:lnTo>
                  <a:lnTo>
                    <a:pt x="50394" y="69150"/>
                  </a:lnTo>
                  <a:lnTo>
                    <a:pt x="61923" y="61436"/>
                  </a:lnTo>
                  <a:lnTo>
                    <a:pt x="69695" y="49996"/>
                  </a:lnTo>
                  <a:lnTo>
                    <a:pt x="72545" y="35986"/>
                  </a:lnTo>
                  <a:lnTo>
                    <a:pt x="69695" y="21977"/>
                  </a:lnTo>
                  <a:lnTo>
                    <a:pt x="61923" y="10539"/>
                  </a:lnTo>
                  <a:lnTo>
                    <a:pt x="50394" y="2827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6926496" y="824293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45" y="35986"/>
                  </a:moveTo>
                  <a:lnTo>
                    <a:pt x="69695" y="49996"/>
                  </a:lnTo>
                  <a:lnTo>
                    <a:pt x="61923" y="61436"/>
                  </a:lnTo>
                  <a:lnTo>
                    <a:pt x="50394" y="69150"/>
                  </a:lnTo>
                  <a:lnTo>
                    <a:pt x="36275" y="71979"/>
                  </a:lnTo>
                  <a:lnTo>
                    <a:pt x="22156" y="69150"/>
                  </a:lnTo>
                  <a:lnTo>
                    <a:pt x="10625" y="61436"/>
                  </a:lnTo>
                  <a:lnTo>
                    <a:pt x="2850" y="49996"/>
                  </a:lnTo>
                  <a:lnTo>
                    <a:pt x="0" y="35986"/>
                  </a:lnTo>
                  <a:lnTo>
                    <a:pt x="2850" y="21977"/>
                  </a:lnTo>
                  <a:lnTo>
                    <a:pt x="10625" y="10539"/>
                  </a:lnTo>
                  <a:lnTo>
                    <a:pt x="22156" y="2827"/>
                  </a:lnTo>
                  <a:lnTo>
                    <a:pt x="36275" y="0"/>
                  </a:lnTo>
                  <a:lnTo>
                    <a:pt x="50394" y="2827"/>
                  </a:lnTo>
                  <a:lnTo>
                    <a:pt x="61923" y="10539"/>
                  </a:lnTo>
                  <a:lnTo>
                    <a:pt x="69695" y="21977"/>
                  </a:lnTo>
                  <a:lnTo>
                    <a:pt x="72545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6702173" y="778435"/>
              <a:ext cx="145719" cy="771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6766182" y="93515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8"/>
                  </a:lnTo>
                  <a:lnTo>
                    <a:pt x="10625" y="10542"/>
                  </a:lnTo>
                  <a:lnTo>
                    <a:pt x="2850" y="21983"/>
                  </a:lnTo>
                  <a:lnTo>
                    <a:pt x="0" y="35992"/>
                  </a:lnTo>
                  <a:lnTo>
                    <a:pt x="2850" y="50001"/>
                  </a:lnTo>
                  <a:lnTo>
                    <a:pt x="10625" y="61440"/>
                  </a:lnTo>
                  <a:lnTo>
                    <a:pt x="22156" y="69151"/>
                  </a:lnTo>
                  <a:lnTo>
                    <a:pt x="36275" y="71979"/>
                  </a:lnTo>
                  <a:lnTo>
                    <a:pt x="50394" y="69151"/>
                  </a:lnTo>
                  <a:lnTo>
                    <a:pt x="61923" y="61440"/>
                  </a:lnTo>
                  <a:lnTo>
                    <a:pt x="69695" y="50001"/>
                  </a:lnTo>
                  <a:lnTo>
                    <a:pt x="72545" y="35992"/>
                  </a:lnTo>
                  <a:lnTo>
                    <a:pt x="69695" y="21983"/>
                  </a:lnTo>
                  <a:lnTo>
                    <a:pt x="61923" y="10542"/>
                  </a:lnTo>
                  <a:lnTo>
                    <a:pt x="50394" y="2828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6766182" y="93515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45" y="35992"/>
                  </a:moveTo>
                  <a:lnTo>
                    <a:pt x="69695" y="50001"/>
                  </a:lnTo>
                  <a:lnTo>
                    <a:pt x="61923" y="61440"/>
                  </a:lnTo>
                  <a:lnTo>
                    <a:pt x="50394" y="69151"/>
                  </a:lnTo>
                  <a:lnTo>
                    <a:pt x="36275" y="71979"/>
                  </a:lnTo>
                  <a:lnTo>
                    <a:pt x="22156" y="69151"/>
                  </a:lnTo>
                  <a:lnTo>
                    <a:pt x="10625" y="61440"/>
                  </a:lnTo>
                  <a:lnTo>
                    <a:pt x="2850" y="50001"/>
                  </a:lnTo>
                  <a:lnTo>
                    <a:pt x="0" y="35992"/>
                  </a:lnTo>
                  <a:lnTo>
                    <a:pt x="2850" y="21983"/>
                  </a:lnTo>
                  <a:lnTo>
                    <a:pt x="10625" y="10542"/>
                  </a:lnTo>
                  <a:lnTo>
                    <a:pt x="22156" y="2828"/>
                  </a:lnTo>
                  <a:lnTo>
                    <a:pt x="36275" y="0"/>
                  </a:lnTo>
                  <a:lnTo>
                    <a:pt x="50394" y="2828"/>
                  </a:lnTo>
                  <a:lnTo>
                    <a:pt x="61923" y="10542"/>
                  </a:lnTo>
                  <a:lnTo>
                    <a:pt x="69695" y="21983"/>
                  </a:lnTo>
                  <a:lnTo>
                    <a:pt x="72545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6953053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8"/>
                  </a:lnTo>
                  <a:lnTo>
                    <a:pt x="0" y="36315"/>
                  </a:lnTo>
                  <a:lnTo>
                    <a:pt x="2875" y="50447"/>
                  </a:lnTo>
                  <a:lnTo>
                    <a:pt x="10718" y="61988"/>
                  </a:lnTo>
                  <a:lnTo>
                    <a:pt x="22350" y="69770"/>
                  </a:lnTo>
                  <a:lnTo>
                    <a:pt x="36594" y="72623"/>
                  </a:lnTo>
                  <a:lnTo>
                    <a:pt x="50841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6953053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1" y="69770"/>
                  </a:lnTo>
                  <a:lnTo>
                    <a:pt x="36594" y="72623"/>
                  </a:lnTo>
                  <a:lnTo>
                    <a:pt x="22350" y="69770"/>
                  </a:lnTo>
                  <a:lnTo>
                    <a:pt x="10718" y="61988"/>
                  </a:lnTo>
                  <a:lnTo>
                    <a:pt x="2875" y="50447"/>
                  </a:lnTo>
                  <a:lnTo>
                    <a:pt x="0" y="36315"/>
                  </a:lnTo>
                  <a:lnTo>
                    <a:pt x="2875" y="22178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6962771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8"/>
                  </a:lnTo>
                  <a:lnTo>
                    <a:pt x="0" y="36315"/>
                  </a:lnTo>
                  <a:lnTo>
                    <a:pt x="2875" y="50447"/>
                  </a:lnTo>
                  <a:lnTo>
                    <a:pt x="10718" y="61988"/>
                  </a:lnTo>
                  <a:lnTo>
                    <a:pt x="22350" y="69770"/>
                  </a:lnTo>
                  <a:lnTo>
                    <a:pt x="36594" y="72623"/>
                  </a:lnTo>
                  <a:lnTo>
                    <a:pt x="50841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62771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1" y="69770"/>
                  </a:lnTo>
                  <a:lnTo>
                    <a:pt x="36594" y="72623"/>
                  </a:lnTo>
                  <a:lnTo>
                    <a:pt x="22350" y="69770"/>
                  </a:lnTo>
                  <a:lnTo>
                    <a:pt x="10718" y="61988"/>
                  </a:lnTo>
                  <a:lnTo>
                    <a:pt x="2875" y="50447"/>
                  </a:lnTo>
                  <a:lnTo>
                    <a:pt x="0" y="36315"/>
                  </a:lnTo>
                  <a:lnTo>
                    <a:pt x="2875" y="22178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6802458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6"/>
                  </a:lnTo>
                  <a:lnTo>
                    <a:pt x="0" y="36308"/>
                  </a:lnTo>
                  <a:lnTo>
                    <a:pt x="2875" y="50444"/>
                  </a:lnTo>
                  <a:lnTo>
                    <a:pt x="10718" y="61987"/>
                  </a:lnTo>
                  <a:lnTo>
                    <a:pt x="22350" y="69768"/>
                  </a:lnTo>
                  <a:lnTo>
                    <a:pt x="36594" y="72622"/>
                  </a:lnTo>
                  <a:lnTo>
                    <a:pt x="50841" y="69768"/>
                  </a:lnTo>
                  <a:lnTo>
                    <a:pt x="62475" y="61987"/>
                  </a:lnTo>
                  <a:lnTo>
                    <a:pt x="70318" y="50444"/>
                  </a:lnTo>
                  <a:lnTo>
                    <a:pt x="73194" y="36308"/>
                  </a:lnTo>
                  <a:lnTo>
                    <a:pt x="70318" y="22176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02458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08"/>
                  </a:moveTo>
                  <a:lnTo>
                    <a:pt x="70318" y="50444"/>
                  </a:lnTo>
                  <a:lnTo>
                    <a:pt x="62475" y="61987"/>
                  </a:lnTo>
                  <a:lnTo>
                    <a:pt x="50841" y="69768"/>
                  </a:lnTo>
                  <a:lnTo>
                    <a:pt x="36594" y="72622"/>
                  </a:lnTo>
                  <a:lnTo>
                    <a:pt x="22350" y="69768"/>
                  </a:lnTo>
                  <a:lnTo>
                    <a:pt x="10718" y="61987"/>
                  </a:lnTo>
                  <a:lnTo>
                    <a:pt x="2875" y="50444"/>
                  </a:lnTo>
                  <a:lnTo>
                    <a:pt x="0" y="36308"/>
                  </a:lnTo>
                  <a:lnTo>
                    <a:pt x="2875" y="22176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6"/>
                  </a:lnTo>
                  <a:lnTo>
                    <a:pt x="73194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85039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8"/>
                  </a:lnTo>
                  <a:lnTo>
                    <a:pt x="22353" y="69770"/>
                  </a:lnTo>
                  <a:lnTo>
                    <a:pt x="36600" y="72623"/>
                  </a:lnTo>
                  <a:lnTo>
                    <a:pt x="50843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5" y="10635"/>
                  </a:lnTo>
                  <a:lnTo>
                    <a:pt x="50843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85039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3" y="69770"/>
                  </a:lnTo>
                  <a:lnTo>
                    <a:pt x="36600" y="72623"/>
                  </a:lnTo>
                  <a:lnTo>
                    <a:pt x="22353" y="69770"/>
                  </a:lnTo>
                  <a:lnTo>
                    <a:pt x="10719" y="61988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3" y="2853"/>
                  </a:lnTo>
                  <a:lnTo>
                    <a:pt x="62475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94758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8"/>
                  </a:lnTo>
                  <a:lnTo>
                    <a:pt x="0" y="36315"/>
                  </a:lnTo>
                  <a:lnTo>
                    <a:pt x="2875" y="50447"/>
                  </a:lnTo>
                  <a:lnTo>
                    <a:pt x="10718" y="61988"/>
                  </a:lnTo>
                  <a:lnTo>
                    <a:pt x="22350" y="69770"/>
                  </a:lnTo>
                  <a:lnTo>
                    <a:pt x="36594" y="72623"/>
                  </a:lnTo>
                  <a:lnTo>
                    <a:pt x="50841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6894758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1" y="69770"/>
                  </a:lnTo>
                  <a:lnTo>
                    <a:pt x="36594" y="72623"/>
                  </a:lnTo>
                  <a:lnTo>
                    <a:pt x="22350" y="69770"/>
                  </a:lnTo>
                  <a:lnTo>
                    <a:pt x="10718" y="61988"/>
                  </a:lnTo>
                  <a:lnTo>
                    <a:pt x="2875" y="50447"/>
                  </a:lnTo>
                  <a:lnTo>
                    <a:pt x="0" y="36315"/>
                  </a:lnTo>
                  <a:lnTo>
                    <a:pt x="2875" y="22178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34443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5" y="0"/>
                  </a:moveTo>
                  <a:lnTo>
                    <a:pt x="22351" y="2853"/>
                  </a:lnTo>
                  <a:lnTo>
                    <a:pt x="10719" y="10635"/>
                  </a:lnTo>
                  <a:lnTo>
                    <a:pt x="2876" y="22176"/>
                  </a:lnTo>
                  <a:lnTo>
                    <a:pt x="0" y="36308"/>
                  </a:lnTo>
                  <a:lnTo>
                    <a:pt x="2876" y="50444"/>
                  </a:lnTo>
                  <a:lnTo>
                    <a:pt x="10719" y="61987"/>
                  </a:lnTo>
                  <a:lnTo>
                    <a:pt x="22351" y="69768"/>
                  </a:lnTo>
                  <a:lnTo>
                    <a:pt x="36595" y="72622"/>
                  </a:lnTo>
                  <a:lnTo>
                    <a:pt x="50842" y="69768"/>
                  </a:lnTo>
                  <a:lnTo>
                    <a:pt x="62476" y="61987"/>
                  </a:lnTo>
                  <a:lnTo>
                    <a:pt x="70319" y="50444"/>
                  </a:lnTo>
                  <a:lnTo>
                    <a:pt x="73195" y="36308"/>
                  </a:lnTo>
                  <a:lnTo>
                    <a:pt x="70319" y="22176"/>
                  </a:lnTo>
                  <a:lnTo>
                    <a:pt x="62476" y="10635"/>
                  </a:lnTo>
                  <a:lnTo>
                    <a:pt x="50842" y="2853"/>
                  </a:lnTo>
                  <a:lnTo>
                    <a:pt x="3659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34443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5" y="36308"/>
                  </a:moveTo>
                  <a:lnTo>
                    <a:pt x="70319" y="50444"/>
                  </a:lnTo>
                  <a:lnTo>
                    <a:pt x="62476" y="61987"/>
                  </a:lnTo>
                  <a:lnTo>
                    <a:pt x="50842" y="69768"/>
                  </a:lnTo>
                  <a:lnTo>
                    <a:pt x="36595" y="72622"/>
                  </a:lnTo>
                  <a:lnTo>
                    <a:pt x="22351" y="69768"/>
                  </a:lnTo>
                  <a:lnTo>
                    <a:pt x="10719" y="61987"/>
                  </a:lnTo>
                  <a:lnTo>
                    <a:pt x="2876" y="50444"/>
                  </a:lnTo>
                  <a:lnTo>
                    <a:pt x="0" y="36308"/>
                  </a:lnTo>
                  <a:lnTo>
                    <a:pt x="2876" y="22176"/>
                  </a:lnTo>
                  <a:lnTo>
                    <a:pt x="10719" y="10635"/>
                  </a:lnTo>
                  <a:lnTo>
                    <a:pt x="22351" y="2853"/>
                  </a:lnTo>
                  <a:lnTo>
                    <a:pt x="36595" y="0"/>
                  </a:lnTo>
                  <a:lnTo>
                    <a:pt x="50842" y="2853"/>
                  </a:lnTo>
                  <a:lnTo>
                    <a:pt x="62476" y="10635"/>
                  </a:lnTo>
                  <a:lnTo>
                    <a:pt x="70319" y="22176"/>
                  </a:lnTo>
                  <a:lnTo>
                    <a:pt x="73195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B2B00D2-12E3-4F88-BED4-0AF0E1D8A331}"/>
              </a:ext>
            </a:extLst>
          </p:cNvPr>
          <p:cNvSpPr/>
          <p:nvPr/>
        </p:nvSpPr>
        <p:spPr>
          <a:xfrm>
            <a:off x="201103" y="2433562"/>
            <a:ext cx="7105203" cy="2563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7" dirty="0">
                <a:latin typeface="Arial" panose="020B0604020202020204" pitchFamily="34" charset="0"/>
              </a:rPr>
              <a:t>ii) Starting from completely protonated form (</a:t>
            </a:r>
            <a:r>
              <a:rPr lang="en-US" sz="2007" b="1" dirty="0">
                <a:latin typeface="Arial" panose="020B0604020202020204" pitchFamily="34" charset="0"/>
              </a:rPr>
              <a:t>H</a:t>
            </a:r>
            <a:r>
              <a:rPr lang="en-US" sz="2007" baseline="-25000" dirty="0">
                <a:latin typeface="Arial" panose="020B0604020202020204" pitchFamily="34" charset="0"/>
              </a:rPr>
              <a:t>3</a:t>
            </a:r>
            <a:r>
              <a:rPr lang="en-US" sz="2007" dirty="0">
                <a:latin typeface="Arial" panose="020B0604020202020204" pitchFamily="34" charset="0"/>
              </a:rPr>
              <a:t>PO</a:t>
            </a:r>
            <a:r>
              <a:rPr lang="en-US" sz="2007" baseline="-25000" dirty="0">
                <a:latin typeface="Arial" panose="020B0604020202020204" pitchFamily="34" charset="0"/>
              </a:rPr>
              <a:t>4</a:t>
            </a:r>
            <a:r>
              <a:rPr lang="en-US" sz="2007" dirty="0">
                <a:latin typeface="Arial" panose="020B0604020202020204" pitchFamily="34" charset="0"/>
              </a:rPr>
              <a:t>). Add  sufficient whole equivalents (n) to reach the buffer region you  are using, plus an additional </a:t>
            </a:r>
            <a:r>
              <a:rPr lang="en-US" sz="2007" dirty="0" err="1">
                <a:latin typeface="Arial" panose="020B0604020202020204" pitchFamily="34" charset="0"/>
              </a:rPr>
              <a:t>f</a:t>
            </a:r>
            <a:r>
              <a:rPr lang="en-US" sz="2007" baseline="-25000" dirty="0" err="1">
                <a:latin typeface="Arial" panose="020B0604020202020204" pitchFamily="34" charset="0"/>
              </a:rPr>
              <a:t>A</a:t>
            </a:r>
            <a:r>
              <a:rPr lang="en-US" sz="2007" baseline="-25000" dirty="0">
                <a:latin typeface="Arial" panose="020B0604020202020204" pitchFamily="34" charset="0"/>
              </a:rPr>
              <a:t>-</a:t>
            </a:r>
            <a:r>
              <a:rPr lang="en-US" sz="2007" dirty="0">
                <a:latin typeface="Arial" panose="020B0604020202020204" pitchFamily="34" charset="0"/>
              </a:rPr>
              <a:t> to reach the pH within that  buffer region. </a:t>
            </a:r>
            <a:endParaRPr lang="en-US" sz="2007" i="1" spc="-5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eq </a:t>
            </a:r>
            <a:r>
              <a:rPr lang="en-US" sz="2007" spc="-5" dirty="0">
                <a:solidFill>
                  <a:srgbClr val="FF0000"/>
                </a:solidFill>
                <a:latin typeface="Comic Sans MS"/>
                <a:cs typeface="Comic Sans MS"/>
              </a:rPr>
              <a:t>NaOH </a:t>
            </a:r>
            <a:r>
              <a:rPr lang="en-US" sz="2007" dirty="0">
                <a:solidFill>
                  <a:srgbClr val="FF0000"/>
                </a:solidFill>
                <a:latin typeface="Comic Sans MS"/>
                <a:cs typeface="Comic Sans MS"/>
              </a:rPr>
              <a:t>= 1 + </a:t>
            </a:r>
            <a:r>
              <a:rPr lang="en-US" sz="2007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en-US" sz="2007" baseline="-7936" dirty="0" err="1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007" baseline="-793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7" dirty="0">
                <a:solidFill>
                  <a:srgbClr val="FF0000"/>
                </a:solidFill>
                <a:latin typeface="Comic Sans MS"/>
                <a:cs typeface="Comic Sans MS"/>
              </a:rPr>
              <a:t>= 1+ 0.863       moles </a:t>
            </a:r>
            <a:r>
              <a:rPr lang="en-US" sz="2007" spc="-5" dirty="0">
                <a:solidFill>
                  <a:srgbClr val="FF0000"/>
                </a:solidFill>
                <a:latin typeface="Comic Sans MS"/>
                <a:cs typeface="Comic Sans MS"/>
              </a:rPr>
              <a:t>NaOH </a:t>
            </a:r>
            <a:r>
              <a:rPr lang="en-US" sz="2007" dirty="0">
                <a:solidFill>
                  <a:srgbClr val="FF0000"/>
                </a:solidFill>
                <a:latin typeface="Comic Sans MS"/>
                <a:cs typeface="Comic Sans MS"/>
              </a:rPr>
              <a:t>= eq x V x</a:t>
            </a:r>
            <a:r>
              <a:rPr lang="en-US" sz="2007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7" spc="-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</a:p>
          <a:p>
            <a:r>
              <a:rPr lang="en-US" sz="2007" dirty="0">
                <a:latin typeface="Arial" panose="020B0604020202020204" pitchFamily="34" charset="0"/>
              </a:rPr>
              <a:t>The first equivalent of NaOH that is added converts all of the H</a:t>
            </a:r>
            <a:r>
              <a:rPr lang="en-US" sz="2007" baseline="-25000" dirty="0">
                <a:latin typeface="Arial" panose="020B0604020202020204" pitchFamily="34" charset="0"/>
              </a:rPr>
              <a:t>3</a:t>
            </a:r>
            <a:r>
              <a:rPr lang="en-US" sz="2007" dirty="0">
                <a:latin typeface="Arial" panose="020B0604020202020204" pitchFamily="34" charset="0"/>
              </a:rPr>
              <a:t>PO</a:t>
            </a:r>
            <a:r>
              <a:rPr lang="en-US" sz="2007" baseline="-25000" dirty="0">
                <a:latin typeface="Arial" panose="020B0604020202020204" pitchFamily="34" charset="0"/>
              </a:rPr>
              <a:t>4</a:t>
            </a:r>
            <a:r>
              <a:rPr lang="en-US" sz="2007" dirty="0">
                <a:latin typeface="Arial" panose="020B0604020202020204" pitchFamily="34" charset="0"/>
              </a:rPr>
              <a:t> to H</a:t>
            </a:r>
            <a:r>
              <a:rPr lang="en-US" sz="2007" baseline="-25000" dirty="0">
                <a:latin typeface="Arial" panose="020B0604020202020204" pitchFamily="34" charset="0"/>
              </a:rPr>
              <a:t>2</a:t>
            </a:r>
            <a:r>
              <a:rPr lang="en-US" sz="2007" dirty="0">
                <a:latin typeface="Arial" panose="020B0604020202020204" pitchFamily="34" charset="0"/>
              </a:rPr>
              <a:t>PO</a:t>
            </a:r>
            <a:r>
              <a:rPr lang="en-US" sz="2007" baseline="-25000" dirty="0">
                <a:latin typeface="Arial" panose="020B0604020202020204" pitchFamily="34" charset="0"/>
              </a:rPr>
              <a:t>4</a:t>
            </a:r>
          </a:p>
          <a:p>
            <a:endParaRPr lang="en-US" sz="2007" dirty="0">
              <a:latin typeface="Arial" panose="020B06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C3C0FEC-95D4-45E9-9438-4C8C845811D7}"/>
              </a:ext>
            </a:extLst>
          </p:cNvPr>
          <p:cNvSpPr/>
          <p:nvPr/>
        </p:nvSpPr>
        <p:spPr>
          <a:xfrm>
            <a:off x="-19812" y="4908545"/>
            <a:ext cx="7242640" cy="235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2907" marR="56081" lvl="1" indent="-91769">
              <a:lnSpc>
                <a:spcPct val="101899"/>
              </a:lnSpc>
              <a:spcBef>
                <a:spcPts val="35"/>
              </a:spcBef>
              <a:buAutoNum type="romanLcParenR" startAt="3"/>
              <a:tabLst>
                <a:tab pos="470954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Starting from completely ionized form (</a:t>
            </a:r>
            <a:r>
              <a:rPr lang="en-US"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sufficient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whole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equivalents (</a:t>
            </a:r>
            <a:r>
              <a:rPr lang="en-US"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reach the buffer 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using, plus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sz="2007" i="1" spc="-5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7" i="1" spc="-7" baseline="-7936" dirty="0" err="1">
                <a:latin typeface="Arial" panose="020B0604020202020204" pitchFamily="34" charset="0"/>
                <a:cs typeface="Arial" panose="020B0604020202020204" pitchFamily="34" charset="0"/>
              </a:rPr>
              <a:t>AH</a:t>
            </a:r>
            <a:r>
              <a:rPr lang="en-US" sz="2007" i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equivalents </a:t>
            </a:r>
            <a:r>
              <a:rPr lang="en-US"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HCl to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get to the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desired pH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that buffer</a:t>
            </a:r>
            <a:r>
              <a:rPr lang="en-US" sz="2007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region.</a:t>
            </a:r>
          </a:p>
          <a:p>
            <a:pPr marL="221775">
              <a:spcBef>
                <a:spcPts val="271"/>
              </a:spcBef>
            </a:pPr>
            <a:r>
              <a:rPr lang="en-US"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eq </a:t>
            </a:r>
            <a:r>
              <a:rPr lang="en-US" sz="2007" spc="-5" dirty="0">
                <a:solidFill>
                  <a:srgbClr val="FF0000"/>
                </a:solidFill>
                <a:latin typeface="Comic Sans MS"/>
                <a:cs typeface="Comic Sans MS"/>
              </a:rPr>
              <a:t>HCl </a:t>
            </a:r>
            <a:r>
              <a:rPr lang="en-US" sz="2007" dirty="0">
                <a:solidFill>
                  <a:srgbClr val="FF0000"/>
                </a:solidFill>
                <a:latin typeface="Comic Sans MS"/>
                <a:cs typeface="Comic Sans MS"/>
              </a:rPr>
              <a:t>= 1 </a:t>
            </a:r>
            <a:r>
              <a:rPr lang="en-US" sz="2007" i="1" dirty="0">
                <a:solidFill>
                  <a:srgbClr val="FF0000"/>
                </a:solidFill>
                <a:latin typeface="Comic Sans MS"/>
                <a:cs typeface="Comic Sans MS"/>
              </a:rPr>
              <a:t>+ </a:t>
            </a:r>
            <a:r>
              <a:rPr lang="en-US" sz="2007" i="1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en-US" sz="2007" i="1" baseline="-7936" dirty="0" err="1">
                <a:solidFill>
                  <a:srgbClr val="FF0000"/>
                </a:solidFill>
                <a:latin typeface="Comic Sans MS"/>
                <a:cs typeface="Comic Sans MS"/>
              </a:rPr>
              <a:t>AH</a:t>
            </a:r>
            <a:r>
              <a:rPr lang="en-US" sz="2007" i="1" baseline="-793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7" i="1" dirty="0">
                <a:solidFill>
                  <a:srgbClr val="FF0000"/>
                </a:solidFill>
                <a:latin typeface="Comic Sans MS"/>
                <a:cs typeface="Comic Sans MS"/>
              </a:rPr>
              <a:t>=1+0.137     moles </a:t>
            </a:r>
            <a:r>
              <a:rPr lang="en-US"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HCl </a:t>
            </a:r>
            <a:r>
              <a:rPr lang="en-US" sz="2007" i="1" dirty="0">
                <a:solidFill>
                  <a:srgbClr val="FF0000"/>
                </a:solidFill>
                <a:latin typeface="Comic Sans MS"/>
                <a:cs typeface="Comic Sans MS"/>
              </a:rPr>
              <a:t>= eq </a:t>
            </a:r>
            <a:r>
              <a:rPr lang="en-US"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HCl </a:t>
            </a:r>
            <a:r>
              <a:rPr lang="en-US" sz="2007" i="1" dirty="0">
                <a:solidFill>
                  <a:srgbClr val="FF0000"/>
                </a:solidFill>
                <a:latin typeface="Comic Sans MS"/>
                <a:cs typeface="Comic Sans MS"/>
              </a:rPr>
              <a:t>x V x</a:t>
            </a:r>
            <a:r>
              <a:rPr lang="en-US" sz="2007" i="1" spc="-19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007" i="1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</a:p>
          <a:p>
            <a:pPr marL="221775">
              <a:spcBef>
                <a:spcPts val="271"/>
              </a:spcBef>
            </a:pPr>
            <a:r>
              <a:rPr lang="en-US" sz="2007" spc="-7" dirty="0">
                <a:latin typeface="Arial" panose="020B0604020202020204" pitchFamily="34" charset="0"/>
                <a:cs typeface="Arial" panose="020B0604020202020204" pitchFamily="34" charset="0"/>
              </a:rPr>
              <a:t>The first equivalent of HCl that you add protonates all of the PO</a:t>
            </a:r>
            <a:r>
              <a:rPr lang="en-US" sz="2007" spc="-7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7" spc="-7" dirty="0">
                <a:latin typeface="Arial" panose="020B0604020202020204" pitchFamily="34" charset="0"/>
                <a:cs typeface="Arial" panose="020B0604020202020204" pitchFamily="34" charset="0"/>
              </a:rPr>
              <a:t> to HPO</a:t>
            </a:r>
            <a:r>
              <a:rPr lang="en-US" sz="2007" spc="-7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7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4594D15-A78B-46D2-9A48-E5D33B6B0E54}"/>
              </a:ext>
            </a:extLst>
          </p:cNvPr>
          <p:cNvSpPr txBox="1"/>
          <p:nvPr/>
        </p:nvSpPr>
        <p:spPr>
          <a:xfrm>
            <a:off x="4396211" y="1525941"/>
            <a:ext cx="2149576" cy="40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7" dirty="0">
                <a:latin typeface="Arial" panose="020B0604020202020204" pitchFamily="34" charset="0"/>
              </a:rPr>
              <a:t>at desired pH = 8</a:t>
            </a:r>
          </a:p>
        </p:txBody>
      </p:sp>
      <p:sp>
        <p:nvSpPr>
          <p:cNvPr id="143" name="Date Placeholder 142">
            <a:extLst>
              <a:ext uri="{FF2B5EF4-FFF2-40B4-BE49-F238E27FC236}">
                <a16:creationId xmlns:a16="http://schemas.microsoft.com/office/drawing/2014/main" id="{3F63F46B-1354-EFDC-9A8C-64AE9F5AB45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E8F455B-2000-424A-9BDE-7EBC3425A11E}" type="datetime1">
              <a:rPr lang="en-US" smtClean="0"/>
              <a:t>8/26/2024</a:t>
            </a:fld>
            <a:endParaRPr lang="en-US"/>
          </a:p>
        </p:txBody>
      </p:sp>
      <p:sp>
        <p:nvSpPr>
          <p:cNvPr id="144" name="Footer Placeholder 143">
            <a:extLst>
              <a:ext uri="{FF2B5EF4-FFF2-40B4-BE49-F238E27FC236}">
                <a16:creationId xmlns:a16="http://schemas.microsoft.com/office/drawing/2014/main" id="{C6E12EEA-DEF0-F85C-EF88-F8AE1853C93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45" name="Slide Number Placeholder 144">
            <a:extLst>
              <a:ext uri="{FF2B5EF4-FFF2-40B4-BE49-F238E27FC236}">
                <a16:creationId xmlns:a16="http://schemas.microsoft.com/office/drawing/2014/main" id="{330BEFCE-132E-AADE-0507-7A15A76263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19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D9C91-7CC2-A7A4-F621-494FB247E1CF}"/>
              </a:ext>
            </a:extLst>
          </p:cNvPr>
          <p:cNvSpPr txBox="1"/>
          <p:nvPr/>
        </p:nvSpPr>
        <p:spPr>
          <a:xfrm>
            <a:off x="7614668" y="470013"/>
            <a:ext cx="3704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</a:rPr>
              <a:t>Protein friendly organic buffers that span a large pH range are available.</a:t>
            </a:r>
          </a:p>
          <a:p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</a:rPr>
              <a:t>Note many show a large temperature effect on their </a:t>
            </a:r>
            <a:r>
              <a:rPr lang="en-US" sz="1800" dirty="0" err="1">
                <a:latin typeface="Arial" panose="020B0604020202020204" pitchFamily="34" charset="0"/>
              </a:rPr>
              <a:t>pKa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42A85-15E1-2CBF-8745-632B44BD1C6F}"/>
              </a:ext>
            </a:extLst>
          </p:cNvPr>
          <p:cNvSpPr txBox="1"/>
          <p:nvPr/>
        </p:nvSpPr>
        <p:spPr>
          <a:xfrm>
            <a:off x="3317875" y="61119"/>
            <a:ext cx="3342646" cy="408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Useful Biochemical Buffers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DDCB7-5E5D-6E58-01C7-6CC648239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97" r="25905" b="10845"/>
          <a:stretch/>
        </p:blipFill>
        <p:spPr>
          <a:xfrm>
            <a:off x="1489075" y="365919"/>
            <a:ext cx="6125593" cy="7193355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5A39608-6852-EF1A-8DAD-FF2D91918FB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6945BC9-DACB-4C23-94CD-257D74927860}" type="datetime1">
              <a:rPr lang="en-US" smtClean="0"/>
              <a:t>8/26/2024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69085C3-CCB0-04AF-D0A3-BE164D076B1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2A419D0-AF4D-FE15-3B29-19EB12E969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98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F66C5-4BB4-42AC-B407-F65ABB880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1" y="1097438"/>
            <a:ext cx="6277238" cy="2077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373242-D475-4D36-8872-7BC768FF130C}"/>
              </a:ext>
            </a:extLst>
          </p:cNvPr>
          <p:cNvSpPr txBox="1"/>
          <p:nvPr/>
        </p:nvSpPr>
        <p:spPr>
          <a:xfrm>
            <a:off x="84685" y="927647"/>
            <a:ext cx="37020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Arial" panose="020B0604020202020204" pitchFamily="34" charset="0"/>
            </a:endParaRPr>
          </a:p>
          <a:p>
            <a:pPr marL="237180" indent="-23718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Primary - sequence of amino acids, no 3D structural information</a:t>
            </a:r>
          </a:p>
          <a:p>
            <a:pPr marL="237180" indent="-23718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Secondary - local structural elements, only mainchain atoms involved</a:t>
            </a:r>
          </a:p>
          <a:p>
            <a:pPr marL="237180" indent="-23718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Tertiary - 3D position of </a:t>
            </a:r>
            <a:r>
              <a:rPr lang="en-US" sz="2000" b="1" i="1" dirty="0">
                <a:latin typeface="Arial" panose="020B0604020202020204" pitchFamily="34" charset="0"/>
              </a:rPr>
              <a:t>all</a:t>
            </a:r>
            <a:r>
              <a:rPr lang="en-US" sz="2000" dirty="0">
                <a:latin typeface="Arial" panose="020B0604020202020204" pitchFamily="34" charset="0"/>
              </a:rPr>
              <a:t> atoms, functional form of many proteins.</a:t>
            </a:r>
          </a:p>
          <a:p>
            <a:pPr marL="237180" indent="-23718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Quaternary - multiple chains – multiple chains often required for function.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99595-C971-439E-AC44-293E39425FE2}"/>
              </a:ext>
            </a:extLst>
          </p:cNvPr>
          <p:cNvSpPr txBox="1"/>
          <p:nvPr/>
        </p:nvSpPr>
        <p:spPr>
          <a:xfrm>
            <a:off x="9274166" y="6177918"/>
            <a:ext cx="1790875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4" dirty="0">
                <a:solidFill>
                  <a:srgbClr val="FF0000"/>
                </a:solidFill>
                <a:latin typeface="Arial" panose="020B0604020202020204" pitchFamily="34" charset="0"/>
              </a:rPr>
              <a:t>Biological Function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D06CDF-92AD-47A4-96FA-317FFBB3F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630" y="3684949"/>
            <a:ext cx="856927" cy="647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E28FCF-BD66-4698-B878-7C594777B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371" y="3354354"/>
            <a:ext cx="1416133" cy="2016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C5BCFE-213E-43F8-A598-3A43A2DB0D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778" b="75555"/>
          <a:stretch/>
        </p:blipFill>
        <p:spPr>
          <a:xfrm>
            <a:off x="7070745" y="3305101"/>
            <a:ext cx="1028662" cy="13312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064E2F-6E67-4A65-955A-C02E884712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445" b="22063"/>
          <a:stretch/>
        </p:blipFill>
        <p:spPr>
          <a:xfrm>
            <a:off x="7245516" y="4742755"/>
            <a:ext cx="1112385" cy="9487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FB9C10-B885-4E50-AD1C-4672AC238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9254" y="3352180"/>
            <a:ext cx="1248513" cy="1665746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FED047D-BFEE-451E-A9B0-1DB3719061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75839" y="1513644"/>
          <a:ext cx="1436975" cy="115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8" imgW="1751860" imgH="1409437" progId="MDLDrawOLE.MDLDrawObject.1">
                  <p:embed/>
                </p:oleObj>
              </mc:Choice>
              <mc:Fallback>
                <p:oleObj name="MDLDrawObject Class" r:id="rId8" imgW="1751860" imgH="1409437" progId="MDLDrawOLE.MDLDrawObject.1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FED047D-BFEE-451E-A9B0-1DB3719061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75839" y="1513644"/>
                        <a:ext cx="1436975" cy="1156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27AD45B-1A1A-4954-95F1-81A5923CD2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5758" y="3336043"/>
            <a:ext cx="1440760" cy="20189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EB7DF0-882E-4118-ABA2-CE6C279A2EA7}"/>
              </a:ext>
            </a:extLst>
          </p:cNvPr>
          <p:cNvSpPr txBox="1"/>
          <p:nvPr/>
        </p:nvSpPr>
        <p:spPr>
          <a:xfrm>
            <a:off x="10185756" y="5439814"/>
            <a:ext cx="1517968" cy="62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62" dirty="0">
                <a:latin typeface="Arial" panose="020B0604020202020204" pitchFamily="34" charset="0"/>
              </a:rPr>
              <a:t>(White and black represent two different chains)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A0AD5-B3B9-4739-B6B5-E5C4D019F7D4}"/>
              </a:ext>
            </a:extLst>
          </p:cNvPr>
          <p:cNvSpPr/>
          <p:nvPr/>
        </p:nvSpPr>
        <p:spPr>
          <a:xfrm>
            <a:off x="4499498" y="139828"/>
            <a:ext cx="5181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Structural Hierarchy of Proteins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A6073796-704F-C495-74A3-D1879273188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05A2FC0-37BB-44CB-8F4F-E6599AD41546}" type="datetime1">
              <a:rPr lang="en-US" smtClean="0"/>
              <a:t>8/26/2024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A8E5ACB-5CF3-55A7-5C50-9F8A5EB16B5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34EB342-BFBB-0387-121E-848C64B8B3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82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332957" y="133970"/>
            <a:ext cx="6696075" cy="420688"/>
          </a:xfrm>
          <a:prstGeom prst="rect">
            <a:avLst/>
          </a:prstGeom>
        </p:spPr>
        <p:txBody>
          <a:bodyPr vert="horz" wrap="square" lIns="0" tIns="7010" rIns="0" bIns="0" rtlCol="0" anchor="ctr">
            <a:spAutoFit/>
          </a:bodyPr>
          <a:lstStyle/>
          <a:p>
            <a:pPr marL="12746" marR="5098">
              <a:lnSpc>
                <a:spcPct val="101699"/>
              </a:lnSpc>
              <a:spcBef>
                <a:spcPts val="55"/>
              </a:spcBef>
            </a:pPr>
            <a:r>
              <a:rPr sz="2810" spc="-5" dirty="0">
                <a:cs typeface="Arial" panose="020B0604020202020204" pitchFamily="34" charset="0"/>
              </a:rPr>
              <a:t>Amino </a:t>
            </a:r>
            <a:r>
              <a:rPr sz="2810" dirty="0">
                <a:cs typeface="Arial" panose="020B0604020202020204" pitchFamily="34" charset="0"/>
              </a:rPr>
              <a:t>Acids:  </a:t>
            </a:r>
            <a:r>
              <a:rPr sz="2810" spc="-5" dirty="0">
                <a:cs typeface="Arial" panose="020B0604020202020204" pitchFamily="34" charset="0"/>
              </a:rPr>
              <a:t>Structure and</a:t>
            </a:r>
            <a:r>
              <a:rPr sz="2810" spc="-40" dirty="0">
                <a:cs typeface="Arial" panose="020B0604020202020204" pitchFamily="34" charset="0"/>
              </a:rPr>
              <a:t> </a:t>
            </a:r>
            <a:r>
              <a:rPr sz="2810" spc="-5" dirty="0">
                <a:cs typeface="Arial" panose="020B0604020202020204" pitchFamily="34" charset="0"/>
              </a:rPr>
              <a:t>Properties</a:t>
            </a:r>
            <a:endParaRPr sz="2810" dirty="0"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356" y="626953"/>
            <a:ext cx="5122399" cy="6497978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254914" marR="20393" indent="-229423">
              <a:spcBef>
                <a:spcPts val="602"/>
              </a:spcBef>
              <a:buFont typeface="Symbol"/>
              <a:buChar char=""/>
              <a:tabLst>
                <a:tab pos="254914" algn="l"/>
              </a:tabLst>
            </a:pP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amino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acid is a carboxylic acid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amino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group.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first 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carbon after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carbonyl carbon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l-GR" sz="2007" spc="-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-carbon. Most biological 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amino acids are </a:t>
            </a:r>
            <a:r>
              <a:rPr lang="el-GR" sz="2007" spc="-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-amino acids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amino group is  attached to the</a:t>
            </a:r>
            <a:r>
              <a:rPr sz="2007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7" spc="-5" dirty="0"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-carbon.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914" marR="20393" indent="-229423">
              <a:spcBef>
                <a:spcPts val="602"/>
              </a:spcBef>
              <a:buFont typeface="Symbol"/>
              <a:buChar char=""/>
              <a:tabLst>
                <a:tab pos="254914" algn="l"/>
              </a:tabLst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There are 20 amino acids that are common, they differ only in the group (sidechain) attached to the C</a:t>
            </a:r>
            <a:r>
              <a:rPr lang="el-GR" sz="2007" spc="-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 carbon.</a:t>
            </a:r>
            <a:endParaRPr lang="en-US" sz="2007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914" marR="20393" indent="-229423">
              <a:spcBef>
                <a:spcPts val="602"/>
              </a:spcBef>
              <a:buFont typeface="Symbol"/>
              <a:buChar char=""/>
              <a:tabLst>
                <a:tab pos="254914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7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7" spc="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007" spc="-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2007" spc="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sz="2007" spc="-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, C=O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, C-OH atoms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are the 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in each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20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commonly found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amino</a:t>
            </a:r>
            <a:r>
              <a:rPr sz="2007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acids.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t-BR" sz="2007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007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7" spc="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7" spc="-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pt-BR" sz="2007" spc="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7" spc="-5" dirty="0">
                <a:latin typeface="Arial" panose="020B0604020202020204" pitchFamily="34" charset="0"/>
                <a:cs typeface="Arial" panose="020B0604020202020204" pitchFamily="34" charset="0"/>
              </a:rPr>
              <a:t>Hα, C=O will be the repeating unit in the protein polymer, making the “</a:t>
            </a:r>
            <a:r>
              <a:rPr lang="pt-BR" sz="2007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mainchain</a:t>
            </a:r>
            <a:r>
              <a:rPr lang="pt-BR" sz="2007" spc="-5" dirty="0">
                <a:latin typeface="Arial" panose="020B0604020202020204" pitchFamily="34" charset="0"/>
                <a:cs typeface="Arial" panose="020B0604020202020204" pitchFamily="34" charset="0"/>
              </a:rPr>
              <a:t>” or “</a:t>
            </a:r>
            <a:r>
              <a:rPr lang="pt-BR" sz="2007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backbone</a:t>
            </a:r>
            <a:r>
              <a:rPr lang="pt-BR" sz="2007" spc="-5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914" marR="17844" indent="-229423">
              <a:spcBef>
                <a:spcPts val="602"/>
              </a:spcBef>
              <a:buFont typeface="Symbol"/>
              <a:buChar char=""/>
              <a:tabLst>
                <a:tab pos="254914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b="1" spc="-5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sidechain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7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sz="2007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amino</a:t>
            </a:r>
            <a:r>
              <a:rPr sz="2007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sz="2007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to  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unique properties of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that amino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 acid.</a:t>
            </a:r>
            <a:endParaRPr lang="en-US" sz="2007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914" marR="17844" indent="-229423">
              <a:spcBef>
                <a:spcPts val="602"/>
              </a:spcBef>
              <a:buFont typeface="Symbol"/>
              <a:buChar char=""/>
              <a:tabLst>
                <a:tab pos="254914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sidechain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atoms are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designated with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Greek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letters,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nomenclature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carboxylic</a:t>
            </a:r>
            <a:r>
              <a:rPr lang="en-US" sz="2007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acids.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A99D2A-4132-D3B7-9B56-7E9C7770CD8E}"/>
              </a:ext>
            </a:extLst>
          </p:cNvPr>
          <p:cNvGrpSpPr/>
          <p:nvPr/>
        </p:nvGrpSpPr>
        <p:grpSpPr>
          <a:xfrm>
            <a:off x="5994802" y="812515"/>
            <a:ext cx="2415445" cy="1083855"/>
            <a:chOff x="5350669" y="1190625"/>
            <a:chExt cx="2406856" cy="1080001"/>
          </a:xfrm>
        </p:grpSpPr>
        <p:sp>
          <p:nvSpPr>
            <p:cNvPr id="10" name="object 10"/>
            <p:cNvSpPr txBox="1"/>
            <p:nvPr/>
          </p:nvSpPr>
          <p:spPr>
            <a:xfrm>
              <a:off x="6146545" y="1853097"/>
              <a:ext cx="195866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spc="5" dirty="0">
                  <a:latin typeface="Symbol"/>
                  <a:cs typeface="Symbol"/>
                </a:rPr>
                <a:t></a:t>
              </a:r>
              <a:endParaRPr sz="2409" dirty="0">
                <a:latin typeface="Symbol"/>
                <a:cs typeface="Symbo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6546239" y="1243287"/>
              <a:ext cx="175569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spc="5" dirty="0">
                  <a:latin typeface="Symbol"/>
                  <a:cs typeface="Symbol"/>
                </a:rPr>
                <a:t></a:t>
              </a:r>
              <a:endParaRPr sz="2409">
                <a:latin typeface="Symbol"/>
                <a:cs typeface="Symbo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6854444" y="1885137"/>
              <a:ext cx="142079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dirty="0">
                  <a:latin typeface="Symbol"/>
                  <a:cs typeface="Symbol"/>
                </a:rPr>
                <a:t></a:t>
              </a:r>
              <a:endParaRPr sz="2409">
                <a:latin typeface="Symbol"/>
                <a:cs typeface="Symbo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7223367" y="1259307"/>
              <a:ext cx="162376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spc="5" dirty="0">
                  <a:latin typeface="Symbol"/>
                  <a:cs typeface="Symbol"/>
                </a:rPr>
                <a:t></a:t>
              </a:r>
              <a:endParaRPr sz="2409">
                <a:latin typeface="Symbol"/>
                <a:cs typeface="Symbo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608342" y="1853099"/>
              <a:ext cx="149183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dirty="0">
                  <a:latin typeface="Symbol"/>
                  <a:cs typeface="Symbol"/>
                </a:rPr>
                <a:t></a:t>
              </a:r>
              <a:endParaRPr sz="2409">
                <a:latin typeface="Symbol"/>
                <a:cs typeface="Symbol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5830569" y="1190625"/>
              <a:ext cx="170495" cy="190214"/>
            </a:xfrm>
            <a:custGeom>
              <a:avLst/>
              <a:gdLst/>
              <a:ahLst/>
              <a:cxnLst/>
              <a:rect l="l" t="t" r="r" b="b"/>
              <a:pathLst>
                <a:path w="106679" h="114300">
                  <a:moveTo>
                    <a:pt x="53050" y="0"/>
                  </a:moveTo>
                  <a:lnTo>
                    <a:pt x="15235" y="14246"/>
                  </a:lnTo>
                  <a:lnTo>
                    <a:pt x="314" y="49570"/>
                  </a:lnTo>
                  <a:lnTo>
                    <a:pt x="0" y="57628"/>
                  </a:lnTo>
                  <a:lnTo>
                    <a:pt x="903" y="70040"/>
                  </a:lnTo>
                  <a:lnTo>
                    <a:pt x="22293" y="105398"/>
                  </a:lnTo>
                  <a:lnTo>
                    <a:pt x="53357" y="113845"/>
                  </a:lnTo>
                  <a:lnTo>
                    <a:pt x="64829" y="112907"/>
                  </a:lnTo>
                  <a:lnTo>
                    <a:pt x="75088" y="110091"/>
                  </a:lnTo>
                  <a:lnTo>
                    <a:pt x="84133" y="105398"/>
                  </a:lnTo>
                  <a:lnTo>
                    <a:pt x="91964" y="98828"/>
                  </a:lnTo>
                  <a:lnTo>
                    <a:pt x="95010" y="94849"/>
                  </a:lnTo>
                  <a:lnTo>
                    <a:pt x="44453" y="94849"/>
                  </a:lnTo>
                  <a:lnTo>
                    <a:pt x="37161" y="91641"/>
                  </a:lnTo>
                  <a:lnTo>
                    <a:pt x="22836" y="56601"/>
                  </a:lnTo>
                  <a:lnTo>
                    <a:pt x="23346" y="47950"/>
                  </a:lnTo>
                  <a:lnTo>
                    <a:pt x="44146" y="18995"/>
                  </a:lnTo>
                  <a:lnTo>
                    <a:pt x="94818" y="18995"/>
                  </a:lnTo>
                  <a:lnTo>
                    <a:pt x="91849" y="15145"/>
                  </a:lnTo>
                  <a:lnTo>
                    <a:pt x="83964" y="8555"/>
                  </a:lnTo>
                  <a:lnTo>
                    <a:pt x="74872" y="3818"/>
                  </a:lnTo>
                  <a:lnTo>
                    <a:pt x="64568" y="958"/>
                  </a:lnTo>
                  <a:lnTo>
                    <a:pt x="53050" y="0"/>
                  </a:lnTo>
                  <a:close/>
                </a:path>
                <a:path w="106679" h="114300">
                  <a:moveTo>
                    <a:pt x="94818" y="18995"/>
                  </a:moveTo>
                  <a:lnTo>
                    <a:pt x="62401" y="18995"/>
                  </a:lnTo>
                  <a:lnTo>
                    <a:pt x="69731" y="22076"/>
                  </a:lnTo>
                  <a:lnTo>
                    <a:pt x="75232" y="28365"/>
                  </a:lnTo>
                  <a:lnTo>
                    <a:pt x="78851" y="33607"/>
                  </a:lnTo>
                  <a:lnTo>
                    <a:pt x="81438" y="40077"/>
                  </a:lnTo>
                  <a:lnTo>
                    <a:pt x="82990" y="47749"/>
                  </a:lnTo>
                  <a:lnTo>
                    <a:pt x="83508" y="56601"/>
                  </a:lnTo>
                  <a:lnTo>
                    <a:pt x="82976" y="65550"/>
                  </a:lnTo>
                  <a:lnTo>
                    <a:pt x="62107" y="94849"/>
                  </a:lnTo>
                  <a:lnTo>
                    <a:pt x="95010" y="94849"/>
                  </a:lnTo>
                  <a:lnTo>
                    <a:pt x="106370" y="57628"/>
                  </a:lnTo>
                  <a:lnTo>
                    <a:pt x="106370" y="56601"/>
                  </a:lnTo>
                  <a:lnTo>
                    <a:pt x="105496" y="44384"/>
                  </a:lnTo>
                  <a:lnTo>
                    <a:pt x="102764" y="33146"/>
                  </a:lnTo>
                  <a:lnTo>
                    <a:pt x="98214" y="23399"/>
                  </a:lnTo>
                  <a:lnTo>
                    <a:pt x="94818" y="18995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1" name="object 91"/>
            <p:cNvSpPr/>
            <p:nvPr/>
          </p:nvSpPr>
          <p:spPr>
            <a:xfrm>
              <a:off x="5952808" y="1401656"/>
              <a:ext cx="0" cy="306456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3667"/>
                  </a:moveTo>
                  <a:lnTo>
                    <a:pt x="0" y="0"/>
                  </a:lnTo>
                </a:path>
              </a:pathLst>
            </a:custGeom>
            <a:ln w="1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2" name="object 92"/>
            <p:cNvSpPr/>
            <p:nvPr/>
          </p:nvSpPr>
          <p:spPr>
            <a:xfrm>
              <a:off x="5883378" y="1401656"/>
              <a:ext cx="0" cy="306456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3667"/>
                  </a:moveTo>
                  <a:lnTo>
                    <a:pt x="0" y="0"/>
                  </a:lnTo>
                </a:path>
              </a:pathLst>
            </a:custGeom>
            <a:ln w="1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3" name="object 93"/>
            <p:cNvSpPr/>
            <p:nvPr/>
          </p:nvSpPr>
          <p:spPr>
            <a:xfrm>
              <a:off x="7256749" y="1709444"/>
              <a:ext cx="335916" cy="202895"/>
            </a:xfrm>
            <a:custGeom>
              <a:avLst/>
              <a:gdLst/>
              <a:ahLst/>
              <a:cxnLst/>
              <a:rect l="l" t="t" r="r" b="b"/>
              <a:pathLst>
                <a:path w="210184" h="121919">
                  <a:moveTo>
                    <a:pt x="0" y="0"/>
                  </a:moveTo>
                  <a:lnTo>
                    <a:pt x="209923" y="121674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4" name="object 94"/>
            <p:cNvSpPr/>
            <p:nvPr/>
          </p:nvSpPr>
          <p:spPr>
            <a:xfrm>
              <a:off x="6923051" y="1709444"/>
              <a:ext cx="333886" cy="202895"/>
            </a:xfrm>
            <a:custGeom>
              <a:avLst/>
              <a:gdLst/>
              <a:ahLst/>
              <a:cxnLst/>
              <a:rect l="l" t="t" r="r" b="b"/>
              <a:pathLst>
                <a:path w="208915" h="121919">
                  <a:moveTo>
                    <a:pt x="0" y="121674"/>
                  </a:moveTo>
                  <a:lnTo>
                    <a:pt x="208797" y="0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5" name="object 95"/>
            <p:cNvSpPr/>
            <p:nvPr/>
          </p:nvSpPr>
          <p:spPr>
            <a:xfrm>
              <a:off x="6587370" y="1707308"/>
              <a:ext cx="335916" cy="205007"/>
            </a:xfrm>
            <a:custGeom>
              <a:avLst/>
              <a:gdLst/>
              <a:ahLst/>
              <a:cxnLst/>
              <a:rect l="l" t="t" r="r" b="b"/>
              <a:pathLst>
                <a:path w="210184" h="123190">
                  <a:moveTo>
                    <a:pt x="0" y="0"/>
                  </a:moveTo>
                  <a:lnTo>
                    <a:pt x="210038" y="122958"/>
                  </a:lnTo>
                </a:path>
              </a:pathLst>
            </a:custGeom>
            <a:ln w="15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6" name="object 96"/>
            <p:cNvSpPr/>
            <p:nvPr/>
          </p:nvSpPr>
          <p:spPr>
            <a:xfrm>
              <a:off x="6253753" y="1707308"/>
              <a:ext cx="333886" cy="202895"/>
            </a:xfrm>
            <a:custGeom>
              <a:avLst/>
              <a:gdLst/>
              <a:ahLst/>
              <a:cxnLst/>
              <a:rect l="l" t="t" r="r" b="b"/>
              <a:pathLst>
                <a:path w="208915" h="121919">
                  <a:moveTo>
                    <a:pt x="0" y="121674"/>
                  </a:moveTo>
                  <a:lnTo>
                    <a:pt x="208746" y="0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7" name="object 97"/>
            <p:cNvSpPr/>
            <p:nvPr/>
          </p:nvSpPr>
          <p:spPr>
            <a:xfrm>
              <a:off x="5918093" y="1707308"/>
              <a:ext cx="335916" cy="202895"/>
            </a:xfrm>
            <a:custGeom>
              <a:avLst/>
              <a:gdLst/>
              <a:ahLst/>
              <a:cxnLst/>
              <a:rect l="l" t="t" r="r" b="b"/>
              <a:pathLst>
                <a:path w="210184" h="121919">
                  <a:moveTo>
                    <a:pt x="0" y="0"/>
                  </a:moveTo>
                  <a:lnTo>
                    <a:pt x="210025" y="121674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8" name="object 98"/>
            <p:cNvSpPr/>
            <p:nvPr/>
          </p:nvSpPr>
          <p:spPr>
            <a:xfrm>
              <a:off x="5494907" y="1796164"/>
              <a:ext cx="170495" cy="190214"/>
            </a:xfrm>
            <a:custGeom>
              <a:avLst/>
              <a:gdLst/>
              <a:ahLst/>
              <a:cxnLst/>
              <a:rect l="l" t="t" r="r" b="b"/>
              <a:pathLst>
                <a:path w="106679" h="114300">
                  <a:moveTo>
                    <a:pt x="53050" y="0"/>
                  </a:moveTo>
                  <a:lnTo>
                    <a:pt x="15222" y="14246"/>
                  </a:lnTo>
                  <a:lnTo>
                    <a:pt x="314" y="49570"/>
                  </a:lnTo>
                  <a:lnTo>
                    <a:pt x="0" y="57628"/>
                  </a:lnTo>
                  <a:lnTo>
                    <a:pt x="902" y="70040"/>
                  </a:lnTo>
                  <a:lnTo>
                    <a:pt x="22285" y="105398"/>
                  </a:lnTo>
                  <a:lnTo>
                    <a:pt x="53344" y="113845"/>
                  </a:lnTo>
                  <a:lnTo>
                    <a:pt x="64824" y="112907"/>
                  </a:lnTo>
                  <a:lnTo>
                    <a:pt x="75086" y="110091"/>
                  </a:lnTo>
                  <a:lnTo>
                    <a:pt x="84133" y="105398"/>
                  </a:lnTo>
                  <a:lnTo>
                    <a:pt x="91964" y="98828"/>
                  </a:lnTo>
                  <a:lnTo>
                    <a:pt x="95009" y="94849"/>
                  </a:lnTo>
                  <a:lnTo>
                    <a:pt x="44440" y="94849"/>
                  </a:lnTo>
                  <a:lnTo>
                    <a:pt x="37161" y="91641"/>
                  </a:lnTo>
                  <a:lnTo>
                    <a:pt x="22836" y="56601"/>
                  </a:lnTo>
                  <a:lnTo>
                    <a:pt x="23344" y="47950"/>
                  </a:lnTo>
                  <a:lnTo>
                    <a:pt x="44146" y="18995"/>
                  </a:lnTo>
                  <a:lnTo>
                    <a:pt x="94817" y="18995"/>
                  </a:lnTo>
                  <a:lnTo>
                    <a:pt x="91849" y="15145"/>
                  </a:lnTo>
                  <a:lnTo>
                    <a:pt x="83962" y="8501"/>
                  </a:lnTo>
                  <a:lnTo>
                    <a:pt x="74867" y="3770"/>
                  </a:lnTo>
                  <a:lnTo>
                    <a:pt x="64563" y="940"/>
                  </a:lnTo>
                  <a:lnTo>
                    <a:pt x="53050" y="0"/>
                  </a:lnTo>
                  <a:close/>
                </a:path>
                <a:path w="106679" h="114300">
                  <a:moveTo>
                    <a:pt x="94817" y="18995"/>
                  </a:moveTo>
                  <a:lnTo>
                    <a:pt x="62401" y="18995"/>
                  </a:lnTo>
                  <a:lnTo>
                    <a:pt x="69718" y="22076"/>
                  </a:lnTo>
                  <a:lnTo>
                    <a:pt x="75232" y="28365"/>
                  </a:lnTo>
                  <a:lnTo>
                    <a:pt x="78851" y="33589"/>
                  </a:lnTo>
                  <a:lnTo>
                    <a:pt x="81438" y="40028"/>
                  </a:lnTo>
                  <a:lnTo>
                    <a:pt x="82990" y="47695"/>
                  </a:lnTo>
                  <a:lnTo>
                    <a:pt x="83508" y="56601"/>
                  </a:lnTo>
                  <a:lnTo>
                    <a:pt x="82976" y="65550"/>
                  </a:lnTo>
                  <a:lnTo>
                    <a:pt x="62107" y="94849"/>
                  </a:lnTo>
                  <a:lnTo>
                    <a:pt x="95009" y="94849"/>
                  </a:lnTo>
                  <a:lnTo>
                    <a:pt x="106357" y="57628"/>
                  </a:lnTo>
                  <a:lnTo>
                    <a:pt x="106357" y="56601"/>
                  </a:lnTo>
                  <a:lnTo>
                    <a:pt x="105485" y="44384"/>
                  </a:lnTo>
                  <a:lnTo>
                    <a:pt x="102758" y="33146"/>
                  </a:lnTo>
                  <a:lnTo>
                    <a:pt x="98212" y="23399"/>
                  </a:lnTo>
                  <a:lnTo>
                    <a:pt x="94817" y="18995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9" name="object 99"/>
            <p:cNvSpPr/>
            <p:nvPr/>
          </p:nvSpPr>
          <p:spPr>
            <a:xfrm>
              <a:off x="5350669" y="1769954"/>
              <a:ext cx="98439" cy="19021"/>
            </a:xfrm>
            <a:custGeom>
              <a:avLst/>
              <a:gdLst/>
              <a:ahLst/>
              <a:cxnLst/>
              <a:rect l="l" t="t" r="r" b="b"/>
              <a:pathLst>
                <a:path w="61595" h="11430">
                  <a:moveTo>
                    <a:pt x="0" y="11385"/>
                  </a:moveTo>
                  <a:lnTo>
                    <a:pt x="61550" y="11385"/>
                  </a:lnTo>
                  <a:lnTo>
                    <a:pt x="61550" y="0"/>
                  </a:lnTo>
                  <a:lnTo>
                    <a:pt x="0" y="0"/>
                  </a:lnTo>
                  <a:lnTo>
                    <a:pt x="0" y="11385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04098" y="1707308"/>
              <a:ext cx="214133" cy="129979"/>
            </a:xfrm>
            <a:custGeom>
              <a:avLst/>
              <a:gdLst/>
              <a:ahLst/>
              <a:cxnLst/>
              <a:rect l="l" t="t" r="r" b="b"/>
              <a:pathLst>
                <a:path w="133984" h="78105">
                  <a:moveTo>
                    <a:pt x="0" y="77522"/>
                  </a:moveTo>
                  <a:lnTo>
                    <a:pt x="133898" y="0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781D97-1F0B-4075-67B6-B69ACC3584A0}"/>
              </a:ext>
            </a:extLst>
          </p:cNvPr>
          <p:cNvGrpSpPr/>
          <p:nvPr/>
        </p:nvGrpSpPr>
        <p:grpSpPr>
          <a:xfrm>
            <a:off x="9652808" y="736042"/>
            <a:ext cx="2421168" cy="1248640"/>
            <a:chOff x="5452710" y="2994425"/>
            <a:chExt cx="2412559" cy="1244200"/>
          </a:xfrm>
        </p:grpSpPr>
        <p:sp>
          <p:nvSpPr>
            <p:cNvPr id="5" name="object 5"/>
            <p:cNvSpPr txBox="1"/>
            <p:nvPr/>
          </p:nvSpPr>
          <p:spPr>
            <a:xfrm>
              <a:off x="6300392" y="3232915"/>
              <a:ext cx="195866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spc="5" dirty="0">
                  <a:latin typeface="Symbol"/>
                  <a:cs typeface="Symbol"/>
                </a:rPr>
                <a:t></a:t>
              </a:r>
              <a:endParaRPr sz="2409" dirty="0">
                <a:latin typeface="Symbol"/>
                <a:cs typeface="Symbo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6638752" y="3056701"/>
              <a:ext cx="175569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spc="5" dirty="0">
                  <a:latin typeface="Symbol"/>
                  <a:cs typeface="Symbol"/>
                </a:rPr>
                <a:t></a:t>
              </a:r>
              <a:endParaRPr sz="2409">
                <a:latin typeface="Symbol"/>
                <a:cs typeface="Symbo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6961779" y="3682529"/>
              <a:ext cx="142079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dirty="0">
                  <a:latin typeface="Symbol"/>
                  <a:cs typeface="Symbol"/>
                </a:rPr>
                <a:t></a:t>
              </a: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7331315" y="3072719"/>
              <a:ext cx="162376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spc="5" dirty="0">
                  <a:latin typeface="Symbol"/>
                  <a:cs typeface="Symbol"/>
                </a:rPr>
                <a:t></a:t>
              </a:r>
              <a:endParaRPr sz="2409">
                <a:latin typeface="Symbol"/>
                <a:cs typeface="Symbo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7716086" y="3650490"/>
              <a:ext cx="149183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dirty="0">
                  <a:latin typeface="Symbol"/>
                  <a:cs typeface="Symbol"/>
                </a:rPr>
                <a:t></a:t>
              </a:r>
              <a:endParaRPr sz="2409">
                <a:latin typeface="Symbol"/>
                <a:cs typeface="Symbol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32609" y="2994425"/>
              <a:ext cx="170495" cy="190214"/>
            </a:xfrm>
            <a:custGeom>
              <a:avLst/>
              <a:gdLst/>
              <a:ahLst/>
              <a:cxnLst/>
              <a:rect l="l" t="t" r="r" b="b"/>
              <a:pathLst>
                <a:path w="106679" h="114300">
                  <a:moveTo>
                    <a:pt x="53050" y="0"/>
                  </a:moveTo>
                  <a:lnTo>
                    <a:pt x="15235" y="14246"/>
                  </a:lnTo>
                  <a:lnTo>
                    <a:pt x="314" y="49570"/>
                  </a:lnTo>
                  <a:lnTo>
                    <a:pt x="0" y="57628"/>
                  </a:lnTo>
                  <a:lnTo>
                    <a:pt x="903" y="70040"/>
                  </a:lnTo>
                  <a:lnTo>
                    <a:pt x="22293" y="105398"/>
                  </a:lnTo>
                  <a:lnTo>
                    <a:pt x="53357" y="113845"/>
                  </a:lnTo>
                  <a:lnTo>
                    <a:pt x="64829" y="112907"/>
                  </a:lnTo>
                  <a:lnTo>
                    <a:pt x="75088" y="110091"/>
                  </a:lnTo>
                  <a:lnTo>
                    <a:pt x="84133" y="105398"/>
                  </a:lnTo>
                  <a:lnTo>
                    <a:pt x="91964" y="98828"/>
                  </a:lnTo>
                  <a:lnTo>
                    <a:pt x="95010" y="94849"/>
                  </a:lnTo>
                  <a:lnTo>
                    <a:pt x="44453" y="94849"/>
                  </a:lnTo>
                  <a:lnTo>
                    <a:pt x="37161" y="91641"/>
                  </a:lnTo>
                  <a:lnTo>
                    <a:pt x="22836" y="56601"/>
                  </a:lnTo>
                  <a:lnTo>
                    <a:pt x="23346" y="47950"/>
                  </a:lnTo>
                  <a:lnTo>
                    <a:pt x="44146" y="18995"/>
                  </a:lnTo>
                  <a:lnTo>
                    <a:pt x="94818" y="18995"/>
                  </a:lnTo>
                  <a:lnTo>
                    <a:pt x="91849" y="15145"/>
                  </a:lnTo>
                  <a:lnTo>
                    <a:pt x="83970" y="8555"/>
                  </a:lnTo>
                  <a:lnTo>
                    <a:pt x="74877" y="3818"/>
                  </a:lnTo>
                  <a:lnTo>
                    <a:pt x="64570" y="958"/>
                  </a:lnTo>
                  <a:lnTo>
                    <a:pt x="53050" y="0"/>
                  </a:lnTo>
                  <a:close/>
                </a:path>
                <a:path w="106679" h="114300">
                  <a:moveTo>
                    <a:pt x="94818" y="18995"/>
                  </a:moveTo>
                  <a:lnTo>
                    <a:pt x="62401" y="18995"/>
                  </a:lnTo>
                  <a:lnTo>
                    <a:pt x="69731" y="22204"/>
                  </a:lnTo>
                  <a:lnTo>
                    <a:pt x="75244" y="28365"/>
                  </a:lnTo>
                  <a:lnTo>
                    <a:pt x="78856" y="33607"/>
                  </a:lnTo>
                  <a:lnTo>
                    <a:pt x="81439" y="40077"/>
                  </a:lnTo>
                  <a:lnTo>
                    <a:pt x="82991" y="47749"/>
                  </a:lnTo>
                  <a:lnTo>
                    <a:pt x="83508" y="56601"/>
                  </a:lnTo>
                  <a:lnTo>
                    <a:pt x="82960" y="65640"/>
                  </a:lnTo>
                  <a:lnTo>
                    <a:pt x="62107" y="94849"/>
                  </a:lnTo>
                  <a:lnTo>
                    <a:pt x="95010" y="94849"/>
                  </a:lnTo>
                  <a:lnTo>
                    <a:pt x="106370" y="57628"/>
                  </a:lnTo>
                  <a:lnTo>
                    <a:pt x="106370" y="56601"/>
                  </a:lnTo>
                  <a:lnTo>
                    <a:pt x="105496" y="44384"/>
                  </a:lnTo>
                  <a:lnTo>
                    <a:pt x="102764" y="33146"/>
                  </a:lnTo>
                  <a:lnTo>
                    <a:pt x="98214" y="23399"/>
                  </a:lnTo>
                  <a:lnTo>
                    <a:pt x="94818" y="18995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054848" y="3205457"/>
              <a:ext cx="0" cy="306456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3667"/>
                  </a:moveTo>
                  <a:lnTo>
                    <a:pt x="0" y="0"/>
                  </a:lnTo>
                </a:path>
              </a:pathLst>
            </a:custGeom>
            <a:ln w="1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985417" y="3205457"/>
              <a:ext cx="0" cy="306456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3667"/>
                  </a:moveTo>
                  <a:lnTo>
                    <a:pt x="0" y="0"/>
                  </a:lnTo>
                </a:path>
              </a:pathLst>
            </a:custGeom>
            <a:ln w="1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358769" y="3513245"/>
              <a:ext cx="335916" cy="202895"/>
            </a:xfrm>
            <a:custGeom>
              <a:avLst/>
              <a:gdLst/>
              <a:ahLst/>
              <a:cxnLst/>
              <a:rect l="l" t="t" r="r" b="b"/>
              <a:pathLst>
                <a:path w="210184" h="121919">
                  <a:moveTo>
                    <a:pt x="0" y="0"/>
                  </a:moveTo>
                  <a:lnTo>
                    <a:pt x="210051" y="121674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025091" y="3513245"/>
              <a:ext cx="333886" cy="202895"/>
            </a:xfrm>
            <a:custGeom>
              <a:avLst/>
              <a:gdLst/>
              <a:ahLst/>
              <a:cxnLst/>
              <a:rect l="l" t="t" r="r" b="b"/>
              <a:pathLst>
                <a:path w="208915" h="121919">
                  <a:moveTo>
                    <a:pt x="0" y="121674"/>
                  </a:moveTo>
                  <a:lnTo>
                    <a:pt x="208784" y="0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689408" y="3511109"/>
              <a:ext cx="335916" cy="205007"/>
            </a:xfrm>
            <a:custGeom>
              <a:avLst/>
              <a:gdLst/>
              <a:ahLst/>
              <a:cxnLst/>
              <a:rect l="l" t="t" r="r" b="b"/>
              <a:pathLst>
                <a:path w="210184" h="123189">
                  <a:moveTo>
                    <a:pt x="0" y="0"/>
                  </a:moveTo>
                  <a:lnTo>
                    <a:pt x="210038" y="122958"/>
                  </a:lnTo>
                </a:path>
              </a:pathLst>
            </a:custGeom>
            <a:ln w="15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355793" y="3511109"/>
              <a:ext cx="333886" cy="202895"/>
            </a:xfrm>
            <a:custGeom>
              <a:avLst/>
              <a:gdLst/>
              <a:ahLst/>
              <a:cxnLst/>
              <a:rect l="l" t="t" r="r" b="b"/>
              <a:pathLst>
                <a:path w="208915" h="121919">
                  <a:moveTo>
                    <a:pt x="0" y="121674"/>
                  </a:moveTo>
                  <a:lnTo>
                    <a:pt x="208746" y="0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82867" y="4006220"/>
              <a:ext cx="139085" cy="18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481957" y="4006220"/>
              <a:ext cx="140147" cy="18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675119" y="4099135"/>
              <a:ext cx="87278" cy="139490"/>
            </a:xfrm>
            <a:custGeom>
              <a:avLst/>
              <a:gdLst/>
              <a:ahLst/>
              <a:cxnLst/>
              <a:rect l="l" t="t" r="r" b="b"/>
              <a:pathLst>
                <a:path w="54609" h="83819">
                  <a:moveTo>
                    <a:pt x="15159" y="58655"/>
                  </a:moveTo>
                  <a:lnTo>
                    <a:pt x="0" y="60580"/>
                  </a:lnTo>
                  <a:lnTo>
                    <a:pt x="780" y="67383"/>
                  </a:lnTo>
                  <a:lnTo>
                    <a:pt x="3607" y="73030"/>
                  </a:lnTo>
                  <a:lnTo>
                    <a:pt x="13342" y="81501"/>
                  </a:lnTo>
                  <a:lnTo>
                    <a:pt x="19470" y="83683"/>
                  </a:lnTo>
                  <a:lnTo>
                    <a:pt x="34654" y="83683"/>
                  </a:lnTo>
                  <a:lnTo>
                    <a:pt x="41165" y="81116"/>
                  </a:lnTo>
                  <a:lnTo>
                    <a:pt x="46410" y="76111"/>
                  </a:lnTo>
                  <a:lnTo>
                    <a:pt x="51642" y="70977"/>
                  </a:lnTo>
                  <a:lnTo>
                    <a:pt x="51754" y="70720"/>
                  </a:lnTo>
                  <a:lnTo>
                    <a:pt x="23729" y="70720"/>
                  </a:lnTo>
                  <a:lnTo>
                    <a:pt x="21171" y="69693"/>
                  </a:lnTo>
                  <a:lnTo>
                    <a:pt x="16937" y="65586"/>
                  </a:lnTo>
                  <a:lnTo>
                    <a:pt x="15645" y="62634"/>
                  </a:lnTo>
                  <a:lnTo>
                    <a:pt x="15159" y="58655"/>
                  </a:lnTo>
                  <a:close/>
                </a:path>
                <a:path w="54609" h="83819">
                  <a:moveTo>
                    <a:pt x="49356" y="44152"/>
                  </a:moveTo>
                  <a:lnTo>
                    <a:pt x="30343" y="44152"/>
                  </a:lnTo>
                  <a:lnTo>
                    <a:pt x="32927" y="45307"/>
                  </a:lnTo>
                  <a:lnTo>
                    <a:pt x="37161" y="49927"/>
                  </a:lnTo>
                  <a:lnTo>
                    <a:pt x="38135" y="52751"/>
                  </a:lnTo>
                  <a:lnTo>
                    <a:pt x="38223" y="61222"/>
                  </a:lnTo>
                  <a:lnTo>
                    <a:pt x="37110" y="64559"/>
                  </a:lnTo>
                  <a:lnTo>
                    <a:pt x="32697" y="69436"/>
                  </a:lnTo>
                  <a:lnTo>
                    <a:pt x="29972" y="70720"/>
                  </a:lnTo>
                  <a:lnTo>
                    <a:pt x="51754" y="70720"/>
                  </a:lnTo>
                  <a:lnTo>
                    <a:pt x="54265" y="64944"/>
                  </a:lnTo>
                  <a:lnTo>
                    <a:pt x="54265" y="52751"/>
                  </a:lnTo>
                  <a:lnTo>
                    <a:pt x="52858" y="48515"/>
                  </a:lnTo>
                  <a:lnTo>
                    <a:pt x="50056" y="45050"/>
                  </a:lnTo>
                  <a:lnTo>
                    <a:pt x="49356" y="44152"/>
                  </a:lnTo>
                  <a:close/>
                </a:path>
                <a:path w="54609" h="83819">
                  <a:moveTo>
                    <a:pt x="49328" y="12963"/>
                  </a:moveTo>
                  <a:lnTo>
                    <a:pt x="28616" y="12963"/>
                  </a:lnTo>
                  <a:lnTo>
                    <a:pt x="30791" y="13733"/>
                  </a:lnTo>
                  <a:lnTo>
                    <a:pt x="34053" y="17070"/>
                  </a:lnTo>
                  <a:lnTo>
                    <a:pt x="34872" y="19252"/>
                  </a:lnTo>
                  <a:lnTo>
                    <a:pt x="34872" y="25284"/>
                  </a:lnTo>
                  <a:lnTo>
                    <a:pt x="33759" y="27851"/>
                  </a:lnTo>
                  <a:lnTo>
                    <a:pt x="29307" y="31702"/>
                  </a:lnTo>
                  <a:lnTo>
                    <a:pt x="26070" y="32600"/>
                  </a:lnTo>
                  <a:lnTo>
                    <a:pt x="21836" y="32600"/>
                  </a:lnTo>
                  <a:lnTo>
                    <a:pt x="20109" y="45307"/>
                  </a:lnTo>
                  <a:lnTo>
                    <a:pt x="22898" y="44537"/>
                  </a:lnTo>
                  <a:lnTo>
                    <a:pt x="25290" y="44152"/>
                  </a:lnTo>
                  <a:lnTo>
                    <a:pt x="49356" y="44152"/>
                  </a:lnTo>
                  <a:lnTo>
                    <a:pt x="47255" y="41456"/>
                  </a:lnTo>
                  <a:lnTo>
                    <a:pt x="43506" y="39274"/>
                  </a:lnTo>
                  <a:lnTo>
                    <a:pt x="38824" y="38248"/>
                  </a:lnTo>
                  <a:lnTo>
                    <a:pt x="46666" y="34012"/>
                  </a:lnTo>
                  <a:lnTo>
                    <a:pt x="50581" y="28236"/>
                  </a:lnTo>
                  <a:lnTo>
                    <a:pt x="50472" y="15658"/>
                  </a:lnTo>
                  <a:lnTo>
                    <a:pt x="49328" y="12963"/>
                  </a:lnTo>
                  <a:close/>
                </a:path>
                <a:path w="54609" h="83819">
                  <a:moveTo>
                    <a:pt x="34040" y="0"/>
                  </a:moveTo>
                  <a:lnTo>
                    <a:pt x="1176" y="21434"/>
                  </a:lnTo>
                  <a:lnTo>
                    <a:pt x="15606" y="23872"/>
                  </a:lnTo>
                  <a:lnTo>
                    <a:pt x="16016" y="20279"/>
                  </a:lnTo>
                  <a:lnTo>
                    <a:pt x="17167" y="17583"/>
                  </a:lnTo>
                  <a:lnTo>
                    <a:pt x="19060" y="15658"/>
                  </a:lnTo>
                  <a:lnTo>
                    <a:pt x="20953" y="13861"/>
                  </a:lnTo>
                  <a:lnTo>
                    <a:pt x="23231" y="12963"/>
                  </a:lnTo>
                  <a:lnTo>
                    <a:pt x="49328" y="12963"/>
                  </a:lnTo>
                  <a:lnTo>
                    <a:pt x="48675" y="11423"/>
                  </a:lnTo>
                  <a:lnTo>
                    <a:pt x="44850" y="7444"/>
                  </a:lnTo>
                  <a:lnTo>
                    <a:pt x="40206" y="2438"/>
                  </a:lnTo>
                  <a:lnTo>
                    <a:pt x="34040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678675" y="3916298"/>
              <a:ext cx="98439" cy="103561"/>
            </a:xfrm>
            <a:custGeom>
              <a:avLst/>
              <a:gdLst/>
              <a:ahLst/>
              <a:cxnLst/>
              <a:rect l="l" t="t" r="r" b="b"/>
              <a:pathLst>
                <a:path w="61595" h="62230">
                  <a:moveTo>
                    <a:pt x="38300" y="38633"/>
                  </a:moveTo>
                  <a:lnTo>
                    <a:pt x="22987" y="38633"/>
                  </a:lnTo>
                  <a:lnTo>
                    <a:pt x="22987" y="61607"/>
                  </a:lnTo>
                  <a:lnTo>
                    <a:pt x="38300" y="61607"/>
                  </a:lnTo>
                  <a:lnTo>
                    <a:pt x="38300" y="38633"/>
                  </a:lnTo>
                  <a:close/>
                </a:path>
                <a:path w="61595" h="62230">
                  <a:moveTo>
                    <a:pt x="61352" y="22846"/>
                  </a:moveTo>
                  <a:lnTo>
                    <a:pt x="0" y="22846"/>
                  </a:lnTo>
                  <a:lnTo>
                    <a:pt x="0" y="38633"/>
                  </a:lnTo>
                  <a:lnTo>
                    <a:pt x="61352" y="38633"/>
                  </a:lnTo>
                  <a:lnTo>
                    <a:pt x="61352" y="22846"/>
                  </a:lnTo>
                  <a:close/>
                </a:path>
                <a:path w="61595" h="62230">
                  <a:moveTo>
                    <a:pt x="38300" y="0"/>
                  </a:moveTo>
                  <a:lnTo>
                    <a:pt x="22987" y="0"/>
                  </a:lnTo>
                  <a:lnTo>
                    <a:pt x="22987" y="22846"/>
                  </a:lnTo>
                  <a:lnTo>
                    <a:pt x="38300" y="22846"/>
                  </a:lnTo>
                  <a:lnTo>
                    <a:pt x="38300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355793" y="3713596"/>
              <a:ext cx="0" cy="236711"/>
            </a:xfrm>
            <a:custGeom>
              <a:avLst/>
              <a:gdLst/>
              <a:ahLst/>
              <a:cxnLst/>
              <a:rect l="l" t="t" r="r" b="b"/>
              <a:pathLst>
                <a:path h="142239">
                  <a:moveTo>
                    <a:pt x="0" y="0"/>
                  </a:moveTo>
                  <a:lnTo>
                    <a:pt x="0" y="141825"/>
                  </a:lnTo>
                </a:path>
              </a:pathLst>
            </a:custGeom>
            <a:ln w="1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020132" y="3511108"/>
              <a:ext cx="335916" cy="202895"/>
            </a:xfrm>
            <a:custGeom>
              <a:avLst/>
              <a:gdLst/>
              <a:ahLst/>
              <a:cxnLst/>
              <a:rect l="l" t="t" r="r" b="b"/>
              <a:pathLst>
                <a:path w="210184" h="121919">
                  <a:moveTo>
                    <a:pt x="0" y="0"/>
                  </a:moveTo>
                  <a:lnTo>
                    <a:pt x="210025" y="121674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596948" y="3599964"/>
              <a:ext cx="170495" cy="190214"/>
            </a:xfrm>
            <a:custGeom>
              <a:avLst/>
              <a:gdLst/>
              <a:ahLst/>
              <a:cxnLst/>
              <a:rect l="l" t="t" r="r" b="b"/>
              <a:pathLst>
                <a:path w="106679" h="114300">
                  <a:moveTo>
                    <a:pt x="53050" y="0"/>
                  </a:moveTo>
                  <a:lnTo>
                    <a:pt x="15235" y="14246"/>
                  </a:lnTo>
                  <a:lnTo>
                    <a:pt x="314" y="49570"/>
                  </a:lnTo>
                  <a:lnTo>
                    <a:pt x="0" y="57628"/>
                  </a:lnTo>
                  <a:lnTo>
                    <a:pt x="902" y="70040"/>
                  </a:lnTo>
                  <a:lnTo>
                    <a:pt x="22291" y="105398"/>
                  </a:lnTo>
                  <a:lnTo>
                    <a:pt x="53357" y="113845"/>
                  </a:lnTo>
                  <a:lnTo>
                    <a:pt x="64829" y="112907"/>
                  </a:lnTo>
                  <a:lnTo>
                    <a:pt x="75088" y="110091"/>
                  </a:lnTo>
                  <a:lnTo>
                    <a:pt x="84133" y="105398"/>
                  </a:lnTo>
                  <a:lnTo>
                    <a:pt x="91964" y="98828"/>
                  </a:lnTo>
                  <a:lnTo>
                    <a:pt x="95010" y="94849"/>
                  </a:lnTo>
                  <a:lnTo>
                    <a:pt x="44453" y="94849"/>
                  </a:lnTo>
                  <a:lnTo>
                    <a:pt x="37161" y="91641"/>
                  </a:lnTo>
                  <a:lnTo>
                    <a:pt x="22836" y="56601"/>
                  </a:lnTo>
                  <a:lnTo>
                    <a:pt x="23346" y="47950"/>
                  </a:lnTo>
                  <a:lnTo>
                    <a:pt x="44146" y="18995"/>
                  </a:lnTo>
                  <a:lnTo>
                    <a:pt x="94818" y="18995"/>
                  </a:lnTo>
                  <a:lnTo>
                    <a:pt x="91849" y="15145"/>
                  </a:lnTo>
                  <a:lnTo>
                    <a:pt x="83964" y="8555"/>
                  </a:lnTo>
                  <a:lnTo>
                    <a:pt x="74872" y="3818"/>
                  </a:lnTo>
                  <a:lnTo>
                    <a:pt x="64568" y="958"/>
                  </a:lnTo>
                  <a:lnTo>
                    <a:pt x="53050" y="0"/>
                  </a:lnTo>
                  <a:close/>
                </a:path>
                <a:path w="106679" h="114300">
                  <a:moveTo>
                    <a:pt x="94818" y="18995"/>
                  </a:moveTo>
                  <a:lnTo>
                    <a:pt x="62401" y="18995"/>
                  </a:lnTo>
                  <a:lnTo>
                    <a:pt x="69731" y="22076"/>
                  </a:lnTo>
                  <a:lnTo>
                    <a:pt x="75232" y="28365"/>
                  </a:lnTo>
                  <a:lnTo>
                    <a:pt x="78851" y="33607"/>
                  </a:lnTo>
                  <a:lnTo>
                    <a:pt x="81438" y="40077"/>
                  </a:lnTo>
                  <a:lnTo>
                    <a:pt x="82990" y="47749"/>
                  </a:lnTo>
                  <a:lnTo>
                    <a:pt x="83508" y="56601"/>
                  </a:lnTo>
                  <a:lnTo>
                    <a:pt x="82976" y="65550"/>
                  </a:lnTo>
                  <a:lnTo>
                    <a:pt x="62107" y="94849"/>
                  </a:lnTo>
                  <a:lnTo>
                    <a:pt x="95010" y="94849"/>
                  </a:lnTo>
                  <a:lnTo>
                    <a:pt x="106370" y="57628"/>
                  </a:lnTo>
                  <a:lnTo>
                    <a:pt x="106370" y="56601"/>
                  </a:lnTo>
                  <a:lnTo>
                    <a:pt x="105496" y="44384"/>
                  </a:lnTo>
                  <a:lnTo>
                    <a:pt x="102764" y="33146"/>
                  </a:lnTo>
                  <a:lnTo>
                    <a:pt x="98214" y="23399"/>
                  </a:lnTo>
                  <a:lnTo>
                    <a:pt x="94818" y="18995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452710" y="3573754"/>
              <a:ext cx="98439" cy="19021"/>
            </a:xfrm>
            <a:custGeom>
              <a:avLst/>
              <a:gdLst/>
              <a:ahLst/>
              <a:cxnLst/>
              <a:rect l="l" t="t" r="r" b="b"/>
              <a:pathLst>
                <a:path w="61595" h="11430">
                  <a:moveTo>
                    <a:pt x="0" y="11385"/>
                  </a:moveTo>
                  <a:lnTo>
                    <a:pt x="61550" y="11385"/>
                  </a:lnTo>
                  <a:lnTo>
                    <a:pt x="61550" y="0"/>
                  </a:lnTo>
                  <a:lnTo>
                    <a:pt x="0" y="0"/>
                  </a:lnTo>
                  <a:lnTo>
                    <a:pt x="0" y="11385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806138" y="3511108"/>
              <a:ext cx="214133" cy="129979"/>
            </a:xfrm>
            <a:custGeom>
              <a:avLst/>
              <a:gdLst/>
              <a:ahLst/>
              <a:cxnLst/>
              <a:rect l="l" t="t" r="r" b="b"/>
              <a:pathLst>
                <a:path w="133984" h="78105">
                  <a:moveTo>
                    <a:pt x="0" y="77522"/>
                  </a:moveTo>
                  <a:lnTo>
                    <a:pt x="133898" y="0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68C1C44-AAB2-CA62-E2D6-CC9E86FC55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9188" y="4165941"/>
          <a:ext cx="6880880" cy="2271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5" imgW="5286357" imgH="1742878" progId="MDLDrawOLE.MDLDrawObject.1">
                  <p:embed/>
                </p:oleObj>
              </mc:Choice>
              <mc:Fallback>
                <p:oleObj name="MDLDrawObject Class" r:id="rId5" imgW="5286357" imgH="1742878" progId="MDLDrawOLE.MDLDrawObject.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68C1C44-AAB2-CA62-E2D6-CC9E86FC5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9188" y="4165941"/>
                        <a:ext cx="6880880" cy="2271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D99C98C-80F7-BB16-A79B-A8F6D283EA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2878" y="2411631"/>
          <a:ext cx="1996235" cy="166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7" imgW="1532878" imgH="1275824" progId="MDLDrawOLE.MDLDrawObject.1">
                  <p:embed/>
                </p:oleObj>
              </mc:Choice>
              <mc:Fallback>
                <p:oleObj name="MDLDrawObject Class" r:id="rId7" imgW="1532878" imgH="1275824" progId="MDLDrawOLE.MDLDrawObject.1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D99C98C-80F7-BB16-A79B-A8F6D283E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2878" y="2411631"/>
                        <a:ext cx="1996235" cy="1663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4F291C01-0F12-1C74-D986-9C6622EB489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03B8103-2BBE-4238-AF22-56CE41513A1C}" type="datetime1">
              <a:rPr lang="en-US" smtClean="0"/>
              <a:t>8/26/2024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86BC20E9-E27B-8526-2DEA-FD5BCA5E627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496347E-9D7B-F850-14FC-5B94A318D3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22275" y="61119"/>
            <a:ext cx="6534954" cy="950746"/>
          </a:xfrm>
          <a:prstGeom prst="rect">
            <a:avLst/>
          </a:prstGeom>
        </p:spPr>
        <p:txBody>
          <a:bodyPr vert="horz" wrap="square" lIns="0" tIns="117257" rIns="0" bIns="0" rtlCol="0">
            <a:spAutoFit/>
          </a:bodyPr>
          <a:lstStyle/>
          <a:p>
            <a:pPr marL="12746" defTabSz="920526">
              <a:spcBef>
                <a:spcPts val="923"/>
              </a:spcBef>
              <a:defRPr/>
            </a:pPr>
            <a:r>
              <a:rPr sz="18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Chirality </a:t>
            </a: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8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sz="1800"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46" marR="5098" defTabSz="920526">
              <a:lnSpc>
                <a:spcPct val="101899"/>
              </a:lnSpc>
              <a:defRPr/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(except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glycine) the </a:t>
            </a:r>
            <a:r>
              <a:rPr sz="1800" spc="-5" dirty="0">
                <a:solidFill>
                  <a:prstClr val="black"/>
                </a:solidFill>
                <a:latin typeface="Symbol"/>
                <a:cs typeface="Symbol"/>
              </a:rPr>
              <a:t>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-carbon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chiral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because it is attached to four different groups.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407BDC4A-8CB4-45D0-97EB-5E2F92975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2151716"/>
            <a:ext cx="5192999" cy="3519474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64363CDA-C623-33AF-352C-05E50A2ACCCA}"/>
              </a:ext>
            </a:extLst>
          </p:cNvPr>
          <p:cNvSpPr txBox="1"/>
          <p:nvPr/>
        </p:nvSpPr>
        <p:spPr>
          <a:xfrm>
            <a:off x="269875" y="1231290"/>
            <a:ext cx="5791200" cy="930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46" marR="5098" defTabSz="920526">
              <a:lnSpc>
                <a:spcPct val="101899"/>
              </a:lnSpc>
              <a:spcBef>
                <a:spcPts val="698"/>
              </a:spcBef>
              <a:defRPr/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that the mirror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compounds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superimposed. The two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 images  are called</a:t>
            </a:r>
            <a:r>
              <a:rPr lang="en-US"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enantiomers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80AE9C-AFF0-2604-DC7B-D7EDC553F864}"/>
              </a:ext>
            </a:extLst>
          </p:cNvPr>
          <p:cNvSpPr txBox="1"/>
          <p:nvPr/>
        </p:nvSpPr>
        <p:spPr>
          <a:xfrm>
            <a:off x="410387" y="5756363"/>
            <a:ext cx="7010400" cy="1204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2169" marR="5098" indent="-229423" algn="just" defTabSz="920526">
              <a:lnSpc>
                <a:spcPct val="101699"/>
              </a:lnSpc>
              <a:spcBef>
                <a:spcPts val="95"/>
              </a:spcBef>
              <a:buFont typeface="Symbol"/>
              <a:buChar char=""/>
              <a:tabLst>
                <a:tab pos="242169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amino acids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configuration.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older, but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much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used, notation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  and L.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notation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based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chirality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reference compound and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that</a:t>
            </a:r>
            <a:r>
              <a:rPr lang="en-US" sz="1800" b="1" spc="-19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 </a:t>
            </a: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are </a:t>
            </a: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ribosomal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origin are</a:t>
            </a:r>
            <a:r>
              <a:rPr lang="en-US" sz="18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bject 2">
            <a:extLst>
              <a:ext uri="{FF2B5EF4-FFF2-40B4-BE49-F238E27FC236}">
                <a16:creationId xmlns:a16="http://schemas.microsoft.com/office/drawing/2014/main" id="{785C81DC-391F-5826-3D64-0147FDFFF245}"/>
              </a:ext>
            </a:extLst>
          </p:cNvPr>
          <p:cNvSpPr txBox="1"/>
          <p:nvPr/>
        </p:nvSpPr>
        <p:spPr>
          <a:xfrm>
            <a:off x="7432677" y="206131"/>
            <a:ext cx="4990541" cy="1692476"/>
          </a:xfrm>
          <a:prstGeom prst="rect">
            <a:avLst/>
          </a:prstGeom>
        </p:spPr>
        <p:txBody>
          <a:bodyPr vert="horz" wrap="square" lIns="0" tIns="7010" rIns="0" bIns="0" rtlCol="0">
            <a:spAutoFit/>
          </a:bodyPr>
          <a:lstStyle/>
          <a:p>
            <a:pPr marL="12746" marR="5098" algn="just" defTabSz="920526">
              <a:lnSpc>
                <a:spcPct val="101899"/>
              </a:lnSpc>
              <a:spcBef>
                <a:spcPts val="55"/>
              </a:spcBef>
              <a:defRPr/>
            </a:pP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</a:t>
            </a: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chirality </a:t>
            </a: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Biology: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only one enantiomer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active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biological systems.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above,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L-amino acids are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on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ribosome.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1800" spc="-9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enantiomer</a:t>
            </a:r>
            <a:r>
              <a:rPr sz="1800" spc="-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r>
              <a:rPr sz="1800" spc="-9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800" spc="-8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sz="1800" spc="-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harmless.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Object 81">
            <a:extLst>
              <a:ext uri="{FF2B5EF4-FFF2-40B4-BE49-F238E27FC236}">
                <a16:creationId xmlns:a16="http://schemas.microsoft.com/office/drawing/2014/main" id="{A07FBAEE-62D1-BAA2-3FC7-928289545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792113"/>
              </p:ext>
            </p:extLst>
          </p:nvPr>
        </p:nvGraphicFramePr>
        <p:xfrm>
          <a:off x="7433980" y="2121745"/>
          <a:ext cx="5146129" cy="220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6419147" imgH="2752659" progId="MDLDrawOLE.MDLDrawObject.1">
                  <p:embed/>
                </p:oleObj>
              </mc:Choice>
              <mc:Fallback>
                <p:oleObj name="MDLDrawObject Class" r:id="rId3" imgW="6419147" imgH="2752659" progId="MDLDrawOLE.MDLDrawObject.1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AD9CB33B-FCA8-4217-9873-862E321E80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3980" y="2121745"/>
                        <a:ext cx="5146129" cy="2206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8B7915E7-19C6-10C3-4CB1-4448CE41A510}"/>
              </a:ext>
            </a:extLst>
          </p:cNvPr>
          <p:cNvSpPr txBox="1"/>
          <p:nvPr/>
        </p:nvSpPr>
        <p:spPr>
          <a:xfrm>
            <a:off x="7722869" y="4441364"/>
            <a:ext cx="4690233" cy="64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0526">
              <a:defRPr/>
            </a:pP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</a:rPr>
              <a:t>A binding pocket for Alanine – which will bind better L or D?  Why?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803882-C5DD-6967-7A6C-A795A19B8A4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81A81B4-9AA7-4E29-8A6A-79825E77B2CB}" type="datetime1">
              <a:rPr lang="en-US" smtClean="0"/>
              <a:t>8/26/2024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F0695B9-48A7-70AF-4136-FDC6D7109F2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C37875-6CF7-74A3-552C-AD5ADCC9EE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310580" y="96224"/>
            <a:ext cx="2981325" cy="431800"/>
          </a:xfrm>
          <a:prstGeom prst="rect">
            <a:avLst/>
          </a:prstGeom>
        </p:spPr>
        <p:txBody>
          <a:bodyPr vert="horz" wrap="square" lIns="0" tIns="7010" rIns="0" bIns="0" rtlCol="0" anchor="ctr">
            <a:spAutoFit/>
          </a:bodyPr>
          <a:lstStyle/>
          <a:p>
            <a:pPr marL="12746" marR="5098">
              <a:lnSpc>
                <a:spcPct val="101699"/>
              </a:lnSpc>
              <a:spcBef>
                <a:spcPts val="55"/>
              </a:spcBef>
            </a:pPr>
            <a:r>
              <a:rPr lang="en-US" sz="2810" dirty="0">
                <a:cs typeface="Arial" panose="020B0604020202020204" pitchFamily="34" charset="0"/>
              </a:rPr>
              <a:t>Primary Structure</a:t>
            </a:r>
            <a:endParaRPr sz="2409" dirty="0">
              <a:cs typeface="Arial" panose="020B0604020202020204" pitchFamily="34" charset="0"/>
            </a:endParaRPr>
          </a:p>
        </p:txBody>
      </p:sp>
      <p:sp>
        <p:nvSpPr>
          <p:cNvPr id="91" name="Text Placeholder 5">
            <a:extLst>
              <a:ext uri="{FF2B5EF4-FFF2-40B4-BE49-F238E27FC236}">
                <a16:creationId xmlns:a16="http://schemas.microsoft.com/office/drawing/2014/main" id="{23EC52F3-534C-4B31-9206-2B845B43092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606925"/>
            <a:ext cx="5494338" cy="255428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42166" lvl="1">
              <a:spcBef>
                <a:spcPts val="0"/>
              </a:spcBef>
              <a:tabLst>
                <a:tab pos="470948" algn="l"/>
                <a:tab pos="471586" algn="l"/>
              </a:tabLst>
            </a:pPr>
            <a:r>
              <a:rPr lang="en-US" sz="2000" b="1" i="1" spc="-5" dirty="0">
                <a:solidFill>
                  <a:srgbClr val="C00000"/>
                </a:solidFill>
                <a:cs typeface="Arial" panose="020B0604020202020204" pitchFamily="34" charset="0"/>
              </a:rPr>
              <a:t>Primary Structure – Expectations</a:t>
            </a:r>
          </a:p>
          <a:p>
            <a:pPr marL="471586" lvl="1" indent="-229420">
              <a:spcBef>
                <a:spcPts val="0"/>
              </a:spcBef>
              <a:buFont typeface="Symbol"/>
              <a:buChar char=""/>
              <a:tabLst>
                <a:tab pos="470948" algn="l"/>
                <a:tab pos="471586" algn="l"/>
              </a:tabLst>
            </a:pPr>
            <a:r>
              <a:rPr lang="en-US" sz="2000" spc="-5" dirty="0">
                <a:cs typeface="Arial" panose="020B0604020202020204" pitchFamily="34" charset="0"/>
              </a:rPr>
              <a:t>Draw chemical structure from</a:t>
            </a:r>
            <a:r>
              <a:rPr lang="en-US" sz="2000" spc="-10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sequence.</a:t>
            </a:r>
          </a:p>
          <a:p>
            <a:pPr marL="471586" lvl="1" indent="-229420">
              <a:spcBef>
                <a:spcPts val="0"/>
              </a:spcBef>
              <a:buFont typeface="Symbol"/>
              <a:buChar char=""/>
              <a:tabLst>
                <a:tab pos="470948" algn="l"/>
                <a:tab pos="471586" algn="l"/>
              </a:tabLst>
            </a:pPr>
            <a:r>
              <a:rPr lang="en-US" sz="2000" spc="-5" dirty="0">
                <a:cs typeface="Arial" panose="020B0604020202020204" pitchFamily="34" charset="0"/>
              </a:rPr>
              <a:t>Determine </a:t>
            </a:r>
            <a:r>
              <a:rPr lang="en-US" sz="2000" dirty="0">
                <a:cs typeface="Arial" panose="020B0604020202020204" pitchFamily="34" charset="0"/>
              </a:rPr>
              <a:t>the </a:t>
            </a:r>
            <a:r>
              <a:rPr lang="en-US" sz="2000" spc="-5" dirty="0">
                <a:cs typeface="Arial" panose="020B0604020202020204" pitchFamily="34" charset="0"/>
              </a:rPr>
              <a:t>seq. from</a:t>
            </a:r>
            <a:r>
              <a:rPr lang="en-US" sz="2000" spc="-15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structure.</a:t>
            </a:r>
          </a:p>
          <a:p>
            <a:pPr marL="471586" lvl="1" indent="-229420">
              <a:spcBef>
                <a:spcPts val="0"/>
              </a:spcBef>
              <a:buFont typeface="Symbol"/>
              <a:buChar char=""/>
              <a:tabLst>
                <a:tab pos="470948" algn="l"/>
                <a:tab pos="471586" algn="l"/>
              </a:tabLst>
            </a:pPr>
            <a:r>
              <a:rPr lang="en-US" sz="2000" spc="-5" dirty="0">
                <a:cs typeface="Arial" panose="020B0604020202020204" pitchFamily="34" charset="0"/>
              </a:rPr>
              <a:t>Distinguish/identify:</a:t>
            </a:r>
            <a:endParaRPr lang="en-US" sz="2000" dirty="0">
              <a:cs typeface="Arial" panose="020B0604020202020204" pitchFamily="34" charset="0"/>
            </a:endParaRPr>
          </a:p>
          <a:p>
            <a:pPr marL="930426" lvl="2" indent="-229420">
              <a:spcBef>
                <a:spcPts val="0"/>
              </a:spcBef>
              <a:buFont typeface="Courier New"/>
              <a:buChar char="o"/>
              <a:tabLst>
                <a:tab pos="930426" algn="l"/>
              </a:tabLst>
            </a:pPr>
            <a:r>
              <a:rPr lang="en-US" sz="2000" b="1" dirty="0">
                <a:solidFill>
                  <a:srgbClr val="00B050"/>
                </a:solidFill>
                <a:cs typeface="Arial" panose="020B0604020202020204" pitchFamily="34" charset="0"/>
              </a:rPr>
              <a:t>Mainchain</a:t>
            </a:r>
            <a:r>
              <a:rPr lang="en-US" sz="2000" spc="-10" dirty="0">
                <a:cs typeface="Arial" panose="020B0604020202020204" pitchFamily="34" charset="0"/>
              </a:rPr>
              <a:t> &amp; </a:t>
            </a:r>
            <a:r>
              <a:rPr lang="en-US" sz="2000" b="1" spc="-10" dirty="0">
                <a:solidFill>
                  <a:srgbClr val="C00000"/>
                </a:solidFill>
                <a:cs typeface="Arial" panose="020B0604020202020204" pitchFamily="34" charset="0"/>
              </a:rPr>
              <a:t>Sidechain</a:t>
            </a:r>
            <a:r>
              <a:rPr lang="en-US" sz="2000" spc="-10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atoms,</a:t>
            </a:r>
          </a:p>
          <a:p>
            <a:pPr marL="930426" lvl="2" indent="-229420">
              <a:spcBef>
                <a:spcPts val="0"/>
              </a:spcBef>
              <a:buFont typeface="Courier New"/>
              <a:buChar char="o"/>
              <a:tabLst>
                <a:tab pos="930426" algn="l"/>
              </a:tabLst>
            </a:pPr>
            <a:r>
              <a:rPr lang="en-US" sz="2000" b="1" spc="-5" dirty="0">
                <a:solidFill>
                  <a:srgbClr val="0070C0"/>
                </a:solidFill>
                <a:cs typeface="Arial" panose="020B0604020202020204" pitchFamily="34" charset="0"/>
              </a:rPr>
              <a:t>Residue</a:t>
            </a:r>
            <a:r>
              <a:rPr lang="en-US" sz="2000" spc="-5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= aa in</a:t>
            </a:r>
            <a:r>
              <a:rPr lang="en-US" sz="2000" spc="-15" dirty="0">
                <a:cs typeface="Arial" panose="020B0604020202020204" pitchFamily="34" charset="0"/>
              </a:rPr>
              <a:t> </a:t>
            </a:r>
            <a:r>
              <a:rPr lang="en-US" sz="2000" spc="-5" dirty="0">
                <a:cs typeface="Arial" panose="020B0604020202020204" pitchFamily="34" charset="0"/>
              </a:rPr>
              <a:t>polymer,</a:t>
            </a:r>
            <a:endParaRPr lang="en-US" sz="2000" dirty="0">
              <a:cs typeface="Arial" panose="020B0604020202020204" pitchFamily="34" charset="0"/>
            </a:endParaRPr>
          </a:p>
          <a:p>
            <a:pPr marL="930426" lvl="2" indent="-229420">
              <a:spcBef>
                <a:spcPts val="0"/>
              </a:spcBef>
              <a:buFont typeface="Courier New"/>
              <a:buChar char="o"/>
              <a:tabLst>
                <a:tab pos="930426" algn="l"/>
              </a:tabLst>
            </a:pPr>
            <a:r>
              <a:rPr lang="en-US" sz="2000" spc="-5" dirty="0">
                <a:cs typeface="Arial" panose="020B0604020202020204" pitchFamily="34" charset="0"/>
              </a:rPr>
              <a:t>N &amp; C terminus,</a:t>
            </a:r>
            <a:endParaRPr lang="en-US" sz="2000" dirty="0">
              <a:cs typeface="Arial" panose="020B0604020202020204" pitchFamily="34" charset="0"/>
            </a:endParaRPr>
          </a:p>
          <a:p>
            <a:pPr marL="930426" lvl="2" indent="-229420">
              <a:spcBef>
                <a:spcPts val="0"/>
              </a:spcBef>
              <a:buFont typeface="Courier New"/>
              <a:buChar char="o"/>
              <a:tabLst>
                <a:tab pos="930426" algn="l"/>
              </a:tabLst>
            </a:pPr>
            <a:r>
              <a:rPr lang="en-US" sz="2000" spc="-5" dirty="0">
                <a:cs typeface="Arial" panose="020B0604020202020204" pitchFamily="34" charset="0"/>
              </a:rPr>
              <a:t>Peptide</a:t>
            </a:r>
            <a:r>
              <a:rPr lang="en-US" sz="2000" spc="-10" dirty="0">
                <a:cs typeface="Arial" panose="020B0604020202020204" pitchFamily="34" charset="0"/>
              </a:rPr>
              <a:t> </a:t>
            </a:r>
            <a:r>
              <a:rPr lang="en-US" sz="2000" spc="-5" dirty="0">
                <a:cs typeface="Arial" panose="020B0604020202020204" pitchFamily="34" charset="0"/>
              </a:rPr>
              <a:t>bond(s).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2CB3FB2-1884-434F-B407-A98788BC5114}"/>
              </a:ext>
            </a:extLst>
          </p:cNvPr>
          <p:cNvSpPr txBox="1"/>
          <p:nvPr/>
        </p:nvSpPr>
        <p:spPr>
          <a:xfrm>
            <a:off x="246762" y="2399701"/>
            <a:ext cx="6457090" cy="225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620" indent="-46362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Incorporated amino acid = </a:t>
            </a:r>
            <a:r>
              <a:rPr lang="en-US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(atoms are lost when the peptide bond is formed).</a:t>
            </a:r>
          </a:p>
          <a:p>
            <a:pPr marL="463620" indent="-46362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Polarity of chain direction – amino (N) terminus to carboxy(C) terminus = order of amino acids =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structure</a:t>
            </a:r>
          </a:p>
          <a:p>
            <a:pPr marL="463620" indent="-463620"/>
            <a:r>
              <a:rPr lang="en-US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Mainchain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(or backbone) – linear atoms of the polymer </a:t>
            </a:r>
          </a:p>
          <a:p>
            <a:pPr marL="463620" indent="-463620"/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Sidechain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atoms off the Ca carbon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0799DF-6779-4070-8BAB-457CFBAB588D}"/>
              </a:ext>
            </a:extLst>
          </p:cNvPr>
          <p:cNvSpPr/>
          <p:nvPr/>
        </p:nvSpPr>
        <p:spPr>
          <a:xfrm>
            <a:off x="87038" y="533052"/>
            <a:ext cx="6965726" cy="132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166" marR="5098" indent="-229420" algn="just">
              <a:buFont typeface="Symbol"/>
              <a:buChar char=""/>
              <a:tabLst>
                <a:tab pos="242166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Amino acids are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joined together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form linear polymers by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formation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peptide bond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carboxyl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of one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amino  acids</a:t>
            </a:r>
            <a:r>
              <a:rPr lang="en-US" sz="20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amino</a:t>
            </a:r>
            <a:r>
              <a:rPr lang="en-US" sz="20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0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next.</a:t>
            </a:r>
          </a:p>
          <a:p>
            <a:pPr marL="242166" marR="5098" indent="-229420" algn="just">
              <a:buFont typeface="Symbol"/>
              <a:buChar char=""/>
              <a:tabLst>
                <a:tab pos="242166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20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en-US"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releases</a:t>
            </a:r>
            <a:r>
              <a:rPr lang="en-US"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water: a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dehydration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reaction.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bject 2">
            <a:extLst>
              <a:ext uri="{FF2B5EF4-FFF2-40B4-BE49-F238E27FC236}">
                <a16:creationId xmlns:a16="http://schemas.microsoft.com/office/drawing/2014/main" id="{3A1D1E13-FFBC-40D6-A00F-903088118338}"/>
              </a:ext>
            </a:extLst>
          </p:cNvPr>
          <p:cNvSpPr txBox="1"/>
          <p:nvPr/>
        </p:nvSpPr>
        <p:spPr>
          <a:xfrm>
            <a:off x="156568" y="1809079"/>
            <a:ext cx="6159959" cy="630619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242166" indent="-229420">
              <a:buFont typeface="Symbol"/>
              <a:buChar char=""/>
              <a:tabLst>
                <a:tab pos="242166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peptide bond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be broken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lysis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addition of water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hydrolysis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D349B92-20CB-49A7-105F-64C40553E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242212"/>
              </p:ext>
            </p:extLst>
          </p:nvPr>
        </p:nvGraphicFramePr>
        <p:xfrm>
          <a:off x="6898633" y="519713"/>
          <a:ext cx="6508079" cy="6641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" imgW="5505339" imgH="5618830" progId="MDLDrawOLE.MDLDrawObject.1">
                  <p:embed/>
                </p:oleObj>
              </mc:Choice>
              <mc:Fallback>
                <p:oleObj name="MDLDrawObject Class" r:id="rId2" imgW="5505339" imgH="5618830" progId="MDLDrawOLE.MDLDrawObject.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D349B92-20CB-49A7-105F-64C40553EF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98633" y="519713"/>
                        <a:ext cx="6508079" cy="6641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012A64-8224-23B2-F5C9-DCCC912F48E9}"/>
              </a:ext>
            </a:extLst>
          </p:cNvPr>
          <p:cNvSpPr txBox="1"/>
          <p:nvPr/>
        </p:nvSpPr>
        <p:spPr>
          <a:xfrm>
            <a:off x="5754294" y="5471319"/>
            <a:ext cx="1985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Tripeptide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(Peptide = protein &lt;50 AA)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5E7CFBC-9974-0D92-14AA-20A8D270FD2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664CA95-3AC7-4E62-BEB8-57EFF411EA59}" type="datetime1">
              <a:rPr lang="en-US" smtClean="0"/>
              <a:t>8/26/2024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1F6228-4F6C-C1A5-8CD2-B5FE7E21AFC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3DFC8A-7720-4FAA-4585-8B223CF69A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7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0EE73E-EE26-4CFF-AB94-CAE14DAA0566}"/>
              </a:ext>
            </a:extLst>
          </p:cNvPr>
          <p:cNvSpPr/>
          <p:nvPr/>
        </p:nvSpPr>
        <p:spPr>
          <a:xfrm>
            <a:off x="76359" y="5518398"/>
            <a:ext cx="5522706" cy="1686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647" marR="40149">
              <a:spcBef>
                <a:spcPts val="65"/>
              </a:spcBef>
            </a:pPr>
            <a:r>
              <a:rPr lang="en-US" sz="2064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en-US" sz="2064" i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proton is </a:t>
            </a:r>
            <a:r>
              <a:rPr lang="en-US" sz="2064" b="1" i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64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transferred </a:t>
            </a:r>
            <a:r>
              <a:rPr lang="en-US" sz="2064" i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acceptor, </a:t>
            </a:r>
            <a:r>
              <a:rPr lang="en-US" sz="2064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64" i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 covalently bonded to </a:t>
            </a:r>
            <a:r>
              <a:rPr lang="en-US" sz="2064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64" i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 atom. The Hydrogen  Bond </a:t>
            </a:r>
            <a:r>
              <a:rPr lang="en-US" sz="2064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064" b="1" i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en-US" sz="2064" i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between the X-H donor and electronegative acceptor.</a:t>
            </a:r>
            <a:endParaRPr lang="en-US" sz="2064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C626F9-3F53-E487-6DCE-A98478918F48}"/>
              </a:ext>
            </a:extLst>
          </p:cNvPr>
          <p:cNvSpPr txBox="1"/>
          <p:nvPr/>
        </p:nvSpPr>
        <p:spPr>
          <a:xfrm>
            <a:off x="170291" y="124267"/>
            <a:ext cx="3976540" cy="4108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7" b="1" dirty="0">
                <a:latin typeface="Arial" panose="020B0604020202020204" pitchFamily="34" charset="0"/>
              </a:rPr>
              <a:t>Hydrogen Bonds</a:t>
            </a:r>
          </a:p>
          <a:p>
            <a:pPr marL="344134" indent="-344134">
              <a:buFont typeface="Arial" panose="020B0604020202020204" pitchFamily="34" charset="0"/>
              <a:buChar char="•"/>
            </a:pPr>
            <a:r>
              <a:rPr lang="en-US" sz="2007" dirty="0">
                <a:latin typeface="Arial" panose="020B0604020202020204" pitchFamily="34" charset="0"/>
              </a:rPr>
              <a:t>H-bonds are primarily (90%) an electrostatic attraction between:</a:t>
            </a:r>
          </a:p>
          <a:p>
            <a:pPr marL="802980" lvl="1" indent="-344134">
              <a:buFont typeface="Arial" panose="020B0604020202020204" pitchFamily="34" charset="0"/>
              <a:buChar char="•"/>
            </a:pPr>
            <a:r>
              <a:rPr lang="en-US" sz="2007" dirty="0">
                <a:latin typeface="Arial" panose="020B0604020202020204" pitchFamily="34" charset="0"/>
              </a:rPr>
              <a:t>Electropositive hydrogen, attached to an electronegative atom is the hydrogen bond donor (i.e. NH).</a:t>
            </a:r>
          </a:p>
          <a:p>
            <a:pPr marL="802980" lvl="1" indent="-344134">
              <a:buFont typeface="Arial" panose="020B0604020202020204" pitchFamily="34" charset="0"/>
              <a:buChar char="•"/>
            </a:pPr>
            <a:r>
              <a:rPr lang="en-US" sz="2007" dirty="0">
                <a:latin typeface="Arial" panose="020B0604020202020204" pitchFamily="34" charset="0"/>
              </a:rPr>
              <a:t>Electronegative hydrogen bond acceptor (e.g. the lone pairs of oxygen, or C=O group of an  amide).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D289D-8044-352C-962D-752150EACAF6}"/>
              </a:ext>
            </a:extLst>
          </p:cNvPr>
          <p:cNvSpPr txBox="1"/>
          <p:nvPr/>
        </p:nvSpPr>
        <p:spPr>
          <a:xfrm>
            <a:off x="341061" y="4185667"/>
            <a:ext cx="4282427" cy="1332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46" marR="8285">
              <a:lnSpc>
                <a:spcPct val="101600"/>
              </a:lnSpc>
            </a:pPr>
            <a:r>
              <a:rPr lang="en-US"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A “bond” implies electron sharing – about 10% of the electron is shared from one molecule to the next in the case of H-bonds</a:t>
            </a:r>
            <a:endParaRPr lang="en-US" sz="2007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1A48B-BC65-F158-AA33-AE965F883A7B}"/>
              </a:ext>
            </a:extLst>
          </p:cNvPr>
          <p:cNvSpPr txBox="1"/>
          <p:nvPr/>
        </p:nvSpPr>
        <p:spPr>
          <a:xfrm>
            <a:off x="5514412" y="3544799"/>
            <a:ext cx="7280116" cy="1636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134" indent="-344134">
              <a:buFont typeface="Arial" panose="020B0604020202020204" pitchFamily="34" charset="0"/>
              <a:buChar char="•"/>
              <a:tabLst>
                <a:tab pos="501544" algn="l"/>
                <a:tab pos="502181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energy released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when an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H-bond forms depends on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distance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and angle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 bond.</a:t>
            </a:r>
          </a:p>
          <a:p>
            <a:pPr marL="802980" lvl="1" indent="-344134">
              <a:buFont typeface="Arial" panose="020B0604020202020204" pitchFamily="34" charset="0"/>
              <a:buChar char="•"/>
              <a:tabLst>
                <a:tab pos="501544" algn="l"/>
                <a:tab pos="502181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Typical distance between electronegative atoms ~3.5 A</a:t>
            </a:r>
          </a:p>
          <a:p>
            <a:pPr marL="802980" lvl="1" indent="-344134">
              <a:buFont typeface="Arial" panose="020B0604020202020204" pitchFamily="34" charset="0"/>
              <a:buChar char="•"/>
              <a:tabLst>
                <a:tab pos="501544" algn="l"/>
                <a:tab pos="502181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Favorable geometry when donor atoms and acceptor are linear (angle = 180</a:t>
            </a:r>
            <a:r>
              <a:rPr lang="en-US" sz="2007" spc="-5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E1BA932-E365-5ACD-9D86-2E6E45AAE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9774" y="-23214"/>
          <a:ext cx="2512594" cy="214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" imgW="2133008" imgH="1790174" progId="MDLDrawOLE.MDLDrawObject.1">
                  <p:embed/>
                </p:oleObj>
              </mc:Choice>
              <mc:Fallback>
                <p:oleObj name="MDLDrawObject Class" r:id="rId2" imgW="2133008" imgH="1790174" progId="MDLDrawOLE.MDLDrawObject.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E1BA932-E365-5ACD-9D86-2E6E45AAE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774" y="-23214"/>
                        <a:ext cx="2512594" cy="21430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51EC437-6D3B-321D-F625-B48BF0951EC8}"/>
              </a:ext>
            </a:extLst>
          </p:cNvPr>
          <p:cNvSpPr txBox="1"/>
          <p:nvPr/>
        </p:nvSpPr>
        <p:spPr>
          <a:xfrm>
            <a:off x="6008099" y="5162959"/>
            <a:ext cx="6436021" cy="68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173" indent="-331173">
              <a:buFont typeface="Arial" panose="020B0604020202020204" pitchFamily="34" charset="0"/>
              <a:buChar char="•"/>
            </a:pPr>
            <a:r>
              <a:rPr lang="en-US" sz="1932" dirty="0">
                <a:latin typeface="Arial" panose="020B0604020202020204" pitchFamily="34" charset="0"/>
                <a:cs typeface="Arial" panose="020B0604020202020204" pitchFamily="34" charset="0"/>
              </a:rPr>
              <a:t>Usually hydrogen bonds are exchanged, resulting in small </a:t>
            </a:r>
            <a:r>
              <a:rPr lang="en-US" sz="1932" b="1" i="1" dirty="0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en-US" sz="1932" dirty="0">
                <a:latin typeface="Arial" panose="020B0604020202020204" pitchFamily="34" charset="0"/>
                <a:cs typeface="Arial" panose="020B0604020202020204" pitchFamily="34" charset="0"/>
              </a:rPr>
              <a:t> energy differences: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BE70E29-D7FF-F211-7779-B31468875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535919"/>
              </p:ext>
            </p:extLst>
          </p:nvPr>
        </p:nvGraphicFramePr>
        <p:xfrm>
          <a:off x="6518275" y="5922634"/>
          <a:ext cx="5585811" cy="103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4686226" imgH="885628" progId="MDLDrawOLE.MDLDrawObject.1">
                  <p:embed/>
                </p:oleObj>
              </mc:Choice>
              <mc:Fallback>
                <p:oleObj name="MDLDrawObject Class" r:id="rId4" imgW="4686226" imgH="885628" progId="MDLDrawOLE.MDLDrawObject.1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3F51B0F3-A13C-6059-089B-272EE517E1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5922634"/>
                        <a:ext cx="5585811" cy="103959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8D8D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7B3B380-B144-C82C-D48F-364F7DB2AEC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DEC4F9E-FB72-47ED-9E97-192A2679680C}" type="datetime1">
              <a:rPr lang="en-US" smtClean="0"/>
              <a:t>8/26/2024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89E076E-1DDA-941A-D893-48F566C7956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B6D1F8F-BAD6-F97C-4639-1EADDF82C5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38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F20270-F5C0-45D9-81D7-671EA1743D14}"/>
              </a:ext>
            </a:extLst>
          </p:cNvPr>
          <p:cNvSpPr/>
          <p:nvPr/>
        </p:nvSpPr>
        <p:spPr>
          <a:xfrm>
            <a:off x="3927475" y="146403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46" defTabSz="920526">
              <a:spcBef>
                <a:spcPts val="100"/>
              </a:spcBef>
              <a:defRPr/>
            </a:pPr>
            <a:r>
              <a:rPr lang="en-US" sz="24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– Structure and Properties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D4B1C-738B-4F95-A06C-FB4A21351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0" y="746919"/>
            <a:ext cx="8569319" cy="6287738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9AEAEE7-F296-0C9A-2F87-8923EBB4275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D800D40-3A93-4800-A03D-76DE3025E0FF}" type="datetime1">
              <a:rPr lang="en-US" smtClean="0"/>
              <a:t>8/26/2024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B2320D6-DF1E-E444-C7AD-C87E9199D5C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9FA108D-0FDB-743A-37D3-E77F7761F1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30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0C8CA-1D4E-D34E-AD63-0E619BA1C701}"/>
              </a:ext>
            </a:extLst>
          </p:cNvPr>
          <p:cNvSpPr txBox="1"/>
          <p:nvPr/>
        </p:nvSpPr>
        <p:spPr>
          <a:xfrm>
            <a:off x="5375275" y="55518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sidechains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8A16B-6CD3-A5D0-93E1-7702A4862FD1}"/>
              </a:ext>
            </a:extLst>
          </p:cNvPr>
          <p:cNvSpPr txBox="1"/>
          <p:nvPr/>
        </p:nvSpPr>
        <p:spPr>
          <a:xfrm>
            <a:off x="3013075" y="188991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Non-polar sidechains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49935-8D18-6077-12BE-2CFBDE8B784B}"/>
              </a:ext>
            </a:extLst>
          </p:cNvPr>
          <p:cNvSpPr txBox="1"/>
          <p:nvPr/>
        </p:nvSpPr>
        <p:spPr>
          <a:xfrm>
            <a:off x="944880" y="524271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sidechains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9C050-F06F-670B-668C-3FD5386C4422}"/>
              </a:ext>
            </a:extLst>
          </p:cNvPr>
          <p:cNvSpPr txBox="1"/>
          <p:nvPr/>
        </p:nvSpPr>
        <p:spPr>
          <a:xfrm>
            <a:off x="8347075" y="388858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Ionizable sidechains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BB293-C6A6-B97E-DD70-318BF8ED85BF}"/>
              </a:ext>
            </a:extLst>
          </p:cNvPr>
          <p:cNvSpPr txBox="1"/>
          <p:nvPr/>
        </p:nvSpPr>
        <p:spPr>
          <a:xfrm>
            <a:off x="8499475" y="569991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Ionizable sidechains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D6FB17C-3334-48B3-8A13-452E62C85D02}"/>
              </a:ext>
            </a:extLst>
          </p:cNvPr>
          <p:cNvGrpSpPr/>
          <p:nvPr/>
        </p:nvGrpSpPr>
        <p:grpSpPr>
          <a:xfrm>
            <a:off x="955675" y="1356519"/>
            <a:ext cx="10704144" cy="2826469"/>
            <a:chOff x="-408924" y="4173896"/>
            <a:chExt cx="10666083" cy="2816419"/>
          </a:xfrm>
        </p:grpSpPr>
        <p:sp>
          <p:nvSpPr>
            <p:cNvPr id="4" name="object 4"/>
            <p:cNvSpPr txBox="1"/>
            <p:nvPr/>
          </p:nvSpPr>
          <p:spPr>
            <a:xfrm>
              <a:off x="-408924" y="4173896"/>
              <a:ext cx="7043106" cy="291136"/>
            </a:xfrm>
            <a:prstGeom prst="rect">
              <a:avLst/>
            </a:prstGeom>
          </p:spPr>
          <p:txBody>
            <a:bodyPr vert="horz" wrap="square" lIns="0" tIns="12108" rIns="0" bIns="0" rtlCol="0">
              <a:spAutoFit/>
            </a:bodyPr>
            <a:lstStyle/>
            <a:p>
              <a:pPr marL="12746" defTabSz="920526">
                <a:spcBef>
                  <a:spcPts val="55"/>
                </a:spcBef>
                <a:defRPr/>
              </a:pPr>
              <a:r>
                <a:rPr sz="1800" b="1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Cysteine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-249311" y="4479769"/>
              <a:ext cx="3997742" cy="2243600"/>
            </a:xfrm>
            <a:prstGeom prst="rect">
              <a:avLst/>
            </a:prstGeom>
          </p:spPr>
          <p:txBody>
            <a:bodyPr vert="horz" wrap="square" lIns="0" tIns="7647" rIns="0" bIns="0" rtlCol="0">
              <a:spAutoFit/>
            </a:bodyPr>
            <a:lstStyle/>
            <a:p>
              <a:pPr marL="471592" marR="294426" indent="-229423" defTabSz="920526">
                <a:lnSpc>
                  <a:spcPct val="101800"/>
                </a:lnSpc>
                <a:spcBef>
                  <a:spcPts val="60"/>
                </a:spcBef>
                <a:buFont typeface="Symbol"/>
                <a:buChar char=""/>
                <a:tabLst>
                  <a:tab pos="471592" algn="l"/>
                </a:tabLst>
                <a:defRPr/>
              </a:pP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Forms disulfide bond by  oxidation of </a:t>
              </a: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sulfur </a:t>
              </a: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 </a:t>
              </a:r>
              <a:r>
                <a:rPr lang="en-US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covalent </a:t>
              </a: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crosslink 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stabilizes  proteins.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46" defTabSz="920526">
                <a:spcBef>
                  <a:spcPts val="35"/>
                </a:spcBef>
                <a:defRPr/>
              </a:pPr>
              <a:endPara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46" defTabSz="920526">
                <a:spcBef>
                  <a:spcPts val="35"/>
                </a:spcBef>
                <a:defRPr/>
              </a:pPr>
              <a:r>
                <a:rPr sz="1800" b="1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Proline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1592" marR="5098" indent="-229423" defTabSz="920526">
                <a:lnSpc>
                  <a:spcPct val="101899"/>
                </a:lnSpc>
                <a:spcBef>
                  <a:spcPts val="90"/>
                </a:spcBef>
                <a:buFont typeface="Symbol"/>
                <a:buChar char=""/>
                <a:tabLst>
                  <a:tab pos="471592" algn="l"/>
                </a:tabLst>
                <a:defRPr/>
              </a:pP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H-bond donor </a:t>
              </a: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 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incorporated </a:t>
              </a: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into</a:t>
              </a:r>
              <a:r>
                <a:rPr sz="1800" spc="-4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proteins.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-114598" y="6701478"/>
              <a:ext cx="7313027" cy="288837"/>
            </a:xfrm>
            <a:prstGeom prst="rect">
              <a:avLst/>
            </a:prstGeom>
          </p:spPr>
          <p:txBody>
            <a:bodyPr vert="horz" wrap="square" lIns="0" tIns="12745" rIns="0" bIns="0" rtlCol="0">
              <a:spAutoFit/>
            </a:bodyPr>
            <a:lstStyle/>
            <a:p>
              <a:pPr marL="242169" indent="-229423" defTabSz="920526">
                <a:spcBef>
                  <a:spcPts val="100"/>
                </a:spcBef>
                <a:buFont typeface="Symbol"/>
                <a:buChar char=""/>
                <a:tabLst>
                  <a:tab pos="242169" algn="l"/>
                </a:tabLst>
                <a:defRPr/>
              </a:pP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Ring reduces 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flexibility of sidechain </a:t>
              </a: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the mainchain</a:t>
              </a:r>
              <a:r>
                <a:rPr sz="1800" spc="-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atoms.</a:t>
              </a: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5708572" y="5714968"/>
              <a:ext cx="1170305" cy="565494"/>
            </a:xfrm>
            <a:prstGeom prst="rect">
              <a:avLst/>
            </a:prstGeom>
          </p:spPr>
          <p:txBody>
            <a:bodyPr vert="horz" wrap="square" lIns="0" tIns="13383" rIns="0" bIns="0" rtlCol="0">
              <a:spAutoFit/>
            </a:bodyPr>
            <a:lstStyle/>
            <a:p>
              <a:pPr marL="12746" defTabSz="920526">
                <a:spcBef>
                  <a:spcPts val="105"/>
                </a:spcBef>
                <a:defRPr/>
              </a:pPr>
              <a:r>
                <a:rPr sz="1800" b="1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disulfide</a:t>
              </a:r>
              <a:r>
                <a:rPr sz="1800" b="1" spc="4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800" b="1" spc="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bond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9405624" y="5804085"/>
              <a:ext cx="851535" cy="854286"/>
            </a:xfrm>
            <a:prstGeom prst="rect">
              <a:avLst/>
            </a:prstGeom>
          </p:spPr>
          <p:txBody>
            <a:bodyPr vert="horz" wrap="square" lIns="0" tIns="13383" rIns="0" bIns="0" rtlCol="0">
              <a:spAutoFit/>
            </a:bodyPr>
            <a:lstStyle/>
            <a:p>
              <a:pPr marL="12746" defTabSz="920526">
                <a:spcBef>
                  <a:spcPts val="105"/>
                </a:spcBef>
                <a:defRPr/>
              </a:pPr>
              <a:r>
                <a:rPr sz="1800" b="1" spc="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r>
                <a:rPr sz="1800" b="1" spc="2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800" b="1" spc="-1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46" defTabSz="920526">
                <a:spcBef>
                  <a:spcPts val="50"/>
                </a:spcBef>
                <a:defRPr/>
              </a:pPr>
              <a:r>
                <a:rPr sz="1800" b="1" spc="2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</a:t>
              </a:r>
              <a:r>
                <a:rPr sz="1800" b="1" spc="366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800" b="1" spc="1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protein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3864335" y="5559995"/>
              <a:ext cx="1536171" cy="281664"/>
            </a:xfrm>
            <a:prstGeom prst="rect">
              <a:avLst/>
            </a:prstGeom>
          </p:spPr>
          <p:txBody>
            <a:bodyPr vert="horz" wrap="square" lIns="0" tIns="7647" rIns="0" bIns="0" rtlCol="0">
              <a:spAutoFit/>
            </a:bodyPr>
            <a:lstStyle/>
            <a:p>
              <a:pPr marL="12746" marR="5098" defTabSz="920526">
                <a:lnSpc>
                  <a:spcPct val="103000"/>
                </a:lnSpc>
                <a:spcBef>
                  <a:spcPts val="60"/>
                </a:spcBef>
                <a:defRPr/>
              </a:pPr>
              <a:r>
                <a:rPr sz="1800" b="1" spc="-4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sz="1800" b="1" spc="-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sz="1800" b="1" spc="-1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1800" b="1" spc="-4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sz="1800" b="1" spc="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800" b="1" spc="3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sz="1800" b="1" spc="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  </a:t>
              </a:r>
              <a:r>
                <a:rPr sz="1800" b="1" spc="-2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Cys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7916958" y="5736483"/>
              <a:ext cx="1194463" cy="565983"/>
            </a:xfrm>
            <a:prstGeom prst="rect">
              <a:avLst/>
            </a:prstGeom>
          </p:spPr>
          <p:txBody>
            <a:bodyPr vert="horz" wrap="square" lIns="0" tIns="7647" rIns="0" bIns="0" rtlCol="0">
              <a:spAutoFit/>
            </a:bodyPr>
            <a:lstStyle/>
            <a:p>
              <a:pPr marL="12746" marR="5098" defTabSz="920526">
                <a:lnSpc>
                  <a:spcPct val="103000"/>
                </a:lnSpc>
                <a:spcBef>
                  <a:spcPts val="60"/>
                </a:spcBef>
                <a:defRPr/>
              </a:pPr>
              <a:r>
                <a:rPr sz="1800" b="1" spc="3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sz="1800" b="1" spc="-1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800" b="1" spc="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sz="1800" b="1" spc="3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</a:t>
              </a:r>
              <a:r>
                <a:rPr sz="1800" b="1" spc="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  </a:t>
              </a:r>
              <a:r>
                <a:rPr sz="1800" b="1" spc="1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5199230" y="5213101"/>
              <a:ext cx="164149" cy="1003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9386090" y="4945747"/>
              <a:ext cx="96192" cy="120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9764923" y="5448810"/>
              <a:ext cx="117696" cy="124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9406787" y="5067234"/>
              <a:ext cx="231775" cy="432434"/>
            </a:xfrm>
            <a:custGeom>
              <a:avLst/>
              <a:gdLst/>
              <a:ahLst/>
              <a:cxnLst/>
              <a:rect l="l" t="t" r="r" b="b"/>
              <a:pathLst>
                <a:path w="231775" h="432435">
                  <a:moveTo>
                    <a:pt x="103996" y="0"/>
                  </a:moveTo>
                  <a:lnTo>
                    <a:pt x="231235" y="83610"/>
                  </a:lnTo>
                  <a:lnTo>
                    <a:pt x="217154" y="324117"/>
                  </a:lnTo>
                  <a:lnTo>
                    <a:pt x="0" y="432309"/>
                  </a:lnTo>
                </a:path>
              </a:pathLst>
            </a:custGeom>
            <a:ln w="372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9612066" y="5409412"/>
              <a:ext cx="99695" cy="65405"/>
            </a:xfrm>
            <a:custGeom>
              <a:avLst/>
              <a:gdLst/>
              <a:ahLst/>
              <a:cxnLst/>
              <a:rect l="l" t="t" r="r" b="b"/>
              <a:pathLst>
                <a:path w="99695" h="65404">
                  <a:moveTo>
                    <a:pt x="0" y="0"/>
                  </a:moveTo>
                  <a:lnTo>
                    <a:pt x="99076" y="65076"/>
                  </a:lnTo>
                </a:path>
              </a:pathLst>
            </a:custGeom>
            <a:ln w="3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9635987" y="5373292"/>
              <a:ext cx="99695" cy="65405"/>
            </a:xfrm>
            <a:custGeom>
              <a:avLst/>
              <a:gdLst/>
              <a:ahLst/>
              <a:cxnLst/>
              <a:rect l="l" t="t" r="r" b="b"/>
              <a:pathLst>
                <a:path w="99695" h="65404">
                  <a:moveTo>
                    <a:pt x="0" y="0"/>
                  </a:moveTo>
                  <a:lnTo>
                    <a:pt x="99076" y="65076"/>
                  </a:lnTo>
                </a:path>
              </a:pathLst>
            </a:custGeom>
            <a:ln w="3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9510784" y="4763508"/>
              <a:ext cx="358775" cy="387350"/>
            </a:xfrm>
            <a:custGeom>
              <a:avLst/>
              <a:gdLst/>
              <a:ahLst/>
              <a:cxnLst/>
              <a:rect l="l" t="t" r="r" b="b"/>
              <a:pathLst>
                <a:path w="358775" h="387350">
                  <a:moveTo>
                    <a:pt x="127238" y="387336"/>
                  </a:moveTo>
                  <a:lnTo>
                    <a:pt x="344562" y="280834"/>
                  </a:lnTo>
                  <a:lnTo>
                    <a:pt x="358643" y="40326"/>
                  </a:lnTo>
                  <a:lnTo>
                    <a:pt x="136569" y="0"/>
                  </a:lnTo>
                  <a:lnTo>
                    <a:pt x="0" y="165243"/>
                  </a:lnTo>
                </a:path>
              </a:pathLst>
            </a:custGeom>
            <a:ln w="37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9361999" y="4664271"/>
              <a:ext cx="51435" cy="243840"/>
            </a:xfrm>
            <a:custGeom>
              <a:avLst/>
              <a:gdLst/>
              <a:ahLst/>
              <a:cxnLst/>
              <a:rect l="l" t="t" r="r" b="b"/>
              <a:pathLst>
                <a:path w="51434" h="243839">
                  <a:moveTo>
                    <a:pt x="51234" y="243227"/>
                  </a:moveTo>
                  <a:lnTo>
                    <a:pt x="0" y="0"/>
                  </a:lnTo>
                </a:path>
              </a:pathLst>
            </a:custGeom>
            <a:ln w="37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6493866" y="5049732"/>
              <a:ext cx="98567" cy="1249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7124462" y="4932063"/>
              <a:ext cx="96192" cy="120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264255" y="4932063"/>
              <a:ext cx="96871" cy="1207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6694565" y="5410612"/>
              <a:ext cx="117526" cy="1248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6177465" y="5037078"/>
              <a:ext cx="98567" cy="1249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959802" y="5397958"/>
              <a:ext cx="117696" cy="1248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551959" y="4919004"/>
              <a:ext cx="96192" cy="1207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551789" y="4771178"/>
              <a:ext cx="96871" cy="1207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624837" y="5004844"/>
              <a:ext cx="339725" cy="120014"/>
            </a:xfrm>
            <a:custGeom>
              <a:avLst/>
              <a:gdLst/>
              <a:ahLst/>
              <a:cxnLst/>
              <a:rect l="l" t="t" r="r" b="b"/>
              <a:pathLst>
                <a:path w="339725" h="120014">
                  <a:moveTo>
                    <a:pt x="339303" y="119730"/>
                  </a:moveTo>
                  <a:lnTo>
                    <a:pt x="130122" y="0"/>
                  </a:lnTo>
                  <a:lnTo>
                    <a:pt x="0" y="74520"/>
                  </a:lnTo>
                </a:path>
              </a:pathLst>
            </a:custGeom>
            <a:ln w="371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6964141" y="5053009"/>
              <a:ext cx="126364" cy="71755"/>
            </a:xfrm>
            <a:custGeom>
              <a:avLst/>
              <a:gdLst/>
              <a:ahLst/>
              <a:cxnLst/>
              <a:rect l="l" t="t" r="r" b="b"/>
              <a:pathLst>
                <a:path w="126365" h="71754">
                  <a:moveTo>
                    <a:pt x="0" y="71564"/>
                  </a:moveTo>
                  <a:lnTo>
                    <a:pt x="126051" y="0"/>
                  </a:lnTo>
                </a:path>
              </a:pathLst>
            </a:custGeom>
            <a:ln w="37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6964141" y="5124574"/>
              <a:ext cx="210820" cy="361315"/>
            </a:xfrm>
            <a:custGeom>
              <a:avLst/>
              <a:gdLst/>
              <a:ahLst/>
              <a:cxnLst/>
              <a:rect l="l" t="t" r="r" b="b"/>
              <a:pathLst>
                <a:path w="210820" h="361314">
                  <a:moveTo>
                    <a:pt x="0" y="0"/>
                  </a:moveTo>
                  <a:lnTo>
                    <a:pt x="0" y="241149"/>
                  </a:lnTo>
                  <a:lnTo>
                    <a:pt x="210707" y="360879"/>
                  </a:lnTo>
                </a:path>
              </a:pathLst>
            </a:custGeom>
            <a:ln w="37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6826214" y="5346988"/>
              <a:ext cx="127635" cy="73025"/>
            </a:xfrm>
            <a:custGeom>
              <a:avLst/>
              <a:gdLst/>
              <a:ahLst/>
              <a:cxnLst/>
              <a:rect l="l" t="t" r="r" b="b"/>
              <a:pathLst>
                <a:path w="127634" h="73025">
                  <a:moveTo>
                    <a:pt x="127069" y="0"/>
                  </a:moveTo>
                  <a:lnTo>
                    <a:pt x="0" y="72763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6847930" y="5384459"/>
              <a:ext cx="127635" cy="73025"/>
            </a:xfrm>
            <a:custGeom>
              <a:avLst/>
              <a:gdLst/>
              <a:ahLst/>
              <a:cxnLst/>
              <a:rect l="l" t="t" r="r" b="b"/>
              <a:pathLst>
                <a:path w="127634" h="73025">
                  <a:moveTo>
                    <a:pt x="127069" y="0"/>
                  </a:moveTo>
                  <a:lnTo>
                    <a:pt x="0" y="72763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800499" y="5371822"/>
              <a:ext cx="107314" cy="61594"/>
            </a:xfrm>
            <a:custGeom>
              <a:avLst/>
              <a:gdLst/>
              <a:ahLst/>
              <a:cxnLst/>
              <a:rect l="l" t="t" r="r" b="b"/>
              <a:pathLst>
                <a:path w="107314" h="61595">
                  <a:moveTo>
                    <a:pt x="0" y="0"/>
                  </a:moveTo>
                  <a:lnTo>
                    <a:pt x="106711" y="61106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822045" y="5334334"/>
              <a:ext cx="107314" cy="61594"/>
            </a:xfrm>
            <a:custGeom>
              <a:avLst/>
              <a:gdLst/>
              <a:ahLst/>
              <a:cxnLst/>
              <a:rect l="l" t="t" r="r" b="b"/>
              <a:pathLst>
                <a:path w="107314" h="61595">
                  <a:moveTo>
                    <a:pt x="0" y="0"/>
                  </a:moveTo>
                  <a:lnTo>
                    <a:pt x="106711" y="61106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600479" y="5353070"/>
              <a:ext cx="211454" cy="120014"/>
            </a:xfrm>
            <a:custGeom>
              <a:avLst/>
              <a:gdLst/>
              <a:ahLst/>
              <a:cxnLst/>
              <a:rect l="l" t="t" r="r" b="b"/>
              <a:pathLst>
                <a:path w="211454" h="120014">
                  <a:moveTo>
                    <a:pt x="210877" y="0"/>
                  </a:moveTo>
                  <a:lnTo>
                    <a:pt x="0" y="119747"/>
                  </a:lnTo>
                </a:path>
              </a:pathLst>
            </a:custGeom>
            <a:ln w="37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811357" y="5111937"/>
              <a:ext cx="0" cy="241300"/>
            </a:xfrm>
            <a:custGeom>
              <a:avLst/>
              <a:gdLst/>
              <a:ahLst/>
              <a:cxnLst/>
              <a:rect l="l" t="t" r="r" b="b"/>
              <a:pathLst>
                <a:path h="241300">
                  <a:moveTo>
                    <a:pt x="0" y="0"/>
                  </a:moveTo>
                  <a:lnTo>
                    <a:pt x="0" y="241132"/>
                  </a:lnTo>
                </a:path>
              </a:pathLst>
            </a:custGeom>
            <a:ln w="372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6020368" y="4992190"/>
              <a:ext cx="129539" cy="74295"/>
            </a:xfrm>
            <a:custGeom>
              <a:avLst/>
              <a:gdLst/>
              <a:ahLst/>
              <a:cxnLst/>
              <a:rect l="l" t="t" r="r" b="b"/>
              <a:pathLst>
                <a:path w="129539" h="74295">
                  <a:moveTo>
                    <a:pt x="0" y="0"/>
                  </a:moveTo>
                  <a:lnTo>
                    <a:pt x="129105" y="73929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811357" y="4992190"/>
              <a:ext cx="209550" cy="120014"/>
            </a:xfrm>
            <a:custGeom>
              <a:avLst/>
              <a:gdLst/>
              <a:ahLst/>
              <a:cxnLst/>
              <a:rect l="l" t="t" r="r" b="b"/>
              <a:pathLst>
                <a:path w="209550" h="120014">
                  <a:moveTo>
                    <a:pt x="0" y="119747"/>
                  </a:moveTo>
                  <a:lnTo>
                    <a:pt x="209011" y="0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6308437" y="5115079"/>
              <a:ext cx="158115" cy="6350"/>
            </a:xfrm>
            <a:custGeom>
              <a:avLst/>
              <a:gdLst/>
              <a:ahLst/>
              <a:cxnLst/>
              <a:rect l="l" t="t" r="r" b="b"/>
              <a:pathLst>
                <a:path w="158114" h="6350">
                  <a:moveTo>
                    <a:pt x="-18550" y="3150"/>
                  </a:moveTo>
                  <a:lnTo>
                    <a:pt x="176156" y="3150"/>
                  </a:lnTo>
                </a:path>
              </a:pathLst>
            </a:custGeom>
            <a:ln w="43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676483" y="5034443"/>
              <a:ext cx="135255" cy="78105"/>
            </a:xfrm>
            <a:custGeom>
              <a:avLst/>
              <a:gdLst/>
              <a:ahLst/>
              <a:cxnLst/>
              <a:rect l="l" t="t" r="r" b="b"/>
              <a:pathLst>
                <a:path w="135254" h="78104">
                  <a:moveTo>
                    <a:pt x="134873" y="77494"/>
                  </a:moveTo>
                  <a:lnTo>
                    <a:pt x="0" y="0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5393335" y="5040541"/>
              <a:ext cx="124460" cy="71755"/>
            </a:xfrm>
            <a:custGeom>
              <a:avLst/>
              <a:gdLst/>
              <a:ahLst/>
              <a:cxnLst/>
              <a:rect l="l" t="t" r="r" b="b"/>
              <a:pathLst>
                <a:path w="124460" h="71754">
                  <a:moveTo>
                    <a:pt x="124185" y="0"/>
                  </a:moveTo>
                  <a:lnTo>
                    <a:pt x="0" y="71395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175866" y="4764573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39">
                  <a:moveTo>
                    <a:pt x="0" y="0"/>
                  </a:moveTo>
                  <a:lnTo>
                    <a:pt x="0" y="1292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8188687" y="4992984"/>
              <a:ext cx="96192" cy="12071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8316096" y="4936962"/>
              <a:ext cx="67691" cy="6752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7980695" y="4992984"/>
              <a:ext cx="96871" cy="1207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8104201" y="5058365"/>
              <a:ext cx="60960" cy="90805"/>
            </a:xfrm>
            <a:custGeom>
              <a:avLst/>
              <a:gdLst/>
              <a:ahLst/>
              <a:cxnLst/>
              <a:rect l="l" t="t" r="r" b="b"/>
              <a:pathLst>
                <a:path w="60959" h="90804">
                  <a:moveTo>
                    <a:pt x="59355" y="14326"/>
                  </a:moveTo>
                  <a:lnTo>
                    <a:pt x="35287" y="14326"/>
                  </a:lnTo>
                  <a:lnTo>
                    <a:pt x="38171" y="15356"/>
                  </a:lnTo>
                  <a:lnTo>
                    <a:pt x="40377" y="17434"/>
                  </a:lnTo>
                  <a:lnTo>
                    <a:pt x="42412" y="19512"/>
                  </a:lnTo>
                  <a:lnTo>
                    <a:pt x="43430" y="22469"/>
                  </a:lnTo>
                  <a:lnTo>
                    <a:pt x="43430" y="29801"/>
                  </a:lnTo>
                  <a:lnTo>
                    <a:pt x="42243" y="33332"/>
                  </a:lnTo>
                  <a:lnTo>
                    <a:pt x="39868" y="36897"/>
                  </a:lnTo>
                  <a:lnTo>
                    <a:pt x="38001" y="39482"/>
                  </a:lnTo>
                  <a:lnTo>
                    <a:pt x="33251" y="44398"/>
                  </a:lnTo>
                  <a:lnTo>
                    <a:pt x="25447" y="51645"/>
                  </a:lnTo>
                  <a:lnTo>
                    <a:pt x="18773" y="58051"/>
                  </a:lnTo>
                  <a:lnTo>
                    <a:pt x="0" y="90502"/>
                  </a:lnTo>
                  <a:lnTo>
                    <a:pt x="60905" y="90502"/>
                  </a:lnTo>
                  <a:lnTo>
                    <a:pt x="60905" y="74453"/>
                  </a:lnTo>
                  <a:lnTo>
                    <a:pt x="26296" y="74453"/>
                  </a:lnTo>
                  <a:lnTo>
                    <a:pt x="27313" y="72899"/>
                  </a:lnTo>
                  <a:lnTo>
                    <a:pt x="40377" y="59704"/>
                  </a:lnTo>
                  <a:lnTo>
                    <a:pt x="45805" y="54703"/>
                  </a:lnTo>
                  <a:lnTo>
                    <a:pt x="60904" y="29142"/>
                  </a:lnTo>
                  <a:lnTo>
                    <a:pt x="60904" y="17958"/>
                  </a:lnTo>
                  <a:lnTo>
                    <a:pt x="59355" y="14326"/>
                  </a:lnTo>
                  <a:close/>
                </a:path>
                <a:path w="60959" h="90804">
                  <a:moveTo>
                    <a:pt x="41055" y="0"/>
                  </a:moveTo>
                  <a:lnTo>
                    <a:pt x="3053" y="17181"/>
                  </a:lnTo>
                  <a:lnTo>
                    <a:pt x="2035" y="26693"/>
                  </a:lnTo>
                  <a:lnTo>
                    <a:pt x="19340" y="28416"/>
                  </a:lnTo>
                  <a:lnTo>
                    <a:pt x="19679" y="23364"/>
                  </a:lnTo>
                  <a:lnTo>
                    <a:pt x="20867" y="19766"/>
                  </a:lnTo>
                  <a:lnTo>
                    <a:pt x="23072" y="17586"/>
                  </a:lnTo>
                  <a:lnTo>
                    <a:pt x="25108" y="15424"/>
                  </a:lnTo>
                  <a:lnTo>
                    <a:pt x="27992" y="14326"/>
                  </a:lnTo>
                  <a:lnTo>
                    <a:pt x="59355" y="14326"/>
                  </a:lnTo>
                  <a:lnTo>
                    <a:pt x="58360" y="11994"/>
                  </a:lnTo>
                  <a:lnTo>
                    <a:pt x="53101" y="7196"/>
                  </a:lnTo>
                  <a:lnTo>
                    <a:pt x="48011" y="2398"/>
                  </a:lnTo>
                  <a:lnTo>
                    <a:pt x="41055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8148820" y="5471938"/>
              <a:ext cx="117526" cy="1248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8041939" y="5457849"/>
              <a:ext cx="67945" cy="12700"/>
            </a:xfrm>
            <a:custGeom>
              <a:avLst/>
              <a:gdLst/>
              <a:ahLst/>
              <a:cxnLst/>
              <a:rect l="l" t="t" r="r" b="b"/>
              <a:pathLst>
                <a:path w="67945" h="12700">
                  <a:moveTo>
                    <a:pt x="0" y="12450"/>
                  </a:moveTo>
                  <a:lnTo>
                    <a:pt x="67809" y="12450"/>
                  </a:lnTo>
                  <a:lnTo>
                    <a:pt x="67809" y="0"/>
                  </a:lnTo>
                  <a:lnTo>
                    <a:pt x="0" y="0"/>
                  </a:lnTo>
                  <a:lnTo>
                    <a:pt x="0" y="1245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8567520" y="5496063"/>
              <a:ext cx="117527" cy="1248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8291327" y="5114488"/>
              <a:ext cx="149860" cy="391795"/>
            </a:xfrm>
            <a:custGeom>
              <a:avLst/>
              <a:gdLst/>
              <a:ahLst/>
              <a:cxnLst/>
              <a:rect l="l" t="t" r="r" b="b"/>
              <a:pathLst>
                <a:path w="149859" h="391795">
                  <a:moveTo>
                    <a:pt x="21885" y="0"/>
                  </a:moveTo>
                  <a:lnTo>
                    <a:pt x="149293" y="83610"/>
                  </a:lnTo>
                  <a:lnTo>
                    <a:pt x="135212" y="324100"/>
                  </a:lnTo>
                  <a:lnTo>
                    <a:pt x="0" y="391458"/>
                  </a:lnTo>
                </a:path>
              </a:pathLst>
            </a:custGeom>
            <a:ln w="372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8414494" y="5456649"/>
              <a:ext cx="99695" cy="65405"/>
            </a:xfrm>
            <a:custGeom>
              <a:avLst/>
              <a:gdLst/>
              <a:ahLst/>
              <a:cxnLst/>
              <a:rect l="l" t="t" r="r" b="b"/>
              <a:pathLst>
                <a:path w="99695" h="65404">
                  <a:moveTo>
                    <a:pt x="0" y="0"/>
                  </a:moveTo>
                  <a:lnTo>
                    <a:pt x="99246" y="65093"/>
                  </a:lnTo>
                </a:path>
              </a:pathLst>
            </a:custGeom>
            <a:ln w="3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8438415" y="5420529"/>
              <a:ext cx="99695" cy="65405"/>
            </a:xfrm>
            <a:custGeom>
              <a:avLst/>
              <a:gdLst/>
              <a:ahLst/>
              <a:cxnLst/>
              <a:rect l="l" t="t" r="r" b="b"/>
              <a:pathLst>
                <a:path w="99695" h="65404">
                  <a:moveTo>
                    <a:pt x="0" y="0"/>
                  </a:moveTo>
                  <a:lnTo>
                    <a:pt x="99246" y="65093"/>
                  </a:lnTo>
                </a:path>
              </a:pathLst>
            </a:custGeom>
            <a:ln w="3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363429" y="4810745"/>
              <a:ext cx="308610" cy="387350"/>
            </a:xfrm>
            <a:custGeom>
              <a:avLst/>
              <a:gdLst/>
              <a:ahLst/>
              <a:cxnLst/>
              <a:rect l="l" t="t" r="r" b="b"/>
              <a:pathLst>
                <a:path w="308609" h="387350">
                  <a:moveTo>
                    <a:pt x="77191" y="387353"/>
                  </a:moveTo>
                  <a:lnTo>
                    <a:pt x="294345" y="280851"/>
                  </a:lnTo>
                  <a:lnTo>
                    <a:pt x="308426" y="40343"/>
                  </a:lnTo>
                  <a:lnTo>
                    <a:pt x="86352" y="0"/>
                  </a:lnTo>
                  <a:lnTo>
                    <a:pt x="0" y="104559"/>
                  </a:lnTo>
                </a:path>
              </a:pathLst>
            </a:custGeom>
            <a:ln w="37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4707161" y="4993288"/>
              <a:ext cx="98567" cy="12491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4079839" y="4875619"/>
              <a:ext cx="96175" cy="12071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4917750" y="4875619"/>
              <a:ext cx="96905" cy="1207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3982273" y="4823905"/>
              <a:ext cx="61594" cy="60960"/>
            </a:xfrm>
            <a:custGeom>
              <a:avLst/>
              <a:gdLst/>
              <a:ahLst/>
              <a:cxnLst/>
              <a:rect l="l" t="t" r="r" b="b"/>
              <a:pathLst>
                <a:path w="61595" h="60960">
                  <a:moveTo>
                    <a:pt x="38086" y="38181"/>
                  </a:moveTo>
                  <a:lnTo>
                    <a:pt x="22852" y="38181"/>
                  </a:lnTo>
                  <a:lnTo>
                    <a:pt x="22852" y="60768"/>
                  </a:lnTo>
                  <a:lnTo>
                    <a:pt x="38086" y="60768"/>
                  </a:lnTo>
                  <a:lnTo>
                    <a:pt x="38086" y="38181"/>
                  </a:lnTo>
                  <a:close/>
                </a:path>
                <a:path w="61595" h="60960">
                  <a:moveTo>
                    <a:pt x="61006" y="22587"/>
                  </a:moveTo>
                  <a:lnTo>
                    <a:pt x="0" y="22587"/>
                  </a:lnTo>
                  <a:lnTo>
                    <a:pt x="0" y="38181"/>
                  </a:lnTo>
                  <a:lnTo>
                    <a:pt x="61006" y="38181"/>
                  </a:lnTo>
                  <a:lnTo>
                    <a:pt x="61006" y="22587"/>
                  </a:lnTo>
                  <a:close/>
                </a:path>
                <a:path w="61595" h="60960">
                  <a:moveTo>
                    <a:pt x="38086" y="0"/>
                  </a:moveTo>
                  <a:lnTo>
                    <a:pt x="22852" y="0"/>
                  </a:lnTo>
                  <a:lnTo>
                    <a:pt x="22852" y="22587"/>
                  </a:lnTo>
                  <a:lnTo>
                    <a:pt x="38086" y="22587"/>
                  </a:lnTo>
                  <a:lnTo>
                    <a:pt x="38086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76933" y="4875619"/>
              <a:ext cx="96915" cy="12071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3902112" y="4941000"/>
              <a:ext cx="60325" cy="92075"/>
            </a:xfrm>
            <a:custGeom>
              <a:avLst/>
              <a:gdLst/>
              <a:ahLst/>
              <a:cxnLst/>
              <a:rect l="l" t="t" r="r" b="b"/>
              <a:pathLst>
                <a:path w="60325" h="92075">
                  <a:moveTo>
                    <a:pt x="16778" y="64553"/>
                  </a:moveTo>
                  <a:lnTo>
                    <a:pt x="0" y="66580"/>
                  </a:lnTo>
                  <a:lnTo>
                    <a:pt x="848" y="74166"/>
                  </a:lnTo>
                  <a:lnTo>
                    <a:pt x="3986" y="80298"/>
                  </a:lnTo>
                  <a:lnTo>
                    <a:pt x="14759" y="89692"/>
                  </a:lnTo>
                  <a:lnTo>
                    <a:pt x="21562" y="92040"/>
                  </a:lnTo>
                  <a:lnTo>
                    <a:pt x="38392" y="92040"/>
                  </a:lnTo>
                  <a:lnTo>
                    <a:pt x="45619" y="89252"/>
                  </a:lnTo>
                  <a:lnTo>
                    <a:pt x="57223" y="78102"/>
                  </a:lnTo>
                  <a:lnTo>
                    <a:pt x="57390" y="77713"/>
                  </a:lnTo>
                  <a:lnTo>
                    <a:pt x="26296" y="77713"/>
                  </a:lnTo>
                  <a:lnTo>
                    <a:pt x="23445" y="76582"/>
                  </a:lnTo>
                  <a:lnTo>
                    <a:pt x="18763" y="72071"/>
                  </a:lnTo>
                  <a:lnTo>
                    <a:pt x="17321" y="68810"/>
                  </a:lnTo>
                  <a:lnTo>
                    <a:pt x="16778" y="64553"/>
                  </a:lnTo>
                  <a:close/>
                </a:path>
                <a:path w="60325" h="92075">
                  <a:moveTo>
                    <a:pt x="54710" y="48571"/>
                  </a:moveTo>
                  <a:lnTo>
                    <a:pt x="33624" y="48571"/>
                  </a:lnTo>
                  <a:lnTo>
                    <a:pt x="36490" y="49855"/>
                  </a:lnTo>
                  <a:lnTo>
                    <a:pt x="41174" y="54923"/>
                  </a:lnTo>
                  <a:lnTo>
                    <a:pt x="42218" y="57998"/>
                  </a:lnTo>
                  <a:lnTo>
                    <a:pt x="42345" y="67307"/>
                  </a:lnTo>
                  <a:lnTo>
                    <a:pt x="41123" y="70956"/>
                  </a:lnTo>
                  <a:lnTo>
                    <a:pt x="36220" y="76362"/>
                  </a:lnTo>
                  <a:lnTo>
                    <a:pt x="33200" y="77713"/>
                  </a:lnTo>
                  <a:lnTo>
                    <a:pt x="57390" y="77713"/>
                  </a:lnTo>
                  <a:lnTo>
                    <a:pt x="60124" y="71361"/>
                  </a:lnTo>
                  <a:lnTo>
                    <a:pt x="60124" y="57998"/>
                  </a:lnTo>
                  <a:lnTo>
                    <a:pt x="58563" y="53352"/>
                  </a:lnTo>
                  <a:lnTo>
                    <a:pt x="54710" y="48571"/>
                  </a:lnTo>
                  <a:close/>
                </a:path>
                <a:path w="60325" h="92075">
                  <a:moveTo>
                    <a:pt x="54641" y="14208"/>
                  </a:moveTo>
                  <a:lnTo>
                    <a:pt x="31707" y="14208"/>
                  </a:lnTo>
                  <a:lnTo>
                    <a:pt x="34116" y="15103"/>
                  </a:lnTo>
                  <a:lnTo>
                    <a:pt x="37730" y="18718"/>
                  </a:lnTo>
                  <a:lnTo>
                    <a:pt x="38646" y="21134"/>
                  </a:lnTo>
                  <a:lnTo>
                    <a:pt x="38646" y="27723"/>
                  </a:lnTo>
                  <a:lnTo>
                    <a:pt x="37408" y="30595"/>
                  </a:lnTo>
                  <a:lnTo>
                    <a:pt x="32471" y="34886"/>
                  </a:lnTo>
                  <a:lnTo>
                    <a:pt x="28891" y="35900"/>
                  </a:lnTo>
                  <a:lnTo>
                    <a:pt x="24176" y="35900"/>
                  </a:lnTo>
                  <a:lnTo>
                    <a:pt x="22275" y="49855"/>
                  </a:lnTo>
                  <a:lnTo>
                    <a:pt x="25362" y="48993"/>
                  </a:lnTo>
                  <a:lnTo>
                    <a:pt x="28026" y="48571"/>
                  </a:lnTo>
                  <a:lnTo>
                    <a:pt x="54710" y="48571"/>
                  </a:lnTo>
                  <a:lnTo>
                    <a:pt x="52354" y="45648"/>
                  </a:lnTo>
                  <a:lnTo>
                    <a:pt x="48215" y="43165"/>
                  </a:lnTo>
                  <a:lnTo>
                    <a:pt x="43023" y="42049"/>
                  </a:lnTo>
                  <a:lnTo>
                    <a:pt x="51709" y="37336"/>
                  </a:lnTo>
                  <a:lnTo>
                    <a:pt x="52699" y="35900"/>
                  </a:lnTo>
                  <a:lnTo>
                    <a:pt x="28891" y="35900"/>
                  </a:lnTo>
                  <a:lnTo>
                    <a:pt x="24192" y="35782"/>
                  </a:lnTo>
                  <a:lnTo>
                    <a:pt x="52781" y="35782"/>
                  </a:lnTo>
                  <a:lnTo>
                    <a:pt x="56052" y="31034"/>
                  </a:lnTo>
                  <a:lnTo>
                    <a:pt x="56052" y="17536"/>
                  </a:lnTo>
                  <a:lnTo>
                    <a:pt x="54641" y="14208"/>
                  </a:lnTo>
                  <a:close/>
                </a:path>
                <a:path w="60325" h="92075">
                  <a:moveTo>
                    <a:pt x="37713" y="0"/>
                  </a:moveTo>
                  <a:lnTo>
                    <a:pt x="2392" y="18093"/>
                  </a:lnTo>
                  <a:lnTo>
                    <a:pt x="1289" y="23550"/>
                  </a:lnTo>
                  <a:lnTo>
                    <a:pt x="17270" y="26253"/>
                  </a:lnTo>
                  <a:lnTo>
                    <a:pt x="17728" y="22317"/>
                  </a:lnTo>
                  <a:lnTo>
                    <a:pt x="19000" y="19327"/>
                  </a:lnTo>
                  <a:lnTo>
                    <a:pt x="23208" y="15221"/>
                  </a:lnTo>
                  <a:lnTo>
                    <a:pt x="25736" y="14208"/>
                  </a:lnTo>
                  <a:lnTo>
                    <a:pt x="54641" y="14208"/>
                  </a:lnTo>
                  <a:lnTo>
                    <a:pt x="53932" y="12535"/>
                  </a:lnTo>
                  <a:lnTo>
                    <a:pt x="44550" y="2703"/>
                  </a:lnTo>
                  <a:lnTo>
                    <a:pt x="37713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69762" y="5354168"/>
              <a:ext cx="117544" cy="12483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3962881" y="5340079"/>
              <a:ext cx="67945" cy="12700"/>
            </a:xfrm>
            <a:custGeom>
              <a:avLst/>
              <a:gdLst/>
              <a:ahLst/>
              <a:cxnLst/>
              <a:rect l="l" t="t" r="r" b="b"/>
              <a:pathLst>
                <a:path w="67945" h="12700">
                  <a:moveTo>
                    <a:pt x="0" y="12450"/>
                  </a:moveTo>
                  <a:lnTo>
                    <a:pt x="67809" y="12450"/>
                  </a:lnTo>
                  <a:lnTo>
                    <a:pt x="67809" y="0"/>
                  </a:lnTo>
                  <a:lnTo>
                    <a:pt x="0" y="0"/>
                  </a:lnTo>
                  <a:lnTo>
                    <a:pt x="0" y="1245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89633" y="5354168"/>
              <a:ext cx="117544" cy="1248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4341052" y="4948416"/>
              <a:ext cx="338455" cy="120014"/>
            </a:xfrm>
            <a:custGeom>
              <a:avLst/>
              <a:gdLst/>
              <a:ahLst/>
              <a:cxnLst/>
              <a:rect l="l" t="t" r="r" b="b"/>
              <a:pathLst>
                <a:path w="338454" h="120014">
                  <a:moveTo>
                    <a:pt x="0" y="119730"/>
                  </a:moveTo>
                  <a:lnTo>
                    <a:pt x="209095" y="0"/>
                  </a:lnTo>
                  <a:lnTo>
                    <a:pt x="338200" y="73929"/>
                  </a:lnTo>
                </a:path>
              </a:pathLst>
            </a:custGeom>
            <a:ln w="371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4838217" y="4996954"/>
              <a:ext cx="45720" cy="26034"/>
            </a:xfrm>
            <a:custGeom>
              <a:avLst/>
              <a:gdLst/>
              <a:ahLst/>
              <a:cxnLst/>
              <a:rect l="l" t="t" r="r" b="b"/>
              <a:pathLst>
                <a:path w="45720" h="26035">
                  <a:moveTo>
                    <a:pt x="0" y="25966"/>
                  </a:moveTo>
                  <a:lnTo>
                    <a:pt x="45330" y="0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4204449" y="4990534"/>
              <a:ext cx="137160" cy="78105"/>
            </a:xfrm>
            <a:custGeom>
              <a:avLst/>
              <a:gdLst/>
              <a:ahLst/>
              <a:cxnLst/>
              <a:rect l="l" t="t" r="r" b="b"/>
              <a:pathLst>
                <a:path w="137160" h="78104">
                  <a:moveTo>
                    <a:pt x="136603" y="77612"/>
                  </a:moveTo>
                  <a:lnTo>
                    <a:pt x="0" y="0"/>
                  </a:lnTo>
                </a:path>
              </a:pathLst>
            </a:custGeom>
            <a:ln w="37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12287" y="5068147"/>
              <a:ext cx="128905" cy="314325"/>
            </a:xfrm>
            <a:custGeom>
              <a:avLst/>
              <a:gdLst/>
              <a:ahLst/>
              <a:cxnLst/>
              <a:rect l="l" t="t" r="r" b="b"/>
              <a:pathLst>
                <a:path w="128904" h="314325">
                  <a:moveTo>
                    <a:pt x="128765" y="0"/>
                  </a:moveTo>
                  <a:lnTo>
                    <a:pt x="128765" y="241132"/>
                  </a:lnTo>
                  <a:lnTo>
                    <a:pt x="0" y="314285"/>
                  </a:lnTo>
                </a:path>
              </a:pathLst>
            </a:custGeom>
            <a:ln w="372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4330229" y="5328032"/>
              <a:ext cx="107314" cy="61594"/>
            </a:xfrm>
            <a:custGeom>
              <a:avLst/>
              <a:gdLst/>
              <a:ahLst/>
              <a:cxnLst/>
              <a:rect l="l" t="t" r="r" b="b"/>
              <a:pathLst>
                <a:path w="107314" h="61595">
                  <a:moveTo>
                    <a:pt x="0" y="0"/>
                  </a:moveTo>
                  <a:lnTo>
                    <a:pt x="106711" y="61106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4351876" y="5290544"/>
              <a:ext cx="107314" cy="61594"/>
            </a:xfrm>
            <a:custGeom>
              <a:avLst/>
              <a:gdLst/>
              <a:ahLst/>
              <a:cxnLst/>
              <a:rect l="l" t="t" r="r" b="b"/>
              <a:pathLst>
                <a:path w="107314" h="61595">
                  <a:moveTo>
                    <a:pt x="0" y="0"/>
                  </a:moveTo>
                  <a:lnTo>
                    <a:pt x="106711" y="61106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4862002" y="5263276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5">
                  <a:moveTo>
                    <a:pt x="0" y="0"/>
                  </a:moveTo>
                  <a:lnTo>
                    <a:pt x="393897" y="0"/>
                  </a:lnTo>
                </a:path>
              </a:pathLst>
            </a:custGeom>
            <a:ln w="37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99230" y="5213101"/>
              <a:ext cx="164149" cy="10036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D30DA10-A59C-4DAF-ACED-01D932497469}"/>
              </a:ext>
            </a:extLst>
          </p:cNvPr>
          <p:cNvSpPr/>
          <p:nvPr/>
        </p:nvSpPr>
        <p:spPr>
          <a:xfrm>
            <a:off x="4119067" y="367477"/>
            <a:ext cx="6574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46" defTabSz="920526">
              <a:spcBef>
                <a:spcPts val="95"/>
              </a:spcBef>
              <a:defRPr/>
            </a:pPr>
            <a:r>
              <a:rPr lang="en-US" sz="24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with Unique</a:t>
            </a:r>
            <a:r>
              <a:rPr lang="en-US" sz="24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Structural </a:t>
            </a:r>
            <a:r>
              <a:rPr lang="en-US" sz="24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1DFA1A3-2638-4796-CD3A-6B6705C6A7E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AF21A8F-4F04-498D-87C7-FBCA80D40757}" type="datetime1">
              <a:rPr lang="en-US" smtClean="0"/>
              <a:t>8/26/2024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8B7CBBB-D8B6-FEA3-FF0A-2B7F820361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EAB493-EE47-15CD-CA27-DD91BC00F2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propeller&#10;&#10;Description automatically generated">
            <a:extLst>
              <a:ext uri="{FF2B5EF4-FFF2-40B4-BE49-F238E27FC236}">
                <a16:creationId xmlns:a16="http://schemas.microsoft.com/office/drawing/2014/main" id="{456A7E54-070E-9636-0F29-BC1F1941C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8" y="4821823"/>
            <a:ext cx="1795669" cy="1772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090464-B0B3-64D4-971F-4E3275E9000B}"/>
              </a:ext>
            </a:extLst>
          </p:cNvPr>
          <p:cNvSpPr txBox="1"/>
          <p:nvPr/>
        </p:nvSpPr>
        <p:spPr>
          <a:xfrm>
            <a:off x="2632075" y="3476"/>
            <a:ext cx="8620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04853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Identify Hydrogen Bond Donor and Acceptors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3AF5E-36F5-6F0C-8275-741FBC5CC39B}"/>
              </a:ext>
            </a:extLst>
          </p:cNvPr>
          <p:cNvSpPr txBox="1"/>
          <p:nvPr/>
        </p:nvSpPr>
        <p:spPr>
          <a:xfrm>
            <a:off x="211856" y="1208643"/>
            <a:ext cx="594091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4853">
              <a:defRPr/>
            </a:pP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in a delocalized system:</a:t>
            </a:r>
          </a:p>
          <a:p>
            <a:pPr marL="339320" indent="-339320" defTabSz="904853">
              <a:buFont typeface="Arial" panose="020B0604020202020204" pitchFamily="34" charset="0"/>
              <a:buChar char="•"/>
              <a:defRPr/>
            </a:pP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not accept from above or below the plane of the system, because the </a:t>
            </a:r>
            <a:r>
              <a:rPr lang="en-US" sz="198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lonepair</a:t>
            </a: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delocalized.</a:t>
            </a:r>
          </a:p>
          <a:p>
            <a:pPr marL="339320" indent="-339320" defTabSz="904853">
              <a:buFont typeface="Arial" panose="020B0604020202020204" pitchFamily="34" charset="0"/>
              <a:buChar char="•"/>
              <a:defRPr/>
            </a:pP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accept in the plane of the ring if there is no attached hydrogen,  via lone pair in sp2 orbital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CC7D4A8-F7C1-20BF-2D13-F2393E0610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609329"/>
              </p:ext>
            </p:extLst>
          </p:nvPr>
        </p:nvGraphicFramePr>
        <p:xfrm>
          <a:off x="6061075" y="614277"/>
          <a:ext cx="3984733" cy="466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3971278" imgH="4648069" progId="MDLDrawOLE.MDLDrawObject.1">
                  <p:embed/>
                </p:oleObj>
              </mc:Choice>
              <mc:Fallback>
                <p:oleObj name="MDLDrawObject Class" r:id="rId3" imgW="3971278" imgH="4648069" progId="MDLDrawOLE.MDLDrawObject.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CC7D4A8-F7C1-20BF-2D13-F2393E0610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1075" y="614277"/>
                        <a:ext cx="3984733" cy="4666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057D562-D7E3-EF68-08A9-396659D690F5}"/>
              </a:ext>
            </a:extLst>
          </p:cNvPr>
          <p:cNvSpPr txBox="1"/>
          <p:nvPr/>
        </p:nvSpPr>
        <p:spPr>
          <a:xfrm>
            <a:off x="2492541" y="5325640"/>
            <a:ext cx="604773" cy="375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4853">
              <a:defRPr/>
            </a:pPr>
            <a:r>
              <a:rPr lang="en-US" sz="1781" dirty="0">
                <a:solidFill>
                  <a:prstClr val="black"/>
                </a:solidFill>
                <a:latin typeface="Arial" panose="020B0604020202020204" pitchFamily="34" charset="0"/>
              </a:rPr>
              <a:t>Sp2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8036A-71B2-4B7F-63E4-FFAA5288A4F5}"/>
              </a:ext>
            </a:extLst>
          </p:cNvPr>
          <p:cNvSpPr txBox="1"/>
          <p:nvPr/>
        </p:nvSpPr>
        <p:spPr>
          <a:xfrm>
            <a:off x="346821" y="5191818"/>
            <a:ext cx="604773" cy="375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4853">
              <a:defRPr/>
            </a:pPr>
            <a:r>
              <a:rPr lang="en-US" sz="1781" dirty="0">
                <a:solidFill>
                  <a:prstClr val="black"/>
                </a:solidFill>
                <a:latin typeface="Arial" panose="020B0604020202020204" pitchFamily="34" charset="0"/>
              </a:rPr>
              <a:t>Sp3</a:t>
            </a:r>
          </a:p>
        </p:txBody>
      </p:sp>
      <p:pic>
        <p:nvPicPr>
          <p:cNvPr id="20" name="Picture 19" descr="A picture containing diagram, line, plan, technical drawing&#10;&#10;Description automatically generated">
            <a:extLst>
              <a:ext uri="{FF2B5EF4-FFF2-40B4-BE49-F238E27FC236}">
                <a16:creationId xmlns:a16="http://schemas.microsoft.com/office/drawing/2014/main" id="{9AD230A2-A60C-F967-9CEF-2A6AFEEC8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3" y="2828617"/>
            <a:ext cx="3546553" cy="1739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7B7190-96CE-E2E2-415B-C5233E7F0127}"/>
              </a:ext>
            </a:extLst>
          </p:cNvPr>
          <p:cNvSpPr txBox="1"/>
          <p:nvPr/>
        </p:nvSpPr>
        <p:spPr>
          <a:xfrm>
            <a:off x="1515070" y="4618414"/>
            <a:ext cx="1773322" cy="406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4853">
              <a:defRPr/>
            </a:pPr>
            <a:r>
              <a:rPr lang="en-US" sz="1980" dirty="0">
                <a:solidFill>
                  <a:prstClr val="black"/>
                </a:solidFill>
                <a:latin typeface="Calibri"/>
              </a:rPr>
              <a:t>N – 7 electrons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25754BD-A135-FED1-E7C3-68A68B997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368202"/>
              </p:ext>
            </p:extLst>
          </p:nvPr>
        </p:nvGraphicFramePr>
        <p:xfrm>
          <a:off x="3144307" y="4975971"/>
          <a:ext cx="986542" cy="143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942217" imgH="1170590" progId="MDLDrawOLE.MDLDrawObject.1">
                  <p:embed/>
                </p:oleObj>
              </mc:Choice>
              <mc:Fallback>
                <p:oleObj name="MDLDrawObject Class" r:id="rId6" imgW="942217" imgH="1170590" progId="MDLDrawOLE.MDLDrawObject.1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25754BD-A135-FED1-E7C3-68A68B997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44307" y="4975971"/>
                        <a:ext cx="986542" cy="1438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651D435-C6AD-A2AF-85BA-565A659E7B68}"/>
              </a:ext>
            </a:extLst>
          </p:cNvPr>
          <p:cNvSpPr txBox="1"/>
          <p:nvPr/>
        </p:nvSpPr>
        <p:spPr>
          <a:xfrm>
            <a:off x="248387" y="6414939"/>
            <a:ext cx="5093083" cy="65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4" dirty="0">
                <a:latin typeface="Arial" panose="020B0604020202020204" pitchFamily="34" charset="0"/>
                <a:cs typeface="Arial" panose="020B0604020202020204" pitchFamily="34" charset="0"/>
              </a:rPr>
              <a:t>Nitrogen can form two types of hybrid orbitals, sp3 (tetrahedral geometry) or sp2 (planer) + </a:t>
            </a:r>
            <a:r>
              <a:rPr lang="en-US" sz="1844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endParaRPr lang="en-US" sz="18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B93C6-561B-D396-7F71-78868A755876}"/>
              </a:ext>
            </a:extLst>
          </p:cNvPr>
          <p:cNvSpPr txBox="1"/>
          <p:nvPr/>
        </p:nvSpPr>
        <p:spPr>
          <a:xfrm>
            <a:off x="5356894" y="5122246"/>
            <a:ext cx="3589640" cy="193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779" indent="-2927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Sp3 is used in ammonia, keeping the three hydrogen atoms as far from the full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lonepair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.  The fourth sp3 orbital is full, with two electrons (lone pair).</a:t>
            </a:r>
          </a:p>
          <a:p>
            <a:pPr marL="292779" indent="-2927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The lone pair is an excellent acceptor.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F4632-2065-6E3F-D27A-152D595D2C4F}"/>
              </a:ext>
            </a:extLst>
          </p:cNvPr>
          <p:cNvSpPr txBox="1"/>
          <p:nvPr/>
        </p:nvSpPr>
        <p:spPr>
          <a:xfrm>
            <a:off x="9924538" y="624163"/>
            <a:ext cx="3357356" cy="302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779" indent="-2927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Sp2 is used in amides, allowing favorable overlap of the full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 orbital with the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 on C and O</a:t>
            </a:r>
          </a:p>
          <a:p>
            <a:pPr marL="292779" indent="-2927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The lone pair in the nitrogen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 is shared with the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 electrons on carbon and oxygen.</a:t>
            </a:r>
          </a:p>
          <a:p>
            <a:pPr marL="292779" indent="-2927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Due to electron sharing, there is only a slight neg. charge and the group does not accept an H-bond.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FAF86-79C9-7C7F-2315-01230760BDBD}"/>
              </a:ext>
            </a:extLst>
          </p:cNvPr>
          <p:cNvSpPr txBox="1"/>
          <p:nvPr/>
        </p:nvSpPr>
        <p:spPr>
          <a:xfrm>
            <a:off x="211856" y="718802"/>
            <a:ext cx="4585575" cy="40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O-H and N-H are always donors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AB86799A-19EB-80D3-5893-1E8510E1A42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0A3E23E-1D4C-46F6-AC2D-56F5322A2310}" type="datetime1">
              <a:rPr lang="en-US" smtClean="0"/>
              <a:t>8/26/2024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7C1E48C-2F31-CA0E-85A9-8CDDAAC63E6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4196109-0A0F-C98B-01A6-1D91057C30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4</a:t>
            </a:fld>
            <a:endParaRPr lang="en-US" dirty="0"/>
          </a:p>
        </p:txBody>
      </p:sp>
      <p:pic>
        <p:nvPicPr>
          <p:cNvPr id="9" name="Picture 8" descr="A diagram of a chemistry experiment&#10;&#10;Description automatically generated">
            <a:extLst>
              <a:ext uri="{FF2B5EF4-FFF2-40B4-BE49-F238E27FC236}">
                <a16:creationId xmlns:a16="http://schemas.microsoft.com/office/drawing/2014/main" id="{497F451D-5F78-6821-80AB-F9249C4448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3" r="54762" b="12205"/>
          <a:stretch/>
        </p:blipFill>
        <p:spPr>
          <a:xfrm>
            <a:off x="10343959" y="4008906"/>
            <a:ext cx="2171700" cy="12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13AF5E-36F5-6F0C-8275-741FBC5CC39B}"/>
              </a:ext>
            </a:extLst>
          </p:cNvPr>
          <p:cNvSpPr txBox="1"/>
          <p:nvPr/>
        </p:nvSpPr>
        <p:spPr>
          <a:xfrm>
            <a:off x="412900" y="536462"/>
            <a:ext cx="12818759" cy="103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4853">
              <a:defRPr/>
            </a:pP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in a delocalized system:</a:t>
            </a:r>
          </a:p>
          <a:p>
            <a:pPr marL="339320" indent="-339320" defTabSz="904853">
              <a:buFont typeface="Arial" panose="020B0604020202020204" pitchFamily="34" charset="0"/>
              <a:buChar char="•"/>
              <a:defRPr/>
            </a:pP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not accept from above or below the plane of the system, because the </a:t>
            </a:r>
            <a:r>
              <a:rPr lang="en-US" sz="198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lonepair</a:t>
            </a: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delocalized.</a:t>
            </a:r>
          </a:p>
          <a:p>
            <a:pPr marL="339320" indent="-339320" defTabSz="904853">
              <a:buFont typeface="Arial" panose="020B0604020202020204" pitchFamily="34" charset="0"/>
              <a:buChar char="•"/>
              <a:defRPr/>
            </a:pP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accept in the plane of the ring if there is no attached hydrogen,  via lone pair in sp2 orbital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031187-48F7-1959-421F-FAE914336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24" y="3496792"/>
            <a:ext cx="3015062" cy="1963044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ECDF44C-B965-9D1B-6527-D04E5F2E57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6161" y="3872997"/>
          <a:ext cx="3167283" cy="291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2408808" imgH="1885950" progId="MDLDrawOLE.MDLDrawObject.1">
                  <p:embed/>
                </p:oleObj>
              </mc:Choice>
              <mc:Fallback>
                <p:oleObj name="MDLDrawObject Class" r:id="rId3" imgW="2408808" imgH="1885950" progId="MDLDrawOLE.MDLDrawObject.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ECDF44C-B965-9D1B-6527-D04E5F2E57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6161" y="3872997"/>
                        <a:ext cx="3167283" cy="2919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057D562-D7E3-EF68-08A9-396659D690F5}"/>
              </a:ext>
            </a:extLst>
          </p:cNvPr>
          <p:cNvSpPr txBox="1"/>
          <p:nvPr/>
        </p:nvSpPr>
        <p:spPr>
          <a:xfrm>
            <a:off x="1619372" y="6509480"/>
            <a:ext cx="604773" cy="375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4853">
              <a:defRPr/>
            </a:pPr>
            <a:r>
              <a:rPr lang="en-US" sz="1781" dirty="0">
                <a:solidFill>
                  <a:prstClr val="black"/>
                </a:solidFill>
                <a:latin typeface="Arial" panose="020B0604020202020204" pitchFamily="34" charset="0"/>
              </a:rPr>
              <a:t>Sp2</a:t>
            </a:r>
          </a:p>
        </p:txBody>
      </p:sp>
      <p:pic>
        <p:nvPicPr>
          <p:cNvPr id="20" name="Picture 19" descr="A picture containing diagram, line, plan, technical drawing&#10;&#10;Description automatically generated">
            <a:extLst>
              <a:ext uri="{FF2B5EF4-FFF2-40B4-BE49-F238E27FC236}">
                <a16:creationId xmlns:a16="http://schemas.microsoft.com/office/drawing/2014/main" id="{9AD230A2-A60C-F967-9CEF-2A6AFEEC85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9"/>
          <a:stretch/>
        </p:blipFill>
        <p:spPr>
          <a:xfrm>
            <a:off x="238474" y="2402590"/>
            <a:ext cx="1676511" cy="1739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7B7190-96CE-E2E2-415B-C5233E7F0127}"/>
              </a:ext>
            </a:extLst>
          </p:cNvPr>
          <p:cNvSpPr txBox="1"/>
          <p:nvPr/>
        </p:nvSpPr>
        <p:spPr>
          <a:xfrm>
            <a:off x="1175751" y="4370123"/>
            <a:ext cx="1773322" cy="406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4853">
              <a:defRPr/>
            </a:pPr>
            <a:r>
              <a:rPr lang="en-US" sz="1980" dirty="0">
                <a:solidFill>
                  <a:prstClr val="black"/>
                </a:solidFill>
                <a:latin typeface="Calibri"/>
              </a:rPr>
              <a:t>N – 7 electrons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25754BD-A135-FED1-E7C3-68A68B9972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4365" y="4895119"/>
          <a:ext cx="986542" cy="143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942217" imgH="1170590" progId="MDLDrawOLE.MDLDrawObject.1">
                  <p:embed/>
                </p:oleObj>
              </mc:Choice>
              <mc:Fallback>
                <p:oleObj name="MDLDrawObject Class" r:id="rId6" imgW="942217" imgH="1170590" progId="MDLDrawOLE.MDLDrawObject.1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25754BD-A135-FED1-E7C3-68A68B997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4365" y="4895119"/>
                        <a:ext cx="986542" cy="1438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A picture containing diagram, line, plan, technical drawing&#10;&#10;Description automatically generated">
            <a:extLst>
              <a:ext uri="{FF2B5EF4-FFF2-40B4-BE49-F238E27FC236}">
                <a16:creationId xmlns:a16="http://schemas.microsoft.com/office/drawing/2014/main" id="{30F6F44F-1C03-8F32-5959-2A39137081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1"/>
          <a:stretch/>
        </p:blipFill>
        <p:spPr>
          <a:xfrm>
            <a:off x="1987637" y="2417147"/>
            <a:ext cx="1554421" cy="1739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5317EE-A033-7F32-B999-78CD1B5D27DD}"/>
              </a:ext>
            </a:extLst>
          </p:cNvPr>
          <p:cNvSpPr txBox="1"/>
          <p:nvPr/>
        </p:nvSpPr>
        <p:spPr>
          <a:xfrm>
            <a:off x="2842972" y="5849094"/>
            <a:ext cx="1951951" cy="87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In planer aromatic rings the nitrogen must use sp2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5F8BB-E330-87B9-9346-44195A976FC5}"/>
              </a:ext>
            </a:extLst>
          </p:cNvPr>
          <p:cNvSpPr txBox="1"/>
          <p:nvPr/>
        </p:nvSpPr>
        <p:spPr>
          <a:xfrm>
            <a:off x="3648437" y="1649784"/>
            <a:ext cx="3004742" cy="1605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779" indent="-292779"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 orbital holds one electron, used to form double bonds</a:t>
            </a:r>
          </a:p>
          <a:p>
            <a:pPr marL="292779" indent="-292779"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The non-bonding sp2 contains the lone pair, an excellent electron acceptor.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63977E-73C5-8374-D26E-6CB3616271E8}"/>
              </a:ext>
            </a:extLst>
          </p:cNvPr>
          <p:cNvSpPr txBox="1"/>
          <p:nvPr/>
        </p:nvSpPr>
        <p:spPr>
          <a:xfrm>
            <a:off x="8306746" y="1762094"/>
            <a:ext cx="3747747" cy="190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779" indent="-292779"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 orbital holds two electrons since each sp2 has one to form the single bonds.</a:t>
            </a:r>
          </a:p>
          <a:p>
            <a:pPr marL="292779" indent="-292779"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Although the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 orbital contains two electrons (lone pair), these are delocalized (shared) over the rings.  Therefore not an acceptor.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EA84FA-1D78-66F2-3A35-DA93B35C3807}"/>
              </a:ext>
            </a:extLst>
          </p:cNvPr>
          <p:cNvCxnSpPr>
            <a:cxnSpLocks/>
          </p:cNvCxnSpPr>
          <p:nvPr/>
        </p:nvCxnSpPr>
        <p:spPr>
          <a:xfrm>
            <a:off x="4794924" y="3237100"/>
            <a:ext cx="932455" cy="1026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7ACCAA-762B-9589-A016-07BD5DADF79E}"/>
              </a:ext>
            </a:extLst>
          </p:cNvPr>
          <p:cNvCxnSpPr/>
          <p:nvPr/>
        </p:nvCxnSpPr>
        <p:spPr>
          <a:xfrm flipH="1">
            <a:off x="6822280" y="2701826"/>
            <a:ext cx="1469214" cy="1455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C153DA-925E-AF9B-766A-E8A9C4A82EF7}"/>
              </a:ext>
            </a:extLst>
          </p:cNvPr>
          <p:cNvCxnSpPr/>
          <p:nvPr/>
        </p:nvCxnSpPr>
        <p:spPr>
          <a:xfrm>
            <a:off x="4794924" y="3237099"/>
            <a:ext cx="774490" cy="1330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A6A913-4B20-DC4B-5193-E4173D001E55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822046" y="2714028"/>
            <a:ext cx="2484701" cy="1188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C3C26BD-47EE-5E5C-6F82-0F0DDAEBB504}"/>
              </a:ext>
            </a:extLst>
          </p:cNvPr>
          <p:cNvSpPr txBox="1"/>
          <p:nvPr/>
        </p:nvSpPr>
        <p:spPr>
          <a:xfrm>
            <a:off x="2632075" y="42028"/>
            <a:ext cx="8620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04853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Identify Hydrogen Bond Donor and Acceptors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1AF28A0A-487A-15A7-4E57-8A6B590D003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325B116-3002-4569-BC92-88924FC7B49A}" type="datetime1">
              <a:rPr lang="en-US" smtClean="0"/>
              <a:t>8/26/2024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101DE79-135C-F4E5-8F67-2107CFFF522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0C16A64-7E03-5D88-3E3F-A1C0B6812C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5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2730" y="117881"/>
            <a:ext cx="5277636" cy="382272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algn="ctr">
              <a:spcBef>
                <a:spcPts val="102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Structure of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4275" y="1356519"/>
            <a:ext cx="6947272" cy="3164602"/>
          </a:xfrm>
          <a:prstGeom prst="rect">
            <a:avLst/>
          </a:prstGeom>
        </p:spPr>
        <p:txBody>
          <a:bodyPr vert="horz" wrap="square" lIns="0" tIns="8971" rIns="0" bIns="0" rtlCol="0">
            <a:spAutoFit/>
          </a:bodyPr>
          <a:lstStyle/>
          <a:p>
            <a:pPr marL="515142" marR="5127" indent="-417753">
              <a:lnSpc>
                <a:spcPct val="101600"/>
              </a:lnSpc>
              <a:spcBef>
                <a:spcPts val="71"/>
              </a:spcBef>
              <a:buFont typeface="+mj-lt"/>
              <a:buAutoNum type="romanLcPeriod"/>
              <a:tabLst>
                <a:tab pos="473499" algn="l"/>
                <a:tab pos="474138" algn="l"/>
              </a:tabLst>
            </a:pP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Oxygen has 8 electrons. The molecular orbitals in water are complex, however much of the behavior of water can be understood by assuming that oxygen form sp3 hybrid orbitals.</a:t>
            </a:r>
          </a:p>
          <a:p>
            <a:pPr marL="515142" marR="5127" indent="-417753">
              <a:lnSpc>
                <a:spcPct val="101600"/>
              </a:lnSpc>
              <a:spcBef>
                <a:spcPts val="71"/>
              </a:spcBef>
              <a:buFont typeface="+mj-lt"/>
              <a:buAutoNum type="romanLcPeriod"/>
              <a:tabLst>
                <a:tab pos="473499" algn="l"/>
                <a:tab pos="474138" algn="l"/>
              </a:tabLst>
            </a:pP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Sp3 hybrid orbitals are generated from the 2s and the three 2p orbitals, the orbitals point towards the corner of a </a:t>
            </a:r>
            <a:r>
              <a:rPr lang="en-US" sz="1800" spc="-5" dirty="0" err="1">
                <a:latin typeface="Arial" panose="020B0604020202020204" pitchFamily="34" charset="0"/>
                <a:cs typeface="Arial" panose="020B0604020202020204" pitchFamily="34" charset="0"/>
              </a:rPr>
              <a:t>tetrahydron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74138" marR="5127" indent="-376748">
              <a:lnSpc>
                <a:spcPct val="101600"/>
              </a:lnSpc>
              <a:spcBef>
                <a:spcPts val="71"/>
              </a:spcBef>
              <a:buAutoNum type="romanLcPeriod"/>
              <a:tabLst>
                <a:tab pos="473499" algn="l"/>
                <a:tab pos="474138" algn="l"/>
              </a:tabLst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orbitals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oxygen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populated such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that two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orbitals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filled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and two  contain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each.</a:t>
            </a:r>
          </a:p>
          <a:p>
            <a:pPr marL="474138" indent="-424162">
              <a:spcBef>
                <a:spcPts val="237"/>
              </a:spcBef>
              <a:buAutoNum type="romanLcPeriod"/>
              <a:tabLst>
                <a:tab pos="473499" algn="l"/>
                <a:tab pos="474138" algn="l"/>
              </a:tabLst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filled orbitals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cannot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form bonds and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sz="1800" i="1" dirty="0">
                <a:latin typeface="Arial" panose="020B0604020202020204" pitchFamily="34" charset="0"/>
                <a:cs typeface="Arial" panose="020B0604020202020204" pitchFamily="34" charset="0"/>
              </a:rPr>
              <a:t>lone</a:t>
            </a:r>
            <a:r>
              <a:rPr sz="180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138" marR="5767" indent="-422239">
              <a:lnSpc>
                <a:spcPct val="101899"/>
              </a:lnSpc>
              <a:spcBef>
                <a:spcPts val="197"/>
              </a:spcBef>
              <a:buAutoNum type="romanLcPeriod"/>
              <a:tabLst>
                <a:tab pos="473499" algn="l"/>
                <a:tab pos="474138" algn="l"/>
              </a:tabLst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half-filled orbitals participate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formation of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sigma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between 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oxygen and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hydrogen.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07AB81-B2D5-E89B-72F0-EFE901403CB7}"/>
              </a:ext>
            </a:extLst>
          </p:cNvPr>
          <p:cNvGrpSpPr/>
          <p:nvPr/>
        </p:nvGrpSpPr>
        <p:grpSpPr>
          <a:xfrm>
            <a:off x="9080366" y="1935392"/>
            <a:ext cx="2166073" cy="1813108"/>
            <a:chOff x="7753300" y="1613679"/>
            <a:chExt cx="2166073" cy="1813108"/>
          </a:xfrm>
        </p:grpSpPr>
        <p:sp>
          <p:nvSpPr>
            <p:cNvPr id="8" name="object 8"/>
            <p:cNvSpPr/>
            <p:nvPr/>
          </p:nvSpPr>
          <p:spPr>
            <a:xfrm>
              <a:off x="7792916" y="1680383"/>
              <a:ext cx="2037458" cy="1679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16" dirty="0">
                <a:latin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753300" y="1613679"/>
              <a:ext cx="2166073" cy="1813108"/>
            </a:xfrm>
            <a:custGeom>
              <a:avLst/>
              <a:gdLst/>
              <a:ahLst/>
              <a:cxnLst/>
              <a:rect l="l" t="t" r="r" b="b"/>
              <a:pathLst>
                <a:path w="1033145" h="1016635">
                  <a:moveTo>
                    <a:pt x="0" y="1016634"/>
                  </a:moveTo>
                  <a:lnTo>
                    <a:pt x="1033144" y="1016634"/>
                  </a:lnTo>
                  <a:lnTo>
                    <a:pt x="1033144" y="0"/>
                  </a:lnTo>
                  <a:lnTo>
                    <a:pt x="0" y="0"/>
                  </a:lnTo>
                  <a:lnTo>
                    <a:pt x="0" y="1016634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816" dirty="0">
                <a:latin typeface="Arial" panose="020B0604020202020204" pitchFamily="34" charset="0"/>
              </a:endParaRPr>
            </a:p>
          </p:txBody>
        </p:sp>
      </p:grpSp>
      <p:pic>
        <p:nvPicPr>
          <p:cNvPr id="4" name="Picture 3" descr="A purple flower with a black line&#10;&#10;Description automatically generated">
            <a:extLst>
              <a:ext uri="{FF2B5EF4-FFF2-40B4-BE49-F238E27FC236}">
                <a16:creationId xmlns:a16="http://schemas.microsoft.com/office/drawing/2014/main" id="{F7DA79C4-CDF9-8A2B-2E0F-14A2AD3C4E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r="10667" b="24150"/>
          <a:stretch/>
        </p:blipFill>
        <p:spPr>
          <a:xfrm>
            <a:off x="9413875" y="87820"/>
            <a:ext cx="1516262" cy="1635447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20974F7-88DA-BCFF-A200-0D49526E9E8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7EC472A-57F9-4A44-8688-34D2FBDAFF93}" type="datetime1">
              <a:rPr lang="en-US" smtClean="0"/>
              <a:t>8/26/2024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C6FE5F4-C4AE-0D49-88E5-39A71507B2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B4C089-A072-5884-226B-664EB0CE16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512380" y="58840"/>
            <a:ext cx="4457700" cy="419100"/>
          </a:xfrm>
          <a:prstGeom prst="rect">
            <a:avLst/>
          </a:prstGeom>
        </p:spPr>
        <p:txBody>
          <a:bodyPr vert="horz" wrap="square" lIns="0" tIns="7048" rIns="0" bIns="0" rtlCol="0" anchor="ctr">
            <a:spAutoFit/>
          </a:bodyPr>
          <a:lstStyle/>
          <a:p>
            <a:pPr marL="12815" marR="5126">
              <a:lnSpc>
                <a:spcPct val="102099"/>
              </a:lnSpc>
              <a:spcBef>
                <a:spcPts val="56"/>
              </a:spcBef>
            </a:pPr>
            <a:r>
              <a:rPr sz="2800" spc="-5" dirty="0"/>
              <a:t>Acid-Base Chemistry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514" y="353481"/>
            <a:ext cx="11046670" cy="1180770"/>
          </a:xfrm>
          <a:prstGeom prst="rect">
            <a:avLst/>
          </a:prstGeom>
        </p:spPr>
        <p:txBody>
          <a:bodyPr vert="horz" wrap="square" lIns="0" tIns="28192" rIns="0" bIns="0" rtlCol="0">
            <a:spAutoFit/>
          </a:bodyPr>
          <a:lstStyle/>
          <a:p>
            <a:pPr marL="25630" defTabSz="922675">
              <a:spcBef>
                <a:spcPts val="221"/>
              </a:spcBef>
              <a:tabLst>
                <a:tab pos="255657" algn="l"/>
                <a:tab pos="256298" algn="l"/>
              </a:tabLst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Learning</a:t>
            </a:r>
            <a:r>
              <a:rPr lang="en-US" sz="1800" b="1" spc="-15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</a:rPr>
              <a:t>Goals: </a:t>
            </a:r>
          </a:p>
          <a:p>
            <a:pPr marL="256298" indent="-230668" defTabSz="922675">
              <a:spcBef>
                <a:spcPts val="221"/>
              </a:spcBef>
              <a:buFont typeface="Symbol"/>
              <a:buChar char=""/>
              <a:tabLst>
                <a:tab pos="255657" algn="l"/>
                <a:tab pos="256298" algn="l"/>
              </a:tabLst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acid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based on pK</a:t>
            </a:r>
            <a:r>
              <a:rPr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sz="1800" spc="-12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6298" marR="17941" indent="-230668" defTabSz="922675">
              <a:lnSpc>
                <a:spcPct val="101899"/>
              </a:lnSpc>
              <a:spcBef>
                <a:spcPts val="80"/>
              </a:spcBef>
              <a:buFont typeface="Symbol"/>
              <a:buChar char=""/>
              <a:tabLst>
                <a:tab pos="255657" algn="l"/>
                <a:tab pos="256298" algn="l"/>
              </a:tabLst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 protonation state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of the solution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 of the  acid.</a:t>
            </a:r>
            <a:endParaRPr lang="en-US" sz="1800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6298" marR="17941" indent="-230668" defTabSz="922675">
              <a:lnSpc>
                <a:spcPct val="101899"/>
              </a:lnSpc>
              <a:spcBef>
                <a:spcPts val="80"/>
              </a:spcBef>
              <a:buFont typeface="Symbol"/>
              <a:buChar char=""/>
              <a:tabLst>
                <a:tab pos="255657" algn="l"/>
                <a:tab pos="256298" algn="l"/>
              </a:tabLst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effect of chemical structure on </a:t>
            </a:r>
            <a:r>
              <a:rPr lang="en-US"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1800" spc="-5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values of acids in biochemical molecules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74186" y="2012779"/>
            <a:ext cx="2116546" cy="843937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defTabSz="922675">
              <a:spcBef>
                <a:spcPts val="101"/>
              </a:spcBef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ii)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sz="1800" spc="-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sensitive to</a:t>
            </a:r>
            <a:r>
              <a:rPr lang="en-US"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603" y="2057709"/>
            <a:ext cx="4027843" cy="525901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marR="5126" defTabSz="922675">
              <a:lnSpc>
                <a:spcPts val="1978"/>
              </a:lnSpc>
              <a:spcBef>
                <a:spcPts val="61"/>
              </a:spcBef>
            </a:pPr>
            <a:r>
              <a:rPr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interactions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sensitive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7296" y="4178910"/>
            <a:ext cx="6268833" cy="272907"/>
          </a:xfrm>
          <a:prstGeom prst="rect">
            <a:avLst/>
          </a:prstGeom>
        </p:spPr>
        <p:txBody>
          <a:bodyPr vert="horz" wrap="square" lIns="0" tIns="8330" rIns="0" bIns="0" rtlCol="0">
            <a:spAutoFit/>
          </a:bodyPr>
          <a:lstStyle/>
          <a:p>
            <a:pPr marL="12815" marR="5126" defTabSz="922675">
              <a:lnSpc>
                <a:spcPct val="101899"/>
              </a:lnSpc>
              <a:spcBef>
                <a:spcPts val="65"/>
              </a:spcBef>
              <a:tabLst>
                <a:tab pos="4650537" algn="l"/>
              </a:tabLst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en-US" sz="1800" spc="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ionized</a:t>
            </a:r>
            <a:r>
              <a:rPr lang="en-US" sz="1800" spc="-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371" y="4685186"/>
            <a:ext cx="3294321" cy="1862164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38446" defTabSz="922675">
              <a:spcBef>
                <a:spcPts val="101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 Properties </a:t>
            </a: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46" marR="30755" defTabSz="922675">
              <a:lnSpc>
                <a:spcPts val="1978"/>
              </a:lnSpc>
              <a:spcBef>
                <a:spcPts val="65"/>
              </a:spcBef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a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on one 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 pair  orbitals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hydronium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it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to become 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hydroxide ion</a:t>
            </a:r>
            <a:r>
              <a:rPr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(OH</a:t>
            </a:r>
            <a:r>
              <a:rPr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65774" y="4662496"/>
            <a:ext cx="4059795" cy="145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22675"/>
            <a:endParaRPr sz="1816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19A35-4900-4076-8DB8-EA8FB3F5D285}"/>
              </a:ext>
            </a:extLst>
          </p:cNvPr>
          <p:cNvGrpSpPr/>
          <p:nvPr/>
        </p:nvGrpSpPr>
        <p:grpSpPr>
          <a:xfrm>
            <a:off x="1146502" y="2956456"/>
            <a:ext cx="2100794" cy="1043584"/>
            <a:chOff x="1034509" y="3530882"/>
            <a:chExt cx="2081940" cy="1034218"/>
          </a:xfrm>
        </p:grpSpPr>
        <p:sp>
          <p:nvSpPr>
            <p:cNvPr id="24" name="object 24"/>
            <p:cNvSpPr txBox="1"/>
            <p:nvPr/>
          </p:nvSpPr>
          <p:spPr>
            <a:xfrm>
              <a:off x="1793094" y="3677668"/>
              <a:ext cx="80892" cy="202614"/>
            </a:xfrm>
            <a:prstGeom prst="rect">
              <a:avLst/>
            </a:prstGeom>
          </p:spPr>
          <p:txBody>
            <a:bodyPr vert="horz" wrap="square" lIns="0" tIns="14736" rIns="0" bIns="0" rtlCol="0">
              <a:spAutoFit/>
            </a:bodyPr>
            <a:lstStyle/>
            <a:p>
              <a:pPr marL="12815" defTabSz="922675">
                <a:spcBef>
                  <a:spcPts val="115"/>
                </a:spcBef>
              </a:pPr>
              <a:r>
                <a:rPr sz="1211" b="1" spc="5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endParaRPr sz="1211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2264958" y="3735758"/>
              <a:ext cx="122000" cy="202614"/>
            </a:xfrm>
            <a:prstGeom prst="rect">
              <a:avLst/>
            </a:prstGeom>
          </p:spPr>
          <p:txBody>
            <a:bodyPr vert="horz" wrap="square" lIns="0" tIns="14736" rIns="0" bIns="0" rtlCol="0">
              <a:spAutoFit/>
            </a:bodyPr>
            <a:lstStyle/>
            <a:p>
              <a:pPr marL="12815" defTabSz="922675">
                <a:spcBef>
                  <a:spcPts val="115"/>
                </a:spcBef>
              </a:pPr>
              <a:r>
                <a:rPr sz="1211" b="1" spc="10" dirty="0">
                  <a:solidFill>
                    <a:prstClr val="black"/>
                  </a:solidFill>
                  <a:latin typeface="Arial"/>
                  <a:cs typeface="Arial"/>
                </a:rPr>
                <a:t>+</a:t>
              </a:r>
              <a:endParaRPr sz="1211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034509" y="3530882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59" h="278129">
                  <a:moveTo>
                    <a:pt x="250613" y="228122"/>
                  </a:moveTo>
                  <a:lnTo>
                    <a:pt x="28666" y="228122"/>
                  </a:lnTo>
                  <a:lnTo>
                    <a:pt x="52697" y="231895"/>
                  </a:lnTo>
                  <a:lnTo>
                    <a:pt x="58443" y="233055"/>
                  </a:lnTo>
                  <a:lnTo>
                    <a:pt x="100514" y="244959"/>
                  </a:lnTo>
                  <a:lnTo>
                    <a:pt x="108131" y="247741"/>
                  </a:lnTo>
                  <a:lnTo>
                    <a:pt x="115863" y="250380"/>
                  </a:lnTo>
                  <a:lnTo>
                    <a:pt x="131660" y="255592"/>
                  </a:lnTo>
                  <a:lnTo>
                    <a:pt x="138510" y="257779"/>
                  </a:lnTo>
                  <a:lnTo>
                    <a:pt x="155716" y="263070"/>
                  </a:lnTo>
                  <a:lnTo>
                    <a:pt x="164115" y="265458"/>
                  </a:lnTo>
                  <a:lnTo>
                    <a:pt x="182925" y="271017"/>
                  </a:lnTo>
                  <a:lnTo>
                    <a:pt x="182813" y="271529"/>
                  </a:lnTo>
                  <a:lnTo>
                    <a:pt x="203407" y="276953"/>
                  </a:lnTo>
                  <a:lnTo>
                    <a:pt x="200261" y="277405"/>
                  </a:lnTo>
                  <a:lnTo>
                    <a:pt x="218570" y="277865"/>
                  </a:lnTo>
                  <a:lnTo>
                    <a:pt x="219885" y="277806"/>
                  </a:lnTo>
                  <a:lnTo>
                    <a:pt x="234995" y="272382"/>
                  </a:lnTo>
                  <a:lnTo>
                    <a:pt x="232932" y="272211"/>
                  </a:lnTo>
                  <a:lnTo>
                    <a:pt x="242542" y="262660"/>
                  </a:lnTo>
                  <a:lnTo>
                    <a:pt x="248527" y="251337"/>
                  </a:lnTo>
                  <a:lnTo>
                    <a:pt x="250946" y="237758"/>
                  </a:lnTo>
                  <a:lnTo>
                    <a:pt x="250613" y="237758"/>
                  </a:lnTo>
                  <a:lnTo>
                    <a:pt x="250613" y="228122"/>
                  </a:lnTo>
                  <a:close/>
                </a:path>
                <a:path w="251459" h="278129">
                  <a:moveTo>
                    <a:pt x="242615" y="262660"/>
                  </a:moveTo>
                  <a:lnTo>
                    <a:pt x="242258" y="263342"/>
                  </a:lnTo>
                  <a:lnTo>
                    <a:pt x="242615" y="262660"/>
                  </a:lnTo>
                  <a:close/>
                </a:path>
                <a:path w="251459" h="278129">
                  <a:moveTo>
                    <a:pt x="248671" y="251062"/>
                  </a:moveTo>
                  <a:lnTo>
                    <a:pt x="248527" y="251337"/>
                  </a:lnTo>
                  <a:lnTo>
                    <a:pt x="248378" y="252171"/>
                  </a:lnTo>
                  <a:lnTo>
                    <a:pt x="248671" y="251062"/>
                  </a:lnTo>
                  <a:close/>
                </a:path>
                <a:path w="251459" h="278129">
                  <a:moveTo>
                    <a:pt x="251129" y="236735"/>
                  </a:moveTo>
                  <a:lnTo>
                    <a:pt x="250613" y="237758"/>
                  </a:lnTo>
                  <a:lnTo>
                    <a:pt x="250946" y="237758"/>
                  </a:lnTo>
                  <a:lnTo>
                    <a:pt x="251129" y="236735"/>
                  </a:lnTo>
                  <a:close/>
                </a:path>
                <a:path w="251459" h="278129">
                  <a:moveTo>
                    <a:pt x="0" y="225819"/>
                  </a:moveTo>
                  <a:lnTo>
                    <a:pt x="2174" y="230254"/>
                  </a:lnTo>
                  <a:lnTo>
                    <a:pt x="1989" y="226709"/>
                  </a:lnTo>
                  <a:lnTo>
                    <a:pt x="0" y="225819"/>
                  </a:lnTo>
                  <a:close/>
                </a:path>
                <a:path w="251459" h="278129">
                  <a:moveTo>
                    <a:pt x="18767" y="2984"/>
                  </a:moveTo>
                  <a:lnTo>
                    <a:pt x="10299" y="3411"/>
                  </a:lnTo>
                  <a:lnTo>
                    <a:pt x="3583" y="3817"/>
                  </a:lnTo>
                  <a:lnTo>
                    <a:pt x="286" y="13644"/>
                  </a:lnTo>
                  <a:lnTo>
                    <a:pt x="1945" y="16032"/>
                  </a:lnTo>
                  <a:lnTo>
                    <a:pt x="1753" y="27289"/>
                  </a:lnTo>
                  <a:lnTo>
                    <a:pt x="1682" y="114956"/>
                  </a:lnTo>
                  <a:lnTo>
                    <a:pt x="1791" y="127008"/>
                  </a:lnTo>
                  <a:lnTo>
                    <a:pt x="1947" y="137987"/>
                  </a:lnTo>
                  <a:lnTo>
                    <a:pt x="2443" y="152785"/>
                  </a:lnTo>
                  <a:lnTo>
                    <a:pt x="2473" y="175065"/>
                  </a:lnTo>
                  <a:lnTo>
                    <a:pt x="2231" y="180834"/>
                  </a:lnTo>
                  <a:lnTo>
                    <a:pt x="1947" y="185837"/>
                  </a:lnTo>
                  <a:lnTo>
                    <a:pt x="1716" y="194181"/>
                  </a:lnTo>
                  <a:lnTo>
                    <a:pt x="1612" y="200683"/>
                  </a:lnTo>
                  <a:lnTo>
                    <a:pt x="1491" y="215599"/>
                  </a:lnTo>
                  <a:lnTo>
                    <a:pt x="1716" y="221470"/>
                  </a:lnTo>
                  <a:lnTo>
                    <a:pt x="1989" y="226709"/>
                  </a:lnTo>
                  <a:lnTo>
                    <a:pt x="3432" y="227354"/>
                  </a:lnTo>
                  <a:lnTo>
                    <a:pt x="6866" y="228975"/>
                  </a:lnTo>
                  <a:lnTo>
                    <a:pt x="9326" y="227184"/>
                  </a:lnTo>
                  <a:lnTo>
                    <a:pt x="250613" y="227184"/>
                  </a:lnTo>
                  <a:lnTo>
                    <a:pt x="250613" y="218741"/>
                  </a:lnTo>
                  <a:lnTo>
                    <a:pt x="250897" y="218656"/>
                  </a:lnTo>
                  <a:lnTo>
                    <a:pt x="249754" y="208678"/>
                  </a:lnTo>
                  <a:lnTo>
                    <a:pt x="249218" y="203433"/>
                  </a:lnTo>
                  <a:lnTo>
                    <a:pt x="236878" y="161860"/>
                  </a:lnTo>
                  <a:lnTo>
                    <a:pt x="223151" y="133718"/>
                  </a:lnTo>
                  <a:lnTo>
                    <a:pt x="219503" y="127008"/>
                  </a:lnTo>
                  <a:lnTo>
                    <a:pt x="199916" y="101836"/>
                  </a:lnTo>
                  <a:lnTo>
                    <a:pt x="193110" y="94574"/>
                  </a:lnTo>
                  <a:lnTo>
                    <a:pt x="185956" y="86422"/>
                  </a:lnTo>
                  <a:lnTo>
                    <a:pt x="180839" y="80333"/>
                  </a:lnTo>
                  <a:lnTo>
                    <a:pt x="174992" y="74115"/>
                  </a:lnTo>
                  <a:lnTo>
                    <a:pt x="142921" y="48598"/>
                  </a:lnTo>
                  <a:lnTo>
                    <a:pt x="111318" y="31126"/>
                  </a:lnTo>
                  <a:lnTo>
                    <a:pt x="102988" y="27289"/>
                  </a:lnTo>
                  <a:lnTo>
                    <a:pt x="94930" y="23447"/>
                  </a:lnTo>
                  <a:lnTo>
                    <a:pt x="90205" y="21309"/>
                  </a:lnTo>
                  <a:lnTo>
                    <a:pt x="79814" y="17055"/>
                  </a:lnTo>
                  <a:lnTo>
                    <a:pt x="74071" y="14538"/>
                  </a:lnTo>
                  <a:lnTo>
                    <a:pt x="20598" y="3325"/>
                  </a:lnTo>
                  <a:lnTo>
                    <a:pt x="18767" y="2984"/>
                  </a:lnTo>
                  <a:close/>
                </a:path>
                <a:path w="251459" h="278129">
                  <a:moveTo>
                    <a:pt x="16307" y="227525"/>
                  </a:moveTo>
                  <a:lnTo>
                    <a:pt x="30039" y="228889"/>
                  </a:lnTo>
                  <a:lnTo>
                    <a:pt x="28666" y="228122"/>
                  </a:lnTo>
                  <a:lnTo>
                    <a:pt x="250613" y="228122"/>
                  </a:lnTo>
                  <a:lnTo>
                    <a:pt x="250613" y="227610"/>
                  </a:lnTo>
                  <a:lnTo>
                    <a:pt x="19854" y="227610"/>
                  </a:lnTo>
                  <a:lnTo>
                    <a:pt x="16307" y="227525"/>
                  </a:lnTo>
                  <a:close/>
                </a:path>
                <a:path w="251459" h="278129">
                  <a:moveTo>
                    <a:pt x="250613" y="227184"/>
                  </a:moveTo>
                  <a:lnTo>
                    <a:pt x="9326" y="227184"/>
                  </a:lnTo>
                  <a:lnTo>
                    <a:pt x="14590" y="227354"/>
                  </a:lnTo>
                  <a:lnTo>
                    <a:pt x="19854" y="227610"/>
                  </a:lnTo>
                  <a:lnTo>
                    <a:pt x="250613" y="227610"/>
                  </a:lnTo>
                  <a:lnTo>
                    <a:pt x="250613" y="227184"/>
                  </a:lnTo>
                  <a:close/>
                </a:path>
                <a:path w="251459" h="278129">
                  <a:moveTo>
                    <a:pt x="4864" y="0"/>
                  </a:moveTo>
                  <a:lnTo>
                    <a:pt x="1831" y="3922"/>
                  </a:lnTo>
                  <a:lnTo>
                    <a:pt x="3583" y="3817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034509" y="3530882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59" h="278129">
                  <a:moveTo>
                    <a:pt x="10299" y="3411"/>
                  </a:moveTo>
                  <a:lnTo>
                    <a:pt x="18767" y="2984"/>
                  </a:lnTo>
                  <a:lnTo>
                    <a:pt x="20598" y="3325"/>
                  </a:lnTo>
                  <a:lnTo>
                    <a:pt x="34330" y="5116"/>
                  </a:lnTo>
                  <a:lnTo>
                    <a:pt x="74071" y="14538"/>
                  </a:lnTo>
                  <a:lnTo>
                    <a:pt x="79814" y="17055"/>
                  </a:lnTo>
                  <a:lnTo>
                    <a:pt x="86079" y="19602"/>
                  </a:lnTo>
                  <a:lnTo>
                    <a:pt x="90205" y="21309"/>
                  </a:lnTo>
                  <a:lnTo>
                    <a:pt x="94929" y="23447"/>
                  </a:lnTo>
                  <a:lnTo>
                    <a:pt x="102988" y="27289"/>
                  </a:lnTo>
                  <a:lnTo>
                    <a:pt x="111318" y="31126"/>
                  </a:lnTo>
                  <a:lnTo>
                    <a:pt x="149596" y="52766"/>
                  </a:lnTo>
                  <a:lnTo>
                    <a:pt x="180839" y="80333"/>
                  </a:lnTo>
                  <a:lnTo>
                    <a:pt x="185956" y="86422"/>
                  </a:lnTo>
                  <a:lnTo>
                    <a:pt x="193110" y="94574"/>
                  </a:lnTo>
                  <a:lnTo>
                    <a:pt x="199916" y="101836"/>
                  </a:lnTo>
                  <a:lnTo>
                    <a:pt x="203666" y="105789"/>
                  </a:lnTo>
                  <a:lnTo>
                    <a:pt x="206644" y="109229"/>
                  </a:lnTo>
                  <a:lnTo>
                    <a:pt x="223151" y="133718"/>
                  </a:lnTo>
                  <a:lnTo>
                    <a:pt x="227320" y="141257"/>
                  </a:lnTo>
                  <a:lnTo>
                    <a:pt x="242629" y="177338"/>
                  </a:lnTo>
                  <a:lnTo>
                    <a:pt x="246324" y="190769"/>
                  </a:lnTo>
                  <a:lnTo>
                    <a:pt x="248146" y="197453"/>
                  </a:lnTo>
                  <a:lnTo>
                    <a:pt x="248896" y="200683"/>
                  </a:lnTo>
                  <a:lnTo>
                    <a:pt x="249218" y="203433"/>
                  </a:lnTo>
                  <a:lnTo>
                    <a:pt x="249754" y="208678"/>
                  </a:lnTo>
                  <a:lnTo>
                    <a:pt x="250897" y="218656"/>
                  </a:lnTo>
                  <a:lnTo>
                    <a:pt x="250613" y="218741"/>
                  </a:lnTo>
                  <a:lnTo>
                    <a:pt x="250613" y="228207"/>
                  </a:lnTo>
                  <a:lnTo>
                    <a:pt x="250613" y="237758"/>
                  </a:lnTo>
                  <a:lnTo>
                    <a:pt x="251129" y="236735"/>
                  </a:lnTo>
                  <a:lnTo>
                    <a:pt x="249754" y="244410"/>
                  </a:lnTo>
                  <a:lnTo>
                    <a:pt x="248378" y="252171"/>
                  </a:lnTo>
                  <a:lnTo>
                    <a:pt x="248671" y="251062"/>
                  </a:lnTo>
                  <a:lnTo>
                    <a:pt x="245464" y="257202"/>
                  </a:lnTo>
                  <a:lnTo>
                    <a:pt x="242258" y="263342"/>
                  </a:lnTo>
                  <a:lnTo>
                    <a:pt x="242542" y="262660"/>
                  </a:lnTo>
                  <a:lnTo>
                    <a:pt x="237737" y="267436"/>
                  </a:lnTo>
                  <a:lnTo>
                    <a:pt x="232932" y="272211"/>
                  </a:lnTo>
                  <a:lnTo>
                    <a:pt x="234995" y="272382"/>
                  </a:lnTo>
                  <a:lnTo>
                    <a:pt x="227440" y="275077"/>
                  </a:lnTo>
                  <a:lnTo>
                    <a:pt x="219885" y="277806"/>
                  </a:lnTo>
                  <a:lnTo>
                    <a:pt x="218570" y="277865"/>
                  </a:lnTo>
                  <a:lnTo>
                    <a:pt x="209415" y="277635"/>
                  </a:lnTo>
                  <a:lnTo>
                    <a:pt x="200261" y="277405"/>
                  </a:lnTo>
                  <a:lnTo>
                    <a:pt x="203407" y="276953"/>
                  </a:lnTo>
                  <a:lnTo>
                    <a:pt x="193110" y="274258"/>
                  </a:lnTo>
                  <a:lnTo>
                    <a:pt x="182813" y="271529"/>
                  </a:lnTo>
                  <a:lnTo>
                    <a:pt x="182925" y="271017"/>
                  </a:lnTo>
                  <a:lnTo>
                    <a:pt x="170796" y="267436"/>
                  </a:lnTo>
                  <a:lnTo>
                    <a:pt x="164115" y="265458"/>
                  </a:lnTo>
                  <a:lnTo>
                    <a:pt x="160151" y="264344"/>
                  </a:lnTo>
                  <a:lnTo>
                    <a:pt x="155716" y="263070"/>
                  </a:lnTo>
                  <a:lnTo>
                    <a:pt x="115863" y="250380"/>
                  </a:lnTo>
                  <a:lnTo>
                    <a:pt x="104194" y="246286"/>
                  </a:lnTo>
                  <a:lnTo>
                    <a:pt x="100514" y="244959"/>
                  </a:lnTo>
                  <a:lnTo>
                    <a:pt x="58443" y="233055"/>
                  </a:lnTo>
                  <a:lnTo>
                    <a:pt x="28666" y="228122"/>
                  </a:lnTo>
                  <a:lnTo>
                    <a:pt x="30039" y="228889"/>
                  </a:lnTo>
                  <a:lnTo>
                    <a:pt x="23173" y="228207"/>
                  </a:lnTo>
                  <a:lnTo>
                    <a:pt x="16307" y="227525"/>
                  </a:lnTo>
                  <a:lnTo>
                    <a:pt x="19854" y="227610"/>
                  </a:lnTo>
                  <a:lnTo>
                    <a:pt x="14590" y="227354"/>
                  </a:lnTo>
                  <a:lnTo>
                    <a:pt x="9326" y="227184"/>
                  </a:lnTo>
                  <a:lnTo>
                    <a:pt x="6866" y="228975"/>
                  </a:lnTo>
                  <a:lnTo>
                    <a:pt x="3432" y="227354"/>
                  </a:lnTo>
                  <a:lnTo>
                    <a:pt x="0" y="225819"/>
                  </a:lnTo>
                  <a:lnTo>
                    <a:pt x="2174" y="230254"/>
                  </a:lnTo>
                  <a:lnTo>
                    <a:pt x="1716" y="221470"/>
                  </a:lnTo>
                  <a:lnTo>
                    <a:pt x="1491" y="215599"/>
                  </a:lnTo>
                  <a:lnTo>
                    <a:pt x="2231" y="180834"/>
                  </a:lnTo>
                  <a:lnTo>
                    <a:pt x="2473" y="175065"/>
                  </a:lnTo>
                  <a:lnTo>
                    <a:pt x="2575" y="164418"/>
                  </a:lnTo>
                  <a:lnTo>
                    <a:pt x="2473" y="153678"/>
                  </a:lnTo>
                  <a:lnTo>
                    <a:pt x="2231" y="146744"/>
                  </a:lnTo>
                  <a:lnTo>
                    <a:pt x="1947" y="137987"/>
                  </a:lnTo>
                  <a:lnTo>
                    <a:pt x="1716" y="121778"/>
                  </a:lnTo>
                  <a:lnTo>
                    <a:pt x="1620" y="102620"/>
                  </a:lnTo>
                  <a:lnTo>
                    <a:pt x="1630" y="86963"/>
                  </a:lnTo>
                  <a:lnTo>
                    <a:pt x="1684" y="72106"/>
                  </a:lnTo>
                  <a:lnTo>
                    <a:pt x="1716" y="55346"/>
                  </a:lnTo>
                  <a:lnTo>
                    <a:pt x="1684" y="42618"/>
                  </a:lnTo>
                  <a:lnTo>
                    <a:pt x="1630" y="37757"/>
                  </a:lnTo>
                  <a:lnTo>
                    <a:pt x="1620" y="35103"/>
                  </a:lnTo>
                  <a:lnTo>
                    <a:pt x="1716" y="28994"/>
                  </a:lnTo>
                  <a:lnTo>
                    <a:pt x="1945" y="16032"/>
                  </a:lnTo>
                  <a:lnTo>
                    <a:pt x="286" y="13644"/>
                  </a:lnTo>
                  <a:lnTo>
                    <a:pt x="2575" y="6822"/>
                  </a:lnTo>
                  <a:lnTo>
                    <a:pt x="4864" y="0"/>
                  </a:lnTo>
                  <a:lnTo>
                    <a:pt x="1831" y="3922"/>
                  </a:lnTo>
                  <a:lnTo>
                    <a:pt x="10299" y="3411"/>
                  </a:lnTo>
                  <a:close/>
                </a:path>
              </a:pathLst>
            </a:custGeom>
            <a:ln w="5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853881" y="3566888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60" h="278129">
                  <a:moveTo>
                    <a:pt x="96791" y="262600"/>
                  </a:moveTo>
                  <a:lnTo>
                    <a:pt x="8595" y="262600"/>
                  </a:lnTo>
                  <a:lnTo>
                    <a:pt x="13322" y="267367"/>
                  </a:lnTo>
                  <a:lnTo>
                    <a:pt x="18136" y="272134"/>
                  </a:lnTo>
                  <a:lnTo>
                    <a:pt x="16073" y="272305"/>
                  </a:lnTo>
                  <a:lnTo>
                    <a:pt x="31201" y="277754"/>
                  </a:lnTo>
                  <a:lnTo>
                    <a:pt x="32576" y="277814"/>
                  </a:lnTo>
                  <a:lnTo>
                    <a:pt x="50884" y="277362"/>
                  </a:lnTo>
                  <a:lnTo>
                    <a:pt x="47704" y="276910"/>
                  </a:lnTo>
                  <a:lnTo>
                    <a:pt x="68333" y="271461"/>
                  </a:lnTo>
                  <a:lnTo>
                    <a:pt x="68161" y="271000"/>
                  </a:lnTo>
                  <a:lnTo>
                    <a:pt x="86965" y="265409"/>
                  </a:lnTo>
                  <a:lnTo>
                    <a:pt x="95401" y="263025"/>
                  </a:lnTo>
                  <a:lnTo>
                    <a:pt x="96791" y="262600"/>
                  </a:lnTo>
                  <a:close/>
                </a:path>
                <a:path w="251460" h="278129">
                  <a:moveTo>
                    <a:pt x="0" y="236650"/>
                  </a:moveTo>
                  <a:lnTo>
                    <a:pt x="2633" y="251445"/>
                  </a:lnTo>
                  <a:lnTo>
                    <a:pt x="5672" y="257151"/>
                  </a:lnTo>
                  <a:lnTo>
                    <a:pt x="8853" y="263282"/>
                  </a:lnTo>
                  <a:lnTo>
                    <a:pt x="8595" y="262600"/>
                  </a:lnTo>
                  <a:lnTo>
                    <a:pt x="96791" y="262600"/>
                  </a:lnTo>
                  <a:lnTo>
                    <a:pt x="119443" y="255532"/>
                  </a:lnTo>
                  <a:lnTo>
                    <a:pt x="135205" y="250337"/>
                  </a:lnTo>
                  <a:lnTo>
                    <a:pt x="142951" y="247704"/>
                  </a:lnTo>
                  <a:lnTo>
                    <a:pt x="150580" y="244929"/>
                  </a:lnTo>
                  <a:lnTo>
                    <a:pt x="170424" y="238608"/>
                  </a:lnTo>
                  <a:lnTo>
                    <a:pt x="173466" y="237758"/>
                  </a:lnTo>
                  <a:lnTo>
                    <a:pt x="515" y="237758"/>
                  </a:lnTo>
                  <a:lnTo>
                    <a:pt x="0" y="236650"/>
                  </a:lnTo>
                  <a:close/>
                </a:path>
                <a:path w="251460" h="278129">
                  <a:moveTo>
                    <a:pt x="2406" y="251019"/>
                  </a:moveTo>
                  <a:lnTo>
                    <a:pt x="2750" y="252102"/>
                  </a:lnTo>
                  <a:lnTo>
                    <a:pt x="2633" y="251445"/>
                  </a:lnTo>
                  <a:lnTo>
                    <a:pt x="2406" y="251019"/>
                  </a:lnTo>
                  <a:close/>
                </a:path>
                <a:path w="251460" h="278129">
                  <a:moveTo>
                    <a:pt x="232332" y="2899"/>
                  </a:moveTo>
                  <a:lnTo>
                    <a:pt x="230527" y="3240"/>
                  </a:lnTo>
                  <a:lnTo>
                    <a:pt x="208392" y="6216"/>
                  </a:lnTo>
                  <a:lnTo>
                    <a:pt x="202442" y="7131"/>
                  </a:lnTo>
                  <a:lnTo>
                    <a:pt x="177049" y="14490"/>
                  </a:lnTo>
                  <a:lnTo>
                    <a:pt x="171305" y="17055"/>
                  </a:lnTo>
                  <a:lnTo>
                    <a:pt x="160894" y="21298"/>
                  </a:lnTo>
                  <a:lnTo>
                    <a:pt x="156160" y="23411"/>
                  </a:lnTo>
                  <a:lnTo>
                    <a:pt x="139772" y="31041"/>
                  </a:lnTo>
                  <a:lnTo>
                    <a:pt x="134034" y="33600"/>
                  </a:lnTo>
                  <a:lnTo>
                    <a:pt x="94965" y="57556"/>
                  </a:lnTo>
                  <a:lnTo>
                    <a:pt x="65167" y="86374"/>
                  </a:lnTo>
                  <a:lnTo>
                    <a:pt x="58018" y="94489"/>
                  </a:lnTo>
                  <a:lnTo>
                    <a:pt x="51209" y="101788"/>
                  </a:lnTo>
                  <a:lnTo>
                    <a:pt x="47446" y="105746"/>
                  </a:lnTo>
                  <a:lnTo>
                    <a:pt x="44456" y="109192"/>
                  </a:lnTo>
                  <a:lnTo>
                    <a:pt x="27934" y="133718"/>
                  </a:lnTo>
                  <a:lnTo>
                    <a:pt x="23755" y="141219"/>
                  </a:lnTo>
                  <a:lnTo>
                    <a:pt x="8498" y="177263"/>
                  </a:lnTo>
                  <a:lnTo>
                    <a:pt x="4813" y="190769"/>
                  </a:lnTo>
                  <a:lnTo>
                    <a:pt x="2982" y="197404"/>
                  </a:lnTo>
                  <a:lnTo>
                    <a:pt x="2224" y="200609"/>
                  </a:lnTo>
                  <a:lnTo>
                    <a:pt x="1900" y="203349"/>
                  </a:lnTo>
                  <a:lnTo>
                    <a:pt x="1375" y="208593"/>
                  </a:lnTo>
                  <a:lnTo>
                    <a:pt x="171" y="218571"/>
                  </a:lnTo>
                  <a:lnTo>
                    <a:pt x="515" y="218656"/>
                  </a:lnTo>
                  <a:lnTo>
                    <a:pt x="515" y="237758"/>
                  </a:lnTo>
                  <a:lnTo>
                    <a:pt x="173466" y="237758"/>
                  </a:lnTo>
                  <a:lnTo>
                    <a:pt x="222448" y="228122"/>
                  </a:lnTo>
                  <a:lnTo>
                    <a:pt x="228808" y="228122"/>
                  </a:lnTo>
                  <a:lnTo>
                    <a:pt x="233966" y="227610"/>
                  </a:lnTo>
                  <a:lnTo>
                    <a:pt x="231215" y="227610"/>
                  </a:lnTo>
                  <a:lnTo>
                    <a:pt x="241787" y="227098"/>
                  </a:lnTo>
                  <a:lnTo>
                    <a:pt x="248175" y="227098"/>
                  </a:lnTo>
                  <a:lnTo>
                    <a:pt x="249095" y="226665"/>
                  </a:lnTo>
                  <a:lnTo>
                    <a:pt x="249605" y="215526"/>
                  </a:lnTo>
                  <a:lnTo>
                    <a:pt x="249519" y="203349"/>
                  </a:lnTo>
                  <a:lnTo>
                    <a:pt x="249351" y="194095"/>
                  </a:lnTo>
                  <a:lnTo>
                    <a:pt x="249144" y="185751"/>
                  </a:lnTo>
                  <a:lnTo>
                    <a:pt x="248857" y="180749"/>
                  </a:lnTo>
                  <a:lnTo>
                    <a:pt x="248602" y="174979"/>
                  </a:lnTo>
                  <a:lnTo>
                    <a:pt x="248635" y="152738"/>
                  </a:lnTo>
                  <a:lnTo>
                    <a:pt x="249144" y="137986"/>
                  </a:lnTo>
                  <a:lnTo>
                    <a:pt x="249285" y="126961"/>
                  </a:lnTo>
                  <a:lnTo>
                    <a:pt x="249390" y="114956"/>
                  </a:lnTo>
                  <a:lnTo>
                    <a:pt x="249278" y="23411"/>
                  </a:lnTo>
                  <a:lnTo>
                    <a:pt x="249179" y="16032"/>
                  </a:lnTo>
                  <a:lnTo>
                    <a:pt x="250812" y="13644"/>
                  </a:lnTo>
                  <a:lnTo>
                    <a:pt x="248492" y="6822"/>
                  </a:lnTo>
                  <a:lnTo>
                    <a:pt x="247484" y="3747"/>
                  </a:lnTo>
                  <a:lnTo>
                    <a:pt x="232332" y="2899"/>
                  </a:lnTo>
                  <a:close/>
                </a:path>
                <a:path w="251460" h="278129">
                  <a:moveTo>
                    <a:pt x="251070" y="225734"/>
                  </a:moveTo>
                  <a:lnTo>
                    <a:pt x="249095" y="226665"/>
                  </a:lnTo>
                  <a:lnTo>
                    <a:pt x="248922" y="230254"/>
                  </a:lnTo>
                  <a:lnTo>
                    <a:pt x="251070" y="225734"/>
                  </a:lnTo>
                  <a:close/>
                </a:path>
                <a:path w="251460" h="278129">
                  <a:moveTo>
                    <a:pt x="248175" y="227098"/>
                  </a:moveTo>
                  <a:lnTo>
                    <a:pt x="241787" y="227098"/>
                  </a:lnTo>
                  <a:lnTo>
                    <a:pt x="244280" y="228975"/>
                  </a:lnTo>
                  <a:lnTo>
                    <a:pt x="248175" y="227098"/>
                  </a:lnTo>
                  <a:close/>
                </a:path>
                <a:path w="251460" h="278129">
                  <a:moveTo>
                    <a:pt x="228808" y="228122"/>
                  </a:moveTo>
                  <a:lnTo>
                    <a:pt x="222448" y="228122"/>
                  </a:lnTo>
                  <a:lnTo>
                    <a:pt x="221073" y="228889"/>
                  </a:lnTo>
                  <a:lnTo>
                    <a:pt x="228808" y="228122"/>
                  </a:lnTo>
                  <a:close/>
                </a:path>
                <a:path w="251460" h="278129">
                  <a:moveTo>
                    <a:pt x="234825" y="227525"/>
                  </a:moveTo>
                  <a:lnTo>
                    <a:pt x="231215" y="227610"/>
                  </a:lnTo>
                  <a:lnTo>
                    <a:pt x="233966" y="227610"/>
                  </a:lnTo>
                  <a:lnTo>
                    <a:pt x="234825" y="227525"/>
                  </a:lnTo>
                  <a:close/>
                </a:path>
                <a:path w="251460" h="278129">
                  <a:moveTo>
                    <a:pt x="246257" y="0"/>
                  </a:moveTo>
                  <a:lnTo>
                    <a:pt x="247484" y="3747"/>
                  </a:lnTo>
                  <a:lnTo>
                    <a:pt x="249265" y="3837"/>
                  </a:lnTo>
                  <a:lnTo>
                    <a:pt x="24625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853881" y="3566888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60" h="278129">
                  <a:moveTo>
                    <a:pt x="240842" y="3411"/>
                  </a:moveTo>
                  <a:lnTo>
                    <a:pt x="232332" y="2899"/>
                  </a:lnTo>
                  <a:lnTo>
                    <a:pt x="230527" y="3240"/>
                  </a:lnTo>
                  <a:lnTo>
                    <a:pt x="216775" y="5116"/>
                  </a:lnTo>
                  <a:lnTo>
                    <a:pt x="177049" y="14490"/>
                  </a:lnTo>
                  <a:lnTo>
                    <a:pt x="171305" y="17055"/>
                  </a:lnTo>
                  <a:lnTo>
                    <a:pt x="165032" y="19600"/>
                  </a:lnTo>
                  <a:lnTo>
                    <a:pt x="160894" y="21298"/>
                  </a:lnTo>
                  <a:lnTo>
                    <a:pt x="156160" y="23411"/>
                  </a:lnTo>
                  <a:lnTo>
                    <a:pt x="148098" y="27204"/>
                  </a:lnTo>
                  <a:lnTo>
                    <a:pt x="139772" y="31041"/>
                  </a:lnTo>
                  <a:lnTo>
                    <a:pt x="101511" y="52691"/>
                  </a:lnTo>
                  <a:lnTo>
                    <a:pt x="70277" y="80290"/>
                  </a:lnTo>
                  <a:lnTo>
                    <a:pt x="65167" y="86374"/>
                  </a:lnTo>
                  <a:lnTo>
                    <a:pt x="58018" y="94489"/>
                  </a:lnTo>
                  <a:lnTo>
                    <a:pt x="51209" y="101788"/>
                  </a:lnTo>
                  <a:lnTo>
                    <a:pt x="47446" y="105746"/>
                  </a:lnTo>
                  <a:lnTo>
                    <a:pt x="44456" y="109192"/>
                  </a:lnTo>
                  <a:lnTo>
                    <a:pt x="27934" y="133718"/>
                  </a:lnTo>
                  <a:lnTo>
                    <a:pt x="23755" y="141219"/>
                  </a:lnTo>
                  <a:lnTo>
                    <a:pt x="8498" y="177263"/>
                  </a:lnTo>
                  <a:lnTo>
                    <a:pt x="4813" y="190769"/>
                  </a:lnTo>
                  <a:lnTo>
                    <a:pt x="2982" y="197404"/>
                  </a:lnTo>
                  <a:lnTo>
                    <a:pt x="2224" y="200609"/>
                  </a:lnTo>
                  <a:lnTo>
                    <a:pt x="1900" y="203349"/>
                  </a:lnTo>
                  <a:lnTo>
                    <a:pt x="1375" y="208593"/>
                  </a:lnTo>
                  <a:lnTo>
                    <a:pt x="171" y="218571"/>
                  </a:lnTo>
                  <a:lnTo>
                    <a:pt x="515" y="218656"/>
                  </a:lnTo>
                  <a:lnTo>
                    <a:pt x="515" y="228207"/>
                  </a:lnTo>
                  <a:lnTo>
                    <a:pt x="515" y="237758"/>
                  </a:lnTo>
                  <a:lnTo>
                    <a:pt x="0" y="236650"/>
                  </a:lnTo>
                  <a:lnTo>
                    <a:pt x="1375" y="244376"/>
                  </a:lnTo>
                  <a:lnTo>
                    <a:pt x="2750" y="252102"/>
                  </a:lnTo>
                  <a:lnTo>
                    <a:pt x="2406" y="251019"/>
                  </a:lnTo>
                  <a:lnTo>
                    <a:pt x="5672" y="257151"/>
                  </a:lnTo>
                  <a:lnTo>
                    <a:pt x="8853" y="263282"/>
                  </a:lnTo>
                  <a:lnTo>
                    <a:pt x="8595" y="262600"/>
                  </a:lnTo>
                  <a:lnTo>
                    <a:pt x="13322" y="267367"/>
                  </a:lnTo>
                  <a:lnTo>
                    <a:pt x="18136" y="272134"/>
                  </a:lnTo>
                  <a:lnTo>
                    <a:pt x="16073" y="272305"/>
                  </a:lnTo>
                  <a:lnTo>
                    <a:pt x="23637" y="275034"/>
                  </a:lnTo>
                  <a:lnTo>
                    <a:pt x="31201" y="277754"/>
                  </a:lnTo>
                  <a:lnTo>
                    <a:pt x="32576" y="277814"/>
                  </a:lnTo>
                  <a:lnTo>
                    <a:pt x="41687" y="277584"/>
                  </a:lnTo>
                  <a:lnTo>
                    <a:pt x="50884" y="277362"/>
                  </a:lnTo>
                  <a:lnTo>
                    <a:pt x="47704" y="276910"/>
                  </a:lnTo>
                  <a:lnTo>
                    <a:pt x="58018" y="274181"/>
                  </a:lnTo>
                  <a:lnTo>
                    <a:pt x="68333" y="271461"/>
                  </a:lnTo>
                  <a:lnTo>
                    <a:pt x="68161" y="271000"/>
                  </a:lnTo>
                  <a:lnTo>
                    <a:pt x="80280" y="267367"/>
                  </a:lnTo>
                  <a:lnTo>
                    <a:pt x="86965" y="265409"/>
                  </a:lnTo>
                  <a:lnTo>
                    <a:pt x="90949" y="264303"/>
                  </a:lnTo>
                  <a:lnTo>
                    <a:pt x="95401" y="263025"/>
                  </a:lnTo>
                  <a:lnTo>
                    <a:pt x="135205" y="250337"/>
                  </a:lnTo>
                  <a:lnTo>
                    <a:pt x="146894" y="246252"/>
                  </a:lnTo>
                  <a:lnTo>
                    <a:pt x="150580" y="244929"/>
                  </a:lnTo>
                  <a:lnTo>
                    <a:pt x="192688" y="233043"/>
                  </a:lnTo>
                  <a:lnTo>
                    <a:pt x="210758" y="229913"/>
                  </a:lnTo>
                  <a:lnTo>
                    <a:pt x="222448" y="228122"/>
                  </a:lnTo>
                  <a:lnTo>
                    <a:pt x="221072" y="228889"/>
                  </a:lnTo>
                  <a:lnTo>
                    <a:pt x="227949" y="228207"/>
                  </a:lnTo>
                  <a:lnTo>
                    <a:pt x="234825" y="227525"/>
                  </a:lnTo>
                  <a:lnTo>
                    <a:pt x="231215" y="227610"/>
                  </a:lnTo>
                  <a:lnTo>
                    <a:pt x="236544" y="227354"/>
                  </a:lnTo>
                  <a:lnTo>
                    <a:pt x="241787" y="227098"/>
                  </a:lnTo>
                  <a:lnTo>
                    <a:pt x="244280" y="228975"/>
                  </a:lnTo>
                  <a:lnTo>
                    <a:pt x="247632" y="227354"/>
                  </a:lnTo>
                  <a:lnTo>
                    <a:pt x="251070" y="225734"/>
                  </a:lnTo>
                  <a:lnTo>
                    <a:pt x="248922" y="230254"/>
                  </a:lnTo>
                  <a:lnTo>
                    <a:pt x="249351" y="221385"/>
                  </a:lnTo>
                  <a:lnTo>
                    <a:pt x="249605" y="215526"/>
                  </a:lnTo>
                  <a:lnTo>
                    <a:pt x="248857" y="180749"/>
                  </a:lnTo>
                  <a:lnTo>
                    <a:pt x="248602" y="174979"/>
                  </a:lnTo>
                  <a:lnTo>
                    <a:pt x="248492" y="164333"/>
                  </a:lnTo>
                  <a:lnTo>
                    <a:pt x="248602" y="153642"/>
                  </a:lnTo>
                  <a:lnTo>
                    <a:pt x="248857" y="146733"/>
                  </a:lnTo>
                  <a:lnTo>
                    <a:pt x="249144" y="137986"/>
                  </a:lnTo>
                  <a:lnTo>
                    <a:pt x="249351" y="121778"/>
                  </a:lnTo>
                  <a:lnTo>
                    <a:pt x="249460" y="102608"/>
                  </a:lnTo>
                  <a:lnTo>
                    <a:pt x="249448" y="86931"/>
                  </a:lnTo>
                  <a:lnTo>
                    <a:pt x="249388" y="72070"/>
                  </a:lnTo>
                  <a:lnTo>
                    <a:pt x="249351" y="55346"/>
                  </a:lnTo>
                  <a:lnTo>
                    <a:pt x="249388" y="42605"/>
                  </a:lnTo>
                  <a:lnTo>
                    <a:pt x="249448" y="37714"/>
                  </a:lnTo>
                  <a:lnTo>
                    <a:pt x="249460" y="35031"/>
                  </a:lnTo>
                  <a:lnTo>
                    <a:pt x="249351" y="28909"/>
                  </a:lnTo>
                  <a:lnTo>
                    <a:pt x="249179" y="16032"/>
                  </a:lnTo>
                  <a:lnTo>
                    <a:pt x="250812" y="13644"/>
                  </a:lnTo>
                  <a:lnTo>
                    <a:pt x="248492" y="6822"/>
                  </a:lnTo>
                  <a:lnTo>
                    <a:pt x="246257" y="0"/>
                  </a:lnTo>
                  <a:lnTo>
                    <a:pt x="249265" y="3837"/>
                  </a:lnTo>
                  <a:lnTo>
                    <a:pt x="240842" y="3411"/>
                  </a:lnTo>
                  <a:close/>
                </a:path>
              </a:pathLst>
            </a:custGeom>
            <a:ln w="5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840418" y="4192448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60" h="278129">
                  <a:moveTo>
                    <a:pt x="96817" y="262609"/>
                  </a:moveTo>
                  <a:lnTo>
                    <a:pt x="8595" y="262609"/>
                  </a:lnTo>
                  <a:lnTo>
                    <a:pt x="18222" y="272152"/>
                  </a:lnTo>
                  <a:lnTo>
                    <a:pt x="16159" y="272322"/>
                  </a:lnTo>
                  <a:lnTo>
                    <a:pt x="31201" y="277771"/>
                  </a:lnTo>
                  <a:lnTo>
                    <a:pt x="32576" y="277823"/>
                  </a:lnTo>
                  <a:lnTo>
                    <a:pt x="50884" y="277371"/>
                  </a:lnTo>
                  <a:lnTo>
                    <a:pt x="47704" y="276919"/>
                  </a:lnTo>
                  <a:lnTo>
                    <a:pt x="68333" y="271469"/>
                  </a:lnTo>
                  <a:lnTo>
                    <a:pt x="68161" y="271009"/>
                  </a:lnTo>
                  <a:lnTo>
                    <a:pt x="87037" y="265418"/>
                  </a:lnTo>
                  <a:lnTo>
                    <a:pt x="95415" y="263037"/>
                  </a:lnTo>
                  <a:lnTo>
                    <a:pt x="96817" y="262609"/>
                  </a:lnTo>
                  <a:close/>
                </a:path>
                <a:path w="251460" h="278129">
                  <a:moveTo>
                    <a:pt x="0" y="236667"/>
                  </a:moveTo>
                  <a:lnTo>
                    <a:pt x="2591" y="251219"/>
                  </a:lnTo>
                  <a:lnTo>
                    <a:pt x="8853" y="263291"/>
                  </a:lnTo>
                  <a:lnTo>
                    <a:pt x="8595" y="262609"/>
                  </a:lnTo>
                  <a:lnTo>
                    <a:pt x="96817" y="262609"/>
                  </a:lnTo>
                  <a:lnTo>
                    <a:pt x="119486" y="255544"/>
                  </a:lnTo>
                  <a:lnTo>
                    <a:pt x="135291" y="250346"/>
                  </a:lnTo>
                  <a:lnTo>
                    <a:pt x="142988" y="247712"/>
                  </a:lnTo>
                  <a:lnTo>
                    <a:pt x="146905" y="246261"/>
                  </a:lnTo>
                  <a:lnTo>
                    <a:pt x="150581" y="244937"/>
                  </a:lnTo>
                  <a:lnTo>
                    <a:pt x="170456" y="238595"/>
                  </a:lnTo>
                  <a:lnTo>
                    <a:pt x="173485" y="237750"/>
                  </a:lnTo>
                  <a:lnTo>
                    <a:pt x="515" y="237750"/>
                  </a:lnTo>
                  <a:lnTo>
                    <a:pt x="0" y="236667"/>
                  </a:lnTo>
                  <a:close/>
                </a:path>
                <a:path w="251460" h="278129">
                  <a:moveTo>
                    <a:pt x="2492" y="251028"/>
                  </a:moveTo>
                  <a:lnTo>
                    <a:pt x="2750" y="252111"/>
                  </a:lnTo>
                  <a:lnTo>
                    <a:pt x="2591" y="251219"/>
                  </a:lnTo>
                  <a:lnTo>
                    <a:pt x="2492" y="251028"/>
                  </a:lnTo>
                  <a:close/>
                </a:path>
                <a:path w="251460" h="278129">
                  <a:moveTo>
                    <a:pt x="232332" y="2950"/>
                  </a:moveTo>
                  <a:lnTo>
                    <a:pt x="230527" y="3291"/>
                  </a:lnTo>
                  <a:lnTo>
                    <a:pt x="208393" y="6225"/>
                  </a:lnTo>
                  <a:lnTo>
                    <a:pt x="202453" y="7150"/>
                  </a:lnTo>
                  <a:lnTo>
                    <a:pt x="177063" y="14495"/>
                  </a:lnTo>
                  <a:lnTo>
                    <a:pt x="171305" y="17030"/>
                  </a:lnTo>
                  <a:lnTo>
                    <a:pt x="160894" y="21287"/>
                  </a:lnTo>
                  <a:lnTo>
                    <a:pt x="156160" y="23415"/>
                  </a:lnTo>
                  <a:lnTo>
                    <a:pt x="148098" y="27246"/>
                  </a:lnTo>
                  <a:lnTo>
                    <a:pt x="139772" y="31079"/>
                  </a:lnTo>
                  <a:lnTo>
                    <a:pt x="101543" y="52710"/>
                  </a:lnTo>
                  <a:lnTo>
                    <a:pt x="70277" y="80300"/>
                  </a:lnTo>
                  <a:lnTo>
                    <a:pt x="65167" y="86388"/>
                  </a:lnTo>
                  <a:lnTo>
                    <a:pt x="58018" y="94523"/>
                  </a:lnTo>
                  <a:lnTo>
                    <a:pt x="51209" y="101802"/>
                  </a:lnTo>
                  <a:lnTo>
                    <a:pt x="47446" y="105760"/>
                  </a:lnTo>
                  <a:lnTo>
                    <a:pt x="44456" y="109208"/>
                  </a:lnTo>
                  <a:lnTo>
                    <a:pt x="27934" y="133692"/>
                  </a:lnTo>
                  <a:lnTo>
                    <a:pt x="23805" y="141210"/>
                  </a:lnTo>
                  <a:lnTo>
                    <a:pt x="8509" y="177288"/>
                  </a:lnTo>
                  <a:lnTo>
                    <a:pt x="4813" y="190744"/>
                  </a:lnTo>
                  <a:lnTo>
                    <a:pt x="2982" y="197400"/>
                  </a:lnTo>
                  <a:lnTo>
                    <a:pt x="2224" y="200619"/>
                  </a:lnTo>
                  <a:lnTo>
                    <a:pt x="1900" y="203372"/>
                  </a:lnTo>
                  <a:lnTo>
                    <a:pt x="1375" y="208627"/>
                  </a:lnTo>
                  <a:lnTo>
                    <a:pt x="257" y="218613"/>
                  </a:lnTo>
                  <a:lnTo>
                    <a:pt x="515" y="218673"/>
                  </a:lnTo>
                  <a:lnTo>
                    <a:pt x="515" y="237750"/>
                  </a:lnTo>
                  <a:lnTo>
                    <a:pt x="173485" y="237750"/>
                  </a:lnTo>
                  <a:lnTo>
                    <a:pt x="222448" y="228096"/>
                  </a:lnTo>
                  <a:lnTo>
                    <a:pt x="229066" y="228096"/>
                  </a:lnTo>
                  <a:lnTo>
                    <a:pt x="234223" y="227585"/>
                  </a:lnTo>
                  <a:lnTo>
                    <a:pt x="231301" y="227585"/>
                  </a:lnTo>
                  <a:lnTo>
                    <a:pt x="241787" y="227133"/>
                  </a:lnTo>
                  <a:lnTo>
                    <a:pt x="248207" y="227133"/>
                  </a:lnTo>
                  <a:lnTo>
                    <a:pt x="249128" y="226706"/>
                  </a:lnTo>
                  <a:lnTo>
                    <a:pt x="249437" y="221393"/>
                  </a:lnTo>
                  <a:lnTo>
                    <a:pt x="249643" y="215541"/>
                  </a:lnTo>
                  <a:lnTo>
                    <a:pt x="249528" y="200619"/>
                  </a:lnTo>
                  <a:lnTo>
                    <a:pt x="249437" y="194147"/>
                  </a:lnTo>
                  <a:lnTo>
                    <a:pt x="249194" y="185786"/>
                  </a:lnTo>
                  <a:lnTo>
                    <a:pt x="248911" y="180779"/>
                  </a:lnTo>
                  <a:lnTo>
                    <a:pt x="248676" y="175004"/>
                  </a:lnTo>
                  <a:lnTo>
                    <a:pt x="248705" y="152738"/>
                  </a:lnTo>
                  <a:lnTo>
                    <a:pt x="249194" y="137969"/>
                  </a:lnTo>
                  <a:lnTo>
                    <a:pt x="249359" y="126963"/>
                  </a:lnTo>
                  <a:lnTo>
                    <a:pt x="249485" y="109208"/>
                  </a:lnTo>
                  <a:lnTo>
                    <a:pt x="249403" y="27246"/>
                  </a:lnTo>
                  <a:lnTo>
                    <a:pt x="249179" y="16006"/>
                  </a:lnTo>
                  <a:lnTo>
                    <a:pt x="250812" y="13627"/>
                  </a:lnTo>
                  <a:lnTo>
                    <a:pt x="248578" y="6813"/>
                  </a:lnTo>
                  <a:lnTo>
                    <a:pt x="247541" y="3768"/>
                  </a:lnTo>
                  <a:lnTo>
                    <a:pt x="232332" y="2950"/>
                  </a:lnTo>
                  <a:close/>
                </a:path>
                <a:path w="251460" h="278129">
                  <a:moveTo>
                    <a:pt x="251156" y="225768"/>
                  </a:moveTo>
                  <a:lnTo>
                    <a:pt x="249128" y="226706"/>
                  </a:lnTo>
                  <a:lnTo>
                    <a:pt x="248922" y="230254"/>
                  </a:lnTo>
                  <a:lnTo>
                    <a:pt x="251156" y="225768"/>
                  </a:lnTo>
                  <a:close/>
                </a:path>
                <a:path w="251460" h="278129">
                  <a:moveTo>
                    <a:pt x="248207" y="227133"/>
                  </a:moveTo>
                  <a:lnTo>
                    <a:pt x="241787" y="227133"/>
                  </a:lnTo>
                  <a:lnTo>
                    <a:pt x="244280" y="228949"/>
                  </a:lnTo>
                  <a:lnTo>
                    <a:pt x="248207" y="227133"/>
                  </a:lnTo>
                  <a:close/>
                </a:path>
                <a:path w="251460" h="278129">
                  <a:moveTo>
                    <a:pt x="229066" y="228096"/>
                  </a:moveTo>
                  <a:lnTo>
                    <a:pt x="222448" y="228096"/>
                  </a:lnTo>
                  <a:lnTo>
                    <a:pt x="221073" y="228889"/>
                  </a:lnTo>
                  <a:lnTo>
                    <a:pt x="229066" y="228096"/>
                  </a:lnTo>
                  <a:close/>
                </a:path>
                <a:path w="251460" h="278129">
                  <a:moveTo>
                    <a:pt x="234825" y="227525"/>
                  </a:moveTo>
                  <a:lnTo>
                    <a:pt x="231301" y="227585"/>
                  </a:lnTo>
                  <a:lnTo>
                    <a:pt x="234223" y="227585"/>
                  </a:lnTo>
                  <a:lnTo>
                    <a:pt x="234825" y="227525"/>
                  </a:lnTo>
                  <a:close/>
                </a:path>
                <a:path w="251460" h="278129">
                  <a:moveTo>
                    <a:pt x="246257" y="0"/>
                  </a:moveTo>
                  <a:lnTo>
                    <a:pt x="247541" y="3768"/>
                  </a:lnTo>
                  <a:lnTo>
                    <a:pt x="249265" y="3863"/>
                  </a:lnTo>
                  <a:lnTo>
                    <a:pt x="24625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840418" y="4192448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60" h="278129">
                  <a:moveTo>
                    <a:pt x="240842" y="3402"/>
                  </a:moveTo>
                  <a:lnTo>
                    <a:pt x="232332" y="2950"/>
                  </a:lnTo>
                  <a:lnTo>
                    <a:pt x="230527" y="3291"/>
                  </a:lnTo>
                  <a:lnTo>
                    <a:pt x="216775" y="5108"/>
                  </a:lnTo>
                  <a:lnTo>
                    <a:pt x="177063" y="14495"/>
                  </a:lnTo>
                  <a:lnTo>
                    <a:pt x="171305" y="17030"/>
                  </a:lnTo>
                  <a:lnTo>
                    <a:pt x="165032" y="19586"/>
                  </a:lnTo>
                  <a:lnTo>
                    <a:pt x="160894" y="21287"/>
                  </a:lnTo>
                  <a:lnTo>
                    <a:pt x="156160" y="23415"/>
                  </a:lnTo>
                  <a:lnTo>
                    <a:pt x="148098" y="27246"/>
                  </a:lnTo>
                  <a:lnTo>
                    <a:pt x="139772" y="31079"/>
                  </a:lnTo>
                  <a:lnTo>
                    <a:pt x="101543" y="52710"/>
                  </a:lnTo>
                  <a:lnTo>
                    <a:pt x="70277" y="80300"/>
                  </a:lnTo>
                  <a:lnTo>
                    <a:pt x="65167" y="86388"/>
                  </a:lnTo>
                  <a:lnTo>
                    <a:pt x="58018" y="94523"/>
                  </a:lnTo>
                  <a:lnTo>
                    <a:pt x="51209" y="101802"/>
                  </a:lnTo>
                  <a:lnTo>
                    <a:pt x="47446" y="105760"/>
                  </a:lnTo>
                  <a:lnTo>
                    <a:pt x="44456" y="109208"/>
                  </a:lnTo>
                  <a:lnTo>
                    <a:pt x="27934" y="133692"/>
                  </a:lnTo>
                  <a:lnTo>
                    <a:pt x="23805" y="141210"/>
                  </a:lnTo>
                  <a:lnTo>
                    <a:pt x="8509" y="177288"/>
                  </a:lnTo>
                  <a:lnTo>
                    <a:pt x="4813" y="190744"/>
                  </a:lnTo>
                  <a:lnTo>
                    <a:pt x="2982" y="197400"/>
                  </a:lnTo>
                  <a:lnTo>
                    <a:pt x="2224" y="200619"/>
                  </a:lnTo>
                  <a:lnTo>
                    <a:pt x="1900" y="203372"/>
                  </a:lnTo>
                  <a:lnTo>
                    <a:pt x="1375" y="208627"/>
                  </a:lnTo>
                  <a:lnTo>
                    <a:pt x="257" y="218613"/>
                  </a:lnTo>
                  <a:lnTo>
                    <a:pt x="515" y="218673"/>
                  </a:lnTo>
                  <a:lnTo>
                    <a:pt x="515" y="228207"/>
                  </a:lnTo>
                  <a:lnTo>
                    <a:pt x="515" y="237750"/>
                  </a:lnTo>
                  <a:lnTo>
                    <a:pt x="0" y="236667"/>
                  </a:lnTo>
                  <a:lnTo>
                    <a:pt x="1375" y="244385"/>
                  </a:lnTo>
                  <a:lnTo>
                    <a:pt x="2750" y="252111"/>
                  </a:lnTo>
                  <a:lnTo>
                    <a:pt x="2492" y="251028"/>
                  </a:lnTo>
                  <a:lnTo>
                    <a:pt x="5672" y="257159"/>
                  </a:lnTo>
                  <a:lnTo>
                    <a:pt x="8853" y="263291"/>
                  </a:lnTo>
                  <a:lnTo>
                    <a:pt x="8595" y="262609"/>
                  </a:lnTo>
                  <a:lnTo>
                    <a:pt x="13408" y="267376"/>
                  </a:lnTo>
                  <a:lnTo>
                    <a:pt x="18222" y="272152"/>
                  </a:lnTo>
                  <a:lnTo>
                    <a:pt x="16159" y="272322"/>
                  </a:lnTo>
                  <a:lnTo>
                    <a:pt x="23723" y="275043"/>
                  </a:lnTo>
                  <a:lnTo>
                    <a:pt x="31201" y="277771"/>
                  </a:lnTo>
                  <a:lnTo>
                    <a:pt x="32576" y="277823"/>
                  </a:lnTo>
                  <a:lnTo>
                    <a:pt x="41687" y="277601"/>
                  </a:lnTo>
                  <a:lnTo>
                    <a:pt x="50884" y="277371"/>
                  </a:lnTo>
                  <a:lnTo>
                    <a:pt x="47704" y="276919"/>
                  </a:lnTo>
                  <a:lnTo>
                    <a:pt x="58018" y="274190"/>
                  </a:lnTo>
                  <a:lnTo>
                    <a:pt x="68333" y="271469"/>
                  </a:lnTo>
                  <a:lnTo>
                    <a:pt x="68161" y="271009"/>
                  </a:lnTo>
                  <a:lnTo>
                    <a:pt x="80366" y="267376"/>
                  </a:lnTo>
                  <a:lnTo>
                    <a:pt x="87037" y="265418"/>
                  </a:lnTo>
                  <a:lnTo>
                    <a:pt x="90992" y="264312"/>
                  </a:lnTo>
                  <a:lnTo>
                    <a:pt x="95415" y="263037"/>
                  </a:lnTo>
                  <a:lnTo>
                    <a:pt x="135291" y="250346"/>
                  </a:lnTo>
                  <a:lnTo>
                    <a:pt x="146905" y="246261"/>
                  </a:lnTo>
                  <a:lnTo>
                    <a:pt x="150581" y="244937"/>
                  </a:lnTo>
                  <a:lnTo>
                    <a:pt x="192700" y="233043"/>
                  </a:lnTo>
                  <a:lnTo>
                    <a:pt x="210758" y="229913"/>
                  </a:lnTo>
                  <a:lnTo>
                    <a:pt x="222448" y="228096"/>
                  </a:lnTo>
                  <a:lnTo>
                    <a:pt x="221072" y="228889"/>
                  </a:lnTo>
                  <a:lnTo>
                    <a:pt x="227949" y="228207"/>
                  </a:lnTo>
                  <a:lnTo>
                    <a:pt x="234825" y="227525"/>
                  </a:lnTo>
                  <a:lnTo>
                    <a:pt x="231301" y="227585"/>
                  </a:lnTo>
                  <a:lnTo>
                    <a:pt x="236544" y="227354"/>
                  </a:lnTo>
                  <a:lnTo>
                    <a:pt x="241787" y="227133"/>
                  </a:lnTo>
                  <a:lnTo>
                    <a:pt x="244280" y="228949"/>
                  </a:lnTo>
                  <a:lnTo>
                    <a:pt x="247718" y="227354"/>
                  </a:lnTo>
                  <a:lnTo>
                    <a:pt x="251156" y="225768"/>
                  </a:lnTo>
                  <a:lnTo>
                    <a:pt x="248922" y="230254"/>
                  </a:lnTo>
                  <a:lnTo>
                    <a:pt x="249437" y="221393"/>
                  </a:lnTo>
                  <a:lnTo>
                    <a:pt x="249643" y="215541"/>
                  </a:lnTo>
                  <a:lnTo>
                    <a:pt x="248911" y="180779"/>
                  </a:lnTo>
                  <a:lnTo>
                    <a:pt x="248676" y="175004"/>
                  </a:lnTo>
                  <a:lnTo>
                    <a:pt x="248578" y="164341"/>
                  </a:lnTo>
                  <a:lnTo>
                    <a:pt x="248676" y="153635"/>
                  </a:lnTo>
                  <a:lnTo>
                    <a:pt x="248911" y="146717"/>
                  </a:lnTo>
                  <a:lnTo>
                    <a:pt x="249194" y="137969"/>
                  </a:lnTo>
                  <a:lnTo>
                    <a:pt x="249437" y="121770"/>
                  </a:lnTo>
                  <a:lnTo>
                    <a:pt x="249510" y="102612"/>
                  </a:lnTo>
                  <a:lnTo>
                    <a:pt x="249502" y="86943"/>
                  </a:lnTo>
                  <a:lnTo>
                    <a:pt x="249461" y="72082"/>
                  </a:lnTo>
                  <a:lnTo>
                    <a:pt x="249437" y="55346"/>
                  </a:lnTo>
                  <a:lnTo>
                    <a:pt x="249461" y="42602"/>
                  </a:lnTo>
                  <a:lnTo>
                    <a:pt x="249502" y="37723"/>
                  </a:lnTo>
                  <a:lnTo>
                    <a:pt x="249510" y="35057"/>
                  </a:lnTo>
                  <a:lnTo>
                    <a:pt x="249437" y="28952"/>
                  </a:lnTo>
                  <a:lnTo>
                    <a:pt x="249179" y="16006"/>
                  </a:lnTo>
                  <a:lnTo>
                    <a:pt x="250812" y="13627"/>
                  </a:lnTo>
                  <a:lnTo>
                    <a:pt x="248578" y="6813"/>
                  </a:lnTo>
                  <a:lnTo>
                    <a:pt x="246257" y="0"/>
                  </a:lnTo>
                  <a:lnTo>
                    <a:pt x="249265" y="3863"/>
                  </a:lnTo>
                  <a:lnTo>
                    <a:pt x="240842" y="3402"/>
                  </a:lnTo>
                  <a:close/>
                </a:path>
              </a:pathLst>
            </a:custGeom>
            <a:ln w="5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047952" y="4199639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59" h="278129">
                  <a:moveTo>
                    <a:pt x="250615" y="228096"/>
                  </a:moveTo>
                  <a:lnTo>
                    <a:pt x="28666" y="228096"/>
                  </a:lnTo>
                  <a:lnTo>
                    <a:pt x="47424" y="230999"/>
                  </a:lnTo>
                  <a:lnTo>
                    <a:pt x="52698" y="231872"/>
                  </a:lnTo>
                  <a:lnTo>
                    <a:pt x="100514" y="244937"/>
                  </a:lnTo>
                  <a:lnTo>
                    <a:pt x="108129" y="247712"/>
                  </a:lnTo>
                  <a:lnTo>
                    <a:pt x="115865" y="250346"/>
                  </a:lnTo>
                  <a:lnTo>
                    <a:pt x="138503" y="257726"/>
                  </a:lnTo>
                  <a:lnTo>
                    <a:pt x="155714" y="263037"/>
                  </a:lnTo>
                  <a:lnTo>
                    <a:pt x="164113" y="265418"/>
                  </a:lnTo>
                  <a:lnTo>
                    <a:pt x="182926" y="271009"/>
                  </a:lnTo>
                  <a:lnTo>
                    <a:pt x="182806" y="271469"/>
                  </a:lnTo>
                  <a:lnTo>
                    <a:pt x="203409" y="276919"/>
                  </a:lnTo>
                  <a:lnTo>
                    <a:pt x="200263" y="277371"/>
                  </a:lnTo>
                  <a:lnTo>
                    <a:pt x="218571" y="277823"/>
                  </a:lnTo>
                  <a:lnTo>
                    <a:pt x="219886" y="277771"/>
                  </a:lnTo>
                  <a:lnTo>
                    <a:pt x="234988" y="272314"/>
                  </a:lnTo>
                  <a:lnTo>
                    <a:pt x="232934" y="272143"/>
                  </a:lnTo>
                  <a:lnTo>
                    <a:pt x="242544" y="262609"/>
                  </a:lnTo>
                  <a:lnTo>
                    <a:pt x="248526" y="251292"/>
                  </a:lnTo>
                  <a:lnTo>
                    <a:pt x="250939" y="237741"/>
                  </a:lnTo>
                  <a:lnTo>
                    <a:pt x="250615" y="237741"/>
                  </a:lnTo>
                  <a:lnTo>
                    <a:pt x="250615" y="228096"/>
                  </a:lnTo>
                  <a:close/>
                </a:path>
                <a:path w="251459" h="278129">
                  <a:moveTo>
                    <a:pt x="242616" y="262609"/>
                  </a:moveTo>
                  <a:lnTo>
                    <a:pt x="242260" y="263291"/>
                  </a:lnTo>
                  <a:lnTo>
                    <a:pt x="242616" y="262609"/>
                  </a:lnTo>
                  <a:close/>
                </a:path>
                <a:path w="251459" h="278129">
                  <a:moveTo>
                    <a:pt x="248664" y="251028"/>
                  </a:moveTo>
                  <a:lnTo>
                    <a:pt x="248526" y="251292"/>
                  </a:lnTo>
                  <a:lnTo>
                    <a:pt x="248380" y="252111"/>
                  </a:lnTo>
                  <a:lnTo>
                    <a:pt x="248664" y="251028"/>
                  </a:lnTo>
                  <a:close/>
                </a:path>
                <a:path w="251459" h="278129">
                  <a:moveTo>
                    <a:pt x="251131" y="236667"/>
                  </a:moveTo>
                  <a:lnTo>
                    <a:pt x="250615" y="237741"/>
                  </a:lnTo>
                  <a:lnTo>
                    <a:pt x="250939" y="237741"/>
                  </a:lnTo>
                  <a:lnTo>
                    <a:pt x="251131" y="236667"/>
                  </a:lnTo>
                  <a:close/>
                </a:path>
                <a:path w="251459" h="278129">
                  <a:moveTo>
                    <a:pt x="0" y="225768"/>
                  </a:moveTo>
                  <a:lnTo>
                    <a:pt x="2174" y="230254"/>
                  </a:lnTo>
                  <a:lnTo>
                    <a:pt x="1990" y="226690"/>
                  </a:lnTo>
                  <a:lnTo>
                    <a:pt x="0" y="225768"/>
                  </a:lnTo>
                  <a:close/>
                </a:path>
                <a:path w="251459" h="278129">
                  <a:moveTo>
                    <a:pt x="18767" y="2950"/>
                  </a:moveTo>
                  <a:lnTo>
                    <a:pt x="3598" y="3767"/>
                  </a:lnTo>
                  <a:lnTo>
                    <a:pt x="286" y="13627"/>
                  </a:lnTo>
                  <a:lnTo>
                    <a:pt x="1945" y="16006"/>
                  </a:lnTo>
                  <a:lnTo>
                    <a:pt x="1753" y="27246"/>
                  </a:lnTo>
                  <a:lnTo>
                    <a:pt x="1682" y="114956"/>
                  </a:lnTo>
                  <a:lnTo>
                    <a:pt x="1790" y="126963"/>
                  </a:lnTo>
                  <a:lnTo>
                    <a:pt x="1947" y="137969"/>
                  </a:lnTo>
                  <a:lnTo>
                    <a:pt x="2443" y="152738"/>
                  </a:lnTo>
                  <a:lnTo>
                    <a:pt x="2473" y="175004"/>
                  </a:lnTo>
                  <a:lnTo>
                    <a:pt x="2231" y="180779"/>
                  </a:lnTo>
                  <a:lnTo>
                    <a:pt x="1947" y="185786"/>
                  </a:lnTo>
                  <a:lnTo>
                    <a:pt x="1716" y="194147"/>
                  </a:lnTo>
                  <a:lnTo>
                    <a:pt x="1612" y="200619"/>
                  </a:lnTo>
                  <a:lnTo>
                    <a:pt x="1491" y="215541"/>
                  </a:lnTo>
                  <a:lnTo>
                    <a:pt x="1716" y="221393"/>
                  </a:lnTo>
                  <a:lnTo>
                    <a:pt x="1990" y="226690"/>
                  </a:lnTo>
                  <a:lnTo>
                    <a:pt x="6865" y="228949"/>
                  </a:lnTo>
                  <a:lnTo>
                    <a:pt x="9326" y="227133"/>
                  </a:lnTo>
                  <a:lnTo>
                    <a:pt x="250615" y="227133"/>
                  </a:lnTo>
                  <a:lnTo>
                    <a:pt x="250615" y="218673"/>
                  </a:lnTo>
                  <a:lnTo>
                    <a:pt x="250898" y="218613"/>
                  </a:lnTo>
                  <a:lnTo>
                    <a:pt x="249755" y="208627"/>
                  </a:lnTo>
                  <a:lnTo>
                    <a:pt x="249219" y="203372"/>
                  </a:lnTo>
                  <a:lnTo>
                    <a:pt x="248897" y="200619"/>
                  </a:lnTo>
                  <a:lnTo>
                    <a:pt x="248144" y="197400"/>
                  </a:lnTo>
                  <a:lnTo>
                    <a:pt x="246317" y="190744"/>
                  </a:lnTo>
                  <a:lnTo>
                    <a:pt x="244265" y="183089"/>
                  </a:lnTo>
                  <a:lnTo>
                    <a:pt x="230270" y="146718"/>
                  </a:lnTo>
                  <a:lnTo>
                    <a:pt x="223144" y="133692"/>
                  </a:lnTo>
                  <a:lnTo>
                    <a:pt x="219499" y="126963"/>
                  </a:lnTo>
                  <a:lnTo>
                    <a:pt x="199918" y="101798"/>
                  </a:lnTo>
                  <a:lnTo>
                    <a:pt x="193112" y="94515"/>
                  </a:lnTo>
                  <a:lnTo>
                    <a:pt x="185952" y="86385"/>
                  </a:lnTo>
                  <a:lnTo>
                    <a:pt x="180833" y="80298"/>
                  </a:lnTo>
                  <a:lnTo>
                    <a:pt x="174986" y="74081"/>
                  </a:lnTo>
                  <a:lnTo>
                    <a:pt x="142922" y="48529"/>
                  </a:lnTo>
                  <a:lnTo>
                    <a:pt x="111320" y="31079"/>
                  </a:lnTo>
                  <a:lnTo>
                    <a:pt x="102989" y="27246"/>
                  </a:lnTo>
                  <a:lnTo>
                    <a:pt x="94926" y="23413"/>
                  </a:lnTo>
                  <a:lnTo>
                    <a:pt x="90200" y="21284"/>
                  </a:lnTo>
                  <a:lnTo>
                    <a:pt x="79816" y="17030"/>
                  </a:lnTo>
                  <a:lnTo>
                    <a:pt x="74072" y="14495"/>
                  </a:lnTo>
                  <a:lnTo>
                    <a:pt x="20598" y="3291"/>
                  </a:lnTo>
                  <a:lnTo>
                    <a:pt x="18767" y="2950"/>
                  </a:lnTo>
                  <a:close/>
                </a:path>
                <a:path w="251459" h="278129">
                  <a:moveTo>
                    <a:pt x="16307" y="227525"/>
                  </a:moveTo>
                  <a:lnTo>
                    <a:pt x="30039" y="228889"/>
                  </a:lnTo>
                  <a:lnTo>
                    <a:pt x="28666" y="228096"/>
                  </a:lnTo>
                  <a:lnTo>
                    <a:pt x="250615" y="228096"/>
                  </a:lnTo>
                  <a:lnTo>
                    <a:pt x="250615" y="227585"/>
                  </a:lnTo>
                  <a:lnTo>
                    <a:pt x="19854" y="227585"/>
                  </a:lnTo>
                  <a:lnTo>
                    <a:pt x="16307" y="227525"/>
                  </a:lnTo>
                  <a:close/>
                </a:path>
                <a:path w="251459" h="278129">
                  <a:moveTo>
                    <a:pt x="250615" y="227133"/>
                  </a:moveTo>
                  <a:lnTo>
                    <a:pt x="9326" y="227133"/>
                  </a:lnTo>
                  <a:lnTo>
                    <a:pt x="19854" y="227585"/>
                  </a:lnTo>
                  <a:lnTo>
                    <a:pt x="250615" y="227585"/>
                  </a:lnTo>
                  <a:lnTo>
                    <a:pt x="250615" y="227133"/>
                  </a:lnTo>
                  <a:close/>
                </a:path>
                <a:path w="251459" h="278129">
                  <a:moveTo>
                    <a:pt x="4863" y="0"/>
                  </a:moveTo>
                  <a:lnTo>
                    <a:pt x="1830" y="3863"/>
                  </a:lnTo>
                  <a:lnTo>
                    <a:pt x="3598" y="3767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047952" y="4199639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59" h="278129">
                  <a:moveTo>
                    <a:pt x="10298" y="3402"/>
                  </a:moveTo>
                  <a:lnTo>
                    <a:pt x="18767" y="2950"/>
                  </a:lnTo>
                  <a:lnTo>
                    <a:pt x="20598" y="3291"/>
                  </a:lnTo>
                  <a:lnTo>
                    <a:pt x="34330" y="5108"/>
                  </a:lnTo>
                  <a:lnTo>
                    <a:pt x="74072" y="14495"/>
                  </a:lnTo>
                  <a:lnTo>
                    <a:pt x="79816" y="17030"/>
                  </a:lnTo>
                  <a:lnTo>
                    <a:pt x="86076" y="19582"/>
                  </a:lnTo>
                  <a:lnTo>
                    <a:pt x="90200" y="21284"/>
                  </a:lnTo>
                  <a:lnTo>
                    <a:pt x="94926" y="23413"/>
                  </a:lnTo>
                  <a:lnTo>
                    <a:pt x="102989" y="27246"/>
                  </a:lnTo>
                  <a:lnTo>
                    <a:pt x="111320" y="31079"/>
                  </a:lnTo>
                  <a:lnTo>
                    <a:pt x="149593" y="52707"/>
                  </a:lnTo>
                  <a:lnTo>
                    <a:pt x="180833" y="80298"/>
                  </a:lnTo>
                  <a:lnTo>
                    <a:pt x="185952" y="86385"/>
                  </a:lnTo>
                  <a:lnTo>
                    <a:pt x="193112" y="94515"/>
                  </a:lnTo>
                  <a:lnTo>
                    <a:pt x="199918" y="101798"/>
                  </a:lnTo>
                  <a:lnTo>
                    <a:pt x="203668" y="105759"/>
                  </a:lnTo>
                  <a:lnTo>
                    <a:pt x="206646" y="109208"/>
                  </a:lnTo>
                  <a:lnTo>
                    <a:pt x="223144" y="133692"/>
                  </a:lnTo>
                  <a:lnTo>
                    <a:pt x="227318" y="141210"/>
                  </a:lnTo>
                  <a:lnTo>
                    <a:pt x="242630" y="177288"/>
                  </a:lnTo>
                  <a:lnTo>
                    <a:pt x="246317" y="190744"/>
                  </a:lnTo>
                  <a:lnTo>
                    <a:pt x="248144" y="197400"/>
                  </a:lnTo>
                  <a:lnTo>
                    <a:pt x="248897" y="200619"/>
                  </a:lnTo>
                  <a:lnTo>
                    <a:pt x="249219" y="203372"/>
                  </a:lnTo>
                  <a:lnTo>
                    <a:pt x="249755" y="208627"/>
                  </a:lnTo>
                  <a:lnTo>
                    <a:pt x="250898" y="218613"/>
                  </a:lnTo>
                  <a:lnTo>
                    <a:pt x="250615" y="218673"/>
                  </a:lnTo>
                  <a:lnTo>
                    <a:pt x="250615" y="228207"/>
                  </a:lnTo>
                  <a:lnTo>
                    <a:pt x="250615" y="237741"/>
                  </a:lnTo>
                  <a:lnTo>
                    <a:pt x="251131" y="236667"/>
                  </a:lnTo>
                  <a:lnTo>
                    <a:pt x="249755" y="244385"/>
                  </a:lnTo>
                  <a:lnTo>
                    <a:pt x="248380" y="252111"/>
                  </a:lnTo>
                  <a:lnTo>
                    <a:pt x="248664" y="251028"/>
                  </a:lnTo>
                  <a:lnTo>
                    <a:pt x="245466" y="257159"/>
                  </a:lnTo>
                  <a:lnTo>
                    <a:pt x="242260" y="263291"/>
                  </a:lnTo>
                  <a:lnTo>
                    <a:pt x="242544" y="262609"/>
                  </a:lnTo>
                  <a:lnTo>
                    <a:pt x="237739" y="267376"/>
                  </a:lnTo>
                  <a:lnTo>
                    <a:pt x="232934" y="272143"/>
                  </a:lnTo>
                  <a:lnTo>
                    <a:pt x="234988" y="272314"/>
                  </a:lnTo>
                  <a:lnTo>
                    <a:pt x="227442" y="275043"/>
                  </a:lnTo>
                  <a:lnTo>
                    <a:pt x="219886" y="277771"/>
                  </a:lnTo>
                  <a:lnTo>
                    <a:pt x="218571" y="277823"/>
                  </a:lnTo>
                  <a:lnTo>
                    <a:pt x="209417" y="277601"/>
                  </a:lnTo>
                  <a:lnTo>
                    <a:pt x="200263" y="277371"/>
                  </a:lnTo>
                  <a:lnTo>
                    <a:pt x="203409" y="276919"/>
                  </a:lnTo>
                  <a:lnTo>
                    <a:pt x="193112" y="274190"/>
                  </a:lnTo>
                  <a:lnTo>
                    <a:pt x="182806" y="271469"/>
                  </a:lnTo>
                  <a:lnTo>
                    <a:pt x="182926" y="271009"/>
                  </a:lnTo>
                  <a:lnTo>
                    <a:pt x="170790" y="267376"/>
                  </a:lnTo>
                  <a:lnTo>
                    <a:pt x="164113" y="265418"/>
                  </a:lnTo>
                  <a:lnTo>
                    <a:pt x="160151" y="264312"/>
                  </a:lnTo>
                  <a:lnTo>
                    <a:pt x="155714" y="263037"/>
                  </a:lnTo>
                  <a:lnTo>
                    <a:pt x="115865" y="250346"/>
                  </a:lnTo>
                  <a:lnTo>
                    <a:pt x="104193" y="246261"/>
                  </a:lnTo>
                  <a:lnTo>
                    <a:pt x="100514" y="244937"/>
                  </a:lnTo>
                  <a:lnTo>
                    <a:pt x="58442" y="233043"/>
                  </a:lnTo>
                  <a:lnTo>
                    <a:pt x="40338" y="229913"/>
                  </a:lnTo>
                  <a:lnTo>
                    <a:pt x="28666" y="228096"/>
                  </a:lnTo>
                  <a:lnTo>
                    <a:pt x="30039" y="228889"/>
                  </a:lnTo>
                  <a:lnTo>
                    <a:pt x="23173" y="228207"/>
                  </a:lnTo>
                  <a:lnTo>
                    <a:pt x="16307" y="227525"/>
                  </a:lnTo>
                  <a:lnTo>
                    <a:pt x="19854" y="227585"/>
                  </a:lnTo>
                  <a:lnTo>
                    <a:pt x="14590" y="227354"/>
                  </a:lnTo>
                  <a:lnTo>
                    <a:pt x="9326" y="227133"/>
                  </a:lnTo>
                  <a:lnTo>
                    <a:pt x="6865" y="228949"/>
                  </a:lnTo>
                  <a:lnTo>
                    <a:pt x="3432" y="227354"/>
                  </a:lnTo>
                  <a:lnTo>
                    <a:pt x="0" y="225768"/>
                  </a:lnTo>
                  <a:lnTo>
                    <a:pt x="2174" y="230254"/>
                  </a:lnTo>
                  <a:lnTo>
                    <a:pt x="1716" y="221393"/>
                  </a:lnTo>
                  <a:lnTo>
                    <a:pt x="1491" y="215541"/>
                  </a:lnTo>
                  <a:lnTo>
                    <a:pt x="2231" y="180779"/>
                  </a:lnTo>
                  <a:lnTo>
                    <a:pt x="2473" y="175004"/>
                  </a:lnTo>
                  <a:lnTo>
                    <a:pt x="2575" y="164341"/>
                  </a:lnTo>
                  <a:lnTo>
                    <a:pt x="2473" y="153635"/>
                  </a:lnTo>
                  <a:lnTo>
                    <a:pt x="2231" y="146717"/>
                  </a:lnTo>
                  <a:lnTo>
                    <a:pt x="1947" y="137969"/>
                  </a:lnTo>
                  <a:lnTo>
                    <a:pt x="1716" y="121770"/>
                  </a:lnTo>
                  <a:lnTo>
                    <a:pt x="1620" y="102608"/>
                  </a:lnTo>
                  <a:lnTo>
                    <a:pt x="1630" y="86940"/>
                  </a:lnTo>
                  <a:lnTo>
                    <a:pt x="1684" y="72081"/>
                  </a:lnTo>
                  <a:lnTo>
                    <a:pt x="1716" y="55346"/>
                  </a:lnTo>
                  <a:lnTo>
                    <a:pt x="1684" y="42602"/>
                  </a:lnTo>
                  <a:lnTo>
                    <a:pt x="1630" y="37723"/>
                  </a:lnTo>
                  <a:lnTo>
                    <a:pt x="1620" y="35057"/>
                  </a:lnTo>
                  <a:lnTo>
                    <a:pt x="1716" y="28952"/>
                  </a:lnTo>
                  <a:lnTo>
                    <a:pt x="1945" y="16006"/>
                  </a:lnTo>
                  <a:lnTo>
                    <a:pt x="286" y="13627"/>
                  </a:lnTo>
                  <a:lnTo>
                    <a:pt x="2575" y="6813"/>
                  </a:lnTo>
                  <a:lnTo>
                    <a:pt x="4863" y="0"/>
                  </a:lnTo>
                  <a:lnTo>
                    <a:pt x="1830" y="3863"/>
                  </a:lnTo>
                  <a:lnTo>
                    <a:pt x="10298" y="3402"/>
                  </a:lnTo>
                  <a:close/>
                </a:path>
              </a:pathLst>
            </a:custGeom>
            <a:ln w="5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771728" y="3733371"/>
              <a:ext cx="120061" cy="1285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787399" y="4400197"/>
              <a:ext cx="114045" cy="122255"/>
            </a:xfrm>
            <a:custGeom>
              <a:avLst/>
              <a:gdLst/>
              <a:ahLst/>
              <a:cxnLst/>
              <a:rect l="l" t="t" r="r" b="b"/>
              <a:pathLst>
                <a:path w="109219" h="108585">
                  <a:moveTo>
                    <a:pt x="108997" y="54075"/>
                  </a:moveTo>
                  <a:lnTo>
                    <a:pt x="104714" y="75122"/>
                  </a:lnTo>
                  <a:lnTo>
                    <a:pt x="93034" y="92308"/>
                  </a:lnTo>
                  <a:lnTo>
                    <a:pt x="75709" y="103894"/>
                  </a:lnTo>
                  <a:lnTo>
                    <a:pt x="54494" y="108142"/>
                  </a:lnTo>
                  <a:lnTo>
                    <a:pt x="33281" y="103894"/>
                  </a:lnTo>
                  <a:lnTo>
                    <a:pt x="15959" y="92308"/>
                  </a:lnTo>
                  <a:lnTo>
                    <a:pt x="4281" y="75122"/>
                  </a:lnTo>
                  <a:lnTo>
                    <a:pt x="0" y="54075"/>
                  </a:lnTo>
                  <a:lnTo>
                    <a:pt x="4281" y="33027"/>
                  </a:lnTo>
                  <a:lnTo>
                    <a:pt x="15959" y="15838"/>
                  </a:lnTo>
                  <a:lnTo>
                    <a:pt x="33281" y="4249"/>
                  </a:lnTo>
                  <a:lnTo>
                    <a:pt x="54494" y="0"/>
                  </a:lnTo>
                  <a:lnTo>
                    <a:pt x="75709" y="4249"/>
                  </a:lnTo>
                  <a:lnTo>
                    <a:pt x="93034" y="15838"/>
                  </a:lnTo>
                  <a:lnTo>
                    <a:pt x="104714" y="33027"/>
                  </a:lnTo>
                  <a:lnTo>
                    <a:pt x="108997" y="54075"/>
                  </a:lnTo>
                  <a:close/>
                </a:path>
              </a:pathLst>
            </a:custGeom>
            <a:ln w="59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254345" y="4411709"/>
              <a:ext cx="114045" cy="122255"/>
            </a:xfrm>
            <a:custGeom>
              <a:avLst/>
              <a:gdLst/>
              <a:ahLst/>
              <a:cxnLst/>
              <a:rect l="l" t="t" r="r" b="b"/>
              <a:pathLst>
                <a:path w="109219" h="108585">
                  <a:moveTo>
                    <a:pt x="108989" y="54067"/>
                  </a:moveTo>
                  <a:lnTo>
                    <a:pt x="104705" y="75115"/>
                  </a:lnTo>
                  <a:lnTo>
                    <a:pt x="93023" y="92304"/>
                  </a:lnTo>
                  <a:lnTo>
                    <a:pt x="75701" y="103893"/>
                  </a:lnTo>
                  <a:lnTo>
                    <a:pt x="54494" y="108142"/>
                  </a:lnTo>
                  <a:lnTo>
                    <a:pt x="33252" y="103893"/>
                  </a:lnTo>
                  <a:lnTo>
                    <a:pt x="15933" y="92304"/>
                  </a:lnTo>
                  <a:lnTo>
                    <a:pt x="4272" y="75115"/>
                  </a:lnTo>
                  <a:lnTo>
                    <a:pt x="0" y="54067"/>
                  </a:lnTo>
                  <a:lnTo>
                    <a:pt x="4272" y="33019"/>
                  </a:lnTo>
                  <a:lnTo>
                    <a:pt x="15933" y="15834"/>
                  </a:lnTo>
                  <a:lnTo>
                    <a:pt x="33252" y="4248"/>
                  </a:lnTo>
                  <a:lnTo>
                    <a:pt x="54494" y="0"/>
                  </a:lnTo>
                  <a:lnTo>
                    <a:pt x="75701" y="4248"/>
                  </a:lnTo>
                  <a:lnTo>
                    <a:pt x="93023" y="15834"/>
                  </a:lnTo>
                  <a:lnTo>
                    <a:pt x="104705" y="33019"/>
                  </a:lnTo>
                  <a:lnTo>
                    <a:pt x="108989" y="54067"/>
                  </a:lnTo>
                  <a:close/>
                </a:path>
              </a:pathLst>
            </a:custGeom>
            <a:ln w="59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259209" y="3787043"/>
              <a:ext cx="120142" cy="1285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2122323" y="4274609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16073" y="0"/>
                  </a:moveTo>
                  <a:lnTo>
                    <a:pt x="0" y="19153"/>
                  </a:lnTo>
                  <a:lnTo>
                    <a:pt x="0" y="63865"/>
                  </a:lnTo>
                  <a:lnTo>
                    <a:pt x="16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122322" y="4274609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0" y="63865"/>
                  </a:moveTo>
                  <a:lnTo>
                    <a:pt x="16073" y="0"/>
                  </a:lnTo>
                  <a:lnTo>
                    <a:pt x="0" y="19153"/>
                  </a:lnTo>
                  <a:lnTo>
                    <a:pt x="0" y="63865"/>
                  </a:lnTo>
                </a:path>
              </a:pathLst>
            </a:custGeom>
            <a:ln w="8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2071973" y="4030134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16073" y="0"/>
                  </a:moveTo>
                  <a:lnTo>
                    <a:pt x="0" y="63857"/>
                  </a:lnTo>
                  <a:lnTo>
                    <a:pt x="16073" y="44703"/>
                  </a:lnTo>
                  <a:lnTo>
                    <a:pt x="16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2071973" y="4030134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16073" y="0"/>
                  </a:moveTo>
                  <a:lnTo>
                    <a:pt x="0" y="63857"/>
                  </a:lnTo>
                  <a:lnTo>
                    <a:pt x="16073" y="44703"/>
                  </a:lnTo>
                  <a:lnTo>
                    <a:pt x="16073" y="0"/>
                  </a:lnTo>
                </a:path>
              </a:pathLst>
            </a:custGeom>
            <a:ln w="8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2728948" y="4472918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80222"/>
                  </a:moveTo>
                  <a:lnTo>
                    <a:pt x="115435" y="0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2608413" y="4472918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0"/>
                  </a:moveTo>
                  <a:lnTo>
                    <a:pt x="115435" y="80222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2487877" y="4472918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80222"/>
                  </a:moveTo>
                  <a:lnTo>
                    <a:pt x="115435" y="0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2367252" y="4472918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0"/>
                  </a:moveTo>
                  <a:lnTo>
                    <a:pt x="115521" y="80222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668076" y="4474302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80222"/>
                  </a:moveTo>
                  <a:lnTo>
                    <a:pt x="115453" y="0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547522" y="4474302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0"/>
                  </a:moveTo>
                  <a:lnTo>
                    <a:pt x="115453" y="80222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426969" y="4474302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80222"/>
                  </a:moveTo>
                  <a:lnTo>
                    <a:pt x="115453" y="0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306415" y="4474302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0"/>
                  </a:moveTo>
                  <a:lnTo>
                    <a:pt x="115453" y="80222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1293654" y="3809999"/>
              <a:ext cx="482702" cy="90798"/>
            </a:xfrm>
            <a:custGeom>
              <a:avLst/>
              <a:gdLst/>
              <a:ahLst/>
              <a:cxnLst/>
              <a:rect l="l" t="t" r="r" b="b"/>
              <a:pathLst>
                <a:path w="462280" h="80645">
                  <a:moveTo>
                    <a:pt x="0" y="0"/>
                  </a:moveTo>
                  <a:lnTo>
                    <a:pt x="115453" y="80256"/>
                  </a:lnTo>
                  <a:lnTo>
                    <a:pt x="230906" y="0"/>
                  </a:lnTo>
                  <a:lnTo>
                    <a:pt x="346359" y="80256"/>
                  </a:lnTo>
                  <a:lnTo>
                    <a:pt x="461812" y="0"/>
                  </a:lnTo>
                </a:path>
              </a:pathLst>
            </a:custGeom>
            <a:ln w="8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736308" y="3823057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80196"/>
                  </a:moveTo>
                  <a:lnTo>
                    <a:pt x="115521" y="0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615772" y="3823057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0"/>
                  </a:moveTo>
                  <a:lnTo>
                    <a:pt x="115435" y="80196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2495237" y="3823057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80196"/>
                  </a:moveTo>
                  <a:lnTo>
                    <a:pt x="115435" y="0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2381433" y="3858987"/>
              <a:ext cx="114045" cy="55051"/>
            </a:xfrm>
            <a:custGeom>
              <a:avLst/>
              <a:gdLst/>
              <a:ahLst/>
              <a:cxnLst/>
              <a:rect l="l" t="t" r="r" b="b"/>
              <a:pathLst>
                <a:path w="109219" h="48895">
                  <a:moveTo>
                    <a:pt x="0" y="0"/>
                  </a:moveTo>
                  <a:lnTo>
                    <a:pt x="108989" y="48285"/>
                  </a:lnTo>
                </a:path>
              </a:pathLst>
            </a:custGeom>
            <a:ln w="8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088756" y="4080465"/>
              <a:ext cx="0" cy="266672"/>
            </a:xfrm>
            <a:custGeom>
              <a:avLst/>
              <a:gdLst/>
              <a:ahLst/>
              <a:cxnLst/>
              <a:rect l="l" t="t" r="r" b="b"/>
              <a:pathLst>
                <a:path h="236854">
                  <a:moveTo>
                    <a:pt x="0" y="0"/>
                  </a:moveTo>
                  <a:lnTo>
                    <a:pt x="0" y="236300"/>
                  </a:lnTo>
                </a:path>
              </a:pathLst>
            </a:custGeom>
            <a:ln w="85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2122322" y="4030134"/>
              <a:ext cx="0" cy="266672"/>
            </a:xfrm>
            <a:custGeom>
              <a:avLst/>
              <a:gdLst/>
              <a:ahLst/>
              <a:cxnLst/>
              <a:rect l="l" t="t" r="r" b="b"/>
              <a:pathLst>
                <a:path h="236854">
                  <a:moveTo>
                    <a:pt x="0" y="0"/>
                  </a:moveTo>
                  <a:lnTo>
                    <a:pt x="0" y="236292"/>
                  </a:lnTo>
                </a:path>
              </a:pathLst>
            </a:custGeom>
            <a:ln w="85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2071973" y="4030134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16073" y="0"/>
                  </a:moveTo>
                  <a:lnTo>
                    <a:pt x="0" y="63857"/>
                  </a:lnTo>
                  <a:lnTo>
                    <a:pt x="16073" y="44703"/>
                  </a:lnTo>
                  <a:lnTo>
                    <a:pt x="16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2071973" y="4030134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16073" y="0"/>
                  </a:moveTo>
                  <a:lnTo>
                    <a:pt x="0" y="63857"/>
                  </a:lnTo>
                  <a:lnTo>
                    <a:pt x="16073" y="44703"/>
                  </a:lnTo>
                  <a:lnTo>
                    <a:pt x="16073" y="0"/>
                  </a:lnTo>
                </a:path>
              </a:pathLst>
            </a:custGeom>
            <a:ln w="8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2122323" y="4274609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16073" y="0"/>
                  </a:moveTo>
                  <a:lnTo>
                    <a:pt x="0" y="19153"/>
                  </a:lnTo>
                  <a:lnTo>
                    <a:pt x="0" y="63865"/>
                  </a:lnTo>
                  <a:lnTo>
                    <a:pt x="16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2122322" y="4274609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0" y="63865"/>
                  </a:moveTo>
                  <a:lnTo>
                    <a:pt x="16073" y="0"/>
                  </a:lnTo>
                  <a:lnTo>
                    <a:pt x="0" y="19153"/>
                  </a:lnTo>
                  <a:lnTo>
                    <a:pt x="0" y="63865"/>
                  </a:lnTo>
                </a:path>
              </a:pathLst>
            </a:custGeom>
            <a:ln w="8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2278758" y="4428502"/>
              <a:ext cx="80775" cy="863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D93074-8133-B403-910B-7D1AF2F61F48}"/>
              </a:ext>
            </a:extLst>
          </p:cNvPr>
          <p:cNvGrpSpPr/>
          <p:nvPr/>
        </p:nvGrpSpPr>
        <p:grpSpPr>
          <a:xfrm>
            <a:off x="6791077" y="6114141"/>
            <a:ext cx="3958879" cy="912911"/>
            <a:chOff x="6171160" y="6207759"/>
            <a:chExt cx="3958879" cy="912911"/>
          </a:xfrm>
        </p:grpSpPr>
        <p:sp>
          <p:nvSpPr>
            <p:cNvPr id="88" name="object 88"/>
            <p:cNvSpPr txBox="1"/>
            <p:nvPr/>
          </p:nvSpPr>
          <p:spPr>
            <a:xfrm>
              <a:off x="6171160" y="6909490"/>
              <a:ext cx="1045703" cy="211180"/>
            </a:xfrm>
            <a:prstGeom prst="rect">
              <a:avLst/>
            </a:prstGeom>
          </p:spPr>
          <p:txBody>
            <a:bodyPr vert="horz" wrap="square" lIns="0" tIns="13456" rIns="0" bIns="0" rtlCol="0">
              <a:spAutoFit/>
            </a:bodyPr>
            <a:lstStyle/>
            <a:p>
              <a:pPr marL="12815" defTabSz="922675">
                <a:spcBef>
                  <a:spcPts val="106"/>
                </a:spcBef>
              </a:pPr>
              <a:r>
                <a:rPr sz="1262" spc="-15" dirty="0">
                  <a:solidFill>
                    <a:prstClr val="black"/>
                  </a:solidFill>
                  <a:latin typeface="Arial"/>
                  <a:cs typeface="Arial"/>
                </a:rPr>
                <a:t>Hydronium</a:t>
              </a:r>
              <a:r>
                <a:rPr sz="1262" spc="-131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262" spc="25" dirty="0">
                  <a:solidFill>
                    <a:prstClr val="black"/>
                  </a:solidFill>
                  <a:latin typeface="Arial"/>
                  <a:cs typeface="Arial"/>
                </a:rPr>
                <a:t>ion</a:t>
              </a:r>
              <a:endParaRPr sz="1262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7954297" y="6774961"/>
              <a:ext cx="458137" cy="211180"/>
            </a:xfrm>
            <a:prstGeom prst="rect">
              <a:avLst/>
            </a:prstGeom>
          </p:spPr>
          <p:txBody>
            <a:bodyPr vert="horz" wrap="square" lIns="0" tIns="13456" rIns="0" bIns="0" rtlCol="0">
              <a:spAutoFit/>
            </a:bodyPr>
            <a:lstStyle/>
            <a:p>
              <a:pPr marL="12815" defTabSz="922675">
                <a:spcBef>
                  <a:spcPts val="106"/>
                </a:spcBef>
              </a:pPr>
              <a:r>
                <a:rPr sz="1262" spc="10" dirty="0">
                  <a:solidFill>
                    <a:prstClr val="black"/>
                  </a:solidFill>
                  <a:latin typeface="Arial"/>
                  <a:cs typeface="Arial"/>
                </a:rPr>
                <a:t>W</a:t>
              </a:r>
              <a:r>
                <a:rPr sz="1262" spc="15" dirty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r>
                <a:rPr sz="1262" spc="-36" dirty="0">
                  <a:solidFill>
                    <a:prstClr val="black"/>
                  </a:solidFill>
                  <a:latin typeface="Arial"/>
                  <a:cs typeface="Arial"/>
                </a:rPr>
                <a:t>t</a:t>
              </a:r>
              <a:r>
                <a:rPr sz="1262" spc="15" dirty="0">
                  <a:solidFill>
                    <a:prstClr val="black"/>
                  </a:solidFill>
                  <a:latin typeface="Arial"/>
                  <a:cs typeface="Arial"/>
                </a:rPr>
                <a:t>er</a:t>
              </a:r>
              <a:endParaRPr sz="1262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9124701" y="6805166"/>
              <a:ext cx="1005338" cy="211180"/>
            </a:xfrm>
            <a:prstGeom prst="rect">
              <a:avLst/>
            </a:prstGeom>
          </p:spPr>
          <p:txBody>
            <a:bodyPr vert="horz" wrap="square" lIns="0" tIns="13456" rIns="0" bIns="0" rtlCol="0">
              <a:spAutoFit/>
            </a:bodyPr>
            <a:lstStyle/>
            <a:p>
              <a:pPr marL="12815" defTabSz="922675">
                <a:spcBef>
                  <a:spcPts val="106"/>
                </a:spcBef>
              </a:pPr>
              <a:r>
                <a:rPr sz="1262" spc="-10" dirty="0">
                  <a:solidFill>
                    <a:prstClr val="black"/>
                  </a:solidFill>
                  <a:latin typeface="Arial"/>
                  <a:cs typeface="Arial"/>
                </a:rPr>
                <a:t>Hydroxide</a:t>
              </a:r>
              <a:r>
                <a:rPr sz="1262" spc="-8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262" spc="25" dirty="0">
                  <a:solidFill>
                    <a:prstClr val="black"/>
                  </a:solidFill>
                  <a:latin typeface="Arial"/>
                  <a:cs typeface="Arial"/>
                </a:rPr>
                <a:t>ion</a:t>
              </a:r>
              <a:endParaRPr sz="1262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6651424" y="6576421"/>
              <a:ext cx="94190" cy="98035"/>
            </a:xfrm>
            <a:custGeom>
              <a:avLst/>
              <a:gdLst/>
              <a:ahLst/>
              <a:cxnLst/>
              <a:rect l="l" t="t" r="r" b="b"/>
              <a:pathLst>
                <a:path w="93345" h="97154">
                  <a:moveTo>
                    <a:pt x="46376" y="0"/>
                  </a:moveTo>
                  <a:lnTo>
                    <a:pt x="38570" y="0"/>
                  </a:lnTo>
                  <a:lnTo>
                    <a:pt x="31680" y="1223"/>
                  </a:lnTo>
                  <a:lnTo>
                    <a:pt x="1453" y="31485"/>
                  </a:lnTo>
                  <a:lnTo>
                    <a:pt x="0" y="39498"/>
                  </a:lnTo>
                  <a:lnTo>
                    <a:pt x="0" y="49050"/>
                  </a:lnTo>
                  <a:lnTo>
                    <a:pt x="19482" y="89774"/>
                  </a:lnTo>
                  <a:lnTo>
                    <a:pt x="46645" y="96957"/>
                  </a:lnTo>
                  <a:lnTo>
                    <a:pt x="56673" y="96155"/>
                  </a:lnTo>
                  <a:lnTo>
                    <a:pt x="65641" y="93749"/>
                  </a:lnTo>
                  <a:lnTo>
                    <a:pt x="73550" y="89741"/>
                  </a:lnTo>
                  <a:lnTo>
                    <a:pt x="80398" y="84128"/>
                  </a:lnTo>
                  <a:lnTo>
                    <a:pt x="83033" y="80773"/>
                  </a:lnTo>
                  <a:lnTo>
                    <a:pt x="38853" y="80773"/>
                  </a:lnTo>
                  <a:lnTo>
                    <a:pt x="32487" y="78036"/>
                  </a:lnTo>
                  <a:lnTo>
                    <a:pt x="22461" y="67076"/>
                  </a:lnTo>
                  <a:lnTo>
                    <a:pt x="20042" y="59335"/>
                  </a:lnTo>
                  <a:lnTo>
                    <a:pt x="20008" y="37406"/>
                  </a:lnTo>
                  <a:lnTo>
                    <a:pt x="22394" y="29551"/>
                  </a:lnTo>
                  <a:lnTo>
                    <a:pt x="32164" y="18854"/>
                  </a:lnTo>
                  <a:lnTo>
                    <a:pt x="38597" y="16170"/>
                  </a:lnTo>
                  <a:lnTo>
                    <a:pt x="82920" y="16170"/>
                  </a:lnTo>
                  <a:lnTo>
                    <a:pt x="80304" y="12854"/>
                  </a:lnTo>
                  <a:lnTo>
                    <a:pt x="73407" y="7227"/>
                  </a:lnTo>
                  <a:lnTo>
                    <a:pt x="65455" y="3210"/>
                  </a:lnTo>
                  <a:lnTo>
                    <a:pt x="56445" y="802"/>
                  </a:lnTo>
                  <a:lnTo>
                    <a:pt x="46376" y="0"/>
                  </a:lnTo>
                  <a:close/>
                </a:path>
                <a:path w="93345" h="97154">
                  <a:moveTo>
                    <a:pt x="82920" y="16170"/>
                  </a:moveTo>
                  <a:lnTo>
                    <a:pt x="54559" y="16170"/>
                  </a:lnTo>
                  <a:lnTo>
                    <a:pt x="60951" y="18815"/>
                  </a:lnTo>
                  <a:lnTo>
                    <a:pt x="70601" y="29393"/>
                  </a:lnTo>
                  <a:lnTo>
                    <a:pt x="73010" y="37406"/>
                  </a:lnTo>
                  <a:lnTo>
                    <a:pt x="72955" y="49050"/>
                  </a:lnTo>
                  <a:lnTo>
                    <a:pt x="72545" y="55798"/>
                  </a:lnTo>
                  <a:lnTo>
                    <a:pt x="54289" y="80773"/>
                  </a:lnTo>
                  <a:lnTo>
                    <a:pt x="83033" y="80773"/>
                  </a:lnTo>
                  <a:lnTo>
                    <a:pt x="92989" y="48156"/>
                  </a:lnTo>
                  <a:lnTo>
                    <a:pt x="92227" y="37783"/>
                  </a:lnTo>
                  <a:lnTo>
                    <a:pt x="89842" y="28217"/>
                  </a:lnTo>
                  <a:lnTo>
                    <a:pt x="85868" y="19907"/>
                  </a:lnTo>
                  <a:lnTo>
                    <a:pt x="82920" y="1617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6767749" y="6534162"/>
              <a:ext cx="54463" cy="53183"/>
            </a:xfrm>
            <a:custGeom>
              <a:avLst/>
              <a:gdLst/>
              <a:ahLst/>
              <a:cxnLst/>
              <a:rect l="l" t="t" r="r" b="b"/>
              <a:pathLst>
                <a:path w="53975" h="52704">
                  <a:moveTo>
                    <a:pt x="33497" y="32946"/>
                  </a:moveTo>
                  <a:lnTo>
                    <a:pt x="20106" y="32946"/>
                  </a:lnTo>
                  <a:lnTo>
                    <a:pt x="20106" y="52445"/>
                  </a:lnTo>
                  <a:lnTo>
                    <a:pt x="33497" y="52445"/>
                  </a:lnTo>
                  <a:lnTo>
                    <a:pt x="33497" y="32946"/>
                  </a:lnTo>
                  <a:close/>
                </a:path>
                <a:path w="53975" h="52704">
                  <a:moveTo>
                    <a:pt x="53643" y="19486"/>
                  </a:moveTo>
                  <a:lnTo>
                    <a:pt x="0" y="19486"/>
                  </a:lnTo>
                  <a:lnTo>
                    <a:pt x="0" y="32946"/>
                  </a:lnTo>
                  <a:lnTo>
                    <a:pt x="53643" y="32946"/>
                  </a:lnTo>
                  <a:lnTo>
                    <a:pt x="53643" y="19486"/>
                  </a:lnTo>
                  <a:close/>
                </a:path>
                <a:path w="53975" h="52704">
                  <a:moveTo>
                    <a:pt x="33497" y="0"/>
                  </a:moveTo>
                  <a:lnTo>
                    <a:pt x="20106" y="0"/>
                  </a:lnTo>
                  <a:lnTo>
                    <a:pt x="20106" y="19486"/>
                  </a:lnTo>
                  <a:lnTo>
                    <a:pt x="33497" y="19486"/>
                  </a:lnTo>
                  <a:lnTo>
                    <a:pt x="33497" y="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302145" y="6656163"/>
              <a:ext cx="325841" cy="1521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6958127" y="6812626"/>
              <a:ext cx="77531" cy="94831"/>
            </a:xfrm>
            <a:custGeom>
              <a:avLst/>
              <a:gdLst/>
              <a:ahLst/>
              <a:cxnLst/>
              <a:rect l="l" t="t" r="r" b="b"/>
              <a:pathLst>
                <a:path w="76835" h="93979">
                  <a:moveTo>
                    <a:pt x="19366" y="0"/>
                  </a:moveTo>
                  <a:lnTo>
                    <a:pt x="0" y="0"/>
                  </a:lnTo>
                  <a:lnTo>
                    <a:pt x="0" y="93759"/>
                  </a:lnTo>
                  <a:lnTo>
                    <a:pt x="19366" y="93759"/>
                  </a:lnTo>
                  <a:lnTo>
                    <a:pt x="19366" y="52761"/>
                  </a:lnTo>
                  <a:lnTo>
                    <a:pt x="76670" y="52761"/>
                  </a:lnTo>
                  <a:lnTo>
                    <a:pt x="76670" y="36906"/>
                  </a:lnTo>
                  <a:lnTo>
                    <a:pt x="19366" y="36906"/>
                  </a:lnTo>
                  <a:lnTo>
                    <a:pt x="19366" y="0"/>
                  </a:lnTo>
                  <a:close/>
                </a:path>
                <a:path w="76835" h="93979">
                  <a:moveTo>
                    <a:pt x="76670" y="52761"/>
                  </a:moveTo>
                  <a:lnTo>
                    <a:pt x="57304" y="52761"/>
                  </a:lnTo>
                  <a:lnTo>
                    <a:pt x="57304" y="93759"/>
                  </a:lnTo>
                  <a:lnTo>
                    <a:pt x="76670" y="93759"/>
                  </a:lnTo>
                  <a:lnTo>
                    <a:pt x="76670" y="52761"/>
                  </a:lnTo>
                  <a:close/>
                </a:path>
                <a:path w="76835" h="93979">
                  <a:moveTo>
                    <a:pt x="76670" y="0"/>
                  </a:moveTo>
                  <a:lnTo>
                    <a:pt x="57304" y="0"/>
                  </a:lnTo>
                  <a:lnTo>
                    <a:pt x="57304" y="36906"/>
                  </a:lnTo>
                  <a:lnTo>
                    <a:pt x="76670" y="36906"/>
                  </a:lnTo>
                  <a:lnTo>
                    <a:pt x="76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6765536" y="6686749"/>
              <a:ext cx="165954" cy="130072"/>
            </a:xfrm>
            <a:custGeom>
              <a:avLst/>
              <a:gdLst/>
              <a:ahLst/>
              <a:cxnLst/>
              <a:rect l="l" t="t" r="r" b="b"/>
              <a:pathLst>
                <a:path w="164464" h="128904">
                  <a:moveTo>
                    <a:pt x="0" y="0"/>
                  </a:moveTo>
                  <a:lnTo>
                    <a:pt x="163879" y="128666"/>
                  </a:lnTo>
                </a:path>
              </a:pathLst>
            </a:custGeom>
            <a:ln w="19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6717761" y="6207759"/>
              <a:ext cx="77531" cy="94831"/>
            </a:xfrm>
            <a:custGeom>
              <a:avLst/>
              <a:gdLst/>
              <a:ahLst/>
              <a:cxnLst/>
              <a:rect l="l" t="t" r="r" b="b"/>
              <a:pathLst>
                <a:path w="76835" h="93979">
                  <a:moveTo>
                    <a:pt x="19366" y="0"/>
                  </a:moveTo>
                  <a:lnTo>
                    <a:pt x="0" y="0"/>
                  </a:lnTo>
                  <a:lnTo>
                    <a:pt x="0" y="93759"/>
                  </a:lnTo>
                  <a:lnTo>
                    <a:pt x="19366" y="93759"/>
                  </a:lnTo>
                  <a:lnTo>
                    <a:pt x="19366" y="52761"/>
                  </a:lnTo>
                  <a:lnTo>
                    <a:pt x="76670" y="52761"/>
                  </a:lnTo>
                  <a:lnTo>
                    <a:pt x="76670" y="36906"/>
                  </a:lnTo>
                  <a:lnTo>
                    <a:pt x="19366" y="36906"/>
                  </a:lnTo>
                  <a:lnTo>
                    <a:pt x="19366" y="0"/>
                  </a:lnTo>
                  <a:close/>
                </a:path>
                <a:path w="76835" h="93979">
                  <a:moveTo>
                    <a:pt x="76670" y="52761"/>
                  </a:moveTo>
                  <a:lnTo>
                    <a:pt x="57304" y="52761"/>
                  </a:lnTo>
                  <a:lnTo>
                    <a:pt x="57304" y="93759"/>
                  </a:lnTo>
                  <a:lnTo>
                    <a:pt x="76670" y="93759"/>
                  </a:lnTo>
                  <a:lnTo>
                    <a:pt x="76670" y="52761"/>
                  </a:lnTo>
                  <a:close/>
                </a:path>
                <a:path w="76835" h="93979">
                  <a:moveTo>
                    <a:pt x="76670" y="0"/>
                  </a:moveTo>
                  <a:lnTo>
                    <a:pt x="57304" y="0"/>
                  </a:lnTo>
                  <a:lnTo>
                    <a:pt x="57304" y="36906"/>
                  </a:lnTo>
                  <a:lnTo>
                    <a:pt x="76670" y="36906"/>
                  </a:lnTo>
                  <a:lnTo>
                    <a:pt x="76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6713456" y="6322027"/>
              <a:ext cx="35882" cy="226184"/>
            </a:xfrm>
            <a:custGeom>
              <a:avLst/>
              <a:gdLst/>
              <a:ahLst/>
              <a:cxnLst/>
              <a:rect l="l" t="t" r="r" b="b"/>
              <a:pathLst>
                <a:path w="35560" h="224154">
                  <a:moveTo>
                    <a:pt x="0" y="224044"/>
                  </a:moveTo>
                  <a:lnTo>
                    <a:pt x="35340" y="0"/>
                  </a:lnTo>
                </a:path>
              </a:pathLst>
            </a:custGeom>
            <a:ln w="200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9374215" y="6462629"/>
              <a:ext cx="94190" cy="98035"/>
            </a:xfrm>
            <a:custGeom>
              <a:avLst/>
              <a:gdLst/>
              <a:ahLst/>
              <a:cxnLst/>
              <a:rect l="l" t="t" r="r" b="b"/>
              <a:pathLst>
                <a:path w="93345" h="97154">
                  <a:moveTo>
                    <a:pt x="46295" y="0"/>
                  </a:moveTo>
                  <a:lnTo>
                    <a:pt x="38490" y="0"/>
                  </a:lnTo>
                  <a:lnTo>
                    <a:pt x="31626" y="1236"/>
                  </a:lnTo>
                  <a:lnTo>
                    <a:pt x="25704" y="3710"/>
                  </a:lnTo>
                  <a:lnTo>
                    <a:pt x="21129" y="5539"/>
                  </a:lnTo>
                  <a:lnTo>
                    <a:pt x="0" y="39511"/>
                  </a:lnTo>
                  <a:lnTo>
                    <a:pt x="0" y="49050"/>
                  </a:lnTo>
                  <a:lnTo>
                    <a:pt x="19407" y="89779"/>
                  </a:lnTo>
                  <a:lnTo>
                    <a:pt x="46565" y="96957"/>
                  </a:lnTo>
                  <a:lnTo>
                    <a:pt x="56631" y="96155"/>
                  </a:lnTo>
                  <a:lnTo>
                    <a:pt x="65625" y="93751"/>
                  </a:lnTo>
                  <a:lnTo>
                    <a:pt x="73533" y="89746"/>
                  </a:lnTo>
                  <a:lnTo>
                    <a:pt x="80344" y="84141"/>
                  </a:lnTo>
                  <a:lnTo>
                    <a:pt x="83005" y="80773"/>
                  </a:lnTo>
                  <a:lnTo>
                    <a:pt x="38759" y="80773"/>
                  </a:lnTo>
                  <a:lnTo>
                    <a:pt x="32434" y="78036"/>
                  </a:lnTo>
                  <a:lnTo>
                    <a:pt x="22475" y="67076"/>
                  </a:lnTo>
                  <a:lnTo>
                    <a:pt x="20015" y="59342"/>
                  </a:lnTo>
                  <a:lnTo>
                    <a:pt x="19981" y="37419"/>
                  </a:lnTo>
                  <a:lnTo>
                    <a:pt x="22340" y="29564"/>
                  </a:lnTo>
                  <a:lnTo>
                    <a:pt x="27270" y="24117"/>
                  </a:lnTo>
                  <a:lnTo>
                    <a:pt x="32164" y="18854"/>
                  </a:lnTo>
                  <a:lnTo>
                    <a:pt x="38490" y="16183"/>
                  </a:lnTo>
                  <a:lnTo>
                    <a:pt x="82839" y="16183"/>
                  </a:lnTo>
                  <a:lnTo>
                    <a:pt x="80210" y="12854"/>
                  </a:lnTo>
                  <a:lnTo>
                    <a:pt x="73321" y="7232"/>
                  </a:lnTo>
                  <a:lnTo>
                    <a:pt x="65372" y="3215"/>
                  </a:lnTo>
                  <a:lnTo>
                    <a:pt x="56364" y="804"/>
                  </a:lnTo>
                  <a:lnTo>
                    <a:pt x="46295" y="0"/>
                  </a:lnTo>
                  <a:close/>
                </a:path>
                <a:path w="93345" h="97154">
                  <a:moveTo>
                    <a:pt x="82839" y="16183"/>
                  </a:moveTo>
                  <a:lnTo>
                    <a:pt x="54505" y="16183"/>
                  </a:lnTo>
                  <a:lnTo>
                    <a:pt x="60965" y="18828"/>
                  </a:lnTo>
                  <a:lnTo>
                    <a:pt x="65759" y="24209"/>
                  </a:lnTo>
                  <a:lnTo>
                    <a:pt x="70520" y="29406"/>
                  </a:lnTo>
                  <a:lnTo>
                    <a:pt x="72942" y="37419"/>
                  </a:lnTo>
                  <a:lnTo>
                    <a:pt x="72889" y="49050"/>
                  </a:lnTo>
                  <a:lnTo>
                    <a:pt x="54236" y="80773"/>
                  </a:lnTo>
                  <a:lnTo>
                    <a:pt x="83005" y="80773"/>
                  </a:lnTo>
                  <a:lnTo>
                    <a:pt x="92962" y="49050"/>
                  </a:lnTo>
                  <a:lnTo>
                    <a:pt x="92962" y="48156"/>
                  </a:lnTo>
                  <a:lnTo>
                    <a:pt x="92190" y="37785"/>
                  </a:lnTo>
                  <a:lnTo>
                    <a:pt x="89782" y="28222"/>
                  </a:lnTo>
                  <a:lnTo>
                    <a:pt x="85784" y="19913"/>
                  </a:lnTo>
                  <a:lnTo>
                    <a:pt x="82839" y="16183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9288933" y="6451636"/>
              <a:ext cx="54463" cy="10252"/>
            </a:xfrm>
            <a:custGeom>
              <a:avLst/>
              <a:gdLst/>
              <a:ahLst/>
              <a:cxnLst/>
              <a:rect l="l" t="t" r="r" b="b"/>
              <a:pathLst>
                <a:path w="53975" h="10159">
                  <a:moveTo>
                    <a:pt x="0" y="9670"/>
                  </a:moveTo>
                  <a:lnTo>
                    <a:pt x="53647" y="9670"/>
                  </a:lnTo>
                  <a:lnTo>
                    <a:pt x="53647" y="0"/>
                  </a:lnTo>
                  <a:lnTo>
                    <a:pt x="0" y="0"/>
                  </a:lnTo>
                  <a:lnTo>
                    <a:pt x="0" y="967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9715344" y="6649313"/>
              <a:ext cx="77531" cy="94831"/>
            </a:xfrm>
            <a:custGeom>
              <a:avLst/>
              <a:gdLst/>
              <a:ahLst/>
              <a:cxnLst/>
              <a:rect l="l" t="t" r="r" b="b"/>
              <a:pathLst>
                <a:path w="76834" h="93979">
                  <a:moveTo>
                    <a:pt x="19245" y="0"/>
                  </a:moveTo>
                  <a:lnTo>
                    <a:pt x="0" y="0"/>
                  </a:lnTo>
                  <a:lnTo>
                    <a:pt x="0" y="93759"/>
                  </a:lnTo>
                  <a:lnTo>
                    <a:pt x="19245" y="93759"/>
                  </a:lnTo>
                  <a:lnTo>
                    <a:pt x="19245" y="52761"/>
                  </a:lnTo>
                  <a:lnTo>
                    <a:pt x="76576" y="52761"/>
                  </a:lnTo>
                  <a:lnTo>
                    <a:pt x="76576" y="36906"/>
                  </a:lnTo>
                  <a:lnTo>
                    <a:pt x="19245" y="36906"/>
                  </a:lnTo>
                  <a:lnTo>
                    <a:pt x="19245" y="0"/>
                  </a:lnTo>
                  <a:close/>
                </a:path>
                <a:path w="76834" h="93979">
                  <a:moveTo>
                    <a:pt x="76576" y="52761"/>
                  </a:moveTo>
                  <a:lnTo>
                    <a:pt x="57196" y="52761"/>
                  </a:lnTo>
                  <a:lnTo>
                    <a:pt x="57196" y="93759"/>
                  </a:lnTo>
                  <a:lnTo>
                    <a:pt x="76576" y="93759"/>
                  </a:lnTo>
                  <a:lnTo>
                    <a:pt x="76576" y="52761"/>
                  </a:lnTo>
                  <a:close/>
                </a:path>
                <a:path w="76834" h="93979">
                  <a:moveTo>
                    <a:pt x="76576" y="0"/>
                  </a:moveTo>
                  <a:lnTo>
                    <a:pt x="57196" y="0"/>
                  </a:lnTo>
                  <a:lnTo>
                    <a:pt x="57196" y="36906"/>
                  </a:lnTo>
                  <a:lnTo>
                    <a:pt x="76576" y="36906"/>
                  </a:lnTo>
                  <a:lnTo>
                    <a:pt x="76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9488285" y="6557850"/>
              <a:ext cx="199914" cy="111490"/>
            </a:xfrm>
            <a:custGeom>
              <a:avLst/>
              <a:gdLst/>
              <a:ahLst/>
              <a:cxnLst/>
              <a:rect l="l" t="t" r="r" b="b"/>
              <a:pathLst>
                <a:path w="198120" h="110490">
                  <a:moveTo>
                    <a:pt x="0" y="0"/>
                  </a:moveTo>
                  <a:lnTo>
                    <a:pt x="197968" y="109969"/>
                  </a:lnTo>
                </a:path>
              </a:pathLst>
            </a:custGeom>
            <a:ln w="197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8167959" y="6379797"/>
              <a:ext cx="94190" cy="98035"/>
            </a:xfrm>
            <a:custGeom>
              <a:avLst/>
              <a:gdLst/>
              <a:ahLst/>
              <a:cxnLst/>
              <a:rect l="l" t="t" r="r" b="b"/>
              <a:pathLst>
                <a:path w="93345" h="97154">
                  <a:moveTo>
                    <a:pt x="46430" y="0"/>
                  </a:moveTo>
                  <a:lnTo>
                    <a:pt x="38624" y="0"/>
                  </a:lnTo>
                  <a:lnTo>
                    <a:pt x="31761" y="1236"/>
                  </a:lnTo>
                  <a:lnTo>
                    <a:pt x="1480" y="31485"/>
                  </a:lnTo>
                  <a:lnTo>
                    <a:pt x="0" y="39498"/>
                  </a:lnTo>
                  <a:lnTo>
                    <a:pt x="0" y="49050"/>
                  </a:lnTo>
                  <a:lnTo>
                    <a:pt x="19484" y="89774"/>
                  </a:lnTo>
                  <a:lnTo>
                    <a:pt x="46699" y="96957"/>
                  </a:lnTo>
                  <a:lnTo>
                    <a:pt x="56690" y="96155"/>
                  </a:lnTo>
                  <a:lnTo>
                    <a:pt x="65658" y="93749"/>
                  </a:lnTo>
                  <a:lnTo>
                    <a:pt x="73592" y="89741"/>
                  </a:lnTo>
                  <a:lnTo>
                    <a:pt x="80479" y="84128"/>
                  </a:lnTo>
                  <a:lnTo>
                    <a:pt x="83092" y="80773"/>
                  </a:lnTo>
                  <a:lnTo>
                    <a:pt x="38893" y="80773"/>
                  </a:lnTo>
                  <a:lnTo>
                    <a:pt x="32568" y="78036"/>
                  </a:lnTo>
                  <a:lnTo>
                    <a:pt x="27454" y="72550"/>
                  </a:lnTo>
                  <a:lnTo>
                    <a:pt x="22475" y="67076"/>
                  </a:lnTo>
                  <a:lnTo>
                    <a:pt x="20016" y="59335"/>
                  </a:lnTo>
                  <a:lnTo>
                    <a:pt x="19984" y="37406"/>
                  </a:lnTo>
                  <a:lnTo>
                    <a:pt x="22475" y="29551"/>
                  </a:lnTo>
                  <a:lnTo>
                    <a:pt x="32164" y="18854"/>
                  </a:lnTo>
                  <a:lnTo>
                    <a:pt x="38624" y="16170"/>
                  </a:lnTo>
                  <a:lnTo>
                    <a:pt x="82955" y="16170"/>
                  </a:lnTo>
                  <a:lnTo>
                    <a:pt x="80344" y="12854"/>
                  </a:lnTo>
                  <a:lnTo>
                    <a:pt x="73455" y="7227"/>
                  </a:lnTo>
                  <a:lnTo>
                    <a:pt x="65507" y="3210"/>
                  </a:lnTo>
                  <a:lnTo>
                    <a:pt x="56498" y="802"/>
                  </a:lnTo>
                  <a:lnTo>
                    <a:pt x="46430" y="0"/>
                  </a:lnTo>
                  <a:close/>
                </a:path>
                <a:path w="93345" h="97154">
                  <a:moveTo>
                    <a:pt x="82955" y="16170"/>
                  </a:moveTo>
                  <a:lnTo>
                    <a:pt x="54639" y="16170"/>
                  </a:lnTo>
                  <a:lnTo>
                    <a:pt x="60965" y="18815"/>
                  </a:lnTo>
                  <a:lnTo>
                    <a:pt x="70654" y="29393"/>
                  </a:lnTo>
                  <a:lnTo>
                    <a:pt x="73077" y="37406"/>
                  </a:lnTo>
                  <a:lnTo>
                    <a:pt x="73021" y="49050"/>
                  </a:lnTo>
                  <a:lnTo>
                    <a:pt x="72600" y="55798"/>
                  </a:lnTo>
                  <a:lnTo>
                    <a:pt x="54370" y="80773"/>
                  </a:lnTo>
                  <a:lnTo>
                    <a:pt x="83092" y="80773"/>
                  </a:lnTo>
                  <a:lnTo>
                    <a:pt x="92962" y="48156"/>
                  </a:lnTo>
                  <a:lnTo>
                    <a:pt x="92211" y="37783"/>
                  </a:lnTo>
                  <a:lnTo>
                    <a:pt x="89849" y="28217"/>
                  </a:lnTo>
                  <a:lnTo>
                    <a:pt x="85898" y="19907"/>
                  </a:lnTo>
                  <a:lnTo>
                    <a:pt x="82955" y="1617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7839325" y="6471931"/>
              <a:ext cx="305192" cy="1831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02840" y="6576915"/>
              <a:ext cx="77531" cy="94831"/>
            </a:xfrm>
            <a:custGeom>
              <a:avLst/>
              <a:gdLst/>
              <a:ahLst/>
              <a:cxnLst/>
              <a:rect l="l" t="t" r="r" b="b"/>
              <a:pathLst>
                <a:path w="76834" h="93979">
                  <a:moveTo>
                    <a:pt x="19379" y="0"/>
                  </a:moveTo>
                  <a:lnTo>
                    <a:pt x="0" y="0"/>
                  </a:lnTo>
                  <a:lnTo>
                    <a:pt x="0" y="93759"/>
                  </a:lnTo>
                  <a:lnTo>
                    <a:pt x="19379" y="93759"/>
                  </a:lnTo>
                  <a:lnTo>
                    <a:pt x="19379" y="52761"/>
                  </a:lnTo>
                  <a:lnTo>
                    <a:pt x="76576" y="52761"/>
                  </a:lnTo>
                  <a:lnTo>
                    <a:pt x="76576" y="36893"/>
                  </a:lnTo>
                  <a:lnTo>
                    <a:pt x="19379" y="36893"/>
                  </a:lnTo>
                  <a:lnTo>
                    <a:pt x="19379" y="0"/>
                  </a:lnTo>
                  <a:close/>
                </a:path>
                <a:path w="76834" h="93979">
                  <a:moveTo>
                    <a:pt x="76576" y="52761"/>
                  </a:moveTo>
                  <a:lnTo>
                    <a:pt x="57196" y="52761"/>
                  </a:lnTo>
                  <a:lnTo>
                    <a:pt x="57196" y="93759"/>
                  </a:lnTo>
                  <a:lnTo>
                    <a:pt x="76576" y="93759"/>
                  </a:lnTo>
                  <a:lnTo>
                    <a:pt x="76576" y="52761"/>
                  </a:lnTo>
                  <a:close/>
                </a:path>
                <a:path w="76834" h="93979">
                  <a:moveTo>
                    <a:pt x="76576" y="0"/>
                  </a:moveTo>
                  <a:lnTo>
                    <a:pt x="57196" y="0"/>
                  </a:lnTo>
                  <a:lnTo>
                    <a:pt x="57196" y="36893"/>
                  </a:lnTo>
                  <a:lnTo>
                    <a:pt x="76576" y="36893"/>
                  </a:lnTo>
                  <a:lnTo>
                    <a:pt x="76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8282032" y="6477806"/>
              <a:ext cx="194147" cy="115976"/>
            </a:xfrm>
            <a:custGeom>
              <a:avLst/>
              <a:gdLst/>
              <a:ahLst/>
              <a:cxnLst/>
              <a:rect l="l" t="t" r="r" b="b"/>
              <a:pathLst>
                <a:path w="192404" h="114934">
                  <a:moveTo>
                    <a:pt x="0" y="0"/>
                  </a:moveTo>
                  <a:lnTo>
                    <a:pt x="191777" y="114680"/>
                  </a:lnTo>
                </a:path>
              </a:pathLst>
            </a:custGeom>
            <a:ln w="19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B9C3215-84EE-43BD-A634-69340DC2D840}"/>
              </a:ext>
            </a:extLst>
          </p:cNvPr>
          <p:cNvSpPr/>
          <p:nvPr/>
        </p:nvSpPr>
        <p:spPr>
          <a:xfrm>
            <a:off x="269338" y="6539846"/>
            <a:ext cx="332677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46" marR="30755" defTabSz="922675">
              <a:lnSpc>
                <a:spcPts val="1978"/>
              </a:lnSpc>
              <a:spcBef>
                <a:spcPts val="65"/>
              </a:spcBef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hydronium ion is usually 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46" marR="30755" defTabSz="922675">
              <a:lnSpc>
                <a:spcPts val="1968"/>
              </a:lnSpc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abbreviated H</a:t>
            </a:r>
            <a:r>
              <a:rPr lang="en-US" sz="18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“proton”.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FBAE7F8-2F5E-4011-AFFF-9C62026F4DB0}"/>
              </a:ext>
            </a:extLst>
          </p:cNvPr>
          <p:cNvGrpSpPr/>
          <p:nvPr/>
        </p:nvGrpSpPr>
        <p:grpSpPr>
          <a:xfrm>
            <a:off x="4652917" y="2766627"/>
            <a:ext cx="2384728" cy="1298446"/>
            <a:chOff x="7772119" y="725620"/>
            <a:chExt cx="2363326" cy="1286794"/>
          </a:xfrm>
        </p:grpSpPr>
        <p:sp>
          <p:nvSpPr>
            <p:cNvPr id="109" name="object 113">
              <a:extLst>
                <a:ext uri="{FF2B5EF4-FFF2-40B4-BE49-F238E27FC236}">
                  <a16:creationId xmlns:a16="http://schemas.microsoft.com/office/drawing/2014/main" id="{6C924BFC-8D91-4122-8513-41EA8E481FDD}"/>
                </a:ext>
              </a:extLst>
            </p:cNvPr>
            <p:cNvSpPr txBox="1"/>
            <p:nvPr/>
          </p:nvSpPr>
          <p:spPr>
            <a:xfrm>
              <a:off x="7846345" y="1379903"/>
              <a:ext cx="430530" cy="156452"/>
            </a:xfrm>
            <a:prstGeom prst="rect">
              <a:avLst/>
            </a:prstGeom>
          </p:spPr>
          <p:txBody>
            <a:bodyPr vert="horz" wrap="square" lIns="0" tIns="15378" rIns="0" bIns="0" rtlCol="0">
              <a:spAutoFit/>
            </a:bodyPr>
            <a:lstStyle/>
            <a:p>
              <a:pPr marL="12815" defTabSz="922675">
                <a:spcBef>
                  <a:spcPts val="121"/>
                </a:spcBef>
              </a:pPr>
              <a:r>
                <a:rPr sz="909" spc="36" dirty="0">
                  <a:solidFill>
                    <a:prstClr val="black"/>
                  </a:solidFill>
                  <a:latin typeface="Arial"/>
                  <a:cs typeface="Arial"/>
                </a:rPr>
                <a:t>E</a:t>
              </a:r>
              <a:r>
                <a:rPr sz="909" spc="-41" dirty="0">
                  <a:solidFill>
                    <a:prstClr val="black"/>
                  </a:solidFill>
                  <a:latin typeface="Arial"/>
                  <a:cs typeface="Arial"/>
                </a:rPr>
                <a:t>n</a:t>
              </a:r>
              <a:r>
                <a:rPr sz="909" spc="-46" dirty="0">
                  <a:solidFill>
                    <a:prstClr val="black"/>
                  </a:solidFill>
                  <a:latin typeface="Arial"/>
                  <a:cs typeface="Arial"/>
                </a:rPr>
                <a:t>zy</a:t>
              </a:r>
              <a:r>
                <a:rPr sz="909" dirty="0">
                  <a:solidFill>
                    <a:prstClr val="black"/>
                  </a:solidFill>
                  <a:latin typeface="Arial"/>
                  <a:cs typeface="Arial"/>
                </a:rPr>
                <a:t>m</a:t>
              </a:r>
              <a:r>
                <a:rPr sz="909" spc="15" dirty="0">
                  <a:solidFill>
                    <a:prstClr val="black"/>
                  </a:solidFill>
                  <a:latin typeface="Arial"/>
                  <a:cs typeface="Arial"/>
                </a:rPr>
                <a:t>e</a:t>
              </a:r>
              <a:endParaRPr sz="909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0" name="object 114">
              <a:extLst>
                <a:ext uri="{FF2B5EF4-FFF2-40B4-BE49-F238E27FC236}">
                  <a16:creationId xmlns:a16="http://schemas.microsoft.com/office/drawing/2014/main" id="{A814B9A5-3A93-4D67-9164-9B76F9865D12}"/>
                </a:ext>
              </a:extLst>
            </p:cNvPr>
            <p:cNvSpPr txBox="1"/>
            <p:nvPr/>
          </p:nvSpPr>
          <p:spPr>
            <a:xfrm>
              <a:off x="8722598" y="1379903"/>
              <a:ext cx="393066" cy="156452"/>
            </a:xfrm>
            <a:prstGeom prst="rect">
              <a:avLst/>
            </a:prstGeom>
          </p:spPr>
          <p:txBody>
            <a:bodyPr vert="horz" wrap="square" lIns="0" tIns="15378" rIns="0" bIns="0" rtlCol="0">
              <a:spAutoFit/>
            </a:bodyPr>
            <a:lstStyle/>
            <a:p>
              <a:pPr marL="12815" defTabSz="922675">
                <a:spcBef>
                  <a:spcPts val="121"/>
                </a:spcBef>
                <a:tabLst>
                  <a:tab pos="383166" algn="l"/>
                </a:tabLst>
              </a:pPr>
              <a:r>
                <a:rPr sz="909" u="dbl" spc="5" dirty="0">
                  <a:solidFill>
                    <a:prstClr val="black"/>
                  </a:solidFill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	</a:t>
              </a:r>
              <a:endParaRPr sz="909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1" name="object 115">
              <a:extLst>
                <a:ext uri="{FF2B5EF4-FFF2-40B4-BE49-F238E27FC236}">
                  <a16:creationId xmlns:a16="http://schemas.microsoft.com/office/drawing/2014/main" id="{CEFA6054-EC4D-4333-B56C-C0223B80E7FD}"/>
                </a:ext>
              </a:extLst>
            </p:cNvPr>
            <p:cNvSpPr txBox="1"/>
            <p:nvPr/>
          </p:nvSpPr>
          <p:spPr>
            <a:xfrm>
              <a:off x="8052692" y="1855962"/>
              <a:ext cx="341630" cy="156452"/>
            </a:xfrm>
            <a:prstGeom prst="rect">
              <a:avLst/>
            </a:prstGeom>
          </p:spPr>
          <p:txBody>
            <a:bodyPr vert="horz" wrap="square" lIns="0" tIns="15378" rIns="0" bIns="0" rtlCol="0">
              <a:spAutoFit/>
            </a:bodyPr>
            <a:lstStyle/>
            <a:p>
              <a:pPr marL="12815" defTabSz="922675">
                <a:spcBef>
                  <a:spcPts val="121"/>
                </a:spcBef>
              </a:pPr>
              <a:r>
                <a:rPr sz="909" dirty="0">
                  <a:solidFill>
                    <a:prstClr val="black"/>
                  </a:solidFill>
                  <a:latin typeface="Arial"/>
                  <a:cs typeface="Arial"/>
                </a:rPr>
                <a:t>Active</a:t>
              </a:r>
              <a:endParaRPr sz="909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2" name="object 116">
              <a:extLst>
                <a:ext uri="{FF2B5EF4-FFF2-40B4-BE49-F238E27FC236}">
                  <a16:creationId xmlns:a16="http://schemas.microsoft.com/office/drawing/2014/main" id="{63399A8E-9BAD-44F0-A127-C811BDB3BCAF}"/>
                </a:ext>
              </a:extLst>
            </p:cNvPr>
            <p:cNvSpPr txBox="1"/>
            <p:nvPr/>
          </p:nvSpPr>
          <p:spPr>
            <a:xfrm>
              <a:off x="9474357" y="1855962"/>
              <a:ext cx="407670" cy="156452"/>
            </a:xfrm>
            <a:prstGeom prst="rect">
              <a:avLst/>
            </a:prstGeom>
          </p:spPr>
          <p:txBody>
            <a:bodyPr vert="horz" wrap="square" lIns="0" tIns="15378" rIns="0" bIns="0" rtlCol="0">
              <a:spAutoFit/>
            </a:bodyPr>
            <a:lstStyle/>
            <a:p>
              <a:pPr marL="12815" defTabSz="922675">
                <a:spcBef>
                  <a:spcPts val="121"/>
                </a:spcBef>
              </a:pPr>
              <a:r>
                <a:rPr sz="909" spc="-85" dirty="0">
                  <a:solidFill>
                    <a:prstClr val="black"/>
                  </a:solidFill>
                  <a:latin typeface="Arial"/>
                  <a:cs typeface="Arial"/>
                </a:rPr>
                <a:t>I</a:t>
              </a:r>
              <a:r>
                <a:rPr sz="909" spc="-41" dirty="0">
                  <a:solidFill>
                    <a:prstClr val="black"/>
                  </a:solidFill>
                  <a:latin typeface="Arial"/>
                  <a:cs typeface="Arial"/>
                </a:rPr>
                <a:t>n</a:t>
              </a:r>
              <a:r>
                <a:rPr sz="909" spc="15" dirty="0">
                  <a:solidFill>
                    <a:prstClr val="black"/>
                  </a:solidFill>
                  <a:latin typeface="Arial"/>
                  <a:cs typeface="Arial"/>
                </a:rPr>
                <a:t>ac</a:t>
              </a:r>
              <a:r>
                <a:rPr sz="909" spc="-25" dirty="0">
                  <a:solidFill>
                    <a:prstClr val="black"/>
                  </a:solidFill>
                  <a:latin typeface="Arial"/>
                  <a:cs typeface="Arial"/>
                </a:rPr>
                <a:t>t</a:t>
              </a:r>
              <a:r>
                <a:rPr sz="909" spc="25" dirty="0">
                  <a:solidFill>
                    <a:prstClr val="black"/>
                  </a:solidFill>
                  <a:latin typeface="Arial"/>
                  <a:cs typeface="Arial"/>
                </a:rPr>
                <a:t>i</a:t>
              </a:r>
              <a:r>
                <a:rPr sz="909" spc="-46" dirty="0">
                  <a:solidFill>
                    <a:prstClr val="black"/>
                  </a:solidFill>
                  <a:latin typeface="Arial"/>
                  <a:cs typeface="Arial"/>
                </a:rPr>
                <a:t>v</a:t>
              </a:r>
              <a:r>
                <a:rPr sz="909" spc="15" dirty="0">
                  <a:solidFill>
                    <a:prstClr val="black"/>
                  </a:solidFill>
                  <a:latin typeface="Arial"/>
                  <a:cs typeface="Arial"/>
                </a:rPr>
                <a:t>e</a:t>
              </a:r>
              <a:endParaRPr sz="909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3" name="object 117">
              <a:extLst>
                <a:ext uri="{FF2B5EF4-FFF2-40B4-BE49-F238E27FC236}">
                  <a16:creationId xmlns:a16="http://schemas.microsoft.com/office/drawing/2014/main" id="{CF247CFD-0BCC-46B4-8FB4-03966C2F522B}"/>
                </a:ext>
              </a:extLst>
            </p:cNvPr>
            <p:cNvSpPr txBox="1"/>
            <p:nvPr/>
          </p:nvSpPr>
          <p:spPr>
            <a:xfrm>
              <a:off x="9275598" y="1358054"/>
              <a:ext cx="430530" cy="156452"/>
            </a:xfrm>
            <a:prstGeom prst="rect">
              <a:avLst/>
            </a:prstGeom>
          </p:spPr>
          <p:txBody>
            <a:bodyPr vert="horz" wrap="square" lIns="0" tIns="15378" rIns="0" bIns="0" rtlCol="0">
              <a:spAutoFit/>
            </a:bodyPr>
            <a:lstStyle/>
            <a:p>
              <a:pPr marL="12815" defTabSz="922675">
                <a:spcBef>
                  <a:spcPts val="121"/>
                </a:spcBef>
              </a:pPr>
              <a:r>
                <a:rPr sz="909" spc="36" dirty="0">
                  <a:solidFill>
                    <a:prstClr val="black"/>
                  </a:solidFill>
                  <a:latin typeface="Arial"/>
                  <a:cs typeface="Arial"/>
                </a:rPr>
                <a:t>E</a:t>
              </a:r>
              <a:r>
                <a:rPr sz="909" spc="-41" dirty="0">
                  <a:solidFill>
                    <a:prstClr val="black"/>
                  </a:solidFill>
                  <a:latin typeface="Arial"/>
                  <a:cs typeface="Arial"/>
                </a:rPr>
                <a:t>n</a:t>
              </a:r>
              <a:r>
                <a:rPr sz="909" spc="-46" dirty="0">
                  <a:solidFill>
                    <a:prstClr val="black"/>
                  </a:solidFill>
                  <a:latin typeface="Arial"/>
                  <a:cs typeface="Arial"/>
                </a:rPr>
                <a:t>zy</a:t>
              </a:r>
              <a:r>
                <a:rPr sz="909" dirty="0">
                  <a:solidFill>
                    <a:prstClr val="black"/>
                  </a:solidFill>
                  <a:latin typeface="Arial"/>
                  <a:cs typeface="Arial"/>
                </a:rPr>
                <a:t>m</a:t>
              </a:r>
              <a:r>
                <a:rPr sz="909" spc="15" dirty="0">
                  <a:solidFill>
                    <a:prstClr val="black"/>
                  </a:solidFill>
                  <a:latin typeface="Arial"/>
                  <a:cs typeface="Arial"/>
                </a:rPr>
                <a:t>e</a:t>
              </a:r>
              <a:endParaRPr sz="909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4" name="object 118">
              <a:extLst>
                <a:ext uri="{FF2B5EF4-FFF2-40B4-BE49-F238E27FC236}">
                  <a16:creationId xmlns:a16="http://schemas.microsoft.com/office/drawing/2014/main" id="{D70FFAAC-D106-4226-A9A7-00F923F7C96B}"/>
                </a:ext>
              </a:extLst>
            </p:cNvPr>
            <p:cNvSpPr/>
            <p:nvPr/>
          </p:nvSpPr>
          <p:spPr>
            <a:xfrm>
              <a:off x="7772119" y="911383"/>
              <a:ext cx="763270" cy="899794"/>
            </a:xfrm>
            <a:custGeom>
              <a:avLst/>
              <a:gdLst/>
              <a:ahLst/>
              <a:cxnLst/>
              <a:rect l="l" t="t" r="r" b="b"/>
              <a:pathLst>
                <a:path w="763270" h="899794">
                  <a:moveTo>
                    <a:pt x="502616" y="77782"/>
                  </a:moveTo>
                  <a:lnTo>
                    <a:pt x="453232" y="35990"/>
                  </a:lnTo>
                  <a:lnTo>
                    <a:pt x="371582" y="10875"/>
                  </a:lnTo>
                  <a:lnTo>
                    <a:pt x="316762" y="2461"/>
                  </a:lnTo>
                  <a:lnTo>
                    <a:pt x="273506" y="0"/>
                  </a:lnTo>
                  <a:lnTo>
                    <a:pt x="232351" y="6861"/>
                  </a:lnTo>
                  <a:lnTo>
                    <a:pt x="183838" y="26412"/>
                  </a:lnTo>
                  <a:lnTo>
                    <a:pt x="144888" y="49332"/>
                  </a:lnTo>
                  <a:lnTo>
                    <a:pt x="127901" y="70523"/>
                  </a:lnTo>
                  <a:lnTo>
                    <a:pt x="116635" y="99470"/>
                  </a:lnTo>
                  <a:lnTo>
                    <a:pt x="94847" y="145659"/>
                  </a:lnTo>
                  <a:lnTo>
                    <a:pt x="67292" y="189821"/>
                  </a:lnTo>
                  <a:lnTo>
                    <a:pt x="47718" y="219654"/>
                  </a:lnTo>
                  <a:lnTo>
                    <a:pt x="33375" y="255160"/>
                  </a:lnTo>
                  <a:lnTo>
                    <a:pt x="21512" y="316343"/>
                  </a:lnTo>
                  <a:lnTo>
                    <a:pt x="12965" y="361277"/>
                  </a:lnTo>
                  <a:lnTo>
                    <a:pt x="4766" y="393583"/>
                  </a:lnTo>
                  <a:lnTo>
                    <a:pt x="0" y="420888"/>
                  </a:lnTo>
                  <a:lnTo>
                    <a:pt x="1752" y="450823"/>
                  </a:lnTo>
                  <a:lnTo>
                    <a:pt x="13110" y="491016"/>
                  </a:lnTo>
                  <a:lnTo>
                    <a:pt x="37158" y="549096"/>
                  </a:lnTo>
                  <a:lnTo>
                    <a:pt x="58760" y="597964"/>
                  </a:lnTo>
                  <a:lnTo>
                    <a:pt x="77841" y="640953"/>
                  </a:lnTo>
                  <a:lnTo>
                    <a:pt x="96504" y="679184"/>
                  </a:lnTo>
                  <a:lnTo>
                    <a:pt x="116852" y="713774"/>
                  </a:lnTo>
                  <a:lnTo>
                    <a:pt x="140990" y="745843"/>
                  </a:lnTo>
                  <a:lnTo>
                    <a:pt x="171020" y="776508"/>
                  </a:lnTo>
                  <a:lnTo>
                    <a:pt x="209046" y="806889"/>
                  </a:lnTo>
                  <a:lnTo>
                    <a:pt x="257173" y="838104"/>
                  </a:lnTo>
                  <a:lnTo>
                    <a:pt x="313792" y="868651"/>
                  </a:lnTo>
                  <a:lnTo>
                    <a:pt x="362270" y="888095"/>
                  </a:lnTo>
                  <a:lnTo>
                    <a:pt x="405276" y="897876"/>
                  </a:lnTo>
                  <a:lnTo>
                    <a:pt x="445479" y="899432"/>
                  </a:lnTo>
                  <a:lnTo>
                    <a:pt x="485546" y="894202"/>
                  </a:lnTo>
                  <a:lnTo>
                    <a:pt x="528148" y="883625"/>
                  </a:lnTo>
                  <a:lnTo>
                    <a:pt x="575951" y="869139"/>
                  </a:lnTo>
                  <a:lnTo>
                    <a:pt x="623847" y="850354"/>
                  </a:lnTo>
                  <a:lnTo>
                    <a:pt x="668064" y="806491"/>
                  </a:lnTo>
                  <a:lnTo>
                    <a:pt x="688205" y="742456"/>
                  </a:lnTo>
                  <a:lnTo>
                    <a:pt x="706006" y="698456"/>
                  </a:lnTo>
                  <a:lnTo>
                    <a:pt x="736814" y="636097"/>
                  </a:lnTo>
                  <a:lnTo>
                    <a:pt x="756562" y="589158"/>
                  </a:lnTo>
                  <a:lnTo>
                    <a:pt x="763011" y="547892"/>
                  </a:lnTo>
                  <a:lnTo>
                    <a:pt x="753923" y="502554"/>
                  </a:lnTo>
                  <a:lnTo>
                    <a:pt x="735949" y="468628"/>
                  </a:lnTo>
                  <a:lnTo>
                    <a:pt x="712267" y="457941"/>
                  </a:lnTo>
                  <a:lnTo>
                    <a:pt x="675434" y="455253"/>
                  </a:lnTo>
                  <a:lnTo>
                    <a:pt x="618004" y="445329"/>
                  </a:lnTo>
                  <a:lnTo>
                    <a:pt x="565841" y="435514"/>
                  </a:lnTo>
                  <a:lnTo>
                    <a:pt x="520310" y="432325"/>
                  </a:lnTo>
                  <a:lnTo>
                    <a:pt x="479348" y="430457"/>
                  </a:lnTo>
                  <a:lnTo>
                    <a:pt x="440891" y="424600"/>
                  </a:lnTo>
                  <a:lnTo>
                    <a:pt x="402874" y="409448"/>
                  </a:lnTo>
                  <a:lnTo>
                    <a:pt x="370627" y="385226"/>
                  </a:lnTo>
                  <a:lnTo>
                    <a:pt x="362876" y="363574"/>
                  </a:lnTo>
                  <a:lnTo>
                    <a:pt x="368768" y="340128"/>
                  </a:lnTo>
                  <a:lnTo>
                    <a:pt x="377447" y="310526"/>
                  </a:lnTo>
                  <a:lnTo>
                    <a:pt x="384409" y="286294"/>
                  </a:lnTo>
                  <a:lnTo>
                    <a:pt x="394367" y="274063"/>
                  </a:lnTo>
                  <a:lnTo>
                    <a:pt x="410289" y="262122"/>
                  </a:lnTo>
                  <a:lnTo>
                    <a:pt x="435145" y="238764"/>
                  </a:lnTo>
                  <a:lnTo>
                    <a:pt x="464334" y="211704"/>
                  </a:lnTo>
                  <a:lnTo>
                    <a:pt x="490491" y="191822"/>
                  </a:lnTo>
                  <a:lnTo>
                    <a:pt x="512442" y="172135"/>
                  </a:lnTo>
                  <a:lnTo>
                    <a:pt x="529013" y="145659"/>
                  </a:lnTo>
                  <a:lnTo>
                    <a:pt x="538384" y="121998"/>
                  </a:lnTo>
                  <a:lnTo>
                    <a:pt x="538307" y="109098"/>
                  </a:lnTo>
                  <a:lnTo>
                    <a:pt x="526983" y="97509"/>
                  </a:lnTo>
                  <a:lnTo>
                    <a:pt x="502616" y="77782"/>
                  </a:lnTo>
                  <a:close/>
                </a:path>
              </a:pathLst>
            </a:custGeom>
            <a:ln w="68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object 119">
              <a:extLst>
                <a:ext uri="{FF2B5EF4-FFF2-40B4-BE49-F238E27FC236}">
                  <a16:creationId xmlns:a16="http://schemas.microsoft.com/office/drawing/2014/main" id="{DFCD782B-9DFA-4B95-8B70-008F30A90C87}"/>
                </a:ext>
              </a:extLst>
            </p:cNvPr>
            <p:cNvSpPr/>
            <p:nvPr/>
          </p:nvSpPr>
          <p:spPr>
            <a:xfrm>
              <a:off x="9165555" y="895883"/>
              <a:ext cx="763270" cy="899794"/>
            </a:xfrm>
            <a:custGeom>
              <a:avLst/>
              <a:gdLst/>
              <a:ahLst/>
              <a:cxnLst/>
              <a:rect l="l" t="t" r="r" b="b"/>
              <a:pathLst>
                <a:path w="763270" h="899794">
                  <a:moveTo>
                    <a:pt x="502637" y="77745"/>
                  </a:moveTo>
                  <a:lnTo>
                    <a:pt x="453241" y="35953"/>
                  </a:lnTo>
                  <a:lnTo>
                    <a:pt x="371534" y="10839"/>
                  </a:lnTo>
                  <a:lnTo>
                    <a:pt x="316735" y="2438"/>
                  </a:lnTo>
                  <a:lnTo>
                    <a:pt x="273501" y="0"/>
                  </a:lnTo>
                  <a:lnTo>
                    <a:pt x="232360" y="6865"/>
                  </a:lnTo>
                  <a:lnTo>
                    <a:pt x="183839" y="26376"/>
                  </a:lnTo>
                  <a:lnTo>
                    <a:pt x="144874" y="49296"/>
                  </a:lnTo>
                  <a:lnTo>
                    <a:pt x="127883" y="70489"/>
                  </a:lnTo>
                  <a:lnTo>
                    <a:pt x="116620" y="99441"/>
                  </a:lnTo>
                  <a:lnTo>
                    <a:pt x="94838" y="145642"/>
                  </a:lnTo>
                  <a:lnTo>
                    <a:pt x="67284" y="189804"/>
                  </a:lnTo>
                  <a:lnTo>
                    <a:pt x="47707" y="219637"/>
                  </a:lnTo>
                  <a:lnTo>
                    <a:pt x="33361" y="255143"/>
                  </a:lnTo>
                  <a:lnTo>
                    <a:pt x="21503" y="316326"/>
                  </a:lnTo>
                  <a:lnTo>
                    <a:pt x="12961" y="361260"/>
                  </a:lnTo>
                  <a:lnTo>
                    <a:pt x="4764" y="393566"/>
                  </a:lnTo>
                  <a:lnTo>
                    <a:pt x="0" y="420871"/>
                  </a:lnTo>
                  <a:lnTo>
                    <a:pt x="1754" y="450806"/>
                  </a:lnTo>
                  <a:lnTo>
                    <a:pt x="13115" y="490999"/>
                  </a:lnTo>
                  <a:lnTo>
                    <a:pt x="37169" y="549079"/>
                  </a:lnTo>
                  <a:lnTo>
                    <a:pt x="58778" y="597947"/>
                  </a:lnTo>
                  <a:lnTo>
                    <a:pt x="77865" y="640936"/>
                  </a:lnTo>
                  <a:lnTo>
                    <a:pt x="96531" y="679167"/>
                  </a:lnTo>
                  <a:lnTo>
                    <a:pt x="116881" y="713757"/>
                  </a:lnTo>
                  <a:lnTo>
                    <a:pt x="141016" y="745826"/>
                  </a:lnTo>
                  <a:lnTo>
                    <a:pt x="171042" y="776491"/>
                  </a:lnTo>
                  <a:lnTo>
                    <a:pt x="209060" y="806872"/>
                  </a:lnTo>
                  <a:lnTo>
                    <a:pt x="257174" y="838087"/>
                  </a:lnTo>
                  <a:lnTo>
                    <a:pt x="313776" y="868634"/>
                  </a:lnTo>
                  <a:lnTo>
                    <a:pt x="362244" y="888078"/>
                  </a:lnTo>
                  <a:lnTo>
                    <a:pt x="405246" y="897859"/>
                  </a:lnTo>
                  <a:lnTo>
                    <a:pt x="445452" y="899415"/>
                  </a:lnTo>
                  <a:lnTo>
                    <a:pt x="485529" y="894185"/>
                  </a:lnTo>
                  <a:lnTo>
                    <a:pt x="528146" y="883608"/>
                  </a:lnTo>
                  <a:lnTo>
                    <a:pt x="575972" y="869122"/>
                  </a:lnTo>
                  <a:lnTo>
                    <a:pt x="623850" y="850337"/>
                  </a:lnTo>
                  <a:lnTo>
                    <a:pt x="668045" y="806474"/>
                  </a:lnTo>
                  <a:lnTo>
                    <a:pt x="688186" y="742439"/>
                  </a:lnTo>
                  <a:lnTo>
                    <a:pt x="705998" y="698439"/>
                  </a:lnTo>
                  <a:lnTo>
                    <a:pt x="736817" y="636080"/>
                  </a:lnTo>
                  <a:lnTo>
                    <a:pt x="756556" y="589141"/>
                  </a:lnTo>
                  <a:lnTo>
                    <a:pt x="762986" y="547875"/>
                  </a:lnTo>
                  <a:lnTo>
                    <a:pt x="753876" y="502537"/>
                  </a:lnTo>
                  <a:lnTo>
                    <a:pt x="735932" y="468611"/>
                  </a:lnTo>
                  <a:lnTo>
                    <a:pt x="712252" y="457924"/>
                  </a:lnTo>
                  <a:lnTo>
                    <a:pt x="675408" y="455236"/>
                  </a:lnTo>
                  <a:lnTo>
                    <a:pt x="617976" y="445312"/>
                  </a:lnTo>
                  <a:lnTo>
                    <a:pt x="565818" y="435500"/>
                  </a:lnTo>
                  <a:lnTo>
                    <a:pt x="520291" y="432313"/>
                  </a:lnTo>
                  <a:lnTo>
                    <a:pt x="479332" y="430443"/>
                  </a:lnTo>
                  <a:lnTo>
                    <a:pt x="440878" y="424584"/>
                  </a:lnTo>
                  <a:lnTo>
                    <a:pt x="402866" y="409431"/>
                  </a:lnTo>
                  <a:lnTo>
                    <a:pt x="370635" y="385209"/>
                  </a:lnTo>
                  <a:lnTo>
                    <a:pt x="362894" y="363557"/>
                  </a:lnTo>
                  <a:lnTo>
                    <a:pt x="368774" y="340111"/>
                  </a:lnTo>
                  <a:lnTo>
                    <a:pt x="377409" y="310509"/>
                  </a:lnTo>
                  <a:lnTo>
                    <a:pt x="384384" y="286277"/>
                  </a:lnTo>
                  <a:lnTo>
                    <a:pt x="394360" y="274046"/>
                  </a:lnTo>
                  <a:lnTo>
                    <a:pt x="410302" y="262105"/>
                  </a:lnTo>
                  <a:lnTo>
                    <a:pt x="435176" y="238747"/>
                  </a:lnTo>
                  <a:lnTo>
                    <a:pt x="464331" y="211687"/>
                  </a:lnTo>
                  <a:lnTo>
                    <a:pt x="490484" y="191805"/>
                  </a:lnTo>
                  <a:lnTo>
                    <a:pt x="512433" y="172118"/>
                  </a:lnTo>
                  <a:lnTo>
                    <a:pt x="528975" y="145642"/>
                  </a:lnTo>
                  <a:lnTo>
                    <a:pt x="538367" y="121970"/>
                  </a:lnTo>
                  <a:lnTo>
                    <a:pt x="538313" y="109064"/>
                  </a:lnTo>
                  <a:lnTo>
                    <a:pt x="527006" y="97473"/>
                  </a:lnTo>
                  <a:lnTo>
                    <a:pt x="502637" y="77745"/>
                  </a:lnTo>
                  <a:close/>
                </a:path>
              </a:pathLst>
            </a:custGeom>
            <a:ln w="68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object 120">
              <a:extLst>
                <a:ext uri="{FF2B5EF4-FFF2-40B4-BE49-F238E27FC236}">
                  <a16:creationId xmlns:a16="http://schemas.microsoft.com/office/drawing/2014/main" id="{285DA189-C453-4A9B-907A-A2E685F741CD}"/>
                </a:ext>
              </a:extLst>
            </p:cNvPr>
            <p:cNvSpPr/>
            <p:nvPr/>
          </p:nvSpPr>
          <p:spPr>
            <a:xfrm>
              <a:off x="8999363" y="1472609"/>
              <a:ext cx="73660" cy="18415"/>
            </a:xfrm>
            <a:custGeom>
              <a:avLst/>
              <a:gdLst/>
              <a:ahLst/>
              <a:cxnLst/>
              <a:rect l="l" t="t" r="r" b="b"/>
              <a:pathLst>
                <a:path w="73659" h="18415">
                  <a:moveTo>
                    <a:pt x="73335" y="18178"/>
                  </a:moveTo>
                  <a:lnTo>
                    <a:pt x="0" y="0"/>
                  </a:lnTo>
                  <a:lnTo>
                    <a:pt x="73335" y="18178"/>
                  </a:lnTo>
                </a:path>
              </a:pathLst>
            </a:custGeom>
            <a:ln w="9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object 121">
              <a:extLst>
                <a:ext uri="{FF2B5EF4-FFF2-40B4-BE49-F238E27FC236}">
                  <a16:creationId xmlns:a16="http://schemas.microsoft.com/office/drawing/2014/main" id="{22294AA1-2F4D-44C1-A937-7780D6941E60}"/>
                </a:ext>
              </a:extLst>
            </p:cNvPr>
            <p:cNvSpPr/>
            <p:nvPr/>
          </p:nvSpPr>
          <p:spPr>
            <a:xfrm>
              <a:off x="8735298" y="1527163"/>
              <a:ext cx="73660" cy="18415"/>
            </a:xfrm>
            <a:custGeom>
              <a:avLst/>
              <a:gdLst/>
              <a:ahLst/>
              <a:cxnLst/>
              <a:rect l="l" t="t" r="r" b="b"/>
              <a:pathLst>
                <a:path w="73659" h="18415">
                  <a:moveTo>
                    <a:pt x="0" y="0"/>
                  </a:moveTo>
                  <a:lnTo>
                    <a:pt x="73335" y="18178"/>
                  </a:lnTo>
                  <a:lnTo>
                    <a:pt x="0" y="0"/>
                  </a:lnTo>
                </a:path>
              </a:pathLst>
            </a:custGeom>
            <a:ln w="9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object 122">
              <a:extLst>
                <a:ext uri="{FF2B5EF4-FFF2-40B4-BE49-F238E27FC236}">
                  <a16:creationId xmlns:a16="http://schemas.microsoft.com/office/drawing/2014/main" id="{F40AB798-7C62-4D11-A8EA-6F451A33F0BD}"/>
                </a:ext>
              </a:extLst>
            </p:cNvPr>
            <p:cNvSpPr/>
            <p:nvPr/>
          </p:nvSpPr>
          <p:spPr>
            <a:xfrm>
              <a:off x="9841690" y="725620"/>
              <a:ext cx="55244" cy="69850"/>
            </a:xfrm>
            <a:custGeom>
              <a:avLst/>
              <a:gdLst/>
              <a:ahLst/>
              <a:cxnLst/>
              <a:rect l="l" t="t" r="r" b="b"/>
              <a:pathLst>
                <a:path w="55245" h="69850">
                  <a:moveTo>
                    <a:pt x="9301" y="0"/>
                  </a:moveTo>
                  <a:lnTo>
                    <a:pt x="0" y="0"/>
                  </a:lnTo>
                  <a:lnTo>
                    <a:pt x="0" y="69430"/>
                  </a:lnTo>
                  <a:lnTo>
                    <a:pt x="9301" y="69430"/>
                  </a:lnTo>
                  <a:lnTo>
                    <a:pt x="9301" y="36706"/>
                  </a:lnTo>
                  <a:lnTo>
                    <a:pt x="54927" y="36706"/>
                  </a:lnTo>
                  <a:lnTo>
                    <a:pt x="54927" y="28452"/>
                  </a:lnTo>
                  <a:lnTo>
                    <a:pt x="9301" y="28452"/>
                  </a:lnTo>
                  <a:lnTo>
                    <a:pt x="9301" y="0"/>
                  </a:lnTo>
                  <a:close/>
                </a:path>
                <a:path w="55245" h="69850">
                  <a:moveTo>
                    <a:pt x="54927" y="36706"/>
                  </a:moveTo>
                  <a:lnTo>
                    <a:pt x="45724" y="36706"/>
                  </a:lnTo>
                  <a:lnTo>
                    <a:pt x="45724" y="69430"/>
                  </a:lnTo>
                  <a:lnTo>
                    <a:pt x="54927" y="69430"/>
                  </a:lnTo>
                  <a:lnTo>
                    <a:pt x="54927" y="36706"/>
                  </a:lnTo>
                  <a:close/>
                </a:path>
                <a:path w="55245" h="69850">
                  <a:moveTo>
                    <a:pt x="54927" y="0"/>
                  </a:moveTo>
                  <a:lnTo>
                    <a:pt x="45724" y="0"/>
                  </a:lnTo>
                  <a:lnTo>
                    <a:pt x="45724" y="28452"/>
                  </a:lnTo>
                  <a:lnTo>
                    <a:pt x="54927" y="28452"/>
                  </a:lnTo>
                  <a:lnTo>
                    <a:pt x="549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object 123">
              <a:extLst>
                <a:ext uri="{FF2B5EF4-FFF2-40B4-BE49-F238E27FC236}">
                  <a16:creationId xmlns:a16="http://schemas.microsoft.com/office/drawing/2014/main" id="{4311EDBD-DAC7-4F85-B1A5-D2A0C14BE51C}"/>
                </a:ext>
              </a:extLst>
            </p:cNvPr>
            <p:cNvSpPr/>
            <p:nvPr/>
          </p:nvSpPr>
          <p:spPr>
            <a:xfrm>
              <a:off x="10080201" y="1171114"/>
              <a:ext cx="55244" cy="69850"/>
            </a:xfrm>
            <a:custGeom>
              <a:avLst/>
              <a:gdLst/>
              <a:ahLst/>
              <a:cxnLst/>
              <a:rect l="l" t="t" r="r" b="b"/>
              <a:pathLst>
                <a:path w="55245" h="69850">
                  <a:moveTo>
                    <a:pt x="9497" y="0"/>
                  </a:moveTo>
                  <a:lnTo>
                    <a:pt x="0" y="0"/>
                  </a:lnTo>
                  <a:lnTo>
                    <a:pt x="0" y="69421"/>
                  </a:lnTo>
                  <a:lnTo>
                    <a:pt x="8909" y="69421"/>
                  </a:lnTo>
                  <a:lnTo>
                    <a:pt x="8909" y="14866"/>
                  </a:lnTo>
                  <a:lnTo>
                    <a:pt x="19538" y="14866"/>
                  </a:lnTo>
                  <a:lnTo>
                    <a:pt x="9497" y="0"/>
                  </a:lnTo>
                  <a:close/>
                </a:path>
                <a:path w="55245" h="69850">
                  <a:moveTo>
                    <a:pt x="19538" y="14866"/>
                  </a:moveTo>
                  <a:lnTo>
                    <a:pt x="8909" y="14866"/>
                  </a:lnTo>
                  <a:lnTo>
                    <a:pt x="45724" y="69421"/>
                  </a:lnTo>
                  <a:lnTo>
                    <a:pt x="55221" y="69421"/>
                  </a:lnTo>
                  <a:lnTo>
                    <a:pt x="55221" y="54505"/>
                  </a:lnTo>
                  <a:lnTo>
                    <a:pt x="46311" y="54505"/>
                  </a:lnTo>
                  <a:lnTo>
                    <a:pt x="19538" y="14866"/>
                  </a:lnTo>
                  <a:close/>
                </a:path>
                <a:path w="55245" h="69850">
                  <a:moveTo>
                    <a:pt x="55221" y="0"/>
                  </a:moveTo>
                  <a:lnTo>
                    <a:pt x="46311" y="0"/>
                  </a:lnTo>
                  <a:lnTo>
                    <a:pt x="46311" y="54505"/>
                  </a:lnTo>
                  <a:lnTo>
                    <a:pt x="55221" y="54505"/>
                  </a:lnTo>
                  <a:lnTo>
                    <a:pt x="55221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object 124">
              <a:extLst>
                <a:ext uri="{FF2B5EF4-FFF2-40B4-BE49-F238E27FC236}">
                  <a16:creationId xmlns:a16="http://schemas.microsoft.com/office/drawing/2014/main" id="{258E36F4-5D95-4960-A33C-7DC2094DFF8B}"/>
                </a:ext>
              </a:extLst>
            </p:cNvPr>
            <p:cNvSpPr/>
            <p:nvPr/>
          </p:nvSpPr>
          <p:spPr>
            <a:xfrm>
              <a:off x="9892506" y="914783"/>
              <a:ext cx="55244" cy="69850"/>
            </a:xfrm>
            <a:custGeom>
              <a:avLst/>
              <a:gdLst/>
              <a:ahLst/>
              <a:cxnLst/>
              <a:rect l="l" t="t" r="r" b="b"/>
              <a:pathLst>
                <a:path w="55245" h="69850">
                  <a:moveTo>
                    <a:pt x="9497" y="0"/>
                  </a:moveTo>
                  <a:lnTo>
                    <a:pt x="0" y="0"/>
                  </a:lnTo>
                  <a:lnTo>
                    <a:pt x="0" y="69430"/>
                  </a:lnTo>
                  <a:lnTo>
                    <a:pt x="8811" y="69430"/>
                  </a:lnTo>
                  <a:lnTo>
                    <a:pt x="8811" y="14857"/>
                  </a:lnTo>
                  <a:lnTo>
                    <a:pt x="19493" y="14857"/>
                  </a:lnTo>
                  <a:lnTo>
                    <a:pt x="9497" y="0"/>
                  </a:lnTo>
                  <a:close/>
                </a:path>
                <a:path w="55245" h="69850">
                  <a:moveTo>
                    <a:pt x="19493" y="14857"/>
                  </a:moveTo>
                  <a:lnTo>
                    <a:pt x="8811" y="14857"/>
                  </a:lnTo>
                  <a:lnTo>
                    <a:pt x="45626" y="69430"/>
                  </a:lnTo>
                  <a:lnTo>
                    <a:pt x="55123" y="69430"/>
                  </a:lnTo>
                  <a:lnTo>
                    <a:pt x="55123" y="54573"/>
                  </a:lnTo>
                  <a:lnTo>
                    <a:pt x="46213" y="54573"/>
                  </a:lnTo>
                  <a:lnTo>
                    <a:pt x="19493" y="14857"/>
                  </a:lnTo>
                  <a:close/>
                </a:path>
                <a:path w="55245" h="69850">
                  <a:moveTo>
                    <a:pt x="55123" y="0"/>
                  </a:moveTo>
                  <a:lnTo>
                    <a:pt x="46213" y="0"/>
                  </a:lnTo>
                  <a:lnTo>
                    <a:pt x="46213" y="54573"/>
                  </a:lnTo>
                  <a:lnTo>
                    <a:pt x="55123" y="54573"/>
                  </a:lnTo>
                  <a:lnTo>
                    <a:pt x="55123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object 125">
              <a:extLst>
                <a:ext uri="{FF2B5EF4-FFF2-40B4-BE49-F238E27FC236}">
                  <a16:creationId xmlns:a16="http://schemas.microsoft.com/office/drawing/2014/main" id="{D4F5EBBF-DECD-492D-8B93-7ED9592E3371}"/>
                </a:ext>
              </a:extLst>
            </p:cNvPr>
            <p:cNvSpPr/>
            <p:nvPr/>
          </p:nvSpPr>
          <p:spPr>
            <a:xfrm>
              <a:off x="8447744" y="740768"/>
              <a:ext cx="55244" cy="69850"/>
            </a:xfrm>
            <a:custGeom>
              <a:avLst/>
              <a:gdLst/>
              <a:ahLst/>
              <a:cxnLst/>
              <a:rect l="l" t="t" r="r" b="b"/>
              <a:pathLst>
                <a:path w="55245" h="69850">
                  <a:moveTo>
                    <a:pt x="9262" y="0"/>
                  </a:moveTo>
                  <a:lnTo>
                    <a:pt x="0" y="0"/>
                  </a:lnTo>
                  <a:lnTo>
                    <a:pt x="0" y="69430"/>
                  </a:lnTo>
                  <a:lnTo>
                    <a:pt x="9262" y="69430"/>
                  </a:lnTo>
                  <a:lnTo>
                    <a:pt x="9262" y="36706"/>
                  </a:lnTo>
                  <a:lnTo>
                    <a:pt x="54908" y="36706"/>
                  </a:lnTo>
                  <a:lnTo>
                    <a:pt x="54908" y="28549"/>
                  </a:lnTo>
                  <a:lnTo>
                    <a:pt x="9262" y="28549"/>
                  </a:lnTo>
                  <a:lnTo>
                    <a:pt x="9262" y="0"/>
                  </a:lnTo>
                  <a:close/>
                </a:path>
                <a:path w="55245" h="69850">
                  <a:moveTo>
                    <a:pt x="54908" y="36706"/>
                  </a:moveTo>
                  <a:lnTo>
                    <a:pt x="45646" y="36706"/>
                  </a:lnTo>
                  <a:lnTo>
                    <a:pt x="45646" y="69430"/>
                  </a:lnTo>
                  <a:lnTo>
                    <a:pt x="54908" y="69430"/>
                  </a:lnTo>
                  <a:lnTo>
                    <a:pt x="54908" y="36706"/>
                  </a:lnTo>
                  <a:close/>
                </a:path>
                <a:path w="55245" h="69850">
                  <a:moveTo>
                    <a:pt x="54908" y="0"/>
                  </a:moveTo>
                  <a:lnTo>
                    <a:pt x="45646" y="0"/>
                  </a:lnTo>
                  <a:lnTo>
                    <a:pt x="45646" y="28549"/>
                  </a:lnTo>
                  <a:lnTo>
                    <a:pt x="54908" y="28549"/>
                  </a:lnTo>
                  <a:lnTo>
                    <a:pt x="54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object 126">
              <a:extLst>
                <a:ext uri="{FF2B5EF4-FFF2-40B4-BE49-F238E27FC236}">
                  <a16:creationId xmlns:a16="http://schemas.microsoft.com/office/drawing/2014/main" id="{7F2A166B-A7BA-45CC-9F12-3A88E85601B0}"/>
                </a:ext>
              </a:extLst>
            </p:cNvPr>
            <p:cNvSpPr/>
            <p:nvPr/>
          </p:nvSpPr>
          <p:spPr>
            <a:xfrm>
              <a:off x="8857687" y="1284242"/>
              <a:ext cx="55244" cy="69850"/>
            </a:xfrm>
            <a:custGeom>
              <a:avLst/>
              <a:gdLst/>
              <a:ahLst/>
              <a:cxnLst/>
              <a:rect l="l" t="t" r="r" b="b"/>
              <a:pathLst>
                <a:path w="55245" h="69850">
                  <a:moveTo>
                    <a:pt x="9301" y="0"/>
                  </a:moveTo>
                  <a:lnTo>
                    <a:pt x="0" y="0"/>
                  </a:lnTo>
                  <a:lnTo>
                    <a:pt x="0" y="69421"/>
                  </a:lnTo>
                  <a:lnTo>
                    <a:pt x="9301" y="69421"/>
                  </a:lnTo>
                  <a:lnTo>
                    <a:pt x="9301" y="36696"/>
                  </a:lnTo>
                  <a:lnTo>
                    <a:pt x="54927" y="36696"/>
                  </a:lnTo>
                  <a:lnTo>
                    <a:pt x="54927" y="28510"/>
                  </a:lnTo>
                  <a:lnTo>
                    <a:pt x="9301" y="28510"/>
                  </a:lnTo>
                  <a:lnTo>
                    <a:pt x="9301" y="0"/>
                  </a:lnTo>
                  <a:close/>
                </a:path>
                <a:path w="55245" h="69850">
                  <a:moveTo>
                    <a:pt x="54927" y="36696"/>
                  </a:moveTo>
                  <a:lnTo>
                    <a:pt x="45626" y="36696"/>
                  </a:lnTo>
                  <a:lnTo>
                    <a:pt x="45626" y="69421"/>
                  </a:lnTo>
                  <a:lnTo>
                    <a:pt x="54927" y="69421"/>
                  </a:lnTo>
                  <a:lnTo>
                    <a:pt x="54927" y="36696"/>
                  </a:lnTo>
                  <a:close/>
                </a:path>
                <a:path w="55245" h="69850">
                  <a:moveTo>
                    <a:pt x="54927" y="0"/>
                  </a:moveTo>
                  <a:lnTo>
                    <a:pt x="45626" y="0"/>
                  </a:lnTo>
                  <a:lnTo>
                    <a:pt x="45626" y="28510"/>
                  </a:lnTo>
                  <a:lnTo>
                    <a:pt x="54927" y="28510"/>
                  </a:lnTo>
                  <a:lnTo>
                    <a:pt x="549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object 127">
              <a:extLst>
                <a:ext uri="{FF2B5EF4-FFF2-40B4-BE49-F238E27FC236}">
                  <a16:creationId xmlns:a16="http://schemas.microsoft.com/office/drawing/2014/main" id="{32694AFB-B685-4D1B-877C-5024D0CA78CA}"/>
                </a:ext>
              </a:extLst>
            </p:cNvPr>
            <p:cNvSpPr/>
            <p:nvPr/>
          </p:nvSpPr>
          <p:spPr>
            <a:xfrm>
              <a:off x="8686255" y="1186291"/>
              <a:ext cx="55244" cy="69850"/>
            </a:xfrm>
            <a:custGeom>
              <a:avLst/>
              <a:gdLst/>
              <a:ahLst/>
              <a:cxnLst/>
              <a:rect l="l" t="t" r="r" b="b"/>
              <a:pathLst>
                <a:path w="55245" h="69850">
                  <a:moveTo>
                    <a:pt x="9497" y="0"/>
                  </a:moveTo>
                  <a:lnTo>
                    <a:pt x="0" y="0"/>
                  </a:lnTo>
                  <a:lnTo>
                    <a:pt x="0" y="69421"/>
                  </a:lnTo>
                  <a:lnTo>
                    <a:pt x="8880" y="69421"/>
                  </a:lnTo>
                  <a:lnTo>
                    <a:pt x="8880" y="14876"/>
                  </a:lnTo>
                  <a:lnTo>
                    <a:pt x="19542" y="14876"/>
                  </a:lnTo>
                  <a:lnTo>
                    <a:pt x="9497" y="0"/>
                  </a:lnTo>
                  <a:close/>
                </a:path>
                <a:path w="55245" h="69850">
                  <a:moveTo>
                    <a:pt x="19542" y="14876"/>
                  </a:moveTo>
                  <a:lnTo>
                    <a:pt x="8880" y="14876"/>
                  </a:lnTo>
                  <a:lnTo>
                    <a:pt x="45616" y="69421"/>
                  </a:lnTo>
                  <a:lnTo>
                    <a:pt x="55113" y="69421"/>
                  </a:lnTo>
                  <a:lnTo>
                    <a:pt x="55113" y="54505"/>
                  </a:lnTo>
                  <a:lnTo>
                    <a:pt x="46302" y="54505"/>
                  </a:lnTo>
                  <a:lnTo>
                    <a:pt x="19542" y="14876"/>
                  </a:lnTo>
                  <a:close/>
                </a:path>
                <a:path w="55245" h="69850">
                  <a:moveTo>
                    <a:pt x="55113" y="0"/>
                  </a:moveTo>
                  <a:lnTo>
                    <a:pt x="46302" y="0"/>
                  </a:lnTo>
                  <a:lnTo>
                    <a:pt x="46302" y="54505"/>
                  </a:lnTo>
                  <a:lnTo>
                    <a:pt x="55113" y="54505"/>
                  </a:lnTo>
                  <a:lnTo>
                    <a:pt x="55113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object 128">
              <a:extLst>
                <a:ext uri="{FF2B5EF4-FFF2-40B4-BE49-F238E27FC236}">
                  <a16:creationId xmlns:a16="http://schemas.microsoft.com/office/drawing/2014/main" id="{FAC3E1D4-D66B-4E48-988E-C006A5FDC4C0}"/>
                </a:ext>
              </a:extLst>
            </p:cNvPr>
            <p:cNvSpPr/>
            <p:nvPr/>
          </p:nvSpPr>
          <p:spPr>
            <a:xfrm>
              <a:off x="8498482" y="930028"/>
              <a:ext cx="55244" cy="69850"/>
            </a:xfrm>
            <a:custGeom>
              <a:avLst/>
              <a:gdLst/>
              <a:ahLst/>
              <a:cxnLst/>
              <a:rect l="l" t="t" r="r" b="b"/>
              <a:pathLst>
                <a:path w="55245" h="69850">
                  <a:moveTo>
                    <a:pt x="9497" y="0"/>
                  </a:moveTo>
                  <a:lnTo>
                    <a:pt x="0" y="0"/>
                  </a:lnTo>
                  <a:lnTo>
                    <a:pt x="0" y="69430"/>
                  </a:lnTo>
                  <a:lnTo>
                    <a:pt x="8880" y="69430"/>
                  </a:lnTo>
                  <a:lnTo>
                    <a:pt x="8880" y="14857"/>
                  </a:lnTo>
                  <a:lnTo>
                    <a:pt x="19524" y="14857"/>
                  </a:lnTo>
                  <a:lnTo>
                    <a:pt x="9497" y="0"/>
                  </a:lnTo>
                  <a:close/>
                </a:path>
                <a:path w="55245" h="69850">
                  <a:moveTo>
                    <a:pt x="19524" y="14857"/>
                  </a:moveTo>
                  <a:lnTo>
                    <a:pt x="8880" y="14857"/>
                  </a:lnTo>
                  <a:lnTo>
                    <a:pt x="45646" y="69430"/>
                  </a:lnTo>
                  <a:lnTo>
                    <a:pt x="55143" y="69430"/>
                  </a:lnTo>
                  <a:lnTo>
                    <a:pt x="55143" y="54476"/>
                  </a:lnTo>
                  <a:lnTo>
                    <a:pt x="46262" y="54476"/>
                  </a:lnTo>
                  <a:lnTo>
                    <a:pt x="19524" y="14857"/>
                  </a:lnTo>
                  <a:close/>
                </a:path>
                <a:path w="55245" h="69850">
                  <a:moveTo>
                    <a:pt x="55143" y="0"/>
                  </a:moveTo>
                  <a:lnTo>
                    <a:pt x="46262" y="0"/>
                  </a:lnTo>
                  <a:lnTo>
                    <a:pt x="46262" y="54476"/>
                  </a:lnTo>
                  <a:lnTo>
                    <a:pt x="55143" y="54476"/>
                  </a:lnTo>
                  <a:lnTo>
                    <a:pt x="55143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object 129">
              <a:extLst>
                <a:ext uri="{FF2B5EF4-FFF2-40B4-BE49-F238E27FC236}">
                  <a16:creationId xmlns:a16="http://schemas.microsoft.com/office/drawing/2014/main" id="{6B0AB202-5167-4889-893E-2E6102FF6F8C}"/>
                </a:ext>
              </a:extLst>
            </p:cNvPr>
            <p:cNvSpPr/>
            <p:nvPr/>
          </p:nvSpPr>
          <p:spPr>
            <a:xfrm>
              <a:off x="9881540" y="809131"/>
              <a:ext cx="22860" cy="83820"/>
            </a:xfrm>
            <a:custGeom>
              <a:avLst/>
              <a:gdLst/>
              <a:ahLst/>
              <a:cxnLst/>
              <a:rect l="l" t="t" r="r" b="b"/>
              <a:pathLst>
                <a:path w="22859" h="83819">
                  <a:moveTo>
                    <a:pt x="22617" y="83705"/>
                  </a:moveTo>
                  <a:lnTo>
                    <a:pt x="0" y="0"/>
                  </a:lnTo>
                </a:path>
              </a:pathLst>
            </a:custGeom>
            <a:ln w="97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object 130">
              <a:extLst>
                <a:ext uri="{FF2B5EF4-FFF2-40B4-BE49-F238E27FC236}">
                  <a16:creationId xmlns:a16="http://schemas.microsoft.com/office/drawing/2014/main" id="{A77ECF45-01C1-4BC1-8F75-143CD27FACB5}"/>
                </a:ext>
              </a:extLst>
            </p:cNvPr>
            <p:cNvSpPr/>
            <p:nvPr/>
          </p:nvSpPr>
          <p:spPr>
            <a:xfrm>
              <a:off x="9805365" y="1115074"/>
              <a:ext cx="116205" cy="158750"/>
            </a:xfrm>
            <a:custGeom>
              <a:avLst/>
              <a:gdLst/>
              <a:ahLst/>
              <a:cxnLst/>
              <a:rect l="l" t="t" r="r" b="b"/>
              <a:pathLst>
                <a:path w="116204" h="158750">
                  <a:moveTo>
                    <a:pt x="116024" y="158399"/>
                  </a:moveTo>
                  <a:lnTo>
                    <a:pt x="0" y="0"/>
                  </a:lnTo>
                </a:path>
              </a:pathLst>
            </a:custGeom>
            <a:ln w="9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object 131">
              <a:extLst>
                <a:ext uri="{FF2B5EF4-FFF2-40B4-BE49-F238E27FC236}">
                  <a16:creationId xmlns:a16="http://schemas.microsoft.com/office/drawing/2014/main" id="{33BAB06C-25FA-4E0E-B4FC-BD304143DD9D}"/>
                </a:ext>
              </a:extLst>
            </p:cNvPr>
            <p:cNvSpPr/>
            <p:nvPr/>
          </p:nvSpPr>
          <p:spPr>
            <a:xfrm>
              <a:off x="9848642" y="1114161"/>
              <a:ext cx="87630" cy="119380"/>
            </a:xfrm>
            <a:custGeom>
              <a:avLst/>
              <a:gdLst/>
              <a:ahLst/>
              <a:cxnLst/>
              <a:rect l="l" t="t" r="r" b="b"/>
              <a:pathLst>
                <a:path w="87629" h="119380">
                  <a:moveTo>
                    <a:pt x="87042" y="118799"/>
                  </a:moveTo>
                  <a:lnTo>
                    <a:pt x="0" y="0"/>
                  </a:lnTo>
                </a:path>
              </a:pathLst>
            </a:custGeom>
            <a:ln w="9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object 132">
              <a:extLst>
                <a:ext uri="{FF2B5EF4-FFF2-40B4-BE49-F238E27FC236}">
                  <a16:creationId xmlns:a16="http://schemas.microsoft.com/office/drawing/2014/main" id="{3E9AB321-C476-41AC-ABEE-FAC6755F7E20}"/>
                </a:ext>
              </a:extLst>
            </p:cNvPr>
            <p:cNvSpPr/>
            <p:nvPr/>
          </p:nvSpPr>
          <p:spPr>
            <a:xfrm>
              <a:off x="9921389" y="1228746"/>
              <a:ext cx="139065" cy="45085"/>
            </a:xfrm>
            <a:custGeom>
              <a:avLst/>
              <a:gdLst/>
              <a:ahLst/>
              <a:cxnLst/>
              <a:rect l="l" t="t" r="r" b="b"/>
              <a:pathLst>
                <a:path w="139065" h="45084">
                  <a:moveTo>
                    <a:pt x="138837" y="0"/>
                  </a:moveTo>
                  <a:lnTo>
                    <a:pt x="0" y="44727"/>
                  </a:lnTo>
                </a:path>
              </a:pathLst>
            </a:custGeom>
            <a:ln w="9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object 133">
              <a:extLst>
                <a:ext uri="{FF2B5EF4-FFF2-40B4-BE49-F238E27FC236}">
                  <a16:creationId xmlns:a16="http://schemas.microsoft.com/office/drawing/2014/main" id="{AEBF5CB5-E5AA-4FE4-B96E-FFC874F24093}"/>
                </a:ext>
              </a:extLst>
            </p:cNvPr>
            <p:cNvSpPr/>
            <p:nvPr/>
          </p:nvSpPr>
          <p:spPr>
            <a:xfrm>
              <a:off x="10109182" y="1017133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h="132080">
                  <a:moveTo>
                    <a:pt x="0" y="0"/>
                  </a:moveTo>
                  <a:lnTo>
                    <a:pt x="0" y="131986"/>
                  </a:lnTo>
                </a:path>
              </a:pathLst>
            </a:custGeom>
            <a:ln w="97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object 134">
              <a:extLst>
                <a:ext uri="{FF2B5EF4-FFF2-40B4-BE49-F238E27FC236}">
                  <a16:creationId xmlns:a16="http://schemas.microsoft.com/office/drawing/2014/main" id="{D41A476E-4F71-470B-B535-954CEE4FB0ED}"/>
                </a:ext>
              </a:extLst>
            </p:cNvPr>
            <p:cNvSpPr/>
            <p:nvPr/>
          </p:nvSpPr>
          <p:spPr>
            <a:xfrm>
              <a:off x="9964177" y="970424"/>
              <a:ext cx="145415" cy="46990"/>
            </a:xfrm>
            <a:custGeom>
              <a:avLst/>
              <a:gdLst/>
              <a:ahLst/>
              <a:cxnLst/>
              <a:rect l="l" t="t" r="r" b="b"/>
              <a:pathLst>
                <a:path w="145415" h="46990">
                  <a:moveTo>
                    <a:pt x="0" y="0"/>
                  </a:moveTo>
                  <a:lnTo>
                    <a:pt x="145005" y="46708"/>
                  </a:lnTo>
                </a:path>
              </a:pathLst>
            </a:custGeom>
            <a:ln w="9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object 135">
              <a:extLst>
                <a:ext uri="{FF2B5EF4-FFF2-40B4-BE49-F238E27FC236}">
                  <a16:creationId xmlns:a16="http://schemas.microsoft.com/office/drawing/2014/main" id="{8009A6B3-F706-4BA4-9362-0D5AD47779BC}"/>
                </a:ext>
              </a:extLst>
            </p:cNvPr>
            <p:cNvSpPr/>
            <p:nvPr/>
          </p:nvSpPr>
          <p:spPr>
            <a:xfrm>
              <a:off x="9953211" y="1004023"/>
              <a:ext cx="121920" cy="39370"/>
            </a:xfrm>
            <a:custGeom>
              <a:avLst/>
              <a:gdLst/>
              <a:ahLst/>
              <a:cxnLst/>
              <a:rect l="l" t="t" r="r" b="b"/>
              <a:pathLst>
                <a:path w="121920" h="39369">
                  <a:moveTo>
                    <a:pt x="0" y="0"/>
                  </a:moveTo>
                  <a:lnTo>
                    <a:pt x="121507" y="39114"/>
                  </a:lnTo>
                </a:path>
              </a:pathLst>
            </a:custGeom>
            <a:ln w="9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object 136">
              <a:extLst>
                <a:ext uri="{FF2B5EF4-FFF2-40B4-BE49-F238E27FC236}">
                  <a16:creationId xmlns:a16="http://schemas.microsoft.com/office/drawing/2014/main" id="{1D7110E3-2CEE-40C7-BAE0-5CEAD040D618}"/>
                </a:ext>
              </a:extLst>
            </p:cNvPr>
            <p:cNvSpPr/>
            <p:nvPr/>
          </p:nvSpPr>
          <p:spPr>
            <a:xfrm>
              <a:off x="9805365" y="998391"/>
              <a:ext cx="85725" cy="116839"/>
            </a:xfrm>
            <a:custGeom>
              <a:avLst/>
              <a:gdLst/>
              <a:ahLst/>
              <a:cxnLst/>
              <a:rect l="l" t="t" r="r" b="b"/>
              <a:pathLst>
                <a:path w="85725" h="116840">
                  <a:moveTo>
                    <a:pt x="85476" y="0"/>
                  </a:moveTo>
                  <a:lnTo>
                    <a:pt x="0" y="116682"/>
                  </a:lnTo>
                </a:path>
              </a:pathLst>
            </a:custGeom>
            <a:ln w="9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object 137">
              <a:extLst>
                <a:ext uri="{FF2B5EF4-FFF2-40B4-BE49-F238E27FC236}">
                  <a16:creationId xmlns:a16="http://schemas.microsoft.com/office/drawing/2014/main" id="{E4EE3556-FA0E-41B7-B15E-08A48131CEEC}"/>
                </a:ext>
              </a:extLst>
            </p:cNvPr>
            <p:cNvSpPr/>
            <p:nvPr/>
          </p:nvSpPr>
          <p:spPr>
            <a:xfrm>
              <a:off x="9607781" y="1115074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>
                  <a:moveTo>
                    <a:pt x="0" y="0"/>
                  </a:moveTo>
                  <a:lnTo>
                    <a:pt x="197584" y="0"/>
                  </a:lnTo>
                </a:path>
              </a:pathLst>
            </a:custGeom>
            <a:ln w="9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object 138">
              <a:extLst>
                <a:ext uri="{FF2B5EF4-FFF2-40B4-BE49-F238E27FC236}">
                  <a16:creationId xmlns:a16="http://schemas.microsoft.com/office/drawing/2014/main" id="{009DDC40-3069-4E80-B343-11F9DFA6F2B7}"/>
                </a:ext>
              </a:extLst>
            </p:cNvPr>
            <p:cNvSpPr/>
            <p:nvPr/>
          </p:nvSpPr>
          <p:spPr>
            <a:xfrm>
              <a:off x="8487554" y="824376"/>
              <a:ext cx="22860" cy="83820"/>
            </a:xfrm>
            <a:custGeom>
              <a:avLst/>
              <a:gdLst/>
              <a:ahLst/>
              <a:cxnLst/>
              <a:rect l="l" t="t" r="r" b="b"/>
              <a:pathLst>
                <a:path w="22859" h="83819">
                  <a:moveTo>
                    <a:pt x="22597" y="83608"/>
                  </a:moveTo>
                  <a:lnTo>
                    <a:pt x="0" y="0"/>
                  </a:lnTo>
                </a:path>
              </a:pathLst>
            </a:custGeom>
            <a:ln w="97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object 139">
              <a:extLst>
                <a:ext uri="{FF2B5EF4-FFF2-40B4-BE49-F238E27FC236}">
                  <a16:creationId xmlns:a16="http://schemas.microsoft.com/office/drawing/2014/main" id="{59A9A82B-6234-44E3-A818-2B2F6A5CB776}"/>
                </a:ext>
              </a:extLst>
            </p:cNvPr>
            <p:cNvSpPr/>
            <p:nvPr/>
          </p:nvSpPr>
          <p:spPr>
            <a:xfrm>
              <a:off x="8758014" y="1252654"/>
              <a:ext cx="79375" cy="45720"/>
            </a:xfrm>
            <a:custGeom>
              <a:avLst/>
              <a:gdLst/>
              <a:ahLst/>
              <a:cxnLst/>
              <a:rect l="l" t="t" r="r" b="b"/>
              <a:pathLst>
                <a:path w="79375" h="45719">
                  <a:moveTo>
                    <a:pt x="0" y="0"/>
                  </a:moveTo>
                  <a:lnTo>
                    <a:pt x="79209" y="45406"/>
                  </a:lnTo>
                </a:path>
              </a:pathLst>
            </a:custGeom>
            <a:ln w="9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object 140">
              <a:extLst>
                <a:ext uri="{FF2B5EF4-FFF2-40B4-BE49-F238E27FC236}">
                  <a16:creationId xmlns:a16="http://schemas.microsoft.com/office/drawing/2014/main" id="{EA94AA18-AD52-4196-BC13-CCBB5551CB52}"/>
                </a:ext>
              </a:extLst>
            </p:cNvPr>
            <p:cNvSpPr/>
            <p:nvPr/>
          </p:nvSpPr>
          <p:spPr>
            <a:xfrm>
              <a:off x="8411370" y="1130261"/>
              <a:ext cx="116205" cy="158750"/>
            </a:xfrm>
            <a:custGeom>
              <a:avLst/>
              <a:gdLst/>
              <a:ahLst/>
              <a:cxnLst/>
              <a:rect l="l" t="t" r="r" b="b"/>
              <a:pathLst>
                <a:path w="116204" h="158750">
                  <a:moveTo>
                    <a:pt x="116034" y="158399"/>
                  </a:moveTo>
                  <a:lnTo>
                    <a:pt x="0" y="0"/>
                  </a:lnTo>
                </a:path>
              </a:pathLst>
            </a:custGeom>
            <a:ln w="9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object 141">
              <a:extLst>
                <a:ext uri="{FF2B5EF4-FFF2-40B4-BE49-F238E27FC236}">
                  <a16:creationId xmlns:a16="http://schemas.microsoft.com/office/drawing/2014/main" id="{8F9F8B98-05DC-41FB-9382-D069E37D47D4}"/>
                </a:ext>
              </a:extLst>
            </p:cNvPr>
            <p:cNvSpPr/>
            <p:nvPr/>
          </p:nvSpPr>
          <p:spPr>
            <a:xfrm>
              <a:off x="8454627" y="1129348"/>
              <a:ext cx="87630" cy="119380"/>
            </a:xfrm>
            <a:custGeom>
              <a:avLst/>
              <a:gdLst/>
              <a:ahLst/>
              <a:cxnLst/>
              <a:rect l="l" t="t" r="r" b="b"/>
              <a:pathLst>
                <a:path w="87629" h="119380">
                  <a:moveTo>
                    <a:pt x="87023" y="118799"/>
                  </a:moveTo>
                  <a:lnTo>
                    <a:pt x="0" y="0"/>
                  </a:lnTo>
                </a:path>
              </a:pathLst>
            </a:custGeom>
            <a:ln w="9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object 142">
              <a:extLst>
                <a:ext uri="{FF2B5EF4-FFF2-40B4-BE49-F238E27FC236}">
                  <a16:creationId xmlns:a16="http://schemas.microsoft.com/office/drawing/2014/main" id="{1973570D-82FE-4BE5-846E-03AD105CD4F1}"/>
                </a:ext>
              </a:extLst>
            </p:cNvPr>
            <p:cNvSpPr/>
            <p:nvPr/>
          </p:nvSpPr>
          <p:spPr>
            <a:xfrm>
              <a:off x="8527404" y="1243934"/>
              <a:ext cx="139065" cy="45085"/>
            </a:xfrm>
            <a:custGeom>
              <a:avLst/>
              <a:gdLst/>
              <a:ahLst/>
              <a:cxnLst/>
              <a:rect l="l" t="t" r="r" b="b"/>
              <a:pathLst>
                <a:path w="139065" h="45084">
                  <a:moveTo>
                    <a:pt x="138808" y="0"/>
                  </a:moveTo>
                  <a:lnTo>
                    <a:pt x="0" y="44727"/>
                  </a:lnTo>
                </a:path>
              </a:pathLst>
            </a:custGeom>
            <a:ln w="9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object 143">
              <a:extLst>
                <a:ext uri="{FF2B5EF4-FFF2-40B4-BE49-F238E27FC236}">
                  <a16:creationId xmlns:a16="http://schemas.microsoft.com/office/drawing/2014/main" id="{7E19F6DF-A841-415C-A6F1-F9B84CEC37B6}"/>
                </a:ext>
              </a:extLst>
            </p:cNvPr>
            <p:cNvSpPr/>
            <p:nvPr/>
          </p:nvSpPr>
          <p:spPr>
            <a:xfrm>
              <a:off x="8715178" y="1032378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h="132080">
                  <a:moveTo>
                    <a:pt x="0" y="0"/>
                  </a:moveTo>
                  <a:lnTo>
                    <a:pt x="0" y="131918"/>
                  </a:lnTo>
                </a:path>
              </a:pathLst>
            </a:custGeom>
            <a:ln w="97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object 144">
              <a:extLst>
                <a:ext uri="{FF2B5EF4-FFF2-40B4-BE49-F238E27FC236}">
                  <a16:creationId xmlns:a16="http://schemas.microsoft.com/office/drawing/2014/main" id="{4A5AF0EB-36F0-4BBD-BA5E-A573520BCEA2}"/>
                </a:ext>
              </a:extLst>
            </p:cNvPr>
            <p:cNvSpPr/>
            <p:nvPr/>
          </p:nvSpPr>
          <p:spPr>
            <a:xfrm>
              <a:off x="8570191" y="985670"/>
              <a:ext cx="145415" cy="46990"/>
            </a:xfrm>
            <a:custGeom>
              <a:avLst/>
              <a:gdLst/>
              <a:ahLst/>
              <a:cxnLst/>
              <a:rect l="l" t="t" r="r" b="b"/>
              <a:pathLst>
                <a:path w="145415" h="46990">
                  <a:moveTo>
                    <a:pt x="0" y="0"/>
                  </a:moveTo>
                  <a:lnTo>
                    <a:pt x="144986" y="46708"/>
                  </a:lnTo>
                </a:path>
              </a:pathLst>
            </a:custGeom>
            <a:ln w="9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object 145">
              <a:extLst>
                <a:ext uri="{FF2B5EF4-FFF2-40B4-BE49-F238E27FC236}">
                  <a16:creationId xmlns:a16="http://schemas.microsoft.com/office/drawing/2014/main" id="{2DBBD763-2437-434D-A787-EF302184B272}"/>
                </a:ext>
              </a:extLst>
            </p:cNvPr>
            <p:cNvSpPr/>
            <p:nvPr/>
          </p:nvSpPr>
          <p:spPr>
            <a:xfrm>
              <a:off x="8559215" y="1019171"/>
              <a:ext cx="121920" cy="39370"/>
            </a:xfrm>
            <a:custGeom>
              <a:avLst/>
              <a:gdLst/>
              <a:ahLst/>
              <a:cxnLst/>
              <a:rect l="l" t="t" r="r" b="b"/>
              <a:pathLst>
                <a:path w="121920" h="39369">
                  <a:moveTo>
                    <a:pt x="0" y="0"/>
                  </a:moveTo>
                  <a:lnTo>
                    <a:pt x="121507" y="39143"/>
                  </a:lnTo>
                </a:path>
              </a:pathLst>
            </a:custGeom>
            <a:ln w="9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object 146">
              <a:extLst>
                <a:ext uri="{FF2B5EF4-FFF2-40B4-BE49-F238E27FC236}">
                  <a16:creationId xmlns:a16="http://schemas.microsoft.com/office/drawing/2014/main" id="{07349F87-0E72-4A4C-BDD0-9AD43FB0D054}"/>
                </a:ext>
              </a:extLst>
            </p:cNvPr>
            <p:cNvSpPr/>
            <p:nvPr/>
          </p:nvSpPr>
          <p:spPr>
            <a:xfrm>
              <a:off x="8411370" y="1013539"/>
              <a:ext cx="85725" cy="116839"/>
            </a:xfrm>
            <a:custGeom>
              <a:avLst/>
              <a:gdLst/>
              <a:ahLst/>
              <a:cxnLst/>
              <a:rect l="l" t="t" r="r" b="b"/>
              <a:pathLst>
                <a:path w="85725" h="116840">
                  <a:moveTo>
                    <a:pt x="85485" y="0"/>
                  </a:moveTo>
                  <a:lnTo>
                    <a:pt x="0" y="116721"/>
                  </a:lnTo>
                </a:path>
              </a:pathLst>
            </a:custGeom>
            <a:ln w="9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object 147">
              <a:extLst>
                <a:ext uri="{FF2B5EF4-FFF2-40B4-BE49-F238E27FC236}">
                  <a16:creationId xmlns:a16="http://schemas.microsoft.com/office/drawing/2014/main" id="{443F0705-4EA7-40BA-99F1-093C8482A6F9}"/>
                </a:ext>
              </a:extLst>
            </p:cNvPr>
            <p:cNvSpPr/>
            <p:nvPr/>
          </p:nvSpPr>
          <p:spPr>
            <a:xfrm>
              <a:off x="8213825" y="1130261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>
                  <a:moveTo>
                    <a:pt x="0" y="0"/>
                  </a:moveTo>
                  <a:lnTo>
                    <a:pt x="197544" y="0"/>
                  </a:lnTo>
                </a:path>
              </a:pathLst>
            </a:custGeom>
            <a:ln w="9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object 148">
              <a:extLst>
                <a:ext uri="{FF2B5EF4-FFF2-40B4-BE49-F238E27FC236}">
                  <a16:creationId xmlns:a16="http://schemas.microsoft.com/office/drawing/2014/main" id="{B5DD6920-B6F1-4C88-9CB9-765AA924600A}"/>
                </a:ext>
              </a:extLst>
            </p:cNvPr>
            <p:cNvSpPr/>
            <p:nvPr/>
          </p:nvSpPr>
          <p:spPr>
            <a:xfrm>
              <a:off x="8735298" y="1527163"/>
              <a:ext cx="73660" cy="18415"/>
            </a:xfrm>
            <a:custGeom>
              <a:avLst/>
              <a:gdLst/>
              <a:ahLst/>
              <a:cxnLst/>
              <a:rect l="l" t="t" r="r" b="b"/>
              <a:pathLst>
                <a:path w="73659" h="18415">
                  <a:moveTo>
                    <a:pt x="0" y="0"/>
                  </a:moveTo>
                  <a:lnTo>
                    <a:pt x="73335" y="18178"/>
                  </a:lnTo>
                  <a:lnTo>
                    <a:pt x="0" y="0"/>
                  </a:lnTo>
                </a:path>
              </a:pathLst>
            </a:custGeom>
            <a:ln w="9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object 149">
              <a:extLst>
                <a:ext uri="{FF2B5EF4-FFF2-40B4-BE49-F238E27FC236}">
                  <a16:creationId xmlns:a16="http://schemas.microsoft.com/office/drawing/2014/main" id="{C6024BF4-1B27-4166-875B-521025436B81}"/>
                </a:ext>
              </a:extLst>
            </p:cNvPr>
            <p:cNvSpPr/>
            <p:nvPr/>
          </p:nvSpPr>
          <p:spPr>
            <a:xfrm>
              <a:off x="8999363" y="1472609"/>
              <a:ext cx="73660" cy="18415"/>
            </a:xfrm>
            <a:custGeom>
              <a:avLst/>
              <a:gdLst/>
              <a:ahLst/>
              <a:cxnLst/>
              <a:rect l="l" t="t" r="r" b="b"/>
              <a:pathLst>
                <a:path w="73659" h="18415">
                  <a:moveTo>
                    <a:pt x="73335" y="18178"/>
                  </a:moveTo>
                  <a:lnTo>
                    <a:pt x="0" y="0"/>
                  </a:lnTo>
                  <a:lnTo>
                    <a:pt x="73335" y="18178"/>
                  </a:lnTo>
                </a:path>
              </a:pathLst>
            </a:custGeom>
            <a:ln w="9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object 150">
              <a:extLst>
                <a:ext uri="{FF2B5EF4-FFF2-40B4-BE49-F238E27FC236}">
                  <a16:creationId xmlns:a16="http://schemas.microsoft.com/office/drawing/2014/main" id="{2BFFC2B8-FB49-4C1D-9CE7-3BBD67EA2D97}"/>
                </a:ext>
              </a:extLst>
            </p:cNvPr>
            <p:cNvSpPr/>
            <p:nvPr/>
          </p:nvSpPr>
          <p:spPr>
            <a:xfrm>
              <a:off x="8526249" y="1074940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5">
                  <a:moveTo>
                    <a:pt x="34777" y="34365"/>
                  </a:moveTo>
                  <a:lnTo>
                    <a:pt x="24389" y="34365"/>
                  </a:lnTo>
                  <a:lnTo>
                    <a:pt x="24389" y="58729"/>
                  </a:lnTo>
                  <a:lnTo>
                    <a:pt x="34777" y="58729"/>
                  </a:lnTo>
                  <a:lnTo>
                    <a:pt x="34777" y="34365"/>
                  </a:lnTo>
                  <a:close/>
                </a:path>
                <a:path w="59690" h="59055">
                  <a:moveTo>
                    <a:pt x="59167" y="24179"/>
                  </a:moveTo>
                  <a:lnTo>
                    <a:pt x="0" y="24179"/>
                  </a:lnTo>
                  <a:lnTo>
                    <a:pt x="0" y="34365"/>
                  </a:lnTo>
                  <a:lnTo>
                    <a:pt x="59167" y="34365"/>
                  </a:lnTo>
                  <a:lnTo>
                    <a:pt x="59167" y="24179"/>
                  </a:lnTo>
                  <a:close/>
                </a:path>
                <a:path w="59690" h="59055">
                  <a:moveTo>
                    <a:pt x="34777" y="0"/>
                  </a:moveTo>
                  <a:lnTo>
                    <a:pt x="24389" y="0"/>
                  </a:lnTo>
                  <a:lnTo>
                    <a:pt x="24389" y="24179"/>
                  </a:lnTo>
                  <a:lnTo>
                    <a:pt x="34777" y="24179"/>
                  </a:lnTo>
                  <a:lnTo>
                    <a:pt x="34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object 4">
            <a:extLst>
              <a:ext uri="{FF2B5EF4-FFF2-40B4-BE49-F238E27FC236}">
                <a16:creationId xmlns:a16="http://schemas.microsoft.com/office/drawing/2014/main" id="{B6A3C170-BBA5-3687-20FB-EBDD1EFF0EC7}"/>
              </a:ext>
            </a:extLst>
          </p:cNvPr>
          <p:cNvSpPr txBox="1"/>
          <p:nvPr/>
        </p:nvSpPr>
        <p:spPr>
          <a:xfrm>
            <a:off x="7865871" y="2041211"/>
            <a:ext cx="2116546" cy="843937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defTabSz="922675">
              <a:spcBef>
                <a:spcPts val="101"/>
              </a:spcBef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can unfold at extremes of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6E105D-F562-CA57-2068-8C78CF067E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5974" y="2973346"/>
            <a:ext cx="2515994" cy="81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4E40AB-B55A-C9DE-5E79-1F0E2AE88ED6}"/>
              </a:ext>
            </a:extLst>
          </p:cNvPr>
          <p:cNvSpPr txBox="1"/>
          <p:nvPr/>
        </p:nvSpPr>
        <p:spPr>
          <a:xfrm>
            <a:off x="10861025" y="2033912"/>
            <a:ext cx="2197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</a:rPr>
              <a:t>iv) Protein purification by ion exchange is affected by pH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D5CA8C-5626-8EFE-83C1-ABE42D8D73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171" y="3413865"/>
            <a:ext cx="2095500" cy="25431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DFC405-2976-7712-2866-DF42146C5812}"/>
              </a:ext>
            </a:extLst>
          </p:cNvPr>
          <p:cNvSpPr txBox="1"/>
          <p:nvPr/>
        </p:nvSpPr>
        <p:spPr>
          <a:xfrm>
            <a:off x="3775075" y="1511033"/>
            <a:ext cx="6746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15" defTabSz="922675">
              <a:spcBef>
                <a:spcPts val="101"/>
              </a:spcBef>
            </a:pPr>
            <a:r>
              <a:rPr lang="en-US"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is </a:t>
            </a:r>
            <a:r>
              <a:rPr lang="en-US"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Biochemistry.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074877D1-102A-6DB5-7B2A-8DC47DAAA68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BE93A16-07A3-4D03-BB15-3EDB7C5D5FF5}" type="datetime1">
              <a:rPr lang="en-US" smtClean="0"/>
              <a:t>8/26/2024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EA90121E-DB34-A78A-0928-00C70E6343B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13D3BE5-420F-132E-F375-87E25AF440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641" y="598288"/>
            <a:ext cx="6404762" cy="2571834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76474">
              <a:spcBef>
                <a:spcPts val="100"/>
              </a:spcBef>
            </a:pP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pH: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is measured as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7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-log[H</a:t>
            </a:r>
            <a:r>
              <a:rPr sz="2007" baseline="2645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],</a:t>
            </a:r>
          </a:p>
          <a:p>
            <a:pPr marL="420609" indent="-344134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smaller pH, more acidic the solution, higher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 [H</a:t>
            </a:r>
            <a:r>
              <a:rPr sz="2007" baseline="2645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0609" indent="-344134">
              <a:spcBef>
                <a:spcPts val="30"/>
              </a:spcBef>
              <a:buFont typeface="Arial" panose="020B0604020202020204" pitchFamily="34" charset="0"/>
              <a:buChar char="•"/>
            </a:pP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5320" marR="68827" indent="-458846">
              <a:lnSpc>
                <a:spcPct val="101600"/>
              </a:lnSpc>
              <a:spcBef>
                <a:spcPts val="10"/>
              </a:spcBef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Neutral pH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is 7.0. At this pH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are an equal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number  of H</a:t>
            </a:r>
            <a:r>
              <a:rPr sz="2007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sz="2007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ions in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solution. [H</a:t>
            </a:r>
            <a:r>
              <a:rPr sz="2007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]=10</a:t>
            </a:r>
            <a:r>
              <a:rPr sz="2007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sz="2007" spc="-173" baseline="26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474" marR="538507">
              <a:lnSpc>
                <a:spcPct val="101699"/>
              </a:lnSpc>
              <a:spcBef>
                <a:spcPts val="602"/>
              </a:spcBef>
            </a:pPr>
            <a:r>
              <a:rPr sz="2007" b="1" i="1" dirty="0">
                <a:latin typeface="Arial" panose="020B0604020202020204" pitchFamily="34" charset="0"/>
                <a:cs typeface="Arial" panose="020B0604020202020204" pitchFamily="34" charset="0"/>
              </a:rPr>
              <a:t>pH is a property </a:t>
            </a:r>
            <a:r>
              <a:rPr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7" b="1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solution, </a:t>
            </a:r>
            <a:r>
              <a:rPr sz="2007" b="1" i="1" dirty="0">
                <a:latin typeface="Arial" panose="020B0604020202020204" pitchFamily="34" charset="0"/>
                <a:cs typeface="Arial" panose="020B0604020202020204" pitchFamily="34" charset="0"/>
              </a:rPr>
              <a:t>and can be  changed by the </a:t>
            </a:r>
            <a:r>
              <a:rPr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addition of </a:t>
            </a:r>
            <a:r>
              <a:rPr sz="2007" b="1" i="1" dirty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en-US" sz="2007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(e.g. HCl) </a:t>
            </a:r>
            <a:r>
              <a:rPr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or  </a:t>
            </a:r>
            <a:r>
              <a:rPr sz="2007" b="1" i="1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en-US" sz="2007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NaOH)</a:t>
            </a:r>
            <a:r>
              <a:rPr lang="en-US"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 to any desired value.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46546" y="35759"/>
            <a:ext cx="6173861" cy="2678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64" dirty="0"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E3E37-6BF9-423F-A681-E38EF83BF417}"/>
              </a:ext>
            </a:extLst>
          </p:cNvPr>
          <p:cNvSpPr txBox="1"/>
          <p:nvPr/>
        </p:nvSpPr>
        <p:spPr>
          <a:xfrm>
            <a:off x="84849" y="124024"/>
            <a:ext cx="7463279" cy="40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7" b="1" dirty="0">
                <a:latin typeface="Arial" panose="020B0604020202020204" pitchFamily="34" charset="0"/>
              </a:rPr>
              <a:t>How to represent the hydronium ion concentration?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BAC7EE-AE9F-4D68-A7B2-A3A2A5677FED}"/>
              </a:ext>
            </a:extLst>
          </p:cNvPr>
          <p:cNvSpPr/>
          <p:nvPr/>
        </p:nvSpPr>
        <p:spPr>
          <a:xfrm>
            <a:off x="5370379" y="2787274"/>
            <a:ext cx="7958576" cy="1328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5897"/>
            <a:r>
              <a:rPr lang="en-US"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Ionization or</a:t>
            </a:r>
            <a:r>
              <a:rPr lang="en-US" sz="200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dissociation </a:t>
            </a:r>
            <a:r>
              <a:rPr lang="en-US"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of the proton from the</a:t>
            </a:r>
            <a:r>
              <a:rPr lang="en-US" sz="2007" b="1" dirty="0">
                <a:latin typeface="Arial" panose="020B0604020202020204" pitchFamily="34" charset="0"/>
                <a:cs typeface="Arial" panose="020B0604020202020204" pitchFamily="34" charset="0"/>
              </a:rPr>
              <a:t> acid:</a:t>
            </a:r>
          </a:p>
          <a:p>
            <a:pPr marL="822099" indent="-516202">
              <a:buAutoNum type="romanLcParenR"/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Lone pair electron on O  (water) forms bond with hydrogen</a:t>
            </a:r>
          </a:p>
          <a:p>
            <a:pPr marL="822099" indent="-516202">
              <a:buAutoNum type="romanLcParenR"/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Electron in O-H bond on acid is transferred to oxygen</a:t>
            </a:r>
          </a:p>
          <a:p>
            <a:pPr marL="305897"/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Overall - hydrogen is transferred to water. Acid – , Hydronium +</a:t>
            </a:r>
            <a:endParaRPr lang="en-US" sz="2007" dirty="0">
              <a:latin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ED5498-1DA1-4DD7-83D4-FEF0F0433A1E}"/>
              </a:ext>
            </a:extLst>
          </p:cNvPr>
          <p:cNvSpPr/>
          <p:nvPr/>
        </p:nvSpPr>
        <p:spPr>
          <a:xfrm>
            <a:off x="-9562" y="3415567"/>
            <a:ext cx="5064672" cy="3590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474"/>
            <a:r>
              <a:rPr lang="en-US"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Acids and</a:t>
            </a:r>
            <a:r>
              <a:rPr lang="en-US" sz="200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Bases: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5320" marR="351145" indent="-229423">
              <a:lnSpc>
                <a:spcPct val="101899"/>
              </a:lnSpc>
              <a:spcBef>
                <a:spcPts val="80"/>
              </a:spcBef>
              <a:buFont typeface="Symbol"/>
              <a:buChar char=""/>
              <a:tabLst>
                <a:tab pos="534683" algn="l"/>
                <a:tab pos="535320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Acid: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donate protons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to water,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forming its 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conjugate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hydronium</a:t>
            </a:r>
            <a:r>
              <a:rPr lang="en-US" sz="2007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spc="-10" dirty="0">
                <a:latin typeface="Arial" panose="020B0604020202020204" pitchFamily="34" charset="0"/>
                <a:cs typeface="Arial" panose="020B0604020202020204" pitchFamily="34" charset="0"/>
              </a:rPr>
              <a:t>ion.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5320" marR="326928" indent="-229423">
              <a:lnSpc>
                <a:spcPct val="101600"/>
              </a:lnSpc>
              <a:spcBef>
                <a:spcPts val="90"/>
              </a:spcBef>
              <a:buFont typeface="Symbol"/>
              <a:buChar char=""/>
              <a:tabLst>
                <a:tab pos="534683" algn="l"/>
                <a:tab pos="535320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Strong acid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– always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completely ionized/deprotonated  (</a:t>
            </a:r>
            <a:r>
              <a:rPr lang="en-US" sz="2007" spc="-5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2).</a:t>
            </a:r>
          </a:p>
          <a:p>
            <a:pPr marL="535320" marR="326928" indent="-229423">
              <a:lnSpc>
                <a:spcPct val="101600"/>
              </a:lnSpc>
              <a:spcBef>
                <a:spcPts val="90"/>
              </a:spcBef>
              <a:buFont typeface="Symbol"/>
              <a:buChar char=""/>
              <a:tabLst>
                <a:tab pos="534683" algn="l"/>
                <a:tab pos="535320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Weak acid – mixture of protonated and deprotonated species exist over some pH range.</a:t>
            </a:r>
          </a:p>
          <a:p>
            <a:pPr marL="535320" indent="-229423">
              <a:spcBef>
                <a:spcPts val="120"/>
              </a:spcBef>
              <a:buFont typeface="Symbol"/>
              <a:buChar char=""/>
              <a:tabLst>
                <a:tab pos="534683" algn="l"/>
                <a:tab pos="535320" algn="l"/>
              </a:tabLst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Base: can accept</a:t>
            </a:r>
            <a:r>
              <a:rPr lang="en-US" sz="2007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protons (</a:t>
            </a:r>
            <a:r>
              <a:rPr lang="en-US" sz="2007" i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refer to bases as weak acid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C043FC43-F07E-7479-DAC3-920BD9BF0F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70379" y="4051715"/>
          <a:ext cx="7390757" cy="127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6056938" imgH="1094915" progId="MDLDrawOLE.MDLDrawObject.1">
                  <p:embed/>
                </p:oleObj>
              </mc:Choice>
              <mc:Fallback>
                <p:oleObj name="MDLDrawObject Class" r:id="rId3" imgW="6056938" imgH="1094915" progId="MDLDrawOLE.MDLDrawObject.1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C043FC43-F07E-7479-DAC3-920BD9BF0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379" y="4051715"/>
                        <a:ext cx="7390757" cy="1270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AD1024ED-CA52-DEE9-6299-D8E4361C357D}"/>
              </a:ext>
            </a:extLst>
          </p:cNvPr>
          <p:cNvSpPr/>
          <p:nvPr/>
        </p:nvSpPr>
        <p:spPr>
          <a:xfrm>
            <a:off x="5362138" y="5181830"/>
            <a:ext cx="6869857" cy="401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5897"/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A simpler notation, by removing water from each side:</a:t>
            </a:r>
            <a:endParaRPr lang="en-US" sz="2007" dirty="0">
              <a:latin typeface="Arial" panose="020B0604020202020204" pitchFamily="34" charset="0"/>
            </a:endParaRP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101006F-9FD3-A483-DAAC-481A8F6D4D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7324" y="5535954"/>
          <a:ext cx="5064672" cy="93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5" imgW="4818799" imgH="942384" progId="MDLDrawOLE.MDLDrawObject.1">
                  <p:embed/>
                </p:oleObj>
              </mc:Choice>
              <mc:Fallback>
                <p:oleObj name="MDLDrawObject Class" r:id="rId5" imgW="4818799" imgH="942384" progId="MDLDrawOLE.MDLDrawObject.1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101006F-9FD3-A483-DAAC-481A8F6D4D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324" y="5535954"/>
                        <a:ext cx="5064672" cy="939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324035-950A-34CF-656B-7C50D9FE5579}"/>
              </a:ext>
            </a:extLst>
          </p:cNvPr>
          <p:cNvSpPr txBox="1"/>
          <p:nvPr/>
        </p:nvSpPr>
        <p:spPr>
          <a:xfrm>
            <a:off x="4973929" y="6512715"/>
            <a:ext cx="1972617" cy="40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Nomenclature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B3EB7-7AE9-A7EE-D6BF-5824E646BF4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A2683C2-FA44-4F60-990B-B95163BD407B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5D971-85A4-FF5E-6F51-AF763B7ED0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BD43E-9BC6-C44A-41E7-EA2F1CE4B7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Object 21">
            <a:extLst>
              <a:ext uri="{FF2B5EF4-FFF2-40B4-BE49-F238E27FC236}">
                <a16:creationId xmlns:a16="http://schemas.microsoft.com/office/drawing/2014/main" id="{461D3F58-9DBD-DA18-EE93-EDCEC9727D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4254" y="543769"/>
          <a:ext cx="6079983" cy="392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9" name="Picture 158">
            <a:extLst>
              <a:ext uri="{FF2B5EF4-FFF2-40B4-BE49-F238E27FC236}">
                <a16:creationId xmlns:a16="http://schemas.microsoft.com/office/drawing/2014/main" id="{76A89CD7-975B-45AE-9BCB-76E8853584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8" t="17358" r="57971" b="58115"/>
          <a:stretch/>
        </p:blipFill>
        <p:spPr>
          <a:xfrm>
            <a:off x="10732627" y="2030085"/>
            <a:ext cx="1100854" cy="1748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C0FEB5-E465-47F0-ACA0-E7B374F1D4A6}"/>
              </a:ext>
            </a:extLst>
          </p:cNvPr>
          <p:cNvSpPr txBox="1"/>
          <p:nvPr/>
        </p:nvSpPr>
        <p:spPr>
          <a:xfrm>
            <a:off x="4588074" y="14344"/>
            <a:ext cx="4714717" cy="463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9" dirty="0">
                <a:latin typeface="Arial" panose="020B0604020202020204" pitchFamily="34" charset="0"/>
                <a:cs typeface="Arial" panose="020B0604020202020204" pitchFamily="34" charset="0"/>
              </a:rPr>
              <a:t>How does pH affect Protonation?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9A4EA3-B079-A532-3C22-0A908308B0D1}"/>
              </a:ext>
            </a:extLst>
          </p:cNvPr>
          <p:cNvGrpSpPr/>
          <p:nvPr/>
        </p:nvGrpSpPr>
        <p:grpSpPr>
          <a:xfrm>
            <a:off x="4613464" y="4326178"/>
            <a:ext cx="1878710" cy="2335887"/>
            <a:chOff x="1565778" y="548175"/>
            <a:chExt cx="2072616" cy="256837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D90DF6-2CCA-AF8C-E1F2-E21CEEDD6A88}"/>
                </a:ext>
              </a:extLst>
            </p:cNvPr>
            <p:cNvGrpSpPr/>
            <p:nvPr/>
          </p:nvGrpSpPr>
          <p:grpSpPr>
            <a:xfrm>
              <a:off x="1565778" y="548175"/>
              <a:ext cx="2046431" cy="2568378"/>
              <a:chOff x="550070" y="354524"/>
              <a:chExt cx="2308418" cy="3034060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2B6F43D2-3863-4449-A9EB-A72E2C7B6D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00" t="9721" r="23797" b="21836"/>
              <a:stretch/>
            </p:blipFill>
            <p:spPr>
              <a:xfrm>
                <a:off x="550070" y="354524"/>
                <a:ext cx="2308418" cy="252443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A9CCB8-8A60-9EDB-C6ED-4B7E0AB7ECEE}"/>
                  </a:ext>
                </a:extLst>
              </p:cNvPr>
              <p:cNvSpPr txBox="1"/>
              <p:nvPr/>
            </p:nvSpPr>
            <p:spPr>
              <a:xfrm>
                <a:off x="978526" y="2865610"/>
                <a:ext cx="748709" cy="521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CB2CAA-09A5-FEEF-DFEC-1999218E6F1D}"/>
                  </a:ext>
                </a:extLst>
              </p:cNvPr>
              <p:cNvSpPr txBox="1"/>
              <p:nvPr/>
            </p:nvSpPr>
            <p:spPr>
              <a:xfrm>
                <a:off x="1769510" y="2865610"/>
                <a:ext cx="715780" cy="5229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 0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213327-B955-7C02-599F-3CCB8C0E9DE8}"/>
                </a:ext>
              </a:extLst>
            </p:cNvPr>
            <p:cNvSpPr txBox="1"/>
            <p:nvPr/>
          </p:nvSpPr>
          <p:spPr>
            <a:xfrm>
              <a:off x="2745333" y="558535"/>
              <a:ext cx="893061" cy="44270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7" dirty="0">
                  <a:latin typeface="Arial" panose="020B0604020202020204" pitchFamily="34" charset="0"/>
                  <a:cs typeface="Arial" panose="020B0604020202020204" pitchFamily="34" charset="0"/>
                </a:rPr>
                <a:t>pH=0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86D979-1923-B710-E37C-3664C3ECB80D}"/>
              </a:ext>
            </a:extLst>
          </p:cNvPr>
          <p:cNvGrpSpPr/>
          <p:nvPr/>
        </p:nvGrpSpPr>
        <p:grpSpPr>
          <a:xfrm>
            <a:off x="7200391" y="4263357"/>
            <a:ext cx="1785876" cy="2369699"/>
            <a:chOff x="3864446" y="510630"/>
            <a:chExt cx="1970201" cy="26055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357A97A-1E2C-5284-8901-50A175F1977F}"/>
                </a:ext>
              </a:extLst>
            </p:cNvPr>
            <p:cNvGrpSpPr/>
            <p:nvPr/>
          </p:nvGrpSpPr>
          <p:grpSpPr>
            <a:xfrm>
              <a:off x="3864446" y="510630"/>
              <a:ext cx="1966235" cy="2605555"/>
              <a:chOff x="3914428" y="282770"/>
              <a:chExt cx="2304603" cy="3023057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8399B6E7-779D-435A-9DEB-97E3B3FF5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9" t="9883" r="23372" b="22174"/>
              <a:stretch/>
            </p:blipFill>
            <p:spPr>
              <a:xfrm>
                <a:off x="3914428" y="282770"/>
                <a:ext cx="2304603" cy="2524429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BCDD6F-238B-6B04-5AE4-EBC116795AE4}"/>
                  </a:ext>
                </a:extLst>
              </p:cNvPr>
              <p:cNvSpPr txBox="1"/>
              <p:nvPr/>
            </p:nvSpPr>
            <p:spPr>
              <a:xfrm>
                <a:off x="4420108" y="2792184"/>
                <a:ext cx="533400" cy="5136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0E0FB-ADAB-66D8-A04C-5118F89DF8B1}"/>
                  </a:ext>
                </a:extLst>
              </p:cNvPr>
              <p:cNvSpPr txBox="1"/>
              <p:nvPr/>
            </p:nvSpPr>
            <p:spPr>
              <a:xfrm>
                <a:off x="5176932" y="2792184"/>
                <a:ext cx="715780" cy="5136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 5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81B8B8-3D03-6E53-2D77-DA9FB9A32F32}"/>
                </a:ext>
              </a:extLst>
            </p:cNvPr>
            <p:cNvSpPr txBox="1"/>
            <p:nvPr/>
          </p:nvSpPr>
          <p:spPr>
            <a:xfrm>
              <a:off x="4941586" y="558535"/>
              <a:ext cx="893061" cy="44270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7" dirty="0">
                  <a:latin typeface="Arial" panose="020B0604020202020204" pitchFamily="34" charset="0"/>
                  <a:cs typeface="Arial" panose="020B0604020202020204" pitchFamily="34" charset="0"/>
                </a:rPr>
                <a:t>pH=6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AF6D76-0747-C415-3B65-715A03D55617}"/>
              </a:ext>
            </a:extLst>
          </p:cNvPr>
          <p:cNvGrpSpPr/>
          <p:nvPr/>
        </p:nvGrpSpPr>
        <p:grpSpPr>
          <a:xfrm>
            <a:off x="9678382" y="4227029"/>
            <a:ext cx="1711262" cy="2383027"/>
            <a:chOff x="9269096" y="4231315"/>
            <a:chExt cx="1705177" cy="2374554"/>
          </a:xfrm>
        </p:grpSpPr>
        <p:pic>
          <p:nvPicPr>
            <p:cNvPr id="23" name="Picture 22" descr="A beaker with balls in it&#10;&#10;Description automatically generated">
              <a:extLst>
                <a:ext uri="{FF2B5EF4-FFF2-40B4-BE49-F238E27FC236}">
                  <a16:creationId xmlns:a16="http://schemas.microsoft.com/office/drawing/2014/main" id="{8B72056B-DA5B-344D-A663-31A4665B5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096" y="4231315"/>
              <a:ext cx="1705177" cy="1956948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62169F2-BD21-9115-CF39-2D9351B6C73F}"/>
                </a:ext>
              </a:extLst>
            </p:cNvPr>
            <p:cNvGrpSpPr/>
            <p:nvPr/>
          </p:nvGrpSpPr>
          <p:grpSpPr>
            <a:xfrm>
              <a:off x="9609223" y="4358577"/>
              <a:ext cx="1326690" cy="2247292"/>
              <a:chOff x="6684193" y="553441"/>
              <a:chExt cx="1468845" cy="247978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00C5AF3-7391-597B-814A-D809FE994D49}"/>
                  </a:ext>
                </a:extLst>
              </p:cNvPr>
              <p:cNvGrpSpPr/>
              <p:nvPr/>
            </p:nvGrpSpPr>
            <p:grpSpPr>
              <a:xfrm>
                <a:off x="6684193" y="2591719"/>
                <a:ext cx="1323516" cy="441504"/>
                <a:chOff x="7982774" y="2670679"/>
                <a:chExt cx="1482540" cy="494246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0938AB4-81D1-0334-127B-40329D6FA160}"/>
                    </a:ext>
                  </a:extLst>
                </p:cNvPr>
                <p:cNvSpPr txBox="1"/>
                <p:nvPr/>
              </p:nvSpPr>
              <p:spPr>
                <a:xfrm>
                  <a:off x="7982774" y="2670679"/>
                  <a:ext cx="533400" cy="49424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007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0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871BEDB-2B42-9758-6A51-4398DC8A15C6}"/>
                    </a:ext>
                  </a:extLst>
                </p:cNvPr>
                <p:cNvSpPr txBox="1"/>
                <p:nvPr/>
              </p:nvSpPr>
              <p:spPr>
                <a:xfrm>
                  <a:off x="8620358" y="2670680"/>
                  <a:ext cx="844956" cy="49424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007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10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69F8C3-4AAF-B0CB-2E80-97D671F0AC03}"/>
                  </a:ext>
                </a:extLst>
              </p:cNvPr>
              <p:cNvSpPr txBox="1"/>
              <p:nvPr/>
            </p:nvSpPr>
            <p:spPr>
              <a:xfrm>
                <a:off x="7103798" y="553441"/>
                <a:ext cx="1049240" cy="441503"/>
              </a:xfrm>
              <a:prstGeom prst="rect">
                <a:avLst/>
              </a:prstGeom>
              <a:solidFill>
                <a:schemeClr val="bg1">
                  <a:alpha val="37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pH=12</a:t>
                </a:r>
              </a:p>
            </p:txBody>
          </p:sp>
        </p:grp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211E632-753A-9451-8A05-29DFB0BAC997}"/>
              </a:ext>
            </a:extLst>
          </p:cNvPr>
          <p:cNvGraphicFramePr>
            <a:graphicFrameLocks noGrp="1"/>
          </p:cNvGraphicFramePr>
          <p:nvPr/>
        </p:nvGraphicFramePr>
        <p:xfrm>
          <a:off x="1690677" y="6638180"/>
          <a:ext cx="10142804" cy="61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701">
                  <a:extLst>
                    <a:ext uri="{9D8B030D-6E8A-4147-A177-3AD203B41FA5}">
                      <a16:colId xmlns:a16="http://schemas.microsoft.com/office/drawing/2014/main" val="2620306742"/>
                    </a:ext>
                  </a:extLst>
                </a:gridCol>
                <a:gridCol w="2591389">
                  <a:extLst>
                    <a:ext uri="{9D8B030D-6E8A-4147-A177-3AD203B41FA5}">
                      <a16:colId xmlns:a16="http://schemas.microsoft.com/office/drawing/2014/main" val="682490046"/>
                    </a:ext>
                  </a:extLst>
                </a:gridCol>
                <a:gridCol w="2523573">
                  <a:extLst>
                    <a:ext uri="{9D8B030D-6E8A-4147-A177-3AD203B41FA5}">
                      <a16:colId xmlns:a16="http://schemas.microsoft.com/office/drawing/2014/main" val="827496142"/>
                    </a:ext>
                  </a:extLst>
                </a:gridCol>
                <a:gridCol w="2492141">
                  <a:extLst>
                    <a:ext uri="{9D8B030D-6E8A-4147-A177-3AD203B41FA5}">
                      <a16:colId xmlns:a16="http://schemas.microsoft.com/office/drawing/2014/main" val="3575333111"/>
                    </a:ext>
                  </a:extLst>
                </a:gridCol>
              </a:tblGrid>
              <a:tr h="61021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# Collisions</a:t>
                      </a:r>
                    </a:p>
                  </a:txBody>
                  <a:tcPr marL="91766" marR="91766" marT="45883" marB="4588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72064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7D7320F-B990-C925-5CE9-E25B679D393C}"/>
              </a:ext>
            </a:extLst>
          </p:cNvPr>
          <p:cNvSpPr txBox="1"/>
          <p:nvPr/>
        </p:nvSpPr>
        <p:spPr>
          <a:xfrm>
            <a:off x="91334" y="67691"/>
            <a:ext cx="3781332" cy="3490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7" b="1" dirty="0">
                <a:latin typeface="Arial" panose="020B0604020202020204" pitchFamily="34" charset="0"/>
                <a:cs typeface="Arial" panose="020B0604020202020204" pitchFamily="34" charset="0"/>
              </a:rPr>
              <a:t>Key Concepts:</a:t>
            </a:r>
          </a:p>
          <a:p>
            <a:pPr marL="344134" indent="-344134">
              <a:buFont typeface="Arial" panose="020B0604020202020204" pitchFamily="34" charset="0"/>
              <a:buChar char="•"/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We (or the cell) set the pH!</a:t>
            </a:r>
          </a:p>
          <a:p>
            <a:pPr marL="344134" indent="-344134">
              <a:buFont typeface="Arial" panose="020B0604020202020204" pitchFamily="34" charset="0"/>
              <a:buChar char="•"/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The weak acid does not affect the pH of the solution by deprotonation or protonation.</a:t>
            </a:r>
          </a:p>
          <a:p>
            <a:pPr marL="344134" indent="-344134">
              <a:buFont typeface="Arial" panose="020B0604020202020204" pitchFamily="34" charset="0"/>
              <a:buChar char="•"/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The weak acid responds to the pH (hydrogen ion concentration) by changing its protonation state to reflect the pH of the solution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656DA63-CFC6-6B3F-EA42-6589B7BF14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589" y="4226084"/>
          <a:ext cx="3726412" cy="75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4399773" imgH="942384" progId="MDLDrawOLE.MDLDrawObject.1">
                  <p:embed/>
                </p:oleObj>
              </mc:Choice>
              <mc:Fallback>
                <p:oleObj name="MDLDrawObject Class" r:id="rId6" imgW="4399773" imgH="942384" progId="MDLDrawOLE.MDLDrawObject.1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656DA63-CFC6-6B3F-EA42-6589B7BF14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89" y="4226084"/>
                        <a:ext cx="3726412" cy="756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6753409-EADD-07CE-905E-43E030CBB147}"/>
              </a:ext>
            </a:extLst>
          </p:cNvPr>
          <p:cNvSpPr txBox="1"/>
          <p:nvPr/>
        </p:nvSpPr>
        <p:spPr>
          <a:xfrm>
            <a:off x="165923" y="3829529"/>
            <a:ext cx="3211820" cy="401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7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2007" b="1" dirty="0" err="1">
                <a:latin typeface="Arial" panose="020B0604020202020204" pitchFamily="34" charset="0"/>
                <a:cs typeface="Arial" panose="020B0604020202020204" pitchFamily="34" charset="0"/>
              </a:rPr>
              <a:t>Chatelier’s</a:t>
            </a:r>
            <a:r>
              <a:rPr lang="en-US" sz="2007" b="1" dirty="0">
                <a:latin typeface="Arial" panose="020B0604020202020204" pitchFamily="34" charset="0"/>
                <a:cs typeface="Arial" panose="020B0604020202020204" pitchFamily="34" charset="0"/>
              </a:rPr>
              <a:t> Principle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1CEF0F-8DAC-4D6C-DC3B-D75026C63FF7}"/>
              </a:ext>
            </a:extLst>
          </p:cNvPr>
          <p:cNvSpPr txBox="1"/>
          <p:nvPr/>
        </p:nvSpPr>
        <p:spPr>
          <a:xfrm>
            <a:off x="218378" y="4982837"/>
            <a:ext cx="3673436" cy="1328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 system responds to excess reactant (product) by creating more product (reactant) to  maintain equilibrium.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BACC4B-8FB1-323A-3191-9F0FDA3EABB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32DBBFB-7A2C-4CB2-82DB-0DBE648C2B36}" type="datetime1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EE4DB-FAC6-B4C0-2900-881CCC59830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E1B2B1-4213-1B31-D086-2544DAE2E0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D3DEF8-A003-7602-1114-18578DA40042}"/>
                  </a:ext>
                </a:extLst>
              </p:cNvPr>
              <p:cNvSpPr txBox="1"/>
              <p:nvPr/>
            </p:nvSpPr>
            <p:spPr>
              <a:xfrm>
                <a:off x="10534013" y="174395"/>
                <a:ext cx="2365648" cy="773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𝐻𝐴</m:t>
                          </m:r>
                        </m:sub>
                      </m:sSub>
                      <m:r>
                        <a:rPr lang="en-US" sz="2409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𝐻𝐴</m:t>
                          </m:r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409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9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𝐻𝐴</m:t>
                              </m:r>
                            </m:e>
                          </m:d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+[</m:t>
                          </m:r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9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D3DEF8-A003-7602-1114-18578DA40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013" y="174395"/>
                <a:ext cx="2365648" cy="773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5006</Words>
  <Application>Microsoft Office PowerPoint</Application>
  <PresentationFormat>Custom</PresentationFormat>
  <Paragraphs>626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Comic Sans MS</vt:lpstr>
      <vt:lpstr>Courier New</vt:lpstr>
      <vt:lpstr>Symbol</vt:lpstr>
      <vt:lpstr>Office Theme</vt:lpstr>
      <vt:lpstr>MDLDrawObject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Acid-Base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Amino Acids:  Structure and Properties</vt:lpstr>
      <vt:lpstr>PowerPoint Presentation</vt:lpstr>
      <vt:lpstr>Primary Structure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Rule</dc:creator>
  <cp:lastModifiedBy>Gordon Stephen Rule</cp:lastModifiedBy>
  <cp:revision>60</cp:revision>
  <cp:lastPrinted>2022-08-29T19:01:20Z</cp:lastPrinted>
  <dcterms:created xsi:type="dcterms:W3CDTF">2006-08-16T00:00:00Z</dcterms:created>
  <dcterms:modified xsi:type="dcterms:W3CDTF">2024-08-26T21:58:35Z</dcterms:modified>
</cp:coreProperties>
</file>