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ink/ink1.xml" ContentType="application/inkml+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82" r:id="rId2"/>
    <p:sldId id="429" r:id="rId3"/>
    <p:sldId id="413" r:id="rId4"/>
    <p:sldId id="463" r:id="rId5"/>
    <p:sldId id="464" r:id="rId6"/>
    <p:sldId id="466" r:id="rId7"/>
    <p:sldId id="469" r:id="rId8"/>
    <p:sldId id="468" r:id="rId9"/>
    <p:sldId id="470" r:id="rId10"/>
    <p:sldId id="471" r:id="rId11"/>
    <p:sldId id="475" r:id="rId12"/>
    <p:sldId id="477" r:id="rId13"/>
    <p:sldId id="479" r:id="rId14"/>
    <p:sldId id="387" r:id="rId15"/>
    <p:sldId id="613" r:id="rId16"/>
    <p:sldId id="567" r:id="rId17"/>
    <p:sldId id="600" r:id="rId18"/>
    <p:sldId id="615" r:id="rId19"/>
    <p:sldId id="601" r:id="rId20"/>
    <p:sldId id="602" r:id="rId21"/>
    <p:sldId id="603" r:id="rId22"/>
    <p:sldId id="608" r:id="rId23"/>
    <p:sldId id="609" r:id="rId24"/>
    <p:sldId id="447" r:id="rId25"/>
    <p:sldId id="606" r:id="rId26"/>
    <p:sldId id="526" r:id="rId27"/>
    <p:sldId id="607" r:id="rId28"/>
    <p:sldId id="617" r:id="rId29"/>
    <p:sldId id="478" r:id="rId30"/>
    <p:sldId id="619" r:id="rId31"/>
    <p:sldId id="482" r:id="rId32"/>
  </p:sldIdLst>
  <p:sldSz cx="13493750" cy="7589838"/>
  <p:notesSz cx="9296400" cy="7010400"/>
  <p:defaultTextStyle>
    <a:defPPr>
      <a:defRPr lang="en-US"/>
    </a:defPPr>
    <a:lvl1pPr marL="0" algn="l" defTabSz="1044913" rtl="0" eaLnBrk="1" latinLnBrk="0" hangingPunct="1">
      <a:defRPr sz="2057" kern="1200">
        <a:solidFill>
          <a:schemeClr val="tx1"/>
        </a:solidFill>
        <a:latin typeface="+mn-lt"/>
        <a:ea typeface="+mn-ea"/>
        <a:cs typeface="+mn-cs"/>
      </a:defRPr>
    </a:lvl1pPr>
    <a:lvl2pPr marL="522457" algn="l" defTabSz="1044913" rtl="0" eaLnBrk="1" latinLnBrk="0" hangingPunct="1">
      <a:defRPr sz="2057" kern="1200">
        <a:solidFill>
          <a:schemeClr val="tx1"/>
        </a:solidFill>
        <a:latin typeface="+mn-lt"/>
        <a:ea typeface="+mn-ea"/>
        <a:cs typeface="+mn-cs"/>
      </a:defRPr>
    </a:lvl2pPr>
    <a:lvl3pPr marL="1044913" algn="l" defTabSz="1044913" rtl="0" eaLnBrk="1" latinLnBrk="0" hangingPunct="1">
      <a:defRPr sz="2057" kern="1200">
        <a:solidFill>
          <a:schemeClr val="tx1"/>
        </a:solidFill>
        <a:latin typeface="+mn-lt"/>
        <a:ea typeface="+mn-ea"/>
        <a:cs typeface="+mn-cs"/>
      </a:defRPr>
    </a:lvl3pPr>
    <a:lvl4pPr marL="1567371" algn="l" defTabSz="1044913" rtl="0" eaLnBrk="1" latinLnBrk="0" hangingPunct="1">
      <a:defRPr sz="2057" kern="1200">
        <a:solidFill>
          <a:schemeClr val="tx1"/>
        </a:solidFill>
        <a:latin typeface="+mn-lt"/>
        <a:ea typeface="+mn-ea"/>
        <a:cs typeface="+mn-cs"/>
      </a:defRPr>
    </a:lvl4pPr>
    <a:lvl5pPr marL="2089827" algn="l" defTabSz="1044913" rtl="0" eaLnBrk="1" latinLnBrk="0" hangingPunct="1">
      <a:defRPr sz="2057" kern="1200">
        <a:solidFill>
          <a:schemeClr val="tx1"/>
        </a:solidFill>
        <a:latin typeface="+mn-lt"/>
        <a:ea typeface="+mn-ea"/>
        <a:cs typeface="+mn-cs"/>
      </a:defRPr>
    </a:lvl5pPr>
    <a:lvl6pPr marL="2612284" algn="l" defTabSz="1044913" rtl="0" eaLnBrk="1" latinLnBrk="0" hangingPunct="1">
      <a:defRPr sz="2057" kern="1200">
        <a:solidFill>
          <a:schemeClr val="tx1"/>
        </a:solidFill>
        <a:latin typeface="+mn-lt"/>
        <a:ea typeface="+mn-ea"/>
        <a:cs typeface="+mn-cs"/>
      </a:defRPr>
    </a:lvl6pPr>
    <a:lvl7pPr marL="3134740" algn="l" defTabSz="1044913" rtl="0" eaLnBrk="1" latinLnBrk="0" hangingPunct="1">
      <a:defRPr sz="2057" kern="1200">
        <a:solidFill>
          <a:schemeClr val="tx1"/>
        </a:solidFill>
        <a:latin typeface="+mn-lt"/>
        <a:ea typeface="+mn-ea"/>
        <a:cs typeface="+mn-cs"/>
      </a:defRPr>
    </a:lvl7pPr>
    <a:lvl8pPr marL="3657198" algn="l" defTabSz="1044913" rtl="0" eaLnBrk="1" latinLnBrk="0" hangingPunct="1">
      <a:defRPr sz="2057" kern="1200">
        <a:solidFill>
          <a:schemeClr val="tx1"/>
        </a:solidFill>
        <a:latin typeface="+mn-lt"/>
        <a:ea typeface="+mn-ea"/>
        <a:cs typeface="+mn-cs"/>
      </a:defRPr>
    </a:lvl8pPr>
    <a:lvl9pPr marL="4179655" algn="l" defTabSz="1044913" rtl="0" eaLnBrk="1" latinLnBrk="0" hangingPunct="1">
      <a:defRPr sz="2057"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91" userDrawn="1">
          <p15:clr>
            <a:srgbClr val="A4A3A4"/>
          </p15:clr>
        </p15:guide>
        <p15:guide id="2" pos="425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92" d="100"/>
          <a:sy n="92" d="100"/>
        </p:scale>
        <p:origin x="789" y="48"/>
      </p:cViewPr>
      <p:guideLst>
        <p:guide orient="horz" pos="2391"/>
        <p:guide pos="4251"/>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spc="0" baseline="0">
                <a:solidFill>
                  <a:schemeClr val="tx1"/>
                </a:solidFill>
                <a:latin typeface="+mn-lt"/>
                <a:ea typeface="+mn-ea"/>
                <a:cs typeface="+mn-cs"/>
              </a:defRPr>
            </a:pPr>
            <a:r>
              <a:rPr lang="en-US" dirty="0">
                <a:latin typeface="Arial" panose="020B0604020202020204" pitchFamily="34" charset="0"/>
              </a:rPr>
              <a:t>Calibration Curve</a:t>
            </a:r>
          </a:p>
        </c:rich>
      </c:tx>
      <c:overlay val="0"/>
      <c:spPr>
        <a:noFill/>
        <a:ln>
          <a:noFill/>
        </a:ln>
        <a:effectLst/>
      </c:spPr>
      <c:txPr>
        <a:bodyPr rot="0" spcFirstLastPara="1" vertOverflow="ellipsis" vert="horz" wrap="square" anchor="ctr" anchorCtr="1"/>
        <a:lstStyle/>
        <a:p>
          <a:pPr>
            <a:defRPr sz="1920" b="1" i="0" u="none" strike="noStrike" kern="1200" spc="0" baseline="0">
              <a:solidFill>
                <a:schemeClr val="tx1"/>
              </a:solidFill>
              <a:latin typeface="+mn-lt"/>
              <a:ea typeface="+mn-ea"/>
              <a:cs typeface="+mn-cs"/>
            </a:defRPr>
          </a:pPr>
          <a:endParaRPr lang="en-US"/>
        </a:p>
      </c:txPr>
    </c:title>
    <c:autoTitleDeleted val="0"/>
    <c:plotArea>
      <c:layout/>
      <c:scatterChart>
        <c:scatterStyle val="smooth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poly"/>
            <c:order val="2"/>
            <c:dispRSqr val="0"/>
            <c:dispEq val="1"/>
            <c:trendlineLbl>
              <c:layout>
                <c:manualLayout>
                  <c:x val="0.15642947245422315"/>
                  <c:y val="-0.58777441882264714"/>
                </c:manualLayout>
              </c:layout>
              <c:numFmt formatCode="General" sourceLinked="0"/>
              <c:spPr>
                <a:solidFill>
                  <a:schemeClr val="bg1"/>
                </a:solid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rendlineLbl>
          </c:trendline>
          <c:xVal>
            <c:numRef>
              <c:f>Sheet1!$J$2:$J$3</c:f>
              <c:numCache>
                <c:formatCode>General</c:formatCode>
                <c:ptCount val="2"/>
                <c:pt idx="0">
                  <c:v>2.8</c:v>
                </c:pt>
                <c:pt idx="1">
                  <c:v>6.4</c:v>
                </c:pt>
              </c:numCache>
            </c:numRef>
          </c:xVal>
          <c:yVal>
            <c:numRef>
              <c:f>Sheet1!$K$2:$K$3</c:f>
              <c:numCache>
                <c:formatCode>General</c:formatCode>
                <c:ptCount val="2"/>
                <c:pt idx="0">
                  <c:v>5</c:v>
                </c:pt>
                <c:pt idx="1">
                  <c:v>4.3010299956639813</c:v>
                </c:pt>
              </c:numCache>
            </c:numRef>
          </c:yVal>
          <c:smooth val="1"/>
          <c:extLst>
            <c:ext xmlns:c16="http://schemas.microsoft.com/office/drawing/2014/chart" uri="{C3380CC4-5D6E-409C-BE32-E72D297353CC}">
              <c16:uniqueId val="{00000001-8DC2-4D85-A6E7-DC1EF9C278FC}"/>
            </c:ext>
          </c:extLst>
        </c:ser>
        <c:dLbls>
          <c:showLegendKey val="0"/>
          <c:showVal val="0"/>
          <c:showCatName val="0"/>
          <c:showSerName val="0"/>
          <c:showPercent val="0"/>
          <c:showBubbleSize val="0"/>
        </c:dLbls>
        <c:axId val="625143375"/>
        <c:axId val="625144335"/>
      </c:scatterChart>
      <c:valAx>
        <c:axId val="625143375"/>
        <c:scaling>
          <c:orientation val="minMax"/>
          <c:max val="8"/>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dirty="0">
                    <a:latin typeface="Arial" panose="020B0604020202020204" pitchFamily="34" charset="0"/>
                  </a:rPr>
                  <a:t>Distance</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numFmt formatCode="General" sourceLinked="1"/>
        <c:majorTickMark val="none"/>
        <c:minorTickMark val="out"/>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625144335"/>
        <c:crosses val="autoZero"/>
        <c:crossBetween val="midCat"/>
        <c:majorUnit val="1"/>
      </c:valAx>
      <c:valAx>
        <c:axId val="62514433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dirty="0">
                    <a:latin typeface="Arial" panose="020B0604020202020204" pitchFamily="34" charset="0"/>
                  </a:rPr>
                  <a:t>Log(MW)</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numFmt formatCode="General" sourceLinked="1"/>
        <c:majorTickMark val="none"/>
        <c:minorTickMark val="out"/>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62514337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b="1" i="0" baseline="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8T12:52:42.950"/>
    </inkml:context>
    <inkml:brush xml:id="br0">
      <inkml:brushProperty name="width" value="0.05" units="cm"/>
      <inkml:brushProperty name="height" value="0.05" units="cm"/>
      <inkml:brushProperty name="color" value="#FF0066"/>
    </inkml:brush>
  </inkml:definitions>
  <inkml:trace contextRef="#ctx0" brushRef="#br0">66 261 12027,'-4'4'260,"-22"18"1314,25-22-1443,1 1 0,-1 0 0,0-1 1,0 1-1,0-1 0,0 1 0,0-1 0,0 1 0,0-1 0,0 0 0,0 1 0,0-1 0,0 0 0,0 0 0,0 0 0,0 0 0,0 0 0,0 0 1,0 0-1,0 0 0,0 0 0,0-1 0,0 1 0,0 0 0,-2-1 0,2 0 12,0-1 0,0 1 1,1 0-1,-1 0 0,0-1 0,1 1 1,-1-1-1,0 1 0,1 0 0,0-1 0,-1 1 1,1-1-1,0 1 0,0-1 0,0 1 1,0-1-1,0 1 0,0-1 0,0 1 0,0-1 1,1 1-1,0-3 0,11-34 1691,1 10-746,0 0 1,22-31-1,-26 45-937,1 1 1,0 0-1,1 1 1,0 0 0,25-20-1,-35 32-150,-1-1-1,1 0 1,0 1-1,0-1 1,0 1-1,0-1 1,0 1-1,0-1 1,0 1-1,0 0 1,0-1-1,0 1 1,0 0-1,0 0 1,0 0-1,0 0 1,0 0-1,0 0 1,0 0-1,0 0 1,1 0-1,-1 1 0,0-1-1,0 1 1,0-1-1,-1 1 1,1 0 0,0 0-1,0-1 1,-1 1 0,1 0-1,0 0 1,-1 0-1,1-1 1,-1 1 0,1 0-1,-1 0 1,0 0-1,1 2 1,1 3-3,-1 1-1,0-1 1,0 1 0,-1 0-1,0 10 1,-13 113 54,-2 21 37,15-144-77,1 18 24,-1-25-33,0 1-1,0-1 0,0 1 1,0-1-1,1 1 1,-1 0-1,0-1 0,0 1 1,1-1-1,-1 1 0,0-1 1,1 1-1,-1-1 1,0 0-1,1 1 0,-1-1 1,1 1-1,-1-1 0,1 0 1,-1 1-1,1-1 1,-1 0-1,1 0 0,-1 1 1,1-1-1,-1 0 0,1 0 1,0 0-1,-1 0 1,1 0-1,-1 0 0,1 0 1,0 0-1,1 0 1,0 0 0,-1 0-1,1-1 1,0 1 0,-1-1 0,1 1-1,-1-1 1,1 0 0,-1 0 0,1 0-1,-1 0 1,1 0 0,-1 0 0,0 0 0,2-2-1,17-23 24,-18 22-21,30-48 27,-12 18 36,47-59 1,-60 85-48,0 0 0,1 0 0,0 1-1,0 0 1,1 0 0,0 1 0,0 0 0,0 1 0,1 0 0,0 0 0,18-5 0,-25 9-13,1 0 0,0 0 0,-1 1 1,1-1-1,0 1 0,0 0 1,-1 0-1,1 0 0,6 2 0,-8-2-5,1 1-1,-1 0 1,0 0-1,1 0 1,-1 0-1,0 1 1,0-1-1,0 1 0,0-1 1,0 1-1,0 0 1,-1-1-1,1 1 1,0 0-1,1 4 1,6 9 6,-2 1 0,1 0 0,-2 0 0,6 22 0,11 29 10,-19-58-17,0-1 0,1 1 0,-1-1 1,2 0-1,-1-1 0,8 9 0,-11-14 0,0 0 1,1 0-1,-1 0 1,0 0-1,1 0 1,-1-1-1,1 1 1,0-1 0,0 0-1,0 0 1,-1 0-1,1 0 1,0 0-1,0-1 1,0 1-1,0-1 1,0 0-1,0 0 1,0 0-1,0 0 1,0 0-1,6-2 1,-1 0 12,-1-1 0,1 0 0,-1 0 0,0-1 0,0 0 0,0 0 0,-1 0 0,7-6 0,47-48 215,-38 36-87,57-53 629,-67 65-580,1 0 0,0 1 1,1 0-1,23-10 0,-34 17-159,1 0 0,0 1 0,0 0 0,0 0 0,0 0 0,0 1 0,0-1 0,0 1-1,5 0 1,-7 0-64,0 0-1,0 1 1,0-1 0,0 1-1,0-1 1,0 1-1,0 0 1,0 0-1,0 0 1,0 0-1,0 0 1,-1 0 0,1 1-1,0-1 1,-1 0-1,1 1 1,-1-1-1,2 4 1,2 1-595,-1 1 0,-1 0 0,1 0 0,-1 0 0,0 1 0,-1-1 0,2 11 0,-1-3-417,-1 24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5265809" y="0"/>
            <a:ext cx="4028440" cy="350520"/>
          </a:xfrm>
          <a:prstGeom prst="rect">
            <a:avLst/>
          </a:prstGeom>
        </p:spPr>
        <p:txBody>
          <a:bodyPr vert="horz" lIns="93177" tIns="46589" rIns="93177" bIns="46589" rtlCol="0"/>
          <a:lstStyle>
            <a:lvl1pPr algn="r">
              <a:defRPr sz="1200">
                <a:latin typeface="Arial" panose="020B0604020202020204" pitchFamily="34" charset="0"/>
              </a:defRPr>
            </a:lvl1pPr>
          </a:lstStyle>
          <a:p>
            <a:fld id="{5A4A303C-86F0-4A54-B26D-3A07AFF1653F}" type="datetimeFigureOut">
              <a:rPr lang="en-US" smtClean="0"/>
              <a:pPr/>
              <a:t>8/28/2024</a:t>
            </a:fld>
            <a:endParaRPr lang="en-US" dirty="0"/>
          </a:p>
        </p:txBody>
      </p:sp>
      <p:sp>
        <p:nvSpPr>
          <p:cNvPr id="4" name="Slide Image Placeholder 3"/>
          <p:cNvSpPr>
            <a:spLocks noGrp="1" noRot="1" noChangeAspect="1"/>
          </p:cNvSpPr>
          <p:nvPr>
            <p:ph type="sldImg" idx="2"/>
          </p:nvPr>
        </p:nvSpPr>
        <p:spPr>
          <a:xfrm>
            <a:off x="2311400" y="525463"/>
            <a:ext cx="4673600" cy="2628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6658664"/>
            <a:ext cx="4028440" cy="350520"/>
          </a:xfrm>
          <a:prstGeom prst="rect">
            <a:avLst/>
          </a:prstGeom>
        </p:spPr>
        <p:txBody>
          <a:bodyPr vert="horz" lIns="93177" tIns="46589" rIns="93177" bIns="46589"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77" tIns="46589" rIns="93177" bIns="46589" rtlCol="0" anchor="b"/>
          <a:lstStyle>
            <a:lvl1pPr algn="r">
              <a:defRPr sz="1200">
                <a:latin typeface="Arial" panose="020B0604020202020204" pitchFamily="34" charset="0"/>
              </a:defRPr>
            </a:lvl1pPr>
          </a:lstStyle>
          <a:p>
            <a:fld id="{E9B98C4E-3020-4B86-8B78-BC8DBE2B48E2}" type="slidenum">
              <a:rPr lang="en-US" smtClean="0"/>
              <a:pPr/>
              <a:t>‹#›</a:t>
            </a:fld>
            <a:endParaRPr lang="en-US" dirty="0"/>
          </a:p>
        </p:txBody>
      </p:sp>
    </p:spTree>
    <p:extLst>
      <p:ext uri="{BB962C8B-B14F-4D97-AF65-F5344CB8AC3E}">
        <p14:creationId xmlns:p14="http://schemas.microsoft.com/office/powerpoint/2010/main" val="4086101442"/>
      </p:ext>
    </p:extLst>
  </p:cSld>
  <p:clrMap bg1="lt1" tx1="dk1" bg2="lt2" tx2="dk2" accent1="accent1" accent2="accent2" accent3="accent3" accent4="accent4" accent5="accent5" accent6="accent6" hlink="hlink" folHlink="folHlink"/>
  <p:notesStyle>
    <a:lvl1pPr marL="0" algn="l" defTabSz="1044913" rtl="0" eaLnBrk="1" latinLnBrk="0" hangingPunct="1">
      <a:defRPr sz="1371" kern="1200">
        <a:solidFill>
          <a:schemeClr val="tx1"/>
        </a:solidFill>
        <a:latin typeface="Arial" panose="020B0604020202020204" pitchFamily="34" charset="0"/>
        <a:ea typeface="+mn-ea"/>
        <a:cs typeface="+mn-cs"/>
      </a:defRPr>
    </a:lvl1pPr>
    <a:lvl2pPr marL="522457" algn="l" defTabSz="1044913" rtl="0" eaLnBrk="1" latinLnBrk="0" hangingPunct="1">
      <a:defRPr sz="1371" kern="1200">
        <a:solidFill>
          <a:schemeClr val="tx1"/>
        </a:solidFill>
        <a:latin typeface="Arial" panose="020B0604020202020204" pitchFamily="34" charset="0"/>
        <a:ea typeface="+mn-ea"/>
        <a:cs typeface="+mn-cs"/>
      </a:defRPr>
    </a:lvl2pPr>
    <a:lvl3pPr marL="1044913" algn="l" defTabSz="1044913" rtl="0" eaLnBrk="1" latinLnBrk="0" hangingPunct="1">
      <a:defRPr sz="1371" kern="1200">
        <a:solidFill>
          <a:schemeClr val="tx1"/>
        </a:solidFill>
        <a:latin typeface="Arial" panose="020B0604020202020204" pitchFamily="34" charset="0"/>
        <a:ea typeface="+mn-ea"/>
        <a:cs typeface="+mn-cs"/>
      </a:defRPr>
    </a:lvl3pPr>
    <a:lvl4pPr marL="1567371" algn="l" defTabSz="1044913" rtl="0" eaLnBrk="1" latinLnBrk="0" hangingPunct="1">
      <a:defRPr sz="1371" kern="1200">
        <a:solidFill>
          <a:schemeClr val="tx1"/>
        </a:solidFill>
        <a:latin typeface="Arial" panose="020B0604020202020204" pitchFamily="34" charset="0"/>
        <a:ea typeface="+mn-ea"/>
        <a:cs typeface="+mn-cs"/>
      </a:defRPr>
    </a:lvl4pPr>
    <a:lvl5pPr marL="2089827" algn="l" defTabSz="1044913" rtl="0" eaLnBrk="1" latinLnBrk="0" hangingPunct="1">
      <a:defRPr sz="1371" kern="1200">
        <a:solidFill>
          <a:schemeClr val="tx1"/>
        </a:solidFill>
        <a:latin typeface="Arial" panose="020B0604020202020204" pitchFamily="34" charset="0"/>
        <a:ea typeface="+mn-ea"/>
        <a:cs typeface="+mn-cs"/>
      </a:defRPr>
    </a:lvl5pPr>
    <a:lvl6pPr marL="2612284" algn="l" defTabSz="1044913" rtl="0" eaLnBrk="1" latinLnBrk="0" hangingPunct="1">
      <a:defRPr sz="1371" kern="1200">
        <a:solidFill>
          <a:schemeClr val="tx1"/>
        </a:solidFill>
        <a:latin typeface="+mn-lt"/>
        <a:ea typeface="+mn-ea"/>
        <a:cs typeface="+mn-cs"/>
      </a:defRPr>
    </a:lvl6pPr>
    <a:lvl7pPr marL="3134740" algn="l" defTabSz="1044913" rtl="0" eaLnBrk="1" latinLnBrk="0" hangingPunct="1">
      <a:defRPr sz="1371" kern="1200">
        <a:solidFill>
          <a:schemeClr val="tx1"/>
        </a:solidFill>
        <a:latin typeface="+mn-lt"/>
        <a:ea typeface="+mn-ea"/>
        <a:cs typeface="+mn-cs"/>
      </a:defRPr>
    </a:lvl7pPr>
    <a:lvl8pPr marL="3657198" algn="l" defTabSz="1044913" rtl="0" eaLnBrk="1" latinLnBrk="0" hangingPunct="1">
      <a:defRPr sz="1371" kern="1200">
        <a:solidFill>
          <a:schemeClr val="tx1"/>
        </a:solidFill>
        <a:latin typeface="+mn-lt"/>
        <a:ea typeface="+mn-ea"/>
        <a:cs typeface="+mn-cs"/>
      </a:defRPr>
    </a:lvl8pPr>
    <a:lvl9pPr marL="4179655" algn="l" defTabSz="1044913" rtl="0" eaLnBrk="1" latinLnBrk="0" hangingPunct="1">
      <a:defRPr sz="1371"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672F13B-5DB2-4008-8CF7-F92C6947962B}" type="slidenum">
              <a:rPr lang="en-US" altLang="en-US" smtClean="0"/>
              <a:pPr eaLnBrk="1" hangingPunct="1"/>
              <a:t>17</a:t>
            </a:fld>
            <a:endParaRPr lang="en-US" altLang="en-US"/>
          </a:p>
        </p:txBody>
      </p:sp>
      <p:sp>
        <p:nvSpPr>
          <p:cNvPr id="40963" name="Rectangle 2"/>
          <p:cNvSpPr>
            <a:spLocks noGrp="1" noRot="1" noChangeAspect="1" noChangeArrowheads="1" noTextEdit="1"/>
          </p:cNvSpPr>
          <p:nvPr>
            <p:ph type="sldImg"/>
          </p:nvPr>
        </p:nvSpPr>
        <p:spPr>
          <a:xfrm>
            <a:off x="2546350" y="876300"/>
            <a:ext cx="4203700" cy="2365375"/>
          </a:xfrm>
          <a:ln/>
        </p:spPr>
      </p:sp>
      <p:sp>
        <p:nvSpPr>
          <p:cNvPr id="40964" name="Rectangle 3"/>
          <p:cNvSpPr>
            <a:spLocks noGrp="1" noChangeArrowheads="1"/>
          </p:cNvSpPr>
          <p:nvPr>
            <p:ph type="body" idx="1"/>
          </p:nvPr>
        </p:nvSpPr>
        <p:spPr>
          <a:noFill/>
        </p:spPr>
        <p:txBody>
          <a:bodyPr/>
          <a:lstStyle/>
          <a:p>
            <a:pPr eaLnBrk="1" hangingPunct="1"/>
            <a:r>
              <a:rPr lang="en-US" altLang="en-US"/>
              <a:t>Methionine is also the codon for a start sequence</a:t>
            </a:r>
          </a:p>
        </p:txBody>
      </p:sp>
    </p:spTree>
    <p:extLst>
      <p:ext uri="{BB962C8B-B14F-4D97-AF65-F5344CB8AC3E}">
        <p14:creationId xmlns:p14="http://schemas.microsoft.com/office/powerpoint/2010/main" val="1433396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672F13B-5DB2-4008-8CF7-F92C6947962B}" type="slidenum">
              <a:rPr lang="en-US" altLang="en-US" smtClean="0"/>
              <a:pPr eaLnBrk="1" hangingPunct="1"/>
              <a:t>22</a:t>
            </a:fld>
            <a:endParaRPr lang="en-US" altLang="en-US"/>
          </a:p>
        </p:txBody>
      </p:sp>
      <p:sp>
        <p:nvSpPr>
          <p:cNvPr id="40963" name="Rectangle 2"/>
          <p:cNvSpPr>
            <a:spLocks noGrp="1" noRot="1" noChangeAspect="1" noChangeArrowheads="1" noTextEdit="1"/>
          </p:cNvSpPr>
          <p:nvPr>
            <p:ph type="sldImg"/>
          </p:nvPr>
        </p:nvSpPr>
        <p:spPr>
          <a:xfrm>
            <a:off x="2546350" y="876300"/>
            <a:ext cx="4203700" cy="2365375"/>
          </a:xfrm>
          <a:ln/>
        </p:spPr>
      </p:sp>
      <p:sp>
        <p:nvSpPr>
          <p:cNvPr id="40964" name="Rectangle 3"/>
          <p:cNvSpPr>
            <a:spLocks noGrp="1" noChangeArrowheads="1"/>
          </p:cNvSpPr>
          <p:nvPr>
            <p:ph type="body" idx="1"/>
          </p:nvPr>
        </p:nvSpPr>
        <p:spPr>
          <a:noFill/>
        </p:spPr>
        <p:txBody>
          <a:bodyPr/>
          <a:lstStyle/>
          <a:p>
            <a:pPr eaLnBrk="1" hangingPunct="1"/>
            <a:r>
              <a:rPr lang="en-US" altLang="en-US"/>
              <a:t>Methionine is also the codon for a start sequence</a:t>
            </a:r>
          </a:p>
        </p:txBody>
      </p:sp>
    </p:spTree>
    <p:extLst>
      <p:ext uri="{BB962C8B-B14F-4D97-AF65-F5344CB8AC3E}">
        <p14:creationId xmlns:p14="http://schemas.microsoft.com/office/powerpoint/2010/main" val="4008870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Lac I gene produces an inhibitor that exerts negative control, it was thought to bind near the promoters for lac z and lacy. The</a:t>
            </a:r>
            <a:r>
              <a:rPr lang="en-US" baseline="0" dirty="0"/>
              <a:t> repressor is the parking brake, Lactose releases the parking brake.</a:t>
            </a:r>
            <a:endParaRPr lang="en-US" dirty="0"/>
          </a:p>
        </p:txBody>
      </p:sp>
      <p:sp>
        <p:nvSpPr>
          <p:cNvPr id="4" name="Slide Number Placeholder 3"/>
          <p:cNvSpPr>
            <a:spLocks noGrp="1"/>
          </p:cNvSpPr>
          <p:nvPr>
            <p:ph type="sldNum" sz="quarter" idx="10"/>
          </p:nvPr>
        </p:nvSpPr>
        <p:spPr/>
        <p:txBody>
          <a:bodyPr/>
          <a:lstStyle/>
          <a:p>
            <a:fld id="{D5EC8971-9724-4B6A-B58D-BBE7BD1634F0}" type="slidenum">
              <a:rPr lang="en-US" smtClean="0"/>
              <a:t>25</a:t>
            </a:fld>
            <a:endParaRPr lang="en-US"/>
          </a:p>
        </p:txBody>
      </p:sp>
    </p:spTree>
    <p:extLst>
      <p:ext uri="{BB962C8B-B14F-4D97-AF65-F5344CB8AC3E}">
        <p14:creationId xmlns:p14="http://schemas.microsoft.com/office/powerpoint/2010/main" val="2841450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Lac I gene produces an inhibitor that exerts negative control, it was thought to bind near the promoters for lac z and lacy. The</a:t>
            </a:r>
            <a:r>
              <a:rPr lang="en-US" baseline="0" dirty="0"/>
              <a:t> repressor is the parking brake, Lactose releases the parking brake.</a:t>
            </a:r>
            <a:endParaRPr lang="en-US" dirty="0"/>
          </a:p>
        </p:txBody>
      </p:sp>
      <p:sp>
        <p:nvSpPr>
          <p:cNvPr id="4" name="Slide Number Placeholder 3"/>
          <p:cNvSpPr>
            <a:spLocks noGrp="1"/>
          </p:cNvSpPr>
          <p:nvPr>
            <p:ph type="sldNum" sz="quarter" idx="10"/>
          </p:nvPr>
        </p:nvSpPr>
        <p:spPr/>
        <p:txBody>
          <a:bodyPr/>
          <a:lstStyle/>
          <a:p>
            <a:fld id="{D5EC8971-9724-4B6A-B58D-BBE7BD1634F0}" type="slidenum">
              <a:rPr lang="en-US" smtClean="0"/>
              <a:t>26</a:t>
            </a:fld>
            <a:endParaRPr lang="en-US"/>
          </a:p>
        </p:txBody>
      </p:sp>
    </p:spTree>
    <p:extLst>
      <p:ext uri="{BB962C8B-B14F-4D97-AF65-F5344CB8AC3E}">
        <p14:creationId xmlns:p14="http://schemas.microsoft.com/office/powerpoint/2010/main" val="1757183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Lac I gene produces an inhibitor that exerts negative control, it was thought to bind near the promoters for lac z and lacy. The</a:t>
            </a:r>
            <a:r>
              <a:rPr lang="en-US" baseline="0" dirty="0"/>
              <a:t> repressor is the parking brake, Lactose releases the parking brake.</a:t>
            </a:r>
            <a:endParaRPr lang="en-US" dirty="0"/>
          </a:p>
        </p:txBody>
      </p:sp>
      <p:sp>
        <p:nvSpPr>
          <p:cNvPr id="4" name="Slide Number Placeholder 3"/>
          <p:cNvSpPr>
            <a:spLocks noGrp="1"/>
          </p:cNvSpPr>
          <p:nvPr>
            <p:ph type="sldNum" sz="quarter" idx="10"/>
          </p:nvPr>
        </p:nvSpPr>
        <p:spPr/>
        <p:txBody>
          <a:bodyPr/>
          <a:lstStyle/>
          <a:p>
            <a:fld id="{D5EC8971-9724-4B6A-B58D-BBE7BD1634F0}" type="slidenum">
              <a:rPr lang="en-US" smtClean="0"/>
              <a:t>27</a:t>
            </a:fld>
            <a:endParaRPr lang="en-US"/>
          </a:p>
        </p:txBody>
      </p:sp>
    </p:spTree>
    <p:extLst>
      <p:ext uri="{BB962C8B-B14F-4D97-AF65-F5344CB8AC3E}">
        <p14:creationId xmlns:p14="http://schemas.microsoft.com/office/powerpoint/2010/main" val="1552962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_new">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z="1400"/>
            </a:lvl1pPr>
          </a:lstStyle>
          <a:p>
            <a:fld id="{89731C88-54DC-471C-9662-93C2534C8B18}" type="datetime1">
              <a:rPr lang="en-US" smtClean="0"/>
              <a:t>8/28/2024</a:t>
            </a:fld>
            <a:endParaRPr lang="en-US" dirty="0"/>
          </a:p>
        </p:txBody>
      </p:sp>
      <p:sp>
        <p:nvSpPr>
          <p:cNvPr id="3" name="Footer Placeholder 2"/>
          <p:cNvSpPr>
            <a:spLocks noGrp="1"/>
          </p:cNvSpPr>
          <p:nvPr>
            <p:ph type="ftr" sz="quarter" idx="11"/>
          </p:nvPr>
        </p:nvSpPr>
        <p:spPr/>
        <p:txBody>
          <a:bodyPr/>
          <a:lstStyle>
            <a:lvl1pPr>
              <a:defRPr sz="1400"/>
            </a:lvl1pPr>
          </a:lstStyle>
          <a:p>
            <a:r>
              <a:rPr lang="en-US"/>
              <a:t>Foundations - Rule - F2024 - Lecture 2b</a:t>
            </a:r>
            <a:endParaRPr lang="en-US" dirty="0"/>
          </a:p>
        </p:txBody>
      </p:sp>
      <p:sp>
        <p:nvSpPr>
          <p:cNvPr id="4" name="Slide Number Placeholder 3"/>
          <p:cNvSpPr>
            <a:spLocks noGrp="1"/>
          </p:cNvSpPr>
          <p:nvPr>
            <p:ph type="sldNum" sz="quarter" idx="12"/>
          </p:nvPr>
        </p:nvSpPr>
        <p:spPr>
          <a:xfrm>
            <a:off x="9986804" y="7034657"/>
            <a:ext cx="3148541" cy="404088"/>
          </a:xfrm>
        </p:spPr>
        <p:txBody>
          <a:bodyPr/>
          <a:lstStyle>
            <a:lvl1pPr>
              <a:defRPr sz="1400"/>
            </a:lvl1p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en-US"/>
              <a:t>Foundations - Rule - F2024 - Lecture 2b</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83B36B5B-474A-4FFD-9D88-410E76F4D75D}" type="datetime1">
              <a:rPr lang="en-US" smtClean="0"/>
              <a:t>8/28/2024</a:t>
            </a:fld>
            <a:endParaRPr lang="en-US"/>
          </a:p>
        </p:txBody>
      </p:sp>
      <p:sp>
        <p:nvSpPr>
          <p:cNvPr id="4" name="Holder 4"/>
          <p:cNvSpPr>
            <a:spLocks noGrp="1"/>
          </p:cNvSpPr>
          <p:nvPr>
            <p:ph type="sldNum" sz="quarter" idx="7"/>
          </p:nvPr>
        </p:nvSpPr>
        <p:spPr>
          <a:xfrm>
            <a:off x="12674830" y="7235907"/>
            <a:ext cx="288465" cy="179536"/>
          </a:xfrm>
        </p:spPr>
        <p:txBody>
          <a:bodyPr lIns="0" tIns="0" rIns="0" bIns="0"/>
          <a:lstStyle>
            <a:lvl1pPr>
              <a:defRPr sz="1211" b="0" i="0">
                <a:solidFill>
                  <a:schemeClr val="tx1"/>
                </a:solidFill>
                <a:latin typeface="Arial" panose="020B0604020202020204" pitchFamily="34" charset="0"/>
                <a:cs typeface="Arial" panose="020B0604020202020204" pitchFamily="34" charset="0"/>
              </a:defRPr>
            </a:lvl1pPr>
          </a:lstStyle>
          <a:p>
            <a:pPr marL="38446">
              <a:lnSpc>
                <a:spcPts val="1422"/>
              </a:lnSpc>
            </a:pPr>
            <a:fld id="{81D60167-4931-47E6-BA6A-407CBD079E47}" type="slidenum">
              <a:rPr lang="en-US" smtClean="0"/>
              <a:pPr marL="38446">
                <a:lnSpc>
                  <a:spcPts val="1422"/>
                </a:lnSpc>
              </a:pPr>
              <a:t>‹#›</a:t>
            </a:fld>
            <a:endParaRPr lang="en-US" dirty="0"/>
          </a:p>
        </p:txBody>
      </p:sp>
    </p:spTree>
    <p:extLst>
      <p:ext uri="{BB962C8B-B14F-4D97-AF65-F5344CB8AC3E}">
        <p14:creationId xmlns:p14="http://schemas.microsoft.com/office/powerpoint/2010/main" val="819458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12033" y="2357772"/>
            <a:ext cx="11469687" cy="276999"/>
          </a:xfrm>
        </p:spPr>
        <p:txBody>
          <a:bodyPr/>
          <a:lstStyle/>
          <a:p>
            <a:r>
              <a:rPr lang="en-US"/>
              <a:t>Click to edit Master title style</a:t>
            </a:r>
          </a:p>
        </p:txBody>
      </p:sp>
      <p:sp>
        <p:nvSpPr>
          <p:cNvPr id="3" name="Subtitle 2"/>
          <p:cNvSpPr>
            <a:spLocks noGrp="1"/>
          </p:cNvSpPr>
          <p:nvPr>
            <p:ph type="subTitle" idx="1"/>
          </p:nvPr>
        </p:nvSpPr>
        <p:spPr>
          <a:xfrm>
            <a:off x="2024065" y="4300908"/>
            <a:ext cx="9445625" cy="276999"/>
          </a:xfrm>
        </p:spPr>
        <p:txBody>
          <a:bodyPr/>
          <a:lstStyle>
            <a:lvl1pPr marL="0" indent="0" algn="ctr">
              <a:buNone/>
              <a:defRPr>
                <a:solidFill>
                  <a:schemeClr val="tx1">
                    <a:tint val="75000"/>
                  </a:schemeClr>
                </a:solidFill>
              </a:defRPr>
            </a:lvl1pPr>
            <a:lvl2pPr marL="402769" indent="0" algn="ctr">
              <a:buNone/>
              <a:defRPr>
                <a:solidFill>
                  <a:schemeClr val="tx1">
                    <a:tint val="75000"/>
                  </a:schemeClr>
                </a:solidFill>
              </a:defRPr>
            </a:lvl2pPr>
            <a:lvl3pPr marL="805539" indent="0" algn="ctr">
              <a:buNone/>
              <a:defRPr>
                <a:solidFill>
                  <a:schemeClr val="tx1">
                    <a:tint val="75000"/>
                  </a:schemeClr>
                </a:solidFill>
              </a:defRPr>
            </a:lvl3pPr>
            <a:lvl4pPr marL="1208307" indent="0" algn="ctr">
              <a:buNone/>
              <a:defRPr>
                <a:solidFill>
                  <a:schemeClr val="tx1">
                    <a:tint val="75000"/>
                  </a:schemeClr>
                </a:solidFill>
              </a:defRPr>
            </a:lvl4pPr>
            <a:lvl5pPr marL="1611077" indent="0" algn="ctr">
              <a:buNone/>
              <a:defRPr>
                <a:solidFill>
                  <a:schemeClr val="tx1">
                    <a:tint val="75000"/>
                  </a:schemeClr>
                </a:solidFill>
              </a:defRPr>
            </a:lvl5pPr>
            <a:lvl6pPr marL="2013847" indent="0" algn="ctr">
              <a:buNone/>
              <a:defRPr>
                <a:solidFill>
                  <a:schemeClr val="tx1">
                    <a:tint val="75000"/>
                  </a:schemeClr>
                </a:solidFill>
              </a:defRPr>
            </a:lvl6pPr>
            <a:lvl7pPr marL="2416617" indent="0" algn="ctr">
              <a:buNone/>
              <a:defRPr>
                <a:solidFill>
                  <a:schemeClr val="tx1">
                    <a:tint val="75000"/>
                  </a:schemeClr>
                </a:solidFill>
              </a:defRPr>
            </a:lvl7pPr>
            <a:lvl8pPr marL="2819385" indent="0" algn="ctr">
              <a:buNone/>
              <a:defRPr>
                <a:solidFill>
                  <a:schemeClr val="tx1">
                    <a:tint val="75000"/>
                  </a:schemeClr>
                </a:solidFill>
              </a:defRPr>
            </a:lvl8pPr>
            <a:lvl9pPr marL="32221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74688" y="7058551"/>
            <a:ext cx="3103563" cy="278221"/>
          </a:xfrm>
        </p:spPr>
        <p:txBody>
          <a:bodyPr/>
          <a:lstStyle/>
          <a:p>
            <a:fld id="{C569EC42-D68F-4C75-9407-B45A575CB4EA}" type="datetime1">
              <a:rPr lang="en-US" smtClean="0"/>
              <a:t>8/28/2024</a:t>
            </a:fld>
            <a:endParaRPr lang="en-US"/>
          </a:p>
        </p:txBody>
      </p:sp>
      <p:sp>
        <p:nvSpPr>
          <p:cNvPr id="5" name="Footer Placeholder 4"/>
          <p:cNvSpPr>
            <a:spLocks noGrp="1"/>
          </p:cNvSpPr>
          <p:nvPr>
            <p:ph type="ftr" sz="quarter" idx="11"/>
          </p:nvPr>
        </p:nvSpPr>
        <p:spPr>
          <a:xfrm>
            <a:off x="4587875" y="7058550"/>
            <a:ext cx="4318000" cy="278859"/>
          </a:xfrm>
        </p:spPr>
        <p:txBody>
          <a:bodyPr/>
          <a:lstStyle/>
          <a:p>
            <a:r>
              <a:rPr lang="en-US"/>
              <a:t>Foundations - Rule - F2024 - Lecture 2b</a:t>
            </a:r>
          </a:p>
        </p:txBody>
      </p:sp>
      <p:sp>
        <p:nvSpPr>
          <p:cNvPr id="6" name="Slide Number Placeholder 5"/>
          <p:cNvSpPr>
            <a:spLocks noGrp="1"/>
          </p:cNvSpPr>
          <p:nvPr>
            <p:ph type="sldNum" sz="quarter" idx="12"/>
          </p:nvPr>
        </p:nvSpPr>
        <p:spPr>
          <a:xfrm>
            <a:off x="9715501" y="7058551"/>
            <a:ext cx="3103563" cy="185307"/>
          </a:xfrm>
        </p:spPr>
        <p:txBody>
          <a:bodyPr/>
          <a:lstStyle/>
          <a:p>
            <a:fld id="{03E0C139-0C31-6A4C-964D-78291CEF10B5}" type="slidenum">
              <a:rPr lang="en-US" smtClean="0"/>
              <a:t>‹#›</a:t>
            </a:fld>
            <a:endParaRPr lang="en-US"/>
          </a:p>
        </p:txBody>
      </p:sp>
    </p:spTree>
    <p:extLst>
      <p:ext uri="{BB962C8B-B14F-4D97-AF65-F5344CB8AC3E}">
        <p14:creationId xmlns:p14="http://schemas.microsoft.com/office/powerpoint/2010/main" val="34870385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4689" y="303948"/>
            <a:ext cx="12144375" cy="126497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74689" y="1770964"/>
            <a:ext cx="12144375" cy="500894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74688" y="7034657"/>
            <a:ext cx="3148541" cy="404088"/>
          </a:xfrm>
          <a:prstGeom prst="rect">
            <a:avLst/>
          </a:prstGeom>
        </p:spPr>
        <p:txBody>
          <a:bodyPr vert="horz" lIns="91440" tIns="45720" rIns="91440" bIns="45720" rtlCol="0" anchor="ctr"/>
          <a:lstStyle>
            <a:lvl1pPr algn="l">
              <a:defRPr sz="1416">
                <a:solidFill>
                  <a:schemeClr val="tx1">
                    <a:tint val="75000"/>
                  </a:schemeClr>
                </a:solidFill>
                <a:latin typeface="Arial" panose="020B0604020202020204" pitchFamily="34" charset="0"/>
              </a:defRPr>
            </a:lvl1pPr>
          </a:lstStyle>
          <a:p>
            <a:fld id="{A4DC8F99-D7E2-4F44-963B-1C71A8199DE7}" type="datetime1">
              <a:rPr lang="en-US" smtClean="0"/>
              <a:t>8/28/2024</a:t>
            </a:fld>
            <a:endParaRPr lang="en-US" dirty="0"/>
          </a:p>
        </p:txBody>
      </p:sp>
      <p:sp>
        <p:nvSpPr>
          <p:cNvPr id="5" name="Footer Placeholder 4"/>
          <p:cNvSpPr>
            <a:spLocks noGrp="1"/>
          </p:cNvSpPr>
          <p:nvPr>
            <p:ph type="ftr" sz="quarter" idx="3"/>
          </p:nvPr>
        </p:nvSpPr>
        <p:spPr>
          <a:xfrm>
            <a:off x="4610370" y="7034657"/>
            <a:ext cx="4273021" cy="404088"/>
          </a:xfrm>
          <a:prstGeom prst="rect">
            <a:avLst/>
          </a:prstGeom>
        </p:spPr>
        <p:txBody>
          <a:bodyPr vert="horz" lIns="91440" tIns="45720" rIns="91440" bIns="45720" rtlCol="0" anchor="ctr"/>
          <a:lstStyle>
            <a:lvl1pPr algn="ctr">
              <a:defRPr sz="1416">
                <a:solidFill>
                  <a:schemeClr val="tx1">
                    <a:tint val="75000"/>
                  </a:schemeClr>
                </a:solidFill>
                <a:latin typeface="Arial" panose="020B0604020202020204" pitchFamily="34" charset="0"/>
              </a:defRPr>
            </a:lvl1pPr>
          </a:lstStyle>
          <a:p>
            <a:r>
              <a:rPr lang="en-US"/>
              <a:t>Foundations - Rule - F2024 - Lecture 2b</a:t>
            </a:r>
            <a:endParaRPr lang="en-US" dirty="0"/>
          </a:p>
        </p:txBody>
      </p:sp>
      <p:sp>
        <p:nvSpPr>
          <p:cNvPr id="6" name="Slide Number Placeholder 5"/>
          <p:cNvSpPr>
            <a:spLocks noGrp="1"/>
          </p:cNvSpPr>
          <p:nvPr>
            <p:ph type="sldNum" sz="quarter" idx="4"/>
          </p:nvPr>
        </p:nvSpPr>
        <p:spPr>
          <a:xfrm>
            <a:off x="9670521" y="7034657"/>
            <a:ext cx="3148541" cy="404088"/>
          </a:xfrm>
          <a:prstGeom prst="rect">
            <a:avLst/>
          </a:prstGeom>
        </p:spPr>
        <p:txBody>
          <a:bodyPr vert="horz" lIns="91440" tIns="45720" rIns="91440" bIns="45720" rtlCol="0" anchor="ctr"/>
          <a:lstStyle>
            <a:lvl1pPr algn="r">
              <a:defRPr sz="1416">
                <a:solidFill>
                  <a:schemeClr val="tx1">
                    <a:tint val="75000"/>
                  </a:schemeClr>
                </a:solidFill>
                <a:latin typeface="Arial" panose="020B0604020202020204" pitchFamily="34" charset="0"/>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5" r:id="rId1"/>
    <p:sldLayoutId id="2147483674" r:id="rId2"/>
    <p:sldLayoutId id="2147483675" r:id="rId3"/>
  </p:sldLayoutIdLst>
  <p:hf hdr="0"/>
  <p:txStyles>
    <p:titleStyle>
      <a:lvl1pPr algn="ctr" defTabSz="1078995" rtl="0" eaLnBrk="1" latinLnBrk="0" hangingPunct="1">
        <a:spcBef>
          <a:spcPct val="0"/>
        </a:spcBef>
        <a:buNone/>
        <a:defRPr sz="5192" kern="1200">
          <a:solidFill>
            <a:schemeClr val="tx1"/>
          </a:solidFill>
          <a:latin typeface="Arial" panose="020B0604020202020204" pitchFamily="34" charset="0"/>
          <a:ea typeface="+mj-ea"/>
          <a:cs typeface="+mj-cs"/>
        </a:defRPr>
      </a:lvl1pPr>
    </p:titleStyle>
    <p:bodyStyle>
      <a:lvl1pPr marL="404623" indent="-404623" algn="l" defTabSz="1078995" rtl="0" eaLnBrk="1" latinLnBrk="0" hangingPunct="1">
        <a:spcBef>
          <a:spcPct val="20000"/>
        </a:spcBef>
        <a:buFont typeface="Arial" pitchFamily="34" charset="0"/>
        <a:buChar char="•"/>
        <a:defRPr sz="3776" kern="1200">
          <a:solidFill>
            <a:schemeClr val="tx1"/>
          </a:solidFill>
          <a:latin typeface="Arial" panose="020B0604020202020204" pitchFamily="34" charset="0"/>
          <a:ea typeface="+mn-ea"/>
          <a:cs typeface="+mn-cs"/>
        </a:defRPr>
      </a:lvl1pPr>
      <a:lvl2pPr marL="876684" indent="-337188" algn="l" defTabSz="1078995" rtl="0" eaLnBrk="1" latinLnBrk="0" hangingPunct="1">
        <a:spcBef>
          <a:spcPct val="20000"/>
        </a:spcBef>
        <a:buFont typeface="Arial" pitchFamily="34" charset="0"/>
        <a:buChar char="–"/>
        <a:defRPr sz="3305" kern="1200">
          <a:solidFill>
            <a:schemeClr val="tx1"/>
          </a:solidFill>
          <a:latin typeface="Arial" panose="020B0604020202020204" pitchFamily="34" charset="0"/>
          <a:ea typeface="+mn-ea"/>
          <a:cs typeface="+mn-cs"/>
        </a:defRPr>
      </a:lvl2pPr>
      <a:lvl3pPr marL="1348745" indent="-269749" algn="l" defTabSz="1078995" rtl="0" eaLnBrk="1" latinLnBrk="0" hangingPunct="1">
        <a:spcBef>
          <a:spcPct val="20000"/>
        </a:spcBef>
        <a:buFont typeface="Arial" pitchFamily="34" charset="0"/>
        <a:buChar char="•"/>
        <a:defRPr sz="2832" kern="1200">
          <a:solidFill>
            <a:schemeClr val="tx1"/>
          </a:solidFill>
          <a:latin typeface="Arial" panose="020B0604020202020204" pitchFamily="34" charset="0"/>
          <a:ea typeface="+mn-ea"/>
          <a:cs typeface="+mn-cs"/>
        </a:defRPr>
      </a:lvl3pPr>
      <a:lvl4pPr marL="1888241" indent="-269749" algn="l" defTabSz="1078995" rtl="0" eaLnBrk="1" latinLnBrk="0" hangingPunct="1">
        <a:spcBef>
          <a:spcPct val="20000"/>
        </a:spcBef>
        <a:buFont typeface="Arial" pitchFamily="34" charset="0"/>
        <a:buChar char="–"/>
        <a:defRPr sz="2360" kern="1200">
          <a:solidFill>
            <a:schemeClr val="tx1"/>
          </a:solidFill>
          <a:latin typeface="Arial" panose="020B0604020202020204" pitchFamily="34" charset="0"/>
          <a:ea typeface="+mn-ea"/>
          <a:cs typeface="+mn-cs"/>
        </a:defRPr>
      </a:lvl4pPr>
      <a:lvl5pPr marL="2427740" indent="-269749" algn="l" defTabSz="1078995" rtl="0" eaLnBrk="1" latinLnBrk="0" hangingPunct="1">
        <a:spcBef>
          <a:spcPct val="20000"/>
        </a:spcBef>
        <a:buFont typeface="Arial" pitchFamily="34" charset="0"/>
        <a:buChar char="»"/>
        <a:defRPr sz="2360" kern="1200">
          <a:solidFill>
            <a:schemeClr val="tx1"/>
          </a:solidFill>
          <a:latin typeface="Arial" panose="020B0604020202020204" pitchFamily="34" charset="0"/>
          <a:ea typeface="+mn-ea"/>
          <a:cs typeface="+mn-cs"/>
        </a:defRPr>
      </a:lvl5pPr>
      <a:lvl6pPr marL="2967238" indent="-269749" algn="l" defTabSz="1078995" rtl="0" eaLnBrk="1" latinLnBrk="0" hangingPunct="1">
        <a:spcBef>
          <a:spcPct val="20000"/>
        </a:spcBef>
        <a:buFont typeface="Arial" pitchFamily="34" charset="0"/>
        <a:buChar char="•"/>
        <a:defRPr sz="2360" kern="1200">
          <a:solidFill>
            <a:schemeClr val="tx1"/>
          </a:solidFill>
          <a:latin typeface="+mn-lt"/>
          <a:ea typeface="+mn-ea"/>
          <a:cs typeface="+mn-cs"/>
        </a:defRPr>
      </a:lvl6pPr>
      <a:lvl7pPr marL="3506736" indent="-269749" algn="l" defTabSz="1078995" rtl="0" eaLnBrk="1" latinLnBrk="0" hangingPunct="1">
        <a:spcBef>
          <a:spcPct val="20000"/>
        </a:spcBef>
        <a:buFont typeface="Arial" pitchFamily="34" charset="0"/>
        <a:buChar char="•"/>
        <a:defRPr sz="2360" kern="1200">
          <a:solidFill>
            <a:schemeClr val="tx1"/>
          </a:solidFill>
          <a:latin typeface="+mn-lt"/>
          <a:ea typeface="+mn-ea"/>
          <a:cs typeface="+mn-cs"/>
        </a:defRPr>
      </a:lvl7pPr>
      <a:lvl8pPr marL="4046233" indent="-269749" algn="l" defTabSz="1078995" rtl="0" eaLnBrk="1" latinLnBrk="0" hangingPunct="1">
        <a:spcBef>
          <a:spcPct val="20000"/>
        </a:spcBef>
        <a:buFont typeface="Arial" pitchFamily="34" charset="0"/>
        <a:buChar char="•"/>
        <a:defRPr sz="2360" kern="1200">
          <a:solidFill>
            <a:schemeClr val="tx1"/>
          </a:solidFill>
          <a:latin typeface="+mn-lt"/>
          <a:ea typeface="+mn-ea"/>
          <a:cs typeface="+mn-cs"/>
        </a:defRPr>
      </a:lvl8pPr>
      <a:lvl9pPr marL="4585731" indent="-269749" algn="l" defTabSz="1078995" rtl="0" eaLnBrk="1" latinLnBrk="0" hangingPunct="1">
        <a:spcBef>
          <a:spcPct val="20000"/>
        </a:spcBef>
        <a:buFont typeface="Arial" pitchFamily="34" charset="0"/>
        <a:buChar char="•"/>
        <a:defRPr sz="2360" kern="1200">
          <a:solidFill>
            <a:schemeClr val="tx1"/>
          </a:solidFill>
          <a:latin typeface="+mn-lt"/>
          <a:ea typeface="+mn-ea"/>
          <a:cs typeface="+mn-cs"/>
        </a:defRPr>
      </a:lvl9pPr>
    </p:bodyStyle>
    <p:otherStyle>
      <a:defPPr>
        <a:defRPr lang="en-US"/>
      </a:defPPr>
      <a:lvl1pPr marL="0" algn="l" defTabSz="1078995" rtl="0" eaLnBrk="1" latinLnBrk="0" hangingPunct="1">
        <a:defRPr sz="2124" kern="1200">
          <a:solidFill>
            <a:schemeClr val="tx1"/>
          </a:solidFill>
          <a:latin typeface="+mn-lt"/>
          <a:ea typeface="+mn-ea"/>
          <a:cs typeface="+mn-cs"/>
        </a:defRPr>
      </a:lvl1pPr>
      <a:lvl2pPr marL="539497" algn="l" defTabSz="1078995" rtl="0" eaLnBrk="1" latinLnBrk="0" hangingPunct="1">
        <a:defRPr sz="2124" kern="1200">
          <a:solidFill>
            <a:schemeClr val="tx1"/>
          </a:solidFill>
          <a:latin typeface="+mn-lt"/>
          <a:ea typeface="+mn-ea"/>
          <a:cs typeface="+mn-cs"/>
        </a:defRPr>
      </a:lvl2pPr>
      <a:lvl3pPr marL="1078995" algn="l" defTabSz="1078995" rtl="0" eaLnBrk="1" latinLnBrk="0" hangingPunct="1">
        <a:defRPr sz="2124" kern="1200">
          <a:solidFill>
            <a:schemeClr val="tx1"/>
          </a:solidFill>
          <a:latin typeface="+mn-lt"/>
          <a:ea typeface="+mn-ea"/>
          <a:cs typeface="+mn-cs"/>
        </a:defRPr>
      </a:lvl3pPr>
      <a:lvl4pPr marL="1618494" algn="l" defTabSz="1078995" rtl="0" eaLnBrk="1" latinLnBrk="0" hangingPunct="1">
        <a:defRPr sz="2124" kern="1200">
          <a:solidFill>
            <a:schemeClr val="tx1"/>
          </a:solidFill>
          <a:latin typeface="+mn-lt"/>
          <a:ea typeface="+mn-ea"/>
          <a:cs typeface="+mn-cs"/>
        </a:defRPr>
      </a:lvl4pPr>
      <a:lvl5pPr marL="2157991" algn="l" defTabSz="1078995" rtl="0" eaLnBrk="1" latinLnBrk="0" hangingPunct="1">
        <a:defRPr sz="2124" kern="1200">
          <a:solidFill>
            <a:schemeClr val="tx1"/>
          </a:solidFill>
          <a:latin typeface="+mn-lt"/>
          <a:ea typeface="+mn-ea"/>
          <a:cs typeface="+mn-cs"/>
        </a:defRPr>
      </a:lvl5pPr>
      <a:lvl6pPr marL="2697490" algn="l" defTabSz="1078995" rtl="0" eaLnBrk="1" latinLnBrk="0" hangingPunct="1">
        <a:defRPr sz="2124" kern="1200">
          <a:solidFill>
            <a:schemeClr val="tx1"/>
          </a:solidFill>
          <a:latin typeface="+mn-lt"/>
          <a:ea typeface="+mn-ea"/>
          <a:cs typeface="+mn-cs"/>
        </a:defRPr>
      </a:lvl6pPr>
      <a:lvl7pPr marL="3236986" algn="l" defTabSz="1078995" rtl="0" eaLnBrk="1" latinLnBrk="0" hangingPunct="1">
        <a:defRPr sz="2124" kern="1200">
          <a:solidFill>
            <a:schemeClr val="tx1"/>
          </a:solidFill>
          <a:latin typeface="+mn-lt"/>
          <a:ea typeface="+mn-ea"/>
          <a:cs typeface="+mn-cs"/>
        </a:defRPr>
      </a:lvl7pPr>
      <a:lvl8pPr marL="3776485" algn="l" defTabSz="1078995" rtl="0" eaLnBrk="1" latinLnBrk="0" hangingPunct="1">
        <a:defRPr sz="2124" kern="1200">
          <a:solidFill>
            <a:schemeClr val="tx1"/>
          </a:solidFill>
          <a:latin typeface="+mn-lt"/>
          <a:ea typeface="+mn-ea"/>
          <a:cs typeface="+mn-cs"/>
        </a:defRPr>
      </a:lvl8pPr>
      <a:lvl9pPr marL="4315983" algn="l" defTabSz="1078995" rtl="0" eaLnBrk="1" latinLnBrk="0" hangingPunct="1">
        <a:defRPr sz="212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ustomXml" Target="../ink/ink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69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680.png"/><Relationship Id="rId5" Type="http://schemas.openxmlformats.org/officeDocument/2006/relationships/image" Target="../media/image670.png"/><Relationship Id="rId4" Type="http://schemas.openxmlformats.org/officeDocument/2006/relationships/image" Target="../media/image20.gif"/></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emf"/><Relationship Id="rId7" Type="http://schemas.openxmlformats.org/officeDocument/2006/relationships/image" Target="../media/image21.png"/><Relationship Id="rId2" Type="http://schemas.openxmlformats.org/officeDocument/2006/relationships/oleObject" Target="../embeddings/oleObject11.bin"/><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emf"/><Relationship Id="rId4" Type="http://schemas.openxmlformats.org/officeDocument/2006/relationships/oleObject" Target="../embeddings/oleObject12.bin"/><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1220.png"/><Relationship Id="rId4" Type="http://schemas.openxmlformats.org/officeDocument/2006/relationships/image" Target="../media/image32.emf"/></Relationships>
</file>

<file path=ppt/slides/_rels/slide1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oleObject" Target="../embeddings/oleObject14.bin"/><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oleObject" Target="../embeddings/oleObject15.bin"/><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slideLayout" Target="../slideLayouts/slideLayout2.xml"/><Relationship Id="rId7" Type="http://schemas.openxmlformats.org/officeDocument/2006/relationships/oleObject" Target="../embeddings/oleObject2.bin"/><Relationship Id="rId12" Type="http://schemas.openxmlformats.org/officeDocument/2006/relationships/image" Target="../media/image6.e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emf"/><Relationship Id="rId11" Type="http://schemas.openxmlformats.org/officeDocument/2006/relationships/oleObject" Target="../embeddings/oleObject4.bin"/><Relationship Id="rId5" Type="http://schemas.openxmlformats.org/officeDocument/2006/relationships/oleObject" Target="../embeddings/oleObject1.bin"/><Relationship Id="rId10" Type="http://schemas.openxmlformats.org/officeDocument/2006/relationships/image" Target="../media/image5.emf"/><Relationship Id="rId4" Type="http://schemas.openxmlformats.org/officeDocument/2006/relationships/image" Target="../media/image2.png"/><Relationship Id="rId9" Type="http://schemas.openxmlformats.org/officeDocument/2006/relationships/oleObject" Target="../embeddings/oleObject3.bin"/></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oleObject" Target="../embeddings/oleObject17.bin"/><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image" Target="../media/image43.jpg"/><Relationship Id="rId7" Type="http://schemas.openxmlformats.org/officeDocument/2006/relationships/oleObject" Target="../embeddings/oleObject18.bin"/><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jpeg"/><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21.bin"/><Relationship Id="rId13" Type="http://schemas.openxmlformats.org/officeDocument/2006/relationships/oleObject" Target="../embeddings/oleObject23.bin"/><Relationship Id="rId3" Type="http://schemas.openxmlformats.org/officeDocument/2006/relationships/image" Target="../media/image46.jpg"/><Relationship Id="rId7" Type="http://schemas.openxmlformats.org/officeDocument/2006/relationships/image" Target="../media/image51.emf"/><Relationship Id="rId12" Type="http://schemas.openxmlformats.org/officeDocument/2006/relationships/oleObject" Target="../embeddings/oleObject18.bin"/><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oleObject" Target="../embeddings/oleObject20.bin"/><Relationship Id="rId11" Type="http://schemas.openxmlformats.org/officeDocument/2006/relationships/image" Target="../media/image52.emf"/><Relationship Id="rId5" Type="http://schemas.openxmlformats.org/officeDocument/2006/relationships/image" Target="../media/image50.emf"/><Relationship Id="rId10" Type="http://schemas.openxmlformats.org/officeDocument/2006/relationships/oleObject" Target="../embeddings/oleObject22.bin"/><Relationship Id="rId4" Type="http://schemas.openxmlformats.org/officeDocument/2006/relationships/oleObject" Target="../embeddings/oleObject19.bin"/><Relationship Id="rId9" Type="http://schemas.openxmlformats.org/officeDocument/2006/relationships/image" Target="../media/image47.e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4.bin"/><Relationship Id="rId7" Type="http://schemas.openxmlformats.org/officeDocument/2006/relationships/oleObject" Target="../embeddings/oleObject27.bin"/><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oleObject" Target="../embeddings/oleObject26.bin"/><Relationship Id="rId5" Type="http://schemas.openxmlformats.org/officeDocument/2006/relationships/oleObject" Target="../embeddings/oleObject25.bin"/><Relationship Id="rId4" Type="http://schemas.openxmlformats.org/officeDocument/2006/relationships/image" Target="../media/image47.emf"/></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oleObject" Target="../embeddings/oleObject29.bin"/><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47.emf"/><Relationship Id="rId5" Type="http://schemas.openxmlformats.org/officeDocument/2006/relationships/oleObject" Target="../embeddings/oleObject28.bin"/><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33.bin"/><Relationship Id="rId3" Type="http://schemas.openxmlformats.org/officeDocument/2006/relationships/image" Target="../media/image57.png"/><Relationship Id="rId7" Type="http://schemas.openxmlformats.org/officeDocument/2006/relationships/oleObject" Target="../embeddings/oleObject32.bin"/><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oleObject" Target="../embeddings/oleObject31.bin"/><Relationship Id="rId5" Type="http://schemas.openxmlformats.org/officeDocument/2006/relationships/image" Target="../media/image47.emf"/><Relationship Id="rId10" Type="http://schemas.openxmlformats.org/officeDocument/2006/relationships/oleObject" Target="../embeddings/oleObject35.bin"/><Relationship Id="rId4" Type="http://schemas.openxmlformats.org/officeDocument/2006/relationships/oleObject" Target="../embeddings/oleObject30.bin"/><Relationship Id="rId9" Type="http://schemas.openxmlformats.org/officeDocument/2006/relationships/oleObject" Target="../embeddings/oleObject34.bin"/></Relationships>
</file>

<file path=ppt/slides/_rels/slide31.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oleObject" Target="../embeddings/oleObject36.bin"/><Relationship Id="rId7" Type="http://schemas.openxmlformats.org/officeDocument/2006/relationships/oleObject" Target="../embeddings/oleObject38.bin"/><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59.emf"/><Relationship Id="rId5" Type="http://schemas.openxmlformats.org/officeDocument/2006/relationships/oleObject" Target="../embeddings/oleObject37.bin"/><Relationship Id="rId4" Type="http://schemas.openxmlformats.org/officeDocument/2006/relationships/image" Target="../media/image58.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oleObject" Target="../embeddings/oleObject5.bin"/></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oleObject" Target="../embeddings/oleObject7.bin"/><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oleObject" Target="../embeddings/oleObject8.bin"/><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611.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oleObject" Target="../embeddings/oleObject9.bin"/><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oleObject" Target="../embeddings/oleObject10.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D67140-4F6B-7287-2289-659ABCAFBC26}"/>
              </a:ext>
            </a:extLst>
          </p:cNvPr>
          <p:cNvSpPr txBox="1"/>
          <p:nvPr/>
        </p:nvSpPr>
        <p:spPr>
          <a:xfrm>
            <a:off x="2892351" y="72537"/>
            <a:ext cx="8063426" cy="523220"/>
          </a:xfrm>
          <a:prstGeom prst="rect">
            <a:avLst/>
          </a:prstGeom>
          <a:noFill/>
        </p:spPr>
        <p:txBody>
          <a:bodyPr wrap="none" rtlCol="0">
            <a:spAutoFit/>
          </a:bodyPr>
          <a:lstStyle/>
          <a:p>
            <a:r>
              <a:rPr lang="en-US" sz="2800" dirty="0">
                <a:latin typeface="Arial" panose="020B0604020202020204" pitchFamily="34" charset="0"/>
              </a:rPr>
              <a:t>Foundations in Biomedical Sciences – Lecture 2b</a:t>
            </a:r>
          </a:p>
        </p:txBody>
      </p:sp>
      <p:sp>
        <p:nvSpPr>
          <p:cNvPr id="7" name="TextBox 6">
            <a:extLst>
              <a:ext uri="{FF2B5EF4-FFF2-40B4-BE49-F238E27FC236}">
                <a16:creationId xmlns:a16="http://schemas.microsoft.com/office/drawing/2014/main" id="{E44D5981-7480-A246-F079-6B8E54351326}"/>
              </a:ext>
            </a:extLst>
          </p:cNvPr>
          <p:cNvSpPr txBox="1"/>
          <p:nvPr/>
        </p:nvSpPr>
        <p:spPr>
          <a:xfrm>
            <a:off x="1031875" y="1051719"/>
            <a:ext cx="4091185" cy="1631216"/>
          </a:xfrm>
          <a:prstGeom prst="rect">
            <a:avLst/>
          </a:prstGeom>
          <a:noFill/>
        </p:spPr>
        <p:txBody>
          <a:bodyPr wrap="none" rtlCol="0">
            <a:spAutoFit/>
          </a:bodyPr>
          <a:lstStyle/>
          <a:p>
            <a:r>
              <a:rPr lang="en-US" sz="2000" dirty="0">
                <a:latin typeface="Arial" panose="020B0604020202020204" pitchFamily="34" charset="0"/>
              </a:rPr>
              <a:t>Gordon Rule</a:t>
            </a:r>
          </a:p>
          <a:p>
            <a:r>
              <a:rPr lang="en-US" sz="2000" dirty="0">
                <a:latin typeface="Arial" panose="020B0604020202020204" pitchFamily="34" charset="0"/>
              </a:rPr>
              <a:t>Department of Biological Sciences</a:t>
            </a:r>
          </a:p>
          <a:p>
            <a:r>
              <a:rPr lang="en-US" sz="2000" dirty="0">
                <a:latin typeface="Arial" panose="020B0604020202020204" pitchFamily="34" charset="0"/>
              </a:rPr>
              <a:t>Carnegie Mellon University</a:t>
            </a:r>
          </a:p>
          <a:p>
            <a:endParaRPr lang="en-US" sz="2000" dirty="0">
              <a:latin typeface="Arial" panose="020B0604020202020204" pitchFamily="34" charset="0"/>
            </a:endParaRPr>
          </a:p>
          <a:p>
            <a:r>
              <a:rPr lang="en-US" sz="2000" dirty="0">
                <a:latin typeface="Arial" panose="020B0604020202020204" pitchFamily="34" charset="0"/>
              </a:rPr>
              <a:t>rule@andrew.cmu.edu</a:t>
            </a:r>
          </a:p>
        </p:txBody>
      </p:sp>
      <p:sp>
        <p:nvSpPr>
          <p:cNvPr id="8" name="TextBox 7">
            <a:extLst>
              <a:ext uri="{FF2B5EF4-FFF2-40B4-BE49-F238E27FC236}">
                <a16:creationId xmlns:a16="http://schemas.microsoft.com/office/drawing/2014/main" id="{4B1209D2-64C3-078C-4767-312D2EBD8D81}"/>
              </a:ext>
            </a:extLst>
          </p:cNvPr>
          <p:cNvSpPr txBox="1"/>
          <p:nvPr/>
        </p:nvSpPr>
        <p:spPr>
          <a:xfrm>
            <a:off x="7204075" y="4175919"/>
            <a:ext cx="5035930" cy="1938992"/>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Expression of Recombinant Proteins</a:t>
            </a:r>
          </a:p>
          <a:p>
            <a:pPr marL="865357" lvl="1"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Transcription and Translation</a:t>
            </a:r>
          </a:p>
          <a:p>
            <a:pPr marL="865357" lvl="1"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E. Coli and T7 RNA Polymerase</a:t>
            </a:r>
          </a:p>
          <a:p>
            <a:pPr marL="865357" lvl="1"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Lac operon as a control system</a:t>
            </a:r>
          </a:p>
          <a:p>
            <a:pPr marL="865357" lvl="1" indent="-342900">
              <a:buFont typeface="Arial" panose="020B0604020202020204" pitchFamily="34" charset="0"/>
              <a:buChar char="•"/>
            </a:pPr>
            <a:r>
              <a:rPr lang="en-US" sz="2000" dirty="0" err="1">
                <a:latin typeface="Arial" panose="020B0604020202020204" pitchFamily="34" charset="0"/>
                <a:cs typeface="Arial" panose="020B0604020202020204" pitchFamily="34" charset="0"/>
              </a:rPr>
              <a:t>pET</a:t>
            </a:r>
            <a:r>
              <a:rPr lang="en-US" sz="2000" dirty="0">
                <a:latin typeface="Arial" panose="020B0604020202020204" pitchFamily="34" charset="0"/>
                <a:cs typeface="Arial" panose="020B0604020202020204" pitchFamily="34" charset="0"/>
              </a:rPr>
              <a:t> vectors</a:t>
            </a:r>
          </a:p>
          <a:p>
            <a:pPr marL="865357" lvl="1"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Restriction enzymes &amp; DNA Ligase</a:t>
            </a:r>
          </a:p>
        </p:txBody>
      </p:sp>
      <p:sp>
        <p:nvSpPr>
          <p:cNvPr id="9" name="TextBox 8">
            <a:extLst>
              <a:ext uri="{FF2B5EF4-FFF2-40B4-BE49-F238E27FC236}">
                <a16:creationId xmlns:a16="http://schemas.microsoft.com/office/drawing/2014/main" id="{B8ABA875-3D19-E668-EC36-D2EB92653056}"/>
              </a:ext>
            </a:extLst>
          </p:cNvPr>
          <p:cNvSpPr txBox="1"/>
          <p:nvPr/>
        </p:nvSpPr>
        <p:spPr>
          <a:xfrm>
            <a:off x="7210328" y="2642990"/>
            <a:ext cx="3745449" cy="1323439"/>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Protein Purification Methods</a:t>
            </a:r>
          </a:p>
          <a:p>
            <a:pPr marL="865357" lvl="1"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Affinity chromatography</a:t>
            </a:r>
          </a:p>
          <a:p>
            <a:pPr marL="865357" lvl="1"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Ion exchange</a:t>
            </a:r>
          </a:p>
          <a:p>
            <a:pPr marL="865357" lvl="1"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Size exclusion </a:t>
            </a:r>
          </a:p>
        </p:txBody>
      </p:sp>
      <p:sp>
        <p:nvSpPr>
          <p:cNvPr id="10" name="Date Placeholder 9">
            <a:extLst>
              <a:ext uri="{FF2B5EF4-FFF2-40B4-BE49-F238E27FC236}">
                <a16:creationId xmlns:a16="http://schemas.microsoft.com/office/drawing/2014/main" id="{9517CEAA-39E3-7AD3-DE5C-E74ABFCBB1FE}"/>
              </a:ext>
            </a:extLst>
          </p:cNvPr>
          <p:cNvSpPr>
            <a:spLocks noGrp="1"/>
          </p:cNvSpPr>
          <p:nvPr>
            <p:ph type="dt" sz="half" idx="6"/>
          </p:nvPr>
        </p:nvSpPr>
        <p:spPr/>
        <p:txBody>
          <a:bodyPr/>
          <a:lstStyle/>
          <a:p>
            <a:fld id="{32210D13-8D09-48FA-916A-ACB36D91341D}" type="datetime1">
              <a:rPr lang="en-US" smtClean="0"/>
              <a:t>8/28/2024</a:t>
            </a:fld>
            <a:endParaRPr lang="en-US"/>
          </a:p>
        </p:txBody>
      </p:sp>
      <p:sp>
        <p:nvSpPr>
          <p:cNvPr id="11" name="Footer Placeholder 10">
            <a:extLst>
              <a:ext uri="{FF2B5EF4-FFF2-40B4-BE49-F238E27FC236}">
                <a16:creationId xmlns:a16="http://schemas.microsoft.com/office/drawing/2014/main" id="{AE7DC9F6-B294-8C64-D55F-558F0B713AFD}"/>
              </a:ext>
            </a:extLst>
          </p:cNvPr>
          <p:cNvSpPr>
            <a:spLocks noGrp="1"/>
          </p:cNvSpPr>
          <p:nvPr>
            <p:ph type="ftr" sz="quarter" idx="5"/>
          </p:nvPr>
        </p:nvSpPr>
        <p:spPr/>
        <p:txBody>
          <a:bodyPr/>
          <a:lstStyle/>
          <a:p>
            <a:r>
              <a:rPr lang="en-US"/>
              <a:t>Foundations - Rule - F2024 - Lecture 2b</a:t>
            </a:r>
          </a:p>
        </p:txBody>
      </p:sp>
      <p:sp>
        <p:nvSpPr>
          <p:cNvPr id="12" name="Slide Number Placeholder 11">
            <a:extLst>
              <a:ext uri="{FF2B5EF4-FFF2-40B4-BE49-F238E27FC236}">
                <a16:creationId xmlns:a16="http://schemas.microsoft.com/office/drawing/2014/main" id="{927C3D86-5DA6-E063-40B4-258FAA96797A}"/>
              </a:ext>
            </a:extLst>
          </p:cNvPr>
          <p:cNvSpPr>
            <a:spLocks noGrp="1"/>
          </p:cNvSpPr>
          <p:nvPr>
            <p:ph type="sldNum" sz="quarter" idx="7"/>
          </p:nvPr>
        </p:nvSpPr>
        <p:spPr/>
        <p:txBody>
          <a:bodyPr/>
          <a:lstStyle/>
          <a:p>
            <a:pPr marL="38446">
              <a:lnSpc>
                <a:spcPts val="1422"/>
              </a:lnSpc>
            </a:pPr>
            <a:fld id="{81D60167-4931-47E6-BA6A-407CBD079E47}" type="slidenum">
              <a:rPr lang="en-US" smtClean="0"/>
              <a:pPr marL="38446">
                <a:lnSpc>
                  <a:spcPts val="1422"/>
                </a:lnSpc>
              </a:pPr>
              <a:t>1</a:t>
            </a:fld>
            <a:endParaRPr lang="en-US" dirty="0"/>
          </a:p>
        </p:txBody>
      </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5D0008BE-211F-3FDC-6D8A-71A4C5629D7A}"/>
                  </a:ext>
                </a:extLst>
              </p14:cNvPr>
              <p14:cNvContentPartPr/>
              <p14:nvPr/>
            </p14:nvContentPartPr>
            <p14:xfrm>
              <a:off x="321995" y="6761193"/>
              <a:ext cx="418680" cy="141120"/>
            </p14:xfrm>
          </p:contentPart>
        </mc:Choice>
        <mc:Fallback xmlns="">
          <p:pic>
            <p:nvPicPr>
              <p:cNvPr id="5" name="Ink 4">
                <a:extLst>
                  <a:ext uri="{FF2B5EF4-FFF2-40B4-BE49-F238E27FC236}">
                    <a16:creationId xmlns:a16="http://schemas.microsoft.com/office/drawing/2014/main" id="{5D0008BE-211F-3FDC-6D8A-71A4C5629D7A}"/>
                  </a:ext>
                </a:extLst>
              </p:cNvPr>
              <p:cNvPicPr/>
              <p:nvPr/>
            </p:nvPicPr>
            <p:blipFill>
              <a:blip r:embed="rId3"/>
              <a:stretch>
                <a:fillRect/>
              </a:stretch>
            </p:blipFill>
            <p:spPr>
              <a:xfrm>
                <a:off x="313355" y="6752553"/>
                <a:ext cx="436320" cy="158760"/>
              </a:xfrm>
              <a:prstGeom prst="rect">
                <a:avLst/>
              </a:prstGeom>
            </p:spPr>
          </p:pic>
        </mc:Fallback>
      </mc:AlternateContent>
      <p:sp>
        <p:nvSpPr>
          <p:cNvPr id="6" name="TextBox 5">
            <a:extLst>
              <a:ext uri="{FF2B5EF4-FFF2-40B4-BE49-F238E27FC236}">
                <a16:creationId xmlns:a16="http://schemas.microsoft.com/office/drawing/2014/main" id="{BC362AA9-20C6-35DF-772C-2C8703820B4A}"/>
              </a:ext>
            </a:extLst>
          </p:cNvPr>
          <p:cNvSpPr txBox="1"/>
          <p:nvPr/>
        </p:nvSpPr>
        <p:spPr>
          <a:xfrm>
            <a:off x="7204075" y="2046078"/>
            <a:ext cx="2574744" cy="400110"/>
          </a:xfrm>
          <a:prstGeom prst="rect">
            <a:avLst/>
          </a:prstGeom>
          <a:noFill/>
        </p:spPr>
        <p:txBody>
          <a:bodyPr wrap="none" rtlCol="0">
            <a:spAutoFit/>
          </a:bodyPr>
          <a:lstStyle/>
          <a:p>
            <a:pPr algn="l"/>
            <a:r>
              <a:rPr lang="en-US" sz="2000" dirty="0">
                <a:latin typeface="Arial" panose="020B0604020202020204" pitchFamily="34" charset="0"/>
                <a:cs typeface="Arial" panose="020B0604020202020204" pitchFamily="34" charset="0"/>
              </a:rPr>
              <a:t>Quaternary Structure</a:t>
            </a:r>
          </a:p>
        </p:txBody>
      </p:sp>
    </p:spTree>
    <p:extLst>
      <p:ext uri="{BB962C8B-B14F-4D97-AF65-F5344CB8AC3E}">
        <p14:creationId xmlns:p14="http://schemas.microsoft.com/office/powerpoint/2010/main" val="3553818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Diagram&#10;&#10;Description automatically generated with medium confidence">
            <a:extLst>
              <a:ext uri="{FF2B5EF4-FFF2-40B4-BE49-F238E27FC236}">
                <a16:creationId xmlns:a16="http://schemas.microsoft.com/office/drawing/2014/main" id="{D4F72A5E-4C92-FA5B-2829-F45628E1F0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19" y="2579577"/>
            <a:ext cx="5136863" cy="4330815"/>
          </a:xfrm>
          <a:prstGeom prst="rect">
            <a:avLst/>
          </a:prstGeom>
        </p:spPr>
      </p:pic>
      <p:sp>
        <p:nvSpPr>
          <p:cNvPr id="9" name="TextBox 8">
            <a:extLst>
              <a:ext uri="{FF2B5EF4-FFF2-40B4-BE49-F238E27FC236}">
                <a16:creationId xmlns:a16="http://schemas.microsoft.com/office/drawing/2014/main" id="{FEF467CA-1447-495A-99F2-7C36EC5FF7CF}"/>
              </a:ext>
            </a:extLst>
          </p:cNvPr>
          <p:cNvSpPr txBox="1"/>
          <p:nvPr/>
        </p:nvSpPr>
        <p:spPr>
          <a:xfrm>
            <a:off x="3076223" y="-6305"/>
            <a:ext cx="8949649" cy="525087"/>
          </a:xfrm>
          <a:prstGeom prst="rect">
            <a:avLst/>
          </a:prstGeom>
          <a:noFill/>
        </p:spPr>
        <p:txBody>
          <a:bodyPr wrap="none" rtlCol="0">
            <a:spAutoFit/>
          </a:bodyPr>
          <a:lstStyle/>
          <a:p>
            <a:r>
              <a:rPr lang="en-US" sz="2810" dirty="0">
                <a:latin typeface="Arial" panose="020B0604020202020204" pitchFamily="34" charset="0"/>
              </a:rPr>
              <a:t>Separation by Size - Size Exclusion (aka Gel Filtration)</a:t>
            </a:r>
          </a:p>
        </p:txBody>
      </p:sp>
      <p:pic>
        <p:nvPicPr>
          <p:cNvPr id="6" name="Picture 5">
            <a:extLst>
              <a:ext uri="{FF2B5EF4-FFF2-40B4-BE49-F238E27FC236}">
                <a16:creationId xmlns:a16="http://schemas.microsoft.com/office/drawing/2014/main" id="{CFEBEDFE-063E-4A10-9BF4-C1FA6B612F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75" t="4506" b="86517"/>
          <a:stretch/>
        </p:blipFill>
        <p:spPr>
          <a:xfrm>
            <a:off x="1195465" y="484778"/>
            <a:ext cx="11334603" cy="1526550"/>
          </a:xfrm>
          <a:prstGeom prst="rect">
            <a:avLst/>
          </a:prstGeom>
          <a:ln w="19050">
            <a:solidFill>
              <a:schemeClr val="bg1">
                <a:lumMod val="65000"/>
              </a:schemeClr>
            </a:solidFill>
          </a:ln>
        </p:spPr>
      </p:pic>
      <p:sp>
        <p:nvSpPr>
          <p:cNvPr id="8" name="Rectangle 7">
            <a:extLst>
              <a:ext uri="{FF2B5EF4-FFF2-40B4-BE49-F238E27FC236}">
                <a16:creationId xmlns:a16="http://schemas.microsoft.com/office/drawing/2014/main" id="{E7FD3959-BA5E-40ED-8259-35E5F4106D1E}"/>
              </a:ext>
            </a:extLst>
          </p:cNvPr>
          <p:cNvSpPr/>
          <p:nvPr/>
        </p:nvSpPr>
        <p:spPr>
          <a:xfrm>
            <a:off x="7280275" y="2763537"/>
            <a:ext cx="6119657" cy="3093154"/>
          </a:xfrm>
          <a:prstGeom prst="rect">
            <a:avLst/>
          </a:prstGeom>
        </p:spPr>
        <p:txBody>
          <a:bodyPr wrap="square">
            <a:spAutoFit/>
          </a:bodyPr>
          <a:lstStyle/>
          <a:p>
            <a:pPr marL="283588" indent="-283588">
              <a:spcBef>
                <a:spcPts val="602"/>
              </a:spcBef>
            </a:pPr>
            <a:r>
              <a:rPr lang="en-US" sz="2000" dirty="0">
                <a:latin typeface="Arial" panose="020B0604020202020204" pitchFamily="34" charset="0"/>
                <a:cs typeface="Arial" panose="020B0604020202020204" pitchFamily="34" charset="0"/>
              </a:rPr>
              <a:t>V</a:t>
            </a:r>
            <a:r>
              <a:rPr lang="en-US" sz="2000" baseline="-25000" dirty="0">
                <a:latin typeface="Arial" panose="020B0604020202020204" pitchFamily="34" charset="0"/>
                <a:cs typeface="Arial" panose="020B0604020202020204" pitchFamily="34" charset="0"/>
              </a:rPr>
              <a:t>e</a:t>
            </a:r>
            <a:r>
              <a:rPr lang="en-US" sz="2000" dirty="0">
                <a:latin typeface="Arial" panose="020B0604020202020204" pitchFamily="34" charset="0"/>
                <a:cs typeface="Arial" panose="020B0604020202020204" pitchFamily="34" charset="0"/>
              </a:rPr>
              <a:t> = volume that peak elutes (exits column)</a:t>
            </a:r>
          </a:p>
          <a:p>
            <a:pPr marL="283588" indent="-283588">
              <a:spcBef>
                <a:spcPts val="602"/>
              </a:spcBef>
            </a:pPr>
            <a:r>
              <a:rPr lang="en-US" sz="2000" dirty="0">
                <a:latin typeface="Arial" panose="020B0604020202020204" pitchFamily="34" charset="0"/>
                <a:cs typeface="Arial" panose="020B0604020202020204" pitchFamily="34" charset="0"/>
              </a:rPr>
              <a:t>V</a:t>
            </a:r>
            <a:r>
              <a:rPr lang="en-US" sz="2000" baseline="-25000" dirty="0">
                <a:latin typeface="Arial" panose="020B0604020202020204" pitchFamily="34" charset="0"/>
                <a:cs typeface="Arial" panose="020B0604020202020204" pitchFamily="34" charset="0"/>
              </a:rPr>
              <a:t>t</a:t>
            </a:r>
            <a:r>
              <a:rPr lang="en-US" sz="2000" dirty="0">
                <a:latin typeface="Arial" panose="020B0604020202020204" pitchFamily="34" charset="0"/>
                <a:cs typeface="Arial" panose="020B0604020202020204" pitchFamily="34" charset="0"/>
              </a:rPr>
              <a:t> = total column volume, </a:t>
            </a:r>
            <a:r>
              <a:rPr lang="en-US" sz="2000" b="1" i="1" dirty="0">
                <a:latin typeface="Arial" panose="020B0604020202020204" pitchFamily="34" charset="0"/>
                <a:cs typeface="Arial" panose="020B0604020202020204" pitchFamily="34" charset="0"/>
              </a:rPr>
              <a:t>accessible to small proteins.</a:t>
            </a:r>
          </a:p>
          <a:p>
            <a:pPr marL="283588" indent="-283588">
              <a:spcBef>
                <a:spcPts val="602"/>
              </a:spcBef>
            </a:pPr>
            <a:r>
              <a:rPr lang="en-US" sz="2000" dirty="0">
                <a:latin typeface="Arial" panose="020B0604020202020204" pitchFamily="34" charset="0"/>
                <a:cs typeface="Arial" panose="020B0604020202020204" pitchFamily="34" charset="0"/>
              </a:rPr>
              <a:t>V</a:t>
            </a:r>
            <a:r>
              <a:rPr lang="en-US" sz="2000" baseline="-25000" dirty="0">
                <a:latin typeface="Arial" panose="020B0604020202020204" pitchFamily="34" charset="0"/>
                <a:cs typeface="Arial" panose="020B0604020202020204" pitchFamily="34" charset="0"/>
              </a:rPr>
              <a:t>o</a:t>
            </a:r>
            <a:r>
              <a:rPr lang="en-US" sz="2000" dirty="0">
                <a:latin typeface="Arial" panose="020B0604020202020204" pitchFamily="34" charset="0"/>
                <a:cs typeface="Arial" panose="020B0604020202020204" pitchFamily="34" charset="0"/>
              </a:rPr>
              <a:t> = void volume, the volume </a:t>
            </a:r>
            <a:r>
              <a:rPr lang="en-US" sz="2000" b="1" i="1" dirty="0">
                <a:latin typeface="Arial" panose="020B0604020202020204" pitchFamily="34" charset="0"/>
                <a:cs typeface="Arial" panose="020B0604020202020204" pitchFamily="34" charset="0"/>
              </a:rPr>
              <a:t>outside</a:t>
            </a:r>
            <a:r>
              <a:rPr lang="en-US" sz="2000" dirty="0">
                <a:latin typeface="Arial" panose="020B0604020202020204" pitchFamily="34" charset="0"/>
                <a:cs typeface="Arial" panose="020B0604020202020204" pitchFamily="34" charset="0"/>
              </a:rPr>
              <a:t> the beads, this amount of liquid has to come through the column before any proteins can elute - </a:t>
            </a:r>
            <a:r>
              <a:rPr lang="en-US" sz="2000" b="1" i="1" dirty="0">
                <a:latin typeface="Arial" panose="020B0604020202020204" pitchFamily="34" charset="0"/>
                <a:cs typeface="Arial" panose="020B0604020202020204" pitchFamily="34" charset="0"/>
              </a:rPr>
              <a:t>volume accessible to large proteins</a:t>
            </a:r>
            <a:r>
              <a:rPr lang="en-US" sz="2000" dirty="0">
                <a:latin typeface="Arial" panose="020B0604020202020204" pitchFamily="34" charset="0"/>
                <a:cs typeface="Arial" panose="020B0604020202020204" pitchFamily="34" charset="0"/>
              </a:rPr>
              <a:t>.  (Typically ~30% of the total column volume)</a:t>
            </a:r>
          </a:p>
          <a:p>
            <a:pPr marL="283588" indent="-283588">
              <a:spcBef>
                <a:spcPts val="602"/>
              </a:spcBef>
            </a:pPr>
            <a:r>
              <a:rPr lang="en-US" sz="2000" dirty="0">
                <a:latin typeface="Arial" panose="020B0604020202020204" pitchFamily="34" charset="0"/>
                <a:cs typeface="Arial" panose="020B0604020202020204" pitchFamily="34" charset="0"/>
              </a:rPr>
              <a:t>V</a:t>
            </a:r>
            <a:r>
              <a:rPr lang="en-US" sz="2000" baseline="-25000" dirty="0">
                <a:latin typeface="Arial" panose="020B0604020202020204" pitchFamily="34" charset="0"/>
                <a:cs typeface="Arial" panose="020B0604020202020204" pitchFamily="34" charset="0"/>
              </a:rPr>
              <a:t>t </a:t>
            </a:r>
            <a:r>
              <a:rPr lang="en-US" sz="2000" dirty="0">
                <a:latin typeface="Arial" panose="020B0604020202020204" pitchFamily="34" charset="0"/>
                <a:cs typeface="Arial" panose="020B0604020202020204" pitchFamily="34" charset="0"/>
              </a:rPr>
              <a:t>- V</a:t>
            </a:r>
            <a:r>
              <a:rPr lang="en-US" sz="2000" baseline="-25000" dirty="0">
                <a:latin typeface="Arial" panose="020B0604020202020204" pitchFamily="34" charset="0"/>
                <a:cs typeface="Arial" panose="020B0604020202020204" pitchFamily="34" charset="0"/>
              </a:rPr>
              <a:t>0</a:t>
            </a:r>
            <a:r>
              <a:rPr lang="en-US" sz="2000" dirty="0">
                <a:latin typeface="Arial" panose="020B0604020202020204" pitchFamily="34" charset="0"/>
                <a:cs typeface="Arial" panose="020B0604020202020204" pitchFamily="34" charset="0"/>
              </a:rPr>
              <a:t> = volume available for separation</a:t>
            </a:r>
            <a:endParaRPr lang="en-US" sz="2000" baseline="-25000" dirty="0">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5E3794FB-8726-00F1-CD3E-F4B28FE1C91C}"/>
              </a:ext>
            </a:extLst>
          </p:cNvPr>
          <p:cNvGrpSpPr/>
          <p:nvPr/>
        </p:nvGrpSpPr>
        <p:grpSpPr>
          <a:xfrm>
            <a:off x="5509327" y="2220205"/>
            <a:ext cx="1832763" cy="4153131"/>
            <a:chOff x="8373536" y="2965674"/>
            <a:chExt cx="1685363" cy="3604320"/>
          </a:xfrm>
        </p:grpSpPr>
        <p:pic>
          <p:nvPicPr>
            <p:cNvPr id="16" name="Picture 15" descr="A picture containing text, remote, different&#10;&#10;Description automatically generated">
              <a:extLst>
                <a:ext uri="{FF2B5EF4-FFF2-40B4-BE49-F238E27FC236}">
                  <a16:creationId xmlns:a16="http://schemas.microsoft.com/office/drawing/2014/main" id="{FDE9709C-3EA5-4C33-ABDC-55DE78BA8A94}"/>
                </a:ext>
              </a:extLst>
            </p:cNvPr>
            <p:cNvPicPr>
              <a:picLocks noChangeAspect="1"/>
            </p:cNvPicPr>
            <p:nvPr/>
          </p:nvPicPr>
          <p:blipFill rotWithShape="1">
            <a:blip r:embed="rId4">
              <a:extLst>
                <a:ext uri="{28A0092B-C50C-407E-A947-70E740481C1C}">
                  <a14:useLocalDpi xmlns:a14="http://schemas.microsoft.com/office/drawing/2010/main" val="0"/>
                </a:ext>
              </a:extLst>
            </a:blip>
            <a:srcRect b="9111"/>
            <a:stretch/>
          </p:blipFill>
          <p:spPr>
            <a:xfrm flipH="1">
              <a:off x="8373536" y="3476625"/>
              <a:ext cx="1685363" cy="3093369"/>
            </a:xfrm>
            <a:prstGeom prst="rect">
              <a:avLst/>
            </a:prstGeom>
          </p:spPr>
        </p:pic>
        <p:sp>
          <p:nvSpPr>
            <p:cNvPr id="17" name="TextBox 16">
              <a:extLst>
                <a:ext uri="{FF2B5EF4-FFF2-40B4-BE49-F238E27FC236}">
                  <a16:creationId xmlns:a16="http://schemas.microsoft.com/office/drawing/2014/main" id="{D945ABCC-E38B-4D47-90CA-BBD76AF7CC7A}"/>
                </a:ext>
              </a:extLst>
            </p:cNvPr>
            <p:cNvSpPr txBox="1"/>
            <p:nvPr/>
          </p:nvSpPr>
          <p:spPr>
            <a:xfrm>
              <a:off x="9389269" y="2965674"/>
              <a:ext cx="412292" cy="348477"/>
            </a:xfrm>
            <a:prstGeom prst="rect">
              <a:avLst/>
            </a:prstGeom>
            <a:noFill/>
          </p:spPr>
          <p:txBody>
            <a:bodyPr wrap="square" rtlCol="0">
              <a:spAutoFit/>
            </a:bodyPr>
            <a:lstStyle/>
            <a:p>
              <a:r>
                <a:rPr lang="en-US" sz="2000" dirty="0">
                  <a:latin typeface="Arial" panose="020B0604020202020204" pitchFamily="34" charset="0"/>
                </a:rPr>
                <a:t>V</a:t>
              </a:r>
              <a:r>
                <a:rPr lang="en-US" sz="2000" baseline="-25000" dirty="0">
                  <a:latin typeface="Arial" panose="020B0604020202020204" pitchFamily="34" charset="0"/>
                </a:rPr>
                <a:t>t</a:t>
              </a:r>
            </a:p>
          </p:txBody>
        </p:sp>
        <p:sp>
          <p:nvSpPr>
            <p:cNvPr id="18" name="TextBox 17">
              <a:extLst>
                <a:ext uri="{FF2B5EF4-FFF2-40B4-BE49-F238E27FC236}">
                  <a16:creationId xmlns:a16="http://schemas.microsoft.com/office/drawing/2014/main" id="{2DD3B3BC-A17E-4381-88BB-BDC9B522BA42}"/>
                </a:ext>
              </a:extLst>
            </p:cNvPr>
            <p:cNvSpPr txBox="1"/>
            <p:nvPr/>
          </p:nvSpPr>
          <p:spPr>
            <a:xfrm>
              <a:off x="8531704" y="2965674"/>
              <a:ext cx="444352" cy="348477"/>
            </a:xfrm>
            <a:prstGeom prst="rect">
              <a:avLst/>
            </a:prstGeom>
            <a:noFill/>
          </p:spPr>
          <p:txBody>
            <a:bodyPr wrap="square" rtlCol="0">
              <a:spAutoFit/>
            </a:bodyPr>
            <a:lstStyle/>
            <a:p>
              <a:r>
                <a:rPr lang="en-US" sz="2000" dirty="0">
                  <a:latin typeface="Arial" panose="020B0604020202020204" pitchFamily="34" charset="0"/>
                </a:rPr>
                <a:t>V</a:t>
              </a:r>
              <a:r>
                <a:rPr lang="en-US" sz="2000" baseline="-25000" dirty="0">
                  <a:latin typeface="Arial" panose="020B0604020202020204" pitchFamily="34" charset="0"/>
                </a:rPr>
                <a:t>o</a:t>
              </a:r>
            </a:p>
          </p:txBody>
        </p:sp>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1B4ACDB-6173-6075-5A88-B40AF3D432AA}"/>
                  </a:ext>
                </a:extLst>
              </p:cNvPr>
              <p:cNvSpPr txBox="1"/>
              <p:nvPr/>
            </p:nvSpPr>
            <p:spPr>
              <a:xfrm>
                <a:off x="8505729" y="2061634"/>
                <a:ext cx="1871073" cy="651597"/>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2007" i="1">
                              <a:latin typeface="Cambria Math" panose="02040503050406030204" pitchFamily="18" charset="0"/>
                              <a:cs typeface="Arial" panose="020B0604020202020204" pitchFamily="34" charset="0"/>
                            </a:rPr>
                          </m:ctrlPr>
                        </m:sSubPr>
                        <m:e>
                          <m:r>
                            <a:rPr lang="en-US" sz="2007" i="1">
                              <a:latin typeface="Cambria Math" panose="02040503050406030204" pitchFamily="18" charset="0"/>
                              <a:cs typeface="Arial" panose="020B0604020202020204" pitchFamily="34" charset="0"/>
                            </a:rPr>
                            <m:t>𝐾</m:t>
                          </m:r>
                        </m:e>
                        <m:sub>
                          <m:r>
                            <a:rPr lang="en-US" sz="2007" i="1">
                              <a:latin typeface="Cambria Math" panose="02040503050406030204" pitchFamily="18" charset="0"/>
                              <a:cs typeface="Arial" panose="020B0604020202020204" pitchFamily="34" charset="0"/>
                            </a:rPr>
                            <m:t>𝐴𝑉</m:t>
                          </m:r>
                        </m:sub>
                      </m:sSub>
                      <m:r>
                        <a:rPr lang="en-US" sz="2007" i="1">
                          <a:latin typeface="Cambria Math" panose="02040503050406030204" pitchFamily="18" charset="0"/>
                          <a:cs typeface="Arial" panose="020B0604020202020204" pitchFamily="34" charset="0"/>
                        </a:rPr>
                        <m:t>=</m:t>
                      </m:r>
                      <m:f>
                        <m:fPr>
                          <m:ctrlPr>
                            <a:rPr lang="en-US" sz="2007" i="1">
                              <a:latin typeface="Cambria Math" panose="02040503050406030204" pitchFamily="18" charset="0"/>
                              <a:cs typeface="Arial" panose="020B0604020202020204" pitchFamily="34" charset="0"/>
                            </a:rPr>
                          </m:ctrlPr>
                        </m:fPr>
                        <m:num>
                          <m:d>
                            <m:dPr>
                              <m:ctrlPr>
                                <a:rPr lang="en-US" sz="2007" i="1">
                                  <a:latin typeface="Cambria Math" panose="02040503050406030204" pitchFamily="18" charset="0"/>
                                  <a:cs typeface="Arial" panose="020B0604020202020204" pitchFamily="34" charset="0"/>
                                </a:rPr>
                              </m:ctrlPr>
                            </m:dPr>
                            <m:e>
                              <m:sSub>
                                <m:sSubPr>
                                  <m:ctrlPr>
                                    <a:rPr lang="en-US" sz="2007" i="1">
                                      <a:latin typeface="Cambria Math" panose="02040503050406030204" pitchFamily="18" charset="0"/>
                                      <a:cs typeface="Arial" panose="020B0604020202020204" pitchFamily="34" charset="0"/>
                                    </a:rPr>
                                  </m:ctrlPr>
                                </m:sSubPr>
                                <m:e>
                                  <m:r>
                                    <a:rPr lang="en-US" sz="2007" i="1">
                                      <a:latin typeface="Cambria Math" panose="02040503050406030204" pitchFamily="18" charset="0"/>
                                      <a:cs typeface="Arial" panose="020B0604020202020204" pitchFamily="34" charset="0"/>
                                    </a:rPr>
                                    <m:t>𝑉</m:t>
                                  </m:r>
                                </m:e>
                                <m:sub>
                                  <m:r>
                                    <a:rPr lang="en-US" sz="2007" i="1">
                                      <a:latin typeface="Cambria Math" panose="02040503050406030204" pitchFamily="18" charset="0"/>
                                      <a:cs typeface="Arial" panose="020B0604020202020204" pitchFamily="34" charset="0"/>
                                    </a:rPr>
                                    <m:t>𝑒</m:t>
                                  </m:r>
                                </m:sub>
                              </m:sSub>
                              <m:r>
                                <a:rPr lang="en-US" sz="2007" i="1">
                                  <a:latin typeface="Cambria Math" panose="02040503050406030204" pitchFamily="18" charset="0"/>
                                  <a:cs typeface="Arial" panose="020B0604020202020204" pitchFamily="34" charset="0"/>
                                </a:rPr>
                                <m:t>−</m:t>
                              </m:r>
                              <m:sSub>
                                <m:sSubPr>
                                  <m:ctrlPr>
                                    <a:rPr lang="en-US" sz="2007" i="1">
                                      <a:latin typeface="Cambria Math" panose="02040503050406030204" pitchFamily="18" charset="0"/>
                                      <a:cs typeface="Arial" panose="020B0604020202020204" pitchFamily="34" charset="0"/>
                                    </a:rPr>
                                  </m:ctrlPr>
                                </m:sSubPr>
                                <m:e>
                                  <m:r>
                                    <a:rPr lang="en-US" sz="2007" i="1">
                                      <a:latin typeface="Cambria Math" panose="02040503050406030204" pitchFamily="18" charset="0"/>
                                      <a:cs typeface="Arial" panose="020B0604020202020204" pitchFamily="34" charset="0"/>
                                    </a:rPr>
                                    <m:t>𝑉</m:t>
                                  </m:r>
                                </m:e>
                                <m:sub>
                                  <m:r>
                                    <a:rPr lang="en-US" sz="2007" i="1">
                                      <a:latin typeface="Cambria Math" panose="02040503050406030204" pitchFamily="18" charset="0"/>
                                      <a:cs typeface="Arial" panose="020B0604020202020204" pitchFamily="34" charset="0"/>
                                    </a:rPr>
                                    <m:t>𝑜</m:t>
                                  </m:r>
                                </m:sub>
                              </m:sSub>
                            </m:e>
                          </m:d>
                        </m:num>
                        <m:den>
                          <m:d>
                            <m:dPr>
                              <m:ctrlPr>
                                <a:rPr lang="en-US" sz="2007" i="1">
                                  <a:latin typeface="Cambria Math" panose="02040503050406030204" pitchFamily="18" charset="0"/>
                                  <a:cs typeface="Arial" panose="020B0604020202020204" pitchFamily="34" charset="0"/>
                                </a:rPr>
                              </m:ctrlPr>
                            </m:dPr>
                            <m:e>
                              <m:sSub>
                                <m:sSubPr>
                                  <m:ctrlPr>
                                    <a:rPr lang="en-US" sz="2007" i="1">
                                      <a:latin typeface="Cambria Math" panose="02040503050406030204" pitchFamily="18" charset="0"/>
                                      <a:cs typeface="Arial" panose="020B0604020202020204" pitchFamily="34" charset="0"/>
                                    </a:rPr>
                                  </m:ctrlPr>
                                </m:sSubPr>
                                <m:e>
                                  <m:r>
                                    <a:rPr lang="en-US" sz="2007" i="1">
                                      <a:latin typeface="Cambria Math" panose="02040503050406030204" pitchFamily="18" charset="0"/>
                                      <a:cs typeface="Arial" panose="020B0604020202020204" pitchFamily="34" charset="0"/>
                                    </a:rPr>
                                    <m:t>𝑉</m:t>
                                  </m:r>
                                </m:e>
                                <m:sub>
                                  <m:r>
                                    <a:rPr lang="en-US" sz="2007" i="1">
                                      <a:latin typeface="Cambria Math" panose="02040503050406030204" pitchFamily="18" charset="0"/>
                                      <a:cs typeface="Arial" panose="020B0604020202020204" pitchFamily="34" charset="0"/>
                                    </a:rPr>
                                    <m:t>𝑡</m:t>
                                  </m:r>
                                </m:sub>
                              </m:sSub>
                              <m:r>
                                <a:rPr lang="en-US" sz="2007" i="1">
                                  <a:latin typeface="Cambria Math" panose="02040503050406030204" pitchFamily="18" charset="0"/>
                                  <a:cs typeface="Arial" panose="020B0604020202020204" pitchFamily="34" charset="0"/>
                                </a:rPr>
                                <m:t>−</m:t>
                              </m:r>
                              <m:sSub>
                                <m:sSubPr>
                                  <m:ctrlPr>
                                    <a:rPr lang="en-US" sz="2007" i="1">
                                      <a:latin typeface="Cambria Math" panose="02040503050406030204" pitchFamily="18" charset="0"/>
                                      <a:cs typeface="Arial" panose="020B0604020202020204" pitchFamily="34" charset="0"/>
                                    </a:rPr>
                                  </m:ctrlPr>
                                </m:sSubPr>
                                <m:e>
                                  <m:r>
                                    <a:rPr lang="en-US" sz="2007" i="1">
                                      <a:latin typeface="Cambria Math" panose="02040503050406030204" pitchFamily="18" charset="0"/>
                                      <a:cs typeface="Arial" panose="020B0604020202020204" pitchFamily="34" charset="0"/>
                                    </a:rPr>
                                    <m:t>𝑉</m:t>
                                  </m:r>
                                </m:e>
                                <m:sub>
                                  <m:r>
                                    <a:rPr lang="en-US" sz="2007" i="1">
                                      <a:latin typeface="Cambria Math" panose="02040503050406030204" pitchFamily="18" charset="0"/>
                                      <a:cs typeface="Arial" panose="020B0604020202020204" pitchFamily="34" charset="0"/>
                                    </a:rPr>
                                    <m:t>0</m:t>
                                  </m:r>
                                </m:sub>
                              </m:sSub>
                            </m:e>
                          </m:d>
                        </m:den>
                      </m:f>
                    </m:oMath>
                  </m:oMathPara>
                </a14:m>
                <a:endParaRPr lang="en-US" sz="2007" dirty="0">
                  <a:latin typeface="Arial" panose="020B060402020202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F1B4ACDB-6173-6075-5A88-B40AF3D432AA}"/>
                  </a:ext>
                </a:extLst>
              </p:cNvPr>
              <p:cNvSpPr txBox="1">
                <a:spLocks noRot="1" noChangeAspect="1" noMove="1" noResize="1" noEditPoints="1" noAdjustHandles="1" noChangeArrowheads="1" noChangeShapeType="1" noTextEdit="1"/>
              </p:cNvSpPr>
              <p:nvPr/>
            </p:nvSpPr>
            <p:spPr>
              <a:xfrm>
                <a:off x="8505729" y="2061634"/>
                <a:ext cx="1871073" cy="651597"/>
              </a:xfrm>
              <a:prstGeom prst="rect">
                <a:avLst/>
              </a:prstGeom>
              <a:blipFill>
                <a:blip r:embed="rId5"/>
                <a:stretch>
                  <a:fillRect/>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2394D919-C163-32A5-DC30-4917B2CD012E}"/>
              </a:ext>
            </a:extLst>
          </p:cNvPr>
          <p:cNvSpPr txBox="1"/>
          <p:nvPr/>
        </p:nvSpPr>
        <p:spPr>
          <a:xfrm>
            <a:off x="7324023" y="1992082"/>
            <a:ext cx="1569482" cy="710412"/>
          </a:xfrm>
          <a:prstGeom prst="rect">
            <a:avLst/>
          </a:prstGeom>
          <a:noFill/>
        </p:spPr>
        <p:txBody>
          <a:bodyPr wrap="square" rtlCol="0">
            <a:spAutoFit/>
          </a:bodyPr>
          <a:lstStyle/>
          <a:p>
            <a:pPr algn="l"/>
            <a:r>
              <a:rPr lang="en-US" sz="2007" dirty="0">
                <a:latin typeface="Arial" panose="020B0604020202020204" pitchFamily="34" charset="0"/>
                <a:cs typeface="Arial" panose="020B0604020202020204" pitchFamily="34" charset="0"/>
              </a:rPr>
              <a:t>Fractional Elution</a:t>
            </a:r>
          </a:p>
        </p:txBody>
      </p:sp>
      <p:cxnSp>
        <p:nvCxnSpPr>
          <p:cNvPr id="12" name="Straight Arrow Connector 11">
            <a:extLst>
              <a:ext uri="{FF2B5EF4-FFF2-40B4-BE49-F238E27FC236}">
                <a16:creationId xmlns:a16="http://schemas.microsoft.com/office/drawing/2014/main" id="{9B4DE656-2478-B550-E0F8-CC5E461085F7}"/>
              </a:ext>
            </a:extLst>
          </p:cNvPr>
          <p:cNvCxnSpPr/>
          <p:nvPr/>
        </p:nvCxnSpPr>
        <p:spPr>
          <a:xfrm>
            <a:off x="2158560" y="2688086"/>
            <a:ext cx="764719"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5A93A03-B87F-A1A2-F8D7-BA8302B8308D}"/>
              </a:ext>
            </a:extLst>
          </p:cNvPr>
          <p:cNvCxnSpPr/>
          <p:nvPr/>
        </p:nvCxnSpPr>
        <p:spPr>
          <a:xfrm>
            <a:off x="2205226" y="3183144"/>
            <a:ext cx="2905933"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EA9E5C3-79A6-20EA-8D7D-673A7FB1FC62}"/>
                  </a:ext>
                </a:extLst>
              </p:cNvPr>
              <p:cNvSpPr txBox="1"/>
              <p:nvPr/>
            </p:nvSpPr>
            <p:spPr>
              <a:xfrm>
                <a:off x="2129473" y="2227964"/>
                <a:ext cx="822894" cy="30887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7" i="1">
                              <a:latin typeface="Cambria Math" panose="02040503050406030204" pitchFamily="18" charset="0"/>
                              <a:cs typeface="Arial" panose="020B0604020202020204" pitchFamily="34" charset="0"/>
                            </a:rPr>
                          </m:ctrlPr>
                        </m:sSubPr>
                        <m:e>
                          <m:r>
                            <a:rPr lang="en-US" sz="2007" i="1">
                              <a:latin typeface="Cambria Math" panose="02040503050406030204" pitchFamily="18" charset="0"/>
                              <a:cs typeface="Arial" panose="020B0604020202020204" pitchFamily="34" charset="0"/>
                            </a:rPr>
                            <m:t>𝑉</m:t>
                          </m:r>
                        </m:e>
                        <m:sub>
                          <m:r>
                            <a:rPr lang="en-US" sz="2007" i="1">
                              <a:latin typeface="Cambria Math" panose="02040503050406030204" pitchFamily="18" charset="0"/>
                              <a:cs typeface="Arial" panose="020B0604020202020204" pitchFamily="34" charset="0"/>
                            </a:rPr>
                            <m:t>𝑒</m:t>
                          </m:r>
                        </m:sub>
                      </m:sSub>
                      <m:r>
                        <a:rPr lang="en-US" sz="2007" i="1">
                          <a:latin typeface="Cambria Math" panose="02040503050406030204" pitchFamily="18" charset="0"/>
                          <a:cs typeface="Arial" panose="020B0604020202020204" pitchFamily="34" charset="0"/>
                        </a:rPr>
                        <m:t>−</m:t>
                      </m:r>
                      <m:sSub>
                        <m:sSubPr>
                          <m:ctrlPr>
                            <a:rPr lang="en-US" sz="2007" i="1">
                              <a:latin typeface="Cambria Math" panose="02040503050406030204" pitchFamily="18" charset="0"/>
                              <a:cs typeface="Arial" panose="020B0604020202020204" pitchFamily="34" charset="0"/>
                            </a:rPr>
                          </m:ctrlPr>
                        </m:sSubPr>
                        <m:e>
                          <m:r>
                            <a:rPr lang="en-US" sz="2007" i="1">
                              <a:latin typeface="Cambria Math" panose="02040503050406030204" pitchFamily="18" charset="0"/>
                              <a:cs typeface="Arial" panose="020B0604020202020204" pitchFamily="34" charset="0"/>
                            </a:rPr>
                            <m:t>𝑉</m:t>
                          </m:r>
                        </m:e>
                        <m:sub>
                          <m:r>
                            <a:rPr lang="en-US" sz="2007" i="1">
                              <a:latin typeface="Cambria Math" panose="02040503050406030204" pitchFamily="18" charset="0"/>
                              <a:cs typeface="Arial" panose="020B0604020202020204" pitchFamily="34" charset="0"/>
                            </a:rPr>
                            <m:t>𝑜</m:t>
                          </m:r>
                        </m:sub>
                      </m:sSub>
                    </m:oMath>
                  </m:oMathPara>
                </a14:m>
                <a:endParaRPr lang="en-US" sz="2007" dirty="0">
                  <a:latin typeface="Arial" panose="020B0604020202020204" pitchFamily="34" charset="0"/>
                  <a:cs typeface="Arial" panose="020B0604020202020204" pitchFamily="34" charset="0"/>
                </a:endParaRPr>
              </a:p>
            </p:txBody>
          </p:sp>
        </mc:Choice>
        <mc:Fallback xmlns="">
          <p:sp>
            <p:nvSpPr>
              <p:cNvPr id="19" name="TextBox 18">
                <a:extLst>
                  <a:ext uri="{FF2B5EF4-FFF2-40B4-BE49-F238E27FC236}">
                    <a16:creationId xmlns:a16="http://schemas.microsoft.com/office/drawing/2014/main" id="{0EA9E5C3-79A6-20EA-8D7D-673A7FB1FC62}"/>
                  </a:ext>
                </a:extLst>
              </p:cNvPr>
              <p:cNvSpPr txBox="1">
                <a:spLocks noRot="1" noChangeAspect="1" noMove="1" noResize="1" noEditPoints="1" noAdjustHandles="1" noChangeArrowheads="1" noChangeShapeType="1" noTextEdit="1"/>
              </p:cNvSpPr>
              <p:nvPr/>
            </p:nvSpPr>
            <p:spPr>
              <a:xfrm>
                <a:off x="2129473" y="2227964"/>
                <a:ext cx="822894" cy="308875"/>
              </a:xfrm>
              <a:prstGeom prst="rect">
                <a:avLst/>
              </a:prstGeom>
              <a:blipFill>
                <a:blip r:embed="rId6"/>
                <a:stretch>
                  <a:fillRect l="-5926" b="-137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52E0DCE-7B67-2E73-E44A-6505A130888E}"/>
                  </a:ext>
                </a:extLst>
              </p:cNvPr>
              <p:cNvSpPr txBox="1"/>
              <p:nvPr/>
            </p:nvSpPr>
            <p:spPr>
              <a:xfrm>
                <a:off x="3152695" y="2821676"/>
                <a:ext cx="829072" cy="30887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7" i="1">
                              <a:latin typeface="Cambria Math" panose="02040503050406030204" pitchFamily="18" charset="0"/>
                              <a:cs typeface="Arial" panose="020B0604020202020204" pitchFamily="34" charset="0"/>
                            </a:rPr>
                          </m:ctrlPr>
                        </m:sSubPr>
                        <m:e>
                          <m:r>
                            <a:rPr lang="en-US" sz="2007" i="1">
                              <a:latin typeface="Cambria Math" panose="02040503050406030204" pitchFamily="18" charset="0"/>
                              <a:cs typeface="Arial" panose="020B0604020202020204" pitchFamily="34" charset="0"/>
                            </a:rPr>
                            <m:t>𝑉</m:t>
                          </m:r>
                        </m:e>
                        <m:sub>
                          <m:r>
                            <a:rPr lang="en-US" sz="2007" i="1">
                              <a:latin typeface="Cambria Math" panose="02040503050406030204" pitchFamily="18" charset="0"/>
                              <a:cs typeface="Arial" panose="020B0604020202020204" pitchFamily="34" charset="0"/>
                            </a:rPr>
                            <m:t>𝑡</m:t>
                          </m:r>
                        </m:sub>
                      </m:sSub>
                      <m:r>
                        <a:rPr lang="en-US" sz="2007" i="1">
                          <a:latin typeface="Cambria Math" panose="02040503050406030204" pitchFamily="18" charset="0"/>
                          <a:cs typeface="Arial" panose="020B0604020202020204" pitchFamily="34" charset="0"/>
                        </a:rPr>
                        <m:t>−</m:t>
                      </m:r>
                      <m:sSub>
                        <m:sSubPr>
                          <m:ctrlPr>
                            <a:rPr lang="en-US" sz="2007" i="1">
                              <a:latin typeface="Cambria Math" panose="02040503050406030204" pitchFamily="18" charset="0"/>
                              <a:cs typeface="Arial" panose="020B0604020202020204" pitchFamily="34" charset="0"/>
                            </a:rPr>
                          </m:ctrlPr>
                        </m:sSubPr>
                        <m:e>
                          <m:r>
                            <a:rPr lang="en-US" sz="2007" i="1">
                              <a:latin typeface="Cambria Math" panose="02040503050406030204" pitchFamily="18" charset="0"/>
                              <a:cs typeface="Arial" panose="020B0604020202020204" pitchFamily="34" charset="0"/>
                            </a:rPr>
                            <m:t>𝑉</m:t>
                          </m:r>
                        </m:e>
                        <m:sub>
                          <m:r>
                            <a:rPr lang="en-US" sz="2007" i="1">
                              <a:latin typeface="Cambria Math" panose="02040503050406030204" pitchFamily="18" charset="0"/>
                              <a:cs typeface="Arial" panose="020B0604020202020204" pitchFamily="34" charset="0"/>
                            </a:rPr>
                            <m:t>𝑜</m:t>
                          </m:r>
                        </m:sub>
                      </m:sSub>
                    </m:oMath>
                  </m:oMathPara>
                </a14:m>
                <a:endParaRPr lang="en-US" sz="2007" dirty="0">
                  <a:latin typeface="Arial" panose="020B0604020202020204" pitchFamily="34" charset="0"/>
                  <a:cs typeface="Arial" panose="020B0604020202020204" pitchFamily="34" charset="0"/>
                </a:endParaRPr>
              </a:p>
            </p:txBody>
          </p:sp>
        </mc:Choice>
        <mc:Fallback xmlns="">
          <p:sp>
            <p:nvSpPr>
              <p:cNvPr id="20" name="TextBox 19">
                <a:extLst>
                  <a:ext uri="{FF2B5EF4-FFF2-40B4-BE49-F238E27FC236}">
                    <a16:creationId xmlns:a16="http://schemas.microsoft.com/office/drawing/2014/main" id="{152E0DCE-7B67-2E73-E44A-6505A130888E}"/>
                  </a:ext>
                </a:extLst>
              </p:cNvPr>
              <p:cNvSpPr txBox="1">
                <a:spLocks noRot="1" noChangeAspect="1" noMove="1" noResize="1" noEditPoints="1" noAdjustHandles="1" noChangeArrowheads="1" noChangeShapeType="1" noTextEdit="1"/>
              </p:cNvSpPr>
              <p:nvPr/>
            </p:nvSpPr>
            <p:spPr>
              <a:xfrm>
                <a:off x="3152695" y="2821676"/>
                <a:ext cx="829072" cy="308875"/>
              </a:xfrm>
              <a:prstGeom prst="rect">
                <a:avLst/>
              </a:prstGeom>
              <a:blipFill>
                <a:blip r:embed="rId7"/>
                <a:stretch>
                  <a:fillRect l="-5882" b="-17647"/>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301E7879-749B-4707-C65E-F783759AFD49}"/>
              </a:ext>
            </a:extLst>
          </p:cNvPr>
          <p:cNvSpPr txBox="1"/>
          <p:nvPr/>
        </p:nvSpPr>
        <p:spPr>
          <a:xfrm>
            <a:off x="7331974" y="5937235"/>
            <a:ext cx="5909916" cy="1019287"/>
          </a:xfrm>
          <a:prstGeom prst="rect">
            <a:avLst/>
          </a:prstGeom>
          <a:noFill/>
          <a:ln>
            <a:solidFill>
              <a:srgbClr val="C00000"/>
            </a:solidFill>
          </a:ln>
        </p:spPr>
        <p:txBody>
          <a:bodyPr wrap="square" rtlCol="0">
            <a:spAutoFit/>
          </a:bodyPr>
          <a:lstStyle/>
          <a:p>
            <a:pPr algn="l"/>
            <a:r>
              <a:rPr lang="en-US" sz="2007" dirty="0">
                <a:latin typeface="Arial" panose="020B0604020202020204" pitchFamily="34" charset="0"/>
                <a:cs typeface="Arial" panose="020B0604020202020204" pitchFamily="34" charset="0"/>
              </a:rPr>
              <a:t>The volume available depends on the MW:</a:t>
            </a:r>
          </a:p>
          <a:p>
            <a:r>
              <a:rPr lang="en-US" sz="2007" dirty="0">
                <a:latin typeface="Arial" panose="020B0604020202020204" pitchFamily="34" charset="0"/>
                <a:cs typeface="Arial" panose="020B0604020202020204" pitchFamily="34" charset="0"/>
              </a:rPr>
              <a:t>Huge protein – V</a:t>
            </a:r>
            <a:r>
              <a:rPr lang="en-US" sz="2007" baseline="-25000" dirty="0">
                <a:latin typeface="Arial" panose="020B0604020202020204" pitchFamily="34" charset="0"/>
                <a:cs typeface="Arial" panose="020B0604020202020204" pitchFamily="34" charset="0"/>
              </a:rPr>
              <a:t>o</a:t>
            </a:r>
            <a:r>
              <a:rPr lang="en-US" sz="2007" dirty="0">
                <a:latin typeface="Arial" panose="020B0604020202020204" pitchFamily="34" charset="0"/>
                <a:cs typeface="Arial" panose="020B0604020202020204" pitchFamily="34" charset="0"/>
              </a:rPr>
              <a:t> is the available volume, V</a:t>
            </a:r>
            <a:r>
              <a:rPr lang="en-US" sz="2007" baseline="-25000" dirty="0">
                <a:latin typeface="Arial" panose="020B0604020202020204" pitchFamily="34" charset="0"/>
                <a:cs typeface="Arial" panose="020B0604020202020204" pitchFamily="34" charset="0"/>
              </a:rPr>
              <a:t>e</a:t>
            </a:r>
            <a:r>
              <a:rPr lang="en-US" sz="2007" dirty="0">
                <a:latin typeface="Arial" panose="020B0604020202020204" pitchFamily="34" charset="0"/>
                <a:cs typeface="Arial" panose="020B0604020202020204" pitchFamily="34" charset="0"/>
              </a:rPr>
              <a:t> = V</a:t>
            </a:r>
            <a:r>
              <a:rPr lang="en-US" sz="2007" baseline="-25000" dirty="0">
                <a:latin typeface="Arial" panose="020B0604020202020204" pitchFamily="34" charset="0"/>
                <a:cs typeface="Arial" panose="020B0604020202020204" pitchFamily="34" charset="0"/>
              </a:rPr>
              <a:t>o</a:t>
            </a:r>
          </a:p>
          <a:p>
            <a:pPr algn="l"/>
            <a:r>
              <a:rPr lang="en-US" sz="2007" dirty="0">
                <a:latin typeface="Arial" panose="020B0604020202020204" pitchFamily="34" charset="0"/>
                <a:cs typeface="Arial" panose="020B0604020202020204" pitchFamily="34" charset="0"/>
              </a:rPr>
              <a:t>Tiny protein – V</a:t>
            </a:r>
            <a:r>
              <a:rPr lang="en-US" sz="2007" baseline="-25000" dirty="0">
                <a:latin typeface="Arial" panose="020B0604020202020204" pitchFamily="34" charset="0"/>
                <a:cs typeface="Arial" panose="020B0604020202020204" pitchFamily="34" charset="0"/>
              </a:rPr>
              <a:t>t</a:t>
            </a:r>
            <a:r>
              <a:rPr lang="en-US" sz="2007" dirty="0">
                <a:latin typeface="Arial" panose="020B0604020202020204" pitchFamily="34" charset="0"/>
                <a:cs typeface="Arial" panose="020B0604020202020204" pitchFamily="34" charset="0"/>
              </a:rPr>
              <a:t> is the available volume, V</a:t>
            </a:r>
            <a:r>
              <a:rPr lang="en-US" sz="2007" baseline="-25000" dirty="0">
                <a:latin typeface="Arial" panose="020B0604020202020204" pitchFamily="34" charset="0"/>
                <a:cs typeface="Arial" panose="020B0604020202020204" pitchFamily="34" charset="0"/>
              </a:rPr>
              <a:t>e</a:t>
            </a:r>
            <a:r>
              <a:rPr lang="en-US" sz="2007" dirty="0">
                <a:latin typeface="Arial" panose="020B0604020202020204" pitchFamily="34" charset="0"/>
                <a:cs typeface="Arial" panose="020B0604020202020204" pitchFamily="34" charset="0"/>
              </a:rPr>
              <a:t> = V</a:t>
            </a:r>
            <a:r>
              <a:rPr lang="en-US" sz="2007" baseline="-25000" dirty="0">
                <a:latin typeface="Arial" panose="020B0604020202020204" pitchFamily="34" charset="0"/>
                <a:cs typeface="Arial" panose="020B0604020202020204" pitchFamily="34" charset="0"/>
              </a:rPr>
              <a:t>t</a:t>
            </a:r>
          </a:p>
        </p:txBody>
      </p:sp>
      <p:sp>
        <p:nvSpPr>
          <p:cNvPr id="3" name="Date Placeholder 2">
            <a:extLst>
              <a:ext uri="{FF2B5EF4-FFF2-40B4-BE49-F238E27FC236}">
                <a16:creationId xmlns:a16="http://schemas.microsoft.com/office/drawing/2014/main" id="{2C904913-E6D5-98D0-59B9-D5190E9898A3}"/>
              </a:ext>
            </a:extLst>
          </p:cNvPr>
          <p:cNvSpPr>
            <a:spLocks noGrp="1"/>
          </p:cNvSpPr>
          <p:nvPr>
            <p:ph type="dt" sz="half" idx="6"/>
          </p:nvPr>
        </p:nvSpPr>
        <p:spPr/>
        <p:txBody>
          <a:bodyPr/>
          <a:lstStyle/>
          <a:p>
            <a:fld id="{D8FA98F9-0F48-4AB1-8427-3558E2E9ADB5}" type="datetime1">
              <a:rPr lang="en-US" smtClean="0"/>
              <a:t>8/28/2024</a:t>
            </a:fld>
            <a:endParaRPr lang="en-US"/>
          </a:p>
        </p:txBody>
      </p:sp>
      <p:sp>
        <p:nvSpPr>
          <p:cNvPr id="4" name="Footer Placeholder 3">
            <a:extLst>
              <a:ext uri="{FF2B5EF4-FFF2-40B4-BE49-F238E27FC236}">
                <a16:creationId xmlns:a16="http://schemas.microsoft.com/office/drawing/2014/main" id="{83DC718E-DB58-53B6-C950-824448F188A7}"/>
              </a:ext>
            </a:extLst>
          </p:cNvPr>
          <p:cNvSpPr>
            <a:spLocks noGrp="1"/>
          </p:cNvSpPr>
          <p:nvPr>
            <p:ph type="ftr" sz="quarter" idx="5"/>
          </p:nvPr>
        </p:nvSpPr>
        <p:spPr/>
        <p:txBody>
          <a:bodyPr/>
          <a:lstStyle/>
          <a:p>
            <a:r>
              <a:rPr lang="en-US"/>
              <a:t>Foundations - Rule - F2024 - Lecture 2b</a:t>
            </a:r>
          </a:p>
        </p:txBody>
      </p:sp>
      <p:sp>
        <p:nvSpPr>
          <p:cNvPr id="11" name="Slide Number Placeholder 10">
            <a:extLst>
              <a:ext uri="{FF2B5EF4-FFF2-40B4-BE49-F238E27FC236}">
                <a16:creationId xmlns:a16="http://schemas.microsoft.com/office/drawing/2014/main" id="{D2C5F7FC-B765-5A5E-C119-176255E85F06}"/>
              </a:ext>
            </a:extLst>
          </p:cNvPr>
          <p:cNvSpPr>
            <a:spLocks noGrp="1"/>
          </p:cNvSpPr>
          <p:nvPr>
            <p:ph type="sldNum" sz="quarter" idx="7"/>
          </p:nvPr>
        </p:nvSpPr>
        <p:spPr/>
        <p:txBody>
          <a:bodyPr/>
          <a:lstStyle/>
          <a:p>
            <a:pPr marL="38446">
              <a:lnSpc>
                <a:spcPts val="1422"/>
              </a:lnSpc>
            </a:pPr>
            <a:fld id="{81D60167-4931-47E6-BA6A-407CBD079E47}" type="slidenum">
              <a:rPr lang="en-US" smtClean="0"/>
              <a:pPr marL="38446">
                <a:lnSpc>
                  <a:spcPts val="1422"/>
                </a:lnSpc>
              </a:pPr>
              <a:t>10</a:t>
            </a:fld>
            <a:endParaRPr lang="en-US" dirty="0"/>
          </a:p>
        </p:txBody>
      </p:sp>
    </p:spTree>
    <p:extLst>
      <p:ext uri="{BB962C8B-B14F-4D97-AF65-F5344CB8AC3E}">
        <p14:creationId xmlns:p14="http://schemas.microsoft.com/office/powerpoint/2010/main" val="2015105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5267199-1BA1-4085-809D-FF68013F46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87"/>
          <a:stretch/>
        </p:blipFill>
        <p:spPr>
          <a:xfrm>
            <a:off x="1466230" y="4559639"/>
            <a:ext cx="3980623" cy="2672385"/>
          </a:xfrm>
          <a:prstGeom prst="rect">
            <a:avLst/>
          </a:prstGeom>
        </p:spPr>
      </p:pic>
      <p:sp>
        <p:nvSpPr>
          <p:cNvPr id="13" name="Rectangle 12">
            <a:extLst>
              <a:ext uri="{FF2B5EF4-FFF2-40B4-BE49-F238E27FC236}">
                <a16:creationId xmlns:a16="http://schemas.microsoft.com/office/drawing/2014/main" id="{AB6D48EC-BE2F-44F3-AE7B-98263B8CC351}"/>
              </a:ext>
            </a:extLst>
          </p:cNvPr>
          <p:cNvSpPr/>
          <p:nvPr/>
        </p:nvSpPr>
        <p:spPr>
          <a:xfrm>
            <a:off x="73491" y="2073069"/>
            <a:ext cx="6729528" cy="400444"/>
          </a:xfrm>
          <a:prstGeom prst="rect">
            <a:avLst/>
          </a:prstGeom>
        </p:spPr>
        <p:txBody>
          <a:bodyPr wrap="square">
            <a:spAutoFit/>
          </a:bodyPr>
          <a:lstStyle/>
          <a:p>
            <a:pPr marL="183535" indent="-183535"/>
            <a:r>
              <a:rPr lang="en-US" sz="2007" b="1" dirty="0">
                <a:latin typeface="Arial" panose="020B0604020202020204" pitchFamily="34" charset="0"/>
                <a:ea typeface="Times New Roman" panose="02020603050405020304" pitchFamily="18" charset="0"/>
                <a:cs typeface="Arial" panose="020B0604020202020204" pitchFamily="34" charset="0"/>
              </a:rPr>
              <a:t>SDS-polyacrylamide gel electrophoresis (SDS-PAGE)</a:t>
            </a:r>
            <a:endParaRPr lang="en-US" sz="2007" b="1" dirty="0">
              <a:latin typeface="Arial" panose="020B0604020202020204" pitchFamily="34" charset="0"/>
              <a:ea typeface="Times New Roman" panose="02020603050405020304" pitchFamily="18" charset="0"/>
            </a:endParaRPr>
          </a:p>
        </p:txBody>
      </p:sp>
      <p:pic>
        <p:nvPicPr>
          <p:cNvPr id="5" name="SDS gel electrophoresis">
            <a:hlinkClick r:id="" action="ppaction://media"/>
            <a:extLst>
              <a:ext uri="{FF2B5EF4-FFF2-40B4-BE49-F238E27FC236}">
                <a16:creationId xmlns:a16="http://schemas.microsoft.com/office/drawing/2014/main" id="{82305D0F-ECB4-42DC-89E2-E273D5DBA3D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7513" r="7504"/>
          <a:stretch/>
        </p:blipFill>
        <p:spPr>
          <a:xfrm>
            <a:off x="6877400" y="609585"/>
            <a:ext cx="6198890" cy="4102997"/>
          </a:xfrm>
          <a:prstGeom prst="rect">
            <a:avLst/>
          </a:prstGeom>
        </p:spPr>
      </p:pic>
      <p:sp>
        <p:nvSpPr>
          <p:cNvPr id="6" name="TextBox 5">
            <a:extLst>
              <a:ext uri="{FF2B5EF4-FFF2-40B4-BE49-F238E27FC236}">
                <a16:creationId xmlns:a16="http://schemas.microsoft.com/office/drawing/2014/main" id="{6A191BC6-4E52-4CB2-9AF4-20F70D87A9FD}"/>
              </a:ext>
            </a:extLst>
          </p:cNvPr>
          <p:cNvSpPr txBox="1"/>
          <p:nvPr/>
        </p:nvSpPr>
        <p:spPr>
          <a:xfrm>
            <a:off x="5603602" y="4940388"/>
            <a:ext cx="4145351" cy="2022477"/>
          </a:xfrm>
          <a:prstGeom prst="rect">
            <a:avLst/>
          </a:prstGeom>
          <a:noFill/>
        </p:spPr>
        <p:txBody>
          <a:bodyPr wrap="square" rtlCol="0">
            <a:spAutoFit/>
          </a:bodyPr>
          <a:lstStyle/>
          <a:p>
            <a:r>
              <a:rPr lang="en-US" sz="2007" i="1" dirty="0">
                <a:solidFill>
                  <a:srgbClr val="00B0F0"/>
                </a:solidFill>
                <a:latin typeface="Arial" panose="020B0604020202020204" pitchFamily="34" charset="0"/>
              </a:rPr>
              <a:t>Based on the video:</a:t>
            </a:r>
          </a:p>
          <a:p>
            <a:pPr marL="229423" indent="-229423">
              <a:buAutoNum type="arabicPeriod"/>
            </a:pPr>
            <a:r>
              <a:rPr lang="en-US" sz="2007" i="1" dirty="0">
                <a:solidFill>
                  <a:srgbClr val="00B0F0"/>
                </a:solidFill>
                <a:latin typeface="Arial" panose="020B0604020202020204" pitchFamily="34" charset="0"/>
              </a:rPr>
              <a:t>What happened to all proteins when interacting with SDS?</a:t>
            </a:r>
          </a:p>
          <a:p>
            <a:pPr marL="229423" indent="-229423">
              <a:spcBef>
                <a:spcPts val="602"/>
              </a:spcBef>
              <a:buFont typeface="+mj-lt"/>
              <a:buAutoNum type="arabicPeriod"/>
            </a:pPr>
            <a:r>
              <a:rPr lang="en-US" sz="2007" i="1" dirty="0">
                <a:solidFill>
                  <a:srgbClr val="00B0F0"/>
                </a:solidFill>
                <a:latin typeface="Arial" panose="020B0604020202020204" pitchFamily="34" charset="0"/>
              </a:rPr>
              <a:t>What happened to the protein with two chains, after interacting with SDS?</a:t>
            </a:r>
          </a:p>
        </p:txBody>
      </p:sp>
      <p:sp>
        <p:nvSpPr>
          <p:cNvPr id="10" name="Rectangle 9">
            <a:extLst>
              <a:ext uri="{FF2B5EF4-FFF2-40B4-BE49-F238E27FC236}">
                <a16:creationId xmlns:a16="http://schemas.microsoft.com/office/drawing/2014/main" id="{1254D97A-5568-47B2-8784-B2098BB4C57F}"/>
              </a:ext>
            </a:extLst>
          </p:cNvPr>
          <p:cNvSpPr/>
          <p:nvPr/>
        </p:nvSpPr>
        <p:spPr>
          <a:xfrm>
            <a:off x="16946" y="494593"/>
            <a:ext cx="6804112" cy="1636666"/>
          </a:xfrm>
          <a:prstGeom prst="rect">
            <a:avLst/>
          </a:prstGeom>
        </p:spPr>
        <p:txBody>
          <a:bodyPr wrap="square">
            <a:spAutoFit/>
          </a:bodyPr>
          <a:lstStyle/>
          <a:p>
            <a:pPr marL="91768"/>
            <a:r>
              <a:rPr lang="en-US" sz="2007" dirty="0">
                <a:latin typeface="Arial" panose="020B0604020202020204" pitchFamily="34" charset="0"/>
                <a:ea typeface="Times New Roman" panose="02020603050405020304" pitchFamily="18" charset="0"/>
              </a:rPr>
              <a:t>After the protein is purified, its purity can be monitored by:</a:t>
            </a:r>
          </a:p>
          <a:p>
            <a:pPr marL="183535"/>
            <a:r>
              <a:rPr lang="en-US" sz="2007" dirty="0">
                <a:latin typeface="Arial" panose="020B0604020202020204" pitchFamily="34" charset="0"/>
                <a:ea typeface="Times New Roman" panose="02020603050405020304" pitchFamily="18" charset="0"/>
              </a:rPr>
              <a:t>a) SDS-page gel electrophoresis (most common)</a:t>
            </a:r>
          </a:p>
          <a:p>
            <a:pPr marL="183535"/>
            <a:r>
              <a:rPr lang="en-US" sz="2007" dirty="0">
                <a:latin typeface="Arial" panose="020B0604020202020204" pitchFamily="34" charset="0"/>
                <a:ea typeface="Times New Roman" panose="02020603050405020304" pitchFamily="18" charset="0"/>
              </a:rPr>
              <a:t>b) Mass spectrometry (sometimes)</a:t>
            </a:r>
          </a:p>
          <a:p>
            <a:pPr marL="183535"/>
            <a:r>
              <a:rPr lang="en-US" sz="2007" dirty="0">
                <a:latin typeface="Arial" panose="020B0604020202020204" pitchFamily="34" charset="0"/>
                <a:ea typeface="Times New Roman" panose="02020603050405020304" pitchFamily="18" charset="0"/>
              </a:rPr>
              <a:t>c) Amino terminal sequencing (rare)</a:t>
            </a:r>
          </a:p>
          <a:p>
            <a:pPr marL="183535"/>
            <a:r>
              <a:rPr lang="en-US" sz="2007" dirty="0">
                <a:latin typeface="Arial" panose="020B0604020202020204" pitchFamily="34" charset="0"/>
                <a:ea typeface="Times New Roman" panose="02020603050405020304" pitchFamily="18" charset="0"/>
              </a:rPr>
              <a:t>d) Isoelectric focusing (separation by </a:t>
            </a:r>
            <a:r>
              <a:rPr lang="en-US" sz="2007" dirty="0" err="1">
                <a:latin typeface="Arial" panose="020B0604020202020204" pitchFamily="34" charset="0"/>
                <a:ea typeface="Times New Roman" panose="02020603050405020304" pitchFamily="18" charset="0"/>
              </a:rPr>
              <a:t>pI</a:t>
            </a:r>
            <a:r>
              <a:rPr lang="en-US" sz="2007" dirty="0">
                <a:latin typeface="Arial" panose="020B0604020202020204" pitchFamily="34" charset="0"/>
                <a:ea typeface="Times New Roman" panose="02020603050405020304" pitchFamily="18" charset="0"/>
              </a:rPr>
              <a:t>) (rare)</a:t>
            </a:r>
          </a:p>
        </p:txBody>
      </p:sp>
      <p:sp>
        <p:nvSpPr>
          <p:cNvPr id="7" name="TextBox 6">
            <a:extLst>
              <a:ext uri="{FF2B5EF4-FFF2-40B4-BE49-F238E27FC236}">
                <a16:creationId xmlns:a16="http://schemas.microsoft.com/office/drawing/2014/main" id="{A92D81E1-E85B-49C2-98AD-0BDE3F75B5F0}"/>
              </a:ext>
            </a:extLst>
          </p:cNvPr>
          <p:cNvSpPr txBox="1"/>
          <p:nvPr/>
        </p:nvSpPr>
        <p:spPr>
          <a:xfrm>
            <a:off x="183551" y="2505747"/>
            <a:ext cx="6563324" cy="1636666"/>
          </a:xfrm>
          <a:prstGeom prst="rect">
            <a:avLst/>
          </a:prstGeom>
          <a:noFill/>
        </p:spPr>
        <p:txBody>
          <a:bodyPr wrap="square" rtlCol="0">
            <a:spAutoFit/>
          </a:bodyPr>
          <a:lstStyle/>
          <a:p>
            <a:r>
              <a:rPr lang="en-US" sz="2007" dirty="0">
                <a:solidFill>
                  <a:srgbClr val="C00000"/>
                </a:solidFill>
                <a:latin typeface="Arial" panose="020B0604020202020204" pitchFamily="34" charset="0"/>
              </a:rPr>
              <a:t>Electrophoresis = </a:t>
            </a:r>
            <a:r>
              <a:rPr lang="en-US" sz="2007" dirty="0">
                <a:latin typeface="Arial" panose="020B0604020202020204" pitchFamily="34" charset="0"/>
              </a:rPr>
              <a:t>movement of charged molecules in an electric field: </a:t>
            </a:r>
            <a:r>
              <a:rPr lang="en-US" sz="2007" i="1" dirty="0">
                <a:latin typeface="Arial" panose="020B0604020202020204" pitchFamily="34" charset="0"/>
              </a:rPr>
              <a:t>velocity </a:t>
            </a:r>
            <a:r>
              <a:rPr lang="en-US" sz="2007" i="1" dirty="0">
                <a:latin typeface="Arial" panose="020B0604020202020204" pitchFamily="34" charset="0"/>
                <a:sym typeface="Symbol" panose="05050102010706020507" pitchFamily="18" charset="2"/>
              </a:rPr>
              <a:t> (q/M) x V </a:t>
            </a:r>
            <a:r>
              <a:rPr lang="en-US" sz="2007" dirty="0">
                <a:latin typeface="Arial" panose="020B0604020202020204" pitchFamily="34" charset="0"/>
                <a:sym typeface="Symbol" panose="05050102010706020507" pitchFamily="18" charset="2"/>
              </a:rPr>
              <a:t>(V, volts)</a:t>
            </a:r>
            <a:endParaRPr lang="en-US" sz="2007" dirty="0">
              <a:latin typeface="Arial" panose="020B0604020202020204" pitchFamily="34" charset="0"/>
            </a:endParaRPr>
          </a:p>
          <a:p>
            <a:endParaRPr lang="en-US" sz="2007" dirty="0">
              <a:solidFill>
                <a:srgbClr val="C00000"/>
              </a:solidFill>
              <a:latin typeface="Arial" panose="020B0604020202020204" pitchFamily="34" charset="0"/>
            </a:endParaRPr>
          </a:p>
          <a:p>
            <a:r>
              <a:rPr lang="en-US" sz="2007" dirty="0">
                <a:solidFill>
                  <a:srgbClr val="C00000"/>
                </a:solidFill>
                <a:latin typeface="Arial" panose="020B0604020202020204" pitchFamily="34" charset="0"/>
              </a:rPr>
              <a:t>Denatured</a:t>
            </a:r>
            <a:r>
              <a:rPr lang="en-US" sz="2007" dirty="0">
                <a:latin typeface="Arial" panose="020B0604020202020204" pitchFamily="34" charset="0"/>
              </a:rPr>
              <a:t> proteins are pulled through a polymer gel by electrophoresis, separating them solely by size (ideally).</a:t>
            </a:r>
          </a:p>
        </p:txBody>
      </p:sp>
      <p:pic>
        <p:nvPicPr>
          <p:cNvPr id="8" name="Picture 7">
            <a:extLst>
              <a:ext uri="{FF2B5EF4-FFF2-40B4-BE49-F238E27FC236}">
                <a16:creationId xmlns:a16="http://schemas.microsoft.com/office/drawing/2014/main" id="{04F45C0E-1DC8-861F-A8F0-9A756690DEE6}"/>
              </a:ext>
            </a:extLst>
          </p:cNvPr>
          <p:cNvPicPr>
            <a:picLocks noChangeAspect="1"/>
          </p:cNvPicPr>
          <p:nvPr/>
        </p:nvPicPr>
        <p:blipFill rotWithShape="1">
          <a:blip r:embed="rId6"/>
          <a:srcRect l="50000" t="8750" r="7500" b="58320"/>
          <a:stretch/>
        </p:blipFill>
        <p:spPr>
          <a:xfrm>
            <a:off x="165313" y="5443914"/>
            <a:ext cx="1457944" cy="1129650"/>
          </a:xfrm>
          <a:prstGeom prst="rect">
            <a:avLst/>
          </a:prstGeom>
        </p:spPr>
      </p:pic>
      <p:sp>
        <p:nvSpPr>
          <p:cNvPr id="11" name="TextBox 10">
            <a:extLst>
              <a:ext uri="{FF2B5EF4-FFF2-40B4-BE49-F238E27FC236}">
                <a16:creationId xmlns:a16="http://schemas.microsoft.com/office/drawing/2014/main" id="{A79519B4-9960-8501-3B07-12788DB50CC9}"/>
              </a:ext>
            </a:extLst>
          </p:cNvPr>
          <p:cNvSpPr txBox="1"/>
          <p:nvPr/>
        </p:nvSpPr>
        <p:spPr>
          <a:xfrm>
            <a:off x="4682133" y="84498"/>
            <a:ext cx="3823596" cy="525087"/>
          </a:xfrm>
          <a:prstGeom prst="rect">
            <a:avLst/>
          </a:prstGeom>
          <a:noFill/>
        </p:spPr>
        <p:txBody>
          <a:bodyPr wrap="square">
            <a:spAutoFit/>
          </a:bodyPr>
          <a:lstStyle/>
          <a:p>
            <a:pPr marL="183535" indent="-183535"/>
            <a:r>
              <a:rPr lang="en-US" sz="2810" dirty="0">
                <a:latin typeface="Arial" panose="020B0604020202020204" pitchFamily="34" charset="0"/>
                <a:ea typeface="Times New Roman" panose="02020603050405020304" pitchFamily="18" charset="0"/>
              </a:rPr>
              <a:t>Evaluating Final Purity</a:t>
            </a:r>
          </a:p>
        </p:txBody>
      </p:sp>
      <p:pic>
        <p:nvPicPr>
          <p:cNvPr id="12" name="Picture 11">
            <a:extLst>
              <a:ext uri="{FF2B5EF4-FFF2-40B4-BE49-F238E27FC236}">
                <a16:creationId xmlns:a16="http://schemas.microsoft.com/office/drawing/2014/main" id="{1B169DF2-9397-ACF5-07E4-909A5A10E418}"/>
              </a:ext>
            </a:extLst>
          </p:cNvPr>
          <p:cNvPicPr>
            <a:picLocks noChangeAspect="1"/>
          </p:cNvPicPr>
          <p:nvPr/>
        </p:nvPicPr>
        <p:blipFill>
          <a:blip r:embed="rId7"/>
          <a:stretch>
            <a:fillRect/>
          </a:stretch>
        </p:blipFill>
        <p:spPr>
          <a:xfrm>
            <a:off x="10099675" y="5003921"/>
            <a:ext cx="1294684" cy="920999"/>
          </a:xfrm>
          <a:prstGeom prst="rect">
            <a:avLst/>
          </a:prstGeom>
        </p:spPr>
      </p:pic>
      <p:pic>
        <p:nvPicPr>
          <p:cNvPr id="16" name="Picture 15">
            <a:extLst>
              <a:ext uri="{FF2B5EF4-FFF2-40B4-BE49-F238E27FC236}">
                <a16:creationId xmlns:a16="http://schemas.microsoft.com/office/drawing/2014/main" id="{63B05F94-F9A2-E98A-A15B-7C7910154F2F}"/>
              </a:ext>
            </a:extLst>
          </p:cNvPr>
          <p:cNvPicPr>
            <a:picLocks noChangeAspect="1"/>
          </p:cNvPicPr>
          <p:nvPr/>
        </p:nvPicPr>
        <p:blipFill>
          <a:blip r:embed="rId8"/>
          <a:stretch>
            <a:fillRect/>
          </a:stretch>
        </p:blipFill>
        <p:spPr>
          <a:xfrm>
            <a:off x="11776075" y="4964313"/>
            <a:ext cx="1129931" cy="925297"/>
          </a:xfrm>
          <a:prstGeom prst="rect">
            <a:avLst/>
          </a:prstGeom>
        </p:spPr>
      </p:pic>
      <p:pic>
        <p:nvPicPr>
          <p:cNvPr id="18" name="Picture 17">
            <a:extLst>
              <a:ext uri="{FF2B5EF4-FFF2-40B4-BE49-F238E27FC236}">
                <a16:creationId xmlns:a16="http://schemas.microsoft.com/office/drawing/2014/main" id="{A5F60B0E-4136-2F64-55A9-0919E57F0173}"/>
              </a:ext>
            </a:extLst>
          </p:cNvPr>
          <p:cNvPicPr>
            <a:picLocks noChangeAspect="1"/>
          </p:cNvPicPr>
          <p:nvPr/>
        </p:nvPicPr>
        <p:blipFill>
          <a:blip r:embed="rId9"/>
          <a:stretch>
            <a:fillRect/>
          </a:stretch>
        </p:blipFill>
        <p:spPr>
          <a:xfrm>
            <a:off x="10009260" y="6113380"/>
            <a:ext cx="1308534" cy="903183"/>
          </a:xfrm>
          <a:prstGeom prst="rect">
            <a:avLst/>
          </a:prstGeom>
        </p:spPr>
      </p:pic>
      <p:sp>
        <p:nvSpPr>
          <p:cNvPr id="2" name="TextBox 1">
            <a:extLst>
              <a:ext uri="{FF2B5EF4-FFF2-40B4-BE49-F238E27FC236}">
                <a16:creationId xmlns:a16="http://schemas.microsoft.com/office/drawing/2014/main" id="{951D234D-3846-1825-7AF7-BA3941AFA7DD}"/>
              </a:ext>
            </a:extLst>
          </p:cNvPr>
          <p:cNvSpPr txBox="1"/>
          <p:nvPr/>
        </p:nvSpPr>
        <p:spPr>
          <a:xfrm>
            <a:off x="2986047" y="4461489"/>
            <a:ext cx="2648281" cy="339762"/>
          </a:xfrm>
          <a:prstGeom prst="rect">
            <a:avLst/>
          </a:prstGeom>
          <a:noFill/>
        </p:spPr>
        <p:txBody>
          <a:bodyPr wrap="none" rtlCol="0">
            <a:spAutoFit/>
          </a:bodyPr>
          <a:lstStyle/>
          <a:p>
            <a:pPr algn="l"/>
            <a:r>
              <a:rPr lang="en-US" sz="1606" b="1" dirty="0">
                <a:latin typeface="Arial" panose="020B0604020202020204" pitchFamily="34" charset="0"/>
                <a:cs typeface="Arial" panose="020B0604020202020204" pitchFamily="34" charset="0"/>
              </a:rPr>
              <a:t>Lanes (multiple samples)</a:t>
            </a:r>
          </a:p>
        </p:txBody>
      </p:sp>
      <p:cxnSp>
        <p:nvCxnSpPr>
          <p:cNvPr id="4" name="Straight Arrow Connector 3">
            <a:extLst>
              <a:ext uri="{FF2B5EF4-FFF2-40B4-BE49-F238E27FC236}">
                <a16:creationId xmlns:a16="http://schemas.microsoft.com/office/drawing/2014/main" id="{11C08EC5-139B-4A91-09B2-AA579622249D}"/>
              </a:ext>
            </a:extLst>
          </p:cNvPr>
          <p:cNvCxnSpPr>
            <a:cxnSpLocks/>
          </p:cNvCxnSpPr>
          <p:nvPr/>
        </p:nvCxnSpPr>
        <p:spPr>
          <a:xfrm>
            <a:off x="3229167" y="4789054"/>
            <a:ext cx="0" cy="1274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765E0AA-A787-A384-F678-5CD7601F6B62}"/>
              </a:ext>
            </a:extLst>
          </p:cNvPr>
          <p:cNvCxnSpPr>
            <a:cxnSpLocks/>
          </p:cNvCxnSpPr>
          <p:nvPr/>
        </p:nvCxnSpPr>
        <p:spPr>
          <a:xfrm>
            <a:off x="3509564" y="4789054"/>
            <a:ext cx="0" cy="1529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89E7DD6-9D36-B856-BD43-CBA3C467165F}"/>
              </a:ext>
            </a:extLst>
          </p:cNvPr>
          <p:cNvCxnSpPr>
            <a:cxnSpLocks/>
          </p:cNvCxnSpPr>
          <p:nvPr/>
        </p:nvCxnSpPr>
        <p:spPr>
          <a:xfrm>
            <a:off x="3789961" y="4789054"/>
            <a:ext cx="0" cy="1529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003357C-9D47-EFA2-02ED-F268C6933F6A}"/>
              </a:ext>
            </a:extLst>
          </p:cNvPr>
          <p:cNvCxnSpPr>
            <a:cxnSpLocks/>
          </p:cNvCxnSpPr>
          <p:nvPr/>
        </p:nvCxnSpPr>
        <p:spPr>
          <a:xfrm>
            <a:off x="4070358" y="4789054"/>
            <a:ext cx="0" cy="1529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EDE4EAC-AAE4-CEDC-492B-AA5003DB8D7B}"/>
              </a:ext>
            </a:extLst>
          </p:cNvPr>
          <p:cNvCxnSpPr>
            <a:cxnSpLocks/>
          </p:cNvCxnSpPr>
          <p:nvPr/>
        </p:nvCxnSpPr>
        <p:spPr>
          <a:xfrm>
            <a:off x="4350755" y="4789054"/>
            <a:ext cx="0" cy="1274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A64ED6B-8780-0E26-5B3A-D878FF9773C4}"/>
              </a:ext>
            </a:extLst>
          </p:cNvPr>
          <p:cNvCxnSpPr>
            <a:cxnSpLocks/>
          </p:cNvCxnSpPr>
          <p:nvPr/>
        </p:nvCxnSpPr>
        <p:spPr>
          <a:xfrm>
            <a:off x="4529189" y="4789054"/>
            <a:ext cx="0" cy="1274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1530AA6-9CC2-2155-4255-EC48BC1A68DD}"/>
              </a:ext>
            </a:extLst>
          </p:cNvPr>
          <p:cNvCxnSpPr>
            <a:cxnSpLocks/>
          </p:cNvCxnSpPr>
          <p:nvPr/>
        </p:nvCxnSpPr>
        <p:spPr>
          <a:xfrm>
            <a:off x="4835077" y="4789054"/>
            <a:ext cx="0" cy="1274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DC65A92-71F7-D4CB-AC81-FCB47C8BE251}"/>
              </a:ext>
            </a:extLst>
          </p:cNvPr>
          <p:cNvSpPr txBox="1"/>
          <p:nvPr/>
        </p:nvSpPr>
        <p:spPr>
          <a:xfrm>
            <a:off x="3229168" y="4114008"/>
            <a:ext cx="2154016" cy="411447"/>
          </a:xfrm>
          <a:prstGeom prst="rect">
            <a:avLst/>
          </a:prstGeom>
          <a:noFill/>
        </p:spPr>
        <p:txBody>
          <a:bodyPr wrap="none" rtlCol="0">
            <a:spAutoFit/>
          </a:bodyPr>
          <a:lstStyle/>
          <a:p>
            <a:pPr algn="l"/>
            <a:r>
              <a:rPr lang="en-US" sz="2064" b="1" dirty="0">
                <a:latin typeface="Arial" panose="020B0604020202020204" pitchFamily="34" charset="0"/>
                <a:cs typeface="Arial" panose="020B0604020202020204" pitchFamily="34" charset="0"/>
              </a:rPr>
              <a:t>Top View of Gel</a:t>
            </a:r>
          </a:p>
        </p:txBody>
      </p:sp>
      <p:sp>
        <p:nvSpPr>
          <p:cNvPr id="3" name="Date Placeholder 2">
            <a:extLst>
              <a:ext uri="{FF2B5EF4-FFF2-40B4-BE49-F238E27FC236}">
                <a16:creationId xmlns:a16="http://schemas.microsoft.com/office/drawing/2014/main" id="{AB71D312-EA69-1BDD-8AA0-6412FCBE7243}"/>
              </a:ext>
            </a:extLst>
          </p:cNvPr>
          <p:cNvSpPr>
            <a:spLocks noGrp="1"/>
          </p:cNvSpPr>
          <p:nvPr>
            <p:ph type="dt" sz="half" idx="6"/>
          </p:nvPr>
        </p:nvSpPr>
        <p:spPr/>
        <p:txBody>
          <a:bodyPr/>
          <a:lstStyle/>
          <a:p>
            <a:fld id="{A67CE24F-3522-4321-B0D1-B616912BAB93}" type="datetime1">
              <a:rPr lang="en-US" smtClean="0"/>
              <a:t>8/28/2024</a:t>
            </a:fld>
            <a:endParaRPr lang="en-US"/>
          </a:p>
        </p:txBody>
      </p:sp>
      <p:sp>
        <p:nvSpPr>
          <p:cNvPr id="19" name="Footer Placeholder 18">
            <a:extLst>
              <a:ext uri="{FF2B5EF4-FFF2-40B4-BE49-F238E27FC236}">
                <a16:creationId xmlns:a16="http://schemas.microsoft.com/office/drawing/2014/main" id="{83DF91ED-8572-936D-44C6-A7E25D0A74FD}"/>
              </a:ext>
            </a:extLst>
          </p:cNvPr>
          <p:cNvSpPr>
            <a:spLocks noGrp="1"/>
          </p:cNvSpPr>
          <p:nvPr>
            <p:ph type="ftr" sz="quarter" idx="5"/>
          </p:nvPr>
        </p:nvSpPr>
        <p:spPr/>
        <p:txBody>
          <a:bodyPr/>
          <a:lstStyle/>
          <a:p>
            <a:r>
              <a:rPr lang="en-US"/>
              <a:t>Foundations - Rule - F2024 - Lecture 2b</a:t>
            </a:r>
          </a:p>
        </p:txBody>
      </p:sp>
      <p:sp>
        <p:nvSpPr>
          <p:cNvPr id="23" name="Slide Number Placeholder 22">
            <a:extLst>
              <a:ext uri="{FF2B5EF4-FFF2-40B4-BE49-F238E27FC236}">
                <a16:creationId xmlns:a16="http://schemas.microsoft.com/office/drawing/2014/main" id="{282F48E5-233F-137F-4328-22FDD55E7C24}"/>
              </a:ext>
            </a:extLst>
          </p:cNvPr>
          <p:cNvSpPr>
            <a:spLocks noGrp="1"/>
          </p:cNvSpPr>
          <p:nvPr>
            <p:ph type="sldNum" sz="quarter" idx="7"/>
          </p:nvPr>
        </p:nvSpPr>
        <p:spPr/>
        <p:txBody>
          <a:bodyPr/>
          <a:lstStyle/>
          <a:p>
            <a:pPr marL="38446">
              <a:lnSpc>
                <a:spcPts val="1422"/>
              </a:lnSpc>
            </a:pPr>
            <a:fld id="{81D60167-4931-47E6-BA6A-407CBD079E47}" type="slidenum">
              <a:rPr lang="en-US" smtClean="0"/>
              <a:pPr marL="38446">
                <a:lnSpc>
                  <a:spcPts val="1422"/>
                </a:lnSpc>
              </a:pPr>
              <a:t>11</a:t>
            </a:fld>
            <a:endParaRPr lang="en-US" dirty="0"/>
          </a:p>
        </p:txBody>
      </p:sp>
    </p:spTree>
    <p:extLst>
      <p:ext uri="{BB962C8B-B14F-4D97-AF65-F5344CB8AC3E}">
        <p14:creationId xmlns:p14="http://schemas.microsoft.com/office/powerpoint/2010/main" val="169801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6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a:extLst>
              <a:ext uri="{FF2B5EF4-FFF2-40B4-BE49-F238E27FC236}">
                <a16:creationId xmlns:a16="http://schemas.microsoft.com/office/drawing/2014/main" id="{CC973EA5-FDEC-46E9-A6B9-D028B3924AB2}"/>
              </a:ext>
            </a:extLst>
          </p:cNvPr>
          <p:cNvGraphicFramePr>
            <a:graphicFrameLocks noChangeAspect="1"/>
          </p:cNvGraphicFramePr>
          <p:nvPr/>
        </p:nvGraphicFramePr>
        <p:xfrm>
          <a:off x="199060" y="2338451"/>
          <a:ext cx="4916691" cy="1006805"/>
        </p:xfrm>
        <a:graphic>
          <a:graphicData uri="http://schemas.openxmlformats.org/presentationml/2006/ole">
            <mc:AlternateContent xmlns:mc="http://schemas.openxmlformats.org/markup-compatibility/2006">
              <mc:Choice xmlns:v="urn:schemas-microsoft-com:vml" Requires="v">
                <p:oleObj name="MDLDrawObject Class" r:id="rId2" imgW="3704948" imgH="856856" progId="MDLDrawOLE.MDLDrawObject.1">
                  <p:embed/>
                </p:oleObj>
              </mc:Choice>
              <mc:Fallback>
                <p:oleObj name="MDLDrawObject Class" r:id="rId2" imgW="3704948" imgH="856856" progId="MDLDrawOLE.MDLDrawObject.1">
                  <p:embed/>
                  <p:pic>
                    <p:nvPicPr>
                      <p:cNvPr id="10" name="Object 9">
                        <a:extLst>
                          <a:ext uri="{FF2B5EF4-FFF2-40B4-BE49-F238E27FC236}">
                            <a16:creationId xmlns:a16="http://schemas.microsoft.com/office/drawing/2014/main" id="{CC973EA5-FDEC-46E9-A6B9-D028B3924A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060" y="2338451"/>
                        <a:ext cx="4916691" cy="1006805"/>
                      </a:xfrm>
                      <a:prstGeom prst="rect">
                        <a:avLst/>
                      </a:prstGeom>
                      <a:noFill/>
                    </p:spPr>
                  </p:pic>
                </p:oleObj>
              </mc:Fallback>
            </mc:AlternateContent>
          </a:graphicData>
        </a:graphic>
      </p:graphicFrame>
      <p:graphicFrame>
        <p:nvGraphicFramePr>
          <p:cNvPr id="11" name="Object 10">
            <a:extLst>
              <a:ext uri="{FF2B5EF4-FFF2-40B4-BE49-F238E27FC236}">
                <a16:creationId xmlns:a16="http://schemas.microsoft.com/office/drawing/2014/main" id="{3A87B2C6-EB0A-43EE-B799-DDF69C08D095}"/>
              </a:ext>
            </a:extLst>
          </p:cNvPr>
          <p:cNvGraphicFramePr>
            <a:graphicFrameLocks noChangeAspect="1"/>
          </p:cNvGraphicFramePr>
          <p:nvPr/>
        </p:nvGraphicFramePr>
        <p:xfrm>
          <a:off x="196578" y="3232532"/>
          <a:ext cx="4824103" cy="1790717"/>
        </p:xfrm>
        <a:graphic>
          <a:graphicData uri="http://schemas.openxmlformats.org/presentationml/2006/ole">
            <mc:AlternateContent xmlns:mc="http://schemas.openxmlformats.org/markup-compatibility/2006">
              <mc:Choice xmlns:v="urn:schemas-microsoft-com:vml" Requires="v">
                <p:oleObj name="MDLDrawObject Class" r:id="rId4" imgW="5952774" imgH="2485434" progId="MDLDrawOLE.MDLDrawObject.1">
                  <p:embed/>
                </p:oleObj>
              </mc:Choice>
              <mc:Fallback>
                <p:oleObj name="MDLDrawObject Class" r:id="rId4" imgW="5952774" imgH="2485434" progId="MDLDrawOLE.MDLDrawObject.1">
                  <p:embed/>
                  <p:pic>
                    <p:nvPicPr>
                      <p:cNvPr id="11" name="Object 10">
                        <a:extLst>
                          <a:ext uri="{FF2B5EF4-FFF2-40B4-BE49-F238E27FC236}">
                            <a16:creationId xmlns:a16="http://schemas.microsoft.com/office/drawing/2014/main" id="{3A87B2C6-EB0A-43EE-B799-DDF69C08D095}"/>
                          </a:ext>
                        </a:extLst>
                      </p:cNvPr>
                      <p:cNvPicPr>
                        <a:picLocks noChangeAspect="1" noChangeArrowheads="1"/>
                      </p:cNvPicPr>
                      <p:nvPr/>
                    </p:nvPicPr>
                    <p:blipFill>
                      <a:blip r:embed="rId5"/>
                      <a:srcRect/>
                      <a:stretch>
                        <a:fillRect/>
                      </a:stretch>
                    </p:blipFill>
                    <p:spPr bwMode="auto">
                      <a:xfrm>
                        <a:off x="196578" y="3232532"/>
                        <a:ext cx="4824103" cy="1790717"/>
                      </a:xfrm>
                      <a:prstGeom prst="rect">
                        <a:avLst/>
                      </a:prstGeom>
                      <a:noFill/>
                    </p:spPr>
                  </p:pic>
                </p:oleObj>
              </mc:Fallback>
            </mc:AlternateContent>
          </a:graphicData>
        </a:graphic>
      </p:graphicFrame>
      <p:sp>
        <p:nvSpPr>
          <p:cNvPr id="12" name="Rectangle 11">
            <a:extLst>
              <a:ext uri="{FF2B5EF4-FFF2-40B4-BE49-F238E27FC236}">
                <a16:creationId xmlns:a16="http://schemas.microsoft.com/office/drawing/2014/main" id="{EF6C6029-7171-44F9-927B-D69134A07578}"/>
              </a:ext>
            </a:extLst>
          </p:cNvPr>
          <p:cNvSpPr/>
          <p:nvPr/>
        </p:nvSpPr>
        <p:spPr>
          <a:xfrm>
            <a:off x="119219" y="500920"/>
            <a:ext cx="6610372" cy="1939348"/>
          </a:xfrm>
          <a:prstGeom prst="rect">
            <a:avLst/>
          </a:prstGeom>
        </p:spPr>
        <p:txBody>
          <a:bodyPr wrap="square">
            <a:spAutoFit/>
          </a:bodyPr>
          <a:lstStyle/>
          <a:p>
            <a:pPr marL="183535" indent="-183535"/>
            <a:r>
              <a:rPr lang="en-US" sz="2000" b="1" dirty="0">
                <a:latin typeface="Arial" panose="020B0604020202020204" pitchFamily="34" charset="0"/>
                <a:ea typeface="Times New Roman" panose="02020603050405020304" pitchFamily="18" charset="0"/>
                <a:cs typeface="Arial" panose="020B0604020202020204" pitchFamily="34" charset="0"/>
              </a:rPr>
              <a:t>SDS – </a:t>
            </a:r>
            <a:r>
              <a:rPr lang="en-US" sz="2000" dirty="0">
                <a:latin typeface="Arial" panose="020B0604020202020204" pitchFamily="34" charset="0"/>
                <a:ea typeface="Times New Roman" panose="02020603050405020304" pitchFamily="18" charset="0"/>
                <a:cs typeface="Arial" panose="020B0604020202020204" pitchFamily="34" charset="0"/>
              </a:rPr>
              <a:t>denatures proteins, giving them:</a:t>
            </a:r>
          </a:p>
          <a:p>
            <a:pPr marL="802980" lvl="1" indent="-344134">
              <a:buFont typeface="Arial" panose="020B0604020202020204" pitchFamily="34" charset="0"/>
              <a:buChar char="•"/>
            </a:pPr>
            <a:r>
              <a:rPr lang="en-US" sz="2000" dirty="0">
                <a:latin typeface="Arial" panose="020B0604020202020204" pitchFamily="34" charset="0"/>
                <a:ea typeface="Times New Roman" panose="02020603050405020304" pitchFamily="18" charset="0"/>
                <a:cs typeface="Arial" panose="020B0604020202020204" pitchFamily="34" charset="0"/>
              </a:rPr>
              <a:t>a negative charge</a:t>
            </a:r>
          </a:p>
          <a:p>
            <a:pPr marL="802980" lvl="1" indent="-344134">
              <a:buFont typeface="Arial" panose="020B0604020202020204" pitchFamily="34" charset="0"/>
              <a:buChar char="•"/>
            </a:pPr>
            <a:r>
              <a:rPr lang="en-US" sz="2000" dirty="0">
                <a:latin typeface="Arial" panose="020B0604020202020204" pitchFamily="34" charset="0"/>
                <a:ea typeface="Times New Roman" panose="02020603050405020304" pitchFamily="18" charset="0"/>
                <a:cs typeface="Arial" panose="020B0604020202020204" pitchFamily="34" charset="0"/>
              </a:rPr>
              <a:t>a  uniform charge to mass ratio</a:t>
            </a:r>
          </a:p>
          <a:p>
            <a:pPr marL="342896" indent="-342896">
              <a:buFont typeface="Arial" panose="020B0604020202020204" pitchFamily="34" charset="0"/>
              <a:buChar char="•"/>
            </a:pPr>
            <a:r>
              <a:rPr lang="en-US" sz="2000" dirty="0">
                <a:latin typeface="Arial" panose="020B0604020202020204" pitchFamily="34" charset="0"/>
                <a:ea typeface="Times New Roman" panose="02020603050405020304" pitchFamily="18" charset="0"/>
                <a:cs typeface="Arial" panose="020B0604020202020204" pitchFamily="34" charset="0"/>
              </a:rPr>
              <a:t>All proteins migrate in the same direction.</a:t>
            </a:r>
          </a:p>
          <a:p>
            <a:pPr marL="342896" indent="-342896">
              <a:buFont typeface="Arial" panose="020B0604020202020204" pitchFamily="34" charset="0"/>
              <a:buChar char="•"/>
            </a:pPr>
            <a:r>
              <a:rPr lang="en-US" sz="2000" dirty="0">
                <a:latin typeface="Arial" panose="020B0604020202020204" pitchFamily="34" charset="0"/>
                <a:ea typeface="Times New Roman" panose="02020603050405020304" pitchFamily="18" charset="0"/>
                <a:cs typeface="Arial" panose="020B0604020202020204" pitchFamily="34" charset="0"/>
              </a:rPr>
              <a:t>Separate only by size as they pass through the gel (Smaller proteins move faster)</a:t>
            </a:r>
            <a:endParaRPr lang="en-US" sz="2000" dirty="0">
              <a:latin typeface="Arial" panose="020B0604020202020204" pitchFamily="34" charset="0"/>
              <a:ea typeface="Times New Roman" panose="02020603050405020304" pitchFamily="18" charset="0"/>
            </a:endParaRPr>
          </a:p>
        </p:txBody>
      </p:sp>
      <p:pic>
        <p:nvPicPr>
          <p:cNvPr id="16" name="Picture 15" descr="71738451">
            <a:extLst>
              <a:ext uri="{FF2B5EF4-FFF2-40B4-BE49-F238E27FC236}">
                <a16:creationId xmlns:a16="http://schemas.microsoft.com/office/drawing/2014/main" id="{4B6BA886-E315-4BF5-BC60-25E617D4BAD0}"/>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61276" y="444963"/>
            <a:ext cx="3987650" cy="2200913"/>
          </a:xfrm>
          <a:prstGeom prst="rect">
            <a:avLst/>
          </a:prstGeom>
          <a:noFill/>
        </p:spPr>
      </p:pic>
      <p:sp>
        <p:nvSpPr>
          <p:cNvPr id="5" name="Rectangle 4">
            <a:extLst>
              <a:ext uri="{FF2B5EF4-FFF2-40B4-BE49-F238E27FC236}">
                <a16:creationId xmlns:a16="http://schemas.microsoft.com/office/drawing/2014/main" id="{C06C13AE-8963-41C8-80E7-E1A10F4B625A}"/>
              </a:ext>
            </a:extLst>
          </p:cNvPr>
          <p:cNvSpPr/>
          <p:nvPr/>
        </p:nvSpPr>
        <p:spPr>
          <a:xfrm>
            <a:off x="4297129" y="74101"/>
            <a:ext cx="7533586" cy="463312"/>
          </a:xfrm>
          <a:prstGeom prst="rect">
            <a:avLst/>
          </a:prstGeom>
        </p:spPr>
        <p:txBody>
          <a:bodyPr wrap="none">
            <a:spAutoFit/>
          </a:bodyPr>
          <a:lstStyle/>
          <a:p>
            <a:pPr marL="183535" indent="-183535"/>
            <a:r>
              <a:rPr lang="en-US" sz="2409" dirty="0">
                <a:latin typeface="Arial" panose="020B0604020202020204" pitchFamily="34" charset="0"/>
                <a:ea typeface="Times New Roman" panose="02020603050405020304" pitchFamily="18" charset="0"/>
                <a:cs typeface="Arial" panose="020B0604020202020204" pitchFamily="34" charset="0"/>
              </a:rPr>
              <a:t>SDS-polyacrylamide gel electrophoresis (SDS-PAGE)</a:t>
            </a:r>
            <a:endParaRPr lang="en-US" sz="2409" dirty="0">
              <a:latin typeface="Arial" panose="020B0604020202020204" pitchFamily="34" charset="0"/>
              <a:ea typeface="Times New Roman" panose="02020603050405020304" pitchFamily="18" charset="0"/>
            </a:endParaRPr>
          </a:p>
        </p:txBody>
      </p:sp>
      <p:sp>
        <p:nvSpPr>
          <p:cNvPr id="13" name="Rectangle 12">
            <a:extLst>
              <a:ext uri="{FF2B5EF4-FFF2-40B4-BE49-F238E27FC236}">
                <a16:creationId xmlns:a16="http://schemas.microsoft.com/office/drawing/2014/main" id="{0B474670-835A-4295-BCF8-2ED2069FE4C2}"/>
              </a:ext>
            </a:extLst>
          </p:cNvPr>
          <p:cNvSpPr/>
          <p:nvPr/>
        </p:nvSpPr>
        <p:spPr>
          <a:xfrm>
            <a:off x="244673" y="5140073"/>
            <a:ext cx="7690656" cy="1323786"/>
          </a:xfrm>
          <a:prstGeom prst="rect">
            <a:avLst/>
          </a:prstGeom>
        </p:spPr>
        <p:txBody>
          <a:bodyPr wrap="square">
            <a:spAutoFit/>
          </a:bodyPr>
          <a:lstStyle/>
          <a:p>
            <a:r>
              <a:rPr lang="en-US" sz="2000" dirty="0">
                <a:latin typeface="Arial" panose="020B0604020202020204" pitchFamily="34" charset="0"/>
                <a:ea typeface="Times New Roman" panose="02020603050405020304" pitchFamily="18" charset="0"/>
                <a:cs typeface="Arial" panose="020B0604020202020204" pitchFamily="34" charset="0"/>
              </a:rPr>
              <a:t>Gels are stained with a stain that is specific for protein.  Most commonly used stain is Coomassie blue.  Gel shows four fractions (#29, #30, #31, #32) obtained from chromatography, an empty lane, pooled fractions (P), molecular weight standards (MW).</a:t>
            </a:r>
            <a:endParaRPr lang="en-US" sz="2000" dirty="0">
              <a:latin typeface="Arial" panose="020B0604020202020204" pitchFamily="34" charset="0"/>
            </a:endParaRPr>
          </a:p>
        </p:txBody>
      </p:sp>
      <p:pic>
        <p:nvPicPr>
          <p:cNvPr id="15" name="Picture 14">
            <a:extLst>
              <a:ext uri="{FF2B5EF4-FFF2-40B4-BE49-F238E27FC236}">
                <a16:creationId xmlns:a16="http://schemas.microsoft.com/office/drawing/2014/main" id="{7F6E5569-FC7A-4F44-99AC-BC8F545EC9C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117" t="16994" r="-1970" b="15797"/>
          <a:stretch/>
        </p:blipFill>
        <p:spPr>
          <a:xfrm>
            <a:off x="10230515" y="4633858"/>
            <a:ext cx="3200400" cy="2372881"/>
          </a:xfrm>
          <a:prstGeom prst="rect">
            <a:avLst/>
          </a:prstGeom>
        </p:spPr>
      </p:pic>
      <p:sp>
        <p:nvSpPr>
          <p:cNvPr id="14" name="TextBox 13">
            <a:extLst>
              <a:ext uri="{FF2B5EF4-FFF2-40B4-BE49-F238E27FC236}">
                <a16:creationId xmlns:a16="http://schemas.microsoft.com/office/drawing/2014/main" id="{E3AF28E3-D3D6-448D-8C42-C8FCC8953BDD}"/>
              </a:ext>
            </a:extLst>
          </p:cNvPr>
          <p:cNvSpPr txBox="1"/>
          <p:nvPr/>
        </p:nvSpPr>
        <p:spPr>
          <a:xfrm>
            <a:off x="7817482" y="2554668"/>
            <a:ext cx="4321224" cy="646835"/>
          </a:xfrm>
          <a:prstGeom prst="rect">
            <a:avLst/>
          </a:prstGeom>
          <a:noFill/>
        </p:spPr>
        <p:txBody>
          <a:bodyPr wrap="none" rtlCol="0">
            <a:spAutoFit/>
          </a:bodyPr>
          <a:lstStyle/>
          <a:p>
            <a:r>
              <a:rPr lang="en-US" sz="1800" dirty="0">
                <a:latin typeface="Arial" panose="020B0604020202020204" pitchFamily="34" charset="0"/>
              </a:rPr>
              <a:t>Yellow, green, orange + SDS =  - charge</a:t>
            </a:r>
          </a:p>
          <a:p>
            <a:r>
              <a:rPr lang="en-US" sz="1800" dirty="0">
                <a:latin typeface="Arial" panose="020B0604020202020204" pitchFamily="34" charset="0"/>
              </a:rPr>
              <a:t>Magenta + SDS = - charge</a:t>
            </a:r>
          </a:p>
        </p:txBody>
      </p:sp>
      <p:sp>
        <p:nvSpPr>
          <p:cNvPr id="17" name="Oval 16">
            <a:extLst>
              <a:ext uri="{FF2B5EF4-FFF2-40B4-BE49-F238E27FC236}">
                <a16:creationId xmlns:a16="http://schemas.microsoft.com/office/drawing/2014/main" id="{17815E68-B1B4-464D-80D0-59AFD9D46F99}"/>
              </a:ext>
            </a:extLst>
          </p:cNvPr>
          <p:cNvSpPr/>
          <p:nvPr/>
        </p:nvSpPr>
        <p:spPr>
          <a:xfrm>
            <a:off x="8960574" y="969913"/>
            <a:ext cx="152400" cy="152400"/>
          </a:xfrm>
          <a:prstGeom prst="ellipse">
            <a:avLst/>
          </a:prstGeom>
          <a:gradFill>
            <a:gsLst>
              <a:gs pos="13000">
                <a:srgbClr val="FF00FF"/>
              </a:gs>
              <a:gs pos="100000">
                <a:schemeClr val="bg1"/>
              </a:gs>
            </a:gsLst>
            <a:path path="circle">
              <a:fillToRect l="100000" t="100000"/>
            </a:path>
          </a:gra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endParaRPr>
          </a:p>
        </p:txBody>
      </p:sp>
      <p:sp>
        <p:nvSpPr>
          <p:cNvPr id="18" name="Oval 17">
            <a:extLst>
              <a:ext uri="{FF2B5EF4-FFF2-40B4-BE49-F238E27FC236}">
                <a16:creationId xmlns:a16="http://schemas.microsoft.com/office/drawing/2014/main" id="{F94464E1-41F8-499A-AB2E-FD7949A68466}"/>
              </a:ext>
            </a:extLst>
          </p:cNvPr>
          <p:cNvSpPr/>
          <p:nvPr/>
        </p:nvSpPr>
        <p:spPr>
          <a:xfrm>
            <a:off x="8338241" y="950629"/>
            <a:ext cx="152400" cy="152400"/>
          </a:xfrm>
          <a:prstGeom prst="ellipse">
            <a:avLst/>
          </a:prstGeom>
          <a:gradFill>
            <a:gsLst>
              <a:gs pos="13000">
                <a:srgbClr val="FF00FF"/>
              </a:gs>
              <a:gs pos="100000">
                <a:schemeClr val="bg1"/>
              </a:gs>
            </a:gsLst>
            <a:path path="circle">
              <a:fillToRect l="100000" t="100000"/>
            </a:path>
          </a:gra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endParaRPr>
          </a:p>
        </p:txBody>
      </p:sp>
      <p:sp>
        <p:nvSpPr>
          <p:cNvPr id="19" name="Oval 18">
            <a:extLst>
              <a:ext uri="{FF2B5EF4-FFF2-40B4-BE49-F238E27FC236}">
                <a16:creationId xmlns:a16="http://schemas.microsoft.com/office/drawing/2014/main" id="{BC914316-10D6-4B62-B53D-74B46A0880FC}"/>
              </a:ext>
            </a:extLst>
          </p:cNvPr>
          <p:cNvSpPr/>
          <p:nvPr/>
        </p:nvSpPr>
        <p:spPr>
          <a:xfrm>
            <a:off x="10453414" y="922767"/>
            <a:ext cx="152400" cy="152400"/>
          </a:xfrm>
          <a:prstGeom prst="ellipse">
            <a:avLst/>
          </a:prstGeom>
          <a:gradFill>
            <a:gsLst>
              <a:gs pos="13000">
                <a:srgbClr val="FF00FF"/>
              </a:gs>
              <a:gs pos="100000">
                <a:schemeClr val="bg1"/>
              </a:gs>
            </a:gsLst>
            <a:path path="circle">
              <a:fillToRect l="100000" t="100000"/>
            </a:path>
          </a:gra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endParaRPr>
          </a:p>
        </p:txBody>
      </p:sp>
      <p:sp>
        <p:nvSpPr>
          <p:cNvPr id="20" name="Oval 19">
            <a:extLst>
              <a:ext uri="{FF2B5EF4-FFF2-40B4-BE49-F238E27FC236}">
                <a16:creationId xmlns:a16="http://schemas.microsoft.com/office/drawing/2014/main" id="{224C4BCD-1A5A-4449-92AB-30128B4079E4}"/>
              </a:ext>
            </a:extLst>
          </p:cNvPr>
          <p:cNvSpPr/>
          <p:nvPr/>
        </p:nvSpPr>
        <p:spPr>
          <a:xfrm>
            <a:off x="10923347" y="922767"/>
            <a:ext cx="152400" cy="152400"/>
          </a:xfrm>
          <a:prstGeom prst="ellipse">
            <a:avLst/>
          </a:prstGeom>
          <a:gradFill>
            <a:gsLst>
              <a:gs pos="13000">
                <a:srgbClr val="FF00FF"/>
              </a:gs>
              <a:gs pos="100000">
                <a:schemeClr val="bg1"/>
              </a:gs>
            </a:gsLst>
            <a:path path="circle">
              <a:fillToRect l="100000" t="100000"/>
            </a:path>
          </a:gra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endParaRPr>
          </a:p>
        </p:txBody>
      </p:sp>
      <p:graphicFrame>
        <p:nvGraphicFramePr>
          <p:cNvPr id="7" name="Table 7">
            <a:extLst>
              <a:ext uri="{FF2B5EF4-FFF2-40B4-BE49-F238E27FC236}">
                <a16:creationId xmlns:a16="http://schemas.microsoft.com/office/drawing/2014/main" id="{B2603C4C-ABBE-CD70-8DBF-6BFC564E4D6F}"/>
              </a:ext>
            </a:extLst>
          </p:cNvPr>
          <p:cNvGraphicFramePr>
            <a:graphicFrameLocks noGrp="1"/>
          </p:cNvGraphicFramePr>
          <p:nvPr>
            <p:extLst>
              <p:ext uri="{D42A27DB-BD31-4B8C-83A1-F6EECF244321}">
                <p14:modId xmlns:p14="http://schemas.microsoft.com/office/powerpoint/2010/main" val="617911360"/>
              </p:ext>
            </p:extLst>
          </p:nvPr>
        </p:nvGraphicFramePr>
        <p:xfrm>
          <a:off x="5069141" y="3161339"/>
          <a:ext cx="4136769" cy="1925509"/>
        </p:xfrm>
        <a:graphic>
          <a:graphicData uri="http://schemas.openxmlformats.org/drawingml/2006/table">
            <a:tbl>
              <a:tblPr firstRow="1" bandRow="1">
                <a:tableStyleId>{5C22544A-7EE6-4342-B048-85BDC9FD1C3A}</a:tableStyleId>
              </a:tblPr>
              <a:tblGrid>
                <a:gridCol w="1378923">
                  <a:extLst>
                    <a:ext uri="{9D8B030D-6E8A-4147-A177-3AD203B41FA5}">
                      <a16:colId xmlns:a16="http://schemas.microsoft.com/office/drawing/2014/main" val="1716575717"/>
                    </a:ext>
                  </a:extLst>
                </a:gridCol>
                <a:gridCol w="1378923">
                  <a:extLst>
                    <a:ext uri="{9D8B030D-6E8A-4147-A177-3AD203B41FA5}">
                      <a16:colId xmlns:a16="http://schemas.microsoft.com/office/drawing/2014/main" val="2349941678"/>
                    </a:ext>
                  </a:extLst>
                </a:gridCol>
                <a:gridCol w="1378923">
                  <a:extLst>
                    <a:ext uri="{9D8B030D-6E8A-4147-A177-3AD203B41FA5}">
                      <a16:colId xmlns:a16="http://schemas.microsoft.com/office/drawing/2014/main" val="1373574876"/>
                    </a:ext>
                  </a:extLst>
                </a:gridCol>
              </a:tblGrid>
              <a:tr h="741523">
                <a:tc>
                  <a:txBody>
                    <a:bodyPr/>
                    <a:lstStyle/>
                    <a:p>
                      <a:r>
                        <a:rPr lang="en-US" sz="2100" dirty="0">
                          <a:latin typeface="Arial" panose="020B0604020202020204" pitchFamily="34" charset="0"/>
                        </a:rPr>
                        <a:t>Charge (q)</a:t>
                      </a:r>
                    </a:p>
                  </a:txBody>
                  <a:tcPr marL="91766" marR="91766" marT="45883" marB="45883"/>
                </a:tc>
                <a:tc>
                  <a:txBody>
                    <a:bodyPr/>
                    <a:lstStyle/>
                    <a:p>
                      <a:r>
                        <a:rPr lang="en-US" sz="2100" dirty="0">
                          <a:latin typeface="Arial" panose="020B0604020202020204" pitchFamily="34" charset="0"/>
                        </a:rPr>
                        <a:t>Mass (M)</a:t>
                      </a:r>
                    </a:p>
                  </a:txBody>
                  <a:tcPr marL="91766" marR="91766" marT="45883" marB="45883"/>
                </a:tc>
                <a:tc>
                  <a:txBody>
                    <a:bodyPr/>
                    <a:lstStyle/>
                    <a:p>
                      <a:r>
                        <a:rPr lang="en-US" sz="2100" dirty="0">
                          <a:latin typeface="Arial" panose="020B0604020202020204" pitchFamily="34" charset="0"/>
                        </a:rPr>
                        <a:t>v = q/M</a:t>
                      </a:r>
                    </a:p>
                  </a:txBody>
                  <a:tcPr marL="91766" marR="91766" marT="45883" marB="45883"/>
                </a:tc>
                <a:extLst>
                  <a:ext uri="{0D108BD9-81ED-4DB2-BD59-A6C34878D82A}">
                    <a16:rowId xmlns:a16="http://schemas.microsoft.com/office/drawing/2014/main" val="1115431621"/>
                  </a:ext>
                </a:extLst>
              </a:tr>
              <a:tr h="591993">
                <a:tc>
                  <a:txBody>
                    <a:bodyPr/>
                    <a:lstStyle/>
                    <a:p>
                      <a:pPr algn="ctr"/>
                      <a:r>
                        <a:rPr lang="en-US" sz="2000" dirty="0">
                          <a:solidFill>
                            <a:srgbClr val="C00000"/>
                          </a:solidFill>
                          <a:latin typeface="Comic Sans MS" panose="030F0702030302020204" pitchFamily="66" charset="0"/>
                        </a:rPr>
                        <a:t>6</a:t>
                      </a:r>
                    </a:p>
                  </a:txBody>
                  <a:tcPr marL="91766" marR="91766" marT="45883" marB="45883" anchor="ctr"/>
                </a:tc>
                <a:tc>
                  <a:txBody>
                    <a:bodyPr/>
                    <a:lstStyle/>
                    <a:p>
                      <a:pPr algn="ctr"/>
                      <a:r>
                        <a:rPr lang="en-US" sz="2000" dirty="0">
                          <a:solidFill>
                            <a:srgbClr val="C00000"/>
                          </a:solidFill>
                          <a:latin typeface="Comic Sans MS" panose="030F0702030302020204" pitchFamily="66" charset="0"/>
                        </a:rPr>
                        <a:t>3</a:t>
                      </a:r>
                    </a:p>
                  </a:txBody>
                  <a:tcPr marL="91766" marR="91766" marT="45883" marB="45883" anchor="ctr"/>
                </a:tc>
                <a:tc>
                  <a:txBody>
                    <a:bodyPr/>
                    <a:lstStyle/>
                    <a:p>
                      <a:pPr algn="ctr"/>
                      <a:r>
                        <a:rPr lang="en-US" sz="2000" dirty="0">
                          <a:solidFill>
                            <a:srgbClr val="C00000"/>
                          </a:solidFill>
                          <a:latin typeface="Comic Sans MS" panose="030F0702030302020204" pitchFamily="66" charset="0"/>
                        </a:rPr>
                        <a:t>2 = 6/3</a:t>
                      </a:r>
                    </a:p>
                  </a:txBody>
                  <a:tcPr marL="91766" marR="91766" marT="45883" marB="45883" anchor="ctr"/>
                </a:tc>
                <a:extLst>
                  <a:ext uri="{0D108BD9-81ED-4DB2-BD59-A6C34878D82A}">
                    <a16:rowId xmlns:a16="http://schemas.microsoft.com/office/drawing/2014/main" val="3389251247"/>
                  </a:ext>
                </a:extLst>
              </a:tr>
              <a:tr h="591993">
                <a:tc>
                  <a:txBody>
                    <a:bodyPr/>
                    <a:lstStyle/>
                    <a:p>
                      <a:endParaRPr lang="en-US" sz="2100" dirty="0">
                        <a:latin typeface="Arial" panose="020B0604020202020204" pitchFamily="34" charset="0"/>
                      </a:endParaRPr>
                    </a:p>
                  </a:txBody>
                  <a:tcPr marL="91766" marR="91766" marT="45883" marB="45883"/>
                </a:tc>
                <a:tc>
                  <a:txBody>
                    <a:bodyPr/>
                    <a:lstStyle/>
                    <a:p>
                      <a:endParaRPr lang="en-US" sz="2100" dirty="0">
                        <a:latin typeface="Arial" panose="020B0604020202020204" pitchFamily="34" charset="0"/>
                      </a:endParaRPr>
                    </a:p>
                  </a:txBody>
                  <a:tcPr marL="91766" marR="91766" marT="45883" marB="45883"/>
                </a:tc>
                <a:tc>
                  <a:txBody>
                    <a:bodyPr/>
                    <a:lstStyle/>
                    <a:p>
                      <a:endParaRPr lang="en-US" sz="2100" dirty="0">
                        <a:latin typeface="Arial" panose="020B0604020202020204" pitchFamily="34" charset="0"/>
                      </a:endParaRPr>
                    </a:p>
                  </a:txBody>
                  <a:tcPr marL="91766" marR="91766" marT="45883" marB="45883"/>
                </a:tc>
                <a:extLst>
                  <a:ext uri="{0D108BD9-81ED-4DB2-BD59-A6C34878D82A}">
                    <a16:rowId xmlns:a16="http://schemas.microsoft.com/office/drawing/2014/main" val="3494059332"/>
                  </a:ext>
                </a:extLst>
              </a:tr>
            </a:tbl>
          </a:graphicData>
        </a:graphic>
      </p:graphicFrame>
      <p:grpSp>
        <p:nvGrpSpPr>
          <p:cNvPr id="6" name="Group 5">
            <a:extLst>
              <a:ext uri="{FF2B5EF4-FFF2-40B4-BE49-F238E27FC236}">
                <a16:creationId xmlns:a16="http://schemas.microsoft.com/office/drawing/2014/main" id="{9E506E1A-C34D-96BB-86BD-E99E4A645AE7}"/>
              </a:ext>
            </a:extLst>
          </p:cNvPr>
          <p:cNvGrpSpPr/>
          <p:nvPr/>
        </p:nvGrpSpPr>
        <p:grpSpPr>
          <a:xfrm>
            <a:off x="6855117" y="926861"/>
            <a:ext cx="846768" cy="1640081"/>
            <a:chOff x="7554912" y="4391025"/>
            <a:chExt cx="843757" cy="1634249"/>
          </a:xfrm>
        </p:grpSpPr>
        <p:cxnSp>
          <p:nvCxnSpPr>
            <p:cNvPr id="9" name="Straight Connector 8">
              <a:extLst>
                <a:ext uri="{FF2B5EF4-FFF2-40B4-BE49-F238E27FC236}">
                  <a16:creationId xmlns:a16="http://schemas.microsoft.com/office/drawing/2014/main" id="{6D242F70-4724-C35E-58D8-750AF97F55FF}"/>
                </a:ext>
              </a:extLst>
            </p:cNvPr>
            <p:cNvCxnSpPr/>
            <p:nvPr/>
          </p:nvCxnSpPr>
          <p:spPr>
            <a:xfrm flipH="1">
              <a:off x="7789069" y="4391025"/>
              <a:ext cx="60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9D6164D-1328-A7D2-5270-64547282B949}"/>
                </a:ext>
              </a:extLst>
            </p:cNvPr>
            <p:cNvCxnSpPr/>
            <p:nvPr/>
          </p:nvCxnSpPr>
          <p:spPr>
            <a:xfrm>
              <a:off x="7789069" y="4391025"/>
              <a:ext cx="0" cy="1634249"/>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CF01232-7F9E-5984-4125-7FBEE3694D83}"/>
                </a:ext>
              </a:extLst>
            </p:cNvPr>
            <p:cNvCxnSpPr/>
            <p:nvPr/>
          </p:nvCxnSpPr>
          <p:spPr>
            <a:xfrm flipH="1">
              <a:off x="7789069" y="6025274"/>
              <a:ext cx="609600"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AA01CC5A-A62B-29D6-8585-F88DA8CDAA81}"/>
                </a:ext>
              </a:extLst>
            </p:cNvPr>
            <p:cNvSpPr/>
            <p:nvPr/>
          </p:nvSpPr>
          <p:spPr>
            <a:xfrm>
              <a:off x="7554912" y="4893008"/>
              <a:ext cx="468313" cy="46831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4"/>
            </a:p>
          </p:txBody>
        </p:sp>
        <p:sp>
          <p:nvSpPr>
            <p:cNvPr id="24" name="TextBox 23">
              <a:extLst>
                <a:ext uri="{FF2B5EF4-FFF2-40B4-BE49-F238E27FC236}">
                  <a16:creationId xmlns:a16="http://schemas.microsoft.com/office/drawing/2014/main" id="{6A1AC5EB-2228-49FB-8862-7B3391FE68F6}"/>
                </a:ext>
              </a:extLst>
            </p:cNvPr>
            <p:cNvSpPr txBox="1"/>
            <p:nvPr/>
          </p:nvSpPr>
          <p:spPr>
            <a:xfrm>
              <a:off x="7610975" y="4950419"/>
              <a:ext cx="356188" cy="400110"/>
            </a:xfrm>
            <a:prstGeom prst="rect">
              <a:avLst/>
            </a:prstGeom>
            <a:noFill/>
          </p:spPr>
          <p:txBody>
            <a:bodyPr wrap="none" rtlCol="0">
              <a:spAutoFit/>
            </a:bodyPr>
            <a:lstStyle/>
            <a:p>
              <a:pPr algn="l"/>
              <a:r>
                <a:rPr lang="en-US" sz="2007" dirty="0">
                  <a:latin typeface="Arial" panose="020B0604020202020204" pitchFamily="34" charset="0"/>
                  <a:cs typeface="Arial" panose="020B0604020202020204" pitchFamily="34" charset="0"/>
                </a:rPr>
                <a:t>V</a:t>
              </a:r>
            </a:p>
          </p:txBody>
        </p:sp>
      </p:grpSp>
      <p:pic>
        <p:nvPicPr>
          <p:cNvPr id="8" name="Picture 7">
            <a:extLst>
              <a:ext uri="{FF2B5EF4-FFF2-40B4-BE49-F238E27FC236}">
                <a16:creationId xmlns:a16="http://schemas.microsoft.com/office/drawing/2014/main" id="{701AA3BF-6805-C4EE-F7D9-07EB38AB01A8}"/>
              </a:ext>
            </a:extLst>
          </p:cNvPr>
          <p:cNvPicPr>
            <a:picLocks noChangeAspect="1"/>
          </p:cNvPicPr>
          <p:nvPr/>
        </p:nvPicPr>
        <p:blipFill rotWithShape="1">
          <a:blip r:embed="rId8"/>
          <a:srcRect l="12019" t="12850" r="8819" b="14262"/>
          <a:stretch/>
        </p:blipFill>
        <p:spPr>
          <a:xfrm>
            <a:off x="8321105" y="6123847"/>
            <a:ext cx="2131711" cy="1072056"/>
          </a:xfrm>
          <a:prstGeom prst="rect">
            <a:avLst/>
          </a:prstGeom>
        </p:spPr>
      </p:pic>
      <p:pic>
        <p:nvPicPr>
          <p:cNvPr id="2" name="Picture 1">
            <a:extLst>
              <a:ext uri="{FF2B5EF4-FFF2-40B4-BE49-F238E27FC236}">
                <a16:creationId xmlns:a16="http://schemas.microsoft.com/office/drawing/2014/main" id="{2A07BE9F-0519-1FEF-D5A9-AF10DC344E4B}"/>
              </a:ext>
            </a:extLst>
          </p:cNvPr>
          <p:cNvPicPr>
            <a:picLocks noChangeAspect="1"/>
          </p:cNvPicPr>
          <p:nvPr/>
        </p:nvPicPr>
        <p:blipFill rotWithShape="1">
          <a:blip r:embed="rId9"/>
          <a:srcRect l="32387" r="30666" b="13981"/>
          <a:stretch/>
        </p:blipFill>
        <p:spPr>
          <a:xfrm>
            <a:off x="8575675" y="5149312"/>
            <a:ext cx="270321" cy="1120268"/>
          </a:xfrm>
          <a:prstGeom prst="rect">
            <a:avLst/>
          </a:prstGeom>
        </p:spPr>
      </p:pic>
      <p:sp>
        <p:nvSpPr>
          <p:cNvPr id="3" name="TextBox 2">
            <a:extLst>
              <a:ext uri="{FF2B5EF4-FFF2-40B4-BE49-F238E27FC236}">
                <a16:creationId xmlns:a16="http://schemas.microsoft.com/office/drawing/2014/main" id="{E0868DE8-C27A-4297-398B-F24AD8CA06A4}"/>
              </a:ext>
            </a:extLst>
          </p:cNvPr>
          <p:cNvSpPr txBox="1"/>
          <p:nvPr/>
        </p:nvSpPr>
        <p:spPr>
          <a:xfrm>
            <a:off x="10388233" y="4480235"/>
            <a:ext cx="2521384" cy="401538"/>
          </a:xfrm>
          <a:prstGeom prst="rect">
            <a:avLst/>
          </a:prstGeom>
          <a:solidFill>
            <a:schemeClr val="bg1"/>
          </a:solidFill>
        </p:spPr>
        <p:txBody>
          <a:bodyPr wrap="none" rtlCol="0">
            <a:spAutoFit/>
          </a:bodyPr>
          <a:lstStyle/>
          <a:p>
            <a:pPr algn="l"/>
            <a:r>
              <a:rPr lang="en-US" sz="2007" dirty="0">
                <a:latin typeface="Arial" panose="020B0604020202020204" pitchFamily="34" charset="0"/>
                <a:cs typeface="Arial" panose="020B0604020202020204" pitchFamily="34" charset="0"/>
              </a:rPr>
              <a:t>29 30 31 32   P  MW</a:t>
            </a:r>
          </a:p>
        </p:txBody>
      </p:sp>
      <p:sp>
        <p:nvSpPr>
          <p:cNvPr id="4" name="Date Placeholder 3">
            <a:extLst>
              <a:ext uri="{FF2B5EF4-FFF2-40B4-BE49-F238E27FC236}">
                <a16:creationId xmlns:a16="http://schemas.microsoft.com/office/drawing/2014/main" id="{DF12B7BB-4396-9236-F6B7-077572DB3738}"/>
              </a:ext>
            </a:extLst>
          </p:cNvPr>
          <p:cNvSpPr>
            <a:spLocks noGrp="1"/>
          </p:cNvSpPr>
          <p:nvPr>
            <p:ph type="dt" sz="half" idx="6"/>
          </p:nvPr>
        </p:nvSpPr>
        <p:spPr/>
        <p:txBody>
          <a:bodyPr/>
          <a:lstStyle/>
          <a:p>
            <a:fld id="{8C687387-A5BA-4A40-9C24-43D80DD39632}" type="datetime1">
              <a:rPr lang="en-US" smtClean="0"/>
              <a:t>8/28/2024</a:t>
            </a:fld>
            <a:endParaRPr lang="en-US"/>
          </a:p>
        </p:txBody>
      </p:sp>
      <p:sp>
        <p:nvSpPr>
          <p:cNvPr id="28" name="Footer Placeholder 27">
            <a:extLst>
              <a:ext uri="{FF2B5EF4-FFF2-40B4-BE49-F238E27FC236}">
                <a16:creationId xmlns:a16="http://schemas.microsoft.com/office/drawing/2014/main" id="{1AF4E901-AD67-07FC-67BE-FBB7E5C2C997}"/>
              </a:ext>
            </a:extLst>
          </p:cNvPr>
          <p:cNvSpPr>
            <a:spLocks noGrp="1"/>
          </p:cNvSpPr>
          <p:nvPr>
            <p:ph type="ftr" sz="quarter" idx="5"/>
          </p:nvPr>
        </p:nvSpPr>
        <p:spPr/>
        <p:txBody>
          <a:bodyPr/>
          <a:lstStyle/>
          <a:p>
            <a:r>
              <a:rPr lang="en-US"/>
              <a:t>Foundations - Rule - F2024 - Lecture 2b</a:t>
            </a:r>
          </a:p>
        </p:txBody>
      </p:sp>
      <p:sp>
        <p:nvSpPr>
          <p:cNvPr id="29" name="Slide Number Placeholder 28">
            <a:extLst>
              <a:ext uri="{FF2B5EF4-FFF2-40B4-BE49-F238E27FC236}">
                <a16:creationId xmlns:a16="http://schemas.microsoft.com/office/drawing/2014/main" id="{0D6040FD-03EE-4376-67B1-49870AD71FC3}"/>
              </a:ext>
            </a:extLst>
          </p:cNvPr>
          <p:cNvSpPr>
            <a:spLocks noGrp="1"/>
          </p:cNvSpPr>
          <p:nvPr>
            <p:ph type="sldNum" sz="quarter" idx="7"/>
          </p:nvPr>
        </p:nvSpPr>
        <p:spPr/>
        <p:txBody>
          <a:bodyPr/>
          <a:lstStyle/>
          <a:p>
            <a:pPr marL="38446">
              <a:lnSpc>
                <a:spcPts val="1422"/>
              </a:lnSpc>
            </a:pPr>
            <a:fld id="{81D60167-4931-47E6-BA6A-407CBD079E47}" type="slidenum">
              <a:rPr lang="en-US" smtClean="0"/>
              <a:pPr marL="38446">
                <a:lnSpc>
                  <a:spcPts val="1422"/>
                </a:lnSpc>
              </a:pPr>
              <a:t>12</a:t>
            </a:fld>
            <a:endParaRPr lang="en-US" dirty="0"/>
          </a:p>
        </p:txBody>
      </p:sp>
    </p:spTree>
    <p:extLst>
      <p:ext uri="{BB962C8B-B14F-4D97-AF65-F5344CB8AC3E}">
        <p14:creationId xmlns:p14="http://schemas.microsoft.com/office/powerpoint/2010/main" val="2877741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6117BFE-763A-03BD-CD96-28175D3C44AE}"/>
              </a:ext>
            </a:extLst>
          </p:cNvPr>
          <p:cNvGrpSpPr/>
          <p:nvPr/>
        </p:nvGrpSpPr>
        <p:grpSpPr>
          <a:xfrm>
            <a:off x="9647685" y="736042"/>
            <a:ext cx="3820790" cy="4178540"/>
            <a:chOff x="7972182" y="741471"/>
            <a:chExt cx="3807204" cy="4163682"/>
          </a:xfrm>
        </p:grpSpPr>
        <p:grpSp>
          <p:nvGrpSpPr>
            <p:cNvPr id="8" name="Group 7">
              <a:extLst>
                <a:ext uri="{FF2B5EF4-FFF2-40B4-BE49-F238E27FC236}">
                  <a16:creationId xmlns:a16="http://schemas.microsoft.com/office/drawing/2014/main" id="{E3826E01-EABA-46D4-8F61-6C5EA1BFE697}"/>
                </a:ext>
              </a:extLst>
            </p:cNvPr>
            <p:cNvGrpSpPr/>
            <p:nvPr/>
          </p:nvGrpSpPr>
          <p:grpSpPr>
            <a:xfrm>
              <a:off x="7972182" y="741471"/>
              <a:ext cx="2353801" cy="4163682"/>
              <a:chOff x="5372100" y="477838"/>
              <a:chExt cx="917575" cy="1431925"/>
            </a:xfrm>
          </p:grpSpPr>
          <p:pic>
            <p:nvPicPr>
              <p:cNvPr id="97282" name="Picture 41" descr="gel">
                <a:extLst>
                  <a:ext uri="{FF2B5EF4-FFF2-40B4-BE49-F238E27FC236}">
                    <a16:creationId xmlns:a16="http://schemas.microsoft.com/office/drawing/2014/main" id="{C803654C-7398-430B-8CF0-C5AC2636C6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9566" b="14469"/>
              <a:stretch/>
            </p:blipFill>
            <p:spPr bwMode="auto">
              <a:xfrm>
                <a:off x="5372100" y="517525"/>
                <a:ext cx="639763" cy="136052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Object 4">
                <a:extLst>
                  <a:ext uri="{FF2B5EF4-FFF2-40B4-BE49-F238E27FC236}">
                    <a16:creationId xmlns:a16="http://schemas.microsoft.com/office/drawing/2014/main" id="{59EF1701-1307-49A5-BDC0-C4BF71A8DD76}"/>
                  </a:ext>
                </a:extLst>
              </p:cNvPr>
              <p:cNvGraphicFramePr>
                <a:graphicFrameLocks noChangeAspect="1"/>
              </p:cNvGraphicFramePr>
              <p:nvPr/>
            </p:nvGraphicFramePr>
            <p:xfrm>
              <a:off x="6045200" y="477838"/>
              <a:ext cx="244475" cy="1431925"/>
            </p:xfrm>
            <a:graphic>
              <a:graphicData uri="http://schemas.openxmlformats.org/presentationml/2006/ole">
                <mc:AlternateContent xmlns:mc="http://schemas.openxmlformats.org/markup-compatibility/2006">
                  <mc:Choice xmlns:v="urn:schemas-microsoft-com:vml" Requires="v">
                    <p:oleObj name="MDLDrawObject Class" r:id="rId3" imgW="466657" imgH="2752635" progId="MDLDrawOLE.MDLDrawObject.1">
                      <p:embed/>
                    </p:oleObj>
                  </mc:Choice>
                  <mc:Fallback>
                    <p:oleObj name="MDLDrawObject Class" r:id="rId3" imgW="466657" imgH="2752635" progId="MDLDrawOLE.MDLDrawObject.1">
                      <p:embed/>
                      <p:pic>
                        <p:nvPicPr>
                          <p:cNvPr id="5" name="Object 4">
                            <a:extLst>
                              <a:ext uri="{FF2B5EF4-FFF2-40B4-BE49-F238E27FC236}">
                                <a16:creationId xmlns:a16="http://schemas.microsoft.com/office/drawing/2014/main" id="{59EF1701-1307-49A5-BDC0-C4BF71A8DD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5200" y="477838"/>
                            <a:ext cx="244475" cy="1431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7" name="TextBox 6">
              <a:extLst>
                <a:ext uri="{FF2B5EF4-FFF2-40B4-BE49-F238E27FC236}">
                  <a16:creationId xmlns:a16="http://schemas.microsoft.com/office/drawing/2014/main" id="{52FA6069-635F-48A9-B863-556C08CD880E}"/>
                </a:ext>
              </a:extLst>
            </p:cNvPr>
            <p:cNvSpPr txBox="1"/>
            <p:nvPr/>
          </p:nvSpPr>
          <p:spPr>
            <a:xfrm>
              <a:off x="10427734" y="2636319"/>
              <a:ext cx="1351652" cy="399020"/>
            </a:xfrm>
            <a:prstGeom prst="rect">
              <a:avLst/>
            </a:prstGeom>
            <a:noFill/>
          </p:spPr>
          <p:txBody>
            <a:bodyPr wrap="none" rtlCol="0">
              <a:spAutoFit/>
            </a:bodyPr>
            <a:lstStyle/>
            <a:p>
              <a:r>
                <a:rPr lang="en-US" sz="2000" dirty="0">
                  <a:latin typeface="Arial" panose="020B0604020202020204" pitchFamily="34" charset="0"/>
                </a:rPr>
                <a:t>Standards</a:t>
              </a:r>
            </a:p>
          </p:txBody>
        </p:sp>
        <p:cxnSp>
          <p:nvCxnSpPr>
            <p:cNvPr id="11" name="Straight Arrow Connector 10">
              <a:extLst>
                <a:ext uri="{FF2B5EF4-FFF2-40B4-BE49-F238E27FC236}">
                  <a16:creationId xmlns:a16="http://schemas.microsoft.com/office/drawing/2014/main" id="{5D7E76DD-C896-4115-82DB-FA4368A8E28B}"/>
                </a:ext>
              </a:extLst>
            </p:cNvPr>
            <p:cNvCxnSpPr>
              <a:stCxn id="7" idx="1"/>
            </p:cNvCxnSpPr>
            <p:nvPr/>
          </p:nvCxnSpPr>
          <p:spPr>
            <a:xfrm flipH="1">
              <a:off x="9136940" y="2835829"/>
              <a:ext cx="1290794" cy="97063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D34B5D8-1534-47F2-AB08-0ED7BD1E223B}"/>
                </a:ext>
              </a:extLst>
            </p:cNvPr>
            <p:cNvCxnSpPr>
              <a:stCxn id="7" idx="1"/>
            </p:cNvCxnSpPr>
            <p:nvPr/>
          </p:nvCxnSpPr>
          <p:spPr>
            <a:xfrm flipH="1" flipV="1">
              <a:off x="9136940" y="2211956"/>
              <a:ext cx="1290794" cy="62387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0400B09-F6BE-48BF-A3CB-4F6FD4C85B30}"/>
                </a:ext>
              </a:extLst>
            </p:cNvPr>
            <p:cNvCxnSpPr>
              <a:cxnSpLocks/>
            </p:cNvCxnSpPr>
            <p:nvPr/>
          </p:nvCxnSpPr>
          <p:spPr>
            <a:xfrm>
              <a:off x="8544566" y="856872"/>
              <a:ext cx="0" cy="175161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D7AD1C0-AE4A-4C93-9C10-4B5500196CBC}"/>
                </a:ext>
              </a:extLst>
            </p:cNvPr>
            <p:cNvCxnSpPr>
              <a:cxnSpLocks/>
            </p:cNvCxnSpPr>
            <p:nvPr/>
          </p:nvCxnSpPr>
          <p:spPr>
            <a:xfrm>
              <a:off x="9076070" y="856871"/>
              <a:ext cx="0" cy="132725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D052371-C8B2-4EFC-BA49-FACD766581E5}"/>
                </a:ext>
              </a:extLst>
            </p:cNvPr>
            <p:cNvCxnSpPr>
              <a:cxnSpLocks/>
            </p:cNvCxnSpPr>
            <p:nvPr/>
          </p:nvCxnSpPr>
          <p:spPr>
            <a:xfrm>
              <a:off x="9303857" y="863389"/>
              <a:ext cx="0" cy="299396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6" name="Rectangle 3">
                <a:extLst>
                  <a:ext uri="{FF2B5EF4-FFF2-40B4-BE49-F238E27FC236}">
                    <a16:creationId xmlns:a16="http://schemas.microsoft.com/office/drawing/2014/main" id="{DD8AD0F3-37DE-4C07-9F5D-7FE8F80CE2E0}"/>
                  </a:ext>
                </a:extLst>
              </p:cNvPr>
              <p:cNvSpPr>
                <a:spLocks noChangeArrowheads="1"/>
              </p:cNvSpPr>
              <p:nvPr/>
            </p:nvSpPr>
            <p:spPr bwMode="auto">
              <a:xfrm>
                <a:off x="246765" y="504775"/>
                <a:ext cx="8738273" cy="224712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766" tIns="45883" rIns="91766" bIns="4588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7680"/>
                <a:r>
                  <a:rPr lang="en-US" altLang="en-US" sz="2000" b="1" dirty="0">
                    <a:ea typeface="Times New Roman" panose="02020603050405020304" pitchFamily="18" charset="0"/>
                    <a:cs typeface="Arial" panose="020B0604020202020204" pitchFamily="34" charset="0"/>
                  </a:rPr>
                  <a:t>A. Molecular Weight Determination – </a:t>
                </a:r>
                <a:r>
                  <a:rPr lang="en-US" altLang="en-US" sz="2000" b="1" dirty="0">
                    <a:solidFill>
                      <a:srgbClr val="C00000"/>
                    </a:solidFill>
                    <a:ea typeface="Times New Roman" panose="02020603050405020304" pitchFamily="18" charset="0"/>
                    <a:cs typeface="Arial" panose="020B0604020202020204" pitchFamily="34" charset="0"/>
                  </a:rPr>
                  <a:t>distance migrated </a:t>
                </a:r>
                <a:r>
                  <a:rPr lang="en-US" sz="1806" b="1" dirty="0">
                    <a:solidFill>
                      <a:srgbClr val="C00000"/>
                    </a:solidFill>
                    <a:ea typeface="Times New Roman" panose="02020603050405020304" pitchFamily="18" charset="0"/>
                    <a:cs typeface="Arial" panose="020B0604020202020204" pitchFamily="34" charset="0"/>
                  </a:rPr>
                  <a:t>~ </a:t>
                </a:r>
                <a14:m>
                  <m:oMath xmlns:m="http://schemas.openxmlformats.org/officeDocument/2006/math">
                    <m:r>
                      <a:rPr lang="el-GR" sz="1806" b="1" i="1" dirty="0">
                        <a:solidFill>
                          <a:srgbClr val="C00000"/>
                        </a:solidFill>
                        <a:latin typeface="Cambria Math" panose="02040503050406030204" pitchFamily="18" charset="0"/>
                        <a:ea typeface="Cambria Math" panose="02040503050406030204" pitchFamily="18" charset="0"/>
                        <a:cs typeface="Arial" panose="020B0604020202020204" pitchFamily="34" charset="0"/>
                      </a:rPr>
                      <m:t>∝</m:t>
                    </m:r>
                  </m:oMath>
                </a14:m>
                <a:r>
                  <a:rPr lang="en-US" altLang="en-US" sz="2000" b="1" dirty="0">
                    <a:solidFill>
                      <a:srgbClr val="C00000"/>
                    </a:solidFill>
                    <a:ea typeface="Times New Roman" panose="02020603050405020304" pitchFamily="18" charset="0"/>
                    <a:cs typeface="Arial" panose="020B0604020202020204" pitchFamily="34" charset="0"/>
                  </a:rPr>
                  <a:t> log(MW).</a:t>
                </a:r>
                <a:endParaRPr lang="en-US" altLang="en-US" sz="2000" b="1" dirty="0">
                  <a:ea typeface="Times New Roman" panose="02020603050405020304" pitchFamily="18" charset="0"/>
                  <a:cs typeface="Arial" panose="020B0604020202020204" pitchFamily="34" charset="0"/>
                </a:endParaRPr>
              </a:p>
              <a:p>
                <a:pPr defTabSz="917680"/>
                <a:r>
                  <a:rPr lang="en-US" altLang="en-US" sz="2000" dirty="0" err="1">
                    <a:ea typeface="Times New Roman" panose="02020603050405020304" pitchFamily="18" charset="0"/>
                    <a:cs typeface="Arial" panose="020B0604020202020204" pitchFamily="34" charset="0"/>
                  </a:rPr>
                  <a:t>i</a:t>
                </a:r>
                <a:r>
                  <a:rPr lang="en-US" altLang="en-US" sz="2000" dirty="0">
                    <a:ea typeface="Times New Roman" panose="02020603050405020304" pitchFamily="18" charset="0"/>
                    <a:cs typeface="Arial" panose="020B0604020202020204" pitchFamily="34" charset="0"/>
                  </a:rPr>
                  <a:t>) Load molecular weight standards on one lane (right lane in above gel)</a:t>
                </a:r>
              </a:p>
              <a:p>
                <a:pPr marL="172065" indent="-172065" algn="just"/>
                <a:r>
                  <a:rPr lang="en-US" altLang="en-US" sz="2000" dirty="0">
                    <a:ea typeface="Times New Roman" panose="02020603050405020304" pitchFamily="18" charset="0"/>
                    <a:cs typeface="Arial" panose="020B0604020202020204" pitchFamily="34" charset="0"/>
                  </a:rPr>
                  <a:t>ii) load unknown(s) in other lane (left lane), apply voltage.</a:t>
                </a:r>
                <a:endParaRPr lang="en-US" altLang="en-US" sz="2000" dirty="0"/>
              </a:p>
              <a:p>
                <a:pPr marL="172065" indent="-172065" algn="just"/>
                <a:r>
                  <a:rPr lang="en-US" altLang="en-US" sz="2000" dirty="0">
                    <a:ea typeface="Times New Roman" panose="02020603050405020304" pitchFamily="18" charset="0"/>
                    <a:cs typeface="Arial" panose="020B0604020202020204" pitchFamily="34" charset="0"/>
                  </a:rPr>
                  <a:t>iii) Measure the distance migrated of each band.</a:t>
                </a:r>
                <a:endParaRPr lang="en-US" altLang="en-US" sz="2000" dirty="0"/>
              </a:p>
              <a:p>
                <a:pPr marL="172065" indent="-172065" algn="just"/>
                <a:r>
                  <a:rPr lang="en-US" altLang="en-US" sz="2000" dirty="0">
                    <a:ea typeface="Times New Roman" panose="02020603050405020304" pitchFamily="18" charset="0"/>
                    <a:cs typeface="Arial" panose="020B0604020202020204" pitchFamily="34" charset="0"/>
                  </a:rPr>
                  <a:t>iv) Plot log(MW) versus </a:t>
                </a:r>
                <a:r>
                  <a:rPr lang="en-US" altLang="en-US" sz="2000" i="1" dirty="0">
                    <a:ea typeface="Times New Roman" panose="02020603050405020304" pitchFamily="18" charset="0"/>
                    <a:cs typeface="Arial" panose="020B0604020202020204" pitchFamily="34" charset="0"/>
                  </a:rPr>
                  <a:t>d</a:t>
                </a:r>
                <a:r>
                  <a:rPr lang="en-US" altLang="en-US" sz="2000" dirty="0">
                    <a:ea typeface="Times New Roman" panose="02020603050405020304" pitchFamily="18" charset="0"/>
                    <a:cs typeface="Arial" panose="020B0604020202020204" pitchFamily="34" charset="0"/>
                  </a:rPr>
                  <a:t> for standards, generating a </a:t>
                </a:r>
                <a:r>
                  <a:rPr lang="en-US" altLang="en-US" sz="2000" b="1" i="1" dirty="0">
                    <a:ea typeface="Times New Roman" panose="02020603050405020304" pitchFamily="18" charset="0"/>
                    <a:cs typeface="Arial" panose="020B0604020202020204" pitchFamily="34" charset="0"/>
                  </a:rPr>
                  <a:t>calibration curve</a:t>
                </a:r>
                <a:r>
                  <a:rPr lang="en-US" altLang="en-US" sz="2000" dirty="0">
                    <a:ea typeface="Times New Roman" panose="02020603050405020304" pitchFamily="18" charset="0"/>
                    <a:cs typeface="Arial" panose="020B0604020202020204" pitchFamily="34" charset="0"/>
                  </a:rPr>
                  <a:t>. This is fit to a polynomial function e.g.  </a:t>
                </a:r>
                <a14:m>
                  <m:oMath xmlns:m="http://schemas.openxmlformats.org/officeDocument/2006/math">
                    <m:r>
                      <a:rPr lang="en-US" altLang="en-US" sz="2000" i="1">
                        <a:latin typeface="Cambria Math" panose="02040503050406030204" pitchFamily="18" charset="0"/>
                        <a:ea typeface="Times New Roman" panose="02020603050405020304" pitchFamily="18" charset="0"/>
                        <a:cs typeface="Calibri" panose="020F0502020204030204" pitchFamily="34" charset="0"/>
                      </a:rPr>
                      <m:t>𝑙𝑜𝑔</m:t>
                    </m:r>
                    <m:d>
                      <m:dPr>
                        <m:ctrlPr>
                          <a:rPr lang="en-US" altLang="en-US" sz="2000" i="1">
                            <a:latin typeface="Cambria Math" panose="02040503050406030204" pitchFamily="18" charset="0"/>
                            <a:ea typeface="Times New Roman" panose="02020603050405020304" pitchFamily="18" charset="0"/>
                            <a:cs typeface="Calibri" panose="020F0502020204030204" pitchFamily="34" charset="0"/>
                          </a:rPr>
                        </m:ctrlPr>
                      </m:dPr>
                      <m:e>
                        <m:r>
                          <a:rPr lang="en-US" altLang="en-US" sz="2000" i="1">
                            <a:latin typeface="Cambria Math" panose="02040503050406030204" pitchFamily="18" charset="0"/>
                            <a:ea typeface="Times New Roman" panose="02020603050405020304" pitchFamily="18" charset="0"/>
                            <a:cs typeface="Calibri" panose="020F0502020204030204" pitchFamily="34" charset="0"/>
                          </a:rPr>
                          <m:t>𝑀𝑊</m:t>
                        </m:r>
                      </m:e>
                    </m:d>
                    <m:r>
                      <a:rPr lang="en-US" altLang="en-US" sz="2000" i="1">
                        <a:latin typeface="Cambria Math" panose="02040503050406030204" pitchFamily="18" charset="0"/>
                        <a:ea typeface="Times New Roman" panose="02020603050405020304" pitchFamily="18" charset="0"/>
                        <a:cs typeface="Calibri" panose="020F0502020204030204" pitchFamily="34" charset="0"/>
                      </a:rPr>
                      <m:t>=</m:t>
                    </m:r>
                    <m:r>
                      <a:rPr lang="en-US" altLang="en-US" sz="2000" i="1">
                        <a:latin typeface="Cambria Math" panose="02040503050406030204" pitchFamily="18" charset="0"/>
                        <a:ea typeface="Cambria Math" panose="02040503050406030204" pitchFamily="18" charset="0"/>
                        <a:cs typeface="Calibri" panose="020F0502020204030204" pitchFamily="34" charset="0"/>
                      </a:rPr>
                      <m:t>𝛼</m:t>
                    </m:r>
                    <m:sSup>
                      <m:sSupPr>
                        <m:ctrlPr>
                          <a:rPr lang="en-US" altLang="en-US" sz="2000" i="1">
                            <a:latin typeface="Cambria Math" panose="02040503050406030204" pitchFamily="18" charset="0"/>
                            <a:ea typeface="Cambria Math" panose="02040503050406030204" pitchFamily="18" charset="0"/>
                            <a:cs typeface="Calibri" panose="020F0502020204030204" pitchFamily="34" charset="0"/>
                          </a:rPr>
                        </m:ctrlPr>
                      </m:sSupPr>
                      <m:e>
                        <m:r>
                          <a:rPr lang="en-US" altLang="en-US" sz="2000" i="1">
                            <a:latin typeface="Cambria Math" panose="02040503050406030204" pitchFamily="18" charset="0"/>
                            <a:ea typeface="Cambria Math" panose="02040503050406030204" pitchFamily="18" charset="0"/>
                            <a:cs typeface="Calibri" panose="020F0502020204030204" pitchFamily="34" charset="0"/>
                          </a:rPr>
                          <m:t>𝑑</m:t>
                        </m:r>
                      </m:e>
                      <m:sup>
                        <m:r>
                          <a:rPr lang="en-US" altLang="en-US" sz="2000" i="1">
                            <a:latin typeface="Cambria Math" panose="02040503050406030204" pitchFamily="18" charset="0"/>
                            <a:ea typeface="Cambria Math" panose="02040503050406030204" pitchFamily="18" charset="0"/>
                            <a:cs typeface="Calibri" panose="020F0502020204030204" pitchFamily="34" charset="0"/>
                          </a:rPr>
                          <m:t>2</m:t>
                        </m:r>
                      </m:sup>
                    </m:sSup>
                    <m:r>
                      <a:rPr lang="en-US" altLang="en-US" sz="2000" i="1">
                        <a:latin typeface="Cambria Math" panose="02040503050406030204" pitchFamily="18" charset="0"/>
                        <a:ea typeface="Cambria Math" panose="02040503050406030204" pitchFamily="18" charset="0"/>
                        <a:cs typeface="Calibri" panose="020F0502020204030204" pitchFamily="34" charset="0"/>
                      </a:rPr>
                      <m:t>+</m:t>
                    </m:r>
                    <m:r>
                      <a:rPr lang="en-US" altLang="en-US" sz="2000" i="1">
                        <a:latin typeface="Cambria Math" panose="02040503050406030204" pitchFamily="18" charset="0"/>
                        <a:ea typeface="Cambria Math" panose="02040503050406030204" pitchFamily="18" charset="0"/>
                        <a:cs typeface="Calibri" panose="020F0502020204030204" pitchFamily="34" charset="0"/>
                      </a:rPr>
                      <m:t>𝛽</m:t>
                    </m:r>
                    <m:r>
                      <a:rPr lang="en-US" altLang="en-US" sz="2000" i="1">
                        <a:latin typeface="Cambria Math" panose="02040503050406030204" pitchFamily="18" charset="0"/>
                        <a:ea typeface="Cambria Math" panose="02040503050406030204" pitchFamily="18" charset="0"/>
                        <a:cs typeface="Calibri" panose="020F0502020204030204" pitchFamily="34" charset="0"/>
                      </a:rPr>
                      <m:t>𝑑</m:t>
                    </m:r>
                    <m:r>
                      <a:rPr lang="en-US" altLang="en-US" sz="2000" i="1">
                        <a:latin typeface="Cambria Math" panose="02040503050406030204" pitchFamily="18" charset="0"/>
                        <a:ea typeface="Cambria Math" panose="02040503050406030204" pitchFamily="18" charset="0"/>
                        <a:cs typeface="Calibri" panose="020F0502020204030204" pitchFamily="34" charset="0"/>
                      </a:rPr>
                      <m:t>+ </m:t>
                    </m:r>
                    <m:r>
                      <a:rPr lang="en-US" altLang="en-US" sz="2000" i="1">
                        <a:latin typeface="Cambria Math" panose="02040503050406030204" pitchFamily="18" charset="0"/>
                        <a:ea typeface="Cambria Math" panose="02040503050406030204" pitchFamily="18" charset="0"/>
                        <a:cs typeface="Calibri" panose="020F0502020204030204" pitchFamily="34" charset="0"/>
                      </a:rPr>
                      <m:t>𝛾</m:t>
                    </m:r>
                  </m:oMath>
                </a14:m>
                <a:r>
                  <a:rPr lang="en-US" altLang="en-US" sz="2000" dirty="0"/>
                  <a:t>.</a:t>
                </a:r>
              </a:p>
              <a:p>
                <a:pPr marL="172065" indent="-172065" algn="just"/>
                <a:r>
                  <a:rPr lang="en-US" altLang="en-US" sz="2000" dirty="0">
                    <a:ea typeface="Times New Roman" panose="02020603050405020304" pitchFamily="18" charset="0"/>
                    <a:cs typeface="Arial" panose="020B0604020202020204" pitchFamily="34" charset="0"/>
                  </a:rPr>
                  <a:t>v) Use calibration curve to get </a:t>
                </a:r>
                <a:r>
                  <a:rPr lang="en-US" altLang="en-US" sz="2000" dirty="0" err="1">
                    <a:ea typeface="Times New Roman" panose="02020603050405020304" pitchFamily="18" charset="0"/>
                    <a:cs typeface="Arial" panose="020B0604020202020204" pitchFamily="34" charset="0"/>
                  </a:rPr>
                  <a:t>logMW</a:t>
                </a:r>
                <a:r>
                  <a:rPr lang="en-US" altLang="en-US" sz="2000" dirty="0">
                    <a:ea typeface="Times New Roman" panose="02020603050405020304" pitchFamily="18" charset="0"/>
                    <a:cs typeface="Arial" panose="020B0604020202020204" pitchFamily="34" charset="0"/>
                  </a:rPr>
                  <a:t> of unknown.</a:t>
                </a:r>
                <a:endParaRPr lang="en-US" altLang="en-US" sz="2000" dirty="0"/>
              </a:p>
            </p:txBody>
          </p:sp>
        </mc:Choice>
        <mc:Fallback xmlns="">
          <p:sp>
            <p:nvSpPr>
              <p:cNvPr id="6" name="Rectangle 3">
                <a:extLst>
                  <a:ext uri="{FF2B5EF4-FFF2-40B4-BE49-F238E27FC236}">
                    <a16:creationId xmlns:a16="http://schemas.microsoft.com/office/drawing/2014/main" id="{DD8AD0F3-37DE-4C07-9F5D-7FE8F80CE2E0}"/>
                  </a:ext>
                </a:extLst>
              </p:cNvPr>
              <p:cNvSpPr>
                <a:spLocks noRot="1" noChangeAspect="1" noMove="1" noResize="1" noEditPoints="1" noAdjustHandles="1" noChangeArrowheads="1" noChangeShapeType="1" noTextEdit="1"/>
              </p:cNvSpPr>
              <p:nvPr/>
            </p:nvSpPr>
            <p:spPr bwMode="auto">
              <a:xfrm>
                <a:off x="246765" y="504775"/>
                <a:ext cx="8738273" cy="2247129"/>
              </a:xfrm>
              <a:prstGeom prst="rect">
                <a:avLst/>
              </a:prstGeom>
              <a:blipFill>
                <a:blip r:embed="rId5"/>
                <a:stretch>
                  <a:fillRect l="-697" t="-815" r="-697" b="-489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4" name="TextBox 13">
            <a:extLst>
              <a:ext uri="{FF2B5EF4-FFF2-40B4-BE49-F238E27FC236}">
                <a16:creationId xmlns:a16="http://schemas.microsoft.com/office/drawing/2014/main" id="{ACC85157-B77B-4A7B-9C8D-216E123EA5FA}"/>
              </a:ext>
            </a:extLst>
          </p:cNvPr>
          <p:cNvSpPr txBox="1"/>
          <p:nvPr/>
        </p:nvSpPr>
        <p:spPr>
          <a:xfrm>
            <a:off x="8339894" y="2650378"/>
            <a:ext cx="1256735" cy="400444"/>
          </a:xfrm>
          <a:prstGeom prst="rect">
            <a:avLst/>
          </a:prstGeom>
          <a:noFill/>
        </p:spPr>
        <p:txBody>
          <a:bodyPr wrap="none" rtlCol="0">
            <a:spAutoFit/>
          </a:bodyPr>
          <a:lstStyle/>
          <a:p>
            <a:r>
              <a:rPr lang="en-US" sz="2000" dirty="0">
                <a:latin typeface="Arial" panose="020B0604020202020204" pitchFamily="34" charset="0"/>
              </a:rPr>
              <a:t>Unknown</a:t>
            </a:r>
          </a:p>
        </p:txBody>
      </p:sp>
      <p:sp>
        <p:nvSpPr>
          <p:cNvPr id="12" name="TextBox 11">
            <a:extLst>
              <a:ext uri="{FF2B5EF4-FFF2-40B4-BE49-F238E27FC236}">
                <a16:creationId xmlns:a16="http://schemas.microsoft.com/office/drawing/2014/main" id="{32EC39A7-3423-F2A6-B629-90A73B5E26A0}"/>
              </a:ext>
            </a:extLst>
          </p:cNvPr>
          <p:cNvSpPr txBox="1"/>
          <p:nvPr/>
        </p:nvSpPr>
        <p:spPr>
          <a:xfrm>
            <a:off x="1629592" y="7862"/>
            <a:ext cx="9552654" cy="525087"/>
          </a:xfrm>
          <a:prstGeom prst="rect">
            <a:avLst/>
          </a:prstGeom>
          <a:noFill/>
        </p:spPr>
        <p:txBody>
          <a:bodyPr wrap="square">
            <a:spAutoFit/>
          </a:bodyPr>
          <a:lstStyle/>
          <a:p>
            <a:pPr defTabSz="917680"/>
            <a:r>
              <a:rPr lang="en-US" altLang="en-US" sz="2810" dirty="0">
                <a:latin typeface="Arial" panose="020B0604020202020204" pitchFamily="34" charset="0"/>
                <a:ea typeface="Times New Roman" panose="02020603050405020304" pitchFamily="18" charset="0"/>
                <a:cs typeface="Arial" panose="020B0604020202020204" pitchFamily="34" charset="0"/>
              </a:rPr>
              <a:t>Measuring Denatured Molecular Weight  With SDS-PAGE.</a:t>
            </a:r>
            <a:endParaRPr lang="en-US" altLang="en-US" sz="2810" dirty="0">
              <a:latin typeface="Arial" panose="020B0604020202020204" pitchFamily="34" charset="0"/>
            </a:endParaRPr>
          </a:p>
        </p:txBody>
      </p:sp>
      <p:cxnSp>
        <p:nvCxnSpPr>
          <p:cNvPr id="20" name="Straight Arrow Connector 19">
            <a:extLst>
              <a:ext uri="{FF2B5EF4-FFF2-40B4-BE49-F238E27FC236}">
                <a16:creationId xmlns:a16="http://schemas.microsoft.com/office/drawing/2014/main" id="{2C3F5600-BD9A-F617-0196-FD403C827E9B}"/>
              </a:ext>
            </a:extLst>
          </p:cNvPr>
          <p:cNvCxnSpPr/>
          <p:nvPr/>
        </p:nvCxnSpPr>
        <p:spPr>
          <a:xfrm flipV="1">
            <a:off x="9579524" y="2673625"/>
            <a:ext cx="311935" cy="176975"/>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79F6FB22-7AD0-E420-6C60-CE8F288BDA7C}"/>
              </a:ext>
            </a:extLst>
          </p:cNvPr>
          <p:cNvSpPr txBox="1"/>
          <p:nvPr/>
        </p:nvSpPr>
        <p:spPr>
          <a:xfrm>
            <a:off x="9096134" y="5263150"/>
            <a:ext cx="4261829" cy="1637037"/>
          </a:xfrm>
          <a:prstGeom prst="rect">
            <a:avLst/>
          </a:prstGeom>
          <a:noFill/>
        </p:spPr>
        <p:txBody>
          <a:bodyPr wrap="none" rtlCol="0">
            <a:spAutoFit/>
          </a:bodyPr>
          <a:lstStyle/>
          <a:p>
            <a:pPr algn="l"/>
            <a:r>
              <a:rPr lang="en-US" sz="2007" dirty="0">
                <a:latin typeface="Arial" panose="020B0604020202020204" pitchFamily="34" charset="0"/>
                <a:cs typeface="Arial" panose="020B0604020202020204" pitchFamily="34" charset="0"/>
              </a:rPr>
              <a:t>Standards</a:t>
            </a:r>
          </a:p>
          <a:p>
            <a:pPr algn="l"/>
            <a:r>
              <a:rPr lang="en-US" sz="2007" dirty="0">
                <a:latin typeface="Arial" panose="020B0604020202020204" pitchFamily="34" charset="0"/>
                <a:cs typeface="Arial" panose="020B0604020202020204" pitchFamily="34" charset="0"/>
              </a:rPr>
              <a:t>S1: MW 100,000, distance = 2.8 cm</a:t>
            </a:r>
          </a:p>
          <a:p>
            <a:pPr algn="l"/>
            <a:r>
              <a:rPr lang="en-US" sz="2007" dirty="0">
                <a:latin typeface="Arial" panose="020B0604020202020204" pitchFamily="34" charset="0"/>
                <a:cs typeface="Arial" panose="020B0604020202020204" pitchFamily="34" charset="0"/>
              </a:rPr>
              <a:t>S2: MW    20,000, distance =6.4</a:t>
            </a:r>
          </a:p>
          <a:p>
            <a:pPr algn="l"/>
            <a:endParaRPr lang="en-US" sz="2007" dirty="0">
              <a:latin typeface="Arial" panose="020B0604020202020204" pitchFamily="34" charset="0"/>
              <a:cs typeface="Arial" panose="020B0604020202020204" pitchFamily="34" charset="0"/>
            </a:endParaRPr>
          </a:p>
          <a:p>
            <a:pPr algn="l"/>
            <a:r>
              <a:rPr lang="en-US" sz="2007" dirty="0">
                <a:latin typeface="Arial" panose="020B0604020202020204" pitchFamily="34" charset="0"/>
                <a:cs typeface="Arial" panose="020B0604020202020204" pitchFamily="34" charset="0"/>
              </a:rPr>
              <a:t>Unknown: Distance =3.5</a:t>
            </a:r>
          </a:p>
        </p:txBody>
      </p:sp>
      <p:sp>
        <p:nvSpPr>
          <p:cNvPr id="22" name="TextBox 21">
            <a:extLst>
              <a:ext uri="{FF2B5EF4-FFF2-40B4-BE49-F238E27FC236}">
                <a16:creationId xmlns:a16="http://schemas.microsoft.com/office/drawing/2014/main" id="{2540F9B2-1D34-BA8E-CB03-5A7876D0E350}"/>
              </a:ext>
            </a:extLst>
          </p:cNvPr>
          <p:cNvSpPr txBox="1"/>
          <p:nvPr/>
        </p:nvSpPr>
        <p:spPr>
          <a:xfrm>
            <a:off x="4303413" y="3784028"/>
            <a:ext cx="3896649" cy="1637037"/>
          </a:xfrm>
          <a:prstGeom prst="rect">
            <a:avLst/>
          </a:prstGeom>
          <a:noFill/>
        </p:spPr>
        <p:txBody>
          <a:bodyPr wrap="none" rtlCol="0">
            <a:spAutoFit/>
          </a:bodyPr>
          <a:lstStyle/>
          <a:p>
            <a:pPr algn="l"/>
            <a:r>
              <a:rPr lang="en-US" sz="2007" b="1" dirty="0">
                <a:latin typeface="Arial" panose="020B0604020202020204" pitchFamily="34" charset="0"/>
                <a:cs typeface="Arial" panose="020B0604020202020204" pitchFamily="34" charset="0"/>
              </a:rPr>
              <a:t>1</a:t>
            </a:r>
            <a:r>
              <a:rPr lang="en-US" sz="2007" dirty="0">
                <a:latin typeface="Arial" panose="020B0604020202020204" pitchFamily="34" charset="0"/>
                <a:cs typeface="Arial" panose="020B0604020202020204" pitchFamily="34" charset="0"/>
              </a:rPr>
              <a:t>. Analytical Solution (better)</a:t>
            </a:r>
          </a:p>
          <a:p>
            <a:pPr algn="l"/>
            <a:r>
              <a:rPr lang="en-US" sz="2007" dirty="0">
                <a:latin typeface="Arial" panose="020B0604020202020204" pitchFamily="34" charset="0"/>
                <a:cs typeface="Arial" panose="020B0604020202020204" pitchFamily="34" charset="0"/>
              </a:rPr>
              <a:t>Log(MW) = -0.1942 x d + 5.5436</a:t>
            </a:r>
          </a:p>
          <a:p>
            <a:pPr algn="l"/>
            <a:r>
              <a:rPr lang="en-US" sz="2007" dirty="0">
                <a:latin typeface="Arial" panose="020B0604020202020204" pitchFamily="34" charset="0"/>
                <a:cs typeface="Arial" panose="020B0604020202020204" pitchFamily="34" charset="0"/>
              </a:rPr>
              <a:t>                d = 3.5 for unknown</a:t>
            </a:r>
          </a:p>
          <a:p>
            <a:pPr algn="l"/>
            <a:r>
              <a:rPr lang="en-US" sz="2007" dirty="0">
                <a:latin typeface="Arial" panose="020B0604020202020204" pitchFamily="34" charset="0"/>
                <a:cs typeface="Arial" panose="020B0604020202020204" pitchFamily="34" charset="0"/>
              </a:rPr>
              <a:t>Log(MW) = 4.86</a:t>
            </a:r>
          </a:p>
          <a:p>
            <a:pPr algn="l"/>
            <a:r>
              <a:rPr lang="en-US" sz="2007" dirty="0">
                <a:latin typeface="Arial" panose="020B0604020202020204" pitchFamily="34" charset="0"/>
                <a:cs typeface="Arial" panose="020B0604020202020204" pitchFamily="34" charset="0"/>
              </a:rPr>
              <a:t>MW = 10</a:t>
            </a:r>
            <a:r>
              <a:rPr lang="en-US" sz="2007" baseline="30000" dirty="0">
                <a:latin typeface="Arial" panose="020B0604020202020204" pitchFamily="34" charset="0"/>
                <a:cs typeface="Arial" panose="020B0604020202020204" pitchFamily="34" charset="0"/>
              </a:rPr>
              <a:t>4.86</a:t>
            </a:r>
            <a:r>
              <a:rPr lang="en-US" sz="2007" dirty="0">
                <a:latin typeface="Arial" panose="020B0604020202020204" pitchFamily="34" charset="0"/>
                <a:cs typeface="Arial" panose="020B0604020202020204" pitchFamily="34" charset="0"/>
              </a:rPr>
              <a:t> = ~ 73,100 Da</a:t>
            </a:r>
          </a:p>
        </p:txBody>
      </p:sp>
      <p:sp>
        <p:nvSpPr>
          <p:cNvPr id="24" name="TextBox 23">
            <a:extLst>
              <a:ext uri="{FF2B5EF4-FFF2-40B4-BE49-F238E27FC236}">
                <a16:creationId xmlns:a16="http://schemas.microsoft.com/office/drawing/2014/main" id="{F6852CF5-35B1-4458-2F14-DDFFE2F2E1BC}"/>
              </a:ext>
            </a:extLst>
          </p:cNvPr>
          <p:cNvSpPr txBox="1"/>
          <p:nvPr/>
        </p:nvSpPr>
        <p:spPr>
          <a:xfrm>
            <a:off x="4292946" y="5459186"/>
            <a:ext cx="4442198" cy="1637037"/>
          </a:xfrm>
          <a:prstGeom prst="rect">
            <a:avLst/>
          </a:prstGeom>
          <a:noFill/>
        </p:spPr>
        <p:txBody>
          <a:bodyPr wrap="square" rtlCol="0">
            <a:spAutoFit/>
          </a:bodyPr>
          <a:lstStyle/>
          <a:p>
            <a:pPr algn="l"/>
            <a:r>
              <a:rPr lang="en-US" sz="2007" b="1" dirty="0">
                <a:latin typeface="Arial" panose="020B0604020202020204" pitchFamily="34" charset="0"/>
                <a:cs typeface="Arial" panose="020B0604020202020204" pitchFamily="34" charset="0"/>
              </a:rPr>
              <a:t>2</a:t>
            </a:r>
            <a:r>
              <a:rPr lang="en-US" sz="2007" dirty="0">
                <a:latin typeface="Arial" panose="020B0604020202020204" pitchFamily="34" charset="0"/>
                <a:cs typeface="Arial" panose="020B0604020202020204" pitchFamily="34" charset="0"/>
              </a:rPr>
              <a:t>. Graphical solution</a:t>
            </a:r>
          </a:p>
          <a:p>
            <a:pPr marL="516202" indent="-516202">
              <a:buFont typeface="+mj-lt"/>
              <a:buAutoNum type="romanLcPeriod"/>
            </a:pPr>
            <a:r>
              <a:rPr lang="en-US" sz="2007" dirty="0">
                <a:latin typeface="Arial" panose="020B0604020202020204" pitchFamily="34" charset="0"/>
                <a:cs typeface="Arial" panose="020B0604020202020204" pitchFamily="34" charset="0"/>
              </a:rPr>
              <a:t>Sketch calibration curve using known MW (standards)</a:t>
            </a:r>
          </a:p>
          <a:p>
            <a:pPr marL="516202" indent="-516202">
              <a:buFont typeface="+mj-lt"/>
              <a:buAutoNum type="romanLcPeriod"/>
            </a:pPr>
            <a:r>
              <a:rPr lang="en-US" sz="2007" dirty="0">
                <a:latin typeface="Arial" panose="020B0604020202020204" pitchFamily="34" charset="0"/>
                <a:cs typeface="Arial" panose="020B0604020202020204" pitchFamily="34" charset="0"/>
              </a:rPr>
              <a:t>Find intersection of line for d=3.5</a:t>
            </a:r>
          </a:p>
          <a:p>
            <a:pPr marL="516202" indent="-516202">
              <a:buFont typeface="+mj-lt"/>
              <a:buAutoNum type="romanLcPeriod"/>
            </a:pPr>
            <a:r>
              <a:rPr lang="en-US" sz="2007" dirty="0">
                <a:latin typeface="Arial" panose="020B0604020202020204" pitchFamily="34" charset="0"/>
                <a:cs typeface="Arial" panose="020B0604020202020204" pitchFamily="34" charset="0"/>
              </a:rPr>
              <a:t>Read log(MW) from y-axis</a:t>
            </a:r>
          </a:p>
        </p:txBody>
      </p:sp>
      <p:grpSp>
        <p:nvGrpSpPr>
          <p:cNvPr id="9" name="Group 8">
            <a:extLst>
              <a:ext uri="{FF2B5EF4-FFF2-40B4-BE49-F238E27FC236}">
                <a16:creationId xmlns:a16="http://schemas.microsoft.com/office/drawing/2014/main" id="{87EF8B8F-C239-7C15-7857-8E7364E6A31B}"/>
              </a:ext>
            </a:extLst>
          </p:cNvPr>
          <p:cNvGrpSpPr/>
          <p:nvPr/>
        </p:nvGrpSpPr>
        <p:grpSpPr>
          <a:xfrm>
            <a:off x="337390" y="3050822"/>
            <a:ext cx="3778987" cy="4282427"/>
            <a:chOff x="335574" y="2714625"/>
            <a:chExt cx="3765550" cy="4267200"/>
          </a:xfrm>
        </p:grpSpPr>
        <p:graphicFrame>
          <p:nvGraphicFramePr>
            <p:cNvPr id="18" name="Chart 17">
              <a:extLst>
                <a:ext uri="{FF2B5EF4-FFF2-40B4-BE49-F238E27FC236}">
                  <a16:creationId xmlns:a16="http://schemas.microsoft.com/office/drawing/2014/main" id="{0767E08D-FA31-E333-0C89-1789A591926E}"/>
                </a:ext>
              </a:extLst>
            </p:cNvPr>
            <p:cNvGraphicFramePr>
              <a:graphicFrameLocks/>
            </p:cNvGraphicFramePr>
            <p:nvPr/>
          </p:nvGraphicFramePr>
          <p:xfrm>
            <a:off x="335574" y="2714625"/>
            <a:ext cx="3765550" cy="4267200"/>
          </p:xfrm>
          <a:graphic>
            <a:graphicData uri="http://schemas.openxmlformats.org/drawingml/2006/chart">
              <c:chart xmlns:c="http://schemas.openxmlformats.org/drawingml/2006/chart" xmlns:r="http://schemas.openxmlformats.org/officeDocument/2006/relationships" r:id="rId6"/>
            </a:graphicData>
          </a:graphic>
        </p:graphicFrame>
        <p:cxnSp>
          <p:nvCxnSpPr>
            <p:cNvPr id="28" name="Straight Arrow Connector 27">
              <a:extLst>
                <a:ext uri="{FF2B5EF4-FFF2-40B4-BE49-F238E27FC236}">
                  <a16:creationId xmlns:a16="http://schemas.microsoft.com/office/drawing/2014/main" id="{AECB24B3-4377-C103-6EF8-5FFD8C0FE730}"/>
                </a:ext>
              </a:extLst>
            </p:cNvPr>
            <p:cNvCxnSpPr/>
            <p:nvPr/>
          </p:nvCxnSpPr>
          <p:spPr>
            <a:xfrm flipV="1">
              <a:off x="2378869" y="4086225"/>
              <a:ext cx="0" cy="2057400"/>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A76DD77-F436-0F14-8B19-9925FE3A9124}"/>
                </a:ext>
              </a:extLst>
            </p:cNvPr>
            <p:cNvCxnSpPr/>
            <p:nvPr/>
          </p:nvCxnSpPr>
          <p:spPr>
            <a:xfrm flipH="1">
              <a:off x="1235869" y="4086225"/>
              <a:ext cx="1143000" cy="0"/>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F591224B-68CE-A433-4076-49ECBEA98DFA}"/>
              </a:ext>
            </a:extLst>
          </p:cNvPr>
          <p:cNvSpPr txBox="1"/>
          <p:nvPr/>
        </p:nvSpPr>
        <p:spPr>
          <a:xfrm>
            <a:off x="9792724" y="456858"/>
            <a:ext cx="1356926" cy="401538"/>
          </a:xfrm>
          <a:prstGeom prst="rect">
            <a:avLst/>
          </a:prstGeom>
          <a:noFill/>
        </p:spPr>
        <p:txBody>
          <a:bodyPr wrap="none" rtlCol="0">
            <a:spAutoFit/>
          </a:bodyPr>
          <a:lstStyle/>
          <a:p>
            <a:pPr algn="l"/>
            <a:r>
              <a:rPr lang="en-US" sz="2007" dirty="0">
                <a:latin typeface="Arial" panose="020B0604020202020204" pitchFamily="34" charset="0"/>
                <a:cs typeface="Arial" panose="020B0604020202020204" pitchFamily="34" charset="0"/>
              </a:rPr>
              <a:t>Top of Gel</a:t>
            </a:r>
          </a:p>
        </p:txBody>
      </p:sp>
      <p:sp>
        <p:nvSpPr>
          <p:cNvPr id="17" name="TextBox 16">
            <a:extLst>
              <a:ext uri="{FF2B5EF4-FFF2-40B4-BE49-F238E27FC236}">
                <a16:creationId xmlns:a16="http://schemas.microsoft.com/office/drawing/2014/main" id="{9543DB3B-E65B-3855-BBEC-C519200423B3}"/>
              </a:ext>
            </a:extLst>
          </p:cNvPr>
          <p:cNvSpPr txBox="1"/>
          <p:nvPr/>
        </p:nvSpPr>
        <p:spPr>
          <a:xfrm>
            <a:off x="4116377" y="3252961"/>
            <a:ext cx="1913093" cy="401538"/>
          </a:xfrm>
          <a:prstGeom prst="rect">
            <a:avLst/>
          </a:prstGeom>
          <a:noFill/>
        </p:spPr>
        <p:txBody>
          <a:bodyPr wrap="none" rtlCol="0">
            <a:spAutoFit/>
          </a:bodyPr>
          <a:lstStyle/>
          <a:p>
            <a:pPr algn="l"/>
            <a:r>
              <a:rPr lang="en-US" sz="2007" b="1" dirty="0">
                <a:latin typeface="Arial" panose="020B0604020202020204" pitchFamily="34" charset="0"/>
                <a:cs typeface="Arial" panose="020B0604020202020204" pitchFamily="34" charset="0"/>
              </a:rPr>
              <a:t>Obtaining MW</a:t>
            </a:r>
          </a:p>
        </p:txBody>
      </p:sp>
      <p:sp>
        <p:nvSpPr>
          <p:cNvPr id="23" name="TextBox 22">
            <a:extLst>
              <a:ext uri="{FF2B5EF4-FFF2-40B4-BE49-F238E27FC236}">
                <a16:creationId xmlns:a16="http://schemas.microsoft.com/office/drawing/2014/main" id="{1B814E03-6A51-107C-C49B-87C34D4C0D27}"/>
              </a:ext>
            </a:extLst>
          </p:cNvPr>
          <p:cNvSpPr txBox="1"/>
          <p:nvPr/>
        </p:nvSpPr>
        <p:spPr>
          <a:xfrm>
            <a:off x="9070861" y="1689151"/>
            <a:ext cx="1177907" cy="401538"/>
          </a:xfrm>
          <a:prstGeom prst="rect">
            <a:avLst/>
          </a:prstGeom>
          <a:solidFill>
            <a:schemeClr val="bg1">
              <a:alpha val="64000"/>
            </a:schemeClr>
          </a:solidFill>
        </p:spPr>
        <p:txBody>
          <a:bodyPr wrap="none" rtlCol="0">
            <a:spAutoFit/>
          </a:bodyPr>
          <a:lstStyle/>
          <a:p>
            <a:pPr algn="l"/>
            <a:r>
              <a:rPr lang="en-US" sz="2007" dirty="0">
                <a:latin typeface="Arial" panose="020B0604020202020204" pitchFamily="34" charset="0"/>
                <a:cs typeface="Arial" panose="020B0604020202020204" pitchFamily="34" charset="0"/>
              </a:rPr>
              <a:t>d=3.5cm</a:t>
            </a:r>
          </a:p>
        </p:txBody>
      </p:sp>
      <p:sp>
        <p:nvSpPr>
          <p:cNvPr id="26" name="TextBox 25">
            <a:extLst>
              <a:ext uri="{FF2B5EF4-FFF2-40B4-BE49-F238E27FC236}">
                <a16:creationId xmlns:a16="http://schemas.microsoft.com/office/drawing/2014/main" id="{90FC9FEF-FB5D-D178-1F6B-47B17008F6EA}"/>
              </a:ext>
            </a:extLst>
          </p:cNvPr>
          <p:cNvSpPr txBox="1"/>
          <p:nvPr/>
        </p:nvSpPr>
        <p:spPr>
          <a:xfrm>
            <a:off x="10529426" y="2930188"/>
            <a:ext cx="1177907" cy="401538"/>
          </a:xfrm>
          <a:prstGeom prst="rect">
            <a:avLst/>
          </a:prstGeom>
          <a:solidFill>
            <a:schemeClr val="bg1">
              <a:alpha val="64000"/>
            </a:schemeClr>
          </a:solidFill>
        </p:spPr>
        <p:txBody>
          <a:bodyPr wrap="none" rtlCol="0">
            <a:spAutoFit/>
          </a:bodyPr>
          <a:lstStyle/>
          <a:p>
            <a:pPr algn="l"/>
            <a:r>
              <a:rPr lang="en-US" sz="2007" dirty="0">
                <a:latin typeface="Arial" panose="020B0604020202020204" pitchFamily="34" charset="0"/>
                <a:cs typeface="Arial" panose="020B0604020202020204" pitchFamily="34" charset="0"/>
              </a:rPr>
              <a:t>d=6.4cm</a:t>
            </a:r>
          </a:p>
        </p:txBody>
      </p:sp>
      <p:sp>
        <p:nvSpPr>
          <p:cNvPr id="27" name="TextBox 26">
            <a:extLst>
              <a:ext uri="{FF2B5EF4-FFF2-40B4-BE49-F238E27FC236}">
                <a16:creationId xmlns:a16="http://schemas.microsoft.com/office/drawing/2014/main" id="{D35ED048-CE28-9433-8A12-7C2FCE50B57B}"/>
              </a:ext>
            </a:extLst>
          </p:cNvPr>
          <p:cNvSpPr txBox="1"/>
          <p:nvPr/>
        </p:nvSpPr>
        <p:spPr>
          <a:xfrm>
            <a:off x="9792724" y="1086499"/>
            <a:ext cx="1177907" cy="401538"/>
          </a:xfrm>
          <a:prstGeom prst="rect">
            <a:avLst/>
          </a:prstGeom>
          <a:solidFill>
            <a:schemeClr val="bg1">
              <a:alpha val="64000"/>
            </a:schemeClr>
          </a:solidFill>
        </p:spPr>
        <p:txBody>
          <a:bodyPr wrap="none" rtlCol="0">
            <a:spAutoFit/>
          </a:bodyPr>
          <a:lstStyle/>
          <a:p>
            <a:pPr algn="l"/>
            <a:r>
              <a:rPr lang="en-US" sz="2007" dirty="0">
                <a:latin typeface="Arial" panose="020B0604020202020204" pitchFamily="34" charset="0"/>
                <a:cs typeface="Arial" panose="020B0604020202020204" pitchFamily="34" charset="0"/>
              </a:rPr>
              <a:t>d=2.8cm</a:t>
            </a:r>
          </a:p>
        </p:txBody>
      </p:sp>
      <p:sp>
        <p:nvSpPr>
          <p:cNvPr id="29" name="Date Placeholder 28">
            <a:extLst>
              <a:ext uri="{FF2B5EF4-FFF2-40B4-BE49-F238E27FC236}">
                <a16:creationId xmlns:a16="http://schemas.microsoft.com/office/drawing/2014/main" id="{50862A38-710A-5E9D-F832-DC84393BE736}"/>
              </a:ext>
            </a:extLst>
          </p:cNvPr>
          <p:cNvSpPr>
            <a:spLocks noGrp="1"/>
          </p:cNvSpPr>
          <p:nvPr>
            <p:ph type="dt" sz="half" idx="6"/>
          </p:nvPr>
        </p:nvSpPr>
        <p:spPr/>
        <p:txBody>
          <a:bodyPr/>
          <a:lstStyle/>
          <a:p>
            <a:fld id="{E0807914-9FAE-4A68-A850-D1B3F89DAC00}" type="datetime1">
              <a:rPr lang="en-US" smtClean="0"/>
              <a:t>8/28/2024</a:t>
            </a:fld>
            <a:endParaRPr lang="en-US"/>
          </a:p>
        </p:txBody>
      </p:sp>
      <p:sp>
        <p:nvSpPr>
          <p:cNvPr id="30" name="Footer Placeholder 29">
            <a:extLst>
              <a:ext uri="{FF2B5EF4-FFF2-40B4-BE49-F238E27FC236}">
                <a16:creationId xmlns:a16="http://schemas.microsoft.com/office/drawing/2014/main" id="{3DFB9539-621A-5CB7-60F8-4F596F02FAFC}"/>
              </a:ext>
            </a:extLst>
          </p:cNvPr>
          <p:cNvSpPr>
            <a:spLocks noGrp="1"/>
          </p:cNvSpPr>
          <p:nvPr>
            <p:ph type="ftr" sz="quarter" idx="5"/>
          </p:nvPr>
        </p:nvSpPr>
        <p:spPr/>
        <p:txBody>
          <a:bodyPr/>
          <a:lstStyle/>
          <a:p>
            <a:r>
              <a:rPr lang="en-US"/>
              <a:t>Foundations - Rule - F2024 - Lecture 2b</a:t>
            </a:r>
          </a:p>
        </p:txBody>
      </p:sp>
      <p:sp>
        <p:nvSpPr>
          <p:cNvPr id="32" name="Slide Number Placeholder 31">
            <a:extLst>
              <a:ext uri="{FF2B5EF4-FFF2-40B4-BE49-F238E27FC236}">
                <a16:creationId xmlns:a16="http://schemas.microsoft.com/office/drawing/2014/main" id="{E9749056-A4C1-A445-9CFC-7DA45C7E3C8F}"/>
              </a:ext>
            </a:extLst>
          </p:cNvPr>
          <p:cNvSpPr>
            <a:spLocks noGrp="1"/>
          </p:cNvSpPr>
          <p:nvPr>
            <p:ph type="sldNum" sz="quarter" idx="7"/>
          </p:nvPr>
        </p:nvSpPr>
        <p:spPr/>
        <p:txBody>
          <a:bodyPr/>
          <a:lstStyle/>
          <a:p>
            <a:pPr marL="38446">
              <a:lnSpc>
                <a:spcPts val="1422"/>
              </a:lnSpc>
            </a:pPr>
            <a:fld id="{81D60167-4931-47E6-BA6A-407CBD079E47}" type="slidenum">
              <a:rPr lang="en-US" smtClean="0"/>
              <a:pPr marL="38446">
                <a:lnSpc>
                  <a:spcPts val="1422"/>
                </a:lnSpc>
              </a:pPr>
              <a:t>13</a:t>
            </a:fld>
            <a:endParaRPr lang="en-US" dirty="0"/>
          </a:p>
        </p:txBody>
      </p:sp>
    </p:spTree>
    <p:extLst>
      <p:ext uri="{BB962C8B-B14F-4D97-AF65-F5344CB8AC3E}">
        <p14:creationId xmlns:p14="http://schemas.microsoft.com/office/powerpoint/2010/main" val="35408043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794796B3-DBBD-4A2C-8AA3-2DE861F2BE3D}"/>
              </a:ext>
            </a:extLst>
          </p:cNvPr>
          <p:cNvGraphicFramePr>
            <a:graphicFrameLocks noChangeAspect="1"/>
          </p:cNvGraphicFramePr>
          <p:nvPr/>
        </p:nvGraphicFramePr>
        <p:xfrm>
          <a:off x="9041829" y="82845"/>
          <a:ext cx="3746327" cy="7457782"/>
        </p:xfrm>
        <a:graphic>
          <a:graphicData uri="http://schemas.openxmlformats.org/presentationml/2006/ole">
            <mc:AlternateContent xmlns:mc="http://schemas.openxmlformats.org/markup-compatibility/2006">
              <mc:Choice xmlns:v="urn:schemas-microsoft-com:vml" Requires="v">
                <p:oleObj name="MDLDrawObject Class" r:id="rId2" imgW="5771669" imgH="11457590" progId="MDLDrawOLE.MDLDrawObject.1">
                  <p:embed/>
                </p:oleObj>
              </mc:Choice>
              <mc:Fallback>
                <p:oleObj name="MDLDrawObject Class" r:id="rId2" imgW="5771669" imgH="11457590" progId="MDLDrawOLE.MDLDrawObject.1">
                  <p:embed/>
                  <p:pic>
                    <p:nvPicPr>
                      <p:cNvPr id="5" name="Object 4">
                        <a:extLst>
                          <a:ext uri="{FF2B5EF4-FFF2-40B4-BE49-F238E27FC236}">
                            <a16:creationId xmlns:a16="http://schemas.microsoft.com/office/drawing/2014/main" id="{794796B3-DBBD-4A2C-8AA3-2DE861F2BE3D}"/>
                          </a:ext>
                        </a:extLst>
                      </p:cNvPr>
                      <p:cNvPicPr>
                        <a:picLocks noChangeAspect="1" noChangeArrowheads="1"/>
                      </p:cNvPicPr>
                      <p:nvPr/>
                    </p:nvPicPr>
                    <p:blipFill>
                      <a:blip r:embed="rId3"/>
                      <a:srcRect/>
                      <a:stretch>
                        <a:fillRect/>
                      </a:stretch>
                    </p:blipFill>
                    <p:spPr bwMode="auto">
                      <a:xfrm>
                        <a:off x="9041829" y="82845"/>
                        <a:ext cx="3746327" cy="7457782"/>
                      </a:xfrm>
                      <a:prstGeom prst="rect">
                        <a:avLst/>
                      </a:prstGeom>
                      <a:noFill/>
                    </p:spPr>
                  </p:pic>
                </p:oleObj>
              </mc:Fallback>
            </mc:AlternateContent>
          </a:graphicData>
        </a:graphic>
      </p:graphicFrame>
      <p:sp>
        <p:nvSpPr>
          <p:cNvPr id="7" name="Rectangle 6">
            <a:extLst>
              <a:ext uri="{FF2B5EF4-FFF2-40B4-BE49-F238E27FC236}">
                <a16:creationId xmlns:a16="http://schemas.microsoft.com/office/drawing/2014/main" id="{1E9FAF90-490B-4A65-8CFE-462211A71ECF}"/>
              </a:ext>
            </a:extLst>
          </p:cNvPr>
          <p:cNvSpPr/>
          <p:nvPr/>
        </p:nvSpPr>
        <p:spPr>
          <a:xfrm>
            <a:off x="420353" y="965458"/>
            <a:ext cx="8335439" cy="5111879"/>
          </a:xfrm>
          <a:prstGeom prst="rect">
            <a:avLst/>
          </a:prstGeom>
        </p:spPr>
        <p:txBody>
          <a:bodyPr wrap="square">
            <a:spAutoFit/>
          </a:bodyPr>
          <a:lstStyle/>
          <a:p>
            <a:pPr>
              <a:spcBef>
                <a:spcPts val="301"/>
              </a:spcBef>
            </a:pPr>
            <a:r>
              <a:rPr lang="en-US" sz="2007" b="1" dirty="0">
                <a:latin typeface="Arial" panose="020B0604020202020204" pitchFamily="34" charset="0"/>
              </a:rPr>
              <a:t>The Goal: </a:t>
            </a:r>
            <a:r>
              <a:rPr lang="en-US" sz="2007" dirty="0">
                <a:latin typeface="Arial" panose="020B0604020202020204" pitchFamily="34" charset="0"/>
              </a:rPr>
              <a:t>To produce any desired protein in in E. coli (a widely used bacteria) using recombinant DNA methods.</a:t>
            </a:r>
          </a:p>
          <a:p>
            <a:pPr>
              <a:spcBef>
                <a:spcPts val="301"/>
              </a:spcBef>
            </a:pPr>
            <a:r>
              <a:rPr lang="en-US" sz="2007" dirty="0">
                <a:latin typeface="Arial" panose="020B0604020202020204" pitchFamily="34" charset="0"/>
              </a:rPr>
              <a:t>The overall procedure is as follows: </a:t>
            </a:r>
          </a:p>
          <a:p>
            <a:pPr marL="458846" indent="-458846">
              <a:spcBef>
                <a:spcPts val="301"/>
              </a:spcBef>
              <a:buAutoNum type="arabicParenR"/>
            </a:pPr>
            <a:r>
              <a:rPr lang="en-US" sz="2007" dirty="0">
                <a:latin typeface="Arial" panose="020B0604020202020204" pitchFamily="34" charset="0"/>
              </a:rPr>
              <a:t>Obtain the codons for the desired protein:</a:t>
            </a:r>
          </a:p>
          <a:p>
            <a:pPr marL="917692" lvl="1" indent="-458846">
              <a:spcBef>
                <a:spcPts val="301"/>
              </a:spcBef>
              <a:buFont typeface="Arial" panose="020B0604020202020204" pitchFamily="34" charset="0"/>
              <a:buChar char="•"/>
            </a:pPr>
            <a:r>
              <a:rPr lang="en-US" sz="2007" dirty="0">
                <a:latin typeface="Arial" panose="020B0604020202020204" pitchFamily="34" charset="0"/>
              </a:rPr>
              <a:t>PCR from native source</a:t>
            </a:r>
          </a:p>
          <a:p>
            <a:pPr marL="917692" lvl="1" indent="-458846">
              <a:spcBef>
                <a:spcPts val="301"/>
              </a:spcBef>
              <a:buFont typeface="Arial" panose="020B0604020202020204" pitchFamily="34" charset="0"/>
              <a:buChar char="•"/>
            </a:pPr>
            <a:r>
              <a:rPr lang="en-US" sz="2007" dirty="0">
                <a:latin typeface="Arial" panose="020B0604020202020204" pitchFamily="34" charset="0"/>
              </a:rPr>
              <a:t>Chemical synthesis of gene.</a:t>
            </a:r>
          </a:p>
          <a:p>
            <a:pPr marL="229420" indent="-229420">
              <a:spcBef>
                <a:spcPts val="301"/>
              </a:spcBef>
            </a:pPr>
            <a:r>
              <a:rPr lang="en-US" sz="2007" dirty="0">
                <a:latin typeface="Arial" panose="020B0604020202020204" pitchFamily="34" charset="0"/>
              </a:rPr>
              <a:t>2) Insert the codons into a bacterial expression vector (a specialized form of a DNA plasmid) using restriction endonucleases and DNA ligase. </a:t>
            </a:r>
          </a:p>
          <a:p>
            <a:pPr marL="229420" indent="-229420">
              <a:spcBef>
                <a:spcPts val="301"/>
              </a:spcBef>
            </a:pPr>
            <a:r>
              <a:rPr lang="en-US" sz="2007" dirty="0">
                <a:latin typeface="Arial" panose="020B0604020202020204" pitchFamily="34" charset="0"/>
              </a:rPr>
              <a:t>3) Transformation of the bacteria with the plasmid.</a:t>
            </a:r>
          </a:p>
          <a:p>
            <a:pPr marL="229420" indent="-229420">
              <a:spcBef>
                <a:spcPts val="301"/>
              </a:spcBef>
            </a:pPr>
            <a:r>
              <a:rPr lang="en-US" sz="2007" dirty="0">
                <a:latin typeface="Arial" panose="020B0604020202020204" pitchFamily="34" charset="0"/>
              </a:rPr>
              <a:t>4) Growth of the transformed bacteria,  production of the recombinant protein.</a:t>
            </a:r>
          </a:p>
          <a:p>
            <a:pPr marL="229420" indent="-229420">
              <a:spcBef>
                <a:spcPts val="301"/>
              </a:spcBef>
            </a:pPr>
            <a:r>
              <a:rPr lang="en-US" sz="2007" dirty="0">
                <a:latin typeface="Arial" panose="020B0604020202020204" pitchFamily="34" charset="0"/>
              </a:rPr>
              <a:t>5) Purification of the recombinant protein.</a:t>
            </a:r>
          </a:p>
          <a:p>
            <a:pPr marL="229420" indent="-229420">
              <a:spcBef>
                <a:spcPts val="301"/>
              </a:spcBef>
            </a:pPr>
            <a:r>
              <a:rPr lang="en-US" sz="2007" dirty="0">
                <a:latin typeface="Arial" panose="020B0604020202020204" pitchFamily="34" charset="0"/>
              </a:rPr>
              <a:t>6) Structure determination</a:t>
            </a:r>
          </a:p>
          <a:p>
            <a:pPr marL="229420" indent="-229420">
              <a:spcBef>
                <a:spcPts val="301"/>
              </a:spcBef>
            </a:pPr>
            <a:r>
              <a:rPr lang="en-US" sz="2007" dirty="0">
                <a:latin typeface="Arial" panose="020B0604020202020204" pitchFamily="34" charset="0"/>
              </a:rPr>
              <a:t>7) Biochemical studies, e.g. rational drug design, enzyme mechanism</a:t>
            </a:r>
          </a:p>
        </p:txBody>
      </p:sp>
      <p:sp>
        <p:nvSpPr>
          <p:cNvPr id="6" name="TextBox 5">
            <a:extLst>
              <a:ext uri="{FF2B5EF4-FFF2-40B4-BE49-F238E27FC236}">
                <a16:creationId xmlns:a16="http://schemas.microsoft.com/office/drawing/2014/main" id="{7C413468-F035-4C7A-8AF4-11B2E8B1F456}"/>
              </a:ext>
            </a:extLst>
          </p:cNvPr>
          <p:cNvSpPr txBox="1"/>
          <p:nvPr/>
        </p:nvSpPr>
        <p:spPr>
          <a:xfrm>
            <a:off x="2784475" y="49211"/>
            <a:ext cx="8029551" cy="525087"/>
          </a:xfrm>
          <a:prstGeom prst="rect">
            <a:avLst/>
          </a:prstGeom>
          <a:noFill/>
        </p:spPr>
        <p:txBody>
          <a:bodyPr wrap="square" rtlCol="0">
            <a:spAutoFit/>
          </a:bodyPr>
          <a:lstStyle/>
          <a:p>
            <a:pPr algn="ctr"/>
            <a:r>
              <a:rPr lang="en-US" sz="2810" dirty="0">
                <a:latin typeface="Arial" panose="020B0604020202020204" pitchFamily="34" charset="0"/>
              </a:rPr>
              <a:t>Production of Recombinant Proteins</a:t>
            </a:r>
          </a:p>
        </p:txBody>
      </p:sp>
      <p:sp>
        <p:nvSpPr>
          <p:cNvPr id="8" name="Date Placeholder 7">
            <a:extLst>
              <a:ext uri="{FF2B5EF4-FFF2-40B4-BE49-F238E27FC236}">
                <a16:creationId xmlns:a16="http://schemas.microsoft.com/office/drawing/2014/main" id="{66443247-B0E0-7D13-1590-5114B83CC269}"/>
              </a:ext>
            </a:extLst>
          </p:cNvPr>
          <p:cNvSpPr>
            <a:spLocks noGrp="1"/>
          </p:cNvSpPr>
          <p:nvPr>
            <p:ph type="dt" sz="half" idx="6"/>
          </p:nvPr>
        </p:nvSpPr>
        <p:spPr/>
        <p:txBody>
          <a:bodyPr/>
          <a:lstStyle/>
          <a:p>
            <a:fld id="{A80A3492-E779-47BA-ACC9-94177559069F}" type="datetime1">
              <a:rPr lang="en-US" smtClean="0"/>
              <a:t>8/28/2024</a:t>
            </a:fld>
            <a:endParaRPr lang="en-US"/>
          </a:p>
        </p:txBody>
      </p:sp>
      <p:sp>
        <p:nvSpPr>
          <p:cNvPr id="9" name="Footer Placeholder 8">
            <a:extLst>
              <a:ext uri="{FF2B5EF4-FFF2-40B4-BE49-F238E27FC236}">
                <a16:creationId xmlns:a16="http://schemas.microsoft.com/office/drawing/2014/main" id="{A787373D-9A03-C9FB-BBB4-0000160E8E7E}"/>
              </a:ext>
            </a:extLst>
          </p:cNvPr>
          <p:cNvSpPr>
            <a:spLocks noGrp="1"/>
          </p:cNvSpPr>
          <p:nvPr>
            <p:ph type="ftr" sz="quarter" idx="5"/>
          </p:nvPr>
        </p:nvSpPr>
        <p:spPr/>
        <p:txBody>
          <a:bodyPr/>
          <a:lstStyle/>
          <a:p>
            <a:r>
              <a:rPr lang="en-US"/>
              <a:t>Foundations - Rule - F2024 - Lecture 2b</a:t>
            </a:r>
          </a:p>
        </p:txBody>
      </p:sp>
      <p:sp>
        <p:nvSpPr>
          <p:cNvPr id="10" name="Slide Number Placeholder 9">
            <a:extLst>
              <a:ext uri="{FF2B5EF4-FFF2-40B4-BE49-F238E27FC236}">
                <a16:creationId xmlns:a16="http://schemas.microsoft.com/office/drawing/2014/main" id="{F200603C-36B0-D6FE-338D-7DFF62009BEC}"/>
              </a:ext>
            </a:extLst>
          </p:cNvPr>
          <p:cNvSpPr>
            <a:spLocks noGrp="1"/>
          </p:cNvSpPr>
          <p:nvPr>
            <p:ph type="sldNum" sz="quarter" idx="7"/>
          </p:nvPr>
        </p:nvSpPr>
        <p:spPr/>
        <p:txBody>
          <a:bodyPr/>
          <a:lstStyle/>
          <a:p>
            <a:pPr marL="38446">
              <a:lnSpc>
                <a:spcPts val="1422"/>
              </a:lnSpc>
            </a:pPr>
            <a:fld id="{81D60167-4931-47E6-BA6A-407CBD079E47}" type="slidenum">
              <a:rPr lang="en-US" smtClean="0"/>
              <a:pPr marL="38446">
                <a:lnSpc>
                  <a:spcPts val="1422"/>
                </a:lnSpc>
              </a:pPr>
              <a:t>14</a:t>
            </a:fld>
            <a:endParaRPr lang="en-US" dirty="0"/>
          </a:p>
        </p:txBody>
      </p:sp>
    </p:spTree>
    <p:extLst>
      <p:ext uri="{BB962C8B-B14F-4D97-AF65-F5344CB8AC3E}">
        <p14:creationId xmlns:p14="http://schemas.microsoft.com/office/powerpoint/2010/main" val="2011712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233AC4B-5390-4F41-9605-A11A9086EA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18474" y="-15080"/>
            <a:ext cx="3968541" cy="3838424"/>
          </a:xfrm>
          <a:prstGeom prst="rect">
            <a:avLst/>
          </a:prstGeom>
        </p:spPr>
      </p:pic>
      <p:sp>
        <p:nvSpPr>
          <p:cNvPr id="5" name="Rectangle 4">
            <a:extLst>
              <a:ext uri="{FF2B5EF4-FFF2-40B4-BE49-F238E27FC236}">
                <a16:creationId xmlns:a16="http://schemas.microsoft.com/office/drawing/2014/main" id="{5BB0802D-BA8D-44BB-92BD-177F0C4ACED6}"/>
              </a:ext>
            </a:extLst>
          </p:cNvPr>
          <p:cNvSpPr/>
          <p:nvPr/>
        </p:nvSpPr>
        <p:spPr>
          <a:xfrm>
            <a:off x="316370" y="471557"/>
            <a:ext cx="7672137" cy="3416320"/>
          </a:xfrm>
          <a:prstGeom prst="rect">
            <a:avLst/>
          </a:prstGeom>
        </p:spPr>
        <p:txBody>
          <a:bodyPr wrap="square">
            <a:spAutoFit/>
          </a:bodyPr>
          <a:lstStyle/>
          <a:p>
            <a:r>
              <a:rPr lang="en-US" sz="1800" b="1" dirty="0">
                <a:latin typeface="Arial" panose="020B0604020202020204" pitchFamily="34" charset="0"/>
              </a:rPr>
              <a:t>Common Required Features:</a:t>
            </a:r>
          </a:p>
          <a:p>
            <a:pPr marL="175252" indent="-175252"/>
            <a:r>
              <a:rPr lang="en-US" sz="1800" dirty="0">
                <a:latin typeface="Arial" panose="020B0604020202020204" pitchFamily="34" charset="0"/>
              </a:rPr>
              <a:t>a) Provide antibiotic resistance to the host bacteria, such that only bacteria containing the plasmid will grow in the presence of the antibiotic.</a:t>
            </a:r>
          </a:p>
          <a:p>
            <a:pPr marL="175252" indent="-175252"/>
            <a:r>
              <a:rPr lang="en-US" sz="1800" dirty="0">
                <a:latin typeface="Arial" panose="020B0604020202020204" pitchFamily="34" charset="0"/>
              </a:rPr>
              <a:t>b) An origin of DNA replication so that the plasmid will be replicated with the bacterial DNA</a:t>
            </a:r>
          </a:p>
          <a:p>
            <a:pPr marL="175252" indent="-175252"/>
            <a:r>
              <a:rPr lang="en-US" sz="1800" dirty="0">
                <a:latin typeface="Arial" panose="020B0604020202020204" pitchFamily="34" charset="0"/>
              </a:rPr>
              <a:t>c) DNA sequences that cause the production of mRNA, copying the information in the DNA to mRNA, including a regulated promotor (e.g. lac operator).</a:t>
            </a:r>
          </a:p>
          <a:p>
            <a:pPr marL="175252" indent="-175252"/>
            <a:r>
              <a:rPr lang="en-US" sz="1800" dirty="0">
                <a:latin typeface="Arial" panose="020B0604020202020204" pitchFamily="34" charset="0"/>
              </a:rPr>
              <a:t>d) Sequences in the resultant mRNA that start and stop the production of the recombinant protein.</a:t>
            </a:r>
          </a:p>
          <a:p>
            <a:pPr marL="175252" indent="-175252"/>
            <a:r>
              <a:rPr lang="en-US" sz="1800" dirty="0">
                <a:latin typeface="Arial" panose="020B0604020202020204" pitchFamily="34" charset="0"/>
              </a:rPr>
              <a:t>e) Coding region for protein to be expressed.</a:t>
            </a:r>
          </a:p>
        </p:txBody>
      </p:sp>
      <p:pic>
        <p:nvPicPr>
          <p:cNvPr id="9" name="Picture 8">
            <a:extLst>
              <a:ext uri="{FF2B5EF4-FFF2-40B4-BE49-F238E27FC236}">
                <a16:creationId xmlns:a16="http://schemas.microsoft.com/office/drawing/2014/main" id="{4AD2C19C-510E-4EEA-82A8-B8E723F188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6565" y="4811377"/>
            <a:ext cx="9699676" cy="1623903"/>
          </a:xfrm>
          <a:prstGeom prst="rect">
            <a:avLst/>
          </a:prstGeom>
          <a:ln>
            <a:solidFill>
              <a:schemeClr val="accent1"/>
            </a:solidFill>
          </a:ln>
        </p:spPr>
      </p:pic>
      <p:sp>
        <p:nvSpPr>
          <p:cNvPr id="6" name="Rectangle 5">
            <a:extLst>
              <a:ext uri="{FF2B5EF4-FFF2-40B4-BE49-F238E27FC236}">
                <a16:creationId xmlns:a16="http://schemas.microsoft.com/office/drawing/2014/main" id="{75450662-E201-4D20-904F-D4C2AA065960}"/>
              </a:ext>
            </a:extLst>
          </p:cNvPr>
          <p:cNvSpPr/>
          <p:nvPr/>
        </p:nvSpPr>
        <p:spPr>
          <a:xfrm>
            <a:off x="275451" y="3820095"/>
            <a:ext cx="12399379" cy="923330"/>
          </a:xfrm>
          <a:prstGeom prst="rect">
            <a:avLst/>
          </a:prstGeom>
        </p:spPr>
        <p:txBody>
          <a:bodyPr wrap="square">
            <a:spAutoFit/>
          </a:bodyPr>
          <a:lstStyle/>
          <a:p>
            <a:pPr marL="175252" indent="-175252"/>
            <a:r>
              <a:rPr lang="en-US" sz="1800" b="1" dirty="0">
                <a:latin typeface="Arial" panose="020B0604020202020204" pitchFamily="34" charset="0"/>
              </a:rPr>
              <a:t>Optional features on some vectors:</a:t>
            </a:r>
          </a:p>
          <a:p>
            <a:pPr marL="175252" indent="-175252"/>
            <a:r>
              <a:rPr lang="en-US" sz="1800" dirty="0">
                <a:latin typeface="Arial" panose="020B0604020202020204" pitchFamily="34" charset="0"/>
              </a:rPr>
              <a:t>a) His6 tag for affinity purification on a Ni column.</a:t>
            </a:r>
          </a:p>
          <a:p>
            <a:pPr marL="175252" indent="-175252"/>
            <a:r>
              <a:rPr lang="en-US" sz="1800" dirty="0">
                <a:latin typeface="Arial" panose="020B0604020202020204" pitchFamily="34" charset="0"/>
              </a:rPr>
              <a:t>b) Sequences  (</a:t>
            </a:r>
            <a:r>
              <a:rPr lang="en-US" sz="1800" dirty="0" err="1">
                <a:latin typeface="Arial" panose="020B0604020202020204" pitchFamily="34" charset="0"/>
              </a:rPr>
              <a:t>pelB</a:t>
            </a:r>
            <a:r>
              <a:rPr lang="en-US" sz="1800" dirty="0">
                <a:latin typeface="Arial" panose="020B0604020202020204" pitchFamily="34" charset="0"/>
              </a:rPr>
              <a:t> leader) that cause the recombinant protein to be exported out of the cell, to facilitate purification.</a:t>
            </a:r>
          </a:p>
        </p:txBody>
      </p:sp>
      <p:sp>
        <p:nvSpPr>
          <p:cNvPr id="7" name="Rectangle 6">
            <a:extLst>
              <a:ext uri="{FF2B5EF4-FFF2-40B4-BE49-F238E27FC236}">
                <a16:creationId xmlns:a16="http://schemas.microsoft.com/office/drawing/2014/main" id="{A90A9F12-6246-4630-84F9-8E46FB4AD42D}"/>
              </a:ext>
            </a:extLst>
          </p:cNvPr>
          <p:cNvSpPr/>
          <p:nvPr/>
        </p:nvSpPr>
        <p:spPr>
          <a:xfrm>
            <a:off x="3699084" y="47901"/>
            <a:ext cx="5395465" cy="523543"/>
          </a:xfrm>
          <a:prstGeom prst="rect">
            <a:avLst/>
          </a:prstGeom>
        </p:spPr>
        <p:txBody>
          <a:bodyPr wrap="none">
            <a:spAutoFit/>
          </a:bodyPr>
          <a:lstStyle/>
          <a:p>
            <a:r>
              <a:rPr lang="en-US" sz="2800" dirty="0">
                <a:latin typeface="Arial" panose="020B0604020202020204" pitchFamily="34" charset="0"/>
              </a:rPr>
              <a:t>Properties of Expression Vectors</a:t>
            </a:r>
          </a:p>
        </p:txBody>
      </p:sp>
      <p:sp>
        <p:nvSpPr>
          <p:cNvPr id="22" name="Rectangle 21">
            <a:extLst>
              <a:ext uri="{FF2B5EF4-FFF2-40B4-BE49-F238E27FC236}">
                <a16:creationId xmlns:a16="http://schemas.microsoft.com/office/drawing/2014/main" id="{E59D51D6-DCFF-4F5B-817D-BF19286486A0}"/>
              </a:ext>
            </a:extLst>
          </p:cNvPr>
          <p:cNvSpPr/>
          <p:nvPr/>
        </p:nvSpPr>
        <p:spPr>
          <a:xfrm rot="1558604">
            <a:off x="10305219" y="590043"/>
            <a:ext cx="682731"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endParaRPr>
          </a:p>
        </p:txBody>
      </p:sp>
      <p:sp>
        <p:nvSpPr>
          <p:cNvPr id="23" name="Arrow: Right 22">
            <a:extLst>
              <a:ext uri="{FF2B5EF4-FFF2-40B4-BE49-F238E27FC236}">
                <a16:creationId xmlns:a16="http://schemas.microsoft.com/office/drawing/2014/main" id="{FA8A34E5-661C-4B90-B342-64873EB65A8D}"/>
              </a:ext>
            </a:extLst>
          </p:cNvPr>
          <p:cNvSpPr/>
          <p:nvPr/>
        </p:nvSpPr>
        <p:spPr>
          <a:xfrm rot="6652976">
            <a:off x="7699842" y="2754598"/>
            <a:ext cx="4160146" cy="1200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endParaRPr>
          </a:p>
        </p:txBody>
      </p:sp>
      <p:cxnSp>
        <p:nvCxnSpPr>
          <p:cNvPr id="27" name="Straight Arrow Connector 26">
            <a:extLst>
              <a:ext uri="{FF2B5EF4-FFF2-40B4-BE49-F238E27FC236}">
                <a16:creationId xmlns:a16="http://schemas.microsoft.com/office/drawing/2014/main" id="{1004ECE8-452F-4498-835B-1DCD345E7E78}"/>
              </a:ext>
            </a:extLst>
          </p:cNvPr>
          <p:cNvCxnSpPr>
            <a:cxnSpLocks/>
          </p:cNvCxnSpPr>
          <p:nvPr/>
        </p:nvCxnSpPr>
        <p:spPr>
          <a:xfrm>
            <a:off x="7493948" y="1194874"/>
            <a:ext cx="1462727" cy="854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22B9FD3-CAB6-422A-A0A7-B0EB8E8D2932}"/>
              </a:ext>
            </a:extLst>
          </p:cNvPr>
          <p:cNvCxnSpPr>
            <a:cxnSpLocks/>
          </p:cNvCxnSpPr>
          <p:nvPr/>
        </p:nvCxnSpPr>
        <p:spPr>
          <a:xfrm>
            <a:off x="7052763" y="1959593"/>
            <a:ext cx="1675312" cy="6161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Date Placeholder 9">
            <a:extLst>
              <a:ext uri="{FF2B5EF4-FFF2-40B4-BE49-F238E27FC236}">
                <a16:creationId xmlns:a16="http://schemas.microsoft.com/office/drawing/2014/main" id="{F1D25F2F-59CF-8BFE-42AA-7E2B3E4C3C21}"/>
              </a:ext>
            </a:extLst>
          </p:cNvPr>
          <p:cNvSpPr>
            <a:spLocks noGrp="1"/>
          </p:cNvSpPr>
          <p:nvPr>
            <p:ph type="dt" sz="half" idx="6"/>
          </p:nvPr>
        </p:nvSpPr>
        <p:spPr/>
        <p:txBody>
          <a:bodyPr/>
          <a:lstStyle/>
          <a:p>
            <a:fld id="{5D94E64F-1837-45AE-A596-1C8161761C8A}" type="datetime1">
              <a:rPr lang="en-US" smtClean="0"/>
              <a:t>8/28/2024</a:t>
            </a:fld>
            <a:endParaRPr lang="en-US"/>
          </a:p>
        </p:txBody>
      </p:sp>
      <p:sp>
        <p:nvSpPr>
          <p:cNvPr id="11" name="Footer Placeholder 10">
            <a:extLst>
              <a:ext uri="{FF2B5EF4-FFF2-40B4-BE49-F238E27FC236}">
                <a16:creationId xmlns:a16="http://schemas.microsoft.com/office/drawing/2014/main" id="{4E8E1083-59F0-5BD6-F7CD-4BC438F98157}"/>
              </a:ext>
            </a:extLst>
          </p:cNvPr>
          <p:cNvSpPr>
            <a:spLocks noGrp="1"/>
          </p:cNvSpPr>
          <p:nvPr>
            <p:ph type="ftr" sz="quarter" idx="5"/>
          </p:nvPr>
        </p:nvSpPr>
        <p:spPr/>
        <p:txBody>
          <a:bodyPr/>
          <a:lstStyle/>
          <a:p>
            <a:r>
              <a:rPr lang="en-US"/>
              <a:t>Foundations - Rule - F2024 - Lecture 2b</a:t>
            </a:r>
          </a:p>
        </p:txBody>
      </p:sp>
      <p:sp>
        <p:nvSpPr>
          <p:cNvPr id="12" name="Slide Number Placeholder 11">
            <a:extLst>
              <a:ext uri="{FF2B5EF4-FFF2-40B4-BE49-F238E27FC236}">
                <a16:creationId xmlns:a16="http://schemas.microsoft.com/office/drawing/2014/main" id="{4AA2D03D-43D1-EC7F-5806-1C7C677C3ACC}"/>
              </a:ext>
            </a:extLst>
          </p:cNvPr>
          <p:cNvSpPr>
            <a:spLocks noGrp="1"/>
          </p:cNvSpPr>
          <p:nvPr>
            <p:ph type="sldNum" sz="quarter" idx="7"/>
          </p:nvPr>
        </p:nvSpPr>
        <p:spPr/>
        <p:txBody>
          <a:bodyPr/>
          <a:lstStyle/>
          <a:p>
            <a:pPr marL="38446">
              <a:lnSpc>
                <a:spcPts val="1422"/>
              </a:lnSpc>
            </a:pPr>
            <a:fld id="{81D60167-4931-47E6-BA6A-407CBD079E47}" type="slidenum">
              <a:rPr lang="en-US" smtClean="0"/>
              <a:pPr marL="38446">
                <a:lnSpc>
                  <a:spcPts val="1422"/>
                </a:lnSpc>
              </a:pPr>
              <a:t>15</a:t>
            </a:fld>
            <a:endParaRPr lang="en-US" dirty="0"/>
          </a:p>
        </p:txBody>
      </p:sp>
      <p:sp>
        <p:nvSpPr>
          <p:cNvPr id="2" name="TextBox 1">
            <a:extLst>
              <a:ext uri="{FF2B5EF4-FFF2-40B4-BE49-F238E27FC236}">
                <a16:creationId xmlns:a16="http://schemas.microsoft.com/office/drawing/2014/main" id="{43A55D16-88D7-950C-D70E-287038ABBD33}"/>
              </a:ext>
            </a:extLst>
          </p:cNvPr>
          <p:cNvSpPr txBox="1"/>
          <p:nvPr/>
        </p:nvSpPr>
        <p:spPr>
          <a:xfrm>
            <a:off x="498475" y="6550302"/>
            <a:ext cx="9841156" cy="369332"/>
          </a:xfrm>
          <a:prstGeom prst="rect">
            <a:avLst/>
          </a:prstGeom>
          <a:noFill/>
        </p:spPr>
        <p:txBody>
          <a:bodyPr wrap="none" rtlCol="0">
            <a:spAutoFit/>
          </a:bodyPr>
          <a:lstStyle/>
          <a:p>
            <a:pPr algn="l"/>
            <a:r>
              <a:rPr lang="en-US" sz="1800" dirty="0">
                <a:latin typeface="Arial" panose="020B0604020202020204" pitchFamily="34" charset="0"/>
                <a:cs typeface="Arial" panose="020B0604020202020204" pitchFamily="34" charset="0"/>
              </a:rPr>
              <a:t>Gene for protein to be expressed inserted by restriction digest of insert &amp; plasmid, mix &amp; ligate.</a:t>
            </a:r>
          </a:p>
        </p:txBody>
      </p:sp>
    </p:spTree>
    <p:extLst>
      <p:ext uri="{BB962C8B-B14F-4D97-AF65-F5344CB8AC3E}">
        <p14:creationId xmlns:p14="http://schemas.microsoft.com/office/powerpoint/2010/main" val="17135724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C413468-F035-4C7A-8AF4-11B2E8B1F456}"/>
              </a:ext>
            </a:extLst>
          </p:cNvPr>
          <p:cNvSpPr txBox="1"/>
          <p:nvPr/>
        </p:nvSpPr>
        <p:spPr>
          <a:xfrm>
            <a:off x="1410489" y="20790"/>
            <a:ext cx="11329983" cy="463184"/>
          </a:xfrm>
          <a:prstGeom prst="rect">
            <a:avLst/>
          </a:prstGeom>
          <a:noFill/>
        </p:spPr>
        <p:txBody>
          <a:bodyPr wrap="square" rtlCol="0">
            <a:spAutoFit/>
          </a:bodyPr>
          <a:lstStyle/>
          <a:p>
            <a:pPr algn="ctr"/>
            <a:r>
              <a:rPr lang="en-US" sz="2408" dirty="0">
                <a:latin typeface="Arial" panose="020B0604020202020204" pitchFamily="34" charset="0"/>
              </a:rPr>
              <a:t>Insertion of DNA into Expression Plasmid</a:t>
            </a:r>
          </a:p>
        </p:txBody>
      </p:sp>
      <p:graphicFrame>
        <p:nvGraphicFramePr>
          <p:cNvPr id="13" name="Object 12">
            <a:extLst>
              <a:ext uri="{FF2B5EF4-FFF2-40B4-BE49-F238E27FC236}">
                <a16:creationId xmlns:a16="http://schemas.microsoft.com/office/drawing/2014/main" id="{7F7FC06E-2ABD-FB24-910F-C2EEAE6A0FA1}"/>
              </a:ext>
            </a:extLst>
          </p:cNvPr>
          <p:cNvGraphicFramePr>
            <a:graphicFrameLocks noChangeAspect="1"/>
          </p:cNvGraphicFramePr>
          <p:nvPr>
            <p:extLst>
              <p:ext uri="{D42A27DB-BD31-4B8C-83A1-F6EECF244321}">
                <p14:modId xmlns:p14="http://schemas.microsoft.com/office/powerpoint/2010/main" val="664355623"/>
              </p:ext>
            </p:extLst>
          </p:nvPr>
        </p:nvGraphicFramePr>
        <p:xfrm>
          <a:off x="6814584" y="719014"/>
          <a:ext cx="6451327" cy="6578447"/>
        </p:xfrm>
        <a:graphic>
          <a:graphicData uri="http://schemas.openxmlformats.org/presentationml/2006/ole">
            <mc:AlternateContent xmlns:mc="http://schemas.openxmlformats.org/markup-compatibility/2006">
              <mc:Choice xmlns:v="urn:schemas-microsoft-com:vml" Requires="v">
                <p:oleObj name="MDLDrawObject Class" r:id="rId2" imgW="7981617" imgH="8095987" progId="MDLDrawOLE.MDLDrawObject.1">
                  <p:embed/>
                </p:oleObj>
              </mc:Choice>
              <mc:Fallback>
                <p:oleObj name="MDLDrawObject Class" r:id="rId2" imgW="7981617" imgH="8095987" progId="MDLDrawOLE.MDLDrawObject.1">
                  <p:embed/>
                  <p:pic>
                    <p:nvPicPr>
                      <p:cNvPr id="13" name="Object 12">
                        <a:extLst>
                          <a:ext uri="{FF2B5EF4-FFF2-40B4-BE49-F238E27FC236}">
                            <a16:creationId xmlns:a16="http://schemas.microsoft.com/office/drawing/2014/main" id="{7F7FC06E-2ABD-FB24-910F-C2EEAE6A0FA1}"/>
                          </a:ext>
                        </a:extLst>
                      </p:cNvPr>
                      <p:cNvPicPr>
                        <a:picLocks noChangeAspect="1" noChangeArrowheads="1"/>
                      </p:cNvPicPr>
                      <p:nvPr/>
                    </p:nvPicPr>
                    <p:blipFill>
                      <a:blip r:embed="rId3"/>
                      <a:srcRect/>
                      <a:stretch>
                        <a:fillRect/>
                      </a:stretch>
                    </p:blipFill>
                    <p:spPr bwMode="auto">
                      <a:xfrm>
                        <a:off x="6814584" y="719014"/>
                        <a:ext cx="6451327" cy="6578447"/>
                      </a:xfrm>
                      <a:prstGeom prst="rect">
                        <a:avLst/>
                      </a:prstGeom>
                      <a:noFill/>
                    </p:spPr>
                  </p:pic>
                </p:oleObj>
              </mc:Fallback>
            </mc:AlternateContent>
          </a:graphicData>
        </a:graphic>
      </p:graphicFrame>
      <p:sp>
        <p:nvSpPr>
          <p:cNvPr id="2" name="TextBox 1">
            <a:extLst>
              <a:ext uri="{FF2B5EF4-FFF2-40B4-BE49-F238E27FC236}">
                <a16:creationId xmlns:a16="http://schemas.microsoft.com/office/drawing/2014/main" id="{F1B87CF0-7689-C8A1-4606-A38E6A1D43EC}"/>
              </a:ext>
            </a:extLst>
          </p:cNvPr>
          <p:cNvSpPr txBox="1"/>
          <p:nvPr/>
        </p:nvSpPr>
        <p:spPr>
          <a:xfrm>
            <a:off x="240761" y="4704384"/>
            <a:ext cx="6575823" cy="523220"/>
          </a:xfrm>
          <a:prstGeom prst="rect">
            <a:avLst/>
          </a:prstGeom>
          <a:noFill/>
        </p:spPr>
        <p:txBody>
          <a:bodyPr wrap="square" rtlCol="0">
            <a:spAutoFit/>
          </a:bodyPr>
          <a:lstStyle/>
          <a:p>
            <a:pPr algn="l"/>
            <a:r>
              <a:rPr lang="en-US" sz="1400" b="1" dirty="0">
                <a:solidFill>
                  <a:srgbClr val="EE1CE9"/>
                </a:solidFill>
                <a:highlight>
                  <a:srgbClr val="FF00FF"/>
                </a:highlight>
                <a:latin typeface="Courier New" panose="02070309020205020404" pitchFamily="49" charset="0"/>
                <a:cs typeface="Courier New" panose="02070309020205020404" pitchFamily="49" charset="0"/>
              </a:rPr>
              <a:t>-----</a:t>
            </a:r>
            <a:r>
              <a:rPr lang="en-US" sz="1400" b="1" dirty="0">
                <a:solidFill>
                  <a:srgbClr val="33CCFF"/>
                </a:solidFill>
                <a:latin typeface="Courier New" panose="02070309020205020404" pitchFamily="49" charset="0"/>
                <a:cs typeface="Courier New" panose="02070309020205020404" pitchFamily="49" charset="0"/>
              </a:rPr>
              <a:t>C-A     T-A-T-G</a:t>
            </a:r>
            <a:r>
              <a:rPr lang="en-US" sz="1400" b="1" dirty="0">
                <a:highlight>
                  <a:srgbClr val="00FF00"/>
                </a:highlight>
                <a:latin typeface="Courier New" panose="02070309020205020404" pitchFamily="49" charset="0"/>
                <a:cs typeface="Courier New" panose="02070309020205020404" pitchFamily="49" charset="0"/>
              </a:rPr>
              <a:t>-----</a:t>
            </a:r>
            <a:r>
              <a:rPr lang="en-US" sz="1400" b="1" dirty="0">
                <a:solidFill>
                  <a:srgbClr val="7030A0"/>
                </a:solidFill>
                <a:latin typeface="Courier New" panose="02070309020205020404" pitchFamily="49" charset="0"/>
                <a:cs typeface="Courier New" panose="02070309020205020404" pitchFamily="49" charset="0"/>
              </a:rPr>
              <a:t>C        T-C-G-A-G</a:t>
            </a:r>
            <a:r>
              <a:rPr lang="en-US" sz="1400" b="1" dirty="0">
                <a:solidFill>
                  <a:srgbClr val="EE1CE9"/>
                </a:solidFill>
                <a:highlight>
                  <a:srgbClr val="FF00FF"/>
                </a:highlight>
                <a:latin typeface="Courier New" panose="02070309020205020404" pitchFamily="49" charset="0"/>
                <a:cs typeface="Courier New" panose="02070309020205020404" pitchFamily="49" charset="0"/>
              </a:rPr>
              <a:t>---</a:t>
            </a:r>
          </a:p>
          <a:p>
            <a:pPr algn="l"/>
            <a:r>
              <a:rPr lang="en-US" sz="1400" b="1" dirty="0">
                <a:solidFill>
                  <a:srgbClr val="EE1CE9"/>
                </a:solidFill>
                <a:highlight>
                  <a:srgbClr val="FF00FF"/>
                </a:highlight>
                <a:latin typeface="Courier New" panose="02070309020205020404" pitchFamily="49" charset="0"/>
                <a:cs typeface="Courier New" panose="02070309020205020404" pitchFamily="49" charset="0"/>
              </a:rPr>
              <a:t>-----</a:t>
            </a:r>
            <a:r>
              <a:rPr lang="en-US" sz="1400" b="1" dirty="0">
                <a:solidFill>
                  <a:srgbClr val="33CCFF"/>
                </a:solidFill>
                <a:latin typeface="Courier New" panose="02070309020205020404" pitchFamily="49" charset="0"/>
                <a:cs typeface="Courier New" panose="02070309020205020404" pitchFamily="49" charset="0"/>
              </a:rPr>
              <a:t>G-T-A-T     A-C</a:t>
            </a:r>
            <a:r>
              <a:rPr lang="en-US" sz="1400" b="1" dirty="0">
                <a:highlight>
                  <a:srgbClr val="00FF00"/>
                </a:highlight>
                <a:latin typeface="Courier New" panose="02070309020205020404" pitchFamily="49" charset="0"/>
                <a:cs typeface="Courier New" panose="02070309020205020404" pitchFamily="49" charset="0"/>
              </a:rPr>
              <a:t>-----</a:t>
            </a:r>
            <a:r>
              <a:rPr lang="en-US" sz="1400" b="1" dirty="0">
                <a:solidFill>
                  <a:srgbClr val="7030A0"/>
                </a:solidFill>
                <a:latin typeface="Courier New" panose="02070309020205020404" pitchFamily="49" charset="0"/>
                <a:cs typeface="Courier New" panose="02070309020205020404" pitchFamily="49" charset="0"/>
              </a:rPr>
              <a:t>G-A-G-C-T        C</a:t>
            </a:r>
            <a:r>
              <a:rPr lang="en-US" sz="1400" b="1" dirty="0">
                <a:solidFill>
                  <a:srgbClr val="EE1CE9"/>
                </a:solidFill>
                <a:highlight>
                  <a:srgbClr val="FF00FF"/>
                </a:highlight>
                <a:latin typeface="Courier New" panose="02070309020205020404" pitchFamily="49" charset="0"/>
                <a:cs typeface="Courier New" panose="02070309020205020404" pitchFamily="49" charset="0"/>
              </a:rPr>
              <a:t>---</a:t>
            </a:r>
          </a:p>
        </p:txBody>
      </p:sp>
      <p:sp>
        <p:nvSpPr>
          <p:cNvPr id="8" name="TextBox 7">
            <a:extLst>
              <a:ext uri="{FF2B5EF4-FFF2-40B4-BE49-F238E27FC236}">
                <a16:creationId xmlns:a16="http://schemas.microsoft.com/office/drawing/2014/main" id="{2437BC1A-707A-2D35-47E7-6202F9425BA1}"/>
              </a:ext>
            </a:extLst>
          </p:cNvPr>
          <p:cNvSpPr txBox="1"/>
          <p:nvPr/>
        </p:nvSpPr>
        <p:spPr>
          <a:xfrm>
            <a:off x="349969" y="5424294"/>
            <a:ext cx="5964809" cy="727635"/>
          </a:xfrm>
          <a:prstGeom prst="rect">
            <a:avLst/>
          </a:prstGeom>
          <a:noFill/>
        </p:spPr>
        <p:txBody>
          <a:bodyPr wrap="square" rtlCol="0">
            <a:spAutoFit/>
          </a:bodyPr>
          <a:lstStyle/>
          <a:p>
            <a:pPr algn="l"/>
            <a:r>
              <a:rPr lang="en-US" sz="2064" b="1" dirty="0">
                <a:solidFill>
                  <a:srgbClr val="EE1CE9"/>
                </a:solidFill>
                <a:highlight>
                  <a:srgbClr val="FF00FF"/>
                </a:highlight>
                <a:latin typeface="Courier New" panose="02070309020205020404" pitchFamily="49" charset="0"/>
                <a:cs typeface="Courier New" panose="02070309020205020404" pitchFamily="49" charset="0"/>
              </a:rPr>
              <a:t>-----</a:t>
            </a:r>
            <a:r>
              <a:rPr lang="en-US" sz="2064" b="1" dirty="0">
                <a:solidFill>
                  <a:srgbClr val="33CCFF"/>
                </a:solidFill>
                <a:latin typeface="Courier New" panose="02070309020205020404" pitchFamily="49" charset="0"/>
                <a:cs typeface="Courier New" panose="02070309020205020404" pitchFamily="49" charset="0"/>
              </a:rPr>
              <a:t>C-A T-A-T-G</a:t>
            </a:r>
            <a:r>
              <a:rPr lang="en-US" sz="2064" b="1" dirty="0">
                <a:highlight>
                  <a:srgbClr val="00FF00"/>
                </a:highlight>
                <a:latin typeface="Courier New" panose="02070309020205020404" pitchFamily="49" charset="0"/>
                <a:cs typeface="Courier New" panose="02070309020205020404" pitchFamily="49" charset="0"/>
              </a:rPr>
              <a:t>-----</a:t>
            </a:r>
            <a:r>
              <a:rPr lang="en-US" sz="2064" b="1" dirty="0">
                <a:solidFill>
                  <a:srgbClr val="7030A0"/>
                </a:solidFill>
                <a:latin typeface="Courier New" panose="02070309020205020404" pitchFamily="49" charset="0"/>
                <a:cs typeface="Courier New" panose="02070309020205020404" pitchFamily="49" charset="0"/>
              </a:rPr>
              <a:t>C T-C-G-A-G</a:t>
            </a:r>
            <a:r>
              <a:rPr lang="en-US" sz="2064" b="1" dirty="0">
                <a:solidFill>
                  <a:srgbClr val="EE1CE9"/>
                </a:solidFill>
                <a:highlight>
                  <a:srgbClr val="FF00FF"/>
                </a:highlight>
                <a:latin typeface="Courier New" panose="02070309020205020404" pitchFamily="49" charset="0"/>
                <a:cs typeface="Courier New" panose="02070309020205020404" pitchFamily="49" charset="0"/>
              </a:rPr>
              <a:t>---</a:t>
            </a:r>
          </a:p>
          <a:p>
            <a:pPr algn="l"/>
            <a:r>
              <a:rPr lang="en-US" sz="2064" b="1" dirty="0">
                <a:solidFill>
                  <a:srgbClr val="EE1CE9"/>
                </a:solidFill>
                <a:highlight>
                  <a:srgbClr val="FF00FF"/>
                </a:highlight>
                <a:latin typeface="Courier New" panose="02070309020205020404" pitchFamily="49" charset="0"/>
                <a:cs typeface="Courier New" panose="02070309020205020404" pitchFamily="49" charset="0"/>
              </a:rPr>
              <a:t>-----</a:t>
            </a:r>
            <a:r>
              <a:rPr lang="en-US" sz="2064" b="1" dirty="0">
                <a:solidFill>
                  <a:srgbClr val="33CCFF"/>
                </a:solidFill>
                <a:latin typeface="Courier New" panose="02070309020205020404" pitchFamily="49" charset="0"/>
                <a:cs typeface="Courier New" panose="02070309020205020404" pitchFamily="49" charset="0"/>
              </a:rPr>
              <a:t>G-T-A-T A-C</a:t>
            </a:r>
            <a:r>
              <a:rPr lang="en-US" sz="2064" b="1" dirty="0">
                <a:highlight>
                  <a:srgbClr val="00FF00"/>
                </a:highlight>
                <a:latin typeface="Courier New" panose="02070309020205020404" pitchFamily="49" charset="0"/>
                <a:cs typeface="Courier New" panose="02070309020205020404" pitchFamily="49" charset="0"/>
              </a:rPr>
              <a:t>-----</a:t>
            </a:r>
            <a:r>
              <a:rPr lang="en-US" sz="2064" b="1" dirty="0">
                <a:solidFill>
                  <a:srgbClr val="7030A0"/>
                </a:solidFill>
                <a:latin typeface="Courier New" panose="02070309020205020404" pitchFamily="49" charset="0"/>
                <a:cs typeface="Courier New" panose="02070309020205020404" pitchFamily="49" charset="0"/>
              </a:rPr>
              <a:t>G-A-G-C-T C</a:t>
            </a:r>
            <a:r>
              <a:rPr lang="en-US" sz="2064" b="1" dirty="0">
                <a:solidFill>
                  <a:srgbClr val="EE1CE9"/>
                </a:solidFill>
                <a:highlight>
                  <a:srgbClr val="FF00FF"/>
                </a:highlight>
                <a:latin typeface="Courier New" panose="02070309020205020404" pitchFamily="49" charset="0"/>
                <a:cs typeface="Courier New" panose="02070309020205020404" pitchFamily="49" charset="0"/>
              </a:rPr>
              <a:t>---</a:t>
            </a:r>
          </a:p>
        </p:txBody>
      </p:sp>
      <p:sp>
        <p:nvSpPr>
          <p:cNvPr id="19" name="TextBox 18">
            <a:extLst>
              <a:ext uri="{FF2B5EF4-FFF2-40B4-BE49-F238E27FC236}">
                <a16:creationId xmlns:a16="http://schemas.microsoft.com/office/drawing/2014/main" id="{C82F95F5-2B94-8319-B839-555D6F68CBE3}"/>
              </a:ext>
            </a:extLst>
          </p:cNvPr>
          <p:cNvSpPr txBox="1"/>
          <p:nvPr/>
        </p:nvSpPr>
        <p:spPr>
          <a:xfrm>
            <a:off x="776064" y="6311284"/>
            <a:ext cx="5123618" cy="523220"/>
          </a:xfrm>
          <a:prstGeom prst="rect">
            <a:avLst/>
          </a:prstGeom>
          <a:noFill/>
        </p:spPr>
        <p:txBody>
          <a:bodyPr wrap="square" rtlCol="0">
            <a:spAutoFit/>
          </a:bodyPr>
          <a:lstStyle/>
          <a:p>
            <a:pPr algn="l"/>
            <a:r>
              <a:rPr lang="en-US" sz="1400" b="1" dirty="0">
                <a:solidFill>
                  <a:srgbClr val="EE1CE9"/>
                </a:solidFill>
                <a:highlight>
                  <a:srgbClr val="FF00FF"/>
                </a:highlight>
                <a:latin typeface="Courier New" panose="02070309020205020404" pitchFamily="49" charset="0"/>
                <a:cs typeface="Courier New" panose="02070309020205020404" pitchFamily="49" charset="0"/>
              </a:rPr>
              <a:t>-----</a:t>
            </a:r>
            <a:r>
              <a:rPr lang="en-US" sz="1400" b="1" dirty="0">
                <a:solidFill>
                  <a:srgbClr val="33CCFF"/>
                </a:solidFill>
                <a:latin typeface="Courier New" panose="02070309020205020404" pitchFamily="49" charset="0"/>
                <a:cs typeface="Courier New" panose="02070309020205020404" pitchFamily="49" charset="0"/>
              </a:rPr>
              <a:t>C-A-T-A-T-G</a:t>
            </a:r>
            <a:r>
              <a:rPr lang="en-US" sz="1400" b="1" dirty="0">
                <a:highlight>
                  <a:srgbClr val="00FF00"/>
                </a:highlight>
                <a:latin typeface="Courier New" panose="02070309020205020404" pitchFamily="49" charset="0"/>
                <a:cs typeface="Courier New" panose="02070309020205020404" pitchFamily="49" charset="0"/>
              </a:rPr>
              <a:t>-----</a:t>
            </a:r>
            <a:r>
              <a:rPr lang="en-US" sz="1400" b="1" dirty="0">
                <a:solidFill>
                  <a:srgbClr val="7030A0"/>
                </a:solidFill>
                <a:latin typeface="Courier New" panose="02070309020205020404" pitchFamily="49" charset="0"/>
                <a:cs typeface="Courier New" panose="02070309020205020404" pitchFamily="49" charset="0"/>
              </a:rPr>
              <a:t>C-T-C-G-A-G</a:t>
            </a:r>
            <a:r>
              <a:rPr lang="en-US" sz="1400" b="1" dirty="0">
                <a:solidFill>
                  <a:srgbClr val="EE1CE9"/>
                </a:solidFill>
                <a:highlight>
                  <a:srgbClr val="FF00FF"/>
                </a:highlight>
                <a:latin typeface="Courier New" panose="02070309020205020404" pitchFamily="49" charset="0"/>
                <a:cs typeface="Courier New" panose="02070309020205020404" pitchFamily="49" charset="0"/>
              </a:rPr>
              <a:t>---</a:t>
            </a:r>
          </a:p>
          <a:p>
            <a:pPr algn="l"/>
            <a:r>
              <a:rPr lang="en-US" sz="1400" b="1" dirty="0">
                <a:solidFill>
                  <a:srgbClr val="EE1CE9"/>
                </a:solidFill>
                <a:highlight>
                  <a:srgbClr val="FF00FF"/>
                </a:highlight>
                <a:latin typeface="Courier New" panose="02070309020205020404" pitchFamily="49" charset="0"/>
                <a:cs typeface="Courier New" panose="02070309020205020404" pitchFamily="49" charset="0"/>
              </a:rPr>
              <a:t>-----</a:t>
            </a:r>
            <a:r>
              <a:rPr lang="en-US" sz="1400" b="1" dirty="0">
                <a:solidFill>
                  <a:srgbClr val="33CCFF"/>
                </a:solidFill>
                <a:latin typeface="Courier New" panose="02070309020205020404" pitchFamily="49" charset="0"/>
                <a:cs typeface="Courier New" panose="02070309020205020404" pitchFamily="49" charset="0"/>
              </a:rPr>
              <a:t>G-T-A-T-A-C</a:t>
            </a:r>
            <a:r>
              <a:rPr lang="en-US" sz="1400" b="1" dirty="0">
                <a:highlight>
                  <a:srgbClr val="00FF00"/>
                </a:highlight>
                <a:latin typeface="Courier New" panose="02070309020205020404" pitchFamily="49" charset="0"/>
                <a:cs typeface="Courier New" panose="02070309020205020404" pitchFamily="49" charset="0"/>
              </a:rPr>
              <a:t>-----</a:t>
            </a:r>
            <a:r>
              <a:rPr lang="en-US" sz="1400" b="1" dirty="0">
                <a:solidFill>
                  <a:srgbClr val="7030A0"/>
                </a:solidFill>
                <a:latin typeface="Courier New" panose="02070309020205020404" pitchFamily="49" charset="0"/>
                <a:cs typeface="Courier New" panose="02070309020205020404" pitchFamily="49" charset="0"/>
              </a:rPr>
              <a:t>G-A-G-C-T-C</a:t>
            </a:r>
            <a:r>
              <a:rPr lang="en-US" sz="1400" b="1" dirty="0">
                <a:solidFill>
                  <a:srgbClr val="EE1CE9"/>
                </a:solidFill>
                <a:highlight>
                  <a:srgbClr val="FF00FF"/>
                </a:highlight>
                <a:latin typeface="Courier New" panose="02070309020205020404" pitchFamily="49" charset="0"/>
                <a:cs typeface="Courier New" panose="02070309020205020404" pitchFamily="49" charset="0"/>
              </a:rPr>
              <a:t>---</a:t>
            </a:r>
          </a:p>
        </p:txBody>
      </p:sp>
      <p:cxnSp>
        <p:nvCxnSpPr>
          <p:cNvPr id="21" name="Straight Arrow Connector 20">
            <a:extLst>
              <a:ext uri="{FF2B5EF4-FFF2-40B4-BE49-F238E27FC236}">
                <a16:creationId xmlns:a16="http://schemas.microsoft.com/office/drawing/2014/main" id="{46ED28B1-6BC6-2F77-8F46-2CAC6CE2E294}"/>
              </a:ext>
            </a:extLst>
          </p:cNvPr>
          <p:cNvCxnSpPr/>
          <p:nvPr/>
        </p:nvCxnSpPr>
        <p:spPr>
          <a:xfrm>
            <a:off x="3376109" y="5239687"/>
            <a:ext cx="0" cy="305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A441F2E-8065-50AE-36C6-BFD375F8EC48}"/>
              </a:ext>
            </a:extLst>
          </p:cNvPr>
          <p:cNvCxnSpPr/>
          <p:nvPr/>
        </p:nvCxnSpPr>
        <p:spPr>
          <a:xfrm>
            <a:off x="3404602" y="6080878"/>
            <a:ext cx="0" cy="305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F24BAEE-E405-B68B-9DCD-E5949A758E95}"/>
              </a:ext>
            </a:extLst>
          </p:cNvPr>
          <p:cNvSpPr txBox="1"/>
          <p:nvPr/>
        </p:nvSpPr>
        <p:spPr>
          <a:xfrm>
            <a:off x="3504753" y="6029456"/>
            <a:ext cx="820191" cy="411447"/>
          </a:xfrm>
          <a:prstGeom prst="rect">
            <a:avLst/>
          </a:prstGeom>
          <a:noFill/>
        </p:spPr>
        <p:txBody>
          <a:bodyPr wrap="none" rtlCol="0">
            <a:spAutoFit/>
          </a:bodyPr>
          <a:lstStyle/>
          <a:p>
            <a:r>
              <a:rPr lang="en-US" sz="2064" dirty="0"/>
              <a:t>Ligate</a:t>
            </a:r>
          </a:p>
        </p:txBody>
      </p:sp>
      <p:sp>
        <p:nvSpPr>
          <p:cNvPr id="30" name="Rectangle 29">
            <a:extLst>
              <a:ext uri="{FF2B5EF4-FFF2-40B4-BE49-F238E27FC236}">
                <a16:creationId xmlns:a16="http://schemas.microsoft.com/office/drawing/2014/main" id="{A52EEFDF-8AC5-2342-8DA7-4A6C14A785B5}"/>
              </a:ext>
            </a:extLst>
          </p:cNvPr>
          <p:cNvSpPr/>
          <p:nvPr/>
        </p:nvSpPr>
        <p:spPr>
          <a:xfrm>
            <a:off x="131673" y="4614121"/>
            <a:ext cx="6500113" cy="239304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4"/>
          </a:p>
        </p:txBody>
      </p:sp>
      <p:sp>
        <p:nvSpPr>
          <p:cNvPr id="31" name="TextBox 30">
            <a:extLst>
              <a:ext uri="{FF2B5EF4-FFF2-40B4-BE49-F238E27FC236}">
                <a16:creationId xmlns:a16="http://schemas.microsoft.com/office/drawing/2014/main" id="{6EFF324A-435F-A034-5C7C-D95A9832328E}"/>
              </a:ext>
            </a:extLst>
          </p:cNvPr>
          <p:cNvSpPr txBox="1"/>
          <p:nvPr/>
        </p:nvSpPr>
        <p:spPr>
          <a:xfrm>
            <a:off x="3546475" y="635494"/>
            <a:ext cx="3487602" cy="2585323"/>
          </a:xfrm>
          <a:prstGeom prst="rect">
            <a:avLst/>
          </a:prstGeom>
          <a:noFill/>
          <a:ln>
            <a:solidFill>
              <a:schemeClr val="accent1"/>
            </a:solidFill>
          </a:ln>
        </p:spPr>
        <p:txBody>
          <a:bodyPr wrap="square" rtlCol="0">
            <a:spAutoFit/>
          </a:bodyPr>
          <a:lstStyle/>
          <a:p>
            <a:r>
              <a:rPr lang="en-US" sz="1800" b="1" dirty="0">
                <a:latin typeface="Arial" panose="020B0604020202020204" pitchFamily="34" charset="0"/>
                <a:cs typeface="Arial" panose="020B0604020202020204" pitchFamily="34" charset="0"/>
              </a:rPr>
              <a:t>STEPS:</a:t>
            </a:r>
          </a:p>
          <a:p>
            <a:pPr marL="344134" indent="-344134">
              <a:buAutoNum type="arabicPeriod"/>
            </a:pPr>
            <a:r>
              <a:rPr lang="en-US" sz="1800" dirty="0">
                <a:latin typeface="Arial" panose="020B0604020202020204" pitchFamily="34" charset="0"/>
                <a:cs typeface="Arial" panose="020B0604020202020204" pitchFamily="34" charset="0"/>
              </a:rPr>
              <a:t>Obtain DNA segment that codes for desired protein</a:t>
            </a:r>
          </a:p>
          <a:p>
            <a:pPr marL="344134" indent="-344134">
              <a:buAutoNum type="arabicPeriod"/>
            </a:pPr>
            <a:r>
              <a:rPr lang="en-US" sz="1800" dirty="0">
                <a:latin typeface="Arial" panose="020B0604020202020204" pitchFamily="34" charset="0"/>
                <a:cs typeface="Arial" panose="020B0604020202020204" pitchFamily="34" charset="0"/>
              </a:rPr>
              <a:t>Cut DNA segment &amp; plasmid with restriction enzymes</a:t>
            </a:r>
          </a:p>
          <a:p>
            <a:pPr marL="344134" indent="-344134">
              <a:buAutoNum type="arabicPeriod"/>
            </a:pPr>
            <a:r>
              <a:rPr lang="en-US" sz="1800" dirty="0">
                <a:latin typeface="Arial" panose="020B0604020202020204" pitchFamily="34" charset="0"/>
                <a:cs typeface="Arial" panose="020B0604020202020204" pitchFamily="34" charset="0"/>
              </a:rPr>
              <a:t>Ligate (join DNA together)</a:t>
            </a:r>
          </a:p>
          <a:p>
            <a:pPr marL="344134" indent="-344134">
              <a:buAutoNum type="arabicPeriod"/>
            </a:pPr>
            <a:r>
              <a:rPr lang="en-US" sz="1800" dirty="0">
                <a:latin typeface="Arial" panose="020B0604020202020204" pitchFamily="34" charset="0"/>
                <a:cs typeface="Arial" panose="020B0604020202020204" pitchFamily="34" charset="0"/>
              </a:rPr>
              <a:t>Transform</a:t>
            </a:r>
          </a:p>
          <a:p>
            <a:pPr marL="344134" indent="-344134">
              <a:buAutoNum type="arabicPeriod"/>
            </a:pPr>
            <a:r>
              <a:rPr lang="en-US" sz="1800" dirty="0">
                <a:latin typeface="Arial" panose="020B0604020202020204" pitchFamily="34" charset="0"/>
                <a:cs typeface="Arial" panose="020B0604020202020204" pitchFamily="34" charset="0"/>
              </a:rPr>
              <a:t>Transcription</a:t>
            </a:r>
          </a:p>
          <a:p>
            <a:pPr marL="344134" indent="-344134">
              <a:buAutoNum type="arabicPeriod"/>
            </a:pPr>
            <a:r>
              <a:rPr lang="en-US" sz="1800" dirty="0">
                <a:latin typeface="Arial" panose="020B0604020202020204" pitchFamily="34" charset="0"/>
                <a:cs typeface="Arial" panose="020B0604020202020204" pitchFamily="34" charset="0"/>
              </a:rPr>
              <a:t>Translation</a:t>
            </a:r>
          </a:p>
        </p:txBody>
      </p:sp>
      <p:grpSp>
        <p:nvGrpSpPr>
          <p:cNvPr id="52" name="Group 51">
            <a:extLst>
              <a:ext uri="{FF2B5EF4-FFF2-40B4-BE49-F238E27FC236}">
                <a16:creationId xmlns:a16="http://schemas.microsoft.com/office/drawing/2014/main" id="{DADFC5B8-A5D1-0A5F-9D1F-754176F003B2}"/>
              </a:ext>
            </a:extLst>
          </p:cNvPr>
          <p:cNvGrpSpPr/>
          <p:nvPr/>
        </p:nvGrpSpPr>
        <p:grpSpPr>
          <a:xfrm>
            <a:off x="1504928" y="1117207"/>
            <a:ext cx="370650" cy="421322"/>
            <a:chOff x="7321179" y="5769785"/>
            <a:chExt cx="369332" cy="419824"/>
          </a:xfrm>
        </p:grpSpPr>
        <p:sp>
          <p:nvSpPr>
            <p:cNvPr id="44" name="Oval 43">
              <a:extLst>
                <a:ext uri="{FF2B5EF4-FFF2-40B4-BE49-F238E27FC236}">
                  <a16:creationId xmlns:a16="http://schemas.microsoft.com/office/drawing/2014/main" id="{A43CC1D7-9BCD-1295-43DC-9FD46AE1EF58}"/>
                </a:ext>
              </a:extLst>
            </p:cNvPr>
            <p:cNvSpPr/>
            <p:nvPr/>
          </p:nvSpPr>
          <p:spPr>
            <a:xfrm>
              <a:off x="7321179" y="5769785"/>
              <a:ext cx="369332" cy="369332"/>
            </a:xfrm>
            <a:prstGeom prst="ellipse">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4"/>
            </a:p>
          </p:txBody>
        </p:sp>
        <p:sp>
          <p:nvSpPr>
            <p:cNvPr id="32" name="TextBox 31">
              <a:extLst>
                <a:ext uri="{FF2B5EF4-FFF2-40B4-BE49-F238E27FC236}">
                  <a16:creationId xmlns:a16="http://schemas.microsoft.com/office/drawing/2014/main" id="{7D95D452-AEE6-5B14-639D-474A4E546337}"/>
                </a:ext>
              </a:extLst>
            </p:cNvPr>
            <p:cNvSpPr txBox="1"/>
            <p:nvPr/>
          </p:nvSpPr>
          <p:spPr>
            <a:xfrm>
              <a:off x="7331869" y="5779625"/>
              <a:ext cx="332142" cy="409984"/>
            </a:xfrm>
            <a:prstGeom prst="rect">
              <a:avLst/>
            </a:prstGeom>
            <a:noFill/>
          </p:spPr>
          <p:txBody>
            <a:bodyPr wrap="none" rtlCol="0">
              <a:spAutoFit/>
            </a:bodyPr>
            <a:lstStyle/>
            <a:p>
              <a:r>
                <a:rPr lang="en-US" sz="2064" dirty="0">
                  <a:latin typeface="Arial" panose="020B0604020202020204" pitchFamily="34" charset="0"/>
                  <a:cs typeface="Arial" panose="020B0604020202020204" pitchFamily="34" charset="0"/>
                </a:rPr>
                <a:t>1</a:t>
              </a:r>
            </a:p>
          </p:txBody>
        </p:sp>
      </p:grpSp>
      <p:grpSp>
        <p:nvGrpSpPr>
          <p:cNvPr id="51" name="Group 50">
            <a:extLst>
              <a:ext uri="{FF2B5EF4-FFF2-40B4-BE49-F238E27FC236}">
                <a16:creationId xmlns:a16="http://schemas.microsoft.com/office/drawing/2014/main" id="{6BC3615E-FCC5-ADE2-6FC6-F13CAD4E776E}"/>
              </a:ext>
            </a:extLst>
          </p:cNvPr>
          <p:cNvGrpSpPr/>
          <p:nvPr/>
        </p:nvGrpSpPr>
        <p:grpSpPr>
          <a:xfrm>
            <a:off x="9414444" y="670719"/>
            <a:ext cx="377690" cy="411447"/>
            <a:chOff x="7768493" y="5779625"/>
            <a:chExt cx="376347" cy="409984"/>
          </a:xfrm>
        </p:grpSpPr>
        <p:sp>
          <p:nvSpPr>
            <p:cNvPr id="40" name="Oval 39">
              <a:extLst>
                <a:ext uri="{FF2B5EF4-FFF2-40B4-BE49-F238E27FC236}">
                  <a16:creationId xmlns:a16="http://schemas.microsoft.com/office/drawing/2014/main" id="{00B3CBFE-1684-92C1-B1CC-091CE3921F0F}"/>
                </a:ext>
              </a:extLst>
            </p:cNvPr>
            <p:cNvSpPr/>
            <p:nvPr/>
          </p:nvSpPr>
          <p:spPr>
            <a:xfrm>
              <a:off x="7768493" y="5779625"/>
              <a:ext cx="369332" cy="369332"/>
            </a:xfrm>
            <a:prstGeom prst="ellipse">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4"/>
            </a:p>
          </p:txBody>
        </p:sp>
        <p:sp>
          <p:nvSpPr>
            <p:cNvPr id="33" name="TextBox 32">
              <a:extLst>
                <a:ext uri="{FF2B5EF4-FFF2-40B4-BE49-F238E27FC236}">
                  <a16:creationId xmlns:a16="http://schemas.microsoft.com/office/drawing/2014/main" id="{94129313-9BFA-6161-F849-F6E00B2E1BB4}"/>
                </a:ext>
              </a:extLst>
            </p:cNvPr>
            <p:cNvSpPr txBox="1"/>
            <p:nvPr/>
          </p:nvSpPr>
          <p:spPr>
            <a:xfrm>
              <a:off x="7812698" y="5779625"/>
              <a:ext cx="332142" cy="409984"/>
            </a:xfrm>
            <a:prstGeom prst="rect">
              <a:avLst/>
            </a:prstGeom>
            <a:noFill/>
          </p:spPr>
          <p:txBody>
            <a:bodyPr wrap="none" rtlCol="0">
              <a:spAutoFit/>
            </a:bodyPr>
            <a:lstStyle/>
            <a:p>
              <a:r>
                <a:rPr lang="en-US" sz="2064" dirty="0">
                  <a:latin typeface="Arial" panose="020B0604020202020204" pitchFamily="34" charset="0"/>
                  <a:cs typeface="Arial" panose="020B0604020202020204" pitchFamily="34" charset="0"/>
                </a:rPr>
                <a:t>2</a:t>
              </a:r>
            </a:p>
          </p:txBody>
        </p:sp>
      </p:grpSp>
      <p:grpSp>
        <p:nvGrpSpPr>
          <p:cNvPr id="49" name="Group 48">
            <a:extLst>
              <a:ext uri="{FF2B5EF4-FFF2-40B4-BE49-F238E27FC236}">
                <a16:creationId xmlns:a16="http://schemas.microsoft.com/office/drawing/2014/main" id="{0B9391B3-337E-1A10-9B7D-CAD54633DA87}"/>
              </a:ext>
            </a:extLst>
          </p:cNvPr>
          <p:cNvGrpSpPr/>
          <p:nvPr/>
        </p:nvGrpSpPr>
        <p:grpSpPr>
          <a:xfrm>
            <a:off x="8365153" y="3482771"/>
            <a:ext cx="382565" cy="411447"/>
            <a:chOff x="8347022" y="5712279"/>
            <a:chExt cx="381205" cy="409984"/>
          </a:xfrm>
        </p:grpSpPr>
        <p:sp>
          <p:nvSpPr>
            <p:cNvPr id="41" name="Oval 40">
              <a:extLst>
                <a:ext uri="{FF2B5EF4-FFF2-40B4-BE49-F238E27FC236}">
                  <a16:creationId xmlns:a16="http://schemas.microsoft.com/office/drawing/2014/main" id="{D8F7C1CF-B91C-C599-020A-501A5DD672F4}"/>
                </a:ext>
              </a:extLst>
            </p:cNvPr>
            <p:cNvSpPr/>
            <p:nvPr/>
          </p:nvSpPr>
          <p:spPr>
            <a:xfrm>
              <a:off x="8347022" y="5728075"/>
              <a:ext cx="369332" cy="369332"/>
            </a:xfrm>
            <a:prstGeom prst="ellipse">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4"/>
            </a:p>
          </p:txBody>
        </p:sp>
        <p:sp>
          <p:nvSpPr>
            <p:cNvPr id="34" name="TextBox 33">
              <a:extLst>
                <a:ext uri="{FF2B5EF4-FFF2-40B4-BE49-F238E27FC236}">
                  <a16:creationId xmlns:a16="http://schemas.microsoft.com/office/drawing/2014/main" id="{FCB2699C-9135-0D63-9954-31C8B393D15D}"/>
                </a:ext>
              </a:extLst>
            </p:cNvPr>
            <p:cNvSpPr txBox="1"/>
            <p:nvPr/>
          </p:nvSpPr>
          <p:spPr>
            <a:xfrm>
              <a:off x="8396085" y="5712279"/>
              <a:ext cx="332142" cy="409984"/>
            </a:xfrm>
            <a:prstGeom prst="rect">
              <a:avLst/>
            </a:prstGeom>
            <a:noFill/>
          </p:spPr>
          <p:txBody>
            <a:bodyPr wrap="none" rtlCol="0">
              <a:spAutoFit/>
            </a:bodyPr>
            <a:lstStyle/>
            <a:p>
              <a:r>
                <a:rPr lang="en-US" sz="2064" dirty="0">
                  <a:latin typeface="Arial" panose="020B0604020202020204" pitchFamily="34" charset="0"/>
                  <a:cs typeface="Arial" panose="020B0604020202020204" pitchFamily="34" charset="0"/>
                </a:rPr>
                <a:t>3</a:t>
              </a:r>
            </a:p>
          </p:txBody>
        </p:sp>
      </p:grpSp>
      <p:grpSp>
        <p:nvGrpSpPr>
          <p:cNvPr id="54" name="Group 53">
            <a:extLst>
              <a:ext uri="{FF2B5EF4-FFF2-40B4-BE49-F238E27FC236}">
                <a16:creationId xmlns:a16="http://schemas.microsoft.com/office/drawing/2014/main" id="{D1176AA1-F7FD-7D20-0ACB-FC5BB93FF035}"/>
              </a:ext>
            </a:extLst>
          </p:cNvPr>
          <p:cNvGrpSpPr/>
          <p:nvPr/>
        </p:nvGrpSpPr>
        <p:grpSpPr>
          <a:xfrm>
            <a:off x="9049327" y="3460043"/>
            <a:ext cx="370650" cy="411447"/>
            <a:chOff x="7311936" y="6396440"/>
            <a:chExt cx="369332" cy="409984"/>
          </a:xfrm>
        </p:grpSpPr>
        <p:sp>
          <p:nvSpPr>
            <p:cNvPr id="43" name="Oval 42">
              <a:extLst>
                <a:ext uri="{FF2B5EF4-FFF2-40B4-BE49-F238E27FC236}">
                  <a16:creationId xmlns:a16="http://schemas.microsoft.com/office/drawing/2014/main" id="{797639F3-7F84-8152-23B8-1CAF06A392E6}"/>
                </a:ext>
              </a:extLst>
            </p:cNvPr>
            <p:cNvSpPr/>
            <p:nvPr/>
          </p:nvSpPr>
          <p:spPr>
            <a:xfrm>
              <a:off x="7311936" y="6411766"/>
              <a:ext cx="369332" cy="369332"/>
            </a:xfrm>
            <a:prstGeom prst="ellipse">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4"/>
            </a:p>
          </p:txBody>
        </p:sp>
        <p:sp>
          <p:nvSpPr>
            <p:cNvPr id="35" name="TextBox 34">
              <a:extLst>
                <a:ext uri="{FF2B5EF4-FFF2-40B4-BE49-F238E27FC236}">
                  <a16:creationId xmlns:a16="http://schemas.microsoft.com/office/drawing/2014/main" id="{84FED3E1-C8BC-9B66-F9D1-7770D4AEBA18}"/>
                </a:ext>
              </a:extLst>
            </p:cNvPr>
            <p:cNvSpPr txBox="1"/>
            <p:nvPr/>
          </p:nvSpPr>
          <p:spPr>
            <a:xfrm>
              <a:off x="7343613" y="6396440"/>
              <a:ext cx="332142" cy="409984"/>
            </a:xfrm>
            <a:prstGeom prst="rect">
              <a:avLst/>
            </a:prstGeom>
            <a:noFill/>
          </p:spPr>
          <p:txBody>
            <a:bodyPr wrap="none" rtlCol="0">
              <a:spAutoFit/>
            </a:bodyPr>
            <a:lstStyle/>
            <a:p>
              <a:r>
                <a:rPr lang="en-US" sz="2064" dirty="0">
                  <a:latin typeface="Arial" panose="020B0604020202020204" pitchFamily="34" charset="0"/>
                  <a:cs typeface="Arial" panose="020B0604020202020204" pitchFamily="34" charset="0"/>
                </a:rPr>
                <a:t>4</a:t>
              </a:r>
            </a:p>
          </p:txBody>
        </p:sp>
      </p:grpSp>
      <p:grpSp>
        <p:nvGrpSpPr>
          <p:cNvPr id="53" name="Group 52">
            <a:extLst>
              <a:ext uri="{FF2B5EF4-FFF2-40B4-BE49-F238E27FC236}">
                <a16:creationId xmlns:a16="http://schemas.microsoft.com/office/drawing/2014/main" id="{C24A88BD-ECF4-D5D7-FB4E-C2A724E30B9A}"/>
              </a:ext>
            </a:extLst>
          </p:cNvPr>
          <p:cNvGrpSpPr/>
          <p:nvPr/>
        </p:nvGrpSpPr>
        <p:grpSpPr>
          <a:xfrm>
            <a:off x="11734456" y="3490446"/>
            <a:ext cx="370650" cy="411447"/>
            <a:chOff x="7782775" y="6411766"/>
            <a:chExt cx="369332" cy="409984"/>
          </a:xfrm>
        </p:grpSpPr>
        <p:sp>
          <p:nvSpPr>
            <p:cNvPr id="46" name="Oval 45">
              <a:extLst>
                <a:ext uri="{FF2B5EF4-FFF2-40B4-BE49-F238E27FC236}">
                  <a16:creationId xmlns:a16="http://schemas.microsoft.com/office/drawing/2014/main" id="{945AE9FB-ED58-2DFD-0305-696BA51E82B5}"/>
                </a:ext>
              </a:extLst>
            </p:cNvPr>
            <p:cNvSpPr/>
            <p:nvPr/>
          </p:nvSpPr>
          <p:spPr>
            <a:xfrm>
              <a:off x="7782775" y="6411766"/>
              <a:ext cx="369332" cy="369332"/>
            </a:xfrm>
            <a:prstGeom prst="ellipse">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4"/>
            </a:p>
          </p:txBody>
        </p:sp>
        <p:sp>
          <p:nvSpPr>
            <p:cNvPr id="36" name="TextBox 35">
              <a:extLst>
                <a:ext uri="{FF2B5EF4-FFF2-40B4-BE49-F238E27FC236}">
                  <a16:creationId xmlns:a16="http://schemas.microsoft.com/office/drawing/2014/main" id="{97DA0EF0-3912-D13F-5CB9-B76AA2C71C13}"/>
                </a:ext>
              </a:extLst>
            </p:cNvPr>
            <p:cNvSpPr txBox="1"/>
            <p:nvPr/>
          </p:nvSpPr>
          <p:spPr>
            <a:xfrm>
              <a:off x="7805530" y="6411766"/>
              <a:ext cx="332142" cy="409984"/>
            </a:xfrm>
            <a:prstGeom prst="rect">
              <a:avLst/>
            </a:prstGeom>
            <a:noFill/>
          </p:spPr>
          <p:txBody>
            <a:bodyPr wrap="none" rtlCol="0">
              <a:spAutoFit/>
            </a:bodyPr>
            <a:lstStyle/>
            <a:p>
              <a:r>
                <a:rPr lang="en-US" sz="2064" dirty="0">
                  <a:latin typeface="Arial" panose="020B0604020202020204" pitchFamily="34" charset="0"/>
                  <a:cs typeface="Arial" panose="020B0604020202020204" pitchFamily="34" charset="0"/>
                </a:rPr>
                <a:t>5</a:t>
              </a:r>
            </a:p>
          </p:txBody>
        </p:sp>
      </p:grpSp>
      <p:grpSp>
        <p:nvGrpSpPr>
          <p:cNvPr id="50" name="Group 49">
            <a:extLst>
              <a:ext uri="{FF2B5EF4-FFF2-40B4-BE49-F238E27FC236}">
                <a16:creationId xmlns:a16="http://schemas.microsoft.com/office/drawing/2014/main" id="{1D4A57E5-805E-D647-1A7E-AA1B0E0E2D97}"/>
              </a:ext>
            </a:extLst>
          </p:cNvPr>
          <p:cNvGrpSpPr/>
          <p:nvPr/>
        </p:nvGrpSpPr>
        <p:grpSpPr>
          <a:xfrm>
            <a:off x="11699875" y="5860316"/>
            <a:ext cx="370650" cy="411447"/>
            <a:chOff x="8332805" y="6353252"/>
            <a:chExt cx="369332" cy="409984"/>
          </a:xfrm>
        </p:grpSpPr>
        <p:sp>
          <p:nvSpPr>
            <p:cNvPr id="47" name="Oval 46">
              <a:extLst>
                <a:ext uri="{FF2B5EF4-FFF2-40B4-BE49-F238E27FC236}">
                  <a16:creationId xmlns:a16="http://schemas.microsoft.com/office/drawing/2014/main" id="{CE7182F5-D342-58BB-6661-270A6DDC4F02}"/>
                </a:ext>
              </a:extLst>
            </p:cNvPr>
            <p:cNvSpPr/>
            <p:nvPr/>
          </p:nvSpPr>
          <p:spPr>
            <a:xfrm>
              <a:off x="8332805" y="6357078"/>
              <a:ext cx="369332" cy="369332"/>
            </a:xfrm>
            <a:prstGeom prst="ellipse">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4"/>
            </a:p>
          </p:txBody>
        </p:sp>
        <p:sp>
          <p:nvSpPr>
            <p:cNvPr id="37" name="TextBox 36">
              <a:extLst>
                <a:ext uri="{FF2B5EF4-FFF2-40B4-BE49-F238E27FC236}">
                  <a16:creationId xmlns:a16="http://schemas.microsoft.com/office/drawing/2014/main" id="{E56E04EA-FD6E-CFD0-F7C1-5B4C55DEFC9F}"/>
                </a:ext>
              </a:extLst>
            </p:cNvPr>
            <p:cNvSpPr txBox="1"/>
            <p:nvPr/>
          </p:nvSpPr>
          <p:spPr>
            <a:xfrm>
              <a:off x="8367263" y="6353252"/>
              <a:ext cx="332142" cy="409984"/>
            </a:xfrm>
            <a:prstGeom prst="rect">
              <a:avLst/>
            </a:prstGeom>
            <a:noFill/>
          </p:spPr>
          <p:txBody>
            <a:bodyPr wrap="none" rtlCol="0">
              <a:spAutoFit/>
            </a:bodyPr>
            <a:lstStyle/>
            <a:p>
              <a:r>
                <a:rPr lang="en-US" sz="2064" dirty="0">
                  <a:latin typeface="Arial" panose="020B0604020202020204" pitchFamily="34" charset="0"/>
                  <a:cs typeface="Arial" panose="020B0604020202020204" pitchFamily="34" charset="0"/>
                </a:rPr>
                <a:t>6</a:t>
              </a:r>
            </a:p>
          </p:txBody>
        </p:sp>
      </p:grpSp>
      <p:grpSp>
        <p:nvGrpSpPr>
          <p:cNvPr id="55" name="Group 54">
            <a:extLst>
              <a:ext uri="{FF2B5EF4-FFF2-40B4-BE49-F238E27FC236}">
                <a16:creationId xmlns:a16="http://schemas.microsoft.com/office/drawing/2014/main" id="{4A43BC2B-A5A0-01ED-0E78-E7AEA8F298EC}"/>
              </a:ext>
            </a:extLst>
          </p:cNvPr>
          <p:cNvGrpSpPr/>
          <p:nvPr/>
        </p:nvGrpSpPr>
        <p:grpSpPr>
          <a:xfrm>
            <a:off x="5847816" y="6272276"/>
            <a:ext cx="370650" cy="409984"/>
            <a:chOff x="7082005" y="6726410"/>
            <a:chExt cx="369332" cy="408526"/>
          </a:xfrm>
        </p:grpSpPr>
        <p:sp>
          <p:nvSpPr>
            <p:cNvPr id="45" name="Oval 44">
              <a:extLst>
                <a:ext uri="{FF2B5EF4-FFF2-40B4-BE49-F238E27FC236}">
                  <a16:creationId xmlns:a16="http://schemas.microsoft.com/office/drawing/2014/main" id="{5F7BA81C-9FBB-8911-8F55-1B61695AC360}"/>
                </a:ext>
              </a:extLst>
            </p:cNvPr>
            <p:cNvSpPr/>
            <p:nvPr/>
          </p:nvSpPr>
          <p:spPr>
            <a:xfrm>
              <a:off x="7082005" y="6746091"/>
              <a:ext cx="369332" cy="369332"/>
            </a:xfrm>
            <a:prstGeom prst="ellipse">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4"/>
            </a:p>
          </p:txBody>
        </p:sp>
        <p:sp>
          <p:nvSpPr>
            <p:cNvPr id="38" name="TextBox 37">
              <a:extLst>
                <a:ext uri="{FF2B5EF4-FFF2-40B4-BE49-F238E27FC236}">
                  <a16:creationId xmlns:a16="http://schemas.microsoft.com/office/drawing/2014/main" id="{D0CFED72-4790-587E-66DB-504953869C50}"/>
                </a:ext>
              </a:extLst>
            </p:cNvPr>
            <p:cNvSpPr txBox="1"/>
            <p:nvPr/>
          </p:nvSpPr>
          <p:spPr>
            <a:xfrm>
              <a:off x="7112655" y="6726410"/>
              <a:ext cx="330961" cy="408526"/>
            </a:xfrm>
            <a:prstGeom prst="rect">
              <a:avLst/>
            </a:prstGeom>
            <a:noFill/>
          </p:spPr>
          <p:txBody>
            <a:bodyPr wrap="none" rtlCol="0">
              <a:spAutoFit/>
            </a:bodyPr>
            <a:lstStyle/>
            <a:p>
              <a:r>
                <a:rPr lang="en-US" sz="2064" dirty="0">
                  <a:latin typeface="Arial" panose="020B0604020202020204" pitchFamily="34" charset="0"/>
                  <a:cs typeface="Arial" panose="020B0604020202020204" pitchFamily="34" charset="0"/>
                </a:rPr>
                <a:t>3</a:t>
              </a:r>
            </a:p>
          </p:txBody>
        </p:sp>
      </p:grpSp>
      <p:sp>
        <p:nvSpPr>
          <p:cNvPr id="5" name="TextBox 4">
            <a:extLst>
              <a:ext uri="{FF2B5EF4-FFF2-40B4-BE49-F238E27FC236}">
                <a16:creationId xmlns:a16="http://schemas.microsoft.com/office/drawing/2014/main" id="{6AEAA673-C2F1-0E68-11F9-7EB43B2C6F3B}"/>
              </a:ext>
            </a:extLst>
          </p:cNvPr>
          <p:cNvSpPr txBox="1"/>
          <p:nvPr/>
        </p:nvSpPr>
        <p:spPr>
          <a:xfrm>
            <a:off x="173418" y="1716915"/>
            <a:ext cx="3115243" cy="523220"/>
          </a:xfrm>
          <a:prstGeom prst="rect">
            <a:avLst/>
          </a:prstGeom>
          <a:noFill/>
        </p:spPr>
        <p:txBody>
          <a:bodyPr wrap="square" rtlCol="0">
            <a:spAutoFit/>
          </a:bodyPr>
          <a:lstStyle/>
          <a:p>
            <a:pPr algn="l"/>
            <a:r>
              <a:rPr lang="en-US" sz="1400" b="1" dirty="0">
                <a:solidFill>
                  <a:srgbClr val="33CCFF"/>
                </a:solidFill>
                <a:latin typeface="Courier New" panose="02070309020205020404" pitchFamily="49" charset="0"/>
                <a:cs typeface="Courier New" panose="02070309020205020404" pitchFamily="49" charset="0"/>
              </a:rPr>
              <a:t>C-A-T-A-T-G</a:t>
            </a:r>
            <a:r>
              <a:rPr lang="en-US" sz="1400" b="1" dirty="0">
                <a:highlight>
                  <a:srgbClr val="00FF00"/>
                </a:highlight>
                <a:latin typeface="Courier New" panose="02070309020205020404" pitchFamily="49" charset="0"/>
                <a:cs typeface="Courier New" panose="02070309020205020404" pitchFamily="49" charset="0"/>
              </a:rPr>
              <a:t>-----</a:t>
            </a:r>
            <a:r>
              <a:rPr lang="en-US" sz="1400" b="1" dirty="0">
                <a:solidFill>
                  <a:srgbClr val="7030A0"/>
                </a:solidFill>
                <a:latin typeface="Courier New" panose="02070309020205020404" pitchFamily="49" charset="0"/>
                <a:cs typeface="Courier New" panose="02070309020205020404" pitchFamily="49" charset="0"/>
              </a:rPr>
              <a:t>C-T-C-G-A-G</a:t>
            </a:r>
            <a:endParaRPr lang="en-US" sz="1400" b="1" dirty="0">
              <a:solidFill>
                <a:srgbClr val="EE1CE9"/>
              </a:solidFill>
              <a:highlight>
                <a:srgbClr val="FF00FF"/>
              </a:highlight>
              <a:latin typeface="Courier New" panose="02070309020205020404" pitchFamily="49" charset="0"/>
              <a:cs typeface="Courier New" panose="02070309020205020404" pitchFamily="49" charset="0"/>
            </a:endParaRPr>
          </a:p>
          <a:p>
            <a:pPr algn="l"/>
            <a:r>
              <a:rPr lang="en-US" sz="1400" b="1" dirty="0">
                <a:solidFill>
                  <a:srgbClr val="33CCFF"/>
                </a:solidFill>
                <a:latin typeface="Courier New" panose="02070309020205020404" pitchFamily="49" charset="0"/>
                <a:cs typeface="Courier New" panose="02070309020205020404" pitchFamily="49" charset="0"/>
              </a:rPr>
              <a:t>G-T-A-T-A-C</a:t>
            </a:r>
            <a:r>
              <a:rPr lang="en-US" sz="1400" b="1" dirty="0">
                <a:highlight>
                  <a:srgbClr val="00FF00"/>
                </a:highlight>
                <a:latin typeface="Courier New" panose="02070309020205020404" pitchFamily="49" charset="0"/>
                <a:cs typeface="Courier New" panose="02070309020205020404" pitchFamily="49" charset="0"/>
              </a:rPr>
              <a:t>-----</a:t>
            </a:r>
            <a:r>
              <a:rPr lang="en-US" sz="1400" b="1" dirty="0">
                <a:solidFill>
                  <a:srgbClr val="7030A0"/>
                </a:solidFill>
                <a:latin typeface="Courier New" panose="02070309020205020404" pitchFamily="49" charset="0"/>
                <a:cs typeface="Courier New" panose="02070309020205020404" pitchFamily="49" charset="0"/>
              </a:rPr>
              <a:t>G-A-G-C-T-C</a:t>
            </a:r>
            <a:endParaRPr lang="en-US" sz="1400" b="1" dirty="0">
              <a:solidFill>
                <a:srgbClr val="EE1CE9"/>
              </a:solidFill>
              <a:highlight>
                <a:srgbClr val="FF00FF"/>
              </a:highlight>
              <a:latin typeface="Courier New" panose="02070309020205020404" pitchFamily="49" charset="0"/>
              <a:cs typeface="Courier New" panose="02070309020205020404" pitchFamily="49" charset="0"/>
            </a:endParaRPr>
          </a:p>
        </p:txBody>
      </p:sp>
      <p:sp>
        <p:nvSpPr>
          <p:cNvPr id="7" name="TextBox 6">
            <a:extLst>
              <a:ext uri="{FF2B5EF4-FFF2-40B4-BE49-F238E27FC236}">
                <a16:creationId xmlns:a16="http://schemas.microsoft.com/office/drawing/2014/main" id="{1117DB05-812C-1B02-5601-0AA9A9D0E4EF}"/>
              </a:ext>
            </a:extLst>
          </p:cNvPr>
          <p:cNvSpPr txBox="1"/>
          <p:nvPr/>
        </p:nvSpPr>
        <p:spPr>
          <a:xfrm>
            <a:off x="479558" y="3899983"/>
            <a:ext cx="4928295" cy="523220"/>
          </a:xfrm>
          <a:prstGeom prst="rect">
            <a:avLst/>
          </a:prstGeom>
          <a:noFill/>
        </p:spPr>
        <p:txBody>
          <a:bodyPr wrap="square" rtlCol="0">
            <a:spAutoFit/>
          </a:bodyPr>
          <a:lstStyle/>
          <a:p>
            <a:pPr algn="l"/>
            <a:r>
              <a:rPr lang="en-US" sz="1400" b="1" dirty="0">
                <a:solidFill>
                  <a:srgbClr val="33CCFF"/>
                </a:solidFill>
                <a:latin typeface="Courier New" panose="02070309020205020404" pitchFamily="49" charset="0"/>
                <a:cs typeface="Courier New" panose="02070309020205020404" pitchFamily="49" charset="0"/>
              </a:rPr>
              <a:t>C-A      T-A-T-G</a:t>
            </a:r>
            <a:r>
              <a:rPr lang="en-US" sz="1400" b="1" dirty="0">
                <a:highlight>
                  <a:srgbClr val="00FF00"/>
                </a:highlight>
                <a:latin typeface="Courier New" panose="02070309020205020404" pitchFamily="49" charset="0"/>
                <a:cs typeface="Courier New" panose="02070309020205020404" pitchFamily="49" charset="0"/>
              </a:rPr>
              <a:t>-----</a:t>
            </a:r>
            <a:r>
              <a:rPr lang="en-US" sz="1400" b="1" dirty="0">
                <a:solidFill>
                  <a:srgbClr val="7030A0"/>
                </a:solidFill>
                <a:latin typeface="Courier New" panose="02070309020205020404" pitchFamily="49" charset="0"/>
                <a:cs typeface="Courier New" panose="02070309020205020404" pitchFamily="49" charset="0"/>
              </a:rPr>
              <a:t>C         T-C-G-A-G</a:t>
            </a:r>
            <a:endParaRPr lang="en-US" sz="1400" b="1" dirty="0">
              <a:solidFill>
                <a:srgbClr val="EE1CE9"/>
              </a:solidFill>
              <a:highlight>
                <a:srgbClr val="FF00FF"/>
              </a:highlight>
              <a:latin typeface="Courier New" panose="02070309020205020404" pitchFamily="49" charset="0"/>
              <a:cs typeface="Courier New" panose="02070309020205020404" pitchFamily="49" charset="0"/>
            </a:endParaRPr>
          </a:p>
          <a:p>
            <a:pPr algn="l"/>
            <a:r>
              <a:rPr lang="en-US" sz="1400" b="1" dirty="0">
                <a:solidFill>
                  <a:srgbClr val="33CCFF"/>
                </a:solidFill>
                <a:latin typeface="Courier New" panose="02070309020205020404" pitchFamily="49" charset="0"/>
                <a:cs typeface="Courier New" panose="02070309020205020404" pitchFamily="49" charset="0"/>
              </a:rPr>
              <a:t>G-T-A-T      A-C</a:t>
            </a:r>
            <a:r>
              <a:rPr lang="en-US" sz="1400" b="1" dirty="0">
                <a:highlight>
                  <a:srgbClr val="00FF00"/>
                </a:highlight>
                <a:latin typeface="Courier New" panose="02070309020205020404" pitchFamily="49" charset="0"/>
                <a:cs typeface="Courier New" panose="02070309020205020404" pitchFamily="49" charset="0"/>
              </a:rPr>
              <a:t>-----</a:t>
            </a:r>
            <a:r>
              <a:rPr lang="en-US" sz="1400" b="1" dirty="0">
                <a:solidFill>
                  <a:srgbClr val="7030A0"/>
                </a:solidFill>
                <a:latin typeface="Courier New" panose="02070309020205020404" pitchFamily="49" charset="0"/>
                <a:cs typeface="Courier New" panose="02070309020205020404" pitchFamily="49" charset="0"/>
              </a:rPr>
              <a:t>G-A-G-C-T         C</a:t>
            </a:r>
            <a:endParaRPr lang="en-US" sz="1400" b="1" dirty="0">
              <a:solidFill>
                <a:srgbClr val="EE1CE9"/>
              </a:solidFill>
              <a:highlight>
                <a:srgbClr val="FF00FF"/>
              </a:highlight>
              <a:latin typeface="Courier New" panose="02070309020205020404" pitchFamily="49" charset="0"/>
              <a:cs typeface="Courier New" panose="02070309020205020404" pitchFamily="49" charset="0"/>
            </a:endParaRPr>
          </a:p>
        </p:txBody>
      </p:sp>
      <p:cxnSp>
        <p:nvCxnSpPr>
          <p:cNvPr id="14" name="Straight Arrow Connector 13">
            <a:extLst>
              <a:ext uri="{FF2B5EF4-FFF2-40B4-BE49-F238E27FC236}">
                <a16:creationId xmlns:a16="http://schemas.microsoft.com/office/drawing/2014/main" id="{AB9A74A9-C3BB-8E8A-251F-01E0A19EB46C}"/>
              </a:ext>
            </a:extLst>
          </p:cNvPr>
          <p:cNvCxnSpPr/>
          <p:nvPr/>
        </p:nvCxnSpPr>
        <p:spPr>
          <a:xfrm>
            <a:off x="1919941" y="2534938"/>
            <a:ext cx="443453" cy="11258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B6BA75FE-3167-358B-D92F-5E167AC17E86}"/>
              </a:ext>
            </a:extLst>
          </p:cNvPr>
          <p:cNvGrpSpPr/>
          <p:nvPr/>
        </p:nvGrpSpPr>
        <p:grpSpPr>
          <a:xfrm>
            <a:off x="2398722" y="2887185"/>
            <a:ext cx="370650" cy="419859"/>
            <a:chOff x="7321179" y="5769785"/>
            <a:chExt cx="369332" cy="418366"/>
          </a:xfrm>
        </p:grpSpPr>
        <p:sp>
          <p:nvSpPr>
            <p:cNvPr id="16" name="Oval 15">
              <a:extLst>
                <a:ext uri="{FF2B5EF4-FFF2-40B4-BE49-F238E27FC236}">
                  <a16:creationId xmlns:a16="http://schemas.microsoft.com/office/drawing/2014/main" id="{B51AC8B0-EFA4-1900-C5E6-383F79278681}"/>
                </a:ext>
              </a:extLst>
            </p:cNvPr>
            <p:cNvSpPr/>
            <p:nvPr/>
          </p:nvSpPr>
          <p:spPr>
            <a:xfrm>
              <a:off x="7321179" y="5769785"/>
              <a:ext cx="369332" cy="369332"/>
            </a:xfrm>
            <a:prstGeom prst="ellipse">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4"/>
            </a:p>
          </p:txBody>
        </p:sp>
        <p:sp>
          <p:nvSpPr>
            <p:cNvPr id="17" name="TextBox 16">
              <a:extLst>
                <a:ext uri="{FF2B5EF4-FFF2-40B4-BE49-F238E27FC236}">
                  <a16:creationId xmlns:a16="http://schemas.microsoft.com/office/drawing/2014/main" id="{D9BA5F8B-5387-8352-BF96-DDB3DAE361F5}"/>
                </a:ext>
              </a:extLst>
            </p:cNvPr>
            <p:cNvSpPr txBox="1"/>
            <p:nvPr/>
          </p:nvSpPr>
          <p:spPr>
            <a:xfrm>
              <a:off x="7331869" y="5779625"/>
              <a:ext cx="330961" cy="408526"/>
            </a:xfrm>
            <a:prstGeom prst="rect">
              <a:avLst/>
            </a:prstGeom>
            <a:noFill/>
          </p:spPr>
          <p:txBody>
            <a:bodyPr wrap="none" rtlCol="0">
              <a:spAutoFit/>
            </a:bodyPr>
            <a:lstStyle/>
            <a:p>
              <a:r>
                <a:rPr lang="en-US" sz="2064" dirty="0">
                  <a:latin typeface="Arial" panose="020B0604020202020204" pitchFamily="34" charset="0"/>
                  <a:cs typeface="Arial" panose="020B0604020202020204" pitchFamily="34" charset="0"/>
                </a:rPr>
                <a:t>2</a:t>
              </a:r>
            </a:p>
          </p:txBody>
        </p:sp>
      </p:grpSp>
      <p:sp>
        <p:nvSpPr>
          <p:cNvPr id="18" name="Date Placeholder 17">
            <a:extLst>
              <a:ext uri="{FF2B5EF4-FFF2-40B4-BE49-F238E27FC236}">
                <a16:creationId xmlns:a16="http://schemas.microsoft.com/office/drawing/2014/main" id="{2E82DF14-EC27-06E8-D79B-AFE9E1BF991E}"/>
              </a:ext>
            </a:extLst>
          </p:cNvPr>
          <p:cNvSpPr>
            <a:spLocks noGrp="1"/>
          </p:cNvSpPr>
          <p:nvPr>
            <p:ph type="dt" sz="half" idx="6"/>
          </p:nvPr>
        </p:nvSpPr>
        <p:spPr/>
        <p:txBody>
          <a:bodyPr/>
          <a:lstStyle/>
          <a:p>
            <a:fld id="{35F637CE-0070-44C1-B4C7-F699A032D766}" type="datetime1">
              <a:rPr lang="en-US" smtClean="0"/>
              <a:t>8/28/2024</a:t>
            </a:fld>
            <a:endParaRPr lang="en-US"/>
          </a:p>
        </p:txBody>
      </p:sp>
      <p:sp>
        <p:nvSpPr>
          <p:cNvPr id="20" name="Footer Placeholder 19">
            <a:extLst>
              <a:ext uri="{FF2B5EF4-FFF2-40B4-BE49-F238E27FC236}">
                <a16:creationId xmlns:a16="http://schemas.microsoft.com/office/drawing/2014/main" id="{D19B7A05-8DF6-E695-6912-70AAA8385C40}"/>
              </a:ext>
            </a:extLst>
          </p:cNvPr>
          <p:cNvSpPr>
            <a:spLocks noGrp="1"/>
          </p:cNvSpPr>
          <p:nvPr>
            <p:ph type="ftr" sz="quarter" idx="5"/>
          </p:nvPr>
        </p:nvSpPr>
        <p:spPr/>
        <p:txBody>
          <a:bodyPr/>
          <a:lstStyle/>
          <a:p>
            <a:r>
              <a:rPr lang="en-US"/>
              <a:t>Foundations - Rule - F2024 - Lecture 2b</a:t>
            </a:r>
          </a:p>
        </p:txBody>
      </p:sp>
      <p:sp>
        <p:nvSpPr>
          <p:cNvPr id="24" name="Slide Number Placeholder 23">
            <a:extLst>
              <a:ext uri="{FF2B5EF4-FFF2-40B4-BE49-F238E27FC236}">
                <a16:creationId xmlns:a16="http://schemas.microsoft.com/office/drawing/2014/main" id="{D28C7A1E-C69D-8710-68F2-C48F63CB1B21}"/>
              </a:ext>
            </a:extLst>
          </p:cNvPr>
          <p:cNvSpPr>
            <a:spLocks noGrp="1"/>
          </p:cNvSpPr>
          <p:nvPr>
            <p:ph type="sldNum" sz="quarter" idx="7"/>
          </p:nvPr>
        </p:nvSpPr>
        <p:spPr/>
        <p:txBody>
          <a:bodyPr/>
          <a:lstStyle/>
          <a:p>
            <a:pPr marL="38446">
              <a:lnSpc>
                <a:spcPts val="1422"/>
              </a:lnSpc>
            </a:pPr>
            <a:fld id="{81D60167-4931-47E6-BA6A-407CBD079E47}" type="slidenum">
              <a:rPr lang="en-US" smtClean="0"/>
              <a:pPr marL="38446">
                <a:lnSpc>
                  <a:spcPts val="1422"/>
                </a:lnSpc>
              </a:pPr>
              <a:t>16</a:t>
            </a:fld>
            <a:endParaRPr lang="en-US" dirty="0"/>
          </a:p>
        </p:txBody>
      </p:sp>
      <p:sp>
        <p:nvSpPr>
          <p:cNvPr id="3" name="TextBox 2">
            <a:extLst>
              <a:ext uri="{FF2B5EF4-FFF2-40B4-BE49-F238E27FC236}">
                <a16:creationId xmlns:a16="http://schemas.microsoft.com/office/drawing/2014/main" id="{3077BAB9-3EAC-79BF-78B5-AF2E9F2EBE66}"/>
              </a:ext>
            </a:extLst>
          </p:cNvPr>
          <p:cNvSpPr txBox="1"/>
          <p:nvPr/>
        </p:nvSpPr>
        <p:spPr>
          <a:xfrm>
            <a:off x="237237" y="2471480"/>
            <a:ext cx="1824906" cy="1077218"/>
          </a:xfrm>
          <a:prstGeom prst="rect">
            <a:avLst/>
          </a:prstGeom>
          <a:noFill/>
        </p:spPr>
        <p:txBody>
          <a:bodyPr wrap="square" rtlCol="0">
            <a:spAutoFit/>
          </a:bodyPr>
          <a:lstStyle/>
          <a:p>
            <a:pPr algn="l"/>
            <a:r>
              <a:rPr lang="en-US" sz="1600" b="1" dirty="0">
                <a:latin typeface="Arial" panose="020B0604020202020204" pitchFamily="34" charset="0"/>
                <a:cs typeface="Arial" panose="020B0604020202020204" pitchFamily="34" charset="0"/>
              </a:rPr>
              <a:t>Coding information for expressed protein</a:t>
            </a:r>
          </a:p>
        </p:txBody>
      </p:sp>
      <p:cxnSp>
        <p:nvCxnSpPr>
          <p:cNvPr id="9" name="Straight Arrow Connector 8">
            <a:extLst>
              <a:ext uri="{FF2B5EF4-FFF2-40B4-BE49-F238E27FC236}">
                <a16:creationId xmlns:a16="http://schemas.microsoft.com/office/drawing/2014/main" id="{65E9A0DA-DD84-328A-F55F-395007C961C0}"/>
              </a:ext>
            </a:extLst>
          </p:cNvPr>
          <p:cNvCxnSpPr>
            <a:endCxn id="5" idx="2"/>
          </p:cNvCxnSpPr>
          <p:nvPr/>
        </p:nvCxnSpPr>
        <p:spPr>
          <a:xfrm flipV="1">
            <a:off x="1248645" y="2240135"/>
            <a:ext cx="368996" cy="3649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4102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3327206" y="907328"/>
            <a:ext cx="7127327" cy="347662"/>
          </a:xfrm>
        </p:spPr>
        <p:txBody>
          <a:bodyPr>
            <a:noAutofit/>
          </a:bodyPr>
          <a:lstStyle/>
          <a:p>
            <a:pPr algn="ctr" eaLnBrk="1" hangingPunct="1"/>
            <a:r>
              <a:rPr lang="en-US" altLang="en-US" sz="3613" dirty="0"/>
              <a:t>Information Transfer In Biology</a:t>
            </a:r>
          </a:p>
        </p:txBody>
      </p:sp>
      <p:sp>
        <p:nvSpPr>
          <p:cNvPr id="3" name="TextBox 2">
            <a:extLst>
              <a:ext uri="{FF2B5EF4-FFF2-40B4-BE49-F238E27FC236}">
                <a16:creationId xmlns:a16="http://schemas.microsoft.com/office/drawing/2014/main" id="{586A7C1E-E665-4E82-861F-A278778A6F30}"/>
              </a:ext>
            </a:extLst>
          </p:cNvPr>
          <p:cNvSpPr txBox="1"/>
          <p:nvPr/>
        </p:nvSpPr>
        <p:spPr>
          <a:xfrm>
            <a:off x="3483615" y="3856182"/>
            <a:ext cx="5999616" cy="577323"/>
          </a:xfrm>
          <a:prstGeom prst="rect">
            <a:avLst/>
          </a:prstGeom>
          <a:noFill/>
        </p:spPr>
        <p:txBody>
          <a:bodyPr wrap="none" rtlCol="0">
            <a:spAutoFit/>
          </a:bodyPr>
          <a:lstStyle/>
          <a:p>
            <a:r>
              <a:rPr lang="en-US" sz="3154" dirty="0">
                <a:latin typeface="Courier New" panose="02070309020205020404" pitchFamily="49" charset="0"/>
                <a:cs typeface="Courier New" panose="02070309020205020404" pitchFamily="49" charset="0"/>
              </a:rPr>
              <a:t>  .U-</a:t>
            </a:r>
            <a:r>
              <a:rPr lang="en-US" sz="3154" b="1" dirty="0">
                <a:solidFill>
                  <a:srgbClr val="00B050"/>
                </a:solidFill>
                <a:latin typeface="Courier New" panose="02070309020205020404" pitchFamily="49" charset="0"/>
                <a:cs typeface="Courier New" panose="02070309020205020404" pitchFamily="49" charset="0"/>
              </a:rPr>
              <a:t>AUG</a:t>
            </a:r>
            <a:r>
              <a:rPr lang="en-US" sz="3154" dirty="0">
                <a:latin typeface="Courier New" panose="02070309020205020404" pitchFamily="49" charset="0"/>
                <a:cs typeface="Courier New" panose="02070309020205020404" pitchFamily="49" charset="0"/>
              </a:rPr>
              <a:t>-CCC-AUG-UGG-</a:t>
            </a:r>
            <a:r>
              <a:rPr lang="en-US" sz="3154" b="1" dirty="0">
                <a:solidFill>
                  <a:srgbClr val="C00000"/>
                </a:solidFill>
                <a:latin typeface="Courier New" panose="02070309020205020404" pitchFamily="49" charset="0"/>
                <a:cs typeface="Courier New" panose="02070309020205020404" pitchFamily="49" charset="0"/>
              </a:rPr>
              <a:t>UAA</a:t>
            </a:r>
          </a:p>
        </p:txBody>
      </p:sp>
      <p:sp>
        <p:nvSpPr>
          <p:cNvPr id="7" name="TextBox 6">
            <a:extLst>
              <a:ext uri="{FF2B5EF4-FFF2-40B4-BE49-F238E27FC236}">
                <a16:creationId xmlns:a16="http://schemas.microsoft.com/office/drawing/2014/main" id="{00BFD2D2-0FB6-42ED-A1FC-680B7F5392F3}"/>
              </a:ext>
            </a:extLst>
          </p:cNvPr>
          <p:cNvSpPr txBox="1"/>
          <p:nvPr/>
        </p:nvSpPr>
        <p:spPr>
          <a:xfrm>
            <a:off x="3367113" y="1740575"/>
            <a:ext cx="5757283" cy="577323"/>
          </a:xfrm>
          <a:prstGeom prst="rect">
            <a:avLst/>
          </a:prstGeom>
          <a:noFill/>
        </p:spPr>
        <p:txBody>
          <a:bodyPr wrap="none" rtlCol="0">
            <a:spAutoFit/>
          </a:bodyPr>
          <a:lstStyle/>
          <a:p>
            <a:r>
              <a:rPr lang="en-US" sz="3154" dirty="0">
                <a:latin typeface="Courier New" panose="02070309020205020404" pitchFamily="49" charset="0"/>
                <a:cs typeface="Courier New" panose="02070309020205020404" pitchFamily="49" charset="0"/>
              </a:rPr>
              <a:t>   .ATATGCCCATGTGGTAA..</a:t>
            </a:r>
          </a:p>
        </p:txBody>
      </p:sp>
      <p:cxnSp>
        <p:nvCxnSpPr>
          <p:cNvPr id="8" name="Straight Arrow Connector 7">
            <a:extLst>
              <a:ext uri="{FF2B5EF4-FFF2-40B4-BE49-F238E27FC236}">
                <a16:creationId xmlns:a16="http://schemas.microsoft.com/office/drawing/2014/main" id="{A11F2E5F-FEA6-4E68-9852-12D75CA816A9}"/>
              </a:ext>
            </a:extLst>
          </p:cNvPr>
          <p:cNvCxnSpPr/>
          <p:nvPr/>
        </p:nvCxnSpPr>
        <p:spPr>
          <a:xfrm>
            <a:off x="5426981" y="2275652"/>
            <a:ext cx="0" cy="4813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514E06F-681B-4BBD-A437-4313B1EED2A9}"/>
              </a:ext>
            </a:extLst>
          </p:cNvPr>
          <p:cNvCxnSpPr/>
          <p:nvPr/>
        </p:nvCxnSpPr>
        <p:spPr>
          <a:xfrm>
            <a:off x="5426981" y="3321310"/>
            <a:ext cx="0" cy="4813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D384A5D-3292-49BD-A1AF-2820D7237F51}"/>
              </a:ext>
            </a:extLst>
          </p:cNvPr>
          <p:cNvCxnSpPr>
            <a:cxnSpLocks/>
          </p:cNvCxnSpPr>
          <p:nvPr/>
        </p:nvCxnSpPr>
        <p:spPr>
          <a:xfrm>
            <a:off x="5426981" y="4495486"/>
            <a:ext cx="0" cy="4752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14D977F-DD28-445E-BE36-3417C37A047F}"/>
              </a:ext>
            </a:extLst>
          </p:cNvPr>
          <p:cNvSpPr txBox="1"/>
          <p:nvPr/>
        </p:nvSpPr>
        <p:spPr>
          <a:xfrm>
            <a:off x="2216808" y="1771757"/>
            <a:ext cx="2100091" cy="398771"/>
          </a:xfrm>
          <a:prstGeom prst="rect">
            <a:avLst/>
          </a:prstGeom>
          <a:noFill/>
        </p:spPr>
        <p:txBody>
          <a:bodyPr wrap="none" rtlCol="0">
            <a:spAutoFit/>
          </a:bodyPr>
          <a:lstStyle/>
          <a:p>
            <a:r>
              <a:rPr lang="en-US" sz="1989" dirty="0">
                <a:latin typeface="Arial" panose="020B0604020202020204" pitchFamily="34" charset="0"/>
              </a:rPr>
              <a:t>(DNA Sequence)</a:t>
            </a:r>
          </a:p>
        </p:txBody>
      </p:sp>
      <p:sp>
        <p:nvSpPr>
          <p:cNvPr id="13" name="TextBox 12">
            <a:extLst>
              <a:ext uri="{FF2B5EF4-FFF2-40B4-BE49-F238E27FC236}">
                <a16:creationId xmlns:a16="http://schemas.microsoft.com/office/drawing/2014/main" id="{169EAC97-B5EA-408E-950C-7478DE1F276E}"/>
              </a:ext>
            </a:extLst>
          </p:cNvPr>
          <p:cNvSpPr txBox="1"/>
          <p:nvPr/>
        </p:nvSpPr>
        <p:spPr>
          <a:xfrm>
            <a:off x="3707383" y="2725980"/>
            <a:ext cx="5514953" cy="577323"/>
          </a:xfrm>
          <a:prstGeom prst="rect">
            <a:avLst/>
          </a:prstGeom>
          <a:noFill/>
        </p:spPr>
        <p:txBody>
          <a:bodyPr wrap="none" rtlCol="0">
            <a:spAutoFit/>
          </a:bodyPr>
          <a:lstStyle/>
          <a:p>
            <a:r>
              <a:rPr lang="en-US" sz="3154" dirty="0">
                <a:latin typeface="Courier New" panose="02070309020205020404" pitchFamily="49" charset="0"/>
                <a:cs typeface="Courier New" panose="02070309020205020404" pitchFamily="49" charset="0"/>
              </a:rPr>
              <a:t>  .AUAUGCCCAUGUGGUAA..</a:t>
            </a:r>
          </a:p>
        </p:txBody>
      </p:sp>
      <p:sp>
        <p:nvSpPr>
          <p:cNvPr id="14" name="TextBox 13">
            <a:extLst>
              <a:ext uri="{FF2B5EF4-FFF2-40B4-BE49-F238E27FC236}">
                <a16:creationId xmlns:a16="http://schemas.microsoft.com/office/drawing/2014/main" id="{40652869-3C3B-44F0-981E-4004DA041A3E}"/>
              </a:ext>
            </a:extLst>
          </p:cNvPr>
          <p:cNvSpPr txBox="1"/>
          <p:nvPr/>
        </p:nvSpPr>
        <p:spPr>
          <a:xfrm>
            <a:off x="2278927" y="2760330"/>
            <a:ext cx="2312443" cy="398771"/>
          </a:xfrm>
          <a:prstGeom prst="rect">
            <a:avLst/>
          </a:prstGeom>
          <a:noFill/>
        </p:spPr>
        <p:txBody>
          <a:bodyPr wrap="none" rtlCol="0">
            <a:spAutoFit/>
          </a:bodyPr>
          <a:lstStyle/>
          <a:p>
            <a:r>
              <a:rPr lang="en-US" sz="1989" dirty="0">
                <a:latin typeface="Arial" panose="020B0604020202020204" pitchFamily="34" charset="0"/>
              </a:rPr>
              <a:t>(mRNA Sequence)</a:t>
            </a:r>
          </a:p>
        </p:txBody>
      </p:sp>
      <p:sp>
        <p:nvSpPr>
          <p:cNvPr id="12" name="TextBox 11">
            <a:extLst>
              <a:ext uri="{FF2B5EF4-FFF2-40B4-BE49-F238E27FC236}">
                <a16:creationId xmlns:a16="http://schemas.microsoft.com/office/drawing/2014/main" id="{D28C1C78-42E3-46FC-B744-2453DADC0619}"/>
              </a:ext>
            </a:extLst>
          </p:cNvPr>
          <p:cNvSpPr txBox="1"/>
          <p:nvPr/>
        </p:nvSpPr>
        <p:spPr>
          <a:xfrm>
            <a:off x="6961078" y="4989585"/>
            <a:ext cx="2381232" cy="398771"/>
          </a:xfrm>
          <a:prstGeom prst="rect">
            <a:avLst/>
          </a:prstGeom>
          <a:noFill/>
        </p:spPr>
        <p:txBody>
          <a:bodyPr wrap="none" rtlCol="0">
            <a:spAutoFit/>
          </a:bodyPr>
          <a:lstStyle/>
          <a:p>
            <a:r>
              <a:rPr lang="en-US" sz="1989" dirty="0">
                <a:latin typeface="Arial" panose="020B0604020202020204" pitchFamily="34" charset="0"/>
              </a:rPr>
              <a:t>(Protein Sequence)</a:t>
            </a:r>
          </a:p>
        </p:txBody>
      </p:sp>
      <p:sp>
        <p:nvSpPr>
          <p:cNvPr id="6" name="TextBox 5">
            <a:extLst>
              <a:ext uri="{FF2B5EF4-FFF2-40B4-BE49-F238E27FC236}">
                <a16:creationId xmlns:a16="http://schemas.microsoft.com/office/drawing/2014/main" id="{407201F2-1D82-4D17-B831-91FDE82DC528}"/>
              </a:ext>
            </a:extLst>
          </p:cNvPr>
          <p:cNvSpPr txBox="1"/>
          <p:nvPr/>
        </p:nvSpPr>
        <p:spPr>
          <a:xfrm>
            <a:off x="5536640" y="2343757"/>
            <a:ext cx="3831271" cy="398771"/>
          </a:xfrm>
          <a:prstGeom prst="rect">
            <a:avLst/>
          </a:prstGeom>
          <a:noFill/>
        </p:spPr>
        <p:txBody>
          <a:bodyPr wrap="none" rtlCol="0">
            <a:spAutoFit/>
          </a:bodyPr>
          <a:lstStyle/>
          <a:p>
            <a:r>
              <a:rPr lang="en-US" sz="1989" dirty="0">
                <a:latin typeface="Arial" panose="020B0604020202020204" pitchFamily="34" charset="0"/>
              </a:rPr>
              <a:t>RNA Polymerase (Transcription)</a:t>
            </a:r>
          </a:p>
        </p:txBody>
      </p:sp>
      <p:sp>
        <p:nvSpPr>
          <p:cNvPr id="16" name="TextBox 15">
            <a:extLst>
              <a:ext uri="{FF2B5EF4-FFF2-40B4-BE49-F238E27FC236}">
                <a16:creationId xmlns:a16="http://schemas.microsoft.com/office/drawing/2014/main" id="{853DBE40-0C89-4BE9-8AA3-13F3FF740818}"/>
              </a:ext>
            </a:extLst>
          </p:cNvPr>
          <p:cNvSpPr txBox="1"/>
          <p:nvPr/>
        </p:nvSpPr>
        <p:spPr>
          <a:xfrm>
            <a:off x="2550938" y="4499422"/>
            <a:ext cx="1419216" cy="398771"/>
          </a:xfrm>
          <a:prstGeom prst="rect">
            <a:avLst/>
          </a:prstGeom>
          <a:noFill/>
        </p:spPr>
        <p:txBody>
          <a:bodyPr wrap="none" rtlCol="0">
            <a:spAutoFit/>
          </a:bodyPr>
          <a:lstStyle/>
          <a:p>
            <a:r>
              <a:rPr lang="en-US" sz="1989" b="1" dirty="0">
                <a:latin typeface="Arial" panose="020B0604020202020204" pitchFamily="34" charset="0"/>
              </a:rPr>
              <a:t>Ribosome</a:t>
            </a:r>
          </a:p>
        </p:txBody>
      </p:sp>
      <p:sp>
        <p:nvSpPr>
          <p:cNvPr id="21" name="TextBox 20">
            <a:extLst>
              <a:ext uri="{FF2B5EF4-FFF2-40B4-BE49-F238E27FC236}">
                <a16:creationId xmlns:a16="http://schemas.microsoft.com/office/drawing/2014/main" id="{3EA89851-B150-44A6-B089-BF5661E8B266}"/>
              </a:ext>
            </a:extLst>
          </p:cNvPr>
          <p:cNvSpPr txBox="1"/>
          <p:nvPr/>
        </p:nvSpPr>
        <p:spPr>
          <a:xfrm>
            <a:off x="2519674" y="4187235"/>
            <a:ext cx="1546691" cy="398771"/>
          </a:xfrm>
          <a:prstGeom prst="rect">
            <a:avLst/>
          </a:prstGeom>
          <a:noFill/>
        </p:spPr>
        <p:txBody>
          <a:bodyPr wrap="none" rtlCol="0">
            <a:spAutoFit/>
          </a:bodyPr>
          <a:lstStyle/>
          <a:p>
            <a:r>
              <a:rPr lang="en-US" sz="1989" b="1" dirty="0">
                <a:latin typeface="Arial" panose="020B0604020202020204" pitchFamily="34" charset="0"/>
              </a:rPr>
              <a:t>Translation</a:t>
            </a:r>
          </a:p>
        </p:txBody>
      </p:sp>
      <p:sp>
        <p:nvSpPr>
          <p:cNvPr id="23" name="TextBox 22">
            <a:extLst>
              <a:ext uri="{FF2B5EF4-FFF2-40B4-BE49-F238E27FC236}">
                <a16:creationId xmlns:a16="http://schemas.microsoft.com/office/drawing/2014/main" id="{180C1DCD-4C21-4FC8-B1F2-B5A91DBACB25}"/>
              </a:ext>
            </a:extLst>
          </p:cNvPr>
          <p:cNvSpPr txBox="1"/>
          <p:nvPr/>
        </p:nvSpPr>
        <p:spPr>
          <a:xfrm>
            <a:off x="4552496" y="4952689"/>
            <a:ext cx="2432647" cy="459902"/>
          </a:xfrm>
          <a:prstGeom prst="rect">
            <a:avLst/>
          </a:prstGeom>
          <a:noFill/>
        </p:spPr>
        <p:txBody>
          <a:bodyPr wrap="none" rtlCol="0">
            <a:spAutoFit/>
          </a:bodyPr>
          <a:lstStyle/>
          <a:p>
            <a:r>
              <a:rPr lang="en-US" sz="2387" dirty="0">
                <a:latin typeface="Arial" panose="020B0604020202020204" pitchFamily="34" charset="0"/>
              </a:rPr>
              <a:t>Met-Pro-Met-</a:t>
            </a:r>
            <a:r>
              <a:rPr lang="en-US" sz="2387" dirty="0" err="1">
                <a:latin typeface="Arial" panose="020B0604020202020204" pitchFamily="34" charset="0"/>
              </a:rPr>
              <a:t>Trp</a:t>
            </a:r>
            <a:endParaRPr lang="en-US" sz="2387" dirty="0">
              <a:latin typeface="Arial" panose="020B0604020202020204" pitchFamily="34" charset="0"/>
            </a:endParaRPr>
          </a:p>
        </p:txBody>
      </p:sp>
      <p:sp>
        <p:nvSpPr>
          <p:cNvPr id="22" name="TextBox 21">
            <a:extLst>
              <a:ext uri="{FF2B5EF4-FFF2-40B4-BE49-F238E27FC236}">
                <a16:creationId xmlns:a16="http://schemas.microsoft.com/office/drawing/2014/main" id="{ACD3F0D9-2DD9-4A4B-818E-FFF89D9ECE17}"/>
              </a:ext>
            </a:extLst>
          </p:cNvPr>
          <p:cNvSpPr txBox="1"/>
          <p:nvPr/>
        </p:nvSpPr>
        <p:spPr>
          <a:xfrm>
            <a:off x="5488469" y="4320258"/>
            <a:ext cx="6909787" cy="398771"/>
          </a:xfrm>
          <a:prstGeom prst="rect">
            <a:avLst/>
          </a:prstGeom>
          <a:noFill/>
        </p:spPr>
        <p:txBody>
          <a:bodyPr wrap="none" rtlCol="0">
            <a:spAutoFit/>
          </a:bodyPr>
          <a:lstStyle/>
          <a:p>
            <a:r>
              <a:rPr lang="en-US" sz="1989" dirty="0">
                <a:latin typeface="Arial" panose="020B0604020202020204" pitchFamily="34" charset="0"/>
              </a:rPr>
              <a:t>Punctuation into 3-base codons – Selecting Reading Frame</a:t>
            </a:r>
          </a:p>
        </p:txBody>
      </p:sp>
      <p:sp>
        <p:nvSpPr>
          <p:cNvPr id="18" name="TextBox 17">
            <a:extLst>
              <a:ext uri="{FF2B5EF4-FFF2-40B4-BE49-F238E27FC236}">
                <a16:creationId xmlns:a16="http://schemas.microsoft.com/office/drawing/2014/main" id="{03D746E3-C566-9AF6-D3C4-F9F9930EB193}"/>
              </a:ext>
            </a:extLst>
          </p:cNvPr>
          <p:cNvSpPr txBox="1"/>
          <p:nvPr/>
        </p:nvSpPr>
        <p:spPr>
          <a:xfrm>
            <a:off x="9958695" y="4865526"/>
            <a:ext cx="2882534" cy="710412"/>
          </a:xfrm>
          <a:prstGeom prst="rect">
            <a:avLst/>
          </a:prstGeom>
          <a:noFill/>
        </p:spPr>
        <p:txBody>
          <a:bodyPr wrap="square">
            <a:spAutoFit/>
          </a:bodyPr>
          <a:lstStyle/>
          <a:p>
            <a:pPr algn="just">
              <a:spcBef>
                <a:spcPts val="602"/>
              </a:spcBef>
              <a:tabLst>
                <a:tab pos="2224722" algn="l"/>
              </a:tabLst>
            </a:pPr>
            <a:r>
              <a:rPr lang="en-US" sz="2007" b="1" dirty="0">
                <a:latin typeface="Arial" panose="020B0604020202020204" pitchFamily="34" charset="0"/>
                <a:ea typeface="Times" panose="02020603050405020304" pitchFamily="18" charset="0"/>
                <a:cs typeface="Arial" panose="020B0604020202020204" pitchFamily="34" charset="0"/>
              </a:rPr>
              <a:t>Codon</a:t>
            </a:r>
            <a:r>
              <a:rPr lang="en-US" sz="2007" dirty="0">
                <a:latin typeface="Arial" panose="020B0604020202020204" pitchFamily="34" charset="0"/>
                <a:ea typeface="Times" panose="02020603050405020304" pitchFamily="18" charset="0"/>
                <a:cs typeface="Arial" panose="020B0604020202020204" pitchFamily="34" charset="0"/>
              </a:rPr>
              <a:t> = 3 bases that code for an amino acid.</a:t>
            </a:r>
          </a:p>
        </p:txBody>
      </p:sp>
      <p:sp>
        <p:nvSpPr>
          <p:cNvPr id="4" name="Date Placeholder 3">
            <a:extLst>
              <a:ext uri="{FF2B5EF4-FFF2-40B4-BE49-F238E27FC236}">
                <a16:creationId xmlns:a16="http://schemas.microsoft.com/office/drawing/2014/main" id="{FDE16326-F089-68F2-0D7E-D78187F51745}"/>
              </a:ext>
            </a:extLst>
          </p:cNvPr>
          <p:cNvSpPr>
            <a:spLocks noGrp="1"/>
          </p:cNvSpPr>
          <p:nvPr>
            <p:ph type="dt" sz="half" idx="6"/>
          </p:nvPr>
        </p:nvSpPr>
        <p:spPr/>
        <p:txBody>
          <a:bodyPr/>
          <a:lstStyle/>
          <a:p>
            <a:fld id="{3B4DA6FA-9689-4D2B-9C83-9D4B1AA1BAE0}" type="datetime1">
              <a:rPr lang="en-US" smtClean="0"/>
              <a:t>8/28/2024</a:t>
            </a:fld>
            <a:endParaRPr lang="en-US"/>
          </a:p>
        </p:txBody>
      </p:sp>
      <p:sp>
        <p:nvSpPr>
          <p:cNvPr id="17" name="Footer Placeholder 16">
            <a:extLst>
              <a:ext uri="{FF2B5EF4-FFF2-40B4-BE49-F238E27FC236}">
                <a16:creationId xmlns:a16="http://schemas.microsoft.com/office/drawing/2014/main" id="{71CE1F1B-1E21-9AB4-4E2F-8CBDE40E5BDC}"/>
              </a:ext>
            </a:extLst>
          </p:cNvPr>
          <p:cNvSpPr>
            <a:spLocks noGrp="1"/>
          </p:cNvSpPr>
          <p:nvPr>
            <p:ph type="ftr" sz="quarter" idx="5"/>
          </p:nvPr>
        </p:nvSpPr>
        <p:spPr/>
        <p:txBody>
          <a:bodyPr/>
          <a:lstStyle/>
          <a:p>
            <a:r>
              <a:rPr lang="en-US"/>
              <a:t>Foundations - Rule - F2024 - Lecture 2b</a:t>
            </a:r>
          </a:p>
        </p:txBody>
      </p:sp>
      <p:sp>
        <p:nvSpPr>
          <p:cNvPr id="19" name="Slide Number Placeholder 18">
            <a:extLst>
              <a:ext uri="{FF2B5EF4-FFF2-40B4-BE49-F238E27FC236}">
                <a16:creationId xmlns:a16="http://schemas.microsoft.com/office/drawing/2014/main" id="{E376CB64-E0A8-D25A-7AC0-8AE6C95F5389}"/>
              </a:ext>
            </a:extLst>
          </p:cNvPr>
          <p:cNvSpPr>
            <a:spLocks noGrp="1"/>
          </p:cNvSpPr>
          <p:nvPr>
            <p:ph type="sldNum" sz="quarter" idx="7"/>
          </p:nvPr>
        </p:nvSpPr>
        <p:spPr/>
        <p:txBody>
          <a:bodyPr/>
          <a:lstStyle/>
          <a:p>
            <a:pPr marL="38446">
              <a:lnSpc>
                <a:spcPts val="1422"/>
              </a:lnSpc>
            </a:pPr>
            <a:fld id="{81D60167-4931-47E6-BA6A-407CBD079E47}" type="slidenum">
              <a:rPr lang="en-US" smtClean="0"/>
              <a:pPr marL="38446">
                <a:lnSpc>
                  <a:spcPts val="1422"/>
                </a:lnSpc>
              </a:pPr>
              <a:t>17</a:t>
            </a:fld>
            <a:endParaRPr lang="en-US" dirty="0"/>
          </a:p>
        </p:txBody>
      </p:sp>
    </p:spTree>
    <p:extLst>
      <p:ext uri="{BB962C8B-B14F-4D97-AF65-F5344CB8AC3E}">
        <p14:creationId xmlns:p14="http://schemas.microsoft.com/office/powerpoint/2010/main" val="2491721632"/>
      </p:ext>
    </p:extLst>
  </p:cSld>
  <p:clrMapOvr>
    <a:masterClrMapping/>
  </p:clrMapOvr>
  <p:transition spd="slow" advClick="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FD284FC-9F2C-4950-8212-607A08485422}"/>
              </a:ext>
            </a:extLst>
          </p:cNvPr>
          <p:cNvGraphicFramePr>
            <a:graphicFrameLocks noGrp="1"/>
          </p:cNvGraphicFramePr>
          <p:nvPr>
            <p:extLst>
              <p:ext uri="{D42A27DB-BD31-4B8C-83A1-F6EECF244321}">
                <p14:modId xmlns:p14="http://schemas.microsoft.com/office/powerpoint/2010/main" val="2208829554"/>
              </p:ext>
            </p:extLst>
          </p:nvPr>
        </p:nvGraphicFramePr>
        <p:xfrm>
          <a:off x="574675" y="975519"/>
          <a:ext cx="4092420" cy="4527691"/>
        </p:xfrm>
        <a:graphic>
          <a:graphicData uri="http://schemas.openxmlformats.org/drawingml/2006/table">
            <a:tbl>
              <a:tblPr>
                <a:tableStyleId>{5C22544A-7EE6-4342-B048-85BDC9FD1C3A}</a:tableStyleId>
              </a:tblPr>
              <a:tblGrid>
                <a:gridCol w="797413">
                  <a:extLst>
                    <a:ext uri="{9D8B030D-6E8A-4147-A177-3AD203B41FA5}">
                      <a16:colId xmlns:a16="http://schemas.microsoft.com/office/drawing/2014/main" val="188609246"/>
                    </a:ext>
                  </a:extLst>
                </a:gridCol>
                <a:gridCol w="653914">
                  <a:extLst>
                    <a:ext uri="{9D8B030D-6E8A-4147-A177-3AD203B41FA5}">
                      <a16:colId xmlns:a16="http://schemas.microsoft.com/office/drawing/2014/main" val="3881321079"/>
                    </a:ext>
                  </a:extLst>
                </a:gridCol>
                <a:gridCol w="569452">
                  <a:extLst>
                    <a:ext uri="{9D8B030D-6E8A-4147-A177-3AD203B41FA5}">
                      <a16:colId xmlns:a16="http://schemas.microsoft.com/office/drawing/2014/main" val="3292689320"/>
                    </a:ext>
                  </a:extLst>
                </a:gridCol>
                <a:gridCol w="738380">
                  <a:extLst>
                    <a:ext uri="{9D8B030D-6E8A-4147-A177-3AD203B41FA5}">
                      <a16:colId xmlns:a16="http://schemas.microsoft.com/office/drawing/2014/main" val="3633067891"/>
                    </a:ext>
                  </a:extLst>
                </a:gridCol>
                <a:gridCol w="732930">
                  <a:extLst>
                    <a:ext uri="{9D8B030D-6E8A-4147-A177-3AD203B41FA5}">
                      <a16:colId xmlns:a16="http://schemas.microsoft.com/office/drawing/2014/main" val="441476537"/>
                    </a:ext>
                  </a:extLst>
                </a:gridCol>
                <a:gridCol w="600331">
                  <a:extLst>
                    <a:ext uri="{9D8B030D-6E8A-4147-A177-3AD203B41FA5}">
                      <a16:colId xmlns:a16="http://schemas.microsoft.com/office/drawing/2014/main" val="141555316"/>
                    </a:ext>
                  </a:extLst>
                </a:gridCol>
              </a:tblGrid>
              <a:tr h="367621">
                <a:tc>
                  <a:txBody>
                    <a:bodyPr/>
                    <a:lstStyle/>
                    <a:p>
                      <a:pPr marL="0" marR="0" algn="ctr">
                        <a:spcBef>
                          <a:spcPts val="0"/>
                        </a:spcBef>
                        <a:spcAft>
                          <a:spcPts val="0"/>
                        </a:spcAft>
                        <a:tabLst>
                          <a:tab pos="342900" algn="l"/>
                        </a:tabLst>
                      </a:pPr>
                      <a:r>
                        <a:rPr lang="en-US" sz="1600" dirty="0">
                          <a:effectLst/>
                          <a:latin typeface="Arial" panose="020B0604020202020204" pitchFamily="34" charset="0"/>
                        </a:rPr>
                        <a:t>5' Base</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20000"/>
                        <a:lumOff val="80000"/>
                      </a:schemeClr>
                    </a:solidFill>
                  </a:tcPr>
                </a:tc>
                <a:tc gridSpan="4">
                  <a:txBody>
                    <a:bodyPr/>
                    <a:lstStyle/>
                    <a:p>
                      <a:pPr marL="0" marR="0" algn="ctr">
                        <a:spcBef>
                          <a:spcPts val="0"/>
                        </a:spcBef>
                        <a:spcAft>
                          <a:spcPts val="0"/>
                        </a:spcAft>
                        <a:tabLst>
                          <a:tab pos="342900" algn="l"/>
                        </a:tabLst>
                      </a:pPr>
                      <a:r>
                        <a:rPr lang="en-US" sz="1600" dirty="0">
                          <a:effectLst/>
                          <a:latin typeface="Arial" panose="020B0604020202020204" pitchFamily="34" charset="0"/>
                        </a:rPr>
                        <a:t>Middle Base</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122912" marR="122912" marT="61456" marB="61456" anchor="ctr">
                    <a:solidFill>
                      <a:schemeClr val="tx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3'</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20000"/>
                        <a:lumOff val="80000"/>
                      </a:schemeClr>
                    </a:solidFill>
                  </a:tcPr>
                </a:tc>
                <a:extLst>
                  <a:ext uri="{0D108BD9-81ED-4DB2-BD59-A6C34878D82A}">
                    <a16:rowId xmlns:a16="http://schemas.microsoft.com/office/drawing/2014/main" val="121572625"/>
                  </a:ext>
                </a:extLst>
              </a:tr>
              <a:tr h="244710">
                <a:tc>
                  <a:txBody>
                    <a:bodyPr/>
                    <a:lstStyle/>
                    <a:p>
                      <a:pPr marL="0" marR="0">
                        <a:spcBef>
                          <a:spcPts val="0"/>
                        </a:spcBef>
                        <a:spcAft>
                          <a:spcPts val="0"/>
                        </a:spcAft>
                        <a:tabLst>
                          <a:tab pos="342900" algn="l"/>
                        </a:tabLst>
                      </a:pPr>
                      <a:r>
                        <a:rPr lang="en-US" sz="1600" dirty="0">
                          <a:effectLst/>
                          <a:latin typeface="Arial" panose="020B0604020202020204" pitchFamily="34" charset="0"/>
                        </a:rPr>
                        <a:t> </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20000"/>
                        <a:lumOff val="8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T</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20000"/>
                        <a:lumOff val="8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C</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20000"/>
                        <a:lumOff val="8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A</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20000"/>
                        <a:lumOff val="8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G</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20000"/>
                        <a:lumOff val="80000"/>
                      </a:schemeClr>
                    </a:solidFill>
                  </a:tcPr>
                </a:tc>
                <a:tc>
                  <a:txBody>
                    <a:bodyPr/>
                    <a:lstStyle/>
                    <a:p>
                      <a:pPr marL="0" marR="0">
                        <a:spcBef>
                          <a:spcPts val="0"/>
                        </a:spcBef>
                        <a:spcAft>
                          <a:spcPts val="0"/>
                        </a:spcAft>
                        <a:tabLst>
                          <a:tab pos="342900" algn="l"/>
                        </a:tabLst>
                      </a:pPr>
                      <a:r>
                        <a:rPr lang="en-US" sz="1600" dirty="0">
                          <a:effectLst/>
                          <a:latin typeface="Arial" panose="020B0604020202020204" pitchFamily="34" charset="0"/>
                        </a:rPr>
                        <a:t> </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20000"/>
                        <a:lumOff val="80000"/>
                      </a:schemeClr>
                    </a:solidFill>
                  </a:tcPr>
                </a:tc>
                <a:extLst>
                  <a:ext uri="{0D108BD9-81ED-4DB2-BD59-A6C34878D82A}">
                    <a16:rowId xmlns:a16="http://schemas.microsoft.com/office/drawing/2014/main" val="830126878"/>
                  </a:ext>
                </a:extLst>
              </a:tr>
              <a:tr h="244710">
                <a:tc>
                  <a:txBody>
                    <a:bodyPr/>
                    <a:lstStyle/>
                    <a:p>
                      <a:pPr marL="0" marR="0" algn="ctr">
                        <a:spcBef>
                          <a:spcPts val="0"/>
                        </a:spcBef>
                        <a:spcAft>
                          <a:spcPts val="0"/>
                        </a:spcAft>
                        <a:tabLst>
                          <a:tab pos="342900" algn="l"/>
                        </a:tabLst>
                      </a:pPr>
                      <a:r>
                        <a:rPr lang="en-US" sz="1600" dirty="0">
                          <a:effectLst/>
                          <a:latin typeface="Arial" panose="020B0604020202020204" pitchFamily="34" charset="0"/>
                        </a:rPr>
                        <a:t>T</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40000"/>
                        <a:lumOff val="60000"/>
                      </a:schemeClr>
                    </a:solidFill>
                  </a:tcPr>
                </a:tc>
                <a:tc>
                  <a:txBody>
                    <a:bodyPr/>
                    <a:lstStyle/>
                    <a:p>
                      <a:pPr marL="0" marR="0" algn="ctr">
                        <a:spcBef>
                          <a:spcPts val="0"/>
                        </a:spcBef>
                        <a:spcAft>
                          <a:spcPts val="0"/>
                        </a:spcAft>
                        <a:tabLst>
                          <a:tab pos="342900" algn="l"/>
                        </a:tabLst>
                      </a:pPr>
                      <a:r>
                        <a:rPr lang="en-US" sz="1600" dirty="0" err="1">
                          <a:effectLst/>
                          <a:latin typeface="Arial" panose="020B0604020202020204" pitchFamily="34" charset="0"/>
                        </a:rPr>
                        <a:t>Phe</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40000"/>
                        <a:lumOff val="6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Ser</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40000"/>
                        <a:lumOff val="6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Tyr</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40000"/>
                        <a:lumOff val="60000"/>
                      </a:schemeClr>
                    </a:solidFill>
                  </a:tcPr>
                </a:tc>
                <a:tc>
                  <a:txBody>
                    <a:bodyPr/>
                    <a:lstStyle/>
                    <a:p>
                      <a:pPr marL="0" marR="0" algn="ctr">
                        <a:spcBef>
                          <a:spcPts val="0"/>
                        </a:spcBef>
                        <a:spcAft>
                          <a:spcPts val="0"/>
                        </a:spcAft>
                        <a:tabLst>
                          <a:tab pos="342900" algn="l"/>
                        </a:tabLst>
                      </a:pPr>
                      <a:r>
                        <a:rPr lang="en-US" sz="1600" dirty="0" err="1">
                          <a:effectLst/>
                          <a:latin typeface="Arial" panose="020B0604020202020204" pitchFamily="34" charset="0"/>
                        </a:rPr>
                        <a:t>Cys</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40000"/>
                        <a:lumOff val="6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T</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40000"/>
                        <a:lumOff val="60000"/>
                      </a:schemeClr>
                    </a:solidFill>
                  </a:tcPr>
                </a:tc>
                <a:extLst>
                  <a:ext uri="{0D108BD9-81ED-4DB2-BD59-A6C34878D82A}">
                    <a16:rowId xmlns:a16="http://schemas.microsoft.com/office/drawing/2014/main" val="2059829819"/>
                  </a:ext>
                </a:extLst>
              </a:tr>
              <a:tr h="244710">
                <a:tc>
                  <a:txBody>
                    <a:bodyPr/>
                    <a:lstStyle/>
                    <a:p>
                      <a:pPr marL="0" marR="0" algn="ctr">
                        <a:spcBef>
                          <a:spcPts val="0"/>
                        </a:spcBef>
                        <a:spcAft>
                          <a:spcPts val="0"/>
                        </a:spcAft>
                        <a:tabLst>
                          <a:tab pos="342900" algn="l"/>
                        </a:tabLst>
                      </a:pPr>
                      <a:r>
                        <a:rPr lang="en-US" sz="1600" dirty="0">
                          <a:effectLst/>
                          <a:latin typeface="Arial" panose="020B0604020202020204" pitchFamily="34" charset="0"/>
                        </a:rPr>
                        <a:t> </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40000"/>
                        <a:lumOff val="60000"/>
                      </a:schemeClr>
                    </a:solidFill>
                  </a:tcPr>
                </a:tc>
                <a:tc>
                  <a:txBody>
                    <a:bodyPr/>
                    <a:lstStyle/>
                    <a:p>
                      <a:pPr marL="0" marR="0" algn="ctr">
                        <a:spcBef>
                          <a:spcPts val="0"/>
                        </a:spcBef>
                        <a:spcAft>
                          <a:spcPts val="0"/>
                        </a:spcAft>
                        <a:tabLst>
                          <a:tab pos="342900" algn="l"/>
                        </a:tabLst>
                      </a:pPr>
                      <a:r>
                        <a:rPr lang="en-US" sz="1600" dirty="0" err="1">
                          <a:effectLst/>
                          <a:latin typeface="Arial" panose="020B0604020202020204" pitchFamily="34" charset="0"/>
                        </a:rPr>
                        <a:t>Phe</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40000"/>
                        <a:lumOff val="6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Ser</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40000"/>
                        <a:lumOff val="6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Tyr</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40000"/>
                        <a:lumOff val="60000"/>
                      </a:schemeClr>
                    </a:solidFill>
                  </a:tcPr>
                </a:tc>
                <a:tc>
                  <a:txBody>
                    <a:bodyPr/>
                    <a:lstStyle/>
                    <a:p>
                      <a:pPr marL="0" marR="0" algn="ctr">
                        <a:spcBef>
                          <a:spcPts val="0"/>
                        </a:spcBef>
                        <a:spcAft>
                          <a:spcPts val="0"/>
                        </a:spcAft>
                        <a:tabLst>
                          <a:tab pos="342900" algn="l"/>
                        </a:tabLst>
                      </a:pPr>
                      <a:r>
                        <a:rPr lang="en-US" sz="1600" dirty="0" err="1">
                          <a:effectLst/>
                          <a:latin typeface="Arial" panose="020B0604020202020204" pitchFamily="34" charset="0"/>
                        </a:rPr>
                        <a:t>Cys</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40000"/>
                        <a:lumOff val="6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C</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40000"/>
                        <a:lumOff val="60000"/>
                      </a:schemeClr>
                    </a:solidFill>
                  </a:tcPr>
                </a:tc>
                <a:extLst>
                  <a:ext uri="{0D108BD9-81ED-4DB2-BD59-A6C34878D82A}">
                    <a16:rowId xmlns:a16="http://schemas.microsoft.com/office/drawing/2014/main" val="2513493322"/>
                  </a:ext>
                </a:extLst>
              </a:tr>
              <a:tr h="244710">
                <a:tc>
                  <a:txBody>
                    <a:bodyPr/>
                    <a:lstStyle/>
                    <a:p>
                      <a:pPr marL="0" marR="0" algn="ctr">
                        <a:spcBef>
                          <a:spcPts val="0"/>
                        </a:spcBef>
                        <a:spcAft>
                          <a:spcPts val="0"/>
                        </a:spcAft>
                        <a:tabLst>
                          <a:tab pos="342900" algn="l"/>
                        </a:tabLst>
                      </a:pPr>
                      <a:r>
                        <a:rPr lang="en-US" sz="1600" dirty="0">
                          <a:effectLst/>
                          <a:latin typeface="Arial" panose="020B0604020202020204" pitchFamily="34" charset="0"/>
                        </a:rPr>
                        <a:t> </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40000"/>
                        <a:lumOff val="6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Leu</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40000"/>
                        <a:lumOff val="6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Ser</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40000"/>
                        <a:lumOff val="6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Term</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accent2">
                        <a:lumMod val="60000"/>
                        <a:lumOff val="4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Term</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accent2">
                        <a:lumMod val="60000"/>
                        <a:lumOff val="4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A</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40000"/>
                        <a:lumOff val="60000"/>
                      </a:schemeClr>
                    </a:solidFill>
                  </a:tcPr>
                </a:tc>
                <a:extLst>
                  <a:ext uri="{0D108BD9-81ED-4DB2-BD59-A6C34878D82A}">
                    <a16:rowId xmlns:a16="http://schemas.microsoft.com/office/drawing/2014/main" val="4018835956"/>
                  </a:ext>
                </a:extLst>
              </a:tr>
              <a:tr h="244710">
                <a:tc>
                  <a:txBody>
                    <a:bodyPr/>
                    <a:lstStyle/>
                    <a:p>
                      <a:pPr marL="0" marR="0" algn="ctr">
                        <a:spcBef>
                          <a:spcPts val="0"/>
                        </a:spcBef>
                        <a:spcAft>
                          <a:spcPts val="0"/>
                        </a:spcAft>
                        <a:tabLst>
                          <a:tab pos="342900" algn="l"/>
                        </a:tabLst>
                      </a:pPr>
                      <a:r>
                        <a:rPr lang="en-US" sz="1600" dirty="0">
                          <a:effectLst/>
                          <a:latin typeface="Arial" panose="020B0604020202020204" pitchFamily="34" charset="0"/>
                        </a:rPr>
                        <a:t> </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40000"/>
                        <a:lumOff val="6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Leu</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40000"/>
                        <a:lumOff val="6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Ser</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40000"/>
                        <a:lumOff val="6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Term</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accent2">
                        <a:lumMod val="60000"/>
                        <a:lumOff val="40000"/>
                      </a:schemeClr>
                    </a:solidFill>
                  </a:tcPr>
                </a:tc>
                <a:tc>
                  <a:txBody>
                    <a:bodyPr/>
                    <a:lstStyle/>
                    <a:p>
                      <a:pPr marL="0" marR="0" algn="ctr">
                        <a:spcBef>
                          <a:spcPts val="0"/>
                        </a:spcBef>
                        <a:spcAft>
                          <a:spcPts val="0"/>
                        </a:spcAft>
                        <a:tabLst>
                          <a:tab pos="342900" algn="l"/>
                        </a:tabLst>
                      </a:pPr>
                      <a:r>
                        <a:rPr lang="en-US" sz="1600" dirty="0" err="1">
                          <a:effectLst/>
                          <a:latin typeface="Arial" panose="020B0604020202020204" pitchFamily="34" charset="0"/>
                        </a:rPr>
                        <a:t>Trp</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40000"/>
                        <a:lumOff val="6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G</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40000"/>
                        <a:lumOff val="60000"/>
                      </a:schemeClr>
                    </a:solidFill>
                  </a:tcPr>
                </a:tc>
                <a:extLst>
                  <a:ext uri="{0D108BD9-81ED-4DB2-BD59-A6C34878D82A}">
                    <a16:rowId xmlns:a16="http://schemas.microsoft.com/office/drawing/2014/main" val="545475567"/>
                  </a:ext>
                </a:extLst>
              </a:tr>
              <a:tr h="244710">
                <a:tc>
                  <a:txBody>
                    <a:bodyPr/>
                    <a:lstStyle/>
                    <a:p>
                      <a:pPr marL="0" marR="0" algn="ctr">
                        <a:spcBef>
                          <a:spcPts val="0"/>
                        </a:spcBef>
                        <a:spcAft>
                          <a:spcPts val="0"/>
                        </a:spcAft>
                        <a:tabLst>
                          <a:tab pos="342900" algn="l"/>
                        </a:tabLst>
                      </a:pPr>
                      <a:r>
                        <a:rPr lang="en-US" sz="1600" dirty="0">
                          <a:effectLst/>
                          <a:latin typeface="Arial" panose="020B0604020202020204" pitchFamily="34" charset="0"/>
                        </a:rPr>
                        <a:t>C</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20000"/>
                        <a:lumOff val="8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Leu</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20000"/>
                        <a:lumOff val="8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Pro</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20000"/>
                        <a:lumOff val="8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His</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20000"/>
                        <a:lumOff val="8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Arg</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20000"/>
                        <a:lumOff val="8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T</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20000"/>
                        <a:lumOff val="80000"/>
                      </a:schemeClr>
                    </a:solidFill>
                  </a:tcPr>
                </a:tc>
                <a:extLst>
                  <a:ext uri="{0D108BD9-81ED-4DB2-BD59-A6C34878D82A}">
                    <a16:rowId xmlns:a16="http://schemas.microsoft.com/office/drawing/2014/main" val="3465964045"/>
                  </a:ext>
                </a:extLst>
              </a:tr>
              <a:tr h="244710">
                <a:tc>
                  <a:txBody>
                    <a:bodyPr/>
                    <a:lstStyle/>
                    <a:p>
                      <a:pPr marL="0" marR="0" algn="ctr">
                        <a:spcBef>
                          <a:spcPts val="0"/>
                        </a:spcBef>
                        <a:spcAft>
                          <a:spcPts val="0"/>
                        </a:spcAft>
                        <a:tabLst>
                          <a:tab pos="342900" algn="l"/>
                        </a:tabLst>
                      </a:pPr>
                      <a:r>
                        <a:rPr lang="en-US" sz="1600" dirty="0">
                          <a:effectLst/>
                          <a:latin typeface="Arial" panose="020B0604020202020204" pitchFamily="34" charset="0"/>
                        </a:rPr>
                        <a:t> </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20000"/>
                        <a:lumOff val="8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Leu</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20000"/>
                        <a:lumOff val="8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Pro</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20000"/>
                        <a:lumOff val="8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His</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20000"/>
                        <a:lumOff val="8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Arg</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20000"/>
                        <a:lumOff val="8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C</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20000"/>
                        <a:lumOff val="80000"/>
                      </a:schemeClr>
                    </a:solidFill>
                  </a:tcPr>
                </a:tc>
                <a:extLst>
                  <a:ext uri="{0D108BD9-81ED-4DB2-BD59-A6C34878D82A}">
                    <a16:rowId xmlns:a16="http://schemas.microsoft.com/office/drawing/2014/main" val="4239804133"/>
                  </a:ext>
                </a:extLst>
              </a:tr>
              <a:tr h="244710">
                <a:tc>
                  <a:txBody>
                    <a:bodyPr/>
                    <a:lstStyle/>
                    <a:p>
                      <a:pPr marL="0" marR="0" algn="ctr">
                        <a:spcBef>
                          <a:spcPts val="0"/>
                        </a:spcBef>
                        <a:spcAft>
                          <a:spcPts val="0"/>
                        </a:spcAft>
                        <a:tabLst>
                          <a:tab pos="342900" algn="l"/>
                        </a:tabLst>
                      </a:pPr>
                      <a:r>
                        <a:rPr lang="en-US" sz="1600" dirty="0">
                          <a:effectLst/>
                          <a:latin typeface="Arial" panose="020B0604020202020204" pitchFamily="34" charset="0"/>
                        </a:rPr>
                        <a:t> </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20000"/>
                        <a:lumOff val="8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Leu</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20000"/>
                        <a:lumOff val="8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Pro</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20000"/>
                        <a:lumOff val="8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Gln</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20000"/>
                        <a:lumOff val="8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Arg</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20000"/>
                        <a:lumOff val="8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A</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20000"/>
                        <a:lumOff val="80000"/>
                      </a:schemeClr>
                    </a:solidFill>
                  </a:tcPr>
                </a:tc>
                <a:extLst>
                  <a:ext uri="{0D108BD9-81ED-4DB2-BD59-A6C34878D82A}">
                    <a16:rowId xmlns:a16="http://schemas.microsoft.com/office/drawing/2014/main" val="1981674791"/>
                  </a:ext>
                </a:extLst>
              </a:tr>
              <a:tr h="244710">
                <a:tc>
                  <a:txBody>
                    <a:bodyPr/>
                    <a:lstStyle/>
                    <a:p>
                      <a:pPr marL="0" marR="0" algn="ctr">
                        <a:spcBef>
                          <a:spcPts val="0"/>
                        </a:spcBef>
                        <a:spcAft>
                          <a:spcPts val="0"/>
                        </a:spcAft>
                        <a:tabLst>
                          <a:tab pos="342900" algn="l"/>
                        </a:tabLst>
                      </a:pPr>
                      <a:r>
                        <a:rPr lang="en-US" sz="1600" dirty="0">
                          <a:effectLst/>
                          <a:latin typeface="Arial" panose="020B0604020202020204" pitchFamily="34" charset="0"/>
                        </a:rPr>
                        <a:t> </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20000"/>
                        <a:lumOff val="8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Leu</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20000"/>
                        <a:lumOff val="8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Pro</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20000"/>
                        <a:lumOff val="8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Gln</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20000"/>
                        <a:lumOff val="8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Arg</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20000"/>
                        <a:lumOff val="8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G</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20000"/>
                        <a:lumOff val="80000"/>
                      </a:schemeClr>
                    </a:solidFill>
                  </a:tcPr>
                </a:tc>
                <a:extLst>
                  <a:ext uri="{0D108BD9-81ED-4DB2-BD59-A6C34878D82A}">
                    <a16:rowId xmlns:a16="http://schemas.microsoft.com/office/drawing/2014/main" val="2406646735"/>
                  </a:ext>
                </a:extLst>
              </a:tr>
              <a:tr h="244710">
                <a:tc>
                  <a:txBody>
                    <a:bodyPr/>
                    <a:lstStyle/>
                    <a:p>
                      <a:pPr marL="0" marR="0" algn="ctr">
                        <a:spcBef>
                          <a:spcPts val="0"/>
                        </a:spcBef>
                        <a:spcAft>
                          <a:spcPts val="0"/>
                        </a:spcAft>
                        <a:tabLst>
                          <a:tab pos="342900" algn="l"/>
                        </a:tabLst>
                      </a:pPr>
                      <a:r>
                        <a:rPr lang="en-US" sz="1600" dirty="0">
                          <a:effectLst/>
                          <a:latin typeface="Arial" panose="020B0604020202020204" pitchFamily="34" charset="0"/>
                        </a:rPr>
                        <a:t>A</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40000"/>
                        <a:lumOff val="6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Ile</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40000"/>
                        <a:lumOff val="60000"/>
                      </a:schemeClr>
                    </a:solidFill>
                  </a:tcPr>
                </a:tc>
                <a:tc>
                  <a:txBody>
                    <a:bodyPr/>
                    <a:lstStyle/>
                    <a:p>
                      <a:pPr marL="0" marR="0" algn="ctr">
                        <a:spcBef>
                          <a:spcPts val="0"/>
                        </a:spcBef>
                        <a:spcAft>
                          <a:spcPts val="0"/>
                        </a:spcAft>
                        <a:tabLst>
                          <a:tab pos="342900" algn="l"/>
                        </a:tabLst>
                      </a:pPr>
                      <a:r>
                        <a:rPr lang="en-US" sz="1600" dirty="0" err="1">
                          <a:effectLst/>
                          <a:latin typeface="Arial" panose="020B0604020202020204" pitchFamily="34" charset="0"/>
                        </a:rPr>
                        <a:t>Thr</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40000"/>
                        <a:lumOff val="60000"/>
                      </a:schemeClr>
                    </a:solidFill>
                  </a:tcPr>
                </a:tc>
                <a:tc>
                  <a:txBody>
                    <a:bodyPr/>
                    <a:lstStyle/>
                    <a:p>
                      <a:pPr marL="0" marR="0" algn="ctr">
                        <a:spcBef>
                          <a:spcPts val="0"/>
                        </a:spcBef>
                        <a:spcAft>
                          <a:spcPts val="0"/>
                        </a:spcAft>
                        <a:tabLst>
                          <a:tab pos="342900" algn="l"/>
                        </a:tabLst>
                      </a:pPr>
                      <a:r>
                        <a:rPr lang="en-US" sz="1600" dirty="0" err="1">
                          <a:effectLst/>
                          <a:latin typeface="Arial" panose="020B0604020202020204" pitchFamily="34" charset="0"/>
                        </a:rPr>
                        <a:t>Asn</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40000"/>
                        <a:lumOff val="6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Ser</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40000"/>
                        <a:lumOff val="6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T</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40000"/>
                        <a:lumOff val="60000"/>
                      </a:schemeClr>
                    </a:solidFill>
                  </a:tcPr>
                </a:tc>
                <a:extLst>
                  <a:ext uri="{0D108BD9-81ED-4DB2-BD59-A6C34878D82A}">
                    <a16:rowId xmlns:a16="http://schemas.microsoft.com/office/drawing/2014/main" val="2717241063"/>
                  </a:ext>
                </a:extLst>
              </a:tr>
              <a:tr h="244710">
                <a:tc>
                  <a:txBody>
                    <a:bodyPr/>
                    <a:lstStyle/>
                    <a:p>
                      <a:pPr marL="0" marR="0" algn="ctr">
                        <a:spcBef>
                          <a:spcPts val="0"/>
                        </a:spcBef>
                        <a:spcAft>
                          <a:spcPts val="0"/>
                        </a:spcAft>
                        <a:tabLst>
                          <a:tab pos="342900" algn="l"/>
                        </a:tabLst>
                      </a:pPr>
                      <a:r>
                        <a:rPr lang="en-US" sz="1600" dirty="0">
                          <a:effectLst/>
                          <a:latin typeface="Arial" panose="020B0604020202020204" pitchFamily="34" charset="0"/>
                        </a:rPr>
                        <a:t> </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40000"/>
                        <a:lumOff val="6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Ile</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40000"/>
                        <a:lumOff val="60000"/>
                      </a:schemeClr>
                    </a:solidFill>
                  </a:tcPr>
                </a:tc>
                <a:tc>
                  <a:txBody>
                    <a:bodyPr/>
                    <a:lstStyle/>
                    <a:p>
                      <a:pPr marL="0" marR="0" algn="ctr">
                        <a:spcBef>
                          <a:spcPts val="0"/>
                        </a:spcBef>
                        <a:spcAft>
                          <a:spcPts val="0"/>
                        </a:spcAft>
                        <a:tabLst>
                          <a:tab pos="342900" algn="l"/>
                        </a:tabLst>
                      </a:pPr>
                      <a:r>
                        <a:rPr lang="en-US" sz="1600" dirty="0" err="1">
                          <a:effectLst/>
                          <a:latin typeface="Arial" panose="020B0604020202020204" pitchFamily="34" charset="0"/>
                        </a:rPr>
                        <a:t>Thr</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40000"/>
                        <a:lumOff val="60000"/>
                      </a:schemeClr>
                    </a:solidFill>
                  </a:tcPr>
                </a:tc>
                <a:tc>
                  <a:txBody>
                    <a:bodyPr/>
                    <a:lstStyle/>
                    <a:p>
                      <a:pPr marL="0" marR="0" algn="ctr">
                        <a:spcBef>
                          <a:spcPts val="0"/>
                        </a:spcBef>
                        <a:spcAft>
                          <a:spcPts val="0"/>
                        </a:spcAft>
                        <a:tabLst>
                          <a:tab pos="342900" algn="l"/>
                        </a:tabLst>
                      </a:pPr>
                      <a:r>
                        <a:rPr lang="en-US" sz="1600" dirty="0" err="1">
                          <a:effectLst/>
                          <a:latin typeface="Arial" panose="020B0604020202020204" pitchFamily="34" charset="0"/>
                        </a:rPr>
                        <a:t>Asn</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40000"/>
                        <a:lumOff val="6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Ser</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40000"/>
                        <a:lumOff val="6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C</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40000"/>
                        <a:lumOff val="60000"/>
                      </a:schemeClr>
                    </a:solidFill>
                  </a:tcPr>
                </a:tc>
                <a:extLst>
                  <a:ext uri="{0D108BD9-81ED-4DB2-BD59-A6C34878D82A}">
                    <a16:rowId xmlns:a16="http://schemas.microsoft.com/office/drawing/2014/main" val="160817944"/>
                  </a:ext>
                </a:extLst>
              </a:tr>
              <a:tr h="244710">
                <a:tc>
                  <a:txBody>
                    <a:bodyPr/>
                    <a:lstStyle/>
                    <a:p>
                      <a:pPr marL="0" marR="0" algn="ctr">
                        <a:spcBef>
                          <a:spcPts val="0"/>
                        </a:spcBef>
                        <a:spcAft>
                          <a:spcPts val="0"/>
                        </a:spcAft>
                        <a:tabLst>
                          <a:tab pos="342900" algn="l"/>
                        </a:tabLst>
                      </a:pPr>
                      <a:r>
                        <a:rPr lang="en-US" sz="1600" dirty="0">
                          <a:effectLst/>
                          <a:latin typeface="Arial" panose="020B0604020202020204" pitchFamily="34" charset="0"/>
                        </a:rPr>
                        <a:t> </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40000"/>
                        <a:lumOff val="6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Ile</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40000"/>
                        <a:lumOff val="60000"/>
                      </a:schemeClr>
                    </a:solidFill>
                  </a:tcPr>
                </a:tc>
                <a:tc>
                  <a:txBody>
                    <a:bodyPr/>
                    <a:lstStyle/>
                    <a:p>
                      <a:pPr marL="0" marR="0" algn="ctr">
                        <a:spcBef>
                          <a:spcPts val="0"/>
                        </a:spcBef>
                        <a:spcAft>
                          <a:spcPts val="0"/>
                        </a:spcAft>
                        <a:tabLst>
                          <a:tab pos="342900" algn="l"/>
                        </a:tabLst>
                      </a:pPr>
                      <a:r>
                        <a:rPr lang="en-US" sz="1600" dirty="0" err="1">
                          <a:effectLst/>
                          <a:latin typeface="Arial" panose="020B0604020202020204" pitchFamily="34" charset="0"/>
                        </a:rPr>
                        <a:t>Thr</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40000"/>
                        <a:lumOff val="6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Lys</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40000"/>
                        <a:lumOff val="60000"/>
                      </a:schemeClr>
                    </a:solidFill>
                  </a:tcPr>
                </a:tc>
                <a:tc>
                  <a:txBody>
                    <a:bodyPr/>
                    <a:lstStyle/>
                    <a:p>
                      <a:pPr marL="0" marR="0" algn="ctr">
                        <a:spcBef>
                          <a:spcPts val="0"/>
                        </a:spcBef>
                        <a:spcAft>
                          <a:spcPts val="0"/>
                        </a:spcAft>
                        <a:tabLst>
                          <a:tab pos="342900" algn="l"/>
                        </a:tabLst>
                      </a:pPr>
                      <a:r>
                        <a:rPr lang="en-US" sz="1600" dirty="0" err="1">
                          <a:effectLst/>
                          <a:latin typeface="Arial" panose="020B0604020202020204" pitchFamily="34" charset="0"/>
                        </a:rPr>
                        <a:t>Arg</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40000"/>
                        <a:lumOff val="6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A</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40000"/>
                        <a:lumOff val="60000"/>
                      </a:schemeClr>
                    </a:solidFill>
                  </a:tcPr>
                </a:tc>
                <a:extLst>
                  <a:ext uri="{0D108BD9-81ED-4DB2-BD59-A6C34878D82A}">
                    <a16:rowId xmlns:a16="http://schemas.microsoft.com/office/drawing/2014/main" val="1319001485"/>
                  </a:ext>
                </a:extLst>
              </a:tr>
              <a:tr h="244710">
                <a:tc>
                  <a:txBody>
                    <a:bodyPr/>
                    <a:lstStyle/>
                    <a:p>
                      <a:pPr marL="0" marR="0" algn="ctr">
                        <a:spcBef>
                          <a:spcPts val="0"/>
                        </a:spcBef>
                        <a:spcAft>
                          <a:spcPts val="0"/>
                        </a:spcAft>
                        <a:tabLst>
                          <a:tab pos="342900" algn="l"/>
                        </a:tabLst>
                      </a:pPr>
                      <a:r>
                        <a:rPr lang="en-US" sz="1600" dirty="0">
                          <a:effectLst/>
                          <a:latin typeface="Arial" panose="020B0604020202020204" pitchFamily="34" charset="0"/>
                        </a:rPr>
                        <a:t> </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40000"/>
                        <a:lumOff val="6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Met</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accent3">
                        <a:lumMod val="60000"/>
                        <a:lumOff val="40000"/>
                      </a:schemeClr>
                    </a:solidFill>
                  </a:tcPr>
                </a:tc>
                <a:tc>
                  <a:txBody>
                    <a:bodyPr/>
                    <a:lstStyle/>
                    <a:p>
                      <a:pPr marL="0" marR="0" algn="ctr">
                        <a:spcBef>
                          <a:spcPts val="0"/>
                        </a:spcBef>
                        <a:spcAft>
                          <a:spcPts val="0"/>
                        </a:spcAft>
                        <a:tabLst>
                          <a:tab pos="342900" algn="l"/>
                        </a:tabLst>
                      </a:pPr>
                      <a:r>
                        <a:rPr lang="en-US" sz="1600" dirty="0" err="1">
                          <a:effectLst/>
                          <a:latin typeface="Arial" panose="020B0604020202020204" pitchFamily="34" charset="0"/>
                        </a:rPr>
                        <a:t>Thr</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40000"/>
                        <a:lumOff val="6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Lys</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40000"/>
                        <a:lumOff val="60000"/>
                      </a:schemeClr>
                    </a:solidFill>
                  </a:tcPr>
                </a:tc>
                <a:tc>
                  <a:txBody>
                    <a:bodyPr/>
                    <a:lstStyle/>
                    <a:p>
                      <a:pPr marL="0" marR="0" algn="ctr">
                        <a:spcBef>
                          <a:spcPts val="0"/>
                        </a:spcBef>
                        <a:spcAft>
                          <a:spcPts val="0"/>
                        </a:spcAft>
                        <a:tabLst>
                          <a:tab pos="342900" algn="l"/>
                        </a:tabLst>
                      </a:pPr>
                      <a:r>
                        <a:rPr lang="en-US" sz="1600" dirty="0" err="1">
                          <a:effectLst/>
                          <a:latin typeface="Arial" panose="020B0604020202020204" pitchFamily="34" charset="0"/>
                        </a:rPr>
                        <a:t>Arg</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40000"/>
                        <a:lumOff val="6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G</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40000"/>
                        <a:lumOff val="60000"/>
                      </a:schemeClr>
                    </a:solidFill>
                  </a:tcPr>
                </a:tc>
                <a:extLst>
                  <a:ext uri="{0D108BD9-81ED-4DB2-BD59-A6C34878D82A}">
                    <a16:rowId xmlns:a16="http://schemas.microsoft.com/office/drawing/2014/main" val="4041381619"/>
                  </a:ext>
                </a:extLst>
              </a:tr>
              <a:tr h="244710">
                <a:tc>
                  <a:txBody>
                    <a:bodyPr/>
                    <a:lstStyle/>
                    <a:p>
                      <a:pPr marL="0" marR="0" algn="ctr">
                        <a:spcBef>
                          <a:spcPts val="0"/>
                        </a:spcBef>
                        <a:spcAft>
                          <a:spcPts val="0"/>
                        </a:spcAft>
                        <a:tabLst>
                          <a:tab pos="342900" algn="l"/>
                        </a:tabLst>
                      </a:pPr>
                      <a:r>
                        <a:rPr lang="en-US" sz="1600" dirty="0">
                          <a:effectLst/>
                          <a:latin typeface="Arial" panose="020B0604020202020204" pitchFamily="34" charset="0"/>
                        </a:rPr>
                        <a:t>G</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20000"/>
                        <a:lumOff val="8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Val</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20000"/>
                        <a:lumOff val="8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Ala</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20000"/>
                        <a:lumOff val="8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Asp</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20000"/>
                        <a:lumOff val="80000"/>
                      </a:schemeClr>
                    </a:solidFill>
                  </a:tcPr>
                </a:tc>
                <a:tc>
                  <a:txBody>
                    <a:bodyPr/>
                    <a:lstStyle/>
                    <a:p>
                      <a:pPr marL="0" marR="0" algn="ctr">
                        <a:spcBef>
                          <a:spcPts val="0"/>
                        </a:spcBef>
                        <a:spcAft>
                          <a:spcPts val="0"/>
                        </a:spcAft>
                        <a:tabLst>
                          <a:tab pos="342900" algn="l"/>
                        </a:tabLst>
                      </a:pPr>
                      <a:r>
                        <a:rPr lang="en-US" sz="1600" dirty="0" err="1">
                          <a:effectLst/>
                          <a:latin typeface="Arial" panose="020B0604020202020204" pitchFamily="34" charset="0"/>
                        </a:rPr>
                        <a:t>Gly</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20000"/>
                        <a:lumOff val="8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T</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20000"/>
                        <a:lumOff val="80000"/>
                      </a:schemeClr>
                    </a:solidFill>
                  </a:tcPr>
                </a:tc>
                <a:extLst>
                  <a:ext uri="{0D108BD9-81ED-4DB2-BD59-A6C34878D82A}">
                    <a16:rowId xmlns:a16="http://schemas.microsoft.com/office/drawing/2014/main" val="878016696"/>
                  </a:ext>
                </a:extLst>
              </a:tr>
              <a:tr h="244710">
                <a:tc>
                  <a:txBody>
                    <a:bodyPr/>
                    <a:lstStyle/>
                    <a:p>
                      <a:pPr marL="0" marR="0" algn="ctr">
                        <a:spcBef>
                          <a:spcPts val="0"/>
                        </a:spcBef>
                        <a:spcAft>
                          <a:spcPts val="0"/>
                        </a:spcAft>
                        <a:tabLst>
                          <a:tab pos="342900" algn="l"/>
                        </a:tabLst>
                      </a:pPr>
                      <a:r>
                        <a:rPr lang="en-US" sz="1600" dirty="0">
                          <a:effectLst/>
                          <a:latin typeface="Arial" panose="020B0604020202020204" pitchFamily="34" charset="0"/>
                        </a:rPr>
                        <a:t> </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20000"/>
                        <a:lumOff val="8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Val</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20000"/>
                        <a:lumOff val="8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Ala</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20000"/>
                        <a:lumOff val="8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Asp</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20000"/>
                        <a:lumOff val="80000"/>
                      </a:schemeClr>
                    </a:solidFill>
                  </a:tcPr>
                </a:tc>
                <a:tc>
                  <a:txBody>
                    <a:bodyPr/>
                    <a:lstStyle/>
                    <a:p>
                      <a:pPr marL="0" marR="0" algn="ctr">
                        <a:spcBef>
                          <a:spcPts val="0"/>
                        </a:spcBef>
                        <a:spcAft>
                          <a:spcPts val="0"/>
                        </a:spcAft>
                        <a:tabLst>
                          <a:tab pos="342900" algn="l"/>
                        </a:tabLst>
                      </a:pPr>
                      <a:r>
                        <a:rPr lang="en-US" sz="1600" dirty="0" err="1">
                          <a:effectLst/>
                          <a:latin typeface="Arial" panose="020B0604020202020204" pitchFamily="34" charset="0"/>
                        </a:rPr>
                        <a:t>Gly</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20000"/>
                        <a:lumOff val="8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C</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20000"/>
                        <a:lumOff val="80000"/>
                      </a:schemeClr>
                    </a:solidFill>
                  </a:tcPr>
                </a:tc>
                <a:extLst>
                  <a:ext uri="{0D108BD9-81ED-4DB2-BD59-A6C34878D82A}">
                    <a16:rowId xmlns:a16="http://schemas.microsoft.com/office/drawing/2014/main" val="3154400659"/>
                  </a:ext>
                </a:extLst>
              </a:tr>
              <a:tr h="244710">
                <a:tc>
                  <a:txBody>
                    <a:bodyPr/>
                    <a:lstStyle/>
                    <a:p>
                      <a:pPr marL="0" marR="0" algn="ctr">
                        <a:spcBef>
                          <a:spcPts val="0"/>
                        </a:spcBef>
                        <a:spcAft>
                          <a:spcPts val="0"/>
                        </a:spcAft>
                        <a:tabLst>
                          <a:tab pos="342900" algn="l"/>
                        </a:tabLst>
                      </a:pPr>
                      <a:r>
                        <a:rPr lang="en-US" sz="1600" dirty="0">
                          <a:effectLst/>
                          <a:latin typeface="Arial" panose="020B0604020202020204" pitchFamily="34" charset="0"/>
                        </a:rPr>
                        <a:t> </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20000"/>
                        <a:lumOff val="8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Val</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20000"/>
                        <a:lumOff val="8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Ala</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20000"/>
                        <a:lumOff val="8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Glu</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20000"/>
                        <a:lumOff val="80000"/>
                      </a:schemeClr>
                    </a:solidFill>
                  </a:tcPr>
                </a:tc>
                <a:tc>
                  <a:txBody>
                    <a:bodyPr/>
                    <a:lstStyle/>
                    <a:p>
                      <a:pPr marL="0" marR="0" algn="ctr">
                        <a:spcBef>
                          <a:spcPts val="0"/>
                        </a:spcBef>
                        <a:spcAft>
                          <a:spcPts val="0"/>
                        </a:spcAft>
                        <a:tabLst>
                          <a:tab pos="342900" algn="l"/>
                        </a:tabLst>
                      </a:pPr>
                      <a:r>
                        <a:rPr lang="en-US" sz="1600" dirty="0" err="1">
                          <a:effectLst/>
                          <a:latin typeface="Arial" panose="020B0604020202020204" pitchFamily="34" charset="0"/>
                        </a:rPr>
                        <a:t>Gly</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20000"/>
                        <a:lumOff val="8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A</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20000"/>
                        <a:lumOff val="80000"/>
                      </a:schemeClr>
                    </a:solidFill>
                  </a:tcPr>
                </a:tc>
                <a:extLst>
                  <a:ext uri="{0D108BD9-81ED-4DB2-BD59-A6C34878D82A}">
                    <a16:rowId xmlns:a16="http://schemas.microsoft.com/office/drawing/2014/main" val="3989104138"/>
                  </a:ext>
                </a:extLst>
              </a:tr>
              <a:tr h="244710">
                <a:tc>
                  <a:txBody>
                    <a:bodyPr/>
                    <a:lstStyle/>
                    <a:p>
                      <a:pPr marL="0" marR="0" algn="ctr">
                        <a:spcBef>
                          <a:spcPts val="0"/>
                        </a:spcBef>
                        <a:spcAft>
                          <a:spcPts val="0"/>
                        </a:spcAft>
                        <a:tabLst>
                          <a:tab pos="342900" algn="l"/>
                        </a:tabLst>
                      </a:pPr>
                      <a:r>
                        <a:rPr lang="en-US" sz="1600" dirty="0">
                          <a:effectLst/>
                          <a:latin typeface="Arial" panose="020B0604020202020204" pitchFamily="34" charset="0"/>
                        </a:rPr>
                        <a:t> </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20000"/>
                        <a:lumOff val="8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Val</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20000"/>
                        <a:lumOff val="8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Ala</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20000"/>
                        <a:lumOff val="8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Glu</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20000"/>
                        <a:lumOff val="80000"/>
                      </a:schemeClr>
                    </a:solidFill>
                  </a:tcPr>
                </a:tc>
                <a:tc>
                  <a:txBody>
                    <a:bodyPr/>
                    <a:lstStyle/>
                    <a:p>
                      <a:pPr marL="0" marR="0" algn="ctr">
                        <a:spcBef>
                          <a:spcPts val="0"/>
                        </a:spcBef>
                        <a:spcAft>
                          <a:spcPts val="0"/>
                        </a:spcAft>
                        <a:tabLst>
                          <a:tab pos="342900" algn="l"/>
                        </a:tabLst>
                      </a:pPr>
                      <a:r>
                        <a:rPr lang="en-US" sz="1600" dirty="0" err="1">
                          <a:effectLst/>
                          <a:latin typeface="Arial" panose="020B0604020202020204" pitchFamily="34" charset="0"/>
                        </a:rPr>
                        <a:t>Gly</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20000"/>
                        <a:lumOff val="80000"/>
                      </a:schemeClr>
                    </a:solidFill>
                  </a:tcPr>
                </a:tc>
                <a:tc>
                  <a:txBody>
                    <a:bodyPr/>
                    <a:lstStyle/>
                    <a:p>
                      <a:pPr marL="0" marR="0" algn="ctr">
                        <a:spcBef>
                          <a:spcPts val="0"/>
                        </a:spcBef>
                        <a:spcAft>
                          <a:spcPts val="0"/>
                        </a:spcAft>
                        <a:tabLst>
                          <a:tab pos="342900" algn="l"/>
                        </a:tabLst>
                      </a:pPr>
                      <a:r>
                        <a:rPr lang="en-US" sz="1600" dirty="0">
                          <a:effectLst/>
                          <a:latin typeface="Arial" panose="020B0604020202020204" pitchFamily="34" charset="0"/>
                        </a:rPr>
                        <a:t>G</a:t>
                      </a:r>
                      <a:endParaRPr lang="en-US" sz="1600" dirty="0">
                        <a:effectLst/>
                        <a:latin typeface="Courier New" panose="02070309020205020404" pitchFamily="49" charset="0"/>
                        <a:ea typeface="Times" panose="02020603050405020304" pitchFamily="18" charset="0"/>
                        <a:cs typeface="Times New Roman" panose="02020603050405020304" pitchFamily="18" charset="0"/>
                      </a:endParaRPr>
                    </a:p>
                  </a:txBody>
                  <a:tcPr marL="57201" marR="57201" marT="0" marB="0" anchor="ctr">
                    <a:solidFill>
                      <a:schemeClr val="tx2">
                        <a:lumMod val="20000"/>
                        <a:lumOff val="80000"/>
                      </a:schemeClr>
                    </a:solidFill>
                  </a:tcPr>
                </a:tc>
                <a:extLst>
                  <a:ext uri="{0D108BD9-81ED-4DB2-BD59-A6C34878D82A}">
                    <a16:rowId xmlns:a16="http://schemas.microsoft.com/office/drawing/2014/main" val="2448296679"/>
                  </a:ext>
                </a:extLst>
              </a:tr>
            </a:tbl>
          </a:graphicData>
        </a:graphic>
      </p:graphicFrame>
      <p:sp>
        <p:nvSpPr>
          <p:cNvPr id="12" name="TextBox 11">
            <a:extLst>
              <a:ext uri="{FF2B5EF4-FFF2-40B4-BE49-F238E27FC236}">
                <a16:creationId xmlns:a16="http://schemas.microsoft.com/office/drawing/2014/main" id="{2B6F53A7-1B07-7F02-B0FB-38C269296D5C}"/>
              </a:ext>
            </a:extLst>
          </p:cNvPr>
          <p:cNvSpPr txBox="1"/>
          <p:nvPr/>
        </p:nvSpPr>
        <p:spPr>
          <a:xfrm>
            <a:off x="130882" y="82656"/>
            <a:ext cx="8991600" cy="463075"/>
          </a:xfrm>
          <a:prstGeom prst="rect">
            <a:avLst/>
          </a:prstGeom>
          <a:noFill/>
        </p:spPr>
        <p:txBody>
          <a:bodyPr wrap="square">
            <a:spAutoFit/>
          </a:bodyPr>
          <a:lstStyle/>
          <a:p>
            <a:r>
              <a:rPr lang="en-US" sz="2409" dirty="0">
                <a:latin typeface="Arial" panose="020B0604020202020204" pitchFamily="34" charset="0"/>
                <a:ea typeface="Times New Roman" panose="02020603050405020304" pitchFamily="18" charset="0"/>
                <a:cs typeface="Arial" panose="020B0604020202020204" pitchFamily="34" charset="0"/>
              </a:rPr>
              <a:t>DNA/RNA sequence to Amino Acid Sequence – Codon Table</a:t>
            </a:r>
          </a:p>
        </p:txBody>
      </p:sp>
      <p:sp>
        <p:nvSpPr>
          <p:cNvPr id="2" name="TextBox 1">
            <a:extLst>
              <a:ext uri="{FF2B5EF4-FFF2-40B4-BE49-F238E27FC236}">
                <a16:creationId xmlns:a16="http://schemas.microsoft.com/office/drawing/2014/main" id="{21DD057D-E5C7-B098-0845-87F3F870685B}"/>
              </a:ext>
            </a:extLst>
          </p:cNvPr>
          <p:cNvSpPr txBox="1"/>
          <p:nvPr/>
        </p:nvSpPr>
        <p:spPr>
          <a:xfrm>
            <a:off x="685141" y="5623719"/>
            <a:ext cx="4092420" cy="1019287"/>
          </a:xfrm>
          <a:prstGeom prst="rect">
            <a:avLst/>
          </a:prstGeom>
          <a:noFill/>
          <a:ln>
            <a:solidFill>
              <a:srgbClr val="C00000"/>
            </a:solidFill>
          </a:ln>
        </p:spPr>
        <p:txBody>
          <a:bodyPr wrap="square" rtlCol="0">
            <a:spAutoFit/>
          </a:bodyPr>
          <a:lstStyle/>
          <a:p>
            <a:pPr algn="l"/>
            <a:r>
              <a:rPr lang="en-US" sz="2007" dirty="0">
                <a:solidFill>
                  <a:srgbClr val="C00000"/>
                </a:solidFill>
                <a:latin typeface="Arial" panose="020B0604020202020204" pitchFamily="34" charset="0"/>
                <a:cs typeface="Arial" panose="020B0604020202020204" pitchFamily="34" charset="0"/>
              </a:rPr>
              <a:t>Expectations:</a:t>
            </a:r>
          </a:p>
          <a:p>
            <a:pPr marL="344134" indent="-344134">
              <a:buFont typeface="Arial" panose="020B0604020202020204" pitchFamily="34" charset="0"/>
              <a:buChar char="•"/>
            </a:pPr>
            <a:r>
              <a:rPr lang="en-US" sz="2007" dirty="0">
                <a:latin typeface="Arial" panose="020B0604020202020204" pitchFamily="34" charset="0"/>
                <a:cs typeface="Arial" panose="020B0604020202020204" pitchFamily="34" charset="0"/>
              </a:rPr>
              <a:t>Concept of reading frame</a:t>
            </a:r>
          </a:p>
          <a:p>
            <a:pPr marL="344134" indent="-344134">
              <a:buFont typeface="Arial" panose="020B0604020202020204" pitchFamily="34" charset="0"/>
              <a:buChar char="•"/>
            </a:pPr>
            <a:r>
              <a:rPr lang="en-US" sz="2007" dirty="0">
                <a:latin typeface="Arial" panose="020B0604020202020204" pitchFamily="34" charset="0"/>
                <a:cs typeface="Arial" panose="020B0604020202020204" pitchFamily="34" charset="0"/>
              </a:rPr>
              <a:t>Converting codons to AA</a:t>
            </a:r>
          </a:p>
        </p:txBody>
      </p:sp>
      <p:sp>
        <p:nvSpPr>
          <p:cNvPr id="3" name="TextBox 2">
            <a:extLst>
              <a:ext uri="{FF2B5EF4-FFF2-40B4-BE49-F238E27FC236}">
                <a16:creationId xmlns:a16="http://schemas.microsoft.com/office/drawing/2014/main" id="{CDDB7CD8-6956-4EE5-6AD2-C575B3F05FE9}"/>
              </a:ext>
            </a:extLst>
          </p:cNvPr>
          <p:cNvSpPr txBox="1"/>
          <p:nvPr/>
        </p:nvSpPr>
        <p:spPr>
          <a:xfrm>
            <a:off x="4841875" y="937382"/>
            <a:ext cx="4092420" cy="400110"/>
          </a:xfrm>
          <a:prstGeom prst="rect">
            <a:avLst/>
          </a:prstGeom>
          <a:noFill/>
        </p:spPr>
        <p:txBody>
          <a:bodyPr wrap="square" rtlCol="0">
            <a:spAutoFit/>
          </a:bodyPr>
          <a:lstStyle/>
          <a:p>
            <a:pPr algn="l"/>
            <a:r>
              <a:rPr lang="en-US" sz="2000" dirty="0">
                <a:latin typeface="Arial" panose="020B0604020202020204" pitchFamily="34" charset="0"/>
                <a:cs typeface="Arial" panose="020B0604020202020204" pitchFamily="34" charset="0"/>
              </a:rPr>
              <a:t>The codon TGG = ____?</a:t>
            </a:r>
          </a:p>
        </p:txBody>
      </p:sp>
      <p:sp>
        <p:nvSpPr>
          <p:cNvPr id="4" name="TextBox 3">
            <a:extLst>
              <a:ext uri="{FF2B5EF4-FFF2-40B4-BE49-F238E27FC236}">
                <a16:creationId xmlns:a16="http://schemas.microsoft.com/office/drawing/2014/main" id="{1813BB9F-805B-6F6E-2D76-5E1D478E9216}"/>
              </a:ext>
            </a:extLst>
          </p:cNvPr>
          <p:cNvSpPr txBox="1"/>
          <p:nvPr/>
        </p:nvSpPr>
        <p:spPr>
          <a:xfrm>
            <a:off x="6442075" y="2804319"/>
            <a:ext cx="2954655" cy="2246769"/>
          </a:xfrm>
          <a:prstGeom prst="rect">
            <a:avLst/>
          </a:prstGeom>
          <a:noFill/>
        </p:spPr>
        <p:txBody>
          <a:bodyPr wrap="none" rtlCol="0">
            <a:spAutoFit/>
          </a:bodyPr>
          <a:lstStyle/>
          <a:p>
            <a:pPr algn="l"/>
            <a:r>
              <a:rPr lang="en-US" sz="2000" dirty="0">
                <a:latin typeface="Courier New" panose="02070309020205020404" pitchFamily="49" charset="0"/>
                <a:cs typeface="Courier New" panose="02070309020205020404" pitchFamily="49" charset="0"/>
              </a:rPr>
              <a:t>Frame 1</a:t>
            </a:r>
          </a:p>
          <a:p>
            <a:pPr algn="l"/>
            <a:r>
              <a:rPr lang="en-US" sz="2000" dirty="0">
                <a:latin typeface="Courier New" panose="02070309020205020404" pitchFamily="49" charset="0"/>
                <a:cs typeface="Courier New" panose="02070309020205020404" pitchFamily="49" charset="0"/>
              </a:rPr>
              <a:t>    Frame 2</a:t>
            </a:r>
          </a:p>
          <a:p>
            <a:pPr algn="l"/>
            <a:r>
              <a:rPr lang="en-US" sz="2000" dirty="0">
                <a:latin typeface="Courier New" panose="02070309020205020404" pitchFamily="49" charset="0"/>
                <a:cs typeface="Courier New" panose="02070309020205020404" pitchFamily="49" charset="0"/>
              </a:rPr>
              <a:t>        Frame 3</a:t>
            </a:r>
          </a:p>
          <a:p>
            <a:pPr algn="l"/>
            <a:r>
              <a:rPr lang="en-US" sz="2000" b="1" u="sng" dirty="0">
                <a:solidFill>
                  <a:srgbClr val="00B050"/>
                </a:solidFill>
                <a:latin typeface="Courier New" panose="02070309020205020404" pitchFamily="49" charset="0"/>
                <a:cs typeface="Courier New" panose="02070309020205020404" pitchFamily="49" charset="0"/>
              </a:rPr>
              <a:t>ATG</a:t>
            </a:r>
            <a:r>
              <a:rPr lang="en-US" sz="2000" dirty="0">
                <a:latin typeface="Courier New" panose="02070309020205020404" pitchFamily="49" charset="0"/>
                <a:cs typeface="Courier New" panose="02070309020205020404" pitchFamily="49" charset="0"/>
              </a:rPr>
              <a:t>G</a:t>
            </a:r>
            <a:r>
              <a:rPr lang="en-US" sz="2000" b="1" u="sng" dirty="0">
                <a:solidFill>
                  <a:schemeClr val="accent6">
                    <a:lumMod val="75000"/>
                  </a:schemeClr>
                </a:solidFill>
                <a:latin typeface="Courier New" panose="02070309020205020404" pitchFamily="49" charset="0"/>
                <a:cs typeface="Courier New" panose="02070309020205020404" pitchFamily="49" charset="0"/>
              </a:rPr>
              <a:t>ATG</a:t>
            </a:r>
            <a:r>
              <a:rPr lang="en-US" sz="2000" dirty="0">
                <a:latin typeface="Courier New" panose="02070309020205020404" pitchFamily="49" charset="0"/>
                <a:cs typeface="Courier New" panose="02070309020205020404" pitchFamily="49" charset="0"/>
              </a:rPr>
              <a:t>C</a:t>
            </a:r>
            <a:r>
              <a:rPr lang="en-US" sz="2000" b="1" u="sng" dirty="0">
                <a:solidFill>
                  <a:schemeClr val="tx2">
                    <a:lumMod val="60000"/>
                    <a:lumOff val="40000"/>
                  </a:schemeClr>
                </a:solidFill>
                <a:latin typeface="Courier New" panose="02070309020205020404" pitchFamily="49" charset="0"/>
                <a:cs typeface="Courier New" panose="02070309020205020404" pitchFamily="49" charset="0"/>
              </a:rPr>
              <a:t>ATG</a:t>
            </a:r>
            <a:r>
              <a:rPr lang="en-US" sz="2000" dirty="0">
                <a:latin typeface="Courier New" panose="02070309020205020404" pitchFamily="49" charset="0"/>
                <a:cs typeface="Courier New" panose="02070309020205020404" pitchFamily="49" charset="0"/>
              </a:rPr>
              <a:t>GTATAG…</a:t>
            </a:r>
          </a:p>
          <a:p>
            <a:pPr algn="l"/>
            <a:r>
              <a:rPr lang="en-US" sz="2000" b="1" dirty="0" err="1">
                <a:solidFill>
                  <a:srgbClr val="00B050"/>
                </a:solidFill>
                <a:latin typeface="Courier New" panose="02070309020205020404" pitchFamily="49" charset="0"/>
                <a:cs typeface="Courier New" panose="02070309020205020404" pitchFamily="49" charset="0"/>
              </a:rPr>
              <a:t>Met</a:t>
            </a:r>
            <a:r>
              <a:rPr lang="en-US" sz="2000" dirty="0" err="1">
                <a:latin typeface="Courier New" panose="02070309020205020404" pitchFamily="49" charset="0"/>
                <a:cs typeface="Courier New" panose="02070309020205020404" pitchFamily="49" charset="0"/>
              </a:rPr>
              <a:t>AspAlaTrpTyr</a:t>
            </a:r>
            <a:r>
              <a:rPr lang="en-US" sz="2000" dirty="0">
                <a:latin typeface="Courier New" panose="02070309020205020404" pitchFamily="49" charset="0"/>
                <a:cs typeface="Courier New" panose="02070309020205020404" pitchFamily="49" charset="0"/>
              </a:rPr>
              <a:t>…</a:t>
            </a:r>
          </a:p>
          <a:p>
            <a:pPr algn="l"/>
            <a:r>
              <a:rPr lang="en-US" sz="2000" dirty="0">
                <a:latin typeface="Courier New" panose="02070309020205020404" pitchFamily="49" charset="0"/>
                <a:cs typeface="Courier New" panose="02070309020205020404" pitchFamily="49" charset="0"/>
              </a:rPr>
              <a:t>    </a:t>
            </a:r>
            <a:r>
              <a:rPr lang="en-US" sz="2000" b="1" dirty="0" err="1">
                <a:solidFill>
                  <a:schemeClr val="accent6">
                    <a:lumMod val="75000"/>
                  </a:schemeClr>
                </a:solidFill>
                <a:latin typeface="Courier New" panose="02070309020205020404" pitchFamily="49" charset="0"/>
                <a:cs typeface="Courier New" panose="02070309020205020404" pitchFamily="49" charset="0"/>
              </a:rPr>
              <a:t>Met</a:t>
            </a:r>
            <a:r>
              <a:rPr lang="en-US" sz="2000" dirty="0" err="1">
                <a:latin typeface="Courier New" panose="02070309020205020404" pitchFamily="49" charset="0"/>
                <a:cs typeface="Courier New" panose="02070309020205020404" pitchFamily="49" charset="0"/>
              </a:rPr>
              <a:t>HisGlyIle</a:t>
            </a:r>
            <a:r>
              <a:rPr lang="en-US" sz="2000" dirty="0">
                <a:latin typeface="Courier New" panose="02070309020205020404" pitchFamily="49" charset="0"/>
                <a:cs typeface="Courier New" panose="02070309020205020404" pitchFamily="49" charset="0"/>
              </a:rPr>
              <a:t>…</a:t>
            </a:r>
          </a:p>
          <a:p>
            <a:pPr algn="l"/>
            <a:r>
              <a:rPr lang="en-US" sz="2000" dirty="0">
                <a:latin typeface="Courier New" panose="02070309020205020404" pitchFamily="49" charset="0"/>
                <a:cs typeface="Courier New" panose="02070309020205020404" pitchFamily="49" charset="0"/>
              </a:rPr>
              <a:t>        </a:t>
            </a:r>
            <a:r>
              <a:rPr lang="en-US" sz="2000" b="1" dirty="0" err="1">
                <a:solidFill>
                  <a:schemeClr val="tx2">
                    <a:lumMod val="60000"/>
                    <a:lumOff val="40000"/>
                  </a:schemeClr>
                </a:solidFill>
                <a:latin typeface="Courier New" panose="02070309020205020404" pitchFamily="49" charset="0"/>
                <a:cs typeface="Courier New" panose="02070309020205020404" pitchFamily="49" charset="0"/>
              </a:rPr>
              <a:t>Met</a:t>
            </a:r>
            <a:r>
              <a:rPr lang="en-US" sz="2000" dirty="0" err="1">
                <a:latin typeface="Courier New" panose="02070309020205020404" pitchFamily="49" charset="0"/>
                <a:cs typeface="Courier New" panose="02070309020205020404" pitchFamily="49" charset="0"/>
              </a:rPr>
              <a:t>Val</a:t>
            </a:r>
            <a:r>
              <a:rPr lang="en-US" sz="2000" dirty="0">
                <a:latin typeface="Courier New" panose="02070309020205020404" pitchFamily="49" charset="0"/>
                <a:cs typeface="Courier New" panose="02070309020205020404" pitchFamily="49" charset="0"/>
              </a:rPr>
              <a:t>…</a:t>
            </a:r>
          </a:p>
        </p:txBody>
      </p:sp>
      <p:sp>
        <p:nvSpPr>
          <p:cNvPr id="15" name="TextBox 14">
            <a:extLst>
              <a:ext uri="{FF2B5EF4-FFF2-40B4-BE49-F238E27FC236}">
                <a16:creationId xmlns:a16="http://schemas.microsoft.com/office/drawing/2014/main" id="{EABE656E-A88D-9BE9-F062-F6362B935CD1}"/>
              </a:ext>
            </a:extLst>
          </p:cNvPr>
          <p:cNvSpPr txBox="1"/>
          <p:nvPr/>
        </p:nvSpPr>
        <p:spPr>
          <a:xfrm>
            <a:off x="5411344" y="2329245"/>
            <a:ext cx="6260047" cy="400110"/>
          </a:xfrm>
          <a:prstGeom prst="rect">
            <a:avLst/>
          </a:prstGeom>
          <a:noFill/>
        </p:spPr>
        <p:txBody>
          <a:bodyPr wrap="none" rtlCol="0">
            <a:spAutoFit/>
          </a:bodyPr>
          <a:lstStyle/>
          <a:p>
            <a:pPr algn="l"/>
            <a:r>
              <a:rPr lang="en-US" sz="2000" dirty="0">
                <a:latin typeface="Arial" panose="020B0604020202020204" pitchFamily="34" charset="0"/>
                <a:cs typeface="Arial" panose="020B0604020202020204" pitchFamily="34" charset="0"/>
              </a:rPr>
              <a:t>Start codon selection sets the correct reading frame</a:t>
            </a:r>
          </a:p>
        </p:txBody>
      </p:sp>
      <p:cxnSp>
        <p:nvCxnSpPr>
          <p:cNvPr id="18" name="Straight Arrow Connector 17">
            <a:extLst>
              <a:ext uri="{FF2B5EF4-FFF2-40B4-BE49-F238E27FC236}">
                <a16:creationId xmlns:a16="http://schemas.microsoft.com/office/drawing/2014/main" id="{6352901E-4545-BD9C-66B4-E6DDB08A7356}"/>
              </a:ext>
            </a:extLst>
          </p:cNvPr>
          <p:cNvCxnSpPr/>
          <p:nvPr/>
        </p:nvCxnSpPr>
        <p:spPr>
          <a:xfrm>
            <a:off x="6594475" y="3185319"/>
            <a:ext cx="0" cy="609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3B0DD5E-41C7-E737-95C7-E42E78839860}"/>
              </a:ext>
            </a:extLst>
          </p:cNvPr>
          <p:cNvCxnSpPr/>
          <p:nvPr/>
        </p:nvCxnSpPr>
        <p:spPr>
          <a:xfrm>
            <a:off x="7204075" y="3413919"/>
            <a:ext cx="0" cy="381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88CC6D5-0CB2-7C3E-E912-1CAF1864401A}"/>
              </a:ext>
            </a:extLst>
          </p:cNvPr>
          <p:cNvCxnSpPr/>
          <p:nvPr/>
        </p:nvCxnSpPr>
        <p:spPr>
          <a:xfrm>
            <a:off x="7813675" y="3718719"/>
            <a:ext cx="0" cy="76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8A0E68E1-83D7-0FCA-F71F-46542C6E2CA6}"/>
              </a:ext>
            </a:extLst>
          </p:cNvPr>
          <p:cNvGrpSpPr/>
          <p:nvPr/>
        </p:nvGrpSpPr>
        <p:grpSpPr>
          <a:xfrm>
            <a:off x="10398107" y="3233729"/>
            <a:ext cx="2909738" cy="3069467"/>
            <a:chOff x="10583080" y="2899689"/>
            <a:chExt cx="2899392" cy="3058553"/>
          </a:xfrm>
        </p:grpSpPr>
        <p:grpSp>
          <p:nvGrpSpPr>
            <p:cNvPr id="24" name="Group 23">
              <a:extLst>
                <a:ext uri="{FF2B5EF4-FFF2-40B4-BE49-F238E27FC236}">
                  <a16:creationId xmlns:a16="http://schemas.microsoft.com/office/drawing/2014/main" id="{6D5BBF54-D558-E706-8797-66D9F8FFAAEA}"/>
                </a:ext>
              </a:extLst>
            </p:cNvPr>
            <p:cNvGrpSpPr/>
            <p:nvPr/>
          </p:nvGrpSpPr>
          <p:grpSpPr>
            <a:xfrm flipH="1">
              <a:off x="10583080" y="3618232"/>
              <a:ext cx="2379075" cy="2105764"/>
              <a:chOff x="4733805" y="3103205"/>
              <a:chExt cx="2319829" cy="2124833"/>
            </a:xfrm>
          </p:grpSpPr>
          <p:pic>
            <p:nvPicPr>
              <p:cNvPr id="30" name="Picture 29">
                <a:extLst>
                  <a:ext uri="{FF2B5EF4-FFF2-40B4-BE49-F238E27FC236}">
                    <a16:creationId xmlns:a16="http://schemas.microsoft.com/office/drawing/2014/main" id="{908BF618-750E-D167-D4B1-4EC272BEC123}"/>
                  </a:ext>
                </a:extLst>
              </p:cNvPr>
              <p:cNvPicPr>
                <a:picLocks noChangeAspect="1"/>
              </p:cNvPicPr>
              <p:nvPr/>
            </p:nvPicPr>
            <p:blipFill>
              <a:blip r:embed="rId2"/>
              <a:stretch>
                <a:fillRect/>
              </a:stretch>
            </p:blipFill>
            <p:spPr>
              <a:xfrm rot="2843067">
                <a:off x="5108137" y="3097875"/>
                <a:ext cx="1940167" cy="1950827"/>
              </a:xfrm>
              <a:prstGeom prst="rect">
                <a:avLst/>
              </a:prstGeom>
            </p:spPr>
          </p:pic>
          <p:cxnSp>
            <p:nvCxnSpPr>
              <p:cNvPr id="31" name="Straight Connector 30">
                <a:extLst>
                  <a:ext uri="{FF2B5EF4-FFF2-40B4-BE49-F238E27FC236}">
                    <a16:creationId xmlns:a16="http://schemas.microsoft.com/office/drawing/2014/main" id="{216C8B12-2101-D2A6-73DD-08340E48FC5E}"/>
                  </a:ext>
                </a:extLst>
              </p:cNvPr>
              <p:cNvCxnSpPr>
                <a:cxnSpLocks/>
              </p:cNvCxnSpPr>
              <p:nvPr/>
            </p:nvCxnSpPr>
            <p:spPr>
              <a:xfrm>
                <a:off x="5115258" y="5030781"/>
                <a:ext cx="144780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0ECEBE3-465F-7A7E-A0EC-FC29E0AD9FE3}"/>
                  </a:ext>
                </a:extLst>
              </p:cNvPr>
              <p:cNvCxnSpPr>
                <a:cxnSpLocks/>
              </p:cNvCxnSpPr>
              <p:nvPr/>
            </p:nvCxnSpPr>
            <p:spPr>
              <a:xfrm>
                <a:off x="5776119" y="4857735"/>
                <a:ext cx="0" cy="147984"/>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147E22A-DF4D-ACBB-9FBF-F8DF939ADC6B}"/>
                  </a:ext>
                </a:extLst>
              </p:cNvPr>
              <p:cNvCxnSpPr>
                <a:cxnSpLocks/>
              </p:cNvCxnSpPr>
              <p:nvPr/>
            </p:nvCxnSpPr>
            <p:spPr>
              <a:xfrm>
                <a:off x="6080919" y="4857735"/>
                <a:ext cx="0" cy="147984"/>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F6FC978-85D0-1775-229B-B7EF4924D4FC}"/>
                  </a:ext>
                </a:extLst>
              </p:cNvPr>
              <p:cNvCxnSpPr>
                <a:cxnSpLocks/>
              </p:cNvCxnSpPr>
              <p:nvPr/>
            </p:nvCxnSpPr>
            <p:spPr>
              <a:xfrm>
                <a:off x="6385719" y="4857735"/>
                <a:ext cx="0" cy="147984"/>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EDC1BC5E-77C0-DDE1-4AE8-43B09E30E28C}"/>
                  </a:ext>
                </a:extLst>
              </p:cNvPr>
              <p:cNvSpPr txBox="1"/>
              <p:nvPr/>
            </p:nvSpPr>
            <p:spPr>
              <a:xfrm>
                <a:off x="6431475" y="4827928"/>
                <a:ext cx="414597" cy="400110"/>
              </a:xfrm>
              <a:prstGeom prst="rect">
                <a:avLst/>
              </a:prstGeom>
              <a:noFill/>
            </p:spPr>
            <p:txBody>
              <a:bodyPr wrap="square" rtlCol="0">
                <a:spAutoFit/>
              </a:bodyPr>
              <a:lstStyle/>
              <a:p>
                <a:r>
                  <a:rPr lang="en-US" sz="1989" b="1" dirty="0">
                    <a:latin typeface="Arial" panose="020B0604020202020204" pitchFamily="34" charset="0"/>
                  </a:rPr>
                  <a:t>5’</a:t>
                </a:r>
              </a:p>
            </p:txBody>
          </p:sp>
          <p:sp>
            <p:nvSpPr>
              <p:cNvPr id="36" name="TextBox 35">
                <a:extLst>
                  <a:ext uri="{FF2B5EF4-FFF2-40B4-BE49-F238E27FC236}">
                    <a16:creationId xmlns:a16="http://schemas.microsoft.com/office/drawing/2014/main" id="{2CE2E9B9-C9E1-53B5-94B8-4E5FBC3027A5}"/>
                  </a:ext>
                </a:extLst>
              </p:cNvPr>
              <p:cNvSpPr txBox="1"/>
              <p:nvPr/>
            </p:nvSpPr>
            <p:spPr>
              <a:xfrm>
                <a:off x="4733805" y="4782653"/>
                <a:ext cx="416351" cy="400110"/>
              </a:xfrm>
              <a:prstGeom prst="rect">
                <a:avLst/>
              </a:prstGeom>
              <a:noFill/>
            </p:spPr>
            <p:txBody>
              <a:bodyPr wrap="square" rtlCol="0">
                <a:spAutoFit/>
              </a:bodyPr>
              <a:lstStyle/>
              <a:p>
                <a:r>
                  <a:rPr lang="en-US" sz="1989" b="1" dirty="0">
                    <a:latin typeface="Arial" panose="020B0604020202020204" pitchFamily="34" charset="0"/>
                  </a:rPr>
                  <a:t>3’</a:t>
                </a:r>
              </a:p>
            </p:txBody>
          </p:sp>
        </p:grpSp>
        <p:sp>
          <p:nvSpPr>
            <p:cNvPr id="25" name="TextBox 24">
              <a:extLst>
                <a:ext uri="{FF2B5EF4-FFF2-40B4-BE49-F238E27FC236}">
                  <a16:creationId xmlns:a16="http://schemas.microsoft.com/office/drawing/2014/main" id="{FF234706-F399-0E1A-8CC6-FBCA52614128}"/>
                </a:ext>
              </a:extLst>
            </p:cNvPr>
            <p:cNvSpPr txBox="1"/>
            <p:nvPr/>
          </p:nvSpPr>
          <p:spPr>
            <a:xfrm>
              <a:off x="11640036" y="2899689"/>
              <a:ext cx="1615491" cy="702372"/>
            </a:xfrm>
            <a:prstGeom prst="rect">
              <a:avLst/>
            </a:prstGeom>
            <a:noFill/>
          </p:spPr>
          <p:txBody>
            <a:bodyPr wrap="square" rtlCol="0">
              <a:spAutoFit/>
            </a:bodyPr>
            <a:lstStyle/>
            <a:p>
              <a:r>
                <a:rPr lang="en-US" sz="1989" dirty="0">
                  <a:latin typeface="Arial" panose="020B0604020202020204" pitchFamily="34" charset="0"/>
                </a:rPr>
                <a:t>Amino acid on 3’-OH</a:t>
              </a:r>
            </a:p>
          </p:txBody>
        </p:sp>
        <p:sp>
          <p:nvSpPr>
            <p:cNvPr id="26" name="TextBox 25">
              <a:extLst>
                <a:ext uri="{FF2B5EF4-FFF2-40B4-BE49-F238E27FC236}">
                  <a16:creationId xmlns:a16="http://schemas.microsoft.com/office/drawing/2014/main" id="{D6CD7A45-D494-DA5C-36AF-9DA3147B126B}"/>
                </a:ext>
              </a:extLst>
            </p:cNvPr>
            <p:cNvSpPr txBox="1"/>
            <p:nvPr/>
          </p:nvSpPr>
          <p:spPr>
            <a:xfrm>
              <a:off x="12088070" y="4560705"/>
              <a:ext cx="1394402" cy="701533"/>
            </a:xfrm>
            <a:prstGeom prst="rect">
              <a:avLst/>
            </a:prstGeom>
            <a:noFill/>
          </p:spPr>
          <p:txBody>
            <a:bodyPr wrap="square" rtlCol="0">
              <a:spAutoFit/>
            </a:bodyPr>
            <a:lstStyle/>
            <a:p>
              <a:r>
                <a:rPr lang="en-US" sz="1989" dirty="0">
                  <a:latin typeface="Arial" panose="020B0604020202020204" pitchFamily="34" charset="0"/>
                </a:rPr>
                <a:t>Anticodon loop</a:t>
              </a:r>
            </a:p>
          </p:txBody>
        </p:sp>
        <p:sp>
          <p:nvSpPr>
            <p:cNvPr id="27" name="TextBox 26">
              <a:extLst>
                <a:ext uri="{FF2B5EF4-FFF2-40B4-BE49-F238E27FC236}">
                  <a16:creationId xmlns:a16="http://schemas.microsoft.com/office/drawing/2014/main" id="{6E663352-1655-E118-DFF1-DE3656BCE6C6}"/>
                </a:ext>
              </a:extLst>
            </p:cNvPr>
            <p:cNvSpPr txBox="1"/>
            <p:nvPr/>
          </p:nvSpPr>
          <p:spPr>
            <a:xfrm>
              <a:off x="11209095" y="5560889"/>
              <a:ext cx="933269" cy="397353"/>
            </a:xfrm>
            <a:prstGeom prst="rect">
              <a:avLst/>
            </a:prstGeom>
            <a:noFill/>
          </p:spPr>
          <p:txBody>
            <a:bodyPr wrap="none" rtlCol="0">
              <a:spAutoFit/>
            </a:bodyPr>
            <a:lstStyle/>
            <a:p>
              <a:r>
                <a:rPr lang="en-US" sz="1989" dirty="0">
                  <a:latin typeface="Arial" panose="020B0604020202020204" pitchFamily="34" charset="0"/>
                </a:rPr>
                <a:t>Codon</a:t>
              </a:r>
            </a:p>
          </p:txBody>
        </p:sp>
        <p:sp>
          <p:nvSpPr>
            <p:cNvPr id="28" name="TextBox 27">
              <a:extLst>
                <a:ext uri="{FF2B5EF4-FFF2-40B4-BE49-F238E27FC236}">
                  <a16:creationId xmlns:a16="http://schemas.microsoft.com/office/drawing/2014/main" id="{3D066D76-D908-AE10-AD5D-1F8EB24DEA2A}"/>
                </a:ext>
              </a:extLst>
            </p:cNvPr>
            <p:cNvSpPr txBox="1"/>
            <p:nvPr/>
          </p:nvSpPr>
          <p:spPr>
            <a:xfrm flipH="1">
              <a:off x="11710593" y="3709558"/>
              <a:ext cx="425185" cy="396519"/>
            </a:xfrm>
            <a:prstGeom prst="rect">
              <a:avLst/>
            </a:prstGeom>
            <a:noFill/>
          </p:spPr>
          <p:txBody>
            <a:bodyPr wrap="square" rtlCol="0">
              <a:spAutoFit/>
            </a:bodyPr>
            <a:lstStyle/>
            <a:p>
              <a:r>
                <a:rPr lang="en-US" sz="1989" b="1" dirty="0">
                  <a:latin typeface="Arial" panose="020B0604020202020204" pitchFamily="34" charset="0"/>
                </a:rPr>
                <a:t>5’</a:t>
              </a:r>
            </a:p>
          </p:txBody>
        </p:sp>
        <p:sp>
          <p:nvSpPr>
            <p:cNvPr id="29" name="TextBox 28">
              <a:extLst>
                <a:ext uri="{FF2B5EF4-FFF2-40B4-BE49-F238E27FC236}">
                  <a16:creationId xmlns:a16="http://schemas.microsoft.com/office/drawing/2014/main" id="{710047DD-2A8A-8458-BB45-BFBD9AFCAFFC}"/>
                </a:ext>
              </a:extLst>
            </p:cNvPr>
            <p:cNvSpPr txBox="1"/>
            <p:nvPr/>
          </p:nvSpPr>
          <p:spPr>
            <a:xfrm flipH="1">
              <a:off x="11329211" y="3245631"/>
              <a:ext cx="426984" cy="396519"/>
            </a:xfrm>
            <a:prstGeom prst="rect">
              <a:avLst/>
            </a:prstGeom>
            <a:noFill/>
          </p:spPr>
          <p:txBody>
            <a:bodyPr wrap="square" rtlCol="0">
              <a:spAutoFit/>
            </a:bodyPr>
            <a:lstStyle/>
            <a:p>
              <a:r>
                <a:rPr lang="en-US" sz="1989" b="1" dirty="0">
                  <a:latin typeface="Arial" panose="020B0604020202020204" pitchFamily="34" charset="0"/>
                </a:rPr>
                <a:t>3’</a:t>
              </a:r>
            </a:p>
          </p:txBody>
        </p:sp>
      </p:grpSp>
      <p:sp>
        <p:nvSpPr>
          <p:cNvPr id="37" name="Date Placeholder 36">
            <a:extLst>
              <a:ext uri="{FF2B5EF4-FFF2-40B4-BE49-F238E27FC236}">
                <a16:creationId xmlns:a16="http://schemas.microsoft.com/office/drawing/2014/main" id="{81BA5F6B-D244-C543-E767-5183F5A1BF6D}"/>
              </a:ext>
            </a:extLst>
          </p:cNvPr>
          <p:cNvSpPr>
            <a:spLocks noGrp="1"/>
          </p:cNvSpPr>
          <p:nvPr>
            <p:ph type="dt" sz="half" idx="6"/>
          </p:nvPr>
        </p:nvSpPr>
        <p:spPr/>
        <p:txBody>
          <a:bodyPr/>
          <a:lstStyle/>
          <a:p>
            <a:fld id="{A16F1DF8-52D2-4D54-B785-53499EAC907D}" type="datetime1">
              <a:rPr lang="en-US" smtClean="0"/>
              <a:t>8/28/2024</a:t>
            </a:fld>
            <a:endParaRPr lang="en-US"/>
          </a:p>
        </p:txBody>
      </p:sp>
      <p:sp>
        <p:nvSpPr>
          <p:cNvPr id="38" name="Footer Placeholder 37">
            <a:extLst>
              <a:ext uri="{FF2B5EF4-FFF2-40B4-BE49-F238E27FC236}">
                <a16:creationId xmlns:a16="http://schemas.microsoft.com/office/drawing/2014/main" id="{05E5612B-62A9-EF44-0894-5D210476F128}"/>
              </a:ext>
            </a:extLst>
          </p:cNvPr>
          <p:cNvSpPr>
            <a:spLocks noGrp="1"/>
          </p:cNvSpPr>
          <p:nvPr>
            <p:ph type="ftr" sz="quarter" idx="5"/>
          </p:nvPr>
        </p:nvSpPr>
        <p:spPr/>
        <p:txBody>
          <a:bodyPr/>
          <a:lstStyle/>
          <a:p>
            <a:r>
              <a:rPr lang="en-US"/>
              <a:t>Foundations - Rule - F2024 - Lecture 2b</a:t>
            </a:r>
          </a:p>
        </p:txBody>
      </p:sp>
      <p:sp>
        <p:nvSpPr>
          <p:cNvPr id="39" name="Slide Number Placeholder 38">
            <a:extLst>
              <a:ext uri="{FF2B5EF4-FFF2-40B4-BE49-F238E27FC236}">
                <a16:creationId xmlns:a16="http://schemas.microsoft.com/office/drawing/2014/main" id="{CE865A34-33BF-5FF8-BE6D-9BD4E006ED60}"/>
              </a:ext>
            </a:extLst>
          </p:cNvPr>
          <p:cNvSpPr>
            <a:spLocks noGrp="1"/>
          </p:cNvSpPr>
          <p:nvPr>
            <p:ph type="sldNum" sz="quarter" idx="7"/>
          </p:nvPr>
        </p:nvSpPr>
        <p:spPr/>
        <p:txBody>
          <a:bodyPr/>
          <a:lstStyle/>
          <a:p>
            <a:pPr marL="38446">
              <a:lnSpc>
                <a:spcPts val="1422"/>
              </a:lnSpc>
            </a:pPr>
            <a:fld id="{81D60167-4931-47E6-BA6A-407CBD079E47}" type="slidenum">
              <a:rPr lang="en-US" smtClean="0"/>
              <a:pPr marL="38446">
                <a:lnSpc>
                  <a:spcPts val="1422"/>
                </a:lnSpc>
              </a:pPr>
              <a:t>18</a:t>
            </a:fld>
            <a:endParaRPr lang="en-US" dirty="0"/>
          </a:p>
        </p:txBody>
      </p:sp>
    </p:spTree>
    <p:extLst>
      <p:ext uri="{BB962C8B-B14F-4D97-AF65-F5344CB8AC3E}">
        <p14:creationId xmlns:p14="http://schemas.microsoft.com/office/powerpoint/2010/main" val="2509394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BD6D6BB-B6BE-4D31-926E-BDAFF905511C}"/>
              </a:ext>
            </a:extLst>
          </p:cNvPr>
          <p:cNvSpPr txBox="1"/>
          <p:nvPr/>
        </p:nvSpPr>
        <p:spPr>
          <a:xfrm>
            <a:off x="489047" y="1924952"/>
            <a:ext cx="12388450" cy="463312"/>
          </a:xfrm>
          <a:prstGeom prst="rect">
            <a:avLst/>
          </a:prstGeom>
          <a:noFill/>
        </p:spPr>
        <p:txBody>
          <a:bodyPr wrap="square" rtlCol="0">
            <a:spAutoFit/>
          </a:bodyPr>
          <a:lstStyle/>
          <a:p>
            <a:r>
              <a:rPr lang="en-US" sz="1204" b="1" dirty="0">
                <a:latin typeface="Courier New" panose="02070309020205020404" pitchFamily="49" charset="0"/>
                <a:cs typeface="Courier New" panose="02070309020205020404" pitchFamily="49" charset="0"/>
              </a:rPr>
              <a:t>TTAATACGACTCACTATAGGG</a:t>
            </a:r>
            <a:r>
              <a:rPr lang="en-US" sz="1204" dirty="0">
                <a:latin typeface="Courier New" panose="02070309020205020404" pitchFamily="49" charset="0"/>
                <a:cs typeface="Courier New" panose="02070309020205020404" pitchFamily="49" charset="0"/>
              </a:rPr>
              <a:t>AGAC......GGTTTCCCTCTA</a:t>
            </a:r>
            <a:r>
              <a:rPr lang="en-US" sz="1204" b="1" dirty="0">
                <a:latin typeface="Courier New" panose="02070309020205020404" pitchFamily="49" charset="0"/>
                <a:cs typeface="Courier New" panose="02070309020205020404" pitchFamily="49" charset="0"/>
              </a:rPr>
              <a:t>G</a:t>
            </a:r>
            <a:r>
              <a:rPr lang="en-US" sz="1204" dirty="0">
                <a:latin typeface="Courier New" panose="02070309020205020404" pitchFamily="49" charset="0"/>
                <a:cs typeface="Courier New" panose="02070309020205020404" pitchFamily="49" charset="0"/>
              </a:rPr>
              <a:t>AAATAATTTTGTTTAACTTTAAGA</a:t>
            </a:r>
            <a:r>
              <a:rPr lang="en-US" sz="1204" b="1" dirty="0">
                <a:latin typeface="Courier New" panose="02070309020205020404" pitchFamily="49" charset="0"/>
                <a:cs typeface="Courier New" panose="02070309020205020404" pitchFamily="49" charset="0"/>
              </a:rPr>
              <a:t>AGGAG</a:t>
            </a:r>
            <a:r>
              <a:rPr lang="en-US" sz="1204" dirty="0">
                <a:latin typeface="Courier New" panose="02070309020205020404" pitchFamily="49" charset="0"/>
                <a:cs typeface="Courier New" panose="02070309020205020404" pitchFamily="49" charset="0"/>
              </a:rPr>
              <a:t>ATATA</a:t>
            </a:r>
            <a:r>
              <a:rPr lang="en-US" sz="1204" u="sng" dirty="0">
                <a:latin typeface="Courier New" panose="02070309020205020404" pitchFamily="49" charset="0"/>
                <a:cs typeface="Courier New" panose="02070309020205020404" pitchFamily="49" charset="0"/>
              </a:rPr>
              <a:t>CAT</a:t>
            </a:r>
            <a:r>
              <a:rPr lang="en-US" sz="1204" b="1" u="sng" dirty="0">
                <a:highlight>
                  <a:srgbClr val="00FF00"/>
                </a:highlight>
                <a:latin typeface="Courier New" panose="02070309020205020404" pitchFamily="49" charset="0"/>
                <a:cs typeface="Courier New" panose="02070309020205020404" pitchFamily="49" charset="0"/>
              </a:rPr>
              <a:t>ATG</a:t>
            </a:r>
            <a:r>
              <a:rPr lang="en-US" sz="1204" dirty="0">
                <a:latin typeface="Courier New" panose="02070309020205020404" pitchFamily="49" charset="0"/>
                <a:cs typeface="Courier New" panose="02070309020205020404" pitchFamily="49" charset="0"/>
              </a:rPr>
              <a:t>CCTCAGATC...CAC</a:t>
            </a:r>
            <a:r>
              <a:rPr lang="en-US" sz="1204" b="1" dirty="0">
                <a:solidFill>
                  <a:schemeClr val="bg1"/>
                </a:solidFill>
                <a:highlight>
                  <a:srgbClr val="FF0000"/>
                </a:highlight>
                <a:latin typeface="Courier New" panose="02070309020205020404" pitchFamily="49" charset="0"/>
                <a:cs typeface="Courier New" panose="02070309020205020404" pitchFamily="49" charset="0"/>
              </a:rPr>
              <a:t>TGA</a:t>
            </a:r>
            <a:r>
              <a:rPr lang="en-US" sz="1204" dirty="0">
                <a:latin typeface="Courier New" panose="02070309020205020404" pitchFamily="49" charset="0"/>
                <a:cs typeface="Courier New" panose="02070309020205020404" pitchFamily="49" charset="0"/>
              </a:rPr>
              <a:t>..</a:t>
            </a:r>
            <a:r>
              <a:rPr lang="en-US" sz="1204" b="1" dirty="0">
                <a:latin typeface="Courier New" panose="02070309020205020404" pitchFamily="49" charset="0"/>
                <a:cs typeface="Courier New" panose="02070309020205020404" pitchFamily="49" charset="0"/>
              </a:rPr>
              <a:t>GGGGTTTTTT</a:t>
            </a:r>
            <a:r>
              <a:rPr lang="en-US" sz="1204" dirty="0">
                <a:latin typeface="Courier New" panose="02070309020205020404" pitchFamily="49" charset="0"/>
                <a:cs typeface="Courier New" panose="02070309020205020404" pitchFamily="49" charset="0"/>
              </a:rPr>
              <a:t>GC-</a:t>
            </a:r>
          </a:p>
          <a:p>
            <a:r>
              <a:rPr lang="en-US" sz="1204" dirty="0">
                <a:latin typeface="Courier New" panose="02070309020205020404" pitchFamily="49" charset="0"/>
                <a:cs typeface="Courier New" panose="02070309020205020404" pitchFamily="49" charset="0"/>
              </a:rPr>
              <a:t>AATTATGCTGAGTGATATCCCTCTG......CCAAAGGGAGATCTTTATTAAAACAAATTGAAATTCTTCCTCTATATGTATACGGAGTCTAG...GTGACT..CCCCAAAAAACG-</a:t>
            </a:r>
          </a:p>
        </p:txBody>
      </p:sp>
      <p:sp>
        <p:nvSpPr>
          <p:cNvPr id="11" name="TextBox 10">
            <a:extLst>
              <a:ext uri="{FF2B5EF4-FFF2-40B4-BE49-F238E27FC236}">
                <a16:creationId xmlns:a16="http://schemas.microsoft.com/office/drawing/2014/main" id="{B270AC2C-2CE3-4E5C-A82A-1B38CC6B26A6}"/>
              </a:ext>
            </a:extLst>
          </p:cNvPr>
          <p:cNvSpPr txBox="1"/>
          <p:nvPr/>
        </p:nvSpPr>
        <p:spPr>
          <a:xfrm>
            <a:off x="1056715" y="1629386"/>
            <a:ext cx="1435304" cy="368204"/>
          </a:xfrm>
          <a:prstGeom prst="rect">
            <a:avLst/>
          </a:prstGeom>
          <a:noFill/>
        </p:spPr>
        <p:txBody>
          <a:bodyPr wrap="none" rtlCol="0">
            <a:spAutoFit/>
          </a:bodyPr>
          <a:lstStyle/>
          <a:p>
            <a:r>
              <a:rPr lang="en-US" sz="1790" dirty="0">
                <a:solidFill>
                  <a:srgbClr val="993366"/>
                </a:solidFill>
                <a:latin typeface="Arial" panose="020B0604020202020204" pitchFamily="34" charset="0"/>
              </a:rPr>
              <a:t>T7 promoter</a:t>
            </a:r>
          </a:p>
        </p:txBody>
      </p:sp>
      <p:sp>
        <p:nvSpPr>
          <p:cNvPr id="12" name="TextBox 11">
            <a:extLst>
              <a:ext uri="{FF2B5EF4-FFF2-40B4-BE49-F238E27FC236}">
                <a16:creationId xmlns:a16="http://schemas.microsoft.com/office/drawing/2014/main" id="{32024663-4EEA-4D77-B298-678BFB08385E}"/>
              </a:ext>
            </a:extLst>
          </p:cNvPr>
          <p:cNvSpPr txBox="1"/>
          <p:nvPr/>
        </p:nvSpPr>
        <p:spPr>
          <a:xfrm>
            <a:off x="6776901" y="1570751"/>
            <a:ext cx="656681" cy="368204"/>
          </a:xfrm>
          <a:prstGeom prst="rect">
            <a:avLst/>
          </a:prstGeom>
          <a:noFill/>
        </p:spPr>
        <p:txBody>
          <a:bodyPr wrap="none" rtlCol="0">
            <a:spAutoFit/>
          </a:bodyPr>
          <a:lstStyle/>
          <a:p>
            <a:r>
              <a:rPr lang="en-US" sz="1790" dirty="0">
                <a:latin typeface="Arial" panose="020B0604020202020204" pitchFamily="34" charset="0"/>
              </a:rPr>
              <a:t>RBS</a:t>
            </a:r>
          </a:p>
        </p:txBody>
      </p:sp>
      <p:sp>
        <p:nvSpPr>
          <p:cNvPr id="13" name="TextBox 12">
            <a:extLst>
              <a:ext uri="{FF2B5EF4-FFF2-40B4-BE49-F238E27FC236}">
                <a16:creationId xmlns:a16="http://schemas.microsoft.com/office/drawing/2014/main" id="{6C1F7534-C97D-4455-BF74-3B5FD091F34C}"/>
              </a:ext>
            </a:extLst>
          </p:cNvPr>
          <p:cNvSpPr txBox="1"/>
          <p:nvPr/>
        </p:nvSpPr>
        <p:spPr>
          <a:xfrm>
            <a:off x="7826927" y="1623571"/>
            <a:ext cx="1409564" cy="368204"/>
          </a:xfrm>
          <a:prstGeom prst="rect">
            <a:avLst/>
          </a:prstGeom>
          <a:noFill/>
        </p:spPr>
        <p:txBody>
          <a:bodyPr wrap="none" rtlCol="0">
            <a:spAutoFit/>
          </a:bodyPr>
          <a:lstStyle/>
          <a:p>
            <a:r>
              <a:rPr lang="en-US" sz="1790" dirty="0">
                <a:latin typeface="Arial" panose="020B0604020202020204" pitchFamily="34" charset="0"/>
              </a:rPr>
              <a:t>Start Codon</a:t>
            </a:r>
          </a:p>
        </p:txBody>
      </p:sp>
      <p:sp>
        <p:nvSpPr>
          <p:cNvPr id="15" name="Rectangle 14">
            <a:extLst>
              <a:ext uri="{FF2B5EF4-FFF2-40B4-BE49-F238E27FC236}">
                <a16:creationId xmlns:a16="http://schemas.microsoft.com/office/drawing/2014/main" id="{2DE89FAF-5BE3-4672-9320-E223707D552A}"/>
              </a:ext>
            </a:extLst>
          </p:cNvPr>
          <p:cNvSpPr/>
          <p:nvPr/>
        </p:nvSpPr>
        <p:spPr>
          <a:xfrm>
            <a:off x="1518417" y="3485289"/>
            <a:ext cx="10673197" cy="491690"/>
          </a:xfrm>
          <a:prstGeom prst="rect">
            <a:avLst/>
          </a:prstGeom>
        </p:spPr>
        <p:txBody>
          <a:bodyPr wrap="square">
            <a:spAutoFit/>
          </a:bodyPr>
          <a:lstStyle/>
          <a:p>
            <a:pPr>
              <a:lnSpc>
                <a:spcPts val="1492"/>
              </a:lnSpc>
            </a:pPr>
            <a:r>
              <a:rPr lang="en-US" sz="1592" b="1" dirty="0">
                <a:latin typeface="Courier New" panose="02070309020205020404" pitchFamily="49" charset="0"/>
                <a:cs typeface="Courier New" panose="02070309020205020404" pitchFamily="49" charset="0"/>
              </a:rPr>
              <a:t>G</a:t>
            </a:r>
            <a:r>
              <a:rPr lang="en-US" sz="1592" dirty="0">
                <a:latin typeface="Courier New" panose="02070309020205020404" pitchFamily="49" charset="0"/>
                <a:cs typeface="Courier New" panose="02070309020205020404" pitchFamily="49" charset="0"/>
              </a:rPr>
              <a:t>AAAUAAUUUUGUUUAACUUUAAGA</a:t>
            </a:r>
            <a:r>
              <a:rPr lang="en-US" sz="1592" b="1" dirty="0">
                <a:latin typeface="Courier New" panose="02070309020205020404" pitchFamily="49" charset="0"/>
                <a:cs typeface="Courier New" panose="02070309020205020404" pitchFamily="49" charset="0"/>
              </a:rPr>
              <a:t>AGGAG</a:t>
            </a:r>
            <a:r>
              <a:rPr lang="en-US" sz="1592" dirty="0">
                <a:latin typeface="Courier New" panose="02070309020205020404" pitchFamily="49" charset="0"/>
                <a:cs typeface="Courier New" panose="02070309020205020404" pitchFamily="49" charset="0"/>
              </a:rPr>
              <a:t>AUAUA</a:t>
            </a:r>
            <a:r>
              <a:rPr lang="en-US" sz="1592" b="1" dirty="0">
                <a:latin typeface="Courier New" panose="02070309020205020404" pitchFamily="49" charset="0"/>
                <a:cs typeface="Courier New" panose="02070309020205020404" pitchFamily="49" charset="0"/>
              </a:rPr>
              <a:t>CAU</a:t>
            </a:r>
            <a:r>
              <a:rPr lang="en-US" sz="1592" b="1" dirty="0">
                <a:highlight>
                  <a:srgbClr val="00FF00"/>
                </a:highlight>
                <a:latin typeface="Courier New" panose="02070309020205020404" pitchFamily="49" charset="0"/>
                <a:cs typeface="Courier New" panose="02070309020205020404" pitchFamily="49" charset="0"/>
              </a:rPr>
              <a:t>AUG</a:t>
            </a:r>
            <a:r>
              <a:rPr lang="en-US" sz="1592" dirty="0">
                <a:latin typeface="Courier New" panose="02070309020205020404" pitchFamily="49" charset="0"/>
                <a:cs typeface="Courier New" panose="02070309020205020404" pitchFamily="49" charset="0"/>
              </a:rPr>
              <a:t>CCUCAGAUCACUCUUUGGCAA.CAC</a:t>
            </a:r>
            <a:r>
              <a:rPr lang="en-US" sz="1592" dirty="0">
                <a:highlight>
                  <a:srgbClr val="FF0000"/>
                </a:highlight>
                <a:latin typeface="Courier New" panose="02070309020205020404" pitchFamily="49" charset="0"/>
                <a:cs typeface="Courier New" panose="02070309020205020404" pitchFamily="49" charset="0"/>
              </a:rPr>
              <a:t>UGA</a:t>
            </a:r>
            <a:r>
              <a:rPr lang="en-US" sz="1592" dirty="0">
                <a:latin typeface="Courier New" panose="02070309020205020404" pitchFamily="49" charset="0"/>
                <a:cs typeface="Courier New" panose="02070309020205020404" pitchFamily="49" charset="0"/>
              </a:rPr>
              <a:t>...GGGG</a:t>
            </a:r>
          </a:p>
          <a:p>
            <a:pPr>
              <a:lnSpc>
                <a:spcPts val="1492"/>
              </a:lnSpc>
            </a:pPr>
            <a:r>
              <a:rPr lang="en-US" sz="1592" dirty="0">
                <a:latin typeface="Courier New" panose="02070309020205020404" pitchFamily="49" charset="0"/>
                <a:cs typeface="Courier New" panose="02070309020205020404" pitchFamily="49" charset="0"/>
              </a:rPr>
              <a:t>                                      </a:t>
            </a:r>
            <a:r>
              <a:rPr lang="en-US" sz="1592" dirty="0" err="1">
                <a:latin typeface="Courier New" panose="02070309020205020404" pitchFamily="49" charset="0"/>
                <a:cs typeface="Courier New" panose="02070309020205020404" pitchFamily="49" charset="0"/>
              </a:rPr>
              <a:t>MetProGlnIleThrleuTrpGln</a:t>
            </a:r>
            <a:r>
              <a:rPr lang="en-US" sz="1592" dirty="0">
                <a:latin typeface="Courier New" panose="02070309020205020404" pitchFamily="49" charset="0"/>
                <a:cs typeface="Courier New" panose="02070309020205020404" pitchFamily="49" charset="0"/>
              </a:rPr>
              <a:t>.</a:t>
            </a:r>
            <a:endParaRPr lang="en-US" sz="1592" b="1" dirty="0">
              <a:latin typeface="Courier New" panose="02070309020205020404" pitchFamily="49" charset="0"/>
              <a:cs typeface="Courier New" panose="02070309020205020404" pitchFamily="49" charset="0"/>
            </a:endParaRPr>
          </a:p>
        </p:txBody>
      </p:sp>
      <p:sp>
        <p:nvSpPr>
          <p:cNvPr id="16" name="Rectangle 15">
            <a:extLst>
              <a:ext uri="{FF2B5EF4-FFF2-40B4-BE49-F238E27FC236}">
                <a16:creationId xmlns:a16="http://schemas.microsoft.com/office/drawing/2014/main" id="{8E6FCD1A-E41F-4836-90A5-0EAB7DD7B5DA}"/>
              </a:ext>
            </a:extLst>
          </p:cNvPr>
          <p:cNvSpPr/>
          <p:nvPr/>
        </p:nvSpPr>
        <p:spPr>
          <a:xfrm>
            <a:off x="4452718" y="5139593"/>
            <a:ext cx="8784583" cy="317112"/>
          </a:xfrm>
          <a:prstGeom prst="rect">
            <a:avLst/>
          </a:prstGeom>
        </p:spPr>
        <p:txBody>
          <a:bodyPr wrap="square">
            <a:spAutoFit/>
          </a:bodyPr>
          <a:lstStyle/>
          <a:p>
            <a:pPr>
              <a:lnSpc>
                <a:spcPts val="1492"/>
              </a:lnSpc>
            </a:pPr>
            <a:r>
              <a:rPr lang="en-US" sz="2064" b="1" dirty="0" err="1">
                <a:latin typeface="Courier New" panose="02070309020205020404" pitchFamily="49" charset="0"/>
                <a:cs typeface="Courier New" panose="02070309020205020404" pitchFamily="49" charset="0"/>
              </a:rPr>
              <a:t>Met</a:t>
            </a:r>
            <a:r>
              <a:rPr lang="en-US" sz="2064" dirty="0" err="1">
                <a:latin typeface="Courier New" panose="02070309020205020404" pitchFamily="49" charset="0"/>
                <a:cs typeface="Courier New" panose="02070309020205020404" pitchFamily="49" charset="0"/>
              </a:rPr>
              <a:t>ProGlnIleThrLeuTrpGln</a:t>
            </a:r>
            <a:r>
              <a:rPr lang="en-US" sz="2064" b="1" dirty="0">
                <a:latin typeface="Courier New" panose="02070309020205020404" pitchFamily="49" charset="0"/>
                <a:cs typeface="Courier New" panose="02070309020205020404" pitchFamily="49" charset="0"/>
              </a:rPr>
              <a:t>...</a:t>
            </a:r>
            <a:r>
              <a:rPr lang="en-US" sz="2064" dirty="0">
                <a:latin typeface="Courier New" panose="02070309020205020404" pitchFamily="49" charset="0"/>
                <a:cs typeface="Courier New" panose="02070309020205020404" pitchFamily="49" charset="0"/>
              </a:rPr>
              <a:t>His</a:t>
            </a:r>
          </a:p>
        </p:txBody>
      </p:sp>
      <p:cxnSp>
        <p:nvCxnSpPr>
          <p:cNvPr id="22" name="Straight Arrow Connector 21">
            <a:extLst>
              <a:ext uri="{FF2B5EF4-FFF2-40B4-BE49-F238E27FC236}">
                <a16:creationId xmlns:a16="http://schemas.microsoft.com/office/drawing/2014/main" id="{8793ABDF-E739-462C-96E3-BBA249BF70C8}"/>
              </a:ext>
            </a:extLst>
          </p:cNvPr>
          <p:cNvCxnSpPr/>
          <p:nvPr/>
        </p:nvCxnSpPr>
        <p:spPr>
          <a:xfrm>
            <a:off x="6782865" y="2349223"/>
            <a:ext cx="0" cy="3802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25ABAE8-F37E-4A35-AF93-1C8534DDA93D}"/>
              </a:ext>
            </a:extLst>
          </p:cNvPr>
          <p:cNvSpPr txBox="1"/>
          <p:nvPr/>
        </p:nvSpPr>
        <p:spPr>
          <a:xfrm>
            <a:off x="2784475" y="178574"/>
            <a:ext cx="8445582" cy="522451"/>
          </a:xfrm>
          <a:prstGeom prst="rect">
            <a:avLst/>
          </a:prstGeom>
          <a:noFill/>
        </p:spPr>
        <p:txBody>
          <a:bodyPr wrap="none" rtlCol="0">
            <a:spAutoFit/>
          </a:bodyPr>
          <a:lstStyle/>
          <a:p>
            <a:r>
              <a:rPr lang="en-US" sz="2795" dirty="0">
                <a:latin typeface="Arial" panose="020B0604020202020204" pitchFamily="34" charset="0"/>
              </a:rPr>
              <a:t>mRNA Synthesis (Transcription) – Important Signals</a:t>
            </a:r>
          </a:p>
        </p:txBody>
      </p:sp>
      <p:sp>
        <p:nvSpPr>
          <p:cNvPr id="25" name="TextBox 24">
            <a:extLst>
              <a:ext uri="{FF2B5EF4-FFF2-40B4-BE49-F238E27FC236}">
                <a16:creationId xmlns:a16="http://schemas.microsoft.com/office/drawing/2014/main" id="{A8669F3D-CF2B-44FF-A4CB-55DFA180E458}"/>
              </a:ext>
            </a:extLst>
          </p:cNvPr>
          <p:cNvSpPr txBox="1"/>
          <p:nvPr/>
        </p:nvSpPr>
        <p:spPr>
          <a:xfrm>
            <a:off x="5002685" y="2301123"/>
            <a:ext cx="1647847" cy="398771"/>
          </a:xfrm>
          <a:prstGeom prst="rect">
            <a:avLst/>
          </a:prstGeom>
          <a:noFill/>
        </p:spPr>
        <p:txBody>
          <a:bodyPr wrap="none" rtlCol="0">
            <a:spAutoFit/>
          </a:bodyPr>
          <a:lstStyle/>
          <a:p>
            <a:r>
              <a:rPr lang="en-US" sz="1989" dirty="0">
                <a:latin typeface="Arial" panose="020B0604020202020204" pitchFamily="34" charset="0"/>
              </a:rPr>
              <a:t>Transcription</a:t>
            </a:r>
          </a:p>
        </p:txBody>
      </p:sp>
      <p:sp>
        <p:nvSpPr>
          <p:cNvPr id="26" name="TextBox 25">
            <a:extLst>
              <a:ext uri="{FF2B5EF4-FFF2-40B4-BE49-F238E27FC236}">
                <a16:creationId xmlns:a16="http://schemas.microsoft.com/office/drawing/2014/main" id="{2631A334-EFE1-482D-AD84-791C4B1ADD8D}"/>
              </a:ext>
            </a:extLst>
          </p:cNvPr>
          <p:cNvSpPr txBox="1"/>
          <p:nvPr/>
        </p:nvSpPr>
        <p:spPr>
          <a:xfrm>
            <a:off x="6809285" y="4095026"/>
            <a:ext cx="1493024" cy="411447"/>
          </a:xfrm>
          <a:prstGeom prst="rect">
            <a:avLst/>
          </a:prstGeom>
          <a:noFill/>
        </p:spPr>
        <p:txBody>
          <a:bodyPr wrap="none" rtlCol="0">
            <a:spAutoFit/>
          </a:bodyPr>
          <a:lstStyle/>
          <a:p>
            <a:r>
              <a:rPr lang="en-US" sz="2064" dirty="0">
                <a:latin typeface="Arial" panose="020B0604020202020204" pitchFamily="34" charset="0"/>
              </a:rPr>
              <a:t>Translation</a:t>
            </a:r>
          </a:p>
        </p:txBody>
      </p:sp>
      <p:sp>
        <p:nvSpPr>
          <p:cNvPr id="42" name="TextBox 41">
            <a:extLst>
              <a:ext uri="{FF2B5EF4-FFF2-40B4-BE49-F238E27FC236}">
                <a16:creationId xmlns:a16="http://schemas.microsoft.com/office/drawing/2014/main" id="{B774B762-2904-4C7D-AA7B-705A7A5DFBCD}"/>
              </a:ext>
            </a:extLst>
          </p:cNvPr>
          <p:cNvSpPr txBox="1"/>
          <p:nvPr/>
        </p:nvSpPr>
        <p:spPr>
          <a:xfrm>
            <a:off x="170291" y="1224800"/>
            <a:ext cx="725856" cy="398771"/>
          </a:xfrm>
          <a:prstGeom prst="rect">
            <a:avLst/>
          </a:prstGeom>
          <a:noFill/>
        </p:spPr>
        <p:txBody>
          <a:bodyPr wrap="none" rtlCol="0">
            <a:spAutoFit/>
          </a:bodyPr>
          <a:lstStyle/>
          <a:p>
            <a:r>
              <a:rPr lang="en-US" sz="1989" dirty="0">
                <a:latin typeface="Arial" panose="020B0604020202020204" pitchFamily="34" charset="0"/>
              </a:rPr>
              <a:t>DNA</a:t>
            </a:r>
          </a:p>
        </p:txBody>
      </p:sp>
      <p:sp>
        <p:nvSpPr>
          <p:cNvPr id="43" name="TextBox 42">
            <a:extLst>
              <a:ext uri="{FF2B5EF4-FFF2-40B4-BE49-F238E27FC236}">
                <a16:creationId xmlns:a16="http://schemas.microsoft.com/office/drawing/2014/main" id="{BD4EE3D2-5008-47C9-9290-289CE999F1C0}"/>
              </a:ext>
            </a:extLst>
          </p:cNvPr>
          <p:cNvSpPr txBox="1"/>
          <p:nvPr/>
        </p:nvSpPr>
        <p:spPr>
          <a:xfrm>
            <a:off x="1500611" y="3139283"/>
            <a:ext cx="938207" cy="398771"/>
          </a:xfrm>
          <a:prstGeom prst="rect">
            <a:avLst/>
          </a:prstGeom>
          <a:noFill/>
        </p:spPr>
        <p:txBody>
          <a:bodyPr wrap="none" rtlCol="0">
            <a:spAutoFit/>
          </a:bodyPr>
          <a:lstStyle/>
          <a:p>
            <a:r>
              <a:rPr lang="en-US" sz="1989" dirty="0">
                <a:latin typeface="Arial" panose="020B0604020202020204" pitchFamily="34" charset="0"/>
              </a:rPr>
              <a:t>mRNA</a:t>
            </a:r>
          </a:p>
        </p:txBody>
      </p:sp>
      <p:sp>
        <p:nvSpPr>
          <p:cNvPr id="44" name="TextBox 43">
            <a:extLst>
              <a:ext uri="{FF2B5EF4-FFF2-40B4-BE49-F238E27FC236}">
                <a16:creationId xmlns:a16="http://schemas.microsoft.com/office/drawing/2014/main" id="{833A7FAE-075A-49A8-93FB-7003813436B6}"/>
              </a:ext>
            </a:extLst>
          </p:cNvPr>
          <p:cNvSpPr txBox="1"/>
          <p:nvPr/>
        </p:nvSpPr>
        <p:spPr>
          <a:xfrm>
            <a:off x="4186526" y="4767376"/>
            <a:ext cx="2573904" cy="411447"/>
          </a:xfrm>
          <a:prstGeom prst="rect">
            <a:avLst/>
          </a:prstGeom>
          <a:noFill/>
        </p:spPr>
        <p:txBody>
          <a:bodyPr wrap="square" rtlCol="0">
            <a:spAutoFit/>
          </a:bodyPr>
          <a:lstStyle/>
          <a:p>
            <a:r>
              <a:rPr lang="en-US" sz="2064" dirty="0">
                <a:latin typeface="Arial" panose="020B0604020202020204" pitchFamily="34" charset="0"/>
              </a:rPr>
              <a:t>Protein off ribosome</a:t>
            </a:r>
          </a:p>
        </p:txBody>
      </p:sp>
      <p:sp>
        <p:nvSpPr>
          <p:cNvPr id="14" name="Rectangle 13">
            <a:extLst>
              <a:ext uri="{FF2B5EF4-FFF2-40B4-BE49-F238E27FC236}">
                <a16:creationId xmlns:a16="http://schemas.microsoft.com/office/drawing/2014/main" id="{BA4955DB-444A-40CB-BF95-A9EACC0D321B}"/>
              </a:ext>
            </a:extLst>
          </p:cNvPr>
          <p:cNvSpPr/>
          <p:nvPr/>
        </p:nvSpPr>
        <p:spPr>
          <a:xfrm>
            <a:off x="7358273" y="673154"/>
            <a:ext cx="1364142" cy="1773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0" dirty="0">
              <a:latin typeface="Arial" panose="020B0604020202020204" pitchFamily="34" charset="0"/>
            </a:endParaRPr>
          </a:p>
        </p:txBody>
      </p:sp>
      <p:cxnSp>
        <p:nvCxnSpPr>
          <p:cNvPr id="39" name="Straight Arrow Connector 38">
            <a:extLst>
              <a:ext uri="{FF2B5EF4-FFF2-40B4-BE49-F238E27FC236}">
                <a16:creationId xmlns:a16="http://schemas.microsoft.com/office/drawing/2014/main" id="{791B1437-887A-4168-A822-FFD7C96EFBC3}"/>
              </a:ext>
            </a:extLst>
          </p:cNvPr>
          <p:cNvCxnSpPr/>
          <p:nvPr/>
        </p:nvCxnSpPr>
        <p:spPr>
          <a:xfrm>
            <a:off x="6760430" y="4087812"/>
            <a:ext cx="0" cy="3802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656D684-6500-4CA7-A0FB-B926CC0DC80B}"/>
              </a:ext>
            </a:extLst>
          </p:cNvPr>
          <p:cNvSpPr txBox="1"/>
          <p:nvPr/>
        </p:nvSpPr>
        <p:spPr>
          <a:xfrm>
            <a:off x="9373134" y="1379740"/>
            <a:ext cx="937509" cy="646515"/>
          </a:xfrm>
          <a:prstGeom prst="rect">
            <a:avLst/>
          </a:prstGeom>
          <a:noFill/>
        </p:spPr>
        <p:txBody>
          <a:bodyPr wrap="square" rtlCol="0">
            <a:spAutoFit/>
          </a:bodyPr>
          <a:lstStyle/>
          <a:p>
            <a:r>
              <a:rPr lang="en-US" sz="1790" dirty="0">
                <a:latin typeface="Arial" panose="020B0604020202020204" pitchFamily="34" charset="0"/>
              </a:rPr>
              <a:t>Stop Codon</a:t>
            </a:r>
          </a:p>
        </p:txBody>
      </p:sp>
      <p:sp>
        <p:nvSpPr>
          <p:cNvPr id="17" name="TextBox 16">
            <a:extLst>
              <a:ext uri="{FF2B5EF4-FFF2-40B4-BE49-F238E27FC236}">
                <a16:creationId xmlns:a16="http://schemas.microsoft.com/office/drawing/2014/main" id="{D86AAAE6-D231-4098-BDF6-23DE583E97ED}"/>
              </a:ext>
            </a:extLst>
          </p:cNvPr>
          <p:cNvSpPr txBox="1"/>
          <p:nvPr/>
        </p:nvSpPr>
        <p:spPr>
          <a:xfrm>
            <a:off x="10213112" y="1596643"/>
            <a:ext cx="1418830" cy="368204"/>
          </a:xfrm>
          <a:prstGeom prst="rect">
            <a:avLst/>
          </a:prstGeom>
          <a:noFill/>
        </p:spPr>
        <p:txBody>
          <a:bodyPr wrap="none" rtlCol="0">
            <a:spAutoFit/>
          </a:bodyPr>
          <a:lstStyle/>
          <a:p>
            <a:r>
              <a:rPr lang="en-US" sz="1790" dirty="0">
                <a:solidFill>
                  <a:srgbClr val="C00000"/>
                </a:solidFill>
                <a:latin typeface="Arial" panose="020B0604020202020204" pitchFamily="34" charset="0"/>
              </a:rPr>
              <a:t>mRNA Term</a:t>
            </a:r>
          </a:p>
        </p:txBody>
      </p:sp>
      <p:sp>
        <p:nvSpPr>
          <p:cNvPr id="18" name="TextBox 17">
            <a:extLst>
              <a:ext uri="{FF2B5EF4-FFF2-40B4-BE49-F238E27FC236}">
                <a16:creationId xmlns:a16="http://schemas.microsoft.com/office/drawing/2014/main" id="{A807D8D2-38CA-4250-81EE-D31E26BF684E}"/>
              </a:ext>
            </a:extLst>
          </p:cNvPr>
          <p:cNvSpPr txBox="1"/>
          <p:nvPr/>
        </p:nvSpPr>
        <p:spPr>
          <a:xfrm>
            <a:off x="4549121" y="1623571"/>
            <a:ext cx="1666959" cy="368204"/>
          </a:xfrm>
          <a:prstGeom prst="rect">
            <a:avLst/>
          </a:prstGeom>
          <a:noFill/>
        </p:spPr>
        <p:txBody>
          <a:bodyPr wrap="none" rtlCol="0">
            <a:spAutoFit/>
          </a:bodyPr>
          <a:lstStyle/>
          <a:p>
            <a:r>
              <a:rPr lang="en-US" sz="1790" dirty="0">
                <a:solidFill>
                  <a:srgbClr val="993366"/>
                </a:solidFill>
                <a:latin typeface="Arial" panose="020B0604020202020204" pitchFamily="34" charset="0"/>
              </a:rPr>
              <a:t>Start of mRNA</a:t>
            </a:r>
          </a:p>
        </p:txBody>
      </p:sp>
      <p:sp>
        <p:nvSpPr>
          <p:cNvPr id="34" name="TextBox 33">
            <a:extLst>
              <a:ext uri="{FF2B5EF4-FFF2-40B4-BE49-F238E27FC236}">
                <a16:creationId xmlns:a16="http://schemas.microsoft.com/office/drawing/2014/main" id="{DD59A8C5-898E-2592-2E44-2EAF13DE55EA}"/>
              </a:ext>
            </a:extLst>
          </p:cNvPr>
          <p:cNvSpPr txBox="1"/>
          <p:nvPr/>
        </p:nvSpPr>
        <p:spPr>
          <a:xfrm>
            <a:off x="2461480" y="2242103"/>
            <a:ext cx="1539033" cy="411447"/>
          </a:xfrm>
          <a:prstGeom prst="rect">
            <a:avLst/>
          </a:prstGeom>
          <a:noFill/>
        </p:spPr>
        <p:txBody>
          <a:bodyPr wrap="none" rtlCol="0">
            <a:spAutoFit/>
          </a:bodyPr>
          <a:lstStyle/>
          <a:p>
            <a:r>
              <a:rPr lang="en-US" sz="2064" dirty="0"/>
              <a:t>Lac operator</a:t>
            </a:r>
          </a:p>
        </p:txBody>
      </p:sp>
      <p:sp>
        <p:nvSpPr>
          <p:cNvPr id="2" name="TextBox 1">
            <a:extLst>
              <a:ext uri="{FF2B5EF4-FFF2-40B4-BE49-F238E27FC236}">
                <a16:creationId xmlns:a16="http://schemas.microsoft.com/office/drawing/2014/main" id="{9AE4504D-77DE-8E61-0DF9-B46AA4DC84B7}"/>
              </a:ext>
            </a:extLst>
          </p:cNvPr>
          <p:cNvSpPr txBox="1"/>
          <p:nvPr/>
        </p:nvSpPr>
        <p:spPr>
          <a:xfrm>
            <a:off x="8770605" y="1134874"/>
            <a:ext cx="1044384" cy="411447"/>
          </a:xfrm>
          <a:prstGeom prst="rect">
            <a:avLst/>
          </a:prstGeom>
          <a:noFill/>
        </p:spPr>
        <p:txBody>
          <a:bodyPr wrap="none" rtlCol="0">
            <a:spAutoFit/>
          </a:bodyPr>
          <a:lstStyle/>
          <a:p>
            <a:pPr defTabSz="917680">
              <a:spcBef>
                <a:spcPts val="602"/>
              </a:spcBef>
            </a:pPr>
            <a:r>
              <a:rPr lang="en-US" sz="2064" dirty="0">
                <a:latin typeface="Arial" panose="020B0604020202020204" pitchFamily="34" charset="0"/>
                <a:ea typeface="Times New Roman" panose="02020603050405020304" pitchFamily="18" charset="0"/>
                <a:cs typeface="Arial" panose="020B0604020202020204" pitchFamily="34" charset="0"/>
              </a:rPr>
              <a:t>codons</a:t>
            </a:r>
          </a:p>
        </p:txBody>
      </p:sp>
      <p:cxnSp>
        <p:nvCxnSpPr>
          <p:cNvPr id="4" name="Straight Arrow Connector 3">
            <a:extLst>
              <a:ext uri="{FF2B5EF4-FFF2-40B4-BE49-F238E27FC236}">
                <a16:creationId xmlns:a16="http://schemas.microsoft.com/office/drawing/2014/main" id="{67064B5D-3390-E99C-AB0F-DFB53B0605F6}"/>
              </a:ext>
            </a:extLst>
          </p:cNvPr>
          <p:cNvCxnSpPr>
            <a:cxnSpLocks/>
          </p:cNvCxnSpPr>
          <p:nvPr/>
        </p:nvCxnSpPr>
        <p:spPr>
          <a:xfrm>
            <a:off x="9236491" y="1570751"/>
            <a:ext cx="0" cy="4493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F52D321D-AE89-BF19-2AAA-DC90EE0DA86E}"/>
              </a:ext>
            </a:extLst>
          </p:cNvPr>
          <p:cNvSpPr>
            <a:spLocks noGrp="1"/>
          </p:cNvSpPr>
          <p:nvPr>
            <p:ph type="dt" sz="half" idx="6"/>
          </p:nvPr>
        </p:nvSpPr>
        <p:spPr/>
        <p:txBody>
          <a:bodyPr/>
          <a:lstStyle/>
          <a:p>
            <a:fld id="{55E681C7-0B92-4513-8DD1-B8557519A35B}" type="datetime1">
              <a:rPr lang="en-US" smtClean="0"/>
              <a:t>8/28/2024</a:t>
            </a:fld>
            <a:endParaRPr lang="en-US"/>
          </a:p>
        </p:txBody>
      </p:sp>
      <p:sp>
        <p:nvSpPr>
          <p:cNvPr id="9" name="Footer Placeholder 8">
            <a:extLst>
              <a:ext uri="{FF2B5EF4-FFF2-40B4-BE49-F238E27FC236}">
                <a16:creationId xmlns:a16="http://schemas.microsoft.com/office/drawing/2014/main" id="{BE273931-0E80-E0E8-CF98-140DF0161F12}"/>
              </a:ext>
            </a:extLst>
          </p:cNvPr>
          <p:cNvSpPr>
            <a:spLocks noGrp="1"/>
          </p:cNvSpPr>
          <p:nvPr>
            <p:ph type="ftr" sz="quarter" idx="5"/>
          </p:nvPr>
        </p:nvSpPr>
        <p:spPr/>
        <p:txBody>
          <a:bodyPr/>
          <a:lstStyle/>
          <a:p>
            <a:r>
              <a:rPr lang="en-US"/>
              <a:t>Foundations - Rule - F2024 - Lecture 2b</a:t>
            </a:r>
          </a:p>
        </p:txBody>
      </p:sp>
      <p:sp>
        <p:nvSpPr>
          <p:cNvPr id="19" name="Slide Number Placeholder 18">
            <a:extLst>
              <a:ext uri="{FF2B5EF4-FFF2-40B4-BE49-F238E27FC236}">
                <a16:creationId xmlns:a16="http://schemas.microsoft.com/office/drawing/2014/main" id="{D1AC7EAF-8AF3-038F-E17C-119CCE4B4E87}"/>
              </a:ext>
            </a:extLst>
          </p:cNvPr>
          <p:cNvSpPr>
            <a:spLocks noGrp="1"/>
          </p:cNvSpPr>
          <p:nvPr>
            <p:ph type="sldNum" sz="quarter" idx="7"/>
          </p:nvPr>
        </p:nvSpPr>
        <p:spPr/>
        <p:txBody>
          <a:bodyPr/>
          <a:lstStyle/>
          <a:p>
            <a:pPr marL="38446">
              <a:lnSpc>
                <a:spcPts val="1422"/>
              </a:lnSpc>
            </a:pPr>
            <a:fld id="{81D60167-4931-47E6-BA6A-407CBD079E47}" type="slidenum">
              <a:rPr lang="en-US" smtClean="0"/>
              <a:pPr marL="38446">
                <a:lnSpc>
                  <a:spcPts val="1422"/>
                </a:lnSpc>
              </a:pPr>
              <a:t>19</a:t>
            </a:fld>
            <a:endParaRPr lang="en-US" dirty="0"/>
          </a:p>
        </p:txBody>
      </p:sp>
    </p:spTree>
    <p:extLst>
      <p:ext uri="{BB962C8B-B14F-4D97-AF65-F5344CB8AC3E}">
        <p14:creationId xmlns:p14="http://schemas.microsoft.com/office/powerpoint/2010/main" val="268165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junk">
            <a:hlinkClick r:id="" action="ppaction://media"/>
            <a:extLst>
              <a:ext uri="{FF2B5EF4-FFF2-40B4-BE49-F238E27FC236}">
                <a16:creationId xmlns:a16="http://schemas.microsoft.com/office/drawing/2014/main" id="{4C8EE38C-8DD8-2FC7-0559-484114C81C2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6762" y="2691539"/>
            <a:ext cx="5047146" cy="3932841"/>
          </a:xfrm>
          <a:prstGeom prst="rect">
            <a:avLst/>
          </a:prstGeom>
        </p:spPr>
      </p:pic>
      <p:sp>
        <p:nvSpPr>
          <p:cNvPr id="2" name="Title 1"/>
          <p:cNvSpPr>
            <a:spLocks noGrp="1"/>
          </p:cNvSpPr>
          <p:nvPr>
            <p:ph type="title" idx="4294967295"/>
          </p:nvPr>
        </p:nvSpPr>
        <p:spPr>
          <a:xfrm>
            <a:off x="4822536" y="84156"/>
            <a:ext cx="3670300" cy="506412"/>
          </a:xfrm>
        </p:spPr>
        <p:txBody>
          <a:bodyPr>
            <a:noAutofit/>
          </a:bodyPr>
          <a:lstStyle/>
          <a:p>
            <a:r>
              <a:rPr lang="en-US" sz="2810" dirty="0"/>
              <a:t>Quaternary Structure</a:t>
            </a:r>
          </a:p>
        </p:txBody>
      </p:sp>
      <p:sp>
        <p:nvSpPr>
          <p:cNvPr id="3" name="Content Placeholder 2"/>
          <p:cNvSpPr>
            <a:spLocks noGrp="1"/>
          </p:cNvSpPr>
          <p:nvPr>
            <p:ph idx="4294967295"/>
          </p:nvPr>
        </p:nvSpPr>
        <p:spPr>
          <a:xfrm>
            <a:off x="0" y="646113"/>
            <a:ext cx="10983913" cy="998537"/>
          </a:xfrm>
        </p:spPr>
        <p:txBody>
          <a:bodyPr>
            <a:noAutofit/>
          </a:bodyPr>
          <a:lstStyle/>
          <a:p>
            <a:pPr marL="342896" indent="-342896"/>
            <a:r>
              <a:rPr lang="en-US" sz="2000" dirty="0"/>
              <a:t>Combinations of polypeptide subunits (combinations of tertiary structures).</a:t>
            </a:r>
          </a:p>
          <a:p>
            <a:pPr marL="342896" indent="-342896"/>
            <a:r>
              <a:rPr lang="en-US" sz="2000" dirty="0"/>
              <a:t>Chains associate by </a:t>
            </a:r>
            <a:r>
              <a:rPr lang="en-US" sz="2000" b="1" i="1" dirty="0"/>
              <a:t>non-covalent interactions </a:t>
            </a:r>
            <a:r>
              <a:rPr lang="en-US" sz="2000" dirty="0"/>
              <a:t>between R groups on the different chains.</a:t>
            </a:r>
          </a:p>
          <a:p>
            <a:pPr marL="342896" indent="-342896"/>
            <a:r>
              <a:rPr lang="en-US" sz="2000" i="1" dirty="0"/>
              <a:t>Additional</a:t>
            </a:r>
            <a:r>
              <a:rPr lang="en-US" sz="2000" dirty="0"/>
              <a:t> stabilization can be provided by disulfide bonds, usually in extra-cellular proteins.</a:t>
            </a:r>
          </a:p>
          <a:p>
            <a:pPr marL="342896" indent="-342896"/>
            <a:r>
              <a:rPr lang="en-US" sz="2000" dirty="0"/>
              <a:t>Proteins can be a dimer, trimer, tetramer, pentamer, etc.</a:t>
            </a:r>
          </a:p>
          <a:p>
            <a:pPr marL="342896" indent="-342896"/>
            <a:endParaRPr lang="en-US" sz="2000" dirty="0"/>
          </a:p>
          <a:p>
            <a:pPr marL="342896" indent="-342896"/>
            <a:r>
              <a:rPr lang="en-US" sz="2000" dirty="0"/>
              <a:t>If the chains are the same, called homo__________.  If chains are different, hetero_______</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p:txBody>
      </p:sp>
      <p:sp>
        <p:nvSpPr>
          <p:cNvPr id="8" name="TextBox 7">
            <a:extLst>
              <a:ext uri="{FF2B5EF4-FFF2-40B4-BE49-F238E27FC236}">
                <a16:creationId xmlns:a16="http://schemas.microsoft.com/office/drawing/2014/main" id="{3185ACE5-5FDE-4ECD-BCD6-150D0C3D894F}"/>
              </a:ext>
            </a:extLst>
          </p:cNvPr>
          <p:cNvSpPr txBox="1"/>
          <p:nvPr/>
        </p:nvSpPr>
        <p:spPr>
          <a:xfrm>
            <a:off x="9431600" y="3030200"/>
            <a:ext cx="3815388" cy="3786033"/>
          </a:xfrm>
          <a:prstGeom prst="rect">
            <a:avLst/>
          </a:prstGeom>
          <a:noFill/>
        </p:spPr>
        <p:txBody>
          <a:bodyPr wrap="square" rtlCol="0">
            <a:spAutoFit/>
          </a:bodyPr>
          <a:lstStyle/>
          <a:p>
            <a:pPr defTabSz="804896"/>
            <a:r>
              <a:rPr lang="en-US" sz="2000" dirty="0">
                <a:solidFill>
                  <a:prstClr val="black"/>
                </a:solidFill>
                <a:latin typeface="Arial" panose="020B0604020202020204" pitchFamily="34" charset="0"/>
              </a:rPr>
              <a:t>Quaternary structure of Antibody</a:t>
            </a:r>
          </a:p>
          <a:p>
            <a:pPr defTabSz="804896"/>
            <a:endParaRPr lang="en-US" sz="2000" dirty="0">
              <a:solidFill>
                <a:prstClr val="black"/>
              </a:solidFill>
              <a:latin typeface="Arial" panose="020B0604020202020204" pitchFamily="34" charset="0"/>
            </a:endParaRPr>
          </a:p>
          <a:p>
            <a:pPr marL="188645" indent="-188645" defTabSz="804896">
              <a:buFont typeface="Arial" panose="020B0604020202020204" pitchFamily="34" charset="0"/>
              <a:buChar char="•"/>
            </a:pPr>
            <a:r>
              <a:rPr lang="en-US" sz="2000" dirty="0">
                <a:solidFill>
                  <a:prstClr val="black"/>
                </a:solidFill>
                <a:latin typeface="Arial" panose="020B0604020202020204" pitchFamily="34" charset="0"/>
              </a:rPr>
              <a:t>two light chains are identical</a:t>
            </a:r>
          </a:p>
          <a:p>
            <a:pPr marL="188645" indent="-188645" defTabSz="804896">
              <a:buFont typeface="Arial" panose="020B0604020202020204" pitchFamily="34" charset="0"/>
              <a:buChar char="•"/>
            </a:pPr>
            <a:r>
              <a:rPr lang="en-US" sz="2000" dirty="0">
                <a:solidFill>
                  <a:prstClr val="black"/>
                </a:solidFill>
                <a:latin typeface="Arial" panose="020B0604020202020204" pitchFamily="34" charset="0"/>
              </a:rPr>
              <a:t>two heavy chains are identical</a:t>
            </a:r>
          </a:p>
          <a:p>
            <a:pPr marL="188645" indent="-188645" defTabSz="804896">
              <a:buFont typeface="Arial" panose="020B0604020202020204" pitchFamily="34" charset="0"/>
              <a:buChar char="•"/>
            </a:pPr>
            <a:endParaRPr lang="en-US" sz="2000" dirty="0">
              <a:solidFill>
                <a:prstClr val="black"/>
              </a:solidFill>
              <a:latin typeface="Arial" panose="020B0604020202020204" pitchFamily="34" charset="0"/>
            </a:endParaRPr>
          </a:p>
          <a:p>
            <a:pPr marL="188645" indent="-188645" defTabSz="804896">
              <a:buFont typeface="Arial" panose="020B0604020202020204" pitchFamily="34" charset="0"/>
              <a:buChar char="•"/>
            </a:pPr>
            <a:r>
              <a:rPr lang="en-US" sz="2000" dirty="0" err="1">
                <a:solidFill>
                  <a:prstClr val="black"/>
                </a:solidFill>
                <a:latin typeface="Arial" panose="020B0604020202020204" pitchFamily="34" charset="0"/>
              </a:rPr>
              <a:t>heterotetramer</a:t>
            </a:r>
            <a:r>
              <a:rPr lang="en-US" sz="2000" dirty="0">
                <a:solidFill>
                  <a:prstClr val="black"/>
                </a:solidFill>
                <a:latin typeface="Arial" panose="020B0604020202020204" pitchFamily="34" charset="0"/>
              </a:rPr>
              <a:t> held together by non-covalent forces &amp; disulfide bonds</a:t>
            </a:r>
          </a:p>
          <a:p>
            <a:pPr marL="188645" indent="-188645" defTabSz="804896">
              <a:buFont typeface="Arial" panose="020B0604020202020204" pitchFamily="34" charset="0"/>
              <a:buChar char="•"/>
            </a:pPr>
            <a:endParaRPr lang="en-US" sz="2000" dirty="0">
              <a:solidFill>
                <a:prstClr val="black"/>
              </a:solidFill>
              <a:latin typeface="Arial" panose="020B0604020202020204" pitchFamily="34" charset="0"/>
            </a:endParaRPr>
          </a:p>
          <a:p>
            <a:pPr marL="188645" indent="-188645" defTabSz="804896">
              <a:buFont typeface="Arial" panose="020B0604020202020204" pitchFamily="34" charset="0"/>
              <a:buChar char="•"/>
            </a:pPr>
            <a:r>
              <a:rPr lang="en-US" sz="2000" dirty="0">
                <a:solidFill>
                  <a:prstClr val="black"/>
                </a:solidFill>
                <a:latin typeface="Arial" panose="020B0604020202020204" pitchFamily="34" charset="0"/>
              </a:rPr>
              <a:t>Antibodies bind two antigens at the top of the Y.</a:t>
            </a:r>
          </a:p>
        </p:txBody>
      </p:sp>
      <p:grpSp>
        <p:nvGrpSpPr>
          <p:cNvPr id="5" name="Group 4">
            <a:extLst>
              <a:ext uri="{FF2B5EF4-FFF2-40B4-BE49-F238E27FC236}">
                <a16:creationId xmlns:a16="http://schemas.microsoft.com/office/drawing/2014/main" id="{BC9A7AFE-ACAD-F724-7AB7-4B40C9C96528}"/>
              </a:ext>
            </a:extLst>
          </p:cNvPr>
          <p:cNvGrpSpPr/>
          <p:nvPr/>
        </p:nvGrpSpPr>
        <p:grpSpPr>
          <a:xfrm>
            <a:off x="5435689" y="3067324"/>
            <a:ext cx="3613575" cy="3775275"/>
            <a:chOff x="4155940" y="721706"/>
            <a:chExt cx="3379201" cy="3530413"/>
          </a:xfrm>
        </p:grpSpPr>
        <p:graphicFrame>
          <p:nvGraphicFramePr>
            <p:cNvPr id="12" name="Object 11">
              <a:extLst>
                <a:ext uri="{FF2B5EF4-FFF2-40B4-BE49-F238E27FC236}">
                  <a16:creationId xmlns:a16="http://schemas.microsoft.com/office/drawing/2014/main" id="{34CA954D-7A93-87A0-3D87-24C153C72A79}"/>
                </a:ext>
              </a:extLst>
            </p:cNvPr>
            <p:cNvGraphicFramePr>
              <a:graphicFrameLocks noChangeAspect="1"/>
            </p:cNvGraphicFramePr>
            <p:nvPr/>
          </p:nvGraphicFramePr>
          <p:xfrm>
            <a:off x="5844676" y="734410"/>
            <a:ext cx="1378820" cy="3517709"/>
          </p:xfrm>
          <a:graphic>
            <a:graphicData uri="http://schemas.openxmlformats.org/presentationml/2006/ole">
              <mc:AlternateContent xmlns:mc="http://schemas.openxmlformats.org/markup-compatibility/2006">
                <mc:Choice xmlns:v="urn:schemas-microsoft-com:vml" Requires="v">
                  <p:oleObj name="MDLDrawObject Class" r:id="rId5" imgW="1399910" imgH="3590597" progId="MDLDrawOLE.MDLDrawObject.1">
                    <p:embed/>
                  </p:oleObj>
                </mc:Choice>
                <mc:Fallback>
                  <p:oleObj name="MDLDrawObject Class" r:id="rId5" imgW="1399910" imgH="3590597" progId="MDLDrawOLE.MDLDrawObject.1">
                    <p:embed/>
                    <p:pic>
                      <p:nvPicPr>
                        <p:cNvPr id="12" name="Object 11">
                          <a:extLst>
                            <a:ext uri="{FF2B5EF4-FFF2-40B4-BE49-F238E27FC236}">
                              <a16:creationId xmlns:a16="http://schemas.microsoft.com/office/drawing/2014/main" id="{34CA954D-7A93-87A0-3D87-24C153C72A79}"/>
                            </a:ext>
                          </a:extLst>
                        </p:cNvPr>
                        <p:cNvPicPr>
                          <a:picLocks noChangeAspect="1" noChangeArrowheads="1"/>
                        </p:cNvPicPr>
                        <p:nvPr/>
                      </p:nvPicPr>
                      <p:blipFill>
                        <a:blip r:embed="rId6"/>
                        <a:srcRect/>
                        <a:stretch>
                          <a:fillRect/>
                        </a:stretch>
                      </p:blipFill>
                      <p:spPr bwMode="auto">
                        <a:xfrm>
                          <a:off x="5844676" y="734410"/>
                          <a:ext cx="1378820" cy="3517709"/>
                        </a:xfrm>
                        <a:prstGeom prst="rect">
                          <a:avLst/>
                        </a:prstGeom>
                        <a:noFill/>
                      </p:spPr>
                    </p:pic>
                  </p:oleObj>
                </mc:Fallback>
              </mc:AlternateContent>
            </a:graphicData>
          </a:graphic>
        </p:graphicFrame>
        <p:graphicFrame>
          <p:nvGraphicFramePr>
            <p:cNvPr id="13" name="Object 12">
              <a:extLst>
                <a:ext uri="{FF2B5EF4-FFF2-40B4-BE49-F238E27FC236}">
                  <a16:creationId xmlns:a16="http://schemas.microsoft.com/office/drawing/2014/main" id="{B7D0AFD3-84E4-8DF5-0B6D-1E469A0F04C8}"/>
                </a:ext>
              </a:extLst>
            </p:cNvPr>
            <p:cNvGraphicFramePr>
              <a:graphicFrameLocks noChangeAspect="1"/>
            </p:cNvGraphicFramePr>
            <p:nvPr/>
          </p:nvGraphicFramePr>
          <p:xfrm>
            <a:off x="6494465" y="908525"/>
            <a:ext cx="1040676" cy="1558492"/>
          </p:xfrm>
          <a:graphic>
            <a:graphicData uri="http://schemas.openxmlformats.org/presentationml/2006/ole">
              <mc:AlternateContent xmlns:mc="http://schemas.openxmlformats.org/markup-compatibility/2006">
                <mc:Choice xmlns:v="urn:schemas-microsoft-com:vml" Requires="v">
                  <p:oleObj name="MDLDrawObject Class" r:id="rId7" imgW="1056640" imgH="1589952" progId="MDLDrawOLE.MDLDrawObject.1">
                    <p:embed/>
                  </p:oleObj>
                </mc:Choice>
                <mc:Fallback>
                  <p:oleObj name="MDLDrawObject Class" r:id="rId7" imgW="1056640" imgH="1589952" progId="MDLDrawOLE.MDLDrawObject.1">
                    <p:embed/>
                    <p:pic>
                      <p:nvPicPr>
                        <p:cNvPr id="13" name="Object 12">
                          <a:extLst>
                            <a:ext uri="{FF2B5EF4-FFF2-40B4-BE49-F238E27FC236}">
                              <a16:creationId xmlns:a16="http://schemas.microsoft.com/office/drawing/2014/main" id="{B7D0AFD3-84E4-8DF5-0B6D-1E469A0F04C8}"/>
                            </a:ext>
                          </a:extLst>
                        </p:cNvPr>
                        <p:cNvPicPr>
                          <a:picLocks noChangeAspect="1" noChangeArrowheads="1"/>
                        </p:cNvPicPr>
                        <p:nvPr/>
                      </p:nvPicPr>
                      <p:blipFill>
                        <a:blip r:embed="rId8"/>
                        <a:srcRect/>
                        <a:stretch>
                          <a:fillRect/>
                        </a:stretch>
                      </p:blipFill>
                      <p:spPr bwMode="auto">
                        <a:xfrm>
                          <a:off x="6494465" y="908525"/>
                          <a:ext cx="1040676" cy="1558492"/>
                        </a:xfrm>
                        <a:prstGeom prst="rect">
                          <a:avLst/>
                        </a:prstGeom>
                        <a:noFill/>
                      </p:spPr>
                    </p:pic>
                  </p:oleObj>
                </mc:Fallback>
              </mc:AlternateContent>
            </a:graphicData>
          </a:graphic>
        </p:graphicFrame>
        <p:graphicFrame>
          <p:nvGraphicFramePr>
            <p:cNvPr id="14" name="Object 13">
              <a:extLst>
                <a:ext uri="{FF2B5EF4-FFF2-40B4-BE49-F238E27FC236}">
                  <a16:creationId xmlns:a16="http://schemas.microsoft.com/office/drawing/2014/main" id="{19889C90-6948-E36B-7996-705C6B54C27D}"/>
                </a:ext>
              </a:extLst>
            </p:cNvPr>
            <p:cNvGraphicFramePr>
              <a:graphicFrameLocks noChangeAspect="1"/>
            </p:cNvGraphicFramePr>
            <p:nvPr/>
          </p:nvGraphicFramePr>
          <p:xfrm>
            <a:off x="4466202" y="721706"/>
            <a:ext cx="1322327" cy="3490625"/>
          </p:xfrm>
          <a:graphic>
            <a:graphicData uri="http://schemas.openxmlformats.org/presentationml/2006/ole">
              <mc:AlternateContent xmlns:mc="http://schemas.openxmlformats.org/markup-compatibility/2006">
                <mc:Choice xmlns:v="urn:schemas-microsoft-com:vml" Requires="v">
                  <p:oleObj name="MDLDrawObject Class" r:id="rId9" imgW="1342304" imgH="3562219" progId="MDLDrawOLE.MDLDrawObject.1">
                    <p:embed/>
                  </p:oleObj>
                </mc:Choice>
                <mc:Fallback>
                  <p:oleObj name="MDLDrawObject Class" r:id="rId9" imgW="1342304" imgH="3562219" progId="MDLDrawOLE.MDLDrawObject.1">
                    <p:embed/>
                    <p:pic>
                      <p:nvPicPr>
                        <p:cNvPr id="14" name="Object 13">
                          <a:extLst>
                            <a:ext uri="{FF2B5EF4-FFF2-40B4-BE49-F238E27FC236}">
                              <a16:creationId xmlns:a16="http://schemas.microsoft.com/office/drawing/2014/main" id="{19889C90-6948-E36B-7996-705C6B54C27D}"/>
                            </a:ext>
                          </a:extLst>
                        </p:cNvPr>
                        <p:cNvPicPr>
                          <a:picLocks noChangeAspect="1" noChangeArrowheads="1"/>
                        </p:cNvPicPr>
                        <p:nvPr/>
                      </p:nvPicPr>
                      <p:blipFill>
                        <a:blip r:embed="rId10"/>
                        <a:srcRect/>
                        <a:stretch>
                          <a:fillRect/>
                        </a:stretch>
                      </p:blipFill>
                      <p:spPr bwMode="auto">
                        <a:xfrm>
                          <a:off x="4466202" y="721706"/>
                          <a:ext cx="1322327" cy="3490625"/>
                        </a:xfrm>
                        <a:prstGeom prst="rect">
                          <a:avLst/>
                        </a:prstGeom>
                        <a:noFill/>
                      </p:spPr>
                    </p:pic>
                  </p:oleObj>
                </mc:Fallback>
              </mc:AlternateContent>
            </a:graphicData>
          </a:graphic>
        </p:graphicFrame>
        <p:graphicFrame>
          <p:nvGraphicFramePr>
            <p:cNvPr id="15" name="Object 14">
              <a:extLst>
                <a:ext uri="{FF2B5EF4-FFF2-40B4-BE49-F238E27FC236}">
                  <a16:creationId xmlns:a16="http://schemas.microsoft.com/office/drawing/2014/main" id="{923A00BE-164C-72CE-A1F9-092B7EB19751}"/>
                </a:ext>
              </a:extLst>
            </p:cNvPr>
            <p:cNvGraphicFramePr>
              <a:graphicFrameLocks noChangeAspect="1"/>
            </p:cNvGraphicFramePr>
            <p:nvPr/>
          </p:nvGraphicFramePr>
          <p:xfrm>
            <a:off x="4155940" y="908525"/>
            <a:ext cx="983537" cy="1449322"/>
          </p:xfrm>
          <a:graphic>
            <a:graphicData uri="http://schemas.openxmlformats.org/presentationml/2006/ole">
              <mc:AlternateContent xmlns:mc="http://schemas.openxmlformats.org/markup-compatibility/2006">
                <mc:Choice xmlns:v="urn:schemas-microsoft-com:vml" Requires="v">
                  <p:oleObj name="MDLDrawObject Class" r:id="rId11" imgW="1047170" imgH="1552115" progId="MDLDrawOLE.MDLDrawObject.1">
                    <p:embed/>
                  </p:oleObj>
                </mc:Choice>
                <mc:Fallback>
                  <p:oleObj name="MDLDrawObject Class" r:id="rId11" imgW="1047170" imgH="1552115" progId="MDLDrawOLE.MDLDrawObject.1">
                    <p:embed/>
                    <p:pic>
                      <p:nvPicPr>
                        <p:cNvPr id="15" name="Object 14">
                          <a:extLst>
                            <a:ext uri="{FF2B5EF4-FFF2-40B4-BE49-F238E27FC236}">
                              <a16:creationId xmlns:a16="http://schemas.microsoft.com/office/drawing/2014/main" id="{923A00BE-164C-72CE-A1F9-092B7EB19751}"/>
                            </a:ext>
                          </a:extLst>
                        </p:cNvPr>
                        <p:cNvPicPr>
                          <a:picLocks noChangeAspect="1" noChangeArrowheads="1"/>
                        </p:cNvPicPr>
                        <p:nvPr/>
                      </p:nvPicPr>
                      <p:blipFill>
                        <a:blip r:embed="rId12"/>
                        <a:srcRect/>
                        <a:stretch>
                          <a:fillRect/>
                        </a:stretch>
                      </p:blipFill>
                      <p:spPr bwMode="auto">
                        <a:xfrm>
                          <a:off x="4155940" y="908525"/>
                          <a:ext cx="983537" cy="1449322"/>
                        </a:xfrm>
                        <a:prstGeom prst="rect">
                          <a:avLst/>
                        </a:prstGeom>
                        <a:noFill/>
                      </p:spPr>
                    </p:pic>
                  </p:oleObj>
                </mc:Fallback>
              </mc:AlternateContent>
            </a:graphicData>
          </a:graphic>
        </p:graphicFrame>
      </p:grpSp>
      <p:sp>
        <p:nvSpPr>
          <p:cNvPr id="17" name="Date Placeholder 16">
            <a:extLst>
              <a:ext uri="{FF2B5EF4-FFF2-40B4-BE49-F238E27FC236}">
                <a16:creationId xmlns:a16="http://schemas.microsoft.com/office/drawing/2014/main" id="{C9AD5FCF-32B1-5CA3-0505-F02E3D7A71BF}"/>
              </a:ext>
            </a:extLst>
          </p:cNvPr>
          <p:cNvSpPr>
            <a:spLocks noGrp="1"/>
          </p:cNvSpPr>
          <p:nvPr>
            <p:ph type="dt" sz="half" idx="6"/>
          </p:nvPr>
        </p:nvSpPr>
        <p:spPr/>
        <p:txBody>
          <a:bodyPr/>
          <a:lstStyle/>
          <a:p>
            <a:fld id="{4613E8D7-4FE3-4A65-B7D9-7F6680E8D793}" type="datetime1">
              <a:rPr lang="en-US" smtClean="0"/>
              <a:t>8/28/2024</a:t>
            </a:fld>
            <a:endParaRPr lang="en-US"/>
          </a:p>
        </p:txBody>
      </p:sp>
      <p:sp>
        <p:nvSpPr>
          <p:cNvPr id="18" name="Footer Placeholder 17">
            <a:extLst>
              <a:ext uri="{FF2B5EF4-FFF2-40B4-BE49-F238E27FC236}">
                <a16:creationId xmlns:a16="http://schemas.microsoft.com/office/drawing/2014/main" id="{F7D6DD89-BF8B-6184-DB04-10664BA6E31C}"/>
              </a:ext>
            </a:extLst>
          </p:cNvPr>
          <p:cNvSpPr>
            <a:spLocks noGrp="1"/>
          </p:cNvSpPr>
          <p:nvPr>
            <p:ph type="ftr" sz="quarter" idx="5"/>
          </p:nvPr>
        </p:nvSpPr>
        <p:spPr/>
        <p:txBody>
          <a:bodyPr/>
          <a:lstStyle/>
          <a:p>
            <a:r>
              <a:rPr lang="en-US"/>
              <a:t>Foundations - Rule - F2024 - Lecture 2b</a:t>
            </a:r>
          </a:p>
        </p:txBody>
      </p:sp>
      <p:sp>
        <p:nvSpPr>
          <p:cNvPr id="19" name="Slide Number Placeholder 18">
            <a:extLst>
              <a:ext uri="{FF2B5EF4-FFF2-40B4-BE49-F238E27FC236}">
                <a16:creationId xmlns:a16="http://schemas.microsoft.com/office/drawing/2014/main" id="{5E39592D-5A09-025D-D90E-A092EB62FE4F}"/>
              </a:ext>
            </a:extLst>
          </p:cNvPr>
          <p:cNvSpPr>
            <a:spLocks noGrp="1"/>
          </p:cNvSpPr>
          <p:nvPr>
            <p:ph type="sldNum" sz="quarter" idx="7"/>
          </p:nvPr>
        </p:nvSpPr>
        <p:spPr/>
        <p:txBody>
          <a:bodyPr/>
          <a:lstStyle/>
          <a:p>
            <a:pPr marL="38446">
              <a:lnSpc>
                <a:spcPts val="1422"/>
              </a:lnSpc>
            </a:pPr>
            <a:fld id="{81D60167-4931-47E6-BA6A-407CBD079E47}" type="slidenum">
              <a:rPr lang="en-US" smtClean="0"/>
              <a:pPr marL="38446">
                <a:lnSpc>
                  <a:spcPts val="1422"/>
                </a:lnSpc>
              </a:pPr>
              <a:t>2</a:t>
            </a:fld>
            <a:endParaRPr lang="en-US" dirty="0"/>
          </a:p>
        </p:txBody>
      </p:sp>
    </p:spTree>
    <p:extLst>
      <p:ext uri="{BB962C8B-B14F-4D97-AF65-F5344CB8AC3E}">
        <p14:creationId xmlns:p14="http://schemas.microsoft.com/office/powerpoint/2010/main" val="3880557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RNAP_cutaway_bw.png">
            <a:extLst>
              <a:ext uri="{FF2B5EF4-FFF2-40B4-BE49-F238E27FC236}">
                <a16:creationId xmlns:a16="http://schemas.microsoft.com/office/drawing/2014/main" id="{9A65A6A3-D85E-4555-A089-F2E192712463}"/>
              </a:ext>
            </a:extLst>
          </p:cNvPr>
          <p:cNvPicPr/>
          <p:nvPr/>
        </p:nvPicPr>
        <p:blipFill>
          <a:blip r:embed="rId2" cstate="print"/>
          <a:srcRect l="1853" t="3664" r="1853" b="7328"/>
          <a:stretch>
            <a:fillRect/>
          </a:stretch>
        </p:blipFill>
        <p:spPr>
          <a:xfrm>
            <a:off x="8571287" y="1280457"/>
            <a:ext cx="4636249" cy="4330180"/>
          </a:xfrm>
          <a:prstGeom prst="rect">
            <a:avLst/>
          </a:prstGeom>
        </p:spPr>
      </p:pic>
      <p:sp>
        <p:nvSpPr>
          <p:cNvPr id="11" name="Rectangle 10">
            <a:extLst>
              <a:ext uri="{FF2B5EF4-FFF2-40B4-BE49-F238E27FC236}">
                <a16:creationId xmlns:a16="http://schemas.microsoft.com/office/drawing/2014/main" id="{EC21B5F5-646B-45B9-9B53-DFE415F02E36}"/>
              </a:ext>
            </a:extLst>
          </p:cNvPr>
          <p:cNvSpPr/>
          <p:nvPr/>
        </p:nvSpPr>
        <p:spPr>
          <a:xfrm>
            <a:off x="283607" y="1259836"/>
            <a:ext cx="6066924" cy="1791474"/>
          </a:xfrm>
          <a:prstGeom prst="rect">
            <a:avLst/>
          </a:prstGeom>
        </p:spPr>
        <p:txBody>
          <a:bodyPr wrap="square">
            <a:spAutoFit/>
          </a:bodyPr>
          <a:lstStyle/>
          <a:p>
            <a:pPr marL="342265" indent="-342265">
              <a:spcBef>
                <a:spcPts val="602"/>
              </a:spcBef>
              <a:buFont typeface="Symbol" panose="05050102010706020507" pitchFamily="18" charset="2"/>
              <a:buChar char=""/>
            </a:pPr>
            <a:r>
              <a:rPr lang="fr-FR" sz="2007" dirty="0">
                <a:latin typeface="Arial" panose="020B0604020202020204" pitchFamily="34" charset="0"/>
                <a:ea typeface="Times New Roman" panose="02020603050405020304" pitchFamily="18" charset="0"/>
                <a:cs typeface="Times New Roman" panose="02020603050405020304" pitchFamily="18" charset="0"/>
              </a:rPr>
              <a:t>Holoenzyme: </a:t>
            </a:r>
            <a:r>
              <a:rPr lang="en-US" sz="2007"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fr-FR" sz="2007" dirty="0">
                <a:latin typeface="Arial" panose="020B0604020202020204" pitchFamily="34" charset="0"/>
                <a:ea typeface="Times New Roman" panose="02020603050405020304" pitchFamily="18" charset="0"/>
                <a:cs typeface="Times New Roman" panose="02020603050405020304" pitchFamily="18" charset="0"/>
              </a:rPr>
              <a:t> + </a:t>
            </a:r>
            <a:r>
              <a:rPr lang="en-US" sz="2007" dirty="0">
                <a:latin typeface="Arial" panose="020B0604020202020204" pitchFamily="34" charset="0"/>
                <a:ea typeface="Times New Roman" panose="02020603050405020304" pitchFamily="18" charset="0"/>
                <a:cs typeface="Times New Roman" panose="02020603050405020304" pitchFamily="18" charset="0"/>
              </a:rPr>
              <a:t>α</a:t>
            </a:r>
            <a:r>
              <a:rPr lang="fr-FR" sz="2007" baseline="-25000" dirty="0">
                <a:latin typeface="Arial" panose="020B0604020202020204" pitchFamily="34" charset="0"/>
                <a:ea typeface="Times New Roman" panose="02020603050405020304" pitchFamily="18" charset="0"/>
                <a:cs typeface="Times New Roman" panose="02020603050405020304" pitchFamily="18" charset="0"/>
              </a:rPr>
              <a:t>2</a:t>
            </a:r>
            <a:r>
              <a:rPr lang="en-US" sz="2007"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fr-FR" sz="2007" dirty="0">
                <a:latin typeface="Arial" panose="020B0604020202020204" pitchFamily="34" charset="0"/>
                <a:ea typeface="Times New Roman" panose="02020603050405020304" pitchFamily="18" charset="0"/>
                <a:cs typeface="Times New Roman" panose="02020603050405020304" pitchFamily="18" charset="0"/>
              </a:rPr>
              <a:t>’</a:t>
            </a:r>
            <a:endParaRPr lang="en-US" sz="2007" dirty="0">
              <a:latin typeface="Arial" panose="020B0604020202020204" pitchFamily="34" charset="0"/>
              <a:ea typeface="Times New Roman" panose="02020603050405020304" pitchFamily="18" charset="0"/>
              <a:cs typeface="Times New Roman" panose="02020603050405020304" pitchFamily="18" charset="0"/>
            </a:endParaRPr>
          </a:p>
          <a:p>
            <a:pPr marL="342265" indent="-342265">
              <a:spcBef>
                <a:spcPts val="602"/>
              </a:spcBef>
              <a:buFont typeface="Symbol" panose="05050102010706020507" pitchFamily="18" charset="2"/>
              <a:buChar char=""/>
            </a:pPr>
            <a:r>
              <a:rPr lang="en-US" sz="2007" dirty="0">
                <a:latin typeface="Arial" panose="020B0604020202020204" pitchFamily="34" charset="0"/>
                <a:ea typeface="Times New Roman" panose="02020603050405020304" pitchFamily="18" charset="0"/>
                <a:cs typeface="Times New Roman" panose="02020603050405020304" pitchFamily="18" charset="0"/>
              </a:rPr>
              <a:t>Binds to promoter (P) sequence in a base specific manner </a:t>
            </a:r>
            <a:r>
              <a:rPr lang="en-US" sz="2007" b="1" dirty="0">
                <a:latin typeface="Arial" panose="020B0604020202020204" pitchFamily="34" charset="0"/>
                <a:ea typeface="Times New Roman" panose="02020603050405020304" pitchFamily="18" charset="0"/>
                <a:cs typeface="Times New Roman" panose="02020603050405020304" pitchFamily="18" charset="0"/>
              </a:rPr>
              <a:t>via </a:t>
            </a:r>
            <a:r>
              <a:rPr lang="en-US" sz="2007" b="1"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2007" b="1" dirty="0">
                <a:latin typeface="Arial" panose="020B0604020202020204" pitchFamily="34" charset="0"/>
                <a:ea typeface="Times New Roman" panose="02020603050405020304" pitchFamily="18" charset="0"/>
                <a:cs typeface="Times New Roman" panose="02020603050405020304" pitchFamily="18" charset="0"/>
              </a:rPr>
              <a:t> subunit</a:t>
            </a:r>
            <a:r>
              <a:rPr lang="en-US" sz="2007" dirty="0">
                <a:latin typeface="Arial" panose="020B0604020202020204" pitchFamily="34" charset="0"/>
                <a:ea typeface="Times New Roman" panose="02020603050405020304" pitchFamily="18" charset="0"/>
                <a:cs typeface="Times New Roman" panose="02020603050405020304" pitchFamily="18" charset="0"/>
              </a:rPr>
              <a:t>.</a:t>
            </a:r>
          </a:p>
          <a:p>
            <a:pPr marL="342265" indent="-342265">
              <a:spcBef>
                <a:spcPts val="602"/>
              </a:spcBef>
              <a:buFont typeface="Symbol" panose="05050102010706020507" pitchFamily="18" charset="2"/>
              <a:buChar char=""/>
            </a:pPr>
            <a:r>
              <a:rPr lang="fr-FR" sz="2007" dirty="0" err="1">
                <a:latin typeface="Arial" panose="020B0604020202020204" pitchFamily="34" charset="0"/>
                <a:ea typeface="Times New Roman" panose="02020603050405020304" pitchFamily="18" charset="0"/>
                <a:cs typeface="Times New Roman" panose="02020603050405020304" pitchFamily="18" charset="0"/>
              </a:rPr>
              <a:t>Core</a:t>
            </a:r>
            <a:r>
              <a:rPr lang="fr-FR" sz="2007" dirty="0">
                <a:latin typeface="Arial" panose="020B0604020202020204" pitchFamily="34" charset="0"/>
                <a:ea typeface="Times New Roman" panose="02020603050405020304" pitchFamily="18" charset="0"/>
                <a:cs typeface="Times New Roman" panose="02020603050405020304" pitchFamily="18" charset="0"/>
              </a:rPr>
              <a:t> </a:t>
            </a:r>
            <a:r>
              <a:rPr lang="fr-FR" sz="2007" dirty="0" err="1">
                <a:latin typeface="Arial" panose="020B0604020202020204" pitchFamily="34" charset="0"/>
                <a:ea typeface="Times New Roman" panose="02020603050405020304" pitchFamily="18" charset="0"/>
                <a:cs typeface="Times New Roman" panose="02020603050405020304" pitchFamily="18" charset="0"/>
              </a:rPr>
              <a:t>polymerase</a:t>
            </a:r>
            <a:r>
              <a:rPr lang="fr-FR" sz="2007" dirty="0">
                <a:latin typeface="Arial" panose="020B0604020202020204" pitchFamily="34" charset="0"/>
                <a:ea typeface="Times New Roman" panose="02020603050405020304" pitchFamily="18" charset="0"/>
                <a:cs typeface="Times New Roman" panose="02020603050405020304" pitchFamily="18" charset="0"/>
              </a:rPr>
              <a:t> = </a:t>
            </a:r>
            <a:r>
              <a:rPr lang="en-US" sz="2007" dirty="0">
                <a:latin typeface="Arial" panose="020B0604020202020204" pitchFamily="34" charset="0"/>
                <a:ea typeface="Times New Roman" panose="02020603050405020304" pitchFamily="18" charset="0"/>
                <a:cs typeface="Times New Roman" panose="02020603050405020304" pitchFamily="18" charset="0"/>
              </a:rPr>
              <a:t>α</a:t>
            </a:r>
            <a:r>
              <a:rPr lang="fr-FR" sz="2007" baseline="-25000" dirty="0">
                <a:latin typeface="Arial" panose="020B0604020202020204" pitchFamily="34" charset="0"/>
                <a:ea typeface="Times New Roman" panose="02020603050405020304" pitchFamily="18" charset="0"/>
                <a:cs typeface="Times New Roman" panose="02020603050405020304" pitchFamily="18" charset="0"/>
              </a:rPr>
              <a:t>2</a:t>
            </a:r>
            <a:r>
              <a:rPr lang="en-US" sz="2007"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fr-FR" sz="2007" dirty="0">
                <a:latin typeface="Arial" panose="020B0604020202020204" pitchFamily="34" charset="0"/>
                <a:ea typeface="Times New Roman" panose="02020603050405020304" pitchFamily="18" charset="0"/>
                <a:cs typeface="Times New Roman" panose="02020603050405020304" pitchFamily="18" charset="0"/>
              </a:rPr>
              <a:t>’ – </a:t>
            </a:r>
            <a:r>
              <a:rPr lang="en-US" sz="2007" dirty="0">
                <a:latin typeface="Arial" panose="020B0604020202020204" pitchFamily="34" charset="0"/>
                <a:ea typeface="Times New Roman" panose="02020603050405020304" pitchFamily="18" charset="0"/>
                <a:cs typeface="Times New Roman" panose="02020603050405020304" pitchFamily="18" charset="0"/>
              </a:rPr>
              <a:t>sufficient</a:t>
            </a:r>
            <a:r>
              <a:rPr lang="fr-FR" sz="2007" dirty="0">
                <a:latin typeface="Arial" panose="020B0604020202020204" pitchFamily="34" charset="0"/>
                <a:ea typeface="Times New Roman" panose="02020603050405020304" pitchFamily="18" charset="0"/>
                <a:cs typeface="Times New Roman" panose="02020603050405020304" pitchFamily="18" charset="0"/>
              </a:rPr>
              <a:t> for </a:t>
            </a:r>
            <a:r>
              <a:rPr lang="en-US" sz="2007" dirty="0">
                <a:latin typeface="Arial" panose="020B0604020202020204" pitchFamily="34" charset="0"/>
                <a:ea typeface="Times New Roman" panose="02020603050405020304" pitchFamily="18" charset="0"/>
                <a:cs typeface="Times New Roman" panose="02020603050405020304" pitchFamily="18" charset="0"/>
              </a:rPr>
              <a:t>elongation</a:t>
            </a:r>
            <a:r>
              <a:rPr lang="fr-FR" sz="2007" dirty="0">
                <a:latin typeface="Arial" panose="020B0604020202020204" pitchFamily="34" charset="0"/>
                <a:ea typeface="Times New Roman" panose="02020603050405020304" pitchFamily="18" charset="0"/>
                <a:cs typeface="Times New Roman" panose="02020603050405020304" pitchFamily="18" charset="0"/>
              </a:rPr>
              <a:t> (sigma factor </a:t>
            </a:r>
            <a:r>
              <a:rPr lang="fr-FR" sz="2007" dirty="0" err="1">
                <a:latin typeface="Arial" panose="020B0604020202020204" pitchFamily="34" charset="0"/>
                <a:ea typeface="Times New Roman" panose="02020603050405020304" pitchFamily="18" charset="0"/>
                <a:cs typeface="Times New Roman" panose="02020603050405020304" pitchFamily="18" charset="0"/>
              </a:rPr>
              <a:t>falls</a:t>
            </a:r>
            <a:r>
              <a:rPr lang="fr-FR" sz="2007" dirty="0">
                <a:latin typeface="Arial" panose="020B0604020202020204" pitchFamily="34" charset="0"/>
                <a:ea typeface="Times New Roman" panose="02020603050405020304" pitchFamily="18" charset="0"/>
                <a:cs typeface="Times New Roman" panose="02020603050405020304" pitchFamily="18" charset="0"/>
              </a:rPr>
              <a:t> off </a:t>
            </a:r>
            <a:r>
              <a:rPr lang="fr-FR" sz="2007" dirty="0" err="1">
                <a:latin typeface="Arial" panose="020B0604020202020204" pitchFamily="34" charset="0"/>
                <a:ea typeface="Times New Roman" panose="02020603050405020304" pitchFamily="18" charset="0"/>
                <a:cs typeface="Times New Roman" panose="02020603050405020304" pitchFamily="18" charset="0"/>
              </a:rPr>
              <a:t>core</a:t>
            </a:r>
            <a:r>
              <a:rPr lang="fr-FR" sz="2007" dirty="0">
                <a:latin typeface="Arial" panose="020B0604020202020204" pitchFamily="34" charset="0"/>
                <a:ea typeface="Times New Roman" panose="02020603050405020304" pitchFamily="18" charset="0"/>
                <a:cs typeface="Times New Roman" panose="02020603050405020304" pitchFamily="18" charset="0"/>
              </a:rPr>
              <a:t> enzyme)</a:t>
            </a:r>
            <a:endParaRPr lang="en-US" sz="2007"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DCB8E43E-9CE8-45B6-A907-C1CDAA562E1F}"/>
              </a:ext>
            </a:extLst>
          </p:cNvPr>
          <p:cNvSpPr/>
          <p:nvPr/>
        </p:nvSpPr>
        <p:spPr>
          <a:xfrm>
            <a:off x="4988021" y="468448"/>
            <a:ext cx="3585394" cy="459902"/>
          </a:xfrm>
          <a:prstGeom prst="rect">
            <a:avLst/>
          </a:prstGeom>
        </p:spPr>
        <p:txBody>
          <a:bodyPr wrap="none">
            <a:spAutoFit/>
          </a:bodyPr>
          <a:lstStyle/>
          <a:p>
            <a:r>
              <a:rPr lang="en-US" sz="2387" dirty="0">
                <a:latin typeface="Arial" panose="020B0604020202020204" pitchFamily="34" charset="0"/>
                <a:ea typeface="Times New Roman" panose="02020603050405020304" pitchFamily="18" charset="0"/>
                <a:cs typeface="Times New Roman" panose="02020603050405020304" pitchFamily="18" charset="0"/>
              </a:rPr>
              <a:t>E. Coli RNA Polymerase:</a:t>
            </a:r>
          </a:p>
        </p:txBody>
      </p:sp>
      <p:grpSp>
        <p:nvGrpSpPr>
          <p:cNvPr id="17" name="Group 16">
            <a:extLst>
              <a:ext uri="{FF2B5EF4-FFF2-40B4-BE49-F238E27FC236}">
                <a16:creationId xmlns:a16="http://schemas.microsoft.com/office/drawing/2014/main" id="{665BAC5A-5D6B-F306-2D80-8CDC2AD366D3}"/>
              </a:ext>
            </a:extLst>
          </p:cNvPr>
          <p:cNvGrpSpPr/>
          <p:nvPr/>
        </p:nvGrpSpPr>
        <p:grpSpPr>
          <a:xfrm>
            <a:off x="2659626" y="3698174"/>
            <a:ext cx="5574019" cy="1643745"/>
            <a:chOff x="1567848" y="5367805"/>
            <a:chExt cx="5554199" cy="1637900"/>
          </a:xfrm>
        </p:grpSpPr>
        <p:sp>
          <p:nvSpPr>
            <p:cNvPr id="13" name="Text Box 10">
              <a:extLst>
                <a:ext uri="{FF2B5EF4-FFF2-40B4-BE49-F238E27FC236}">
                  <a16:creationId xmlns:a16="http://schemas.microsoft.com/office/drawing/2014/main" id="{CE6E1F86-3E44-4F3E-9AD2-89546ADBC3B1}"/>
                </a:ext>
              </a:extLst>
            </p:cNvPr>
            <p:cNvSpPr txBox="1">
              <a:spLocks noChangeArrowheads="1"/>
            </p:cNvSpPr>
            <p:nvPr/>
          </p:nvSpPr>
          <p:spPr bwMode="auto">
            <a:xfrm>
              <a:off x="1567848" y="5367805"/>
              <a:ext cx="5554199" cy="1637900"/>
            </a:xfrm>
            <a:prstGeom prst="rect">
              <a:avLst/>
            </a:prstGeom>
            <a:solidFill>
              <a:srgbClr val="FFFFFF"/>
            </a:solidFill>
            <a:ln w="9525">
              <a:solidFill>
                <a:srgbClr val="C0C0C0"/>
              </a:solidFill>
              <a:miter lim="800000"/>
              <a:headEnd/>
              <a:tailEnd/>
            </a:ln>
          </p:spPr>
          <p:txBody>
            <a:bodyPr rot="0" vert="horz" wrap="square" lIns="91267" tIns="45633" rIns="91267" bIns="45633" anchor="t" anchorCtr="0" upright="1">
              <a:noAutofit/>
            </a:bodyPr>
            <a:lstStyle/>
            <a:p>
              <a:r>
                <a:rPr lang="en-US" sz="2064" b="1" dirty="0">
                  <a:latin typeface="Arial" panose="020B0604020202020204" pitchFamily="34" charset="0"/>
                  <a:ea typeface="Times New Roman" panose="02020603050405020304" pitchFamily="18" charset="0"/>
                  <a:cs typeface="Times New Roman" panose="02020603050405020304" pitchFamily="18" charset="0"/>
                </a:rPr>
                <a:t>Optimal E. coli promoter</a:t>
              </a:r>
              <a:endParaRPr lang="en-US" sz="2064" dirty="0">
                <a:latin typeface="Arial" panose="020B0604020202020204" pitchFamily="34" charset="0"/>
                <a:ea typeface="Times New Roman" panose="02020603050405020304" pitchFamily="18" charset="0"/>
                <a:cs typeface="Times New Roman" panose="02020603050405020304" pitchFamily="18" charset="0"/>
              </a:endParaRPr>
            </a:p>
            <a:p>
              <a:r>
                <a:rPr lang="en-US" sz="1397" dirty="0">
                  <a:latin typeface="Arial" panose="020B0604020202020204" pitchFamily="34" charset="0"/>
                  <a:ea typeface="Times New Roman" panose="02020603050405020304" pitchFamily="18" charset="0"/>
                  <a:cs typeface="Times New Roman" panose="02020603050405020304" pitchFamily="18" charset="0"/>
                </a:rPr>
                <a:t> </a:t>
              </a:r>
            </a:p>
            <a:p>
              <a:r>
                <a:rPr lang="en-US" sz="1397" dirty="0">
                  <a:latin typeface="Arial" panose="020B0604020202020204" pitchFamily="34" charset="0"/>
                  <a:ea typeface="Times New Roman" panose="02020603050405020304" pitchFamily="18" charset="0"/>
                  <a:cs typeface="Times New Roman" panose="02020603050405020304" pitchFamily="18" charset="0"/>
                </a:rPr>
                <a:t> </a:t>
              </a:r>
            </a:p>
            <a:p>
              <a:r>
                <a:rPr lang="en-US" sz="1397" dirty="0">
                  <a:latin typeface="Arial" panose="020B0604020202020204" pitchFamily="34" charset="0"/>
                  <a:ea typeface="Times New Roman" panose="02020603050405020304" pitchFamily="18" charset="0"/>
                  <a:cs typeface="Times New Roman" panose="02020603050405020304" pitchFamily="18" charset="0"/>
                </a:rPr>
                <a:t>                                                                       Start of mRNA</a:t>
              </a:r>
            </a:p>
            <a:p>
              <a:r>
                <a:rPr lang="en-US" sz="1397" dirty="0">
                  <a:latin typeface="Arial" panose="020B0604020202020204" pitchFamily="34" charset="0"/>
                  <a:ea typeface="Times New Roman" panose="02020603050405020304" pitchFamily="18" charset="0"/>
                  <a:cs typeface="Times New Roman" panose="02020603050405020304" pitchFamily="18" charset="0"/>
                </a:rPr>
                <a:t>TTGACA -------17 bp--------TATAAT--  6 bp- -A(or G)—mRNA---------</a:t>
              </a:r>
            </a:p>
            <a:p>
              <a:r>
                <a:rPr lang="fr-FR" sz="1397" dirty="0">
                  <a:latin typeface="Arial" panose="020B0604020202020204" pitchFamily="34" charset="0"/>
                  <a:ea typeface="Times New Roman" panose="02020603050405020304" pitchFamily="18" charset="0"/>
                  <a:cs typeface="Times New Roman" panose="02020603050405020304" pitchFamily="18" charset="0"/>
                </a:rPr>
                <a:t>AACTGT-----------------------ATATTA-------------T(or C)--</a:t>
              </a:r>
              <a:r>
                <a:rPr lang="fr-FR" sz="1397" dirty="0" err="1">
                  <a:latin typeface="Arial" panose="020B0604020202020204" pitchFamily="34" charset="0"/>
                  <a:ea typeface="Times New Roman" panose="02020603050405020304" pitchFamily="18" charset="0"/>
                  <a:cs typeface="Times New Roman" panose="02020603050405020304" pitchFamily="18" charset="0"/>
                </a:rPr>
                <a:t>template</a:t>
              </a:r>
              <a:r>
                <a:rPr lang="fr-FR" sz="1397" dirty="0">
                  <a:latin typeface="Arial" panose="020B0604020202020204" pitchFamily="34" charset="0"/>
                  <a:ea typeface="Times New Roman" panose="02020603050405020304" pitchFamily="18" charset="0"/>
                  <a:cs typeface="Times New Roman" panose="02020603050405020304" pitchFamily="18" charset="0"/>
                </a:rPr>
                <a:t> stand</a:t>
              </a:r>
              <a:endParaRPr lang="en-US" sz="1397" dirty="0">
                <a:latin typeface="Arial" panose="020B0604020202020204" pitchFamily="34" charset="0"/>
                <a:ea typeface="Times New Roman" panose="02020603050405020304" pitchFamily="18" charset="0"/>
                <a:cs typeface="Times New Roman" panose="02020603050405020304" pitchFamily="18" charset="0"/>
              </a:endParaRPr>
            </a:p>
            <a:p>
              <a:r>
                <a:rPr lang="en-US" sz="1397" dirty="0">
                  <a:latin typeface="Arial" panose="020B0604020202020204" pitchFamily="34" charset="0"/>
                  <a:ea typeface="Times New Roman" panose="02020603050405020304" pitchFamily="18" charset="0"/>
                  <a:cs typeface="Times New Roman" panose="02020603050405020304" pitchFamily="18" charset="0"/>
                </a:rPr>
                <a:t>-35 region                        -10 region               </a:t>
              </a:r>
            </a:p>
          </p:txBody>
        </p:sp>
        <p:grpSp>
          <p:nvGrpSpPr>
            <p:cNvPr id="10" name="Group 9">
              <a:extLst>
                <a:ext uri="{FF2B5EF4-FFF2-40B4-BE49-F238E27FC236}">
                  <a16:creationId xmlns:a16="http://schemas.microsoft.com/office/drawing/2014/main" id="{0213D7FF-38A5-F9A3-F1AA-EA521CCA5977}"/>
                </a:ext>
              </a:extLst>
            </p:cNvPr>
            <p:cNvGrpSpPr/>
            <p:nvPr/>
          </p:nvGrpSpPr>
          <p:grpSpPr>
            <a:xfrm>
              <a:off x="1780408" y="5635582"/>
              <a:ext cx="2796894" cy="592941"/>
              <a:chOff x="1774249" y="5967995"/>
              <a:chExt cx="2796894" cy="592941"/>
            </a:xfrm>
          </p:grpSpPr>
          <p:sp>
            <p:nvSpPr>
              <p:cNvPr id="7" name="Freeform: Shape 6">
                <a:extLst>
                  <a:ext uri="{FF2B5EF4-FFF2-40B4-BE49-F238E27FC236}">
                    <a16:creationId xmlns:a16="http://schemas.microsoft.com/office/drawing/2014/main" id="{94D923BA-D894-4041-871D-3A4D7D693BB9}"/>
                  </a:ext>
                </a:extLst>
              </p:cNvPr>
              <p:cNvSpPr/>
              <p:nvPr/>
            </p:nvSpPr>
            <p:spPr>
              <a:xfrm>
                <a:off x="1774249" y="5967995"/>
                <a:ext cx="2796894" cy="592941"/>
              </a:xfrm>
              <a:custGeom>
                <a:avLst/>
                <a:gdLst>
                  <a:gd name="connsiteX0" fmla="*/ 107244 w 2822222"/>
                  <a:gd name="connsiteY0" fmla="*/ 587022 h 598311"/>
                  <a:gd name="connsiteX1" fmla="*/ 609600 w 2822222"/>
                  <a:gd name="connsiteY1" fmla="*/ 598311 h 598311"/>
                  <a:gd name="connsiteX2" fmla="*/ 970844 w 2822222"/>
                  <a:gd name="connsiteY2" fmla="*/ 462845 h 598311"/>
                  <a:gd name="connsiteX3" fmla="*/ 1021644 w 2822222"/>
                  <a:gd name="connsiteY3" fmla="*/ 457200 h 598311"/>
                  <a:gd name="connsiteX4" fmla="*/ 1484489 w 2822222"/>
                  <a:gd name="connsiteY4" fmla="*/ 428978 h 598311"/>
                  <a:gd name="connsiteX5" fmla="*/ 1557866 w 2822222"/>
                  <a:gd name="connsiteY5" fmla="*/ 412045 h 598311"/>
                  <a:gd name="connsiteX6" fmla="*/ 1896533 w 2822222"/>
                  <a:gd name="connsiteY6" fmla="*/ 462845 h 598311"/>
                  <a:gd name="connsiteX7" fmla="*/ 2088444 w 2822222"/>
                  <a:gd name="connsiteY7" fmla="*/ 570089 h 598311"/>
                  <a:gd name="connsiteX8" fmla="*/ 2150533 w 2822222"/>
                  <a:gd name="connsiteY8" fmla="*/ 581378 h 598311"/>
                  <a:gd name="connsiteX9" fmla="*/ 2726266 w 2822222"/>
                  <a:gd name="connsiteY9" fmla="*/ 598311 h 598311"/>
                  <a:gd name="connsiteX10" fmla="*/ 2822222 w 2822222"/>
                  <a:gd name="connsiteY10" fmla="*/ 406400 h 598311"/>
                  <a:gd name="connsiteX11" fmla="*/ 2398889 w 2822222"/>
                  <a:gd name="connsiteY11" fmla="*/ 135467 h 598311"/>
                  <a:gd name="connsiteX12" fmla="*/ 1778000 w 2822222"/>
                  <a:gd name="connsiteY12" fmla="*/ 0 h 598311"/>
                  <a:gd name="connsiteX13" fmla="*/ 903111 w 2822222"/>
                  <a:gd name="connsiteY13" fmla="*/ 56445 h 598311"/>
                  <a:gd name="connsiteX14" fmla="*/ 186266 w 2822222"/>
                  <a:gd name="connsiteY14" fmla="*/ 135467 h 598311"/>
                  <a:gd name="connsiteX15" fmla="*/ 0 w 2822222"/>
                  <a:gd name="connsiteY15" fmla="*/ 310445 h 598311"/>
                  <a:gd name="connsiteX16" fmla="*/ 50800 w 2822222"/>
                  <a:gd name="connsiteY16" fmla="*/ 553156 h 598311"/>
                  <a:gd name="connsiteX17" fmla="*/ 107244 w 2822222"/>
                  <a:gd name="connsiteY17" fmla="*/ 587022 h 59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22222" h="598311">
                    <a:moveTo>
                      <a:pt x="107244" y="587022"/>
                    </a:moveTo>
                    <a:lnTo>
                      <a:pt x="609600" y="598311"/>
                    </a:lnTo>
                    <a:lnTo>
                      <a:pt x="970844" y="462845"/>
                    </a:lnTo>
                    <a:lnTo>
                      <a:pt x="1021644" y="457200"/>
                    </a:lnTo>
                    <a:lnTo>
                      <a:pt x="1484489" y="428978"/>
                    </a:lnTo>
                    <a:cubicBezTo>
                      <a:pt x="1554047" y="411589"/>
                      <a:pt x="1528949" y="412045"/>
                      <a:pt x="1557866" y="412045"/>
                    </a:cubicBezTo>
                    <a:lnTo>
                      <a:pt x="1896533" y="462845"/>
                    </a:lnTo>
                    <a:lnTo>
                      <a:pt x="2088444" y="570089"/>
                    </a:lnTo>
                    <a:cubicBezTo>
                      <a:pt x="2146734" y="581747"/>
                      <a:pt x="2125701" y="581378"/>
                      <a:pt x="2150533" y="581378"/>
                    </a:cubicBezTo>
                    <a:lnTo>
                      <a:pt x="2726266" y="598311"/>
                    </a:lnTo>
                    <a:lnTo>
                      <a:pt x="2822222" y="406400"/>
                    </a:lnTo>
                    <a:lnTo>
                      <a:pt x="2398889" y="135467"/>
                    </a:lnTo>
                    <a:lnTo>
                      <a:pt x="1778000" y="0"/>
                    </a:lnTo>
                    <a:lnTo>
                      <a:pt x="903111" y="56445"/>
                    </a:lnTo>
                    <a:lnTo>
                      <a:pt x="186266" y="135467"/>
                    </a:lnTo>
                    <a:lnTo>
                      <a:pt x="0" y="310445"/>
                    </a:lnTo>
                    <a:lnTo>
                      <a:pt x="50800" y="553156"/>
                    </a:lnTo>
                    <a:lnTo>
                      <a:pt x="107244" y="587022"/>
                    </a:lnTo>
                    <a:close/>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0" dirty="0">
                  <a:latin typeface="Arial" panose="020B0604020202020204" pitchFamily="34" charset="0"/>
                </a:endParaRPr>
              </a:p>
            </p:txBody>
          </p:sp>
          <p:sp>
            <p:nvSpPr>
              <p:cNvPr id="6" name="TextBox 5">
                <a:extLst>
                  <a:ext uri="{FF2B5EF4-FFF2-40B4-BE49-F238E27FC236}">
                    <a16:creationId xmlns:a16="http://schemas.microsoft.com/office/drawing/2014/main" id="{0C577B43-6C16-4168-A1B6-28BC377F9EFC}"/>
                  </a:ext>
                </a:extLst>
              </p:cNvPr>
              <p:cNvSpPr txBox="1"/>
              <p:nvPr/>
            </p:nvSpPr>
            <p:spPr>
              <a:xfrm>
                <a:off x="2830162" y="6029514"/>
                <a:ext cx="870751" cy="366895"/>
              </a:xfrm>
              <a:prstGeom prst="rect">
                <a:avLst/>
              </a:prstGeom>
              <a:noFill/>
            </p:spPr>
            <p:txBody>
              <a:bodyPr wrap="none" rtlCol="0">
                <a:spAutoFit/>
              </a:bodyPr>
              <a:lstStyle/>
              <a:p>
                <a:r>
                  <a:rPr lang="en-US" sz="1790" b="1" dirty="0">
                    <a:latin typeface="Arial" panose="020B0604020202020204" pitchFamily="34" charset="0"/>
                  </a:rPr>
                  <a:t>Sigma</a:t>
                </a:r>
              </a:p>
            </p:txBody>
          </p:sp>
        </p:grpSp>
      </p:grpSp>
      <p:sp>
        <p:nvSpPr>
          <p:cNvPr id="12" name="TextBox 11">
            <a:extLst>
              <a:ext uri="{FF2B5EF4-FFF2-40B4-BE49-F238E27FC236}">
                <a16:creationId xmlns:a16="http://schemas.microsoft.com/office/drawing/2014/main" id="{80C19D68-00A8-C855-C5D5-4C5563E9DFD4}"/>
              </a:ext>
            </a:extLst>
          </p:cNvPr>
          <p:cNvSpPr txBox="1"/>
          <p:nvPr/>
        </p:nvSpPr>
        <p:spPr>
          <a:xfrm>
            <a:off x="2604338" y="5341919"/>
            <a:ext cx="3640862" cy="411447"/>
          </a:xfrm>
          <a:prstGeom prst="rect">
            <a:avLst/>
          </a:prstGeom>
          <a:noFill/>
        </p:spPr>
        <p:txBody>
          <a:bodyPr wrap="none" rtlCol="0">
            <a:spAutoFit/>
          </a:bodyPr>
          <a:lstStyle/>
          <a:p>
            <a:pPr algn="l"/>
            <a:r>
              <a:rPr lang="en-US" sz="2064" dirty="0">
                <a:latin typeface="Arial" panose="020B0604020202020204" pitchFamily="34" charset="0"/>
                <a:cs typeface="Arial" panose="020B0604020202020204" pitchFamily="34" charset="0"/>
              </a:rPr>
              <a:t>-35 = 35 bases from start site</a:t>
            </a:r>
          </a:p>
        </p:txBody>
      </p:sp>
      <p:graphicFrame>
        <p:nvGraphicFramePr>
          <p:cNvPr id="14" name="Object 13">
            <a:extLst>
              <a:ext uri="{FF2B5EF4-FFF2-40B4-BE49-F238E27FC236}">
                <a16:creationId xmlns:a16="http://schemas.microsoft.com/office/drawing/2014/main" id="{A8C6A7EF-267C-CE13-8648-4376CEC5F28F}"/>
              </a:ext>
            </a:extLst>
          </p:cNvPr>
          <p:cNvGraphicFramePr>
            <a:graphicFrameLocks noChangeAspect="1"/>
          </p:cNvGraphicFramePr>
          <p:nvPr/>
        </p:nvGraphicFramePr>
        <p:xfrm>
          <a:off x="775430" y="3445547"/>
          <a:ext cx="1567674" cy="583098"/>
        </p:xfrm>
        <a:graphic>
          <a:graphicData uri="http://schemas.openxmlformats.org/presentationml/2006/ole">
            <mc:AlternateContent xmlns:mc="http://schemas.openxmlformats.org/markup-compatibility/2006">
              <mc:Choice xmlns:v="urn:schemas-microsoft-com:vml" Requires="v">
                <p:oleObj name="MDLDrawObject Class" r:id="rId3" imgW="1838270" imgH="714178" progId="MDLDrawOLE.MDLDrawObject.1">
                  <p:embed/>
                </p:oleObj>
              </mc:Choice>
              <mc:Fallback>
                <p:oleObj name="MDLDrawObject Class" r:id="rId3" imgW="1838270" imgH="714178" progId="MDLDrawOLE.MDLDrawObject.1">
                  <p:embed/>
                  <p:pic>
                    <p:nvPicPr>
                      <p:cNvPr id="14" name="Object 13">
                        <a:extLst>
                          <a:ext uri="{FF2B5EF4-FFF2-40B4-BE49-F238E27FC236}">
                            <a16:creationId xmlns:a16="http://schemas.microsoft.com/office/drawing/2014/main" id="{A8C6A7EF-267C-CE13-8648-4376CEC5F28F}"/>
                          </a:ext>
                        </a:extLst>
                      </p:cNvPr>
                      <p:cNvPicPr>
                        <a:picLocks noChangeAspect="1" noChangeArrowheads="1"/>
                      </p:cNvPicPr>
                      <p:nvPr/>
                    </p:nvPicPr>
                    <p:blipFill>
                      <a:blip r:embed="rId4"/>
                      <a:srcRect/>
                      <a:stretch>
                        <a:fillRect/>
                      </a:stretch>
                    </p:blipFill>
                    <p:spPr bwMode="auto">
                      <a:xfrm>
                        <a:off x="775430" y="3445547"/>
                        <a:ext cx="1567674" cy="583098"/>
                      </a:xfrm>
                      <a:prstGeom prst="rect">
                        <a:avLst/>
                      </a:prstGeom>
                      <a:noFill/>
                    </p:spPr>
                  </p:pic>
                </p:oleObj>
              </mc:Fallback>
            </mc:AlternateContent>
          </a:graphicData>
        </a:graphic>
      </p:graphicFrame>
      <p:sp>
        <p:nvSpPr>
          <p:cNvPr id="2" name="TextBox 1">
            <a:extLst>
              <a:ext uri="{FF2B5EF4-FFF2-40B4-BE49-F238E27FC236}">
                <a16:creationId xmlns:a16="http://schemas.microsoft.com/office/drawing/2014/main" id="{C2E1E41C-328A-177C-FC73-38C9635F679D}"/>
              </a:ext>
            </a:extLst>
          </p:cNvPr>
          <p:cNvSpPr txBox="1"/>
          <p:nvPr/>
        </p:nvSpPr>
        <p:spPr>
          <a:xfrm>
            <a:off x="6670403" y="1575268"/>
            <a:ext cx="1773393" cy="401538"/>
          </a:xfrm>
          <a:prstGeom prst="rect">
            <a:avLst/>
          </a:prstGeom>
          <a:noFill/>
        </p:spPr>
        <p:txBody>
          <a:bodyPr wrap="none" rtlCol="0">
            <a:spAutoFit/>
          </a:bodyPr>
          <a:lstStyle/>
          <a:p>
            <a:pPr defTabSz="917680">
              <a:spcBef>
                <a:spcPts val="602"/>
              </a:spcBef>
            </a:pPr>
            <a:r>
              <a:rPr lang="en-US" sz="2007" dirty="0">
                <a:latin typeface="Arial" panose="020B0604020202020204" pitchFamily="34" charset="0"/>
                <a:ea typeface="Times New Roman" panose="02020603050405020304" pitchFamily="18" charset="0"/>
                <a:cs typeface="Arial" panose="020B0604020202020204" pitchFamily="34" charset="0"/>
              </a:rPr>
              <a:t>DNA template</a:t>
            </a:r>
          </a:p>
        </p:txBody>
      </p:sp>
      <p:sp>
        <p:nvSpPr>
          <p:cNvPr id="3" name="TextBox 2">
            <a:extLst>
              <a:ext uri="{FF2B5EF4-FFF2-40B4-BE49-F238E27FC236}">
                <a16:creationId xmlns:a16="http://schemas.microsoft.com/office/drawing/2014/main" id="{A4640647-6C4A-4F4E-0874-6DA3E937DF64}"/>
              </a:ext>
            </a:extLst>
          </p:cNvPr>
          <p:cNvSpPr txBox="1"/>
          <p:nvPr/>
        </p:nvSpPr>
        <p:spPr>
          <a:xfrm>
            <a:off x="6985504" y="2636721"/>
            <a:ext cx="944642" cy="401538"/>
          </a:xfrm>
          <a:prstGeom prst="rect">
            <a:avLst/>
          </a:prstGeom>
          <a:noFill/>
        </p:spPr>
        <p:txBody>
          <a:bodyPr wrap="none" rtlCol="0">
            <a:spAutoFit/>
          </a:bodyPr>
          <a:lstStyle/>
          <a:p>
            <a:pPr defTabSz="917680">
              <a:spcBef>
                <a:spcPts val="602"/>
              </a:spcBef>
            </a:pPr>
            <a:r>
              <a:rPr lang="en-US" sz="2007" dirty="0">
                <a:latin typeface="Arial" panose="020B0604020202020204" pitchFamily="34" charset="0"/>
                <a:ea typeface="Times New Roman" panose="02020603050405020304" pitchFamily="18" charset="0"/>
                <a:cs typeface="Arial" panose="020B0604020202020204" pitchFamily="34" charset="0"/>
              </a:rPr>
              <a:t>mRNA</a:t>
            </a:r>
          </a:p>
        </p:txBody>
      </p:sp>
      <p:cxnSp>
        <p:nvCxnSpPr>
          <p:cNvPr id="21" name="Straight Arrow Connector 20">
            <a:extLst>
              <a:ext uri="{FF2B5EF4-FFF2-40B4-BE49-F238E27FC236}">
                <a16:creationId xmlns:a16="http://schemas.microsoft.com/office/drawing/2014/main" id="{E739C7E0-6806-8CBB-60A8-B5123E35A228}"/>
              </a:ext>
            </a:extLst>
          </p:cNvPr>
          <p:cNvCxnSpPr>
            <a:stCxn id="2" idx="3"/>
          </p:cNvCxnSpPr>
          <p:nvPr/>
        </p:nvCxnSpPr>
        <p:spPr>
          <a:xfrm>
            <a:off x="8443796" y="1776038"/>
            <a:ext cx="2445616" cy="260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A652F45-6FCB-4AF0-BF0A-D7CE471A1639}"/>
              </a:ext>
            </a:extLst>
          </p:cNvPr>
          <p:cNvCxnSpPr>
            <a:stCxn id="3" idx="3"/>
          </p:cNvCxnSpPr>
          <p:nvPr/>
        </p:nvCxnSpPr>
        <p:spPr>
          <a:xfrm>
            <a:off x="7930146" y="2837490"/>
            <a:ext cx="2028550" cy="129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1DCA0DB-1106-5A9F-3C22-CE89F3DC19F3}"/>
              </a:ext>
            </a:extLst>
          </p:cNvPr>
          <p:cNvSpPr txBox="1"/>
          <p:nvPr/>
        </p:nvSpPr>
        <p:spPr>
          <a:xfrm>
            <a:off x="9977770" y="5316995"/>
            <a:ext cx="2117659" cy="401538"/>
          </a:xfrm>
          <a:prstGeom prst="rect">
            <a:avLst/>
          </a:prstGeom>
          <a:noFill/>
        </p:spPr>
        <p:txBody>
          <a:bodyPr wrap="none" rtlCol="0">
            <a:spAutoFit/>
          </a:bodyPr>
          <a:lstStyle/>
          <a:p>
            <a:pPr defTabSz="917680">
              <a:spcBef>
                <a:spcPts val="602"/>
              </a:spcBef>
            </a:pPr>
            <a:r>
              <a:rPr lang="en-US" sz="2007" dirty="0">
                <a:latin typeface="Arial" panose="020B0604020202020204" pitchFamily="34" charset="0"/>
                <a:ea typeface="Times New Roman" panose="02020603050405020304" pitchFamily="18" charset="0"/>
                <a:cs typeface="Arial" panose="020B0604020202020204" pitchFamily="34" charset="0"/>
              </a:rPr>
              <a:t>RNA polymerase</a:t>
            </a:r>
          </a:p>
        </p:txBody>
      </p:sp>
      <p:sp>
        <p:nvSpPr>
          <p:cNvPr id="4" name="TextBox 3">
            <a:extLst>
              <a:ext uri="{FF2B5EF4-FFF2-40B4-BE49-F238E27FC236}">
                <a16:creationId xmlns:a16="http://schemas.microsoft.com/office/drawing/2014/main" id="{81C788A1-6597-7B18-BCD1-1CCA16AA4566}"/>
              </a:ext>
            </a:extLst>
          </p:cNvPr>
          <p:cNvSpPr txBox="1"/>
          <p:nvPr/>
        </p:nvSpPr>
        <p:spPr>
          <a:xfrm>
            <a:off x="5818319" y="3044653"/>
            <a:ext cx="2151693" cy="1019287"/>
          </a:xfrm>
          <a:prstGeom prst="rect">
            <a:avLst/>
          </a:prstGeom>
          <a:noFill/>
        </p:spPr>
        <p:txBody>
          <a:bodyPr wrap="square" rtlCol="0">
            <a:spAutoFit/>
          </a:bodyPr>
          <a:lstStyle/>
          <a:p>
            <a:pPr algn="l"/>
            <a:r>
              <a:rPr lang="en-US" sz="2007" dirty="0">
                <a:latin typeface="Arial" panose="020B0604020202020204" pitchFamily="34" charset="0"/>
                <a:cs typeface="Arial" panose="020B0604020202020204" pitchFamily="34" charset="0"/>
              </a:rPr>
              <a:t>Sequence specific protein-DNA interactions</a:t>
            </a:r>
          </a:p>
        </p:txBody>
      </p:sp>
      <p:cxnSp>
        <p:nvCxnSpPr>
          <p:cNvPr id="15" name="Straight Arrow Connector 14">
            <a:extLst>
              <a:ext uri="{FF2B5EF4-FFF2-40B4-BE49-F238E27FC236}">
                <a16:creationId xmlns:a16="http://schemas.microsoft.com/office/drawing/2014/main" id="{EA296623-8A91-AD37-0A06-8BDED95EB206}"/>
              </a:ext>
            </a:extLst>
          </p:cNvPr>
          <p:cNvCxnSpPr>
            <a:cxnSpLocks/>
            <a:stCxn id="4" idx="1"/>
          </p:cNvCxnSpPr>
          <p:nvPr/>
        </p:nvCxnSpPr>
        <p:spPr>
          <a:xfrm flipH="1">
            <a:off x="3152695" y="3554297"/>
            <a:ext cx="2665624" cy="1081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F6EA744-F95D-4F73-90F0-32B1399469F5}"/>
              </a:ext>
            </a:extLst>
          </p:cNvPr>
          <p:cNvCxnSpPr>
            <a:cxnSpLocks/>
            <a:stCxn id="4" idx="1"/>
          </p:cNvCxnSpPr>
          <p:nvPr/>
        </p:nvCxnSpPr>
        <p:spPr>
          <a:xfrm flipH="1">
            <a:off x="5217437" y="3554296"/>
            <a:ext cx="600883" cy="10407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FB8124B5-2618-4293-CE89-EF3305A59F5C}"/>
              </a:ext>
            </a:extLst>
          </p:cNvPr>
          <p:cNvSpPr>
            <a:spLocks noGrp="1"/>
          </p:cNvSpPr>
          <p:nvPr>
            <p:ph type="dt" sz="half" idx="6"/>
          </p:nvPr>
        </p:nvSpPr>
        <p:spPr/>
        <p:txBody>
          <a:bodyPr/>
          <a:lstStyle/>
          <a:p>
            <a:fld id="{4E8158A3-7CCD-4E91-99F6-941239DCC4AC}" type="datetime1">
              <a:rPr lang="en-US" smtClean="0"/>
              <a:t>8/28/2024</a:t>
            </a:fld>
            <a:endParaRPr lang="en-US"/>
          </a:p>
        </p:txBody>
      </p:sp>
      <p:sp>
        <p:nvSpPr>
          <p:cNvPr id="8" name="Footer Placeholder 7">
            <a:extLst>
              <a:ext uri="{FF2B5EF4-FFF2-40B4-BE49-F238E27FC236}">
                <a16:creationId xmlns:a16="http://schemas.microsoft.com/office/drawing/2014/main" id="{27179AAE-A0E9-A5D9-83F7-575FE35B44F3}"/>
              </a:ext>
            </a:extLst>
          </p:cNvPr>
          <p:cNvSpPr>
            <a:spLocks noGrp="1"/>
          </p:cNvSpPr>
          <p:nvPr>
            <p:ph type="ftr" sz="quarter" idx="5"/>
          </p:nvPr>
        </p:nvSpPr>
        <p:spPr/>
        <p:txBody>
          <a:bodyPr/>
          <a:lstStyle/>
          <a:p>
            <a:r>
              <a:rPr lang="en-US"/>
              <a:t>Foundations - Rule - F2024 - Lecture 2b</a:t>
            </a:r>
          </a:p>
        </p:txBody>
      </p:sp>
      <p:sp>
        <p:nvSpPr>
          <p:cNvPr id="22" name="Slide Number Placeholder 21">
            <a:extLst>
              <a:ext uri="{FF2B5EF4-FFF2-40B4-BE49-F238E27FC236}">
                <a16:creationId xmlns:a16="http://schemas.microsoft.com/office/drawing/2014/main" id="{547354C3-2770-C029-BACB-675EBCF31DC0}"/>
              </a:ext>
            </a:extLst>
          </p:cNvPr>
          <p:cNvSpPr>
            <a:spLocks noGrp="1"/>
          </p:cNvSpPr>
          <p:nvPr>
            <p:ph type="sldNum" sz="quarter" idx="7"/>
          </p:nvPr>
        </p:nvSpPr>
        <p:spPr/>
        <p:txBody>
          <a:bodyPr/>
          <a:lstStyle/>
          <a:p>
            <a:pPr marL="38446">
              <a:lnSpc>
                <a:spcPts val="1422"/>
              </a:lnSpc>
            </a:pPr>
            <a:fld id="{81D60167-4931-47E6-BA6A-407CBD079E47}" type="slidenum">
              <a:rPr lang="en-US" smtClean="0"/>
              <a:pPr marL="38446">
                <a:lnSpc>
                  <a:spcPts val="1422"/>
                </a:lnSpc>
              </a:pPr>
              <a:t>20</a:t>
            </a:fld>
            <a:endParaRPr lang="en-US" dirty="0"/>
          </a:p>
        </p:txBody>
      </p:sp>
    </p:spTree>
    <p:extLst>
      <p:ext uri="{BB962C8B-B14F-4D97-AF65-F5344CB8AC3E}">
        <p14:creationId xmlns:p14="http://schemas.microsoft.com/office/powerpoint/2010/main" val="26080278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245F09F-20A3-405B-A74B-2E99F9D7E398}"/>
              </a:ext>
            </a:extLst>
          </p:cNvPr>
          <p:cNvPicPr>
            <a:picLocks noChangeAspect="1"/>
          </p:cNvPicPr>
          <p:nvPr/>
        </p:nvPicPr>
        <p:blipFill rotWithShape="1">
          <a:blip r:embed="rId2"/>
          <a:srcRect l="7807" t="9125" r="7532" b="7277"/>
          <a:stretch/>
        </p:blipFill>
        <p:spPr>
          <a:xfrm>
            <a:off x="7196185" y="992389"/>
            <a:ext cx="5588948" cy="4259978"/>
          </a:xfrm>
          <a:prstGeom prst="rect">
            <a:avLst/>
          </a:prstGeom>
        </p:spPr>
      </p:pic>
      <p:sp>
        <p:nvSpPr>
          <p:cNvPr id="5" name="Rectangle 4">
            <a:extLst>
              <a:ext uri="{FF2B5EF4-FFF2-40B4-BE49-F238E27FC236}">
                <a16:creationId xmlns:a16="http://schemas.microsoft.com/office/drawing/2014/main" id="{BA253BD3-15E8-4F33-B92D-E3B58DEC7E7C}"/>
              </a:ext>
            </a:extLst>
          </p:cNvPr>
          <p:cNvSpPr/>
          <p:nvPr/>
        </p:nvSpPr>
        <p:spPr>
          <a:xfrm>
            <a:off x="4845474" y="144229"/>
            <a:ext cx="2964363" cy="461318"/>
          </a:xfrm>
          <a:prstGeom prst="rect">
            <a:avLst/>
          </a:prstGeom>
        </p:spPr>
        <p:txBody>
          <a:bodyPr wrap="none">
            <a:spAutoFit/>
          </a:bodyPr>
          <a:lstStyle/>
          <a:p>
            <a:r>
              <a:rPr lang="en-US" sz="2396" dirty="0">
                <a:latin typeface="Arial" panose="020B0604020202020204" pitchFamily="34" charset="0"/>
                <a:ea typeface="Times New Roman" panose="02020603050405020304" pitchFamily="18" charset="0"/>
                <a:cs typeface="Arial" panose="020B0604020202020204" pitchFamily="34" charset="0"/>
              </a:rPr>
              <a:t>T7 RNA Polymerase</a:t>
            </a:r>
            <a:endParaRPr lang="en-US" sz="2396" dirty="0">
              <a:latin typeface="Arial" panose="020B0604020202020204" pitchFamily="34" charset="0"/>
            </a:endParaRPr>
          </a:p>
        </p:txBody>
      </p:sp>
      <p:sp>
        <p:nvSpPr>
          <p:cNvPr id="6" name="TextBox 5">
            <a:extLst>
              <a:ext uri="{FF2B5EF4-FFF2-40B4-BE49-F238E27FC236}">
                <a16:creationId xmlns:a16="http://schemas.microsoft.com/office/drawing/2014/main" id="{661FFFF3-8D06-4C08-B615-791DFA0066A1}"/>
              </a:ext>
            </a:extLst>
          </p:cNvPr>
          <p:cNvSpPr txBox="1"/>
          <p:nvPr/>
        </p:nvSpPr>
        <p:spPr>
          <a:xfrm>
            <a:off x="399706" y="4789054"/>
            <a:ext cx="6553938" cy="1049016"/>
          </a:xfrm>
          <a:prstGeom prst="rect">
            <a:avLst/>
          </a:prstGeom>
          <a:noFill/>
        </p:spPr>
        <p:txBody>
          <a:bodyPr wrap="none" rtlCol="0">
            <a:spAutoFit/>
          </a:bodyPr>
          <a:lstStyle/>
          <a:p>
            <a:r>
              <a:rPr lang="en-US" sz="2064" dirty="0">
                <a:latin typeface="Arial" panose="020B0604020202020204" pitchFamily="34" charset="0"/>
              </a:rPr>
              <a:t>T7 Promoter:  TAATACGACTCACTATAGGGAGA</a:t>
            </a:r>
          </a:p>
          <a:p>
            <a:endParaRPr lang="en-US" sz="2064" dirty="0">
              <a:latin typeface="Arial" panose="020B0604020202020204" pitchFamily="34" charset="0"/>
            </a:endParaRPr>
          </a:p>
          <a:p>
            <a:r>
              <a:rPr lang="en-US" sz="2064" dirty="0">
                <a:latin typeface="Arial" panose="020B0604020202020204" pitchFamily="34" charset="0"/>
              </a:rPr>
              <a:t>E. Coli Prom:  </a:t>
            </a:r>
            <a:r>
              <a:rPr lang="en-US" sz="2064" dirty="0">
                <a:latin typeface="Arial" panose="020B0604020202020204" pitchFamily="34" charset="0"/>
                <a:ea typeface="Times New Roman" panose="02020603050405020304" pitchFamily="18" charset="0"/>
                <a:cs typeface="Times New Roman" panose="02020603050405020304" pitchFamily="18" charset="0"/>
              </a:rPr>
              <a:t>TTGACA -------17 bp-------------TATAAT-</a:t>
            </a:r>
            <a:r>
              <a:rPr lang="en-US" sz="2064" dirty="0">
                <a:latin typeface="Arial" panose="020B0604020202020204" pitchFamily="34" charset="0"/>
              </a:rPr>
              <a:t> </a:t>
            </a:r>
          </a:p>
        </p:txBody>
      </p:sp>
      <p:sp>
        <p:nvSpPr>
          <p:cNvPr id="7" name="TextBox 6">
            <a:extLst>
              <a:ext uri="{FF2B5EF4-FFF2-40B4-BE49-F238E27FC236}">
                <a16:creationId xmlns:a16="http://schemas.microsoft.com/office/drawing/2014/main" id="{6D7D52E5-B09F-4E09-8C8A-60E599B03692}"/>
              </a:ext>
            </a:extLst>
          </p:cNvPr>
          <p:cNvSpPr txBox="1"/>
          <p:nvPr/>
        </p:nvSpPr>
        <p:spPr>
          <a:xfrm>
            <a:off x="170291" y="1194875"/>
            <a:ext cx="6806000" cy="3335848"/>
          </a:xfrm>
          <a:prstGeom prst="rect">
            <a:avLst/>
          </a:prstGeom>
          <a:noFill/>
        </p:spPr>
        <p:txBody>
          <a:bodyPr wrap="square" rtlCol="0">
            <a:spAutoFit/>
          </a:bodyPr>
          <a:lstStyle/>
          <a:p>
            <a:pPr marL="285221" indent="-285221">
              <a:spcBef>
                <a:spcPts val="602"/>
              </a:spcBef>
              <a:buFont typeface="Arial" panose="020B0604020202020204" pitchFamily="34" charset="0"/>
              <a:buChar char="•"/>
            </a:pPr>
            <a:r>
              <a:rPr lang="en-US" sz="2007" dirty="0">
                <a:latin typeface="Arial" panose="020B0604020202020204" pitchFamily="34" charset="0"/>
              </a:rPr>
              <a:t>Isolated from a bacterial virus called T7</a:t>
            </a:r>
          </a:p>
          <a:p>
            <a:pPr marL="285221" indent="-285221">
              <a:spcBef>
                <a:spcPts val="602"/>
              </a:spcBef>
              <a:buFont typeface="Arial" panose="020B0604020202020204" pitchFamily="34" charset="0"/>
              <a:buChar char="•"/>
            </a:pPr>
            <a:r>
              <a:rPr lang="en-US" sz="2007" dirty="0">
                <a:latin typeface="Arial" panose="020B0604020202020204" pitchFamily="34" charset="0"/>
              </a:rPr>
              <a:t>A single chain polymerase</a:t>
            </a:r>
          </a:p>
          <a:p>
            <a:pPr marL="285221" indent="-285221">
              <a:spcBef>
                <a:spcPts val="602"/>
              </a:spcBef>
              <a:buFont typeface="Arial" panose="020B0604020202020204" pitchFamily="34" charset="0"/>
              <a:buChar char="•"/>
            </a:pPr>
            <a:r>
              <a:rPr lang="en-US" sz="2007" dirty="0">
                <a:latin typeface="Arial" panose="020B0604020202020204" pitchFamily="34" charset="0"/>
              </a:rPr>
              <a:t>Recognizes a different promoter sequence – will only transcribe genes with a T7 promoter – selective synthesis of one gene (the one on the plasmid)</a:t>
            </a:r>
          </a:p>
          <a:p>
            <a:endParaRPr lang="en-US" sz="2007" i="1" dirty="0">
              <a:solidFill>
                <a:srgbClr val="C00000"/>
              </a:solidFill>
              <a:latin typeface="Arial" panose="020B0604020202020204" pitchFamily="34" charset="0"/>
            </a:endParaRPr>
          </a:p>
          <a:p>
            <a:r>
              <a:rPr lang="en-US" sz="2007" i="1" dirty="0">
                <a:solidFill>
                  <a:srgbClr val="C00000"/>
                </a:solidFill>
                <a:latin typeface="Arial" panose="020B0604020202020204" pitchFamily="34" charset="0"/>
              </a:rPr>
              <a:t>T7 is a more robust RNA polymerase than E. coli, seldom stalls during transcription – gives more mRNA and therefore more protein. It is typically used when expressing recombinant proteins from plasmids.</a:t>
            </a:r>
          </a:p>
        </p:txBody>
      </p:sp>
      <p:sp>
        <p:nvSpPr>
          <p:cNvPr id="2" name="Date Placeholder 1">
            <a:extLst>
              <a:ext uri="{FF2B5EF4-FFF2-40B4-BE49-F238E27FC236}">
                <a16:creationId xmlns:a16="http://schemas.microsoft.com/office/drawing/2014/main" id="{73EFC3BF-4EBD-65F1-80A3-10B1A639AF3C}"/>
              </a:ext>
            </a:extLst>
          </p:cNvPr>
          <p:cNvSpPr>
            <a:spLocks noGrp="1"/>
          </p:cNvSpPr>
          <p:nvPr>
            <p:ph type="dt" sz="half" idx="6"/>
          </p:nvPr>
        </p:nvSpPr>
        <p:spPr/>
        <p:txBody>
          <a:bodyPr/>
          <a:lstStyle/>
          <a:p>
            <a:fld id="{DD6BBE1F-A8D3-40CC-A85B-2C7F9A6004AF}" type="datetime1">
              <a:rPr lang="en-US" smtClean="0"/>
              <a:t>8/28/2024</a:t>
            </a:fld>
            <a:endParaRPr lang="en-US"/>
          </a:p>
        </p:txBody>
      </p:sp>
      <p:sp>
        <p:nvSpPr>
          <p:cNvPr id="3" name="Footer Placeholder 2">
            <a:extLst>
              <a:ext uri="{FF2B5EF4-FFF2-40B4-BE49-F238E27FC236}">
                <a16:creationId xmlns:a16="http://schemas.microsoft.com/office/drawing/2014/main" id="{71F9FB8E-0ACB-154C-4508-EA69521465A8}"/>
              </a:ext>
            </a:extLst>
          </p:cNvPr>
          <p:cNvSpPr>
            <a:spLocks noGrp="1"/>
          </p:cNvSpPr>
          <p:nvPr>
            <p:ph type="ftr" sz="quarter" idx="5"/>
          </p:nvPr>
        </p:nvSpPr>
        <p:spPr/>
        <p:txBody>
          <a:bodyPr/>
          <a:lstStyle/>
          <a:p>
            <a:r>
              <a:rPr lang="en-US"/>
              <a:t>Foundations - Rule - F2024 - Lecture 2b</a:t>
            </a:r>
          </a:p>
        </p:txBody>
      </p:sp>
      <p:sp>
        <p:nvSpPr>
          <p:cNvPr id="4" name="Slide Number Placeholder 3">
            <a:extLst>
              <a:ext uri="{FF2B5EF4-FFF2-40B4-BE49-F238E27FC236}">
                <a16:creationId xmlns:a16="http://schemas.microsoft.com/office/drawing/2014/main" id="{CBC82074-C349-6D6B-90CD-707A16F9ACAF}"/>
              </a:ext>
            </a:extLst>
          </p:cNvPr>
          <p:cNvSpPr>
            <a:spLocks noGrp="1"/>
          </p:cNvSpPr>
          <p:nvPr>
            <p:ph type="sldNum" sz="quarter" idx="7"/>
          </p:nvPr>
        </p:nvSpPr>
        <p:spPr/>
        <p:txBody>
          <a:bodyPr/>
          <a:lstStyle/>
          <a:p>
            <a:pPr marL="38446">
              <a:lnSpc>
                <a:spcPts val="1422"/>
              </a:lnSpc>
            </a:pPr>
            <a:fld id="{81D60167-4931-47E6-BA6A-407CBD079E47}" type="slidenum">
              <a:rPr lang="en-US" smtClean="0"/>
              <a:pPr marL="38446">
                <a:lnSpc>
                  <a:spcPts val="1422"/>
                </a:lnSpc>
              </a:pPr>
              <a:t>21</a:t>
            </a:fld>
            <a:endParaRPr lang="en-US" dirty="0"/>
          </a:p>
        </p:txBody>
      </p:sp>
    </p:spTree>
    <p:extLst>
      <p:ext uri="{BB962C8B-B14F-4D97-AF65-F5344CB8AC3E}">
        <p14:creationId xmlns:p14="http://schemas.microsoft.com/office/powerpoint/2010/main" val="14596055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4514379" y="204610"/>
            <a:ext cx="5868987" cy="347662"/>
          </a:xfrm>
        </p:spPr>
        <p:txBody>
          <a:bodyPr>
            <a:noAutofit/>
          </a:bodyPr>
          <a:lstStyle/>
          <a:p>
            <a:pPr eaLnBrk="1" hangingPunct="1"/>
            <a:r>
              <a:rPr lang="en-US" altLang="en-US" sz="2800" dirty="0"/>
              <a:t>Protein Synthesis</a:t>
            </a:r>
          </a:p>
        </p:txBody>
      </p:sp>
      <p:sp>
        <p:nvSpPr>
          <p:cNvPr id="3" name="TextBox 2">
            <a:extLst>
              <a:ext uri="{FF2B5EF4-FFF2-40B4-BE49-F238E27FC236}">
                <a16:creationId xmlns:a16="http://schemas.microsoft.com/office/drawing/2014/main" id="{586A7C1E-E665-4E82-861F-A278778A6F30}"/>
              </a:ext>
            </a:extLst>
          </p:cNvPr>
          <p:cNvSpPr txBox="1"/>
          <p:nvPr/>
        </p:nvSpPr>
        <p:spPr>
          <a:xfrm>
            <a:off x="3480213" y="2907762"/>
            <a:ext cx="5999616" cy="577323"/>
          </a:xfrm>
          <a:prstGeom prst="rect">
            <a:avLst/>
          </a:prstGeom>
          <a:noFill/>
        </p:spPr>
        <p:txBody>
          <a:bodyPr wrap="none" rtlCol="0">
            <a:spAutoFit/>
          </a:bodyPr>
          <a:lstStyle/>
          <a:p>
            <a:r>
              <a:rPr lang="en-US" sz="3154" dirty="0">
                <a:latin typeface="Courier New" panose="02070309020205020404" pitchFamily="49" charset="0"/>
                <a:cs typeface="Courier New" panose="02070309020205020404" pitchFamily="49" charset="0"/>
              </a:rPr>
              <a:t>  .U-</a:t>
            </a:r>
            <a:r>
              <a:rPr lang="en-US" sz="3154" b="1" dirty="0">
                <a:solidFill>
                  <a:srgbClr val="00B050"/>
                </a:solidFill>
                <a:latin typeface="Courier New" panose="02070309020205020404" pitchFamily="49" charset="0"/>
                <a:cs typeface="Courier New" panose="02070309020205020404" pitchFamily="49" charset="0"/>
              </a:rPr>
              <a:t>AUG</a:t>
            </a:r>
            <a:r>
              <a:rPr lang="en-US" sz="3154" dirty="0">
                <a:latin typeface="Courier New" panose="02070309020205020404" pitchFamily="49" charset="0"/>
                <a:cs typeface="Courier New" panose="02070309020205020404" pitchFamily="49" charset="0"/>
              </a:rPr>
              <a:t>-CCC-AUG-UGG-</a:t>
            </a:r>
            <a:r>
              <a:rPr lang="en-US" sz="3154" b="1" dirty="0">
                <a:solidFill>
                  <a:srgbClr val="C00000"/>
                </a:solidFill>
                <a:latin typeface="Courier New" panose="02070309020205020404" pitchFamily="49" charset="0"/>
                <a:cs typeface="Courier New" panose="02070309020205020404" pitchFamily="49" charset="0"/>
              </a:rPr>
              <a:t>UAA</a:t>
            </a:r>
          </a:p>
        </p:txBody>
      </p:sp>
      <p:sp>
        <p:nvSpPr>
          <p:cNvPr id="7" name="TextBox 6">
            <a:extLst>
              <a:ext uri="{FF2B5EF4-FFF2-40B4-BE49-F238E27FC236}">
                <a16:creationId xmlns:a16="http://schemas.microsoft.com/office/drawing/2014/main" id="{00BFD2D2-0FB6-42ED-A1FC-680B7F5392F3}"/>
              </a:ext>
            </a:extLst>
          </p:cNvPr>
          <p:cNvSpPr txBox="1"/>
          <p:nvPr/>
        </p:nvSpPr>
        <p:spPr>
          <a:xfrm>
            <a:off x="3363711" y="792156"/>
            <a:ext cx="5757283" cy="577323"/>
          </a:xfrm>
          <a:prstGeom prst="rect">
            <a:avLst/>
          </a:prstGeom>
          <a:noFill/>
        </p:spPr>
        <p:txBody>
          <a:bodyPr wrap="none" rtlCol="0">
            <a:spAutoFit/>
          </a:bodyPr>
          <a:lstStyle/>
          <a:p>
            <a:r>
              <a:rPr lang="en-US" sz="3154" dirty="0">
                <a:latin typeface="Courier New" panose="02070309020205020404" pitchFamily="49" charset="0"/>
                <a:cs typeface="Courier New" panose="02070309020205020404" pitchFamily="49" charset="0"/>
              </a:rPr>
              <a:t>   .ATATGCCCATGTGGTAA..</a:t>
            </a:r>
          </a:p>
        </p:txBody>
      </p:sp>
      <p:cxnSp>
        <p:nvCxnSpPr>
          <p:cNvPr id="8" name="Straight Arrow Connector 7">
            <a:extLst>
              <a:ext uri="{FF2B5EF4-FFF2-40B4-BE49-F238E27FC236}">
                <a16:creationId xmlns:a16="http://schemas.microsoft.com/office/drawing/2014/main" id="{A11F2E5F-FEA6-4E68-9852-12D75CA816A9}"/>
              </a:ext>
            </a:extLst>
          </p:cNvPr>
          <p:cNvCxnSpPr/>
          <p:nvPr/>
        </p:nvCxnSpPr>
        <p:spPr>
          <a:xfrm>
            <a:off x="5423579" y="1327232"/>
            <a:ext cx="0" cy="4813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514E06F-681B-4BBD-A437-4313B1EED2A9}"/>
              </a:ext>
            </a:extLst>
          </p:cNvPr>
          <p:cNvCxnSpPr/>
          <p:nvPr/>
        </p:nvCxnSpPr>
        <p:spPr>
          <a:xfrm>
            <a:off x="5423579" y="2372890"/>
            <a:ext cx="0" cy="4813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D384A5D-3292-49BD-A1AF-2820D7237F51}"/>
              </a:ext>
            </a:extLst>
          </p:cNvPr>
          <p:cNvCxnSpPr>
            <a:cxnSpLocks/>
          </p:cNvCxnSpPr>
          <p:nvPr/>
        </p:nvCxnSpPr>
        <p:spPr>
          <a:xfrm>
            <a:off x="5423579" y="3547067"/>
            <a:ext cx="0" cy="4752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14D977F-DD28-445E-BE36-3417C37A047F}"/>
              </a:ext>
            </a:extLst>
          </p:cNvPr>
          <p:cNvSpPr txBox="1"/>
          <p:nvPr/>
        </p:nvSpPr>
        <p:spPr>
          <a:xfrm>
            <a:off x="2213406" y="823337"/>
            <a:ext cx="2100091" cy="398771"/>
          </a:xfrm>
          <a:prstGeom prst="rect">
            <a:avLst/>
          </a:prstGeom>
          <a:noFill/>
        </p:spPr>
        <p:txBody>
          <a:bodyPr wrap="none" rtlCol="0">
            <a:spAutoFit/>
          </a:bodyPr>
          <a:lstStyle/>
          <a:p>
            <a:r>
              <a:rPr lang="en-US" sz="1989" dirty="0">
                <a:latin typeface="Arial" panose="020B0604020202020204" pitchFamily="34" charset="0"/>
              </a:rPr>
              <a:t>(DNA Sequence)</a:t>
            </a:r>
          </a:p>
        </p:txBody>
      </p:sp>
      <p:sp>
        <p:nvSpPr>
          <p:cNvPr id="13" name="TextBox 12">
            <a:extLst>
              <a:ext uri="{FF2B5EF4-FFF2-40B4-BE49-F238E27FC236}">
                <a16:creationId xmlns:a16="http://schemas.microsoft.com/office/drawing/2014/main" id="{169EAC97-B5EA-408E-950C-7478DE1F276E}"/>
              </a:ext>
            </a:extLst>
          </p:cNvPr>
          <p:cNvSpPr txBox="1"/>
          <p:nvPr/>
        </p:nvSpPr>
        <p:spPr>
          <a:xfrm>
            <a:off x="3703981" y="1777561"/>
            <a:ext cx="5514953" cy="577323"/>
          </a:xfrm>
          <a:prstGeom prst="rect">
            <a:avLst/>
          </a:prstGeom>
          <a:noFill/>
        </p:spPr>
        <p:txBody>
          <a:bodyPr wrap="none" rtlCol="0">
            <a:spAutoFit/>
          </a:bodyPr>
          <a:lstStyle/>
          <a:p>
            <a:r>
              <a:rPr lang="en-US" sz="3154" dirty="0">
                <a:latin typeface="Courier New" panose="02070309020205020404" pitchFamily="49" charset="0"/>
                <a:cs typeface="Courier New" panose="02070309020205020404" pitchFamily="49" charset="0"/>
              </a:rPr>
              <a:t>  .AUAUGCCCAUGUGGUAA..</a:t>
            </a:r>
          </a:p>
        </p:txBody>
      </p:sp>
      <p:sp>
        <p:nvSpPr>
          <p:cNvPr id="14" name="TextBox 13">
            <a:extLst>
              <a:ext uri="{FF2B5EF4-FFF2-40B4-BE49-F238E27FC236}">
                <a16:creationId xmlns:a16="http://schemas.microsoft.com/office/drawing/2014/main" id="{40652869-3C3B-44F0-981E-4004DA041A3E}"/>
              </a:ext>
            </a:extLst>
          </p:cNvPr>
          <p:cNvSpPr txBox="1"/>
          <p:nvPr/>
        </p:nvSpPr>
        <p:spPr>
          <a:xfrm>
            <a:off x="2275525" y="1811910"/>
            <a:ext cx="2312443" cy="398771"/>
          </a:xfrm>
          <a:prstGeom prst="rect">
            <a:avLst/>
          </a:prstGeom>
          <a:noFill/>
        </p:spPr>
        <p:txBody>
          <a:bodyPr wrap="none" rtlCol="0">
            <a:spAutoFit/>
          </a:bodyPr>
          <a:lstStyle/>
          <a:p>
            <a:r>
              <a:rPr lang="en-US" sz="1989" dirty="0">
                <a:latin typeface="Arial" panose="020B0604020202020204" pitchFamily="34" charset="0"/>
              </a:rPr>
              <a:t>(mRNA Sequence)</a:t>
            </a:r>
          </a:p>
        </p:txBody>
      </p:sp>
      <p:sp>
        <p:nvSpPr>
          <p:cNvPr id="12" name="TextBox 11">
            <a:extLst>
              <a:ext uri="{FF2B5EF4-FFF2-40B4-BE49-F238E27FC236}">
                <a16:creationId xmlns:a16="http://schemas.microsoft.com/office/drawing/2014/main" id="{D28C1C78-42E3-46FC-B744-2453DADC0619}"/>
              </a:ext>
            </a:extLst>
          </p:cNvPr>
          <p:cNvSpPr txBox="1"/>
          <p:nvPr/>
        </p:nvSpPr>
        <p:spPr>
          <a:xfrm>
            <a:off x="6957676" y="4041166"/>
            <a:ext cx="2381232" cy="398771"/>
          </a:xfrm>
          <a:prstGeom prst="rect">
            <a:avLst/>
          </a:prstGeom>
          <a:noFill/>
        </p:spPr>
        <p:txBody>
          <a:bodyPr wrap="none" rtlCol="0">
            <a:spAutoFit/>
          </a:bodyPr>
          <a:lstStyle/>
          <a:p>
            <a:r>
              <a:rPr lang="en-US" sz="1989" dirty="0">
                <a:latin typeface="Arial" panose="020B0604020202020204" pitchFamily="34" charset="0"/>
              </a:rPr>
              <a:t>(Protein Sequence)</a:t>
            </a:r>
          </a:p>
        </p:txBody>
      </p:sp>
      <p:sp>
        <p:nvSpPr>
          <p:cNvPr id="6" name="TextBox 5">
            <a:extLst>
              <a:ext uri="{FF2B5EF4-FFF2-40B4-BE49-F238E27FC236}">
                <a16:creationId xmlns:a16="http://schemas.microsoft.com/office/drawing/2014/main" id="{407201F2-1D82-4D17-B831-91FDE82DC528}"/>
              </a:ext>
            </a:extLst>
          </p:cNvPr>
          <p:cNvSpPr txBox="1"/>
          <p:nvPr/>
        </p:nvSpPr>
        <p:spPr>
          <a:xfrm>
            <a:off x="5533238" y="1395337"/>
            <a:ext cx="3831271" cy="398771"/>
          </a:xfrm>
          <a:prstGeom prst="rect">
            <a:avLst/>
          </a:prstGeom>
          <a:noFill/>
        </p:spPr>
        <p:txBody>
          <a:bodyPr wrap="none" rtlCol="0">
            <a:spAutoFit/>
          </a:bodyPr>
          <a:lstStyle/>
          <a:p>
            <a:r>
              <a:rPr lang="en-US" sz="1989" dirty="0">
                <a:latin typeface="Arial" panose="020B0604020202020204" pitchFamily="34" charset="0"/>
              </a:rPr>
              <a:t>RNA Polymerase (Transcription)</a:t>
            </a:r>
          </a:p>
        </p:txBody>
      </p:sp>
      <p:sp>
        <p:nvSpPr>
          <p:cNvPr id="16" name="TextBox 15">
            <a:extLst>
              <a:ext uri="{FF2B5EF4-FFF2-40B4-BE49-F238E27FC236}">
                <a16:creationId xmlns:a16="http://schemas.microsoft.com/office/drawing/2014/main" id="{853DBE40-0C89-4BE9-8AA3-13F3FF740818}"/>
              </a:ext>
            </a:extLst>
          </p:cNvPr>
          <p:cNvSpPr txBox="1"/>
          <p:nvPr/>
        </p:nvSpPr>
        <p:spPr>
          <a:xfrm>
            <a:off x="2547535" y="3551003"/>
            <a:ext cx="1419216" cy="398771"/>
          </a:xfrm>
          <a:prstGeom prst="rect">
            <a:avLst/>
          </a:prstGeom>
          <a:noFill/>
        </p:spPr>
        <p:txBody>
          <a:bodyPr wrap="none" rtlCol="0">
            <a:spAutoFit/>
          </a:bodyPr>
          <a:lstStyle/>
          <a:p>
            <a:r>
              <a:rPr lang="en-US" sz="1989" b="1" dirty="0">
                <a:latin typeface="Arial" panose="020B0604020202020204" pitchFamily="34" charset="0"/>
              </a:rPr>
              <a:t>Ribosome</a:t>
            </a:r>
          </a:p>
        </p:txBody>
      </p:sp>
      <p:sp>
        <p:nvSpPr>
          <p:cNvPr id="21" name="TextBox 20">
            <a:extLst>
              <a:ext uri="{FF2B5EF4-FFF2-40B4-BE49-F238E27FC236}">
                <a16:creationId xmlns:a16="http://schemas.microsoft.com/office/drawing/2014/main" id="{3EA89851-B150-44A6-B089-BF5661E8B266}"/>
              </a:ext>
            </a:extLst>
          </p:cNvPr>
          <p:cNvSpPr txBox="1"/>
          <p:nvPr/>
        </p:nvSpPr>
        <p:spPr>
          <a:xfrm>
            <a:off x="2516272" y="3238816"/>
            <a:ext cx="1546691" cy="398771"/>
          </a:xfrm>
          <a:prstGeom prst="rect">
            <a:avLst/>
          </a:prstGeom>
          <a:noFill/>
        </p:spPr>
        <p:txBody>
          <a:bodyPr wrap="none" rtlCol="0">
            <a:spAutoFit/>
          </a:bodyPr>
          <a:lstStyle/>
          <a:p>
            <a:r>
              <a:rPr lang="en-US" sz="1989" b="1" dirty="0">
                <a:latin typeface="Arial" panose="020B0604020202020204" pitchFamily="34" charset="0"/>
              </a:rPr>
              <a:t>Translation</a:t>
            </a:r>
          </a:p>
        </p:txBody>
      </p:sp>
      <p:sp>
        <p:nvSpPr>
          <p:cNvPr id="23" name="TextBox 22">
            <a:extLst>
              <a:ext uri="{FF2B5EF4-FFF2-40B4-BE49-F238E27FC236}">
                <a16:creationId xmlns:a16="http://schemas.microsoft.com/office/drawing/2014/main" id="{180C1DCD-4C21-4FC8-B1F2-B5A91DBACB25}"/>
              </a:ext>
            </a:extLst>
          </p:cNvPr>
          <p:cNvSpPr txBox="1"/>
          <p:nvPr/>
        </p:nvSpPr>
        <p:spPr>
          <a:xfrm>
            <a:off x="4549094" y="4004270"/>
            <a:ext cx="2432647" cy="459902"/>
          </a:xfrm>
          <a:prstGeom prst="rect">
            <a:avLst/>
          </a:prstGeom>
          <a:noFill/>
        </p:spPr>
        <p:txBody>
          <a:bodyPr wrap="none" rtlCol="0">
            <a:spAutoFit/>
          </a:bodyPr>
          <a:lstStyle/>
          <a:p>
            <a:r>
              <a:rPr lang="en-US" sz="2387" dirty="0">
                <a:latin typeface="Arial" panose="020B0604020202020204" pitchFamily="34" charset="0"/>
              </a:rPr>
              <a:t>Met-Pro-Met-</a:t>
            </a:r>
            <a:r>
              <a:rPr lang="en-US" sz="2387" dirty="0" err="1">
                <a:latin typeface="Arial" panose="020B0604020202020204" pitchFamily="34" charset="0"/>
              </a:rPr>
              <a:t>Trp</a:t>
            </a:r>
            <a:endParaRPr lang="en-US" sz="2387" dirty="0">
              <a:latin typeface="Arial" panose="020B0604020202020204" pitchFamily="34" charset="0"/>
            </a:endParaRPr>
          </a:p>
        </p:txBody>
      </p:sp>
      <p:sp>
        <p:nvSpPr>
          <p:cNvPr id="22" name="TextBox 21">
            <a:extLst>
              <a:ext uri="{FF2B5EF4-FFF2-40B4-BE49-F238E27FC236}">
                <a16:creationId xmlns:a16="http://schemas.microsoft.com/office/drawing/2014/main" id="{ACD3F0D9-2DD9-4A4B-818E-FFF89D9ECE17}"/>
              </a:ext>
            </a:extLst>
          </p:cNvPr>
          <p:cNvSpPr txBox="1"/>
          <p:nvPr/>
        </p:nvSpPr>
        <p:spPr>
          <a:xfrm>
            <a:off x="5485067" y="3371839"/>
            <a:ext cx="6909787" cy="398771"/>
          </a:xfrm>
          <a:prstGeom prst="rect">
            <a:avLst/>
          </a:prstGeom>
          <a:noFill/>
        </p:spPr>
        <p:txBody>
          <a:bodyPr wrap="none" rtlCol="0">
            <a:spAutoFit/>
          </a:bodyPr>
          <a:lstStyle/>
          <a:p>
            <a:r>
              <a:rPr lang="en-US" sz="1989" dirty="0">
                <a:latin typeface="Arial" panose="020B0604020202020204" pitchFamily="34" charset="0"/>
              </a:rPr>
              <a:t>Punctuation into 3-base codons – Selecting Reading Frame</a:t>
            </a:r>
          </a:p>
        </p:txBody>
      </p:sp>
      <p:sp>
        <p:nvSpPr>
          <p:cNvPr id="18" name="TextBox 17">
            <a:extLst>
              <a:ext uri="{FF2B5EF4-FFF2-40B4-BE49-F238E27FC236}">
                <a16:creationId xmlns:a16="http://schemas.microsoft.com/office/drawing/2014/main" id="{03D746E3-C566-9AF6-D3C4-F9F9930EB193}"/>
              </a:ext>
            </a:extLst>
          </p:cNvPr>
          <p:cNvSpPr txBox="1"/>
          <p:nvPr/>
        </p:nvSpPr>
        <p:spPr>
          <a:xfrm>
            <a:off x="9955293" y="3917106"/>
            <a:ext cx="2882534" cy="710412"/>
          </a:xfrm>
          <a:prstGeom prst="rect">
            <a:avLst/>
          </a:prstGeom>
          <a:noFill/>
        </p:spPr>
        <p:txBody>
          <a:bodyPr wrap="square">
            <a:spAutoFit/>
          </a:bodyPr>
          <a:lstStyle/>
          <a:p>
            <a:pPr algn="just">
              <a:spcBef>
                <a:spcPts val="602"/>
              </a:spcBef>
              <a:tabLst>
                <a:tab pos="2224722" algn="l"/>
              </a:tabLst>
            </a:pPr>
            <a:r>
              <a:rPr lang="en-US" sz="2007" b="1" dirty="0">
                <a:latin typeface="Arial" panose="020B0604020202020204" pitchFamily="34" charset="0"/>
                <a:ea typeface="Times" panose="02020603050405020304" pitchFamily="18" charset="0"/>
                <a:cs typeface="Arial" panose="020B0604020202020204" pitchFamily="34" charset="0"/>
              </a:rPr>
              <a:t>Codon</a:t>
            </a:r>
            <a:r>
              <a:rPr lang="en-US" sz="2007" dirty="0">
                <a:latin typeface="Arial" panose="020B0604020202020204" pitchFamily="34" charset="0"/>
                <a:ea typeface="Times" panose="02020603050405020304" pitchFamily="18" charset="0"/>
                <a:cs typeface="Arial" panose="020B0604020202020204" pitchFamily="34" charset="0"/>
              </a:rPr>
              <a:t> = 3 bases that code for an amino acid.</a:t>
            </a:r>
          </a:p>
        </p:txBody>
      </p:sp>
      <p:sp>
        <p:nvSpPr>
          <p:cNvPr id="17" name="Date Placeholder 16">
            <a:extLst>
              <a:ext uri="{FF2B5EF4-FFF2-40B4-BE49-F238E27FC236}">
                <a16:creationId xmlns:a16="http://schemas.microsoft.com/office/drawing/2014/main" id="{1643DE1E-79AC-F3BF-88D1-EBDC41A6D9A6}"/>
              </a:ext>
            </a:extLst>
          </p:cNvPr>
          <p:cNvSpPr>
            <a:spLocks noGrp="1"/>
          </p:cNvSpPr>
          <p:nvPr>
            <p:ph type="dt" sz="half" idx="6"/>
          </p:nvPr>
        </p:nvSpPr>
        <p:spPr/>
        <p:txBody>
          <a:bodyPr/>
          <a:lstStyle/>
          <a:p>
            <a:fld id="{5365DAF1-C36E-47FB-A4DA-A977D3BEFC09}" type="datetime1">
              <a:rPr lang="en-US" smtClean="0"/>
              <a:t>8/28/2024</a:t>
            </a:fld>
            <a:endParaRPr lang="en-US"/>
          </a:p>
        </p:txBody>
      </p:sp>
      <p:sp>
        <p:nvSpPr>
          <p:cNvPr id="19" name="Footer Placeholder 18">
            <a:extLst>
              <a:ext uri="{FF2B5EF4-FFF2-40B4-BE49-F238E27FC236}">
                <a16:creationId xmlns:a16="http://schemas.microsoft.com/office/drawing/2014/main" id="{B501A704-311F-ED88-D9B6-E7C84EEEB098}"/>
              </a:ext>
            </a:extLst>
          </p:cNvPr>
          <p:cNvSpPr>
            <a:spLocks noGrp="1"/>
          </p:cNvSpPr>
          <p:nvPr>
            <p:ph type="ftr" sz="quarter" idx="5"/>
          </p:nvPr>
        </p:nvSpPr>
        <p:spPr/>
        <p:txBody>
          <a:bodyPr/>
          <a:lstStyle/>
          <a:p>
            <a:r>
              <a:rPr lang="en-US"/>
              <a:t>Foundations - Rule - F2024 - Lecture 2b</a:t>
            </a:r>
          </a:p>
        </p:txBody>
      </p:sp>
      <p:sp>
        <p:nvSpPr>
          <p:cNvPr id="20" name="Slide Number Placeholder 19">
            <a:extLst>
              <a:ext uri="{FF2B5EF4-FFF2-40B4-BE49-F238E27FC236}">
                <a16:creationId xmlns:a16="http://schemas.microsoft.com/office/drawing/2014/main" id="{4B329CD7-02CD-8DF0-60B2-FC3877719594}"/>
              </a:ext>
            </a:extLst>
          </p:cNvPr>
          <p:cNvSpPr>
            <a:spLocks noGrp="1"/>
          </p:cNvSpPr>
          <p:nvPr>
            <p:ph type="sldNum" sz="quarter" idx="7"/>
          </p:nvPr>
        </p:nvSpPr>
        <p:spPr/>
        <p:txBody>
          <a:bodyPr/>
          <a:lstStyle/>
          <a:p>
            <a:pPr marL="38446">
              <a:lnSpc>
                <a:spcPts val="1422"/>
              </a:lnSpc>
            </a:pPr>
            <a:fld id="{81D60167-4931-47E6-BA6A-407CBD079E47}" type="slidenum">
              <a:rPr lang="en-US" smtClean="0"/>
              <a:pPr marL="38446">
                <a:lnSpc>
                  <a:spcPts val="1422"/>
                </a:lnSpc>
              </a:pPr>
              <a:t>22</a:t>
            </a:fld>
            <a:endParaRPr lang="en-US" dirty="0"/>
          </a:p>
        </p:txBody>
      </p:sp>
    </p:spTree>
    <p:extLst>
      <p:ext uri="{BB962C8B-B14F-4D97-AF65-F5344CB8AC3E}">
        <p14:creationId xmlns:p14="http://schemas.microsoft.com/office/powerpoint/2010/main" val="2602575500"/>
      </p:ext>
    </p:extLst>
  </p:cSld>
  <p:clrMapOvr>
    <a:masterClrMapping/>
  </p:clrMapOvr>
  <p:transition spd="slow"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BD6D6BB-B6BE-4D31-926E-BDAFF905511C}"/>
              </a:ext>
            </a:extLst>
          </p:cNvPr>
          <p:cNvSpPr txBox="1"/>
          <p:nvPr/>
        </p:nvSpPr>
        <p:spPr>
          <a:xfrm>
            <a:off x="489047" y="1924952"/>
            <a:ext cx="12388450" cy="463312"/>
          </a:xfrm>
          <a:prstGeom prst="rect">
            <a:avLst/>
          </a:prstGeom>
          <a:noFill/>
        </p:spPr>
        <p:txBody>
          <a:bodyPr wrap="square" rtlCol="0">
            <a:spAutoFit/>
          </a:bodyPr>
          <a:lstStyle/>
          <a:p>
            <a:r>
              <a:rPr lang="en-US" sz="1204" b="1" dirty="0">
                <a:latin typeface="Courier New" panose="02070309020205020404" pitchFamily="49" charset="0"/>
                <a:cs typeface="Courier New" panose="02070309020205020404" pitchFamily="49" charset="0"/>
              </a:rPr>
              <a:t>TTAATACGACTCACTATAGGG</a:t>
            </a:r>
            <a:r>
              <a:rPr lang="en-US" sz="1204" dirty="0">
                <a:latin typeface="Courier New" panose="02070309020205020404" pitchFamily="49" charset="0"/>
                <a:cs typeface="Courier New" panose="02070309020205020404" pitchFamily="49" charset="0"/>
              </a:rPr>
              <a:t>AGAC......GGTTTCCCTCTA</a:t>
            </a:r>
            <a:r>
              <a:rPr lang="en-US" sz="1204" b="1" dirty="0">
                <a:latin typeface="Courier New" panose="02070309020205020404" pitchFamily="49" charset="0"/>
                <a:cs typeface="Courier New" panose="02070309020205020404" pitchFamily="49" charset="0"/>
              </a:rPr>
              <a:t>G</a:t>
            </a:r>
            <a:r>
              <a:rPr lang="en-US" sz="1204" dirty="0">
                <a:latin typeface="Courier New" panose="02070309020205020404" pitchFamily="49" charset="0"/>
                <a:cs typeface="Courier New" panose="02070309020205020404" pitchFamily="49" charset="0"/>
              </a:rPr>
              <a:t>AAATAATTTTGTTTAACTTTAAGA</a:t>
            </a:r>
            <a:r>
              <a:rPr lang="en-US" sz="1204" b="1" dirty="0">
                <a:latin typeface="Courier New" panose="02070309020205020404" pitchFamily="49" charset="0"/>
                <a:cs typeface="Courier New" panose="02070309020205020404" pitchFamily="49" charset="0"/>
              </a:rPr>
              <a:t>AGGAG</a:t>
            </a:r>
            <a:r>
              <a:rPr lang="en-US" sz="1204" dirty="0">
                <a:latin typeface="Courier New" panose="02070309020205020404" pitchFamily="49" charset="0"/>
                <a:cs typeface="Courier New" panose="02070309020205020404" pitchFamily="49" charset="0"/>
              </a:rPr>
              <a:t>ATATA</a:t>
            </a:r>
            <a:r>
              <a:rPr lang="en-US" sz="1204" u="sng" dirty="0">
                <a:latin typeface="Courier New" panose="02070309020205020404" pitchFamily="49" charset="0"/>
                <a:cs typeface="Courier New" panose="02070309020205020404" pitchFamily="49" charset="0"/>
              </a:rPr>
              <a:t>CAT</a:t>
            </a:r>
            <a:r>
              <a:rPr lang="en-US" sz="1204" b="1" u="sng" dirty="0">
                <a:highlight>
                  <a:srgbClr val="00FF00"/>
                </a:highlight>
                <a:latin typeface="Courier New" panose="02070309020205020404" pitchFamily="49" charset="0"/>
                <a:cs typeface="Courier New" panose="02070309020205020404" pitchFamily="49" charset="0"/>
              </a:rPr>
              <a:t>ATG</a:t>
            </a:r>
            <a:r>
              <a:rPr lang="en-US" sz="1204" dirty="0">
                <a:latin typeface="Courier New" panose="02070309020205020404" pitchFamily="49" charset="0"/>
                <a:cs typeface="Courier New" panose="02070309020205020404" pitchFamily="49" charset="0"/>
              </a:rPr>
              <a:t>CCTCAGATC...CAC</a:t>
            </a:r>
            <a:r>
              <a:rPr lang="en-US" sz="1204" b="1" dirty="0">
                <a:solidFill>
                  <a:schemeClr val="bg1"/>
                </a:solidFill>
                <a:highlight>
                  <a:srgbClr val="FF0000"/>
                </a:highlight>
                <a:latin typeface="Courier New" panose="02070309020205020404" pitchFamily="49" charset="0"/>
                <a:cs typeface="Courier New" panose="02070309020205020404" pitchFamily="49" charset="0"/>
              </a:rPr>
              <a:t>TGA</a:t>
            </a:r>
            <a:r>
              <a:rPr lang="en-US" sz="1204" dirty="0">
                <a:latin typeface="Courier New" panose="02070309020205020404" pitchFamily="49" charset="0"/>
                <a:cs typeface="Courier New" panose="02070309020205020404" pitchFamily="49" charset="0"/>
              </a:rPr>
              <a:t>..</a:t>
            </a:r>
            <a:r>
              <a:rPr lang="en-US" sz="1204" b="1" dirty="0">
                <a:latin typeface="Courier New" panose="02070309020205020404" pitchFamily="49" charset="0"/>
                <a:cs typeface="Courier New" panose="02070309020205020404" pitchFamily="49" charset="0"/>
              </a:rPr>
              <a:t>GGGGTTTTTT</a:t>
            </a:r>
            <a:r>
              <a:rPr lang="en-US" sz="1204" dirty="0">
                <a:latin typeface="Courier New" panose="02070309020205020404" pitchFamily="49" charset="0"/>
                <a:cs typeface="Courier New" panose="02070309020205020404" pitchFamily="49" charset="0"/>
              </a:rPr>
              <a:t>GC-</a:t>
            </a:r>
          </a:p>
          <a:p>
            <a:r>
              <a:rPr lang="en-US" sz="1204" dirty="0">
                <a:latin typeface="Courier New" panose="02070309020205020404" pitchFamily="49" charset="0"/>
                <a:cs typeface="Courier New" panose="02070309020205020404" pitchFamily="49" charset="0"/>
              </a:rPr>
              <a:t>AATTATGCTGAGTGATATCCCTCTG......CCAAAGGGAGATCTTTATTAAAACAAATTGAAATTCTTCCTCTATATGTATACGGAGTCTAG...GTGACT..CCCCAAAAAACG-</a:t>
            </a:r>
          </a:p>
        </p:txBody>
      </p:sp>
      <p:sp>
        <p:nvSpPr>
          <p:cNvPr id="11" name="TextBox 10">
            <a:extLst>
              <a:ext uri="{FF2B5EF4-FFF2-40B4-BE49-F238E27FC236}">
                <a16:creationId xmlns:a16="http://schemas.microsoft.com/office/drawing/2014/main" id="{B270AC2C-2CE3-4E5C-A82A-1B38CC6B26A6}"/>
              </a:ext>
            </a:extLst>
          </p:cNvPr>
          <p:cNvSpPr txBox="1"/>
          <p:nvPr/>
        </p:nvSpPr>
        <p:spPr>
          <a:xfrm>
            <a:off x="1056715" y="1629386"/>
            <a:ext cx="1435304" cy="368204"/>
          </a:xfrm>
          <a:prstGeom prst="rect">
            <a:avLst/>
          </a:prstGeom>
          <a:noFill/>
        </p:spPr>
        <p:txBody>
          <a:bodyPr wrap="none" rtlCol="0">
            <a:spAutoFit/>
          </a:bodyPr>
          <a:lstStyle/>
          <a:p>
            <a:r>
              <a:rPr lang="en-US" sz="1790" dirty="0">
                <a:latin typeface="Arial" panose="020B0604020202020204" pitchFamily="34" charset="0"/>
              </a:rPr>
              <a:t>T7 promoter</a:t>
            </a:r>
          </a:p>
        </p:txBody>
      </p:sp>
      <p:sp>
        <p:nvSpPr>
          <p:cNvPr id="12" name="TextBox 11">
            <a:extLst>
              <a:ext uri="{FF2B5EF4-FFF2-40B4-BE49-F238E27FC236}">
                <a16:creationId xmlns:a16="http://schemas.microsoft.com/office/drawing/2014/main" id="{32024663-4EEA-4D77-B298-678BFB08385E}"/>
              </a:ext>
            </a:extLst>
          </p:cNvPr>
          <p:cNvSpPr txBox="1"/>
          <p:nvPr/>
        </p:nvSpPr>
        <p:spPr>
          <a:xfrm>
            <a:off x="6776901" y="1570751"/>
            <a:ext cx="656681" cy="368204"/>
          </a:xfrm>
          <a:prstGeom prst="rect">
            <a:avLst/>
          </a:prstGeom>
          <a:noFill/>
        </p:spPr>
        <p:txBody>
          <a:bodyPr wrap="none" rtlCol="0">
            <a:spAutoFit/>
          </a:bodyPr>
          <a:lstStyle/>
          <a:p>
            <a:r>
              <a:rPr lang="en-US" sz="1790" dirty="0">
                <a:solidFill>
                  <a:srgbClr val="C00000"/>
                </a:solidFill>
                <a:latin typeface="Arial" panose="020B0604020202020204" pitchFamily="34" charset="0"/>
              </a:rPr>
              <a:t>RBS</a:t>
            </a:r>
          </a:p>
        </p:txBody>
      </p:sp>
      <p:sp>
        <p:nvSpPr>
          <p:cNvPr id="13" name="TextBox 12">
            <a:extLst>
              <a:ext uri="{FF2B5EF4-FFF2-40B4-BE49-F238E27FC236}">
                <a16:creationId xmlns:a16="http://schemas.microsoft.com/office/drawing/2014/main" id="{6C1F7534-C97D-4455-BF74-3B5FD091F34C}"/>
              </a:ext>
            </a:extLst>
          </p:cNvPr>
          <p:cNvSpPr txBox="1"/>
          <p:nvPr/>
        </p:nvSpPr>
        <p:spPr>
          <a:xfrm>
            <a:off x="7826927" y="1623571"/>
            <a:ext cx="1409564" cy="368204"/>
          </a:xfrm>
          <a:prstGeom prst="rect">
            <a:avLst/>
          </a:prstGeom>
          <a:noFill/>
        </p:spPr>
        <p:txBody>
          <a:bodyPr wrap="none" rtlCol="0">
            <a:spAutoFit/>
          </a:bodyPr>
          <a:lstStyle/>
          <a:p>
            <a:r>
              <a:rPr lang="en-US" sz="1790" dirty="0">
                <a:solidFill>
                  <a:srgbClr val="C00000"/>
                </a:solidFill>
                <a:latin typeface="Arial" panose="020B0604020202020204" pitchFamily="34" charset="0"/>
              </a:rPr>
              <a:t>Start Codon</a:t>
            </a:r>
          </a:p>
        </p:txBody>
      </p:sp>
      <p:sp>
        <p:nvSpPr>
          <p:cNvPr id="15" name="Rectangle 14">
            <a:extLst>
              <a:ext uri="{FF2B5EF4-FFF2-40B4-BE49-F238E27FC236}">
                <a16:creationId xmlns:a16="http://schemas.microsoft.com/office/drawing/2014/main" id="{2DE89FAF-5BE3-4672-9320-E223707D552A}"/>
              </a:ext>
            </a:extLst>
          </p:cNvPr>
          <p:cNvSpPr/>
          <p:nvPr/>
        </p:nvSpPr>
        <p:spPr>
          <a:xfrm>
            <a:off x="1518417" y="3485289"/>
            <a:ext cx="10673197" cy="491690"/>
          </a:xfrm>
          <a:prstGeom prst="rect">
            <a:avLst/>
          </a:prstGeom>
        </p:spPr>
        <p:txBody>
          <a:bodyPr wrap="square">
            <a:spAutoFit/>
          </a:bodyPr>
          <a:lstStyle/>
          <a:p>
            <a:pPr>
              <a:lnSpc>
                <a:spcPts val="1492"/>
              </a:lnSpc>
            </a:pPr>
            <a:r>
              <a:rPr lang="en-US" sz="1592" b="1" dirty="0">
                <a:latin typeface="Courier New" panose="02070309020205020404" pitchFamily="49" charset="0"/>
                <a:cs typeface="Courier New" panose="02070309020205020404" pitchFamily="49" charset="0"/>
              </a:rPr>
              <a:t>G</a:t>
            </a:r>
            <a:r>
              <a:rPr lang="en-US" sz="1592" dirty="0">
                <a:latin typeface="Courier New" panose="02070309020205020404" pitchFamily="49" charset="0"/>
                <a:cs typeface="Courier New" panose="02070309020205020404" pitchFamily="49" charset="0"/>
              </a:rPr>
              <a:t>AAAUAAUUUUGUUUAACUUUAAGA</a:t>
            </a:r>
            <a:r>
              <a:rPr lang="en-US" sz="1592" b="1" dirty="0">
                <a:latin typeface="Courier New" panose="02070309020205020404" pitchFamily="49" charset="0"/>
                <a:cs typeface="Courier New" panose="02070309020205020404" pitchFamily="49" charset="0"/>
              </a:rPr>
              <a:t>AGGAG</a:t>
            </a:r>
            <a:r>
              <a:rPr lang="en-US" sz="1592" dirty="0">
                <a:latin typeface="Courier New" panose="02070309020205020404" pitchFamily="49" charset="0"/>
                <a:cs typeface="Courier New" panose="02070309020205020404" pitchFamily="49" charset="0"/>
              </a:rPr>
              <a:t>AUAUA</a:t>
            </a:r>
            <a:r>
              <a:rPr lang="en-US" sz="1592" b="1" dirty="0">
                <a:latin typeface="Courier New" panose="02070309020205020404" pitchFamily="49" charset="0"/>
                <a:cs typeface="Courier New" panose="02070309020205020404" pitchFamily="49" charset="0"/>
              </a:rPr>
              <a:t>CAU</a:t>
            </a:r>
            <a:r>
              <a:rPr lang="en-US" sz="1592" b="1" dirty="0">
                <a:highlight>
                  <a:srgbClr val="00FF00"/>
                </a:highlight>
                <a:latin typeface="Courier New" panose="02070309020205020404" pitchFamily="49" charset="0"/>
                <a:cs typeface="Courier New" panose="02070309020205020404" pitchFamily="49" charset="0"/>
              </a:rPr>
              <a:t>AUG</a:t>
            </a:r>
            <a:r>
              <a:rPr lang="en-US" sz="1592" dirty="0">
                <a:latin typeface="Courier New" panose="02070309020205020404" pitchFamily="49" charset="0"/>
                <a:cs typeface="Courier New" panose="02070309020205020404" pitchFamily="49" charset="0"/>
              </a:rPr>
              <a:t>CCUCAGAUCACUCUUUGGCAA.CAC</a:t>
            </a:r>
            <a:r>
              <a:rPr lang="en-US" sz="1592" dirty="0">
                <a:highlight>
                  <a:srgbClr val="FF0000"/>
                </a:highlight>
                <a:latin typeface="Courier New" panose="02070309020205020404" pitchFamily="49" charset="0"/>
                <a:cs typeface="Courier New" panose="02070309020205020404" pitchFamily="49" charset="0"/>
              </a:rPr>
              <a:t>UGA</a:t>
            </a:r>
            <a:r>
              <a:rPr lang="en-US" sz="1592" dirty="0">
                <a:latin typeface="Courier New" panose="02070309020205020404" pitchFamily="49" charset="0"/>
                <a:cs typeface="Courier New" panose="02070309020205020404" pitchFamily="49" charset="0"/>
              </a:rPr>
              <a:t>...GGGG</a:t>
            </a:r>
          </a:p>
          <a:p>
            <a:pPr>
              <a:lnSpc>
                <a:spcPts val="1492"/>
              </a:lnSpc>
            </a:pPr>
            <a:r>
              <a:rPr lang="en-US" sz="1592" dirty="0">
                <a:latin typeface="Courier New" panose="02070309020205020404" pitchFamily="49" charset="0"/>
                <a:cs typeface="Courier New" panose="02070309020205020404" pitchFamily="49" charset="0"/>
              </a:rPr>
              <a:t>                                      </a:t>
            </a:r>
            <a:r>
              <a:rPr lang="en-US" sz="1592" dirty="0" err="1">
                <a:latin typeface="Courier New" panose="02070309020205020404" pitchFamily="49" charset="0"/>
                <a:cs typeface="Courier New" panose="02070309020205020404" pitchFamily="49" charset="0"/>
              </a:rPr>
              <a:t>MetProGlnIleThrleuTrpGln</a:t>
            </a:r>
            <a:r>
              <a:rPr lang="en-US" sz="1592" dirty="0">
                <a:latin typeface="Courier New" panose="02070309020205020404" pitchFamily="49" charset="0"/>
                <a:cs typeface="Courier New" panose="02070309020205020404" pitchFamily="49" charset="0"/>
              </a:rPr>
              <a:t>.</a:t>
            </a:r>
            <a:endParaRPr lang="en-US" sz="1592" b="1" dirty="0">
              <a:latin typeface="Courier New" panose="02070309020205020404" pitchFamily="49" charset="0"/>
              <a:cs typeface="Courier New" panose="02070309020205020404" pitchFamily="49" charset="0"/>
            </a:endParaRPr>
          </a:p>
        </p:txBody>
      </p:sp>
      <p:sp>
        <p:nvSpPr>
          <p:cNvPr id="16" name="Rectangle 15">
            <a:extLst>
              <a:ext uri="{FF2B5EF4-FFF2-40B4-BE49-F238E27FC236}">
                <a16:creationId xmlns:a16="http://schemas.microsoft.com/office/drawing/2014/main" id="{8E6FCD1A-E41F-4836-90A5-0EAB7DD7B5DA}"/>
              </a:ext>
            </a:extLst>
          </p:cNvPr>
          <p:cNvSpPr/>
          <p:nvPr/>
        </p:nvSpPr>
        <p:spPr>
          <a:xfrm>
            <a:off x="4452718" y="4687340"/>
            <a:ext cx="8784583" cy="317112"/>
          </a:xfrm>
          <a:prstGeom prst="rect">
            <a:avLst/>
          </a:prstGeom>
        </p:spPr>
        <p:txBody>
          <a:bodyPr wrap="square">
            <a:spAutoFit/>
          </a:bodyPr>
          <a:lstStyle/>
          <a:p>
            <a:pPr>
              <a:lnSpc>
                <a:spcPts val="1492"/>
              </a:lnSpc>
            </a:pPr>
            <a:r>
              <a:rPr lang="en-US" sz="2064" b="1" dirty="0" err="1">
                <a:latin typeface="Courier New" panose="02070309020205020404" pitchFamily="49" charset="0"/>
                <a:cs typeface="Courier New" panose="02070309020205020404" pitchFamily="49" charset="0"/>
              </a:rPr>
              <a:t>Met</a:t>
            </a:r>
            <a:r>
              <a:rPr lang="en-US" sz="2064" dirty="0" err="1">
                <a:latin typeface="Courier New" panose="02070309020205020404" pitchFamily="49" charset="0"/>
                <a:cs typeface="Courier New" panose="02070309020205020404" pitchFamily="49" charset="0"/>
              </a:rPr>
              <a:t>ProGlnIleThrLeuTrpGln</a:t>
            </a:r>
            <a:r>
              <a:rPr lang="en-US" sz="2064" b="1" dirty="0">
                <a:latin typeface="Courier New" panose="02070309020205020404" pitchFamily="49" charset="0"/>
                <a:cs typeface="Courier New" panose="02070309020205020404" pitchFamily="49" charset="0"/>
              </a:rPr>
              <a:t>...</a:t>
            </a:r>
            <a:r>
              <a:rPr lang="en-US" sz="2064" dirty="0">
                <a:latin typeface="Courier New" panose="02070309020205020404" pitchFamily="49" charset="0"/>
                <a:cs typeface="Courier New" panose="02070309020205020404" pitchFamily="49" charset="0"/>
              </a:rPr>
              <a:t>His</a:t>
            </a:r>
          </a:p>
        </p:txBody>
      </p:sp>
      <p:cxnSp>
        <p:nvCxnSpPr>
          <p:cNvPr id="22" name="Straight Arrow Connector 21">
            <a:extLst>
              <a:ext uri="{FF2B5EF4-FFF2-40B4-BE49-F238E27FC236}">
                <a16:creationId xmlns:a16="http://schemas.microsoft.com/office/drawing/2014/main" id="{8793ABDF-E739-462C-96E3-BBA249BF70C8}"/>
              </a:ext>
            </a:extLst>
          </p:cNvPr>
          <p:cNvCxnSpPr/>
          <p:nvPr/>
        </p:nvCxnSpPr>
        <p:spPr>
          <a:xfrm>
            <a:off x="6782865" y="2349223"/>
            <a:ext cx="0" cy="3802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25ABAE8-F37E-4A35-AF93-1C8534DDA93D}"/>
              </a:ext>
            </a:extLst>
          </p:cNvPr>
          <p:cNvSpPr txBox="1"/>
          <p:nvPr/>
        </p:nvSpPr>
        <p:spPr>
          <a:xfrm>
            <a:off x="3696035" y="54074"/>
            <a:ext cx="6161732" cy="522771"/>
          </a:xfrm>
          <a:prstGeom prst="rect">
            <a:avLst/>
          </a:prstGeom>
          <a:noFill/>
        </p:spPr>
        <p:txBody>
          <a:bodyPr wrap="none" rtlCol="0">
            <a:spAutoFit/>
          </a:bodyPr>
          <a:lstStyle/>
          <a:p>
            <a:pPr algn="ctr"/>
            <a:r>
              <a:rPr lang="en-US" sz="2795" dirty="0">
                <a:latin typeface="Arial" panose="020B0604020202020204" pitchFamily="34" charset="0"/>
              </a:rPr>
              <a:t>Protein Synthesis – Important Signals</a:t>
            </a:r>
          </a:p>
        </p:txBody>
      </p:sp>
      <p:sp>
        <p:nvSpPr>
          <p:cNvPr id="25" name="TextBox 24">
            <a:extLst>
              <a:ext uri="{FF2B5EF4-FFF2-40B4-BE49-F238E27FC236}">
                <a16:creationId xmlns:a16="http://schemas.microsoft.com/office/drawing/2014/main" id="{A8669F3D-CF2B-44FF-A4CB-55DFA180E458}"/>
              </a:ext>
            </a:extLst>
          </p:cNvPr>
          <p:cNvSpPr txBox="1"/>
          <p:nvPr/>
        </p:nvSpPr>
        <p:spPr>
          <a:xfrm>
            <a:off x="5002685" y="2301123"/>
            <a:ext cx="1647847" cy="398771"/>
          </a:xfrm>
          <a:prstGeom prst="rect">
            <a:avLst/>
          </a:prstGeom>
          <a:noFill/>
        </p:spPr>
        <p:txBody>
          <a:bodyPr wrap="none" rtlCol="0">
            <a:spAutoFit/>
          </a:bodyPr>
          <a:lstStyle/>
          <a:p>
            <a:r>
              <a:rPr lang="en-US" sz="1989" dirty="0">
                <a:latin typeface="Arial" panose="020B0604020202020204" pitchFamily="34" charset="0"/>
              </a:rPr>
              <a:t>Transcription</a:t>
            </a:r>
          </a:p>
        </p:txBody>
      </p:sp>
      <p:sp>
        <p:nvSpPr>
          <p:cNvPr id="26" name="TextBox 25">
            <a:extLst>
              <a:ext uri="{FF2B5EF4-FFF2-40B4-BE49-F238E27FC236}">
                <a16:creationId xmlns:a16="http://schemas.microsoft.com/office/drawing/2014/main" id="{2631A334-EFE1-482D-AD84-791C4B1ADD8D}"/>
              </a:ext>
            </a:extLst>
          </p:cNvPr>
          <p:cNvSpPr txBox="1"/>
          <p:nvPr/>
        </p:nvSpPr>
        <p:spPr>
          <a:xfrm>
            <a:off x="6809285" y="4095026"/>
            <a:ext cx="1493024" cy="411447"/>
          </a:xfrm>
          <a:prstGeom prst="rect">
            <a:avLst/>
          </a:prstGeom>
          <a:noFill/>
        </p:spPr>
        <p:txBody>
          <a:bodyPr wrap="none" rtlCol="0">
            <a:spAutoFit/>
          </a:bodyPr>
          <a:lstStyle/>
          <a:p>
            <a:r>
              <a:rPr lang="en-US" sz="2064" dirty="0">
                <a:latin typeface="Arial" panose="020B0604020202020204" pitchFamily="34" charset="0"/>
              </a:rPr>
              <a:t>Translation</a:t>
            </a:r>
          </a:p>
        </p:txBody>
      </p:sp>
      <p:sp>
        <p:nvSpPr>
          <p:cNvPr id="28" name="Rectangle 27">
            <a:extLst>
              <a:ext uri="{FF2B5EF4-FFF2-40B4-BE49-F238E27FC236}">
                <a16:creationId xmlns:a16="http://schemas.microsoft.com/office/drawing/2014/main" id="{3A1164D7-57C4-4291-BBBC-2D0E82345E24}"/>
              </a:ext>
            </a:extLst>
          </p:cNvPr>
          <p:cNvSpPr/>
          <p:nvPr/>
        </p:nvSpPr>
        <p:spPr>
          <a:xfrm>
            <a:off x="298396" y="5269201"/>
            <a:ext cx="9482516" cy="1019287"/>
          </a:xfrm>
          <a:prstGeom prst="rect">
            <a:avLst/>
          </a:prstGeom>
        </p:spPr>
        <p:txBody>
          <a:bodyPr wrap="square">
            <a:spAutoFit/>
          </a:bodyPr>
          <a:lstStyle/>
          <a:p>
            <a:r>
              <a:rPr lang="en-US" sz="2007" b="1" dirty="0">
                <a:solidFill>
                  <a:srgbClr val="C00000"/>
                </a:solidFill>
                <a:latin typeface="Arial" panose="020B0604020202020204" pitchFamily="34" charset="0"/>
                <a:ea typeface="Times New Roman" panose="02020603050405020304" pitchFamily="18" charset="0"/>
                <a:cs typeface="Arial" panose="020B0604020202020204" pitchFamily="34" charset="0"/>
              </a:rPr>
              <a:t>1. Ribosome Binding Site (RBS)</a:t>
            </a:r>
            <a:r>
              <a:rPr lang="en-US" sz="2007"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007" dirty="0">
                <a:latin typeface="Arial" panose="020B0604020202020204" pitchFamily="34" charset="0"/>
                <a:ea typeface="Times New Roman" panose="02020603050405020304" pitchFamily="18" charset="0"/>
                <a:cs typeface="Arial" panose="020B0604020202020204" pitchFamily="34" charset="0"/>
              </a:rPr>
              <a:t>(Shine-Dalgarno [SD] sequence)[</a:t>
            </a:r>
            <a:r>
              <a:rPr lang="en-US" sz="2007" dirty="0" err="1">
                <a:solidFill>
                  <a:srgbClr val="C00000"/>
                </a:solidFill>
                <a:latin typeface="Arial" panose="020B0604020202020204" pitchFamily="34" charset="0"/>
                <a:ea typeface="Times New Roman" panose="02020603050405020304" pitchFamily="18" charset="0"/>
                <a:cs typeface="Arial" panose="020B0604020202020204" pitchFamily="34" charset="0"/>
              </a:rPr>
              <a:t>Prok</a:t>
            </a:r>
            <a:r>
              <a:rPr lang="en-US" sz="2007" dirty="0">
                <a:solidFill>
                  <a:srgbClr val="C00000"/>
                </a:solidFill>
                <a:latin typeface="Arial" panose="020B0604020202020204" pitchFamily="34" charset="0"/>
                <a:ea typeface="Times New Roman" panose="02020603050405020304" pitchFamily="18" charset="0"/>
                <a:cs typeface="Arial" panose="020B0604020202020204" pitchFamily="34" charset="0"/>
              </a:rPr>
              <a:t> only]</a:t>
            </a:r>
          </a:p>
          <a:p>
            <a:pPr marL="285221" indent="-285221">
              <a:buFont typeface="Arial" panose="020B0604020202020204" pitchFamily="34" charset="0"/>
              <a:buChar char="•"/>
            </a:pPr>
            <a:r>
              <a:rPr lang="en-US" sz="2007" i="1" dirty="0">
                <a:latin typeface="Arial" panose="020B0604020202020204" pitchFamily="34" charset="0"/>
                <a:ea typeface="Times New Roman" panose="02020603050405020304" pitchFamily="18" charset="0"/>
                <a:cs typeface="Arial" panose="020B0604020202020204" pitchFamily="34" charset="0"/>
              </a:rPr>
              <a:t>Positions mRNA on the ribosome so that the correct start codon is used.</a:t>
            </a:r>
            <a:endParaRPr lang="en-US" sz="2007" dirty="0">
              <a:latin typeface="Arial" panose="020B0604020202020204" pitchFamily="34" charset="0"/>
              <a:ea typeface="Times New Roman" panose="02020603050405020304" pitchFamily="18" charset="0"/>
              <a:cs typeface="Arial" panose="020B0604020202020204" pitchFamily="34" charset="0"/>
            </a:endParaRPr>
          </a:p>
          <a:p>
            <a:pPr marL="285221" indent="-285221">
              <a:buFont typeface="Arial" panose="020B0604020202020204" pitchFamily="34" charset="0"/>
              <a:buChar char="•"/>
            </a:pPr>
            <a:r>
              <a:rPr lang="en-US" sz="2007" dirty="0">
                <a:latin typeface="Arial" panose="020B0604020202020204" pitchFamily="34" charset="0"/>
                <a:ea typeface="Times New Roman" panose="02020603050405020304" pitchFamily="18" charset="0"/>
              </a:rPr>
              <a:t>The optimal spacing between the SD sequence and the AUG is 6-9 bases.</a:t>
            </a:r>
            <a:endParaRPr lang="en-US" sz="2007" dirty="0">
              <a:latin typeface="Arial" panose="020B0604020202020204" pitchFamily="34" charset="0"/>
            </a:endParaRPr>
          </a:p>
        </p:txBody>
      </p:sp>
      <p:cxnSp>
        <p:nvCxnSpPr>
          <p:cNvPr id="31" name="Straight Arrow Connector 30">
            <a:extLst>
              <a:ext uri="{FF2B5EF4-FFF2-40B4-BE49-F238E27FC236}">
                <a16:creationId xmlns:a16="http://schemas.microsoft.com/office/drawing/2014/main" id="{ED9BCF75-B682-4D2C-9099-8579B76EB38B}"/>
              </a:ext>
            </a:extLst>
          </p:cNvPr>
          <p:cNvCxnSpPr>
            <a:cxnSpLocks/>
          </p:cNvCxnSpPr>
          <p:nvPr/>
        </p:nvCxnSpPr>
        <p:spPr>
          <a:xfrm flipV="1">
            <a:off x="2447442" y="3795107"/>
            <a:ext cx="2247126" cy="151781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8998C288-3EC4-44B0-9FA9-0E5DF1D292E8}"/>
              </a:ext>
            </a:extLst>
          </p:cNvPr>
          <p:cNvSpPr/>
          <p:nvPr/>
        </p:nvSpPr>
        <p:spPr>
          <a:xfrm>
            <a:off x="6947533" y="2612753"/>
            <a:ext cx="5624076" cy="710412"/>
          </a:xfrm>
          <a:prstGeom prst="rect">
            <a:avLst/>
          </a:prstGeom>
        </p:spPr>
        <p:txBody>
          <a:bodyPr wrap="square">
            <a:spAutoFit/>
          </a:bodyPr>
          <a:lstStyle/>
          <a:p>
            <a:pPr marL="91270" indent="-91270">
              <a:spcBef>
                <a:spcPts val="599"/>
              </a:spcBef>
              <a:spcAft>
                <a:spcPts val="499"/>
              </a:spcAft>
            </a:pPr>
            <a:r>
              <a:rPr lang="en-US" sz="2007" b="1" dirty="0">
                <a:solidFill>
                  <a:srgbClr val="C00000"/>
                </a:solidFill>
                <a:latin typeface="Arial" panose="020B0604020202020204" pitchFamily="34" charset="0"/>
                <a:ea typeface="Times New Roman" panose="02020603050405020304" pitchFamily="18" charset="0"/>
                <a:cs typeface="Arial" panose="020B0604020202020204" pitchFamily="34" charset="0"/>
              </a:rPr>
              <a:t>2. Start codon:</a:t>
            </a:r>
            <a:r>
              <a:rPr lang="en-US" sz="2007"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007" dirty="0">
                <a:latin typeface="Arial" panose="020B0604020202020204" pitchFamily="34" charset="0"/>
                <a:ea typeface="Times New Roman" panose="02020603050405020304" pitchFamily="18" charset="0"/>
                <a:cs typeface="Arial" panose="020B0604020202020204" pitchFamily="34" charset="0"/>
              </a:rPr>
              <a:t>AUG codes for the 1</a:t>
            </a:r>
            <a:r>
              <a:rPr lang="en-US" sz="2007" baseline="30000" dirty="0">
                <a:latin typeface="Arial" panose="020B0604020202020204" pitchFamily="34" charset="0"/>
                <a:ea typeface="Times New Roman" panose="02020603050405020304" pitchFamily="18" charset="0"/>
                <a:cs typeface="Arial" panose="020B0604020202020204" pitchFamily="34" charset="0"/>
              </a:rPr>
              <a:t>st</a:t>
            </a:r>
            <a:r>
              <a:rPr lang="en-US" sz="2007" dirty="0">
                <a:latin typeface="Arial" panose="020B0604020202020204" pitchFamily="34" charset="0"/>
                <a:ea typeface="Times New Roman" panose="02020603050405020304" pitchFamily="18" charset="0"/>
                <a:cs typeface="Arial" panose="020B0604020202020204" pitchFamily="34" charset="0"/>
              </a:rPr>
              <a:t> amino acid, defines reading frame, once selected.</a:t>
            </a:r>
          </a:p>
        </p:txBody>
      </p:sp>
      <p:sp>
        <p:nvSpPr>
          <p:cNvPr id="35" name="TextBox 34">
            <a:extLst>
              <a:ext uri="{FF2B5EF4-FFF2-40B4-BE49-F238E27FC236}">
                <a16:creationId xmlns:a16="http://schemas.microsoft.com/office/drawing/2014/main" id="{214BB8E6-4C07-44FF-9D86-1EF8C5D35799}"/>
              </a:ext>
            </a:extLst>
          </p:cNvPr>
          <p:cNvSpPr txBox="1"/>
          <p:nvPr/>
        </p:nvSpPr>
        <p:spPr>
          <a:xfrm>
            <a:off x="9036343" y="4077183"/>
            <a:ext cx="1887354" cy="401538"/>
          </a:xfrm>
          <a:prstGeom prst="rect">
            <a:avLst/>
          </a:prstGeom>
          <a:noFill/>
        </p:spPr>
        <p:txBody>
          <a:bodyPr wrap="none" rtlCol="0">
            <a:spAutoFit/>
          </a:bodyPr>
          <a:lstStyle/>
          <a:p>
            <a:r>
              <a:rPr lang="en-US" sz="2007" b="1" dirty="0">
                <a:solidFill>
                  <a:srgbClr val="C00000"/>
                </a:solidFill>
                <a:latin typeface="Arial" panose="020B0604020202020204" pitchFamily="34" charset="0"/>
              </a:rPr>
              <a:t>3. Stop codon</a:t>
            </a:r>
            <a:endParaRPr lang="en-US" sz="2007" dirty="0">
              <a:latin typeface="Arial" panose="020B0604020202020204" pitchFamily="34" charset="0"/>
            </a:endParaRPr>
          </a:p>
        </p:txBody>
      </p:sp>
      <p:cxnSp>
        <p:nvCxnSpPr>
          <p:cNvPr id="37" name="Straight Arrow Connector 36">
            <a:extLst>
              <a:ext uri="{FF2B5EF4-FFF2-40B4-BE49-F238E27FC236}">
                <a16:creationId xmlns:a16="http://schemas.microsoft.com/office/drawing/2014/main" id="{10F858BE-19C2-4A7F-A5FE-3B8E6C5D0E7D}"/>
              </a:ext>
            </a:extLst>
          </p:cNvPr>
          <p:cNvCxnSpPr>
            <a:cxnSpLocks/>
          </p:cNvCxnSpPr>
          <p:nvPr/>
        </p:nvCxnSpPr>
        <p:spPr>
          <a:xfrm flipV="1">
            <a:off x="9821740" y="3841079"/>
            <a:ext cx="0" cy="30417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36A4179B-80A1-4F57-8DAF-4DAD849E8218}"/>
              </a:ext>
            </a:extLst>
          </p:cNvPr>
          <p:cNvCxnSpPr>
            <a:cxnSpLocks/>
          </p:cNvCxnSpPr>
          <p:nvPr/>
        </p:nvCxnSpPr>
        <p:spPr>
          <a:xfrm flipH="1">
            <a:off x="6589037" y="3002429"/>
            <a:ext cx="385869" cy="46712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B774B762-2904-4C7D-AA7B-705A7A5DFBCD}"/>
              </a:ext>
            </a:extLst>
          </p:cNvPr>
          <p:cNvSpPr txBox="1"/>
          <p:nvPr/>
        </p:nvSpPr>
        <p:spPr>
          <a:xfrm>
            <a:off x="170291" y="1224800"/>
            <a:ext cx="725856" cy="398771"/>
          </a:xfrm>
          <a:prstGeom prst="rect">
            <a:avLst/>
          </a:prstGeom>
          <a:noFill/>
        </p:spPr>
        <p:txBody>
          <a:bodyPr wrap="none" rtlCol="0">
            <a:spAutoFit/>
          </a:bodyPr>
          <a:lstStyle/>
          <a:p>
            <a:r>
              <a:rPr lang="en-US" sz="1989" dirty="0">
                <a:latin typeface="Arial" panose="020B0604020202020204" pitchFamily="34" charset="0"/>
              </a:rPr>
              <a:t>DNA</a:t>
            </a:r>
          </a:p>
        </p:txBody>
      </p:sp>
      <p:sp>
        <p:nvSpPr>
          <p:cNvPr id="43" name="TextBox 42">
            <a:extLst>
              <a:ext uri="{FF2B5EF4-FFF2-40B4-BE49-F238E27FC236}">
                <a16:creationId xmlns:a16="http://schemas.microsoft.com/office/drawing/2014/main" id="{BD4EE3D2-5008-47C9-9290-289CE999F1C0}"/>
              </a:ext>
            </a:extLst>
          </p:cNvPr>
          <p:cNvSpPr txBox="1"/>
          <p:nvPr/>
        </p:nvSpPr>
        <p:spPr>
          <a:xfrm>
            <a:off x="1500611" y="3139283"/>
            <a:ext cx="938207" cy="398771"/>
          </a:xfrm>
          <a:prstGeom prst="rect">
            <a:avLst/>
          </a:prstGeom>
          <a:noFill/>
        </p:spPr>
        <p:txBody>
          <a:bodyPr wrap="none" rtlCol="0">
            <a:spAutoFit/>
          </a:bodyPr>
          <a:lstStyle/>
          <a:p>
            <a:r>
              <a:rPr lang="en-US" sz="1989" dirty="0">
                <a:latin typeface="Arial" panose="020B0604020202020204" pitchFamily="34" charset="0"/>
              </a:rPr>
              <a:t>mRNA</a:t>
            </a:r>
          </a:p>
        </p:txBody>
      </p:sp>
      <p:sp>
        <p:nvSpPr>
          <p:cNvPr id="44" name="TextBox 43">
            <a:extLst>
              <a:ext uri="{FF2B5EF4-FFF2-40B4-BE49-F238E27FC236}">
                <a16:creationId xmlns:a16="http://schemas.microsoft.com/office/drawing/2014/main" id="{833A7FAE-075A-49A8-93FB-7003813436B6}"/>
              </a:ext>
            </a:extLst>
          </p:cNvPr>
          <p:cNvSpPr txBox="1"/>
          <p:nvPr/>
        </p:nvSpPr>
        <p:spPr>
          <a:xfrm>
            <a:off x="4186526" y="4315123"/>
            <a:ext cx="2573904" cy="411447"/>
          </a:xfrm>
          <a:prstGeom prst="rect">
            <a:avLst/>
          </a:prstGeom>
          <a:noFill/>
        </p:spPr>
        <p:txBody>
          <a:bodyPr wrap="square" rtlCol="0">
            <a:spAutoFit/>
          </a:bodyPr>
          <a:lstStyle/>
          <a:p>
            <a:r>
              <a:rPr lang="en-US" sz="2064" dirty="0">
                <a:latin typeface="Arial" panose="020B0604020202020204" pitchFamily="34" charset="0"/>
              </a:rPr>
              <a:t>Protein off ribosome</a:t>
            </a:r>
          </a:p>
        </p:txBody>
      </p:sp>
      <p:sp>
        <p:nvSpPr>
          <p:cNvPr id="14" name="Rectangle 13">
            <a:extLst>
              <a:ext uri="{FF2B5EF4-FFF2-40B4-BE49-F238E27FC236}">
                <a16:creationId xmlns:a16="http://schemas.microsoft.com/office/drawing/2014/main" id="{BA4955DB-444A-40CB-BF95-A9EACC0D321B}"/>
              </a:ext>
            </a:extLst>
          </p:cNvPr>
          <p:cNvSpPr/>
          <p:nvPr/>
        </p:nvSpPr>
        <p:spPr>
          <a:xfrm>
            <a:off x="7358273" y="673154"/>
            <a:ext cx="1364142" cy="1773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0" dirty="0">
              <a:latin typeface="Arial" panose="020B0604020202020204" pitchFamily="34" charset="0"/>
            </a:endParaRPr>
          </a:p>
        </p:txBody>
      </p:sp>
      <p:cxnSp>
        <p:nvCxnSpPr>
          <p:cNvPr id="39" name="Straight Arrow Connector 38">
            <a:extLst>
              <a:ext uri="{FF2B5EF4-FFF2-40B4-BE49-F238E27FC236}">
                <a16:creationId xmlns:a16="http://schemas.microsoft.com/office/drawing/2014/main" id="{791B1437-887A-4168-A822-FFD7C96EFBC3}"/>
              </a:ext>
            </a:extLst>
          </p:cNvPr>
          <p:cNvCxnSpPr/>
          <p:nvPr/>
        </p:nvCxnSpPr>
        <p:spPr>
          <a:xfrm>
            <a:off x="6760430" y="4087812"/>
            <a:ext cx="0" cy="3802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656D684-6500-4CA7-A0FB-B926CC0DC80B}"/>
              </a:ext>
            </a:extLst>
          </p:cNvPr>
          <p:cNvSpPr txBox="1"/>
          <p:nvPr/>
        </p:nvSpPr>
        <p:spPr>
          <a:xfrm>
            <a:off x="9373134" y="1379740"/>
            <a:ext cx="937509" cy="646515"/>
          </a:xfrm>
          <a:prstGeom prst="rect">
            <a:avLst/>
          </a:prstGeom>
          <a:noFill/>
        </p:spPr>
        <p:txBody>
          <a:bodyPr wrap="square" rtlCol="0">
            <a:spAutoFit/>
          </a:bodyPr>
          <a:lstStyle/>
          <a:p>
            <a:r>
              <a:rPr lang="en-US" sz="1790" dirty="0">
                <a:solidFill>
                  <a:srgbClr val="C00000"/>
                </a:solidFill>
                <a:latin typeface="Arial" panose="020B0604020202020204" pitchFamily="34" charset="0"/>
              </a:rPr>
              <a:t>Stop Codon</a:t>
            </a:r>
          </a:p>
        </p:txBody>
      </p:sp>
      <p:sp>
        <p:nvSpPr>
          <p:cNvPr id="17" name="TextBox 16">
            <a:extLst>
              <a:ext uri="{FF2B5EF4-FFF2-40B4-BE49-F238E27FC236}">
                <a16:creationId xmlns:a16="http://schemas.microsoft.com/office/drawing/2014/main" id="{D86AAAE6-D231-4098-BDF6-23DE583E97ED}"/>
              </a:ext>
            </a:extLst>
          </p:cNvPr>
          <p:cNvSpPr txBox="1"/>
          <p:nvPr/>
        </p:nvSpPr>
        <p:spPr>
          <a:xfrm>
            <a:off x="10213112" y="1596643"/>
            <a:ext cx="1418830" cy="368204"/>
          </a:xfrm>
          <a:prstGeom prst="rect">
            <a:avLst/>
          </a:prstGeom>
          <a:noFill/>
        </p:spPr>
        <p:txBody>
          <a:bodyPr wrap="none" rtlCol="0">
            <a:spAutoFit/>
          </a:bodyPr>
          <a:lstStyle/>
          <a:p>
            <a:r>
              <a:rPr lang="en-US" sz="1790" dirty="0">
                <a:latin typeface="Arial" panose="020B0604020202020204" pitchFamily="34" charset="0"/>
              </a:rPr>
              <a:t>mRNA Term</a:t>
            </a:r>
          </a:p>
        </p:txBody>
      </p:sp>
      <p:sp>
        <p:nvSpPr>
          <p:cNvPr id="18" name="TextBox 17">
            <a:extLst>
              <a:ext uri="{FF2B5EF4-FFF2-40B4-BE49-F238E27FC236}">
                <a16:creationId xmlns:a16="http://schemas.microsoft.com/office/drawing/2014/main" id="{A807D8D2-38CA-4250-81EE-D31E26BF684E}"/>
              </a:ext>
            </a:extLst>
          </p:cNvPr>
          <p:cNvSpPr txBox="1"/>
          <p:nvPr/>
        </p:nvSpPr>
        <p:spPr>
          <a:xfrm>
            <a:off x="4549121" y="1623571"/>
            <a:ext cx="1666959" cy="368204"/>
          </a:xfrm>
          <a:prstGeom prst="rect">
            <a:avLst/>
          </a:prstGeom>
          <a:noFill/>
        </p:spPr>
        <p:txBody>
          <a:bodyPr wrap="none" rtlCol="0">
            <a:spAutoFit/>
          </a:bodyPr>
          <a:lstStyle/>
          <a:p>
            <a:r>
              <a:rPr lang="en-US" sz="1790" dirty="0">
                <a:latin typeface="Arial" panose="020B0604020202020204" pitchFamily="34" charset="0"/>
              </a:rPr>
              <a:t>Start of mRNA</a:t>
            </a:r>
          </a:p>
        </p:txBody>
      </p:sp>
      <p:sp>
        <p:nvSpPr>
          <p:cNvPr id="34" name="TextBox 33">
            <a:extLst>
              <a:ext uri="{FF2B5EF4-FFF2-40B4-BE49-F238E27FC236}">
                <a16:creationId xmlns:a16="http://schemas.microsoft.com/office/drawing/2014/main" id="{DD59A8C5-898E-2592-2E44-2EAF13DE55EA}"/>
              </a:ext>
            </a:extLst>
          </p:cNvPr>
          <p:cNvSpPr txBox="1"/>
          <p:nvPr/>
        </p:nvSpPr>
        <p:spPr>
          <a:xfrm>
            <a:off x="2461480" y="2242103"/>
            <a:ext cx="1539033" cy="411447"/>
          </a:xfrm>
          <a:prstGeom prst="rect">
            <a:avLst/>
          </a:prstGeom>
          <a:noFill/>
        </p:spPr>
        <p:txBody>
          <a:bodyPr wrap="none" rtlCol="0">
            <a:spAutoFit/>
          </a:bodyPr>
          <a:lstStyle/>
          <a:p>
            <a:r>
              <a:rPr lang="en-US" sz="2064" dirty="0"/>
              <a:t>Lac operator</a:t>
            </a:r>
          </a:p>
        </p:txBody>
      </p:sp>
      <p:sp>
        <p:nvSpPr>
          <p:cNvPr id="2" name="TextBox 1">
            <a:extLst>
              <a:ext uri="{FF2B5EF4-FFF2-40B4-BE49-F238E27FC236}">
                <a16:creationId xmlns:a16="http://schemas.microsoft.com/office/drawing/2014/main" id="{9AE4504D-77DE-8E61-0DF9-B46AA4DC84B7}"/>
              </a:ext>
            </a:extLst>
          </p:cNvPr>
          <p:cNvSpPr txBox="1"/>
          <p:nvPr/>
        </p:nvSpPr>
        <p:spPr>
          <a:xfrm>
            <a:off x="8623585" y="775407"/>
            <a:ext cx="1044384" cy="411447"/>
          </a:xfrm>
          <a:prstGeom prst="rect">
            <a:avLst/>
          </a:prstGeom>
          <a:noFill/>
        </p:spPr>
        <p:txBody>
          <a:bodyPr wrap="none" rtlCol="0">
            <a:spAutoFit/>
          </a:bodyPr>
          <a:lstStyle/>
          <a:p>
            <a:pPr defTabSz="917680">
              <a:spcBef>
                <a:spcPts val="602"/>
              </a:spcBef>
            </a:pPr>
            <a:r>
              <a:rPr lang="en-US" sz="2064" dirty="0">
                <a:solidFill>
                  <a:srgbClr val="C00000"/>
                </a:solidFill>
                <a:latin typeface="Arial" panose="020B0604020202020204" pitchFamily="34" charset="0"/>
                <a:ea typeface="Times New Roman" panose="02020603050405020304" pitchFamily="18" charset="0"/>
                <a:cs typeface="Arial" panose="020B0604020202020204" pitchFamily="34" charset="0"/>
              </a:rPr>
              <a:t>codons</a:t>
            </a:r>
          </a:p>
        </p:txBody>
      </p:sp>
      <p:cxnSp>
        <p:nvCxnSpPr>
          <p:cNvPr id="4" name="Straight Arrow Connector 3">
            <a:extLst>
              <a:ext uri="{FF2B5EF4-FFF2-40B4-BE49-F238E27FC236}">
                <a16:creationId xmlns:a16="http://schemas.microsoft.com/office/drawing/2014/main" id="{67064B5D-3390-E99C-AB0F-DFB53B0605F6}"/>
              </a:ext>
            </a:extLst>
          </p:cNvPr>
          <p:cNvCxnSpPr>
            <a:cxnSpLocks/>
          </p:cNvCxnSpPr>
          <p:nvPr/>
        </p:nvCxnSpPr>
        <p:spPr>
          <a:xfrm>
            <a:off x="8919554" y="1184931"/>
            <a:ext cx="316937" cy="8351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24B2D6CC-1AB4-C146-D9CE-B19D96BA7ACC}"/>
              </a:ext>
            </a:extLst>
          </p:cNvPr>
          <p:cNvSpPr>
            <a:spLocks noGrp="1"/>
          </p:cNvSpPr>
          <p:nvPr>
            <p:ph type="dt" sz="half" idx="6"/>
          </p:nvPr>
        </p:nvSpPr>
        <p:spPr/>
        <p:txBody>
          <a:bodyPr/>
          <a:lstStyle/>
          <a:p>
            <a:fld id="{754D7EA4-4BD5-4624-A237-EEE5161A7665}" type="datetime1">
              <a:rPr lang="en-US" smtClean="0"/>
              <a:t>8/28/2024</a:t>
            </a:fld>
            <a:endParaRPr lang="en-US"/>
          </a:p>
        </p:txBody>
      </p:sp>
      <p:sp>
        <p:nvSpPr>
          <p:cNvPr id="9" name="Footer Placeholder 8">
            <a:extLst>
              <a:ext uri="{FF2B5EF4-FFF2-40B4-BE49-F238E27FC236}">
                <a16:creationId xmlns:a16="http://schemas.microsoft.com/office/drawing/2014/main" id="{E0D6C7C1-8414-D6DB-3D6B-1DD20968B382}"/>
              </a:ext>
            </a:extLst>
          </p:cNvPr>
          <p:cNvSpPr>
            <a:spLocks noGrp="1"/>
          </p:cNvSpPr>
          <p:nvPr>
            <p:ph type="ftr" sz="quarter" idx="5"/>
          </p:nvPr>
        </p:nvSpPr>
        <p:spPr/>
        <p:txBody>
          <a:bodyPr/>
          <a:lstStyle/>
          <a:p>
            <a:r>
              <a:rPr lang="en-US"/>
              <a:t>Foundations - Rule - F2024 - Lecture 2b</a:t>
            </a:r>
          </a:p>
        </p:txBody>
      </p:sp>
      <p:sp>
        <p:nvSpPr>
          <p:cNvPr id="19" name="Slide Number Placeholder 18">
            <a:extLst>
              <a:ext uri="{FF2B5EF4-FFF2-40B4-BE49-F238E27FC236}">
                <a16:creationId xmlns:a16="http://schemas.microsoft.com/office/drawing/2014/main" id="{2911BDA8-9532-6FA9-1F09-79CFDBC0952C}"/>
              </a:ext>
            </a:extLst>
          </p:cNvPr>
          <p:cNvSpPr>
            <a:spLocks noGrp="1"/>
          </p:cNvSpPr>
          <p:nvPr>
            <p:ph type="sldNum" sz="quarter" idx="7"/>
          </p:nvPr>
        </p:nvSpPr>
        <p:spPr/>
        <p:txBody>
          <a:bodyPr/>
          <a:lstStyle/>
          <a:p>
            <a:pPr marL="38446">
              <a:lnSpc>
                <a:spcPts val="1422"/>
              </a:lnSpc>
            </a:pPr>
            <a:fld id="{81D60167-4931-47E6-BA6A-407CBD079E47}" type="slidenum">
              <a:rPr lang="en-US" smtClean="0"/>
              <a:pPr marL="38446">
                <a:lnSpc>
                  <a:spcPts val="1422"/>
                </a:lnSpc>
              </a:pPr>
              <a:t>23</a:t>
            </a:fld>
            <a:endParaRPr lang="en-US" dirty="0"/>
          </a:p>
        </p:txBody>
      </p:sp>
    </p:spTree>
    <p:extLst>
      <p:ext uri="{BB962C8B-B14F-4D97-AF65-F5344CB8AC3E}">
        <p14:creationId xmlns:p14="http://schemas.microsoft.com/office/powerpoint/2010/main" val="15277094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4CFFC7-0845-4987-83E2-1C6009BDC7E2}"/>
              </a:ext>
            </a:extLst>
          </p:cNvPr>
          <p:cNvSpPr/>
          <p:nvPr/>
        </p:nvSpPr>
        <p:spPr>
          <a:xfrm>
            <a:off x="323234" y="888987"/>
            <a:ext cx="5902743" cy="5652410"/>
          </a:xfrm>
          <a:prstGeom prst="rect">
            <a:avLst/>
          </a:prstGeom>
        </p:spPr>
        <p:txBody>
          <a:bodyPr wrap="square">
            <a:spAutoFit/>
          </a:bodyPr>
          <a:lstStyle/>
          <a:p>
            <a:r>
              <a:rPr lang="en-US" sz="2007" dirty="0">
                <a:latin typeface="Arial" panose="020B0604020202020204" pitchFamily="34" charset="0"/>
                <a:ea typeface="Times New Roman" panose="02020603050405020304" pitchFamily="18" charset="0"/>
                <a:cs typeface="Times New Roman" panose="02020603050405020304" pitchFamily="18" charset="0"/>
              </a:rPr>
              <a:t>The constitutive expression of high levels of almost any protein is toxic to the bacteria:</a:t>
            </a:r>
          </a:p>
          <a:p>
            <a:pPr marL="344134" indent="-344134">
              <a:buFont typeface="Arial" panose="020B0604020202020204" pitchFamily="34" charset="0"/>
              <a:buChar char="•"/>
            </a:pPr>
            <a:r>
              <a:rPr lang="en-US" sz="2007" dirty="0">
                <a:latin typeface="Arial" panose="020B0604020202020204" pitchFamily="34" charset="0"/>
                <a:ea typeface="Times New Roman" panose="02020603050405020304" pitchFamily="18" charset="0"/>
                <a:cs typeface="Times New Roman" panose="02020603050405020304" pitchFamily="18" charset="0"/>
              </a:rPr>
              <a:t>Protein may be toxic (</a:t>
            </a:r>
            <a:r>
              <a:rPr lang="en-US" sz="2007" dirty="0" err="1">
                <a:latin typeface="Arial" panose="020B0604020202020204" pitchFamily="34" charset="0"/>
                <a:ea typeface="Times New Roman" panose="02020603050405020304" pitchFamily="18" charset="0"/>
                <a:cs typeface="Times New Roman" panose="02020603050405020304" pitchFamily="18" charset="0"/>
              </a:rPr>
              <a:t>e.g</a:t>
            </a:r>
            <a:r>
              <a:rPr lang="en-US" sz="2007" dirty="0">
                <a:latin typeface="Arial" panose="020B0604020202020204" pitchFamily="34" charset="0"/>
                <a:ea typeface="Times New Roman" panose="02020603050405020304" pitchFamily="18" charset="0"/>
                <a:cs typeface="Times New Roman" panose="02020603050405020304" pitchFamily="18" charset="0"/>
              </a:rPr>
              <a:t> protease)</a:t>
            </a:r>
          </a:p>
          <a:p>
            <a:pPr marL="344134" indent="-344134">
              <a:buFont typeface="Arial" panose="020B0604020202020204" pitchFamily="34" charset="0"/>
              <a:buChar char="•"/>
            </a:pPr>
            <a:r>
              <a:rPr lang="en-US" sz="2007" dirty="0">
                <a:latin typeface="Arial" panose="020B0604020202020204" pitchFamily="34" charset="0"/>
                <a:ea typeface="Times New Roman" panose="02020603050405020304" pitchFamily="18" charset="0"/>
                <a:cs typeface="Times New Roman" panose="02020603050405020304" pitchFamily="18" charset="0"/>
              </a:rPr>
              <a:t>Production completes for valuable cellular resources.</a:t>
            </a:r>
          </a:p>
          <a:p>
            <a:r>
              <a:rPr lang="en-US" sz="2007" i="1" dirty="0">
                <a:latin typeface="Arial" panose="020B0604020202020204" pitchFamily="34" charset="0"/>
                <a:ea typeface="Times New Roman" panose="02020603050405020304" pitchFamily="18" charset="0"/>
                <a:cs typeface="Times New Roman" panose="02020603050405020304" pitchFamily="18" charset="0"/>
              </a:rPr>
              <a:t>Cell death can occur due to metabolic stress.</a:t>
            </a:r>
          </a:p>
          <a:p>
            <a:endParaRPr lang="en-US" sz="2007" dirty="0">
              <a:latin typeface="Arial" panose="020B0604020202020204" pitchFamily="34" charset="0"/>
              <a:ea typeface="Times New Roman" panose="02020603050405020304" pitchFamily="18" charset="0"/>
              <a:cs typeface="Times New Roman" panose="02020603050405020304" pitchFamily="18" charset="0"/>
            </a:endParaRPr>
          </a:p>
          <a:p>
            <a:r>
              <a:rPr lang="en-US" sz="2007" b="1" dirty="0">
                <a:latin typeface="Arial" panose="020B0604020202020204" pitchFamily="34" charset="0"/>
                <a:ea typeface="Times New Roman" panose="02020603050405020304" pitchFamily="18" charset="0"/>
                <a:cs typeface="Times New Roman" panose="02020603050405020304" pitchFamily="18" charset="0"/>
              </a:rPr>
              <a:t>An ON/OFF switch is essential.</a:t>
            </a:r>
          </a:p>
          <a:p>
            <a:endParaRPr lang="en-US" sz="2007" dirty="0">
              <a:latin typeface="Arial" panose="020B0604020202020204" pitchFamily="34" charset="0"/>
              <a:ea typeface="Times New Roman" panose="02020603050405020304" pitchFamily="18" charset="0"/>
              <a:cs typeface="Times New Roman" panose="02020603050405020304" pitchFamily="18" charset="0"/>
            </a:endParaRPr>
          </a:p>
          <a:p>
            <a:r>
              <a:rPr lang="en-US" sz="2007" dirty="0">
                <a:latin typeface="Arial" panose="020B0604020202020204" pitchFamily="34" charset="0"/>
                <a:ea typeface="Times New Roman" panose="02020603050405020304" pitchFamily="18" charset="0"/>
                <a:cs typeface="Times New Roman" panose="02020603050405020304" pitchFamily="18" charset="0"/>
              </a:rPr>
              <a:t>Expression of the recombinant protein occurs when desired, i.e. when sufficient cell growth has been attained.</a:t>
            </a:r>
          </a:p>
          <a:p>
            <a:endParaRPr lang="en-US" sz="2007" dirty="0">
              <a:latin typeface="Arial" panose="020B0604020202020204" pitchFamily="34" charset="0"/>
              <a:ea typeface="Times New Roman" panose="02020603050405020304" pitchFamily="18" charset="0"/>
              <a:cs typeface="Times New Roman" panose="02020603050405020304" pitchFamily="18" charset="0"/>
            </a:endParaRPr>
          </a:p>
          <a:p>
            <a:r>
              <a:rPr lang="en-US" sz="2007" dirty="0">
                <a:latin typeface="Arial" panose="020B0604020202020204" pitchFamily="34" charset="0"/>
                <a:ea typeface="Times New Roman" panose="02020603050405020304" pitchFamily="18" charset="0"/>
                <a:cs typeface="Times New Roman" panose="02020603050405020304" pitchFamily="18" charset="0"/>
              </a:rPr>
              <a:t>The most common ON/Off switch is the </a:t>
            </a:r>
            <a:r>
              <a:rPr lang="en-US" sz="2007" b="1" dirty="0">
                <a:latin typeface="Arial" panose="020B0604020202020204" pitchFamily="34" charset="0"/>
                <a:ea typeface="Times New Roman" panose="02020603050405020304" pitchFamily="18" charset="0"/>
                <a:cs typeface="Times New Roman" panose="02020603050405020304" pitchFamily="18" charset="0"/>
              </a:rPr>
              <a:t>lac repressor-operator</a:t>
            </a:r>
            <a:r>
              <a:rPr lang="en-US" sz="2007" dirty="0">
                <a:latin typeface="Arial" panose="020B0604020202020204" pitchFamily="34" charset="0"/>
                <a:ea typeface="Times New Roman" panose="02020603050405020304" pitchFamily="18" charset="0"/>
                <a:cs typeface="Times New Roman" panose="02020603050405020304" pitchFamily="18" charset="0"/>
              </a:rPr>
              <a:t> system.</a:t>
            </a:r>
          </a:p>
          <a:p>
            <a:endParaRPr lang="en-US" sz="2007" dirty="0">
              <a:latin typeface="Arial" panose="020B0604020202020204" pitchFamily="34" charset="0"/>
              <a:ea typeface="Times New Roman" panose="02020603050405020304" pitchFamily="18" charset="0"/>
              <a:cs typeface="Times New Roman" panose="02020603050405020304" pitchFamily="18" charset="0"/>
            </a:endParaRPr>
          </a:p>
          <a:p>
            <a:r>
              <a:rPr lang="en-US" sz="2007" dirty="0">
                <a:latin typeface="Arial" panose="020B0604020202020204" pitchFamily="34" charset="0"/>
                <a:ea typeface="Times New Roman" panose="02020603050405020304" pitchFamily="18" charset="0"/>
                <a:cs typeface="Times New Roman" panose="02020603050405020304" pitchFamily="18" charset="0"/>
              </a:rPr>
              <a:t>The addition of an </a:t>
            </a:r>
            <a:r>
              <a:rPr lang="en-US" sz="2007" b="1" dirty="0">
                <a:latin typeface="Arial" panose="020B0604020202020204" pitchFamily="34" charset="0"/>
                <a:ea typeface="Times New Roman" panose="02020603050405020304" pitchFamily="18" charset="0"/>
                <a:cs typeface="Times New Roman" panose="02020603050405020304" pitchFamily="18" charset="0"/>
              </a:rPr>
              <a:t>inducer</a:t>
            </a:r>
            <a:r>
              <a:rPr lang="en-US" sz="2007" dirty="0">
                <a:latin typeface="Arial" panose="020B0604020202020204" pitchFamily="34" charset="0"/>
                <a:ea typeface="Times New Roman" panose="02020603050405020304" pitchFamily="18" charset="0"/>
                <a:cs typeface="Times New Roman" panose="02020603050405020304" pitchFamily="18" charset="0"/>
              </a:rPr>
              <a:t> (IPTG) will start the production of the protein on the plasmid</a:t>
            </a:r>
          </a:p>
        </p:txBody>
      </p:sp>
      <p:sp>
        <p:nvSpPr>
          <p:cNvPr id="6" name="TextBox 5">
            <a:extLst>
              <a:ext uri="{FF2B5EF4-FFF2-40B4-BE49-F238E27FC236}">
                <a16:creationId xmlns:a16="http://schemas.microsoft.com/office/drawing/2014/main" id="{41252432-3EA3-44A0-A3E2-924E520E6B86}"/>
              </a:ext>
            </a:extLst>
          </p:cNvPr>
          <p:cNvSpPr txBox="1"/>
          <p:nvPr/>
        </p:nvSpPr>
        <p:spPr>
          <a:xfrm>
            <a:off x="3274606" y="48689"/>
            <a:ext cx="7411131" cy="525087"/>
          </a:xfrm>
          <a:prstGeom prst="rect">
            <a:avLst/>
          </a:prstGeom>
          <a:noFill/>
        </p:spPr>
        <p:txBody>
          <a:bodyPr wrap="none" rtlCol="0">
            <a:spAutoFit/>
          </a:bodyPr>
          <a:lstStyle/>
          <a:p>
            <a:r>
              <a:rPr lang="en-US" sz="2810" dirty="0">
                <a:latin typeface="Arial" panose="020B0604020202020204" pitchFamily="34" charset="0"/>
              </a:rPr>
              <a:t>Regulation of Transcription by Lac Repressor</a:t>
            </a:r>
          </a:p>
        </p:txBody>
      </p:sp>
      <p:graphicFrame>
        <p:nvGraphicFramePr>
          <p:cNvPr id="7" name="Object 6">
            <a:extLst>
              <a:ext uri="{FF2B5EF4-FFF2-40B4-BE49-F238E27FC236}">
                <a16:creationId xmlns:a16="http://schemas.microsoft.com/office/drawing/2014/main" id="{C1AA4693-1109-42B8-9794-6EF8B2B4E275}"/>
              </a:ext>
            </a:extLst>
          </p:cNvPr>
          <p:cNvGraphicFramePr>
            <a:graphicFrameLocks noChangeAspect="1"/>
          </p:cNvGraphicFramePr>
          <p:nvPr/>
        </p:nvGraphicFramePr>
        <p:xfrm>
          <a:off x="6440988" y="1553632"/>
          <a:ext cx="6284371" cy="4000141"/>
        </p:xfrm>
        <a:graphic>
          <a:graphicData uri="http://schemas.openxmlformats.org/presentationml/2006/ole">
            <mc:AlternateContent xmlns:mc="http://schemas.openxmlformats.org/markup-compatibility/2006">
              <mc:Choice xmlns:v="urn:schemas-microsoft-com:vml" Requires="v">
                <p:oleObj name="MDLDrawObject Class" r:id="rId2" imgW="4314548" imgH="2752659" progId="MDLDrawOLE.MDLDrawObject.1">
                  <p:embed/>
                </p:oleObj>
              </mc:Choice>
              <mc:Fallback>
                <p:oleObj name="MDLDrawObject Class" r:id="rId2" imgW="4314548" imgH="2752659" progId="MDLDrawOLE.MDLDrawObject.1">
                  <p:embed/>
                  <p:pic>
                    <p:nvPicPr>
                      <p:cNvPr id="7" name="Object 6">
                        <a:extLst>
                          <a:ext uri="{FF2B5EF4-FFF2-40B4-BE49-F238E27FC236}">
                            <a16:creationId xmlns:a16="http://schemas.microsoft.com/office/drawing/2014/main" id="{C1AA4693-1109-42B8-9794-6EF8B2B4E275}"/>
                          </a:ext>
                        </a:extLst>
                      </p:cNvPr>
                      <p:cNvPicPr>
                        <a:picLocks noChangeAspect="1" noChangeArrowheads="1"/>
                      </p:cNvPicPr>
                      <p:nvPr/>
                    </p:nvPicPr>
                    <p:blipFill>
                      <a:blip r:embed="rId3"/>
                      <a:srcRect/>
                      <a:stretch>
                        <a:fillRect/>
                      </a:stretch>
                    </p:blipFill>
                    <p:spPr bwMode="auto">
                      <a:xfrm>
                        <a:off x="6440988" y="1553632"/>
                        <a:ext cx="6284371" cy="4000141"/>
                      </a:xfrm>
                      <a:prstGeom prst="rect">
                        <a:avLst/>
                      </a:prstGeom>
                      <a:noFill/>
                    </p:spPr>
                  </p:pic>
                </p:oleObj>
              </mc:Fallback>
            </mc:AlternateContent>
          </a:graphicData>
        </a:graphic>
      </p:graphicFrame>
      <p:pic>
        <p:nvPicPr>
          <p:cNvPr id="8" name="Picture 7">
            <a:extLst>
              <a:ext uri="{FF2B5EF4-FFF2-40B4-BE49-F238E27FC236}">
                <a16:creationId xmlns:a16="http://schemas.microsoft.com/office/drawing/2014/main" id="{DE7235D3-8C6C-38FC-8BC7-3E301B1F199E}"/>
              </a:ext>
            </a:extLst>
          </p:cNvPr>
          <p:cNvPicPr>
            <a:picLocks noChangeAspect="1"/>
          </p:cNvPicPr>
          <p:nvPr/>
        </p:nvPicPr>
        <p:blipFill>
          <a:blip r:embed="rId4"/>
          <a:stretch>
            <a:fillRect/>
          </a:stretch>
        </p:blipFill>
        <p:spPr>
          <a:xfrm>
            <a:off x="11105774" y="2036065"/>
            <a:ext cx="1561653" cy="990534"/>
          </a:xfrm>
          <a:prstGeom prst="rect">
            <a:avLst/>
          </a:prstGeom>
        </p:spPr>
      </p:pic>
      <p:sp>
        <p:nvSpPr>
          <p:cNvPr id="2" name="Date Placeholder 1">
            <a:extLst>
              <a:ext uri="{FF2B5EF4-FFF2-40B4-BE49-F238E27FC236}">
                <a16:creationId xmlns:a16="http://schemas.microsoft.com/office/drawing/2014/main" id="{FB5F1F91-DA75-02BB-F131-F37E59BB0D31}"/>
              </a:ext>
            </a:extLst>
          </p:cNvPr>
          <p:cNvSpPr>
            <a:spLocks noGrp="1"/>
          </p:cNvSpPr>
          <p:nvPr>
            <p:ph type="dt" sz="half" idx="6"/>
          </p:nvPr>
        </p:nvSpPr>
        <p:spPr/>
        <p:txBody>
          <a:bodyPr/>
          <a:lstStyle/>
          <a:p>
            <a:fld id="{C48F2CA9-5E96-4A69-A327-9C94E4FDF960}" type="datetime1">
              <a:rPr lang="en-US" smtClean="0"/>
              <a:t>8/28/2024</a:t>
            </a:fld>
            <a:endParaRPr lang="en-US"/>
          </a:p>
        </p:txBody>
      </p:sp>
      <p:sp>
        <p:nvSpPr>
          <p:cNvPr id="3" name="Footer Placeholder 2">
            <a:extLst>
              <a:ext uri="{FF2B5EF4-FFF2-40B4-BE49-F238E27FC236}">
                <a16:creationId xmlns:a16="http://schemas.microsoft.com/office/drawing/2014/main" id="{C6006633-5A0B-D085-F7FA-8378D257D929}"/>
              </a:ext>
            </a:extLst>
          </p:cNvPr>
          <p:cNvSpPr>
            <a:spLocks noGrp="1"/>
          </p:cNvSpPr>
          <p:nvPr>
            <p:ph type="ftr" sz="quarter" idx="5"/>
          </p:nvPr>
        </p:nvSpPr>
        <p:spPr/>
        <p:txBody>
          <a:bodyPr/>
          <a:lstStyle/>
          <a:p>
            <a:r>
              <a:rPr lang="en-US"/>
              <a:t>Foundations - Rule - F2024 - Lecture 2b</a:t>
            </a:r>
          </a:p>
        </p:txBody>
      </p:sp>
      <p:sp>
        <p:nvSpPr>
          <p:cNvPr id="4" name="Slide Number Placeholder 3">
            <a:extLst>
              <a:ext uri="{FF2B5EF4-FFF2-40B4-BE49-F238E27FC236}">
                <a16:creationId xmlns:a16="http://schemas.microsoft.com/office/drawing/2014/main" id="{2E1AD312-4FB2-3B86-6C71-9A4DD1E0FC6A}"/>
              </a:ext>
            </a:extLst>
          </p:cNvPr>
          <p:cNvSpPr>
            <a:spLocks noGrp="1"/>
          </p:cNvSpPr>
          <p:nvPr>
            <p:ph type="sldNum" sz="quarter" idx="7"/>
          </p:nvPr>
        </p:nvSpPr>
        <p:spPr/>
        <p:txBody>
          <a:bodyPr/>
          <a:lstStyle/>
          <a:p>
            <a:pPr marL="38446">
              <a:lnSpc>
                <a:spcPts val="1422"/>
              </a:lnSpc>
            </a:pPr>
            <a:fld id="{81D60167-4931-47E6-BA6A-407CBD079E47}" type="slidenum">
              <a:rPr lang="en-US" smtClean="0"/>
              <a:pPr marL="38446">
                <a:lnSpc>
                  <a:spcPts val="1422"/>
                </a:lnSpc>
              </a:pPr>
              <a:t>24</a:t>
            </a:fld>
            <a:endParaRPr lang="en-US" dirty="0"/>
          </a:p>
        </p:txBody>
      </p:sp>
    </p:spTree>
    <p:extLst>
      <p:ext uri="{BB962C8B-B14F-4D97-AF65-F5344CB8AC3E}">
        <p14:creationId xmlns:p14="http://schemas.microsoft.com/office/powerpoint/2010/main" val="5484907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5701813-7A47-43D3-AE7E-02E4F6F14C76}"/>
              </a:ext>
            </a:extLst>
          </p:cNvPr>
          <p:cNvSpPr>
            <a:spLocks noGrp="1"/>
          </p:cNvSpPr>
          <p:nvPr>
            <p:ph type="title" idx="4294967295"/>
          </p:nvPr>
        </p:nvSpPr>
        <p:spPr>
          <a:xfrm>
            <a:off x="358216" y="115995"/>
            <a:ext cx="12385675" cy="411163"/>
          </a:xfrm>
        </p:spPr>
        <p:txBody>
          <a:bodyPr>
            <a:noAutofit/>
          </a:bodyPr>
          <a:lstStyle/>
          <a:p>
            <a:pPr algn="ctr"/>
            <a:r>
              <a:rPr lang="en-US" sz="2810" dirty="0">
                <a:ea typeface="Comic Sans MS" charset="0"/>
                <a:cs typeface="Arial" panose="020B0604020202020204" pitchFamily="34" charset="0"/>
              </a:rPr>
              <a:t>Transcriptional Regulation: The </a:t>
            </a:r>
            <a:r>
              <a:rPr lang="en-US" sz="2810" i="1" dirty="0">
                <a:ea typeface="Comic Sans MS" charset="0"/>
                <a:cs typeface="Arial" panose="020B0604020202020204" pitchFamily="34" charset="0"/>
              </a:rPr>
              <a:t>lac</a:t>
            </a:r>
            <a:r>
              <a:rPr lang="en-US" sz="2810" dirty="0">
                <a:ea typeface="Comic Sans MS" charset="0"/>
                <a:cs typeface="Arial" panose="020B0604020202020204" pitchFamily="34" charset="0"/>
              </a:rPr>
              <a:t> </a:t>
            </a:r>
            <a:r>
              <a:rPr lang="en-US" sz="2810" dirty="0">
                <a:solidFill>
                  <a:srgbClr val="C00000"/>
                </a:solidFill>
                <a:ea typeface="Comic Sans MS" charset="0"/>
                <a:cs typeface="Arial" panose="020B0604020202020204" pitchFamily="34" charset="0"/>
              </a:rPr>
              <a:t>Operon – A Natural ON/OFF Switch</a:t>
            </a:r>
          </a:p>
        </p:txBody>
      </p:sp>
      <p:pic>
        <p:nvPicPr>
          <p:cNvPr id="12" name="Content Placeholder 3">
            <a:extLst>
              <a:ext uri="{FF2B5EF4-FFF2-40B4-BE49-F238E27FC236}">
                <a16:creationId xmlns:a16="http://schemas.microsoft.com/office/drawing/2014/main" id="{671EF541-9C53-47EF-8D16-AFDCA2560183}"/>
              </a:ext>
            </a:extLst>
          </p:cNvPr>
          <p:cNvPicPr>
            <a:picLocks noChangeAspect="1"/>
          </p:cNvPicPr>
          <p:nvPr/>
        </p:nvPicPr>
        <p:blipFill rotWithShape="1">
          <a:blip r:embed="rId3">
            <a:extLst>
              <a:ext uri="{28A0092B-C50C-407E-A947-70E740481C1C}">
                <a14:useLocalDpi xmlns:a14="http://schemas.microsoft.com/office/drawing/2010/main" val="0"/>
              </a:ext>
            </a:extLst>
          </a:blip>
          <a:srcRect b="13583"/>
          <a:stretch/>
        </p:blipFill>
        <p:spPr>
          <a:xfrm>
            <a:off x="1708780" y="2920231"/>
            <a:ext cx="9684548" cy="984953"/>
          </a:xfrm>
          <a:prstGeom prst="rect">
            <a:avLst/>
          </a:prstGeom>
        </p:spPr>
      </p:pic>
      <p:sp>
        <p:nvSpPr>
          <p:cNvPr id="13" name="Rectangle 12">
            <a:extLst>
              <a:ext uri="{FF2B5EF4-FFF2-40B4-BE49-F238E27FC236}">
                <a16:creationId xmlns:a16="http://schemas.microsoft.com/office/drawing/2014/main" id="{19E27B32-76D0-4DD0-B91C-AF8E7BA85615}"/>
              </a:ext>
            </a:extLst>
          </p:cNvPr>
          <p:cNvSpPr/>
          <p:nvPr/>
        </p:nvSpPr>
        <p:spPr>
          <a:xfrm>
            <a:off x="208593" y="4880812"/>
            <a:ext cx="13076565" cy="1636666"/>
          </a:xfrm>
          <a:prstGeom prst="rect">
            <a:avLst/>
          </a:prstGeom>
        </p:spPr>
        <p:txBody>
          <a:bodyPr wrap="square">
            <a:spAutoFit/>
          </a:bodyPr>
          <a:lstStyle/>
          <a:p>
            <a:pPr marL="251515" indent="-251515">
              <a:buFont typeface="Arial" panose="020B0604020202020204" pitchFamily="34" charset="0"/>
              <a:buChar char="•"/>
            </a:pPr>
            <a:r>
              <a:rPr lang="en-US" sz="2007" dirty="0">
                <a:latin typeface="Arial" panose="020B0604020202020204" pitchFamily="34" charset="0"/>
                <a:ea typeface="Comic Sans MS" charset="0"/>
                <a:cs typeface="Arial" panose="020B0604020202020204" pitchFamily="34" charset="0"/>
              </a:rPr>
              <a:t>The production of these proteins is regulated by the </a:t>
            </a:r>
            <a:r>
              <a:rPr lang="en-US" sz="2007" b="1" dirty="0">
                <a:latin typeface="Arial" panose="020B0604020202020204" pitchFamily="34" charset="0"/>
                <a:ea typeface="Comic Sans MS" charset="0"/>
                <a:cs typeface="Arial" panose="020B0604020202020204" pitchFamily="34" charset="0"/>
              </a:rPr>
              <a:t>lac repressor</a:t>
            </a:r>
            <a:r>
              <a:rPr lang="en-US" sz="2007" dirty="0">
                <a:latin typeface="Arial" panose="020B0604020202020204" pitchFamily="34" charset="0"/>
                <a:ea typeface="Comic Sans MS" charset="0"/>
                <a:cs typeface="Arial" panose="020B0604020202020204" pitchFamily="34" charset="0"/>
              </a:rPr>
              <a:t>.</a:t>
            </a:r>
          </a:p>
          <a:p>
            <a:pPr marL="251515" indent="-251515">
              <a:buFont typeface="Arial" panose="020B0604020202020204" pitchFamily="34" charset="0"/>
              <a:buChar char="•"/>
            </a:pPr>
            <a:r>
              <a:rPr lang="en-US" sz="2007" dirty="0">
                <a:latin typeface="Arial" panose="020B0604020202020204" pitchFamily="34" charset="0"/>
                <a:ea typeface="Comic Sans MS" charset="0"/>
                <a:cs typeface="Arial" panose="020B0604020202020204" pitchFamily="34" charset="0"/>
              </a:rPr>
              <a:t>The repressor is a protein that binds to a specific DNA sequence (</a:t>
            </a:r>
            <a:r>
              <a:rPr lang="en-US" sz="2007" b="1" dirty="0">
                <a:latin typeface="Arial" panose="020B0604020202020204" pitchFamily="34" charset="0"/>
                <a:ea typeface="Comic Sans MS" charset="0"/>
                <a:cs typeface="Arial" panose="020B0604020202020204" pitchFamily="34" charset="0"/>
              </a:rPr>
              <a:t>lac operator</a:t>
            </a:r>
            <a:r>
              <a:rPr lang="en-US" sz="2007" dirty="0">
                <a:latin typeface="Arial" panose="020B0604020202020204" pitchFamily="34" charset="0"/>
                <a:ea typeface="Comic Sans MS" charset="0"/>
                <a:cs typeface="Arial" panose="020B0604020202020204" pitchFamily="34" charset="0"/>
              </a:rPr>
              <a:t>) and prevents transcription of lacZ and lac Y by blocking E. coli RNA polymerase from moving off the promoter.</a:t>
            </a:r>
          </a:p>
          <a:p>
            <a:pPr marL="251515" indent="-251515">
              <a:buFont typeface="Arial" panose="020B0604020202020204" pitchFamily="34" charset="0"/>
              <a:buChar char="•"/>
            </a:pPr>
            <a:r>
              <a:rPr lang="en-US" sz="2007" dirty="0">
                <a:latin typeface="Arial" panose="020B0604020202020204" pitchFamily="34" charset="0"/>
                <a:cs typeface="Arial" panose="020B0604020202020204" pitchFamily="34" charset="0"/>
              </a:rPr>
              <a:t>The lac repressor is produced from a separate </a:t>
            </a:r>
            <a:r>
              <a:rPr lang="en-US" sz="2007" b="1" dirty="0">
                <a:latin typeface="Arial" panose="020B0604020202020204" pitchFamily="34" charset="0"/>
                <a:cs typeface="Arial" panose="020B0604020202020204" pitchFamily="34" charset="0"/>
              </a:rPr>
              <a:t>lac I gene (not part of the operon)</a:t>
            </a:r>
            <a:r>
              <a:rPr lang="en-US" sz="2007" dirty="0">
                <a:latin typeface="Arial" panose="020B0604020202020204" pitchFamily="34" charset="0"/>
                <a:cs typeface="Arial" panose="020B0604020202020204" pitchFamily="34" charset="0"/>
              </a:rPr>
              <a:t>, which has its own promoter.</a:t>
            </a:r>
          </a:p>
          <a:p>
            <a:pPr marL="251515" indent="-251515">
              <a:buFont typeface="Arial" panose="020B0604020202020204" pitchFamily="34" charset="0"/>
              <a:buChar char="•"/>
            </a:pPr>
            <a:r>
              <a:rPr lang="en-US" sz="2007" dirty="0">
                <a:latin typeface="Arial" panose="020B0604020202020204" pitchFamily="34" charset="0"/>
                <a:cs typeface="Arial" panose="020B0604020202020204" pitchFamily="34" charset="0"/>
              </a:rPr>
              <a:t>The lac repressor is made all of the time.</a:t>
            </a:r>
          </a:p>
        </p:txBody>
      </p:sp>
      <p:pic>
        <p:nvPicPr>
          <p:cNvPr id="14" name="Content Placeholder 6">
            <a:extLst>
              <a:ext uri="{FF2B5EF4-FFF2-40B4-BE49-F238E27FC236}">
                <a16:creationId xmlns:a16="http://schemas.microsoft.com/office/drawing/2014/main" id="{04BA8271-2A79-4565-AFE8-3392D1C5157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510" t="40377" b="14322"/>
          <a:stretch/>
        </p:blipFill>
        <p:spPr>
          <a:xfrm>
            <a:off x="5449449" y="1995570"/>
            <a:ext cx="2079240" cy="948181"/>
          </a:xfrm>
          <a:prstGeom prst="rect">
            <a:avLst/>
          </a:prstGeom>
        </p:spPr>
      </p:pic>
      <p:pic>
        <p:nvPicPr>
          <p:cNvPr id="15" name="Content Placeholder 6">
            <a:extLst>
              <a:ext uri="{FF2B5EF4-FFF2-40B4-BE49-F238E27FC236}">
                <a16:creationId xmlns:a16="http://schemas.microsoft.com/office/drawing/2014/main" id="{2FF1DA7F-4C12-4AF2-8E0B-01E24F9353C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0376" r="54717" b="5503"/>
          <a:stretch/>
        </p:blipFill>
        <p:spPr>
          <a:xfrm>
            <a:off x="9515506" y="1730068"/>
            <a:ext cx="1609734" cy="1132766"/>
          </a:xfrm>
          <a:prstGeom prst="rect">
            <a:avLst/>
          </a:prstGeom>
        </p:spPr>
      </p:pic>
      <p:sp>
        <p:nvSpPr>
          <p:cNvPr id="16" name="TextBox 15">
            <a:extLst>
              <a:ext uri="{FF2B5EF4-FFF2-40B4-BE49-F238E27FC236}">
                <a16:creationId xmlns:a16="http://schemas.microsoft.com/office/drawing/2014/main" id="{8187B6A2-089B-48F7-923A-83E36165D10C}"/>
              </a:ext>
            </a:extLst>
          </p:cNvPr>
          <p:cNvSpPr txBox="1"/>
          <p:nvPr/>
        </p:nvSpPr>
        <p:spPr>
          <a:xfrm>
            <a:off x="1489075" y="4114121"/>
            <a:ext cx="11594494" cy="646331"/>
          </a:xfrm>
          <a:prstGeom prst="rect">
            <a:avLst/>
          </a:prstGeom>
          <a:noFill/>
        </p:spPr>
        <p:txBody>
          <a:bodyPr wrap="square">
            <a:spAutoFit/>
          </a:bodyPr>
          <a:lstStyle/>
          <a:p>
            <a:r>
              <a:rPr lang="en-US" altLang="en-US" sz="1800" dirty="0">
                <a:latin typeface="Courier New" panose="02070309020205020404" pitchFamily="49" charset="0"/>
                <a:cs typeface="Courier New" panose="02070309020205020404" pitchFamily="49" charset="0"/>
              </a:rPr>
              <a:t>-cgttgacaccatcgaatg</a:t>
            </a:r>
            <a:r>
              <a:rPr lang="en-US" altLang="en-US" sz="1800" b="1" dirty="0">
                <a:highlight>
                  <a:srgbClr val="00FFFF"/>
                </a:highlight>
                <a:latin typeface="Courier New" panose="02070309020205020404" pitchFamily="49" charset="0"/>
                <a:cs typeface="Courier New" panose="02070309020205020404" pitchFamily="49" charset="0"/>
              </a:rPr>
              <a:t>gcgcaa</a:t>
            </a:r>
            <a:r>
              <a:rPr lang="en-US" altLang="en-US" sz="1800" dirty="0">
                <a:latin typeface="Courier New" panose="02070309020205020404" pitchFamily="49" charset="0"/>
                <a:cs typeface="Courier New" panose="02070309020205020404" pitchFamily="49" charset="0"/>
              </a:rPr>
              <a:t>aacctttcgcggtatgg</a:t>
            </a:r>
            <a:r>
              <a:rPr lang="en-US" altLang="en-US" sz="1800" b="1" dirty="0">
                <a:highlight>
                  <a:srgbClr val="00FFFF"/>
                </a:highlight>
                <a:latin typeface="Courier New" panose="02070309020205020404" pitchFamily="49" charset="0"/>
                <a:cs typeface="Courier New" panose="02070309020205020404" pitchFamily="49" charset="0"/>
              </a:rPr>
              <a:t>catgat</a:t>
            </a:r>
            <a:r>
              <a:rPr lang="en-US" altLang="en-US" sz="1800" dirty="0">
                <a:latin typeface="Courier New" panose="02070309020205020404" pitchFamily="49" charset="0"/>
                <a:cs typeface="Courier New" panose="02070309020205020404" pitchFamily="49" charset="0"/>
              </a:rPr>
              <a:t>agcgcccg</a:t>
            </a:r>
            <a:r>
              <a:rPr lang="en-US" altLang="en-US" sz="1800" b="1" dirty="0">
                <a:highlight>
                  <a:srgbClr val="FF00FF"/>
                </a:highlight>
                <a:latin typeface="Courier New" panose="02070309020205020404" pitchFamily="49" charset="0"/>
                <a:cs typeface="Courier New" panose="02070309020205020404" pitchFamily="49" charset="0"/>
              </a:rPr>
              <a:t>ATTGTGAGCGGATAACAATT</a:t>
            </a:r>
            <a:r>
              <a:rPr lang="en-US" altLang="en-US" sz="1800" dirty="0">
                <a:latin typeface="Courier New" panose="02070309020205020404" pitchFamily="49" charset="0"/>
                <a:cs typeface="Courier New" panose="02070309020205020404" pitchFamily="49" charset="0"/>
              </a:rPr>
              <a:t>gcgcga-</a:t>
            </a:r>
          </a:p>
          <a:p>
            <a:r>
              <a:rPr lang="en-US" sz="1800" dirty="0">
                <a:latin typeface="Arial" panose="020B0604020202020204" pitchFamily="34" charset="0"/>
                <a:cs typeface="Courier New" panose="02070309020205020404" pitchFamily="49" charset="0"/>
              </a:rPr>
              <a:t>                                          -35                                     -10                              Lac operator</a:t>
            </a:r>
            <a:endParaRPr lang="en-US" sz="1800" dirty="0">
              <a:latin typeface="Arial" panose="020B0604020202020204" pitchFamily="34" charset="0"/>
            </a:endParaRPr>
          </a:p>
        </p:txBody>
      </p:sp>
      <p:cxnSp>
        <p:nvCxnSpPr>
          <p:cNvPr id="17" name="Straight Connector 16">
            <a:extLst>
              <a:ext uri="{FF2B5EF4-FFF2-40B4-BE49-F238E27FC236}">
                <a16:creationId xmlns:a16="http://schemas.microsoft.com/office/drawing/2014/main" id="{BAB570CF-A66D-4253-816D-E0D2F8DD0722}"/>
              </a:ext>
            </a:extLst>
          </p:cNvPr>
          <p:cNvCxnSpPr>
            <a:cxnSpLocks/>
          </p:cNvCxnSpPr>
          <p:nvPr/>
        </p:nvCxnSpPr>
        <p:spPr>
          <a:xfrm flipH="1">
            <a:off x="4281732" y="3363670"/>
            <a:ext cx="2002751" cy="77559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9362EBB-BDAE-445F-AFE9-44959D354177}"/>
              </a:ext>
            </a:extLst>
          </p:cNvPr>
          <p:cNvCxnSpPr>
            <a:cxnSpLocks/>
          </p:cNvCxnSpPr>
          <p:nvPr/>
        </p:nvCxnSpPr>
        <p:spPr>
          <a:xfrm flipH="1">
            <a:off x="4996129" y="3412707"/>
            <a:ext cx="1439927" cy="78518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D77C617-7131-4CC3-81DC-6BAB50D87925}"/>
              </a:ext>
            </a:extLst>
          </p:cNvPr>
          <p:cNvCxnSpPr>
            <a:cxnSpLocks/>
          </p:cNvCxnSpPr>
          <p:nvPr/>
        </p:nvCxnSpPr>
        <p:spPr>
          <a:xfrm>
            <a:off x="6746875" y="3493483"/>
            <a:ext cx="1306240" cy="64244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9B311E3-A45F-48D6-A7D1-22A475D236BE}"/>
              </a:ext>
            </a:extLst>
          </p:cNvPr>
          <p:cNvCxnSpPr>
            <a:cxnSpLocks/>
          </p:cNvCxnSpPr>
          <p:nvPr/>
        </p:nvCxnSpPr>
        <p:spPr>
          <a:xfrm>
            <a:off x="6532963" y="3428800"/>
            <a:ext cx="841699" cy="779481"/>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FBB97B0F-507D-4CAA-A3B8-B4886DBA8542}"/>
              </a:ext>
            </a:extLst>
          </p:cNvPr>
          <p:cNvPicPr>
            <a:picLocks noChangeAspect="1"/>
          </p:cNvPicPr>
          <p:nvPr/>
        </p:nvPicPr>
        <p:blipFill rotWithShape="1">
          <a:blip r:embed="rId6">
            <a:extLst>
              <a:ext uri="{28A0092B-C50C-407E-A947-70E740481C1C}">
                <a14:useLocalDpi xmlns:a14="http://schemas.microsoft.com/office/drawing/2010/main" val="0"/>
              </a:ext>
            </a:extLst>
          </a:blip>
          <a:srcRect l="34715" r="59089" b="91285"/>
          <a:stretch/>
        </p:blipFill>
        <p:spPr>
          <a:xfrm>
            <a:off x="3732900" y="2566619"/>
            <a:ext cx="497711" cy="438470"/>
          </a:xfrm>
          <a:prstGeom prst="rect">
            <a:avLst/>
          </a:prstGeom>
        </p:spPr>
      </p:pic>
      <p:cxnSp>
        <p:nvCxnSpPr>
          <p:cNvPr id="22" name="Straight Arrow Connector 21">
            <a:extLst>
              <a:ext uri="{FF2B5EF4-FFF2-40B4-BE49-F238E27FC236}">
                <a16:creationId xmlns:a16="http://schemas.microsoft.com/office/drawing/2014/main" id="{129361A8-4D0C-4D29-A4A8-6C1098A30C1C}"/>
              </a:ext>
            </a:extLst>
          </p:cNvPr>
          <p:cNvCxnSpPr>
            <a:cxnSpLocks/>
          </p:cNvCxnSpPr>
          <p:nvPr/>
        </p:nvCxnSpPr>
        <p:spPr>
          <a:xfrm flipV="1">
            <a:off x="3935129" y="3048382"/>
            <a:ext cx="0" cy="20121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6B7EB54F-73B9-4996-B394-3FA5BAC8DB1C}"/>
              </a:ext>
            </a:extLst>
          </p:cNvPr>
          <p:cNvSpPr txBox="1"/>
          <p:nvPr/>
        </p:nvSpPr>
        <p:spPr>
          <a:xfrm>
            <a:off x="2714822" y="2161817"/>
            <a:ext cx="2485357" cy="704878"/>
          </a:xfrm>
          <a:prstGeom prst="rect">
            <a:avLst/>
          </a:prstGeom>
          <a:noFill/>
        </p:spPr>
        <p:txBody>
          <a:bodyPr wrap="square" rtlCol="0">
            <a:spAutoFit/>
          </a:bodyPr>
          <a:lstStyle/>
          <a:p>
            <a:r>
              <a:rPr lang="en-US" sz="1989" dirty="0">
                <a:latin typeface="Arial" panose="020B0604020202020204" pitchFamily="34" charset="0"/>
              </a:rPr>
              <a:t>Lac repressor protein</a:t>
            </a:r>
          </a:p>
        </p:txBody>
      </p:sp>
      <p:cxnSp>
        <p:nvCxnSpPr>
          <p:cNvPr id="24" name="Straight Arrow Connector 23">
            <a:extLst>
              <a:ext uri="{FF2B5EF4-FFF2-40B4-BE49-F238E27FC236}">
                <a16:creationId xmlns:a16="http://schemas.microsoft.com/office/drawing/2014/main" id="{203B6845-1E92-4D69-9D8B-A5D94183D8D1}"/>
              </a:ext>
            </a:extLst>
          </p:cNvPr>
          <p:cNvCxnSpPr>
            <a:cxnSpLocks/>
          </p:cNvCxnSpPr>
          <p:nvPr/>
        </p:nvCxnSpPr>
        <p:spPr>
          <a:xfrm flipH="1" flipV="1">
            <a:off x="7436266" y="2545302"/>
            <a:ext cx="1073156" cy="67072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9B536D6-F75F-4DF0-8F02-A4A6B89784BB}"/>
              </a:ext>
            </a:extLst>
          </p:cNvPr>
          <p:cNvCxnSpPr>
            <a:cxnSpLocks/>
          </p:cNvCxnSpPr>
          <p:nvPr/>
        </p:nvCxnSpPr>
        <p:spPr>
          <a:xfrm flipV="1">
            <a:off x="9641634" y="2477253"/>
            <a:ext cx="843734" cy="77116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311340D-A3CA-42B5-83EA-9425A893F88D}"/>
              </a:ext>
            </a:extLst>
          </p:cNvPr>
          <p:cNvCxnSpPr>
            <a:cxnSpLocks/>
          </p:cNvCxnSpPr>
          <p:nvPr/>
        </p:nvCxnSpPr>
        <p:spPr>
          <a:xfrm>
            <a:off x="7875982" y="3428801"/>
            <a:ext cx="3994512" cy="67069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26A6A84-4A04-4621-A0F7-1D58D213E428}"/>
              </a:ext>
            </a:extLst>
          </p:cNvPr>
          <p:cNvCxnSpPr/>
          <p:nvPr/>
        </p:nvCxnSpPr>
        <p:spPr>
          <a:xfrm>
            <a:off x="7392121" y="3450716"/>
            <a:ext cx="1810944" cy="727981"/>
          </a:xfrm>
          <a:prstGeom prst="line">
            <a:avLst/>
          </a:prstGeom>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28374A00-8547-46C3-9E63-43BEB04FD0CA}"/>
              </a:ext>
            </a:extLst>
          </p:cNvPr>
          <p:cNvSpPr txBox="1"/>
          <p:nvPr/>
        </p:nvSpPr>
        <p:spPr>
          <a:xfrm>
            <a:off x="353232" y="6514834"/>
            <a:ext cx="11347048" cy="710412"/>
          </a:xfrm>
          <a:prstGeom prst="rect">
            <a:avLst/>
          </a:prstGeom>
          <a:noFill/>
        </p:spPr>
        <p:txBody>
          <a:bodyPr wrap="square" rtlCol="0">
            <a:spAutoFit/>
          </a:bodyPr>
          <a:lstStyle/>
          <a:p>
            <a:r>
              <a:rPr lang="en-US" sz="2007" dirty="0">
                <a:solidFill>
                  <a:srgbClr val="C00000"/>
                </a:solidFill>
                <a:latin typeface="Arial" panose="020B0604020202020204" pitchFamily="34" charset="0"/>
              </a:rPr>
              <a:t>Why? </a:t>
            </a:r>
            <a:r>
              <a:rPr lang="en-US" sz="2007" dirty="0">
                <a:latin typeface="Arial" panose="020B0604020202020204" pitchFamily="34" charset="0"/>
              </a:rPr>
              <a:t>The costly synthesis of enzymes that are required for lactose metabolism are only made when lactose is present in the growth media.</a:t>
            </a:r>
          </a:p>
        </p:txBody>
      </p:sp>
      <p:sp>
        <p:nvSpPr>
          <p:cNvPr id="2" name="TextBox 1">
            <a:extLst>
              <a:ext uri="{FF2B5EF4-FFF2-40B4-BE49-F238E27FC236}">
                <a16:creationId xmlns:a16="http://schemas.microsoft.com/office/drawing/2014/main" id="{9325F08C-3603-44B5-A21C-49CE0D4A4CD3}"/>
              </a:ext>
            </a:extLst>
          </p:cNvPr>
          <p:cNvSpPr txBox="1"/>
          <p:nvPr/>
        </p:nvSpPr>
        <p:spPr>
          <a:xfrm>
            <a:off x="323367" y="570451"/>
            <a:ext cx="13076565" cy="1328162"/>
          </a:xfrm>
          <a:prstGeom prst="rect">
            <a:avLst/>
          </a:prstGeom>
          <a:noFill/>
        </p:spPr>
        <p:txBody>
          <a:bodyPr wrap="square" rtlCol="0">
            <a:spAutoFit/>
          </a:bodyPr>
          <a:lstStyle/>
          <a:p>
            <a:r>
              <a:rPr lang="en-US" sz="2007" dirty="0">
                <a:latin typeface="Arial" panose="020B0604020202020204" pitchFamily="34" charset="0"/>
              </a:rPr>
              <a:t>Lactose metabolism in bacteria requires 2 proteins – produced from the lac operon (operon is a cluster of protein coding sequences that are produced from a single mRNA, generated from a single promoter)</a:t>
            </a:r>
          </a:p>
          <a:p>
            <a:pPr marL="341037" indent="-341037">
              <a:buFont typeface="Arial" panose="020B0604020202020204" pitchFamily="34" charset="0"/>
              <a:buChar char="•"/>
            </a:pPr>
            <a:r>
              <a:rPr lang="en-US" sz="2007" dirty="0" err="1">
                <a:latin typeface="Arial" panose="020B0604020202020204" pitchFamily="34" charset="0"/>
              </a:rPr>
              <a:t>Galactoside</a:t>
            </a:r>
            <a:r>
              <a:rPr lang="en-US" sz="2007" dirty="0">
                <a:latin typeface="Arial" panose="020B0604020202020204" pitchFamily="34" charset="0"/>
              </a:rPr>
              <a:t> permease to allow the lactose to enter the cell, coded by the lac Y gene</a:t>
            </a:r>
          </a:p>
          <a:p>
            <a:pPr marL="341037" indent="-341037">
              <a:buFont typeface="Arial" panose="020B0604020202020204" pitchFamily="34" charset="0"/>
              <a:buChar char="•"/>
            </a:pPr>
            <a:r>
              <a:rPr lang="en-US" sz="2007" dirty="0">
                <a:latin typeface="Arial" panose="020B0604020202020204" pitchFamily="34" charset="0"/>
              </a:rPr>
              <a:t>Galactosidase to split lactose into glucose and galactose, coded by the lac Z gene</a:t>
            </a:r>
          </a:p>
        </p:txBody>
      </p:sp>
      <p:graphicFrame>
        <p:nvGraphicFramePr>
          <p:cNvPr id="6" name="Object 5">
            <a:extLst>
              <a:ext uri="{FF2B5EF4-FFF2-40B4-BE49-F238E27FC236}">
                <a16:creationId xmlns:a16="http://schemas.microsoft.com/office/drawing/2014/main" id="{3CA8805E-73D0-AC37-9964-69F80E60ACD4}"/>
              </a:ext>
            </a:extLst>
          </p:cNvPr>
          <p:cNvGraphicFramePr>
            <a:graphicFrameLocks noChangeAspect="1"/>
          </p:cNvGraphicFramePr>
          <p:nvPr/>
        </p:nvGraphicFramePr>
        <p:xfrm>
          <a:off x="3639597" y="2534745"/>
          <a:ext cx="591065" cy="382360"/>
        </p:xfrm>
        <a:graphic>
          <a:graphicData uri="http://schemas.openxmlformats.org/presentationml/2006/ole">
            <mc:AlternateContent xmlns:mc="http://schemas.openxmlformats.org/markup-compatibility/2006">
              <mc:Choice xmlns:v="urn:schemas-microsoft-com:vml" Requires="v">
                <p:oleObj name="MDLDrawObject Class" r:id="rId7" imgW="589477" imgH="380737" progId="MDLDrawOLE.MDLDrawObject.1">
                  <p:embed/>
                </p:oleObj>
              </mc:Choice>
              <mc:Fallback>
                <p:oleObj name="MDLDrawObject Class" r:id="rId7" imgW="589477" imgH="380737" progId="MDLDrawOLE.MDLDrawObject.1">
                  <p:embed/>
                  <p:pic>
                    <p:nvPicPr>
                      <p:cNvPr id="6" name="Object 5">
                        <a:extLst>
                          <a:ext uri="{FF2B5EF4-FFF2-40B4-BE49-F238E27FC236}">
                            <a16:creationId xmlns:a16="http://schemas.microsoft.com/office/drawing/2014/main" id="{3CA8805E-73D0-AC37-9964-69F80E60ACD4}"/>
                          </a:ext>
                        </a:extLst>
                      </p:cNvPr>
                      <p:cNvPicPr/>
                      <p:nvPr/>
                    </p:nvPicPr>
                    <p:blipFill>
                      <a:blip r:embed="rId8"/>
                      <a:stretch>
                        <a:fillRect/>
                      </a:stretch>
                    </p:blipFill>
                    <p:spPr>
                      <a:xfrm>
                        <a:off x="3639597" y="2534745"/>
                        <a:ext cx="591065" cy="382360"/>
                      </a:xfrm>
                      <a:prstGeom prst="rect">
                        <a:avLst/>
                      </a:prstGeom>
                    </p:spPr>
                  </p:pic>
                </p:oleObj>
              </mc:Fallback>
            </mc:AlternateContent>
          </a:graphicData>
        </a:graphic>
      </p:graphicFrame>
      <p:sp>
        <p:nvSpPr>
          <p:cNvPr id="7" name="Date Placeholder 6">
            <a:extLst>
              <a:ext uri="{FF2B5EF4-FFF2-40B4-BE49-F238E27FC236}">
                <a16:creationId xmlns:a16="http://schemas.microsoft.com/office/drawing/2014/main" id="{A2F54366-3C88-133D-2A11-E126ADE0C929}"/>
              </a:ext>
            </a:extLst>
          </p:cNvPr>
          <p:cNvSpPr>
            <a:spLocks noGrp="1"/>
          </p:cNvSpPr>
          <p:nvPr>
            <p:ph type="dt" sz="half" idx="6"/>
          </p:nvPr>
        </p:nvSpPr>
        <p:spPr/>
        <p:txBody>
          <a:bodyPr/>
          <a:lstStyle/>
          <a:p>
            <a:fld id="{DA1274A2-78F2-48C5-9923-AEA33803ACD2}" type="datetime1">
              <a:rPr lang="en-US" smtClean="0"/>
              <a:t>8/28/2024</a:t>
            </a:fld>
            <a:endParaRPr lang="en-US"/>
          </a:p>
        </p:txBody>
      </p:sp>
      <p:sp>
        <p:nvSpPr>
          <p:cNvPr id="8" name="Footer Placeholder 7">
            <a:extLst>
              <a:ext uri="{FF2B5EF4-FFF2-40B4-BE49-F238E27FC236}">
                <a16:creationId xmlns:a16="http://schemas.microsoft.com/office/drawing/2014/main" id="{A2514E9C-A4E3-694C-3FC8-3830FC6C7A25}"/>
              </a:ext>
            </a:extLst>
          </p:cNvPr>
          <p:cNvSpPr>
            <a:spLocks noGrp="1"/>
          </p:cNvSpPr>
          <p:nvPr>
            <p:ph type="ftr" sz="quarter" idx="5"/>
          </p:nvPr>
        </p:nvSpPr>
        <p:spPr/>
        <p:txBody>
          <a:bodyPr/>
          <a:lstStyle/>
          <a:p>
            <a:r>
              <a:rPr lang="en-US"/>
              <a:t>Foundations - Rule - F2024 - Lecture 2b</a:t>
            </a:r>
          </a:p>
        </p:txBody>
      </p:sp>
      <p:sp>
        <p:nvSpPr>
          <p:cNvPr id="9" name="Slide Number Placeholder 8">
            <a:extLst>
              <a:ext uri="{FF2B5EF4-FFF2-40B4-BE49-F238E27FC236}">
                <a16:creationId xmlns:a16="http://schemas.microsoft.com/office/drawing/2014/main" id="{D8EE81ED-CBB5-67B2-A8E0-EE291A82C2C1}"/>
              </a:ext>
            </a:extLst>
          </p:cNvPr>
          <p:cNvSpPr>
            <a:spLocks noGrp="1"/>
          </p:cNvSpPr>
          <p:nvPr>
            <p:ph type="sldNum" sz="quarter" idx="7"/>
          </p:nvPr>
        </p:nvSpPr>
        <p:spPr/>
        <p:txBody>
          <a:bodyPr/>
          <a:lstStyle/>
          <a:p>
            <a:pPr marL="38446">
              <a:lnSpc>
                <a:spcPts val="1422"/>
              </a:lnSpc>
            </a:pPr>
            <a:fld id="{81D60167-4931-47E6-BA6A-407CBD079E47}" type="slidenum">
              <a:rPr lang="en-US" smtClean="0"/>
              <a:pPr marL="38446">
                <a:lnSpc>
                  <a:spcPts val="1422"/>
                </a:lnSpc>
              </a:pPr>
              <a:t>25</a:t>
            </a:fld>
            <a:endParaRPr lang="en-US" dirty="0"/>
          </a:p>
        </p:txBody>
      </p:sp>
    </p:spTree>
    <p:extLst>
      <p:ext uri="{BB962C8B-B14F-4D97-AF65-F5344CB8AC3E}">
        <p14:creationId xmlns:p14="http://schemas.microsoft.com/office/powerpoint/2010/main" val="565890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40FD21-F9C3-73D0-876B-61478E13461D}"/>
              </a:ext>
            </a:extLst>
          </p:cNvPr>
          <p:cNvSpPr txBox="1"/>
          <p:nvPr/>
        </p:nvSpPr>
        <p:spPr>
          <a:xfrm>
            <a:off x="17347" y="1"/>
            <a:ext cx="2523573" cy="1019287"/>
          </a:xfrm>
          <a:prstGeom prst="rect">
            <a:avLst/>
          </a:prstGeom>
          <a:noFill/>
        </p:spPr>
        <p:txBody>
          <a:bodyPr wrap="square" rtlCol="0">
            <a:spAutoFit/>
          </a:bodyPr>
          <a:lstStyle/>
          <a:p>
            <a:r>
              <a:rPr lang="en-US" sz="2007" b="1" dirty="0">
                <a:latin typeface="Arial" panose="020B0604020202020204" pitchFamily="34" charset="0"/>
              </a:rPr>
              <a:t>How do we use this control machinery?</a:t>
            </a:r>
          </a:p>
        </p:txBody>
      </p:sp>
      <p:sp>
        <p:nvSpPr>
          <p:cNvPr id="5" name="TextBox 4">
            <a:extLst>
              <a:ext uri="{FF2B5EF4-FFF2-40B4-BE49-F238E27FC236}">
                <a16:creationId xmlns:a16="http://schemas.microsoft.com/office/drawing/2014/main" id="{10CBE9C7-BF60-0AE7-08D9-29313233B7E9}"/>
              </a:ext>
            </a:extLst>
          </p:cNvPr>
          <p:cNvSpPr txBox="1"/>
          <p:nvPr/>
        </p:nvSpPr>
        <p:spPr>
          <a:xfrm>
            <a:off x="2540920" y="34143"/>
            <a:ext cx="10462182" cy="710412"/>
          </a:xfrm>
          <a:prstGeom prst="rect">
            <a:avLst/>
          </a:prstGeom>
          <a:noFill/>
        </p:spPr>
        <p:txBody>
          <a:bodyPr wrap="square" rtlCol="0">
            <a:spAutoFit/>
          </a:bodyPr>
          <a:lstStyle/>
          <a:p>
            <a:r>
              <a:rPr lang="en-US" sz="2007" i="1" dirty="0">
                <a:latin typeface="Arial" panose="020B0604020202020204" pitchFamily="34" charset="0"/>
              </a:rPr>
              <a:t>Place the lac operator sequence between the T7 promotor and the gene we want to control.</a:t>
            </a:r>
          </a:p>
        </p:txBody>
      </p:sp>
      <p:pic>
        <p:nvPicPr>
          <p:cNvPr id="17" name="Content Placeholder 3">
            <a:extLst>
              <a:ext uri="{FF2B5EF4-FFF2-40B4-BE49-F238E27FC236}">
                <a16:creationId xmlns:a16="http://schemas.microsoft.com/office/drawing/2014/main" id="{FC06CA73-8E8F-B231-A476-3C0ADBCDC6C9}"/>
              </a:ext>
            </a:extLst>
          </p:cNvPr>
          <p:cNvPicPr>
            <a:picLocks noChangeAspect="1"/>
          </p:cNvPicPr>
          <p:nvPr/>
        </p:nvPicPr>
        <p:blipFill rotWithShape="1">
          <a:blip r:embed="rId3">
            <a:extLst>
              <a:ext uri="{28A0092B-C50C-407E-A947-70E740481C1C}">
                <a14:useLocalDpi xmlns:a14="http://schemas.microsoft.com/office/drawing/2010/main" val="0"/>
              </a:ext>
            </a:extLst>
          </a:blip>
          <a:srcRect l="41850" b="13583"/>
          <a:stretch/>
        </p:blipFill>
        <p:spPr>
          <a:xfrm>
            <a:off x="3535055" y="394519"/>
            <a:ext cx="8219568" cy="1437599"/>
          </a:xfrm>
          <a:prstGeom prst="rect">
            <a:avLst/>
          </a:prstGeom>
        </p:spPr>
      </p:pic>
      <p:sp>
        <p:nvSpPr>
          <p:cNvPr id="19" name="Arrow: Down 18">
            <a:extLst>
              <a:ext uri="{FF2B5EF4-FFF2-40B4-BE49-F238E27FC236}">
                <a16:creationId xmlns:a16="http://schemas.microsoft.com/office/drawing/2014/main" id="{FA7DDB2D-B0EE-1A28-0CF8-D47CB2760DE9}"/>
              </a:ext>
            </a:extLst>
          </p:cNvPr>
          <p:cNvSpPr/>
          <p:nvPr/>
        </p:nvSpPr>
        <p:spPr>
          <a:xfrm rot="20494963">
            <a:off x="5843507" y="1472412"/>
            <a:ext cx="229416" cy="6117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4" dirty="0">
              <a:latin typeface="Arial" panose="020B0604020202020204" pitchFamily="34" charset="0"/>
            </a:endParaRPr>
          </a:p>
        </p:txBody>
      </p:sp>
      <p:sp>
        <p:nvSpPr>
          <p:cNvPr id="23" name="TextBox 22">
            <a:extLst>
              <a:ext uri="{FF2B5EF4-FFF2-40B4-BE49-F238E27FC236}">
                <a16:creationId xmlns:a16="http://schemas.microsoft.com/office/drawing/2014/main" id="{60F7FEAD-CD11-E032-7707-F25619928D37}"/>
              </a:ext>
            </a:extLst>
          </p:cNvPr>
          <p:cNvSpPr txBox="1"/>
          <p:nvPr/>
        </p:nvSpPr>
        <p:spPr>
          <a:xfrm>
            <a:off x="11182246" y="2449000"/>
            <a:ext cx="2217686" cy="401538"/>
          </a:xfrm>
          <a:prstGeom prst="rect">
            <a:avLst/>
          </a:prstGeom>
          <a:solidFill>
            <a:schemeClr val="bg1"/>
          </a:solidFill>
        </p:spPr>
        <p:txBody>
          <a:bodyPr wrap="square" rtlCol="0">
            <a:spAutoFit/>
          </a:bodyPr>
          <a:lstStyle/>
          <a:p>
            <a:pPr algn="l"/>
            <a:endParaRPr lang="en-US" sz="2007" dirty="0">
              <a:latin typeface="Arial" panose="020B0604020202020204" pitchFamily="34" charset="0"/>
              <a:cs typeface="Arial" panose="020B0604020202020204" pitchFamily="34" charset="0"/>
            </a:endParaRPr>
          </a:p>
        </p:txBody>
      </p:sp>
      <p:pic>
        <p:nvPicPr>
          <p:cNvPr id="25" name="Picture 24" descr="Table&#10;&#10;Description automatically generated">
            <a:extLst>
              <a:ext uri="{FF2B5EF4-FFF2-40B4-BE49-F238E27FC236}">
                <a16:creationId xmlns:a16="http://schemas.microsoft.com/office/drawing/2014/main" id="{063D5087-75E4-F0B5-722F-6221EC15679E}"/>
              </a:ext>
            </a:extLst>
          </p:cNvPr>
          <p:cNvPicPr>
            <a:picLocks noChangeAspect="1"/>
          </p:cNvPicPr>
          <p:nvPr/>
        </p:nvPicPr>
        <p:blipFill rotWithShape="1">
          <a:blip r:embed="rId4">
            <a:extLst>
              <a:ext uri="{28A0092B-C50C-407E-A947-70E740481C1C}">
                <a14:useLocalDpi xmlns:a14="http://schemas.microsoft.com/office/drawing/2010/main" val="0"/>
              </a:ext>
            </a:extLst>
          </a:blip>
          <a:srcRect t="11764"/>
          <a:stretch/>
        </p:blipFill>
        <p:spPr>
          <a:xfrm>
            <a:off x="352913" y="2104127"/>
            <a:ext cx="13047019" cy="2844828"/>
          </a:xfrm>
          <a:prstGeom prst="rect">
            <a:avLst/>
          </a:prstGeom>
        </p:spPr>
      </p:pic>
      <p:sp>
        <p:nvSpPr>
          <p:cNvPr id="26" name="TextBox 25">
            <a:extLst>
              <a:ext uri="{FF2B5EF4-FFF2-40B4-BE49-F238E27FC236}">
                <a16:creationId xmlns:a16="http://schemas.microsoft.com/office/drawing/2014/main" id="{A42FF206-17BC-4827-3F26-CDF2D66221C7}"/>
              </a:ext>
            </a:extLst>
          </p:cNvPr>
          <p:cNvSpPr txBox="1"/>
          <p:nvPr/>
        </p:nvSpPr>
        <p:spPr>
          <a:xfrm>
            <a:off x="2158560" y="2602677"/>
            <a:ext cx="1715221" cy="401538"/>
          </a:xfrm>
          <a:prstGeom prst="rect">
            <a:avLst/>
          </a:prstGeom>
          <a:solidFill>
            <a:schemeClr val="bg1"/>
          </a:solidFill>
        </p:spPr>
        <p:txBody>
          <a:bodyPr wrap="none" rtlCol="0">
            <a:spAutoFit/>
          </a:bodyPr>
          <a:lstStyle/>
          <a:p>
            <a:pPr algn="l"/>
            <a:r>
              <a:rPr lang="en-US" sz="2007" dirty="0">
                <a:latin typeface="Arial" panose="020B0604020202020204" pitchFamily="34" charset="0"/>
                <a:cs typeface="Arial" panose="020B0604020202020204" pitchFamily="34" charset="0"/>
              </a:rPr>
              <a:t>HIV Protease</a:t>
            </a:r>
          </a:p>
        </p:txBody>
      </p:sp>
      <p:sp>
        <p:nvSpPr>
          <p:cNvPr id="2" name="TextBox 1">
            <a:extLst>
              <a:ext uri="{FF2B5EF4-FFF2-40B4-BE49-F238E27FC236}">
                <a16:creationId xmlns:a16="http://schemas.microsoft.com/office/drawing/2014/main" id="{2BD232CD-5407-AEAF-2EB0-229EFBEBE1B4}"/>
              </a:ext>
            </a:extLst>
          </p:cNvPr>
          <p:cNvSpPr txBox="1"/>
          <p:nvPr/>
        </p:nvSpPr>
        <p:spPr>
          <a:xfrm>
            <a:off x="1082556" y="5553774"/>
            <a:ext cx="5582450" cy="1019287"/>
          </a:xfrm>
          <a:prstGeom prst="rect">
            <a:avLst/>
          </a:prstGeom>
          <a:noFill/>
        </p:spPr>
        <p:txBody>
          <a:bodyPr wrap="square" rtlCol="0">
            <a:spAutoFit/>
          </a:bodyPr>
          <a:lstStyle/>
          <a:p>
            <a:r>
              <a:rPr lang="en-US" sz="2007" dirty="0">
                <a:latin typeface="Arial" panose="020B0604020202020204" pitchFamily="34" charset="0"/>
                <a:cs typeface="Arial" panose="020B0604020202020204" pitchFamily="34" charset="0"/>
              </a:rPr>
              <a:t>Since there are multiple copies of the plasmid, and not enough lac repressor to go around, the lac I gene is also placed on the plasmid.</a:t>
            </a:r>
          </a:p>
        </p:txBody>
      </p:sp>
      <p:pic>
        <p:nvPicPr>
          <p:cNvPr id="7" name="Picture 6">
            <a:extLst>
              <a:ext uri="{FF2B5EF4-FFF2-40B4-BE49-F238E27FC236}">
                <a16:creationId xmlns:a16="http://schemas.microsoft.com/office/drawing/2014/main" id="{C945BC50-9939-C3C2-1284-EDCFF79B3884}"/>
              </a:ext>
            </a:extLst>
          </p:cNvPr>
          <p:cNvPicPr>
            <a:picLocks noChangeAspect="1"/>
          </p:cNvPicPr>
          <p:nvPr/>
        </p:nvPicPr>
        <p:blipFill rotWithShape="1">
          <a:blip r:embed="rId5"/>
          <a:srcRect l="11737" t="4369" r="8407" b="4143"/>
          <a:stretch/>
        </p:blipFill>
        <p:spPr>
          <a:xfrm>
            <a:off x="7286922" y="2803446"/>
            <a:ext cx="4595780" cy="4460610"/>
          </a:xfrm>
          <a:prstGeom prst="rect">
            <a:avLst/>
          </a:prstGeom>
        </p:spPr>
      </p:pic>
      <p:sp>
        <p:nvSpPr>
          <p:cNvPr id="8" name="Arrow: Down 7">
            <a:extLst>
              <a:ext uri="{FF2B5EF4-FFF2-40B4-BE49-F238E27FC236}">
                <a16:creationId xmlns:a16="http://schemas.microsoft.com/office/drawing/2014/main" id="{EB3ECF3E-37BE-D778-EA76-66ABF26D2CE8}"/>
              </a:ext>
            </a:extLst>
          </p:cNvPr>
          <p:cNvSpPr/>
          <p:nvPr/>
        </p:nvSpPr>
        <p:spPr>
          <a:xfrm rot="15423968">
            <a:off x="8703721" y="2771425"/>
            <a:ext cx="174478" cy="45531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4" dirty="0">
              <a:latin typeface="Arial" panose="020B0604020202020204" pitchFamily="34" charset="0"/>
            </a:endParaRPr>
          </a:p>
        </p:txBody>
      </p:sp>
      <p:sp>
        <p:nvSpPr>
          <p:cNvPr id="9" name="Date Placeholder 8">
            <a:extLst>
              <a:ext uri="{FF2B5EF4-FFF2-40B4-BE49-F238E27FC236}">
                <a16:creationId xmlns:a16="http://schemas.microsoft.com/office/drawing/2014/main" id="{1DCA18F0-B3FE-C81E-971D-FF998749ED9A}"/>
              </a:ext>
            </a:extLst>
          </p:cNvPr>
          <p:cNvSpPr>
            <a:spLocks noGrp="1"/>
          </p:cNvSpPr>
          <p:nvPr>
            <p:ph type="dt" sz="half" idx="6"/>
          </p:nvPr>
        </p:nvSpPr>
        <p:spPr/>
        <p:txBody>
          <a:bodyPr/>
          <a:lstStyle/>
          <a:p>
            <a:fld id="{BA90ABEC-DA3A-4ADA-805C-C1AFC326482A}" type="datetime1">
              <a:rPr lang="en-US" smtClean="0"/>
              <a:t>8/28/2024</a:t>
            </a:fld>
            <a:endParaRPr lang="en-US"/>
          </a:p>
        </p:txBody>
      </p:sp>
      <p:sp>
        <p:nvSpPr>
          <p:cNvPr id="11" name="Footer Placeholder 10">
            <a:extLst>
              <a:ext uri="{FF2B5EF4-FFF2-40B4-BE49-F238E27FC236}">
                <a16:creationId xmlns:a16="http://schemas.microsoft.com/office/drawing/2014/main" id="{AE8D99AD-55A3-01BE-E216-27A84DFB860E}"/>
              </a:ext>
            </a:extLst>
          </p:cNvPr>
          <p:cNvSpPr>
            <a:spLocks noGrp="1"/>
          </p:cNvSpPr>
          <p:nvPr>
            <p:ph type="ftr" sz="quarter" idx="5"/>
          </p:nvPr>
        </p:nvSpPr>
        <p:spPr/>
        <p:txBody>
          <a:bodyPr/>
          <a:lstStyle/>
          <a:p>
            <a:r>
              <a:rPr lang="en-US"/>
              <a:t>Foundations - Rule - F2024 - Lecture 2b</a:t>
            </a:r>
          </a:p>
        </p:txBody>
      </p:sp>
      <p:sp>
        <p:nvSpPr>
          <p:cNvPr id="12" name="Slide Number Placeholder 11">
            <a:extLst>
              <a:ext uri="{FF2B5EF4-FFF2-40B4-BE49-F238E27FC236}">
                <a16:creationId xmlns:a16="http://schemas.microsoft.com/office/drawing/2014/main" id="{F0AF7169-7A12-31B2-9B61-3CA674D2700D}"/>
              </a:ext>
            </a:extLst>
          </p:cNvPr>
          <p:cNvSpPr>
            <a:spLocks noGrp="1"/>
          </p:cNvSpPr>
          <p:nvPr>
            <p:ph type="sldNum" sz="quarter" idx="7"/>
          </p:nvPr>
        </p:nvSpPr>
        <p:spPr/>
        <p:txBody>
          <a:bodyPr/>
          <a:lstStyle/>
          <a:p>
            <a:pPr marL="38446">
              <a:lnSpc>
                <a:spcPts val="1422"/>
              </a:lnSpc>
            </a:pPr>
            <a:fld id="{81D60167-4931-47E6-BA6A-407CBD079E47}" type="slidenum">
              <a:rPr lang="en-US" smtClean="0"/>
              <a:pPr marL="38446">
                <a:lnSpc>
                  <a:spcPts val="1422"/>
                </a:lnSpc>
              </a:pPr>
              <a:t>26</a:t>
            </a:fld>
            <a:endParaRPr lang="en-US" dirty="0"/>
          </a:p>
        </p:txBody>
      </p:sp>
    </p:spTree>
    <p:extLst>
      <p:ext uri="{BB962C8B-B14F-4D97-AF65-F5344CB8AC3E}">
        <p14:creationId xmlns:p14="http://schemas.microsoft.com/office/powerpoint/2010/main" val="9377140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30325"/>
          <a:stretch/>
        </p:blipFill>
        <p:spPr>
          <a:xfrm>
            <a:off x="2257764" y="327860"/>
            <a:ext cx="10878391" cy="4746621"/>
          </a:xfrm>
          <a:prstGeom prst="rect">
            <a:avLst/>
          </a:prstGeom>
        </p:spPr>
      </p:pic>
      <p:sp>
        <p:nvSpPr>
          <p:cNvPr id="6" name="Rectangle 5">
            <a:extLst>
              <a:ext uri="{FF2B5EF4-FFF2-40B4-BE49-F238E27FC236}">
                <a16:creationId xmlns:a16="http://schemas.microsoft.com/office/drawing/2014/main" id="{D7B57807-DD78-4947-B2BE-9144EC5D08AC}"/>
              </a:ext>
            </a:extLst>
          </p:cNvPr>
          <p:cNvSpPr/>
          <p:nvPr/>
        </p:nvSpPr>
        <p:spPr>
          <a:xfrm>
            <a:off x="170292" y="4164259"/>
            <a:ext cx="2294156" cy="704878"/>
          </a:xfrm>
          <a:prstGeom prst="rect">
            <a:avLst/>
          </a:prstGeom>
        </p:spPr>
        <p:txBody>
          <a:bodyPr wrap="square">
            <a:spAutoFit/>
          </a:bodyPr>
          <a:lstStyle/>
          <a:p>
            <a:r>
              <a:rPr lang="en-US" sz="1989" dirty="0">
                <a:latin typeface="Arial" panose="020B0604020202020204" pitchFamily="34" charset="0"/>
                <a:ea typeface="Comic Sans MS" charset="0"/>
                <a:cs typeface="Arial" panose="020B0604020202020204" pitchFamily="34" charset="0"/>
              </a:rPr>
              <a:t>Lactose is the Inducer in nature</a:t>
            </a:r>
            <a:endParaRPr lang="en-US" sz="1989" dirty="0">
              <a:latin typeface="Arial" panose="020B0604020202020204" pitchFamily="34" charset="0"/>
            </a:endParaRPr>
          </a:p>
        </p:txBody>
      </p:sp>
      <p:sp>
        <p:nvSpPr>
          <p:cNvPr id="11" name="Title 1">
            <a:extLst>
              <a:ext uri="{FF2B5EF4-FFF2-40B4-BE49-F238E27FC236}">
                <a16:creationId xmlns:a16="http://schemas.microsoft.com/office/drawing/2014/main" id="{45701813-7A47-43D3-AE7E-02E4F6F14C76}"/>
              </a:ext>
            </a:extLst>
          </p:cNvPr>
          <p:cNvSpPr>
            <a:spLocks noGrp="1"/>
          </p:cNvSpPr>
          <p:nvPr>
            <p:ph type="title" idx="4294967295"/>
          </p:nvPr>
        </p:nvSpPr>
        <p:spPr>
          <a:xfrm>
            <a:off x="41275" y="0"/>
            <a:ext cx="3055938" cy="496888"/>
          </a:xfrm>
        </p:spPr>
        <p:txBody>
          <a:bodyPr>
            <a:normAutofit/>
          </a:bodyPr>
          <a:lstStyle/>
          <a:p>
            <a:r>
              <a:rPr lang="en-US" sz="2409" dirty="0">
                <a:ea typeface="Comic Sans MS" charset="0"/>
                <a:cs typeface="Arial" panose="020B0604020202020204" pitchFamily="34" charset="0"/>
              </a:rPr>
              <a:t>The </a:t>
            </a:r>
            <a:r>
              <a:rPr lang="en-US" sz="2409" i="1" dirty="0">
                <a:ea typeface="Comic Sans MS" charset="0"/>
                <a:cs typeface="Arial" panose="020B0604020202020204" pitchFamily="34" charset="0"/>
              </a:rPr>
              <a:t>lac</a:t>
            </a:r>
            <a:r>
              <a:rPr lang="en-US" sz="2409" dirty="0">
                <a:ea typeface="Comic Sans MS" charset="0"/>
                <a:cs typeface="Arial" panose="020B0604020202020204" pitchFamily="34" charset="0"/>
              </a:rPr>
              <a:t> </a:t>
            </a:r>
            <a:r>
              <a:rPr lang="en-US" sz="2409" dirty="0">
                <a:solidFill>
                  <a:srgbClr val="C00000"/>
                </a:solidFill>
                <a:ea typeface="Comic Sans MS" charset="0"/>
                <a:cs typeface="Arial" panose="020B0604020202020204" pitchFamily="34" charset="0"/>
              </a:rPr>
              <a:t>Operon</a:t>
            </a:r>
          </a:p>
        </p:txBody>
      </p:sp>
      <p:graphicFrame>
        <p:nvGraphicFramePr>
          <p:cNvPr id="10" name="Object 9">
            <a:extLst>
              <a:ext uri="{FF2B5EF4-FFF2-40B4-BE49-F238E27FC236}">
                <a16:creationId xmlns:a16="http://schemas.microsoft.com/office/drawing/2014/main" id="{7EC261EE-6A34-46D2-BB3E-36C2890F4A38}"/>
              </a:ext>
            </a:extLst>
          </p:cNvPr>
          <p:cNvGraphicFramePr>
            <a:graphicFrameLocks noChangeAspect="1"/>
          </p:cNvGraphicFramePr>
          <p:nvPr/>
        </p:nvGraphicFramePr>
        <p:xfrm>
          <a:off x="323234" y="4903970"/>
          <a:ext cx="1795171" cy="1113102"/>
        </p:xfrm>
        <a:graphic>
          <a:graphicData uri="http://schemas.openxmlformats.org/presentationml/2006/ole">
            <mc:AlternateContent xmlns:mc="http://schemas.openxmlformats.org/markup-compatibility/2006">
              <mc:Choice xmlns:v="urn:schemas-microsoft-com:vml" Requires="v">
                <p:oleObj name="MDLDrawObject Class" r:id="rId4" imgW="1951904" imgH="1219069" progId="MDLDrawOLE.MDLDrawObject.1">
                  <p:embed/>
                </p:oleObj>
              </mc:Choice>
              <mc:Fallback>
                <p:oleObj name="MDLDrawObject Class" r:id="rId4" imgW="1951904" imgH="1219069" progId="MDLDrawOLE.MDLDrawObject.1">
                  <p:embed/>
                  <p:pic>
                    <p:nvPicPr>
                      <p:cNvPr id="10" name="Object 9">
                        <a:extLst>
                          <a:ext uri="{FF2B5EF4-FFF2-40B4-BE49-F238E27FC236}">
                            <a16:creationId xmlns:a16="http://schemas.microsoft.com/office/drawing/2014/main" id="{7EC261EE-6A34-46D2-BB3E-36C2890F4A38}"/>
                          </a:ext>
                        </a:extLst>
                      </p:cNvPr>
                      <p:cNvPicPr>
                        <a:picLocks noChangeAspect="1" noChangeArrowheads="1"/>
                      </p:cNvPicPr>
                      <p:nvPr/>
                    </p:nvPicPr>
                    <p:blipFill>
                      <a:blip r:embed="rId5"/>
                      <a:srcRect/>
                      <a:stretch>
                        <a:fillRect/>
                      </a:stretch>
                    </p:blipFill>
                    <p:spPr bwMode="auto">
                      <a:xfrm>
                        <a:off x="323234" y="4903970"/>
                        <a:ext cx="1795171" cy="1113102"/>
                      </a:xfrm>
                      <a:prstGeom prst="rect">
                        <a:avLst/>
                      </a:prstGeom>
                      <a:noFill/>
                    </p:spPr>
                  </p:pic>
                </p:oleObj>
              </mc:Fallback>
            </mc:AlternateContent>
          </a:graphicData>
        </a:graphic>
      </p:graphicFrame>
      <p:graphicFrame>
        <p:nvGraphicFramePr>
          <p:cNvPr id="12" name="Object 11">
            <a:extLst>
              <a:ext uri="{FF2B5EF4-FFF2-40B4-BE49-F238E27FC236}">
                <a16:creationId xmlns:a16="http://schemas.microsoft.com/office/drawing/2014/main" id="{D715881E-5A79-4F42-BF4E-BDE6E9982A67}"/>
              </a:ext>
            </a:extLst>
          </p:cNvPr>
          <p:cNvGraphicFramePr>
            <a:graphicFrameLocks noChangeAspect="1"/>
          </p:cNvGraphicFramePr>
          <p:nvPr/>
        </p:nvGraphicFramePr>
        <p:xfrm>
          <a:off x="2693864" y="4982697"/>
          <a:ext cx="1498345" cy="1042052"/>
        </p:xfrm>
        <a:graphic>
          <a:graphicData uri="http://schemas.openxmlformats.org/presentationml/2006/ole">
            <mc:AlternateContent xmlns:mc="http://schemas.openxmlformats.org/markup-compatibility/2006">
              <mc:Choice xmlns:v="urn:schemas-microsoft-com:vml" Requires="v">
                <p:oleObj name="MDLDrawObject Class" r:id="rId6" imgW="1628757" imgH="1142212" progId="MDLDrawOLE.MDLDrawObject.1">
                  <p:embed/>
                </p:oleObj>
              </mc:Choice>
              <mc:Fallback>
                <p:oleObj name="MDLDrawObject Class" r:id="rId6" imgW="1628757" imgH="1142212" progId="MDLDrawOLE.MDLDrawObject.1">
                  <p:embed/>
                  <p:pic>
                    <p:nvPicPr>
                      <p:cNvPr id="12" name="Object 11">
                        <a:extLst>
                          <a:ext uri="{FF2B5EF4-FFF2-40B4-BE49-F238E27FC236}">
                            <a16:creationId xmlns:a16="http://schemas.microsoft.com/office/drawing/2014/main" id="{D715881E-5A79-4F42-BF4E-BDE6E9982A67}"/>
                          </a:ext>
                        </a:extLst>
                      </p:cNvPr>
                      <p:cNvPicPr>
                        <a:picLocks noChangeAspect="1" noChangeArrowheads="1"/>
                      </p:cNvPicPr>
                      <p:nvPr/>
                    </p:nvPicPr>
                    <p:blipFill>
                      <a:blip r:embed="rId7"/>
                      <a:srcRect/>
                      <a:stretch>
                        <a:fillRect/>
                      </a:stretch>
                    </p:blipFill>
                    <p:spPr bwMode="auto">
                      <a:xfrm>
                        <a:off x="2693864" y="4982697"/>
                        <a:ext cx="1498345" cy="1042052"/>
                      </a:xfrm>
                      <a:prstGeom prst="rect">
                        <a:avLst/>
                      </a:prstGeom>
                      <a:noFill/>
                    </p:spPr>
                  </p:pic>
                </p:oleObj>
              </mc:Fallback>
            </mc:AlternateContent>
          </a:graphicData>
        </a:graphic>
      </p:graphicFrame>
      <p:sp>
        <p:nvSpPr>
          <p:cNvPr id="2" name="TextBox 1">
            <a:extLst>
              <a:ext uri="{FF2B5EF4-FFF2-40B4-BE49-F238E27FC236}">
                <a16:creationId xmlns:a16="http://schemas.microsoft.com/office/drawing/2014/main" id="{4F2BDA93-1255-4038-B168-B6FBAD607BEA}"/>
              </a:ext>
            </a:extLst>
          </p:cNvPr>
          <p:cNvSpPr txBox="1"/>
          <p:nvPr/>
        </p:nvSpPr>
        <p:spPr>
          <a:xfrm>
            <a:off x="4299774" y="4903971"/>
            <a:ext cx="3058877" cy="1945911"/>
          </a:xfrm>
          <a:prstGeom prst="rect">
            <a:avLst/>
          </a:prstGeom>
          <a:noFill/>
        </p:spPr>
        <p:txBody>
          <a:bodyPr wrap="square" rtlCol="0">
            <a:spAutoFit/>
          </a:bodyPr>
          <a:lstStyle/>
          <a:p>
            <a:r>
              <a:rPr lang="en-US" sz="2007" b="1" dirty="0" err="1">
                <a:latin typeface="Arial" panose="020B0604020202020204" pitchFamily="34" charset="0"/>
              </a:rPr>
              <a:t>I</a:t>
            </a:r>
            <a:r>
              <a:rPr lang="en-US" sz="2007" dirty="0" err="1">
                <a:latin typeface="Arial" panose="020B0604020202020204" pitchFamily="34" charset="0"/>
              </a:rPr>
              <a:t>so</a:t>
            </a:r>
            <a:r>
              <a:rPr lang="en-US" sz="2007" b="1" dirty="0" err="1">
                <a:latin typeface="Arial" panose="020B0604020202020204" pitchFamily="34" charset="0"/>
              </a:rPr>
              <a:t>p</a:t>
            </a:r>
            <a:r>
              <a:rPr lang="en-US" sz="2007" dirty="0" err="1">
                <a:latin typeface="Arial" panose="020B0604020202020204" pitchFamily="34" charset="0"/>
              </a:rPr>
              <a:t>ropyl</a:t>
            </a:r>
            <a:r>
              <a:rPr lang="en-US" sz="2007" b="1" dirty="0" err="1">
                <a:latin typeface="Arial" panose="020B0604020202020204" pitchFamily="34" charset="0"/>
              </a:rPr>
              <a:t>t</a:t>
            </a:r>
            <a:r>
              <a:rPr lang="en-US" sz="2007" dirty="0" err="1">
                <a:latin typeface="Arial" panose="020B0604020202020204" pitchFamily="34" charset="0"/>
              </a:rPr>
              <a:t>hio</a:t>
            </a:r>
            <a:r>
              <a:rPr lang="en-US" sz="2007" b="1" dirty="0" err="1">
                <a:latin typeface="Arial" panose="020B0604020202020204" pitchFamily="34" charset="0"/>
              </a:rPr>
              <a:t>g</a:t>
            </a:r>
            <a:r>
              <a:rPr lang="en-US" sz="2007" dirty="0" err="1">
                <a:latin typeface="Arial" panose="020B0604020202020204" pitchFamily="34" charset="0"/>
              </a:rPr>
              <a:t>alactoside</a:t>
            </a:r>
            <a:r>
              <a:rPr lang="en-US" sz="2007" dirty="0">
                <a:latin typeface="Arial" panose="020B0604020202020204" pitchFamily="34" charset="0"/>
              </a:rPr>
              <a:t> (IPTG) is used in the lab.</a:t>
            </a:r>
          </a:p>
          <a:p>
            <a:endParaRPr lang="en-US" sz="2007" dirty="0">
              <a:latin typeface="Arial" panose="020B0604020202020204" pitchFamily="34" charset="0"/>
            </a:endParaRPr>
          </a:p>
          <a:p>
            <a:r>
              <a:rPr lang="en-US" sz="2007" dirty="0">
                <a:latin typeface="Arial" panose="020B0604020202020204" pitchFamily="34" charset="0"/>
              </a:rPr>
              <a:t>It is a non-hydrolysable inducer that will not be degraded by the cell.</a:t>
            </a:r>
          </a:p>
        </p:txBody>
      </p:sp>
      <p:graphicFrame>
        <p:nvGraphicFramePr>
          <p:cNvPr id="3" name="Object 2">
            <a:extLst>
              <a:ext uri="{FF2B5EF4-FFF2-40B4-BE49-F238E27FC236}">
                <a16:creationId xmlns:a16="http://schemas.microsoft.com/office/drawing/2014/main" id="{11631482-BD09-79CB-9F62-7B181992E9AA}"/>
              </a:ext>
            </a:extLst>
          </p:cNvPr>
          <p:cNvGraphicFramePr>
            <a:graphicFrameLocks noChangeAspect="1"/>
          </p:cNvGraphicFramePr>
          <p:nvPr>
            <p:extLst>
              <p:ext uri="{D42A27DB-BD31-4B8C-83A1-F6EECF244321}">
                <p14:modId xmlns:p14="http://schemas.microsoft.com/office/powerpoint/2010/main" val="3816612708"/>
              </p:ext>
            </p:extLst>
          </p:nvPr>
        </p:nvGraphicFramePr>
        <p:xfrm>
          <a:off x="9490075" y="1015755"/>
          <a:ext cx="591065" cy="382360"/>
        </p:xfrm>
        <a:graphic>
          <a:graphicData uri="http://schemas.openxmlformats.org/presentationml/2006/ole">
            <mc:AlternateContent xmlns:mc="http://schemas.openxmlformats.org/markup-compatibility/2006">
              <mc:Choice xmlns:v="urn:schemas-microsoft-com:vml" Requires="v">
                <p:oleObj name="MDLDrawObject Class" r:id="rId8" imgW="589477" imgH="380737" progId="MDLDrawOLE.MDLDrawObject.1">
                  <p:embed/>
                </p:oleObj>
              </mc:Choice>
              <mc:Fallback>
                <p:oleObj name="MDLDrawObject Class" r:id="rId8" imgW="589477" imgH="380737" progId="MDLDrawOLE.MDLDrawObject.1">
                  <p:embed/>
                  <p:pic>
                    <p:nvPicPr>
                      <p:cNvPr id="3" name="Object 2">
                        <a:extLst>
                          <a:ext uri="{FF2B5EF4-FFF2-40B4-BE49-F238E27FC236}">
                            <a16:creationId xmlns:a16="http://schemas.microsoft.com/office/drawing/2014/main" id="{11631482-BD09-79CB-9F62-7B181992E9AA}"/>
                          </a:ext>
                        </a:extLst>
                      </p:cNvPr>
                      <p:cNvPicPr/>
                      <p:nvPr/>
                    </p:nvPicPr>
                    <p:blipFill>
                      <a:blip r:embed="rId9"/>
                      <a:stretch>
                        <a:fillRect/>
                      </a:stretch>
                    </p:blipFill>
                    <p:spPr>
                      <a:xfrm>
                        <a:off x="9490075" y="1015755"/>
                        <a:ext cx="591065" cy="38236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83DD01AB-0F3B-93F4-FAF8-B9743599192A}"/>
              </a:ext>
            </a:extLst>
          </p:cNvPr>
          <p:cNvGraphicFramePr>
            <a:graphicFrameLocks noChangeAspect="1"/>
          </p:cNvGraphicFramePr>
          <p:nvPr>
            <p:extLst>
              <p:ext uri="{D42A27DB-BD31-4B8C-83A1-F6EECF244321}">
                <p14:modId xmlns:p14="http://schemas.microsoft.com/office/powerpoint/2010/main" val="1244180519"/>
              </p:ext>
            </p:extLst>
          </p:nvPr>
        </p:nvGraphicFramePr>
        <p:xfrm>
          <a:off x="9920095" y="4445139"/>
          <a:ext cx="524379" cy="458831"/>
        </p:xfrm>
        <a:graphic>
          <a:graphicData uri="http://schemas.openxmlformats.org/presentationml/2006/ole">
            <mc:AlternateContent xmlns:mc="http://schemas.openxmlformats.org/markup-compatibility/2006">
              <mc:Choice xmlns:v="urn:schemas-microsoft-com:vml" Requires="v">
                <p:oleObj name="MDLDrawObject Class" r:id="rId10" imgW="304208" imgH="266043" progId="MDLDrawOLE.MDLDrawObject.1">
                  <p:embed/>
                </p:oleObj>
              </mc:Choice>
              <mc:Fallback>
                <p:oleObj name="MDLDrawObject Class" r:id="rId10" imgW="304208" imgH="266043" progId="MDLDrawOLE.MDLDrawObject.1">
                  <p:embed/>
                  <p:pic>
                    <p:nvPicPr>
                      <p:cNvPr id="5" name="Object 4">
                        <a:extLst>
                          <a:ext uri="{FF2B5EF4-FFF2-40B4-BE49-F238E27FC236}">
                            <a16:creationId xmlns:a16="http://schemas.microsoft.com/office/drawing/2014/main" id="{83DD01AB-0F3B-93F4-FAF8-B9743599192A}"/>
                          </a:ext>
                        </a:extLst>
                      </p:cNvPr>
                      <p:cNvPicPr/>
                      <p:nvPr/>
                    </p:nvPicPr>
                    <p:blipFill>
                      <a:blip r:embed="rId11"/>
                      <a:stretch>
                        <a:fillRect/>
                      </a:stretch>
                    </p:blipFill>
                    <p:spPr>
                      <a:xfrm>
                        <a:off x="9920095" y="4445139"/>
                        <a:ext cx="524379" cy="458831"/>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6FB4EB55-C368-C147-6BC3-33749151E091}"/>
              </a:ext>
            </a:extLst>
          </p:cNvPr>
          <p:cNvGraphicFramePr>
            <a:graphicFrameLocks noChangeAspect="1"/>
          </p:cNvGraphicFramePr>
          <p:nvPr>
            <p:extLst>
              <p:ext uri="{D42A27DB-BD31-4B8C-83A1-F6EECF244321}">
                <p14:modId xmlns:p14="http://schemas.microsoft.com/office/powerpoint/2010/main" val="2771898110"/>
              </p:ext>
            </p:extLst>
          </p:nvPr>
        </p:nvGraphicFramePr>
        <p:xfrm>
          <a:off x="6078498" y="391709"/>
          <a:ext cx="591065" cy="382360"/>
        </p:xfrm>
        <a:graphic>
          <a:graphicData uri="http://schemas.openxmlformats.org/presentationml/2006/ole">
            <mc:AlternateContent xmlns:mc="http://schemas.openxmlformats.org/markup-compatibility/2006">
              <mc:Choice xmlns:v="urn:schemas-microsoft-com:vml" Requires="v">
                <p:oleObj name="MDLDrawObject Class" r:id="rId12" imgW="589477" imgH="380737" progId="MDLDrawOLE.MDLDrawObject.1">
                  <p:embed/>
                </p:oleObj>
              </mc:Choice>
              <mc:Fallback>
                <p:oleObj name="MDLDrawObject Class" r:id="rId12" imgW="589477" imgH="380737" progId="MDLDrawOLE.MDLDrawObject.1">
                  <p:embed/>
                  <p:pic>
                    <p:nvPicPr>
                      <p:cNvPr id="13" name="Object 12">
                        <a:extLst>
                          <a:ext uri="{FF2B5EF4-FFF2-40B4-BE49-F238E27FC236}">
                            <a16:creationId xmlns:a16="http://schemas.microsoft.com/office/drawing/2014/main" id="{6FB4EB55-C368-C147-6BC3-33749151E091}"/>
                          </a:ext>
                        </a:extLst>
                      </p:cNvPr>
                      <p:cNvPicPr/>
                      <p:nvPr/>
                    </p:nvPicPr>
                    <p:blipFill>
                      <a:blip r:embed="rId9"/>
                      <a:stretch>
                        <a:fillRect/>
                      </a:stretch>
                    </p:blipFill>
                    <p:spPr>
                      <a:xfrm>
                        <a:off x="6078498" y="391709"/>
                        <a:ext cx="591065" cy="38236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C653003B-E4E9-7FFF-80F5-5BACA2F78CDF}"/>
              </a:ext>
            </a:extLst>
          </p:cNvPr>
          <p:cNvGraphicFramePr>
            <a:graphicFrameLocks noChangeAspect="1"/>
          </p:cNvGraphicFramePr>
          <p:nvPr>
            <p:extLst>
              <p:ext uri="{D42A27DB-BD31-4B8C-83A1-F6EECF244321}">
                <p14:modId xmlns:p14="http://schemas.microsoft.com/office/powerpoint/2010/main" val="3970763919"/>
              </p:ext>
            </p:extLst>
          </p:nvPr>
        </p:nvGraphicFramePr>
        <p:xfrm>
          <a:off x="6061075" y="2869908"/>
          <a:ext cx="591065" cy="382360"/>
        </p:xfrm>
        <a:graphic>
          <a:graphicData uri="http://schemas.openxmlformats.org/presentationml/2006/ole">
            <mc:AlternateContent xmlns:mc="http://schemas.openxmlformats.org/markup-compatibility/2006">
              <mc:Choice xmlns:v="urn:schemas-microsoft-com:vml" Requires="v">
                <p:oleObj name="MDLDrawObject Class" r:id="rId13" imgW="589477" imgH="380737" progId="MDLDrawOLE.MDLDrawObject.1">
                  <p:embed/>
                </p:oleObj>
              </mc:Choice>
              <mc:Fallback>
                <p:oleObj name="MDLDrawObject Class" r:id="rId13" imgW="589477" imgH="380737" progId="MDLDrawOLE.MDLDrawObject.1">
                  <p:embed/>
                  <p:pic>
                    <p:nvPicPr>
                      <p:cNvPr id="14" name="Object 13">
                        <a:extLst>
                          <a:ext uri="{FF2B5EF4-FFF2-40B4-BE49-F238E27FC236}">
                            <a16:creationId xmlns:a16="http://schemas.microsoft.com/office/drawing/2014/main" id="{C653003B-E4E9-7FFF-80F5-5BACA2F78CDF}"/>
                          </a:ext>
                        </a:extLst>
                      </p:cNvPr>
                      <p:cNvPicPr/>
                      <p:nvPr/>
                    </p:nvPicPr>
                    <p:blipFill>
                      <a:blip r:embed="rId9"/>
                      <a:stretch>
                        <a:fillRect/>
                      </a:stretch>
                    </p:blipFill>
                    <p:spPr>
                      <a:xfrm>
                        <a:off x="6061075" y="2869908"/>
                        <a:ext cx="591065" cy="382360"/>
                      </a:xfrm>
                      <a:prstGeom prst="rect">
                        <a:avLst/>
                      </a:prstGeom>
                    </p:spPr>
                  </p:pic>
                </p:oleObj>
              </mc:Fallback>
            </mc:AlternateContent>
          </a:graphicData>
        </a:graphic>
      </p:graphicFrame>
      <p:sp>
        <p:nvSpPr>
          <p:cNvPr id="16" name="Oval 15">
            <a:extLst>
              <a:ext uri="{FF2B5EF4-FFF2-40B4-BE49-F238E27FC236}">
                <a16:creationId xmlns:a16="http://schemas.microsoft.com/office/drawing/2014/main" id="{3D82E693-4079-2CFB-9D41-9493EB44179A}"/>
              </a:ext>
            </a:extLst>
          </p:cNvPr>
          <p:cNvSpPr/>
          <p:nvPr/>
        </p:nvSpPr>
        <p:spPr>
          <a:xfrm>
            <a:off x="3239524" y="6318492"/>
            <a:ext cx="203512" cy="203512"/>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4"/>
          </a:p>
        </p:txBody>
      </p:sp>
      <p:sp>
        <p:nvSpPr>
          <p:cNvPr id="17" name="Oval 16">
            <a:extLst>
              <a:ext uri="{FF2B5EF4-FFF2-40B4-BE49-F238E27FC236}">
                <a16:creationId xmlns:a16="http://schemas.microsoft.com/office/drawing/2014/main" id="{DD19F8BF-4CD2-6507-FB7F-51C43315E53C}"/>
              </a:ext>
            </a:extLst>
          </p:cNvPr>
          <p:cNvSpPr/>
          <p:nvPr/>
        </p:nvSpPr>
        <p:spPr>
          <a:xfrm>
            <a:off x="9041032" y="2546084"/>
            <a:ext cx="203512" cy="203512"/>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4"/>
          </a:p>
        </p:txBody>
      </p:sp>
      <p:sp>
        <p:nvSpPr>
          <p:cNvPr id="18" name="TextBox 17">
            <a:extLst>
              <a:ext uri="{FF2B5EF4-FFF2-40B4-BE49-F238E27FC236}">
                <a16:creationId xmlns:a16="http://schemas.microsoft.com/office/drawing/2014/main" id="{93B32ACC-0D4D-5B89-7C95-FD403F12C61C}"/>
              </a:ext>
            </a:extLst>
          </p:cNvPr>
          <p:cNvSpPr txBox="1"/>
          <p:nvPr/>
        </p:nvSpPr>
        <p:spPr>
          <a:xfrm>
            <a:off x="9285164" y="2468370"/>
            <a:ext cx="1794242" cy="401538"/>
          </a:xfrm>
          <a:prstGeom prst="rect">
            <a:avLst/>
          </a:prstGeom>
          <a:noFill/>
        </p:spPr>
        <p:txBody>
          <a:bodyPr wrap="none" rtlCol="0">
            <a:spAutoFit/>
          </a:bodyPr>
          <a:lstStyle/>
          <a:p>
            <a:r>
              <a:rPr lang="en-US" sz="2007" dirty="0"/>
              <a:t>Lactose or IPTG</a:t>
            </a:r>
          </a:p>
        </p:txBody>
      </p:sp>
      <p:sp>
        <p:nvSpPr>
          <p:cNvPr id="7" name="TextBox 6">
            <a:extLst>
              <a:ext uri="{FF2B5EF4-FFF2-40B4-BE49-F238E27FC236}">
                <a16:creationId xmlns:a16="http://schemas.microsoft.com/office/drawing/2014/main" id="{EBA5229E-D384-D5DE-68D5-F3317E45C705}"/>
              </a:ext>
            </a:extLst>
          </p:cNvPr>
          <p:cNvSpPr txBox="1"/>
          <p:nvPr/>
        </p:nvSpPr>
        <p:spPr>
          <a:xfrm>
            <a:off x="3529608" y="6219479"/>
            <a:ext cx="662601" cy="401538"/>
          </a:xfrm>
          <a:prstGeom prst="rect">
            <a:avLst/>
          </a:prstGeom>
          <a:noFill/>
        </p:spPr>
        <p:txBody>
          <a:bodyPr wrap="none" rtlCol="0">
            <a:spAutoFit/>
          </a:bodyPr>
          <a:lstStyle/>
          <a:p>
            <a:r>
              <a:rPr lang="en-US" sz="2007" dirty="0"/>
              <a:t>IPTG</a:t>
            </a:r>
          </a:p>
        </p:txBody>
      </p:sp>
      <p:sp>
        <p:nvSpPr>
          <p:cNvPr id="8" name="TextBox 7">
            <a:extLst>
              <a:ext uri="{FF2B5EF4-FFF2-40B4-BE49-F238E27FC236}">
                <a16:creationId xmlns:a16="http://schemas.microsoft.com/office/drawing/2014/main" id="{E6DD77F8-F894-592A-0945-BBE6F5412281}"/>
              </a:ext>
            </a:extLst>
          </p:cNvPr>
          <p:cNvSpPr txBox="1"/>
          <p:nvPr/>
        </p:nvSpPr>
        <p:spPr>
          <a:xfrm>
            <a:off x="7836429" y="5635092"/>
            <a:ext cx="5293290" cy="1019287"/>
          </a:xfrm>
          <a:prstGeom prst="rect">
            <a:avLst/>
          </a:prstGeom>
          <a:noFill/>
          <a:ln>
            <a:solidFill>
              <a:srgbClr val="C00000"/>
            </a:solidFill>
          </a:ln>
        </p:spPr>
        <p:txBody>
          <a:bodyPr wrap="square" rtlCol="0">
            <a:spAutoFit/>
          </a:bodyPr>
          <a:lstStyle/>
          <a:p>
            <a:pPr algn="l"/>
            <a:r>
              <a:rPr lang="en-US" sz="2007" dirty="0">
                <a:latin typeface="Arial" panose="020B0604020202020204" pitchFamily="34" charset="0"/>
                <a:cs typeface="Arial" panose="020B0604020202020204" pitchFamily="34" charset="0"/>
              </a:rPr>
              <a:t>IPTG (and lactose) induce an allosteric change in the lac repressor protein.</a:t>
            </a:r>
          </a:p>
          <a:p>
            <a:pPr algn="l"/>
            <a:r>
              <a:rPr lang="en-US" sz="2007" dirty="0">
                <a:latin typeface="Arial" panose="020B0604020202020204" pitchFamily="34" charset="0"/>
                <a:cs typeface="Arial" panose="020B0604020202020204" pitchFamily="34" charset="0"/>
              </a:rPr>
              <a:t>R (high DNA affinity) → T (low DNA affinity)</a:t>
            </a:r>
          </a:p>
        </p:txBody>
      </p:sp>
      <p:sp>
        <p:nvSpPr>
          <p:cNvPr id="9" name="Date Placeholder 8">
            <a:extLst>
              <a:ext uri="{FF2B5EF4-FFF2-40B4-BE49-F238E27FC236}">
                <a16:creationId xmlns:a16="http://schemas.microsoft.com/office/drawing/2014/main" id="{81A54762-66A0-E544-6125-600E10B9BBE3}"/>
              </a:ext>
            </a:extLst>
          </p:cNvPr>
          <p:cNvSpPr>
            <a:spLocks noGrp="1"/>
          </p:cNvSpPr>
          <p:nvPr>
            <p:ph type="dt" sz="half" idx="6"/>
          </p:nvPr>
        </p:nvSpPr>
        <p:spPr/>
        <p:txBody>
          <a:bodyPr/>
          <a:lstStyle/>
          <a:p>
            <a:fld id="{E59D851F-3EC9-48D0-955D-FF47A3D2AB13}" type="datetime1">
              <a:rPr lang="en-US" smtClean="0"/>
              <a:t>8/28/2024</a:t>
            </a:fld>
            <a:endParaRPr lang="en-US"/>
          </a:p>
        </p:txBody>
      </p:sp>
      <p:sp>
        <p:nvSpPr>
          <p:cNvPr id="21" name="Footer Placeholder 20">
            <a:extLst>
              <a:ext uri="{FF2B5EF4-FFF2-40B4-BE49-F238E27FC236}">
                <a16:creationId xmlns:a16="http://schemas.microsoft.com/office/drawing/2014/main" id="{A16D0879-6746-E940-6281-83C919AF9438}"/>
              </a:ext>
            </a:extLst>
          </p:cNvPr>
          <p:cNvSpPr>
            <a:spLocks noGrp="1"/>
          </p:cNvSpPr>
          <p:nvPr>
            <p:ph type="ftr" sz="quarter" idx="5"/>
          </p:nvPr>
        </p:nvSpPr>
        <p:spPr/>
        <p:txBody>
          <a:bodyPr/>
          <a:lstStyle/>
          <a:p>
            <a:r>
              <a:rPr lang="en-US"/>
              <a:t>Foundations - Rule - F2024 - Lecture 2b</a:t>
            </a:r>
          </a:p>
        </p:txBody>
      </p:sp>
      <p:sp>
        <p:nvSpPr>
          <p:cNvPr id="22" name="Slide Number Placeholder 21">
            <a:extLst>
              <a:ext uri="{FF2B5EF4-FFF2-40B4-BE49-F238E27FC236}">
                <a16:creationId xmlns:a16="http://schemas.microsoft.com/office/drawing/2014/main" id="{07BA3DAE-28FC-DF5B-0FDA-A1C5C276A3A4}"/>
              </a:ext>
            </a:extLst>
          </p:cNvPr>
          <p:cNvSpPr>
            <a:spLocks noGrp="1"/>
          </p:cNvSpPr>
          <p:nvPr>
            <p:ph type="sldNum" sz="quarter" idx="7"/>
          </p:nvPr>
        </p:nvSpPr>
        <p:spPr/>
        <p:txBody>
          <a:bodyPr/>
          <a:lstStyle/>
          <a:p>
            <a:pPr marL="38446">
              <a:lnSpc>
                <a:spcPts val="1422"/>
              </a:lnSpc>
            </a:pPr>
            <a:fld id="{81D60167-4931-47E6-BA6A-407CBD079E47}" type="slidenum">
              <a:rPr lang="en-US" smtClean="0"/>
              <a:pPr marL="38446">
                <a:lnSpc>
                  <a:spcPts val="1422"/>
                </a:lnSpc>
              </a:pPr>
              <a:t>27</a:t>
            </a:fld>
            <a:endParaRPr lang="en-US" dirty="0"/>
          </a:p>
        </p:txBody>
      </p:sp>
    </p:spTree>
    <p:extLst>
      <p:ext uri="{BB962C8B-B14F-4D97-AF65-F5344CB8AC3E}">
        <p14:creationId xmlns:p14="http://schemas.microsoft.com/office/powerpoint/2010/main" val="9384551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FF8E638-BCAB-4237-B1CC-B83E44697C13}"/>
              </a:ext>
            </a:extLst>
          </p:cNvPr>
          <p:cNvPicPr>
            <a:picLocks noChangeAspect="1"/>
          </p:cNvPicPr>
          <p:nvPr/>
        </p:nvPicPr>
        <p:blipFill rotWithShape="1">
          <a:blip r:embed="rId2"/>
          <a:srcRect r="1944"/>
          <a:stretch/>
        </p:blipFill>
        <p:spPr>
          <a:xfrm>
            <a:off x="3767797" y="1453996"/>
            <a:ext cx="8888257" cy="5061617"/>
          </a:xfrm>
          <a:prstGeom prst="rect">
            <a:avLst/>
          </a:prstGeom>
        </p:spPr>
      </p:pic>
      <p:sp>
        <p:nvSpPr>
          <p:cNvPr id="6" name="Rectangle 5">
            <a:extLst>
              <a:ext uri="{FF2B5EF4-FFF2-40B4-BE49-F238E27FC236}">
                <a16:creationId xmlns:a16="http://schemas.microsoft.com/office/drawing/2014/main" id="{0ABCD158-9CAF-4D05-80C7-4BA9A093A2A6}"/>
              </a:ext>
            </a:extLst>
          </p:cNvPr>
          <p:cNvSpPr/>
          <p:nvPr/>
        </p:nvSpPr>
        <p:spPr>
          <a:xfrm>
            <a:off x="67593" y="537786"/>
            <a:ext cx="13080082" cy="730232"/>
          </a:xfrm>
          <a:prstGeom prst="rect">
            <a:avLst/>
          </a:prstGeom>
        </p:spPr>
        <p:txBody>
          <a:bodyPr wrap="square">
            <a:spAutoFit/>
          </a:bodyPr>
          <a:lstStyle/>
          <a:p>
            <a:pPr marL="342265" indent="-342265">
              <a:spcBef>
                <a:spcPts val="602"/>
              </a:spcBef>
              <a:buFont typeface="Symbol" panose="05050102010706020507" pitchFamily="18" charset="2"/>
              <a:buChar char=""/>
            </a:pPr>
            <a:r>
              <a:rPr lang="en-US" sz="2000" b="1" dirty="0">
                <a:latin typeface="Arial" panose="020B0604020202020204" pitchFamily="34" charset="0"/>
                <a:ea typeface="Times New Roman" panose="02020603050405020304" pitchFamily="18" charset="0"/>
                <a:cs typeface="Times New Roman" panose="02020603050405020304" pitchFamily="18" charset="0"/>
              </a:rPr>
              <a:t>T7 RNA polymerase gene </a:t>
            </a:r>
            <a:r>
              <a:rPr lang="en-US" sz="2000" dirty="0">
                <a:latin typeface="Arial" panose="020B0604020202020204" pitchFamily="34" charset="0"/>
                <a:ea typeface="Times New Roman" panose="02020603050405020304" pitchFamily="18" charset="0"/>
                <a:cs typeface="Times New Roman" panose="02020603050405020304" pitchFamily="18" charset="0"/>
              </a:rPr>
              <a:t>– on the </a:t>
            </a:r>
            <a:r>
              <a:rPr lang="en-US" sz="2000" b="1" dirty="0">
                <a:latin typeface="Arial" panose="020B0604020202020204" pitchFamily="34" charset="0"/>
                <a:ea typeface="Times New Roman" panose="02020603050405020304" pitchFamily="18" charset="0"/>
                <a:cs typeface="Times New Roman" panose="02020603050405020304" pitchFamily="18" charset="0"/>
              </a:rPr>
              <a:t>chromosome</a:t>
            </a:r>
            <a:r>
              <a:rPr lang="en-US" sz="2000" dirty="0">
                <a:latin typeface="Arial" panose="020B0604020202020204" pitchFamily="34" charset="0"/>
                <a:ea typeface="Times New Roman" panose="02020603050405020304" pitchFamily="18" charset="0"/>
                <a:cs typeface="Times New Roman" panose="02020603050405020304" pitchFamily="18" charset="0"/>
              </a:rPr>
              <a:t> and under control of lac promoter and repressor.</a:t>
            </a:r>
          </a:p>
          <a:p>
            <a:pPr marL="342265" indent="-342265">
              <a:buFont typeface="Symbol" panose="05050102010706020507" pitchFamily="18" charset="2"/>
              <a:buChar char=""/>
            </a:pPr>
            <a:r>
              <a:rPr lang="en-US" sz="2000" b="1" dirty="0">
                <a:latin typeface="Arial" panose="020B0604020202020204" pitchFamily="34" charset="0"/>
                <a:ea typeface="Times New Roman" panose="02020603050405020304" pitchFamily="18" charset="0"/>
                <a:cs typeface="Times New Roman" panose="02020603050405020304" pitchFamily="18" charset="0"/>
              </a:rPr>
              <a:t>T7 promoter </a:t>
            </a:r>
            <a:r>
              <a:rPr lang="en-US" sz="2000" dirty="0">
                <a:latin typeface="Arial" panose="020B0604020202020204" pitchFamily="34" charset="0"/>
                <a:ea typeface="Times New Roman" panose="02020603050405020304" pitchFamily="18" charset="0"/>
                <a:cs typeface="Times New Roman" panose="02020603050405020304" pitchFamily="18" charset="0"/>
              </a:rPr>
              <a:t>– on </a:t>
            </a:r>
            <a:r>
              <a:rPr lang="en-US" sz="2000" b="1" dirty="0">
                <a:latin typeface="Arial" panose="020B0604020202020204" pitchFamily="34" charset="0"/>
                <a:ea typeface="Times New Roman" panose="02020603050405020304" pitchFamily="18" charset="0"/>
                <a:cs typeface="Times New Roman" panose="02020603050405020304" pitchFamily="18" charset="0"/>
              </a:rPr>
              <a:t>plasmid</a:t>
            </a:r>
            <a:r>
              <a:rPr lang="en-US" sz="2000" dirty="0">
                <a:latin typeface="Arial" panose="020B0604020202020204" pitchFamily="34" charset="0"/>
                <a:ea typeface="Times New Roman" panose="02020603050405020304" pitchFamily="18" charset="0"/>
                <a:cs typeface="Times New Roman" panose="02020603050405020304" pitchFamily="18" charset="0"/>
              </a:rPr>
              <a:t>, upstream from the gene to be expressed.  Usually regulated by lac (shown here).</a:t>
            </a:r>
          </a:p>
        </p:txBody>
      </p:sp>
      <p:sp>
        <p:nvSpPr>
          <p:cNvPr id="9" name="TextBox 8">
            <a:extLst>
              <a:ext uri="{FF2B5EF4-FFF2-40B4-BE49-F238E27FC236}">
                <a16:creationId xmlns:a16="http://schemas.microsoft.com/office/drawing/2014/main" id="{476CC9CD-0C54-4322-BDA8-B3CAA1D563CE}"/>
              </a:ext>
            </a:extLst>
          </p:cNvPr>
          <p:cNvSpPr txBox="1"/>
          <p:nvPr/>
        </p:nvSpPr>
        <p:spPr>
          <a:xfrm>
            <a:off x="165585" y="1453254"/>
            <a:ext cx="3771739" cy="5078313"/>
          </a:xfrm>
          <a:prstGeom prst="rect">
            <a:avLst/>
          </a:prstGeom>
          <a:noFill/>
        </p:spPr>
        <p:txBody>
          <a:bodyPr wrap="square" rtlCol="0">
            <a:spAutoFit/>
          </a:bodyPr>
          <a:lstStyle/>
          <a:p>
            <a:pPr marL="342265" indent="-342265">
              <a:buAutoNum type="arabicPeriod"/>
            </a:pPr>
            <a:r>
              <a:rPr lang="en-US" sz="1800" dirty="0">
                <a:latin typeface="Arial" panose="020B0604020202020204" pitchFamily="34" charset="0"/>
              </a:rPr>
              <a:t>The lac repressor is always produced from the </a:t>
            </a:r>
            <a:r>
              <a:rPr lang="en-US" sz="1800" dirty="0" err="1">
                <a:latin typeface="Arial" panose="020B0604020202020204" pitchFamily="34" charset="0"/>
              </a:rPr>
              <a:t>lacI</a:t>
            </a:r>
            <a:r>
              <a:rPr lang="en-US" sz="1800" dirty="0">
                <a:latin typeface="Arial" panose="020B0604020202020204" pitchFamily="34" charset="0"/>
              </a:rPr>
              <a:t> gene (chromosome) and from the </a:t>
            </a:r>
            <a:r>
              <a:rPr lang="en-US" sz="1800" dirty="0" err="1">
                <a:latin typeface="Arial" panose="020B0604020202020204" pitchFamily="34" charset="0"/>
              </a:rPr>
              <a:t>lacI</a:t>
            </a:r>
            <a:r>
              <a:rPr lang="en-US" sz="1800" dirty="0">
                <a:latin typeface="Arial" panose="020B0604020202020204" pitchFamily="34" charset="0"/>
              </a:rPr>
              <a:t> gene on the plasmid.</a:t>
            </a:r>
          </a:p>
          <a:p>
            <a:pPr marL="342265" indent="-342265">
              <a:buAutoNum type="arabicPeriod"/>
            </a:pPr>
            <a:r>
              <a:rPr lang="en-US" sz="1800" dirty="0">
                <a:latin typeface="Arial" panose="020B0604020202020204" pitchFamily="34" charset="0"/>
              </a:rPr>
              <a:t>The lac repressor is initially bound to operator sites, on the chromosome (and the plasmid if regulated)</a:t>
            </a:r>
          </a:p>
          <a:p>
            <a:pPr marL="342265" indent="-342265">
              <a:buAutoNum type="arabicPeriod"/>
            </a:pPr>
            <a:r>
              <a:rPr lang="en-US" sz="1800" dirty="0">
                <a:latin typeface="Arial" panose="020B0604020202020204" pitchFamily="34" charset="0"/>
              </a:rPr>
              <a:t>Addition of IPTG causes lac repressor to leave lac operator,  upstream from the T7 gene on the chromosome.</a:t>
            </a:r>
          </a:p>
          <a:p>
            <a:pPr marL="342265" indent="-342265">
              <a:buAutoNum type="arabicPeriod"/>
            </a:pPr>
            <a:r>
              <a:rPr lang="en-US" sz="1800" dirty="0">
                <a:latin typeface="Arial" panose="020B0604020202020204" pitchFamily="34" charset="0"/>
              </a:rPr>
              <a:t>E. coli RNA polymerase now makes T7 RNA polymerase, using a standard E. coli promoter.</a:t>
            </a:r>
          </a:p>
          <a:p>
            <a:pPr marL="342265" indent="-342265">
              <a:buFontTx/>
              <a:buAutoNum type="arabicPeriod"/>
            </a:pPr>
            <a:r>
              <a:rPr lang="en-US" sz="1800" dirty="0">
                <a:latin typeface="Arial" panose="020B0604020202020204" pitchFamily="34" charset="0"/>
              </a:rPr>
              <a:t>T7 RNA polymerase binds to the T7 promoter on the plasmid.</a:t>
            </a:r>
          </a:p>
        </p:txBody>
      </p:sp>
      <p:grpSp>
        <p:nvGrpSpPr>
          <p:cNvPr id="22" name="Group 21">
            <a:extLst>
              <a:ext uri="{FF2B5EF4-FFF2-40B4-BE49-F238E27FC236}">
                <a16:creationId xmlns:a16="http://schemas.microsoft.com/office/drawing/2014/main" id="{38926D69-33A4-AFF5-78CC-D79F8110DD23}"/>
              </a:ext>
            </a:extLst>
          </p:cNvPr>
          <p:cNvGrpSpPr/>
          <p:nvPr/>
        </p:nvGrpSpPr>
        <p:grpSpPr>
          <a:xfrm>
            <a:off x="4999771" y="4703473"/>
            <a:ext cx="382360" cy="393494"/>
            <a:chOff x="4460467" y="4216917"/>
            <a:chExt cx="381000" cy="392095"/>
          </a:xfrm>
        </p:grpSpPr>
        <p:sp>
          <p:nvSpPr>
            <p:cNvPr id="13" name="Oval 12">
              <a:extLst>
                <a:ext uri="{FF2B5EF4-FFF2-40B4-BE49-F238E27FC236}">
                  <a16:creationId xmlns:a16="http://schemas.microsoft.com/office/drawing/2014/main" id="{251663C6-80E8-4A4A-F826-AA0D4788C232}"/>
                </a:ext>
              </a:extLst>
            </p:cNvPr>
            <p:cNvSpPr/>
            <p:nvPr/>
          </p:nvSpPr>
          <p:spPr>
            <a:xfrm>
              <a:off x="4460467" y="4228012"/>
              <a:ext cx="381000" cy="381000"/>
            </a:xfrm>
            <a:prstGeom prst="ellipse">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4" dirty="0">
                <a:latin typeface="Arial" panose="020B0604020202020204" pitchFamily="34" charset="0"/>
              </a:endParaRPr>
            </a:p>
          </p:txBody>
        </p:sp>
        <p:sp>
          <p:nvSpPr>
            <p:cNvPr id="5" name="TextBox 4">
              <a:extLst>
                <a:ext uri="{FF2B5EF4-FFF2-40B4-BE49-F238E27FC236}">
                  <a16:creationId xmlns:a16="http://schemas.microsoft.com/office/drawing/2014/main" id="{392C3A68-5D88-4BE5-B09E-7CD3AFCDDC75}"/>
                </a:ext>
              </a:extLst>
            </p:cNvPr>
            <p:cNvSpPr txBox="1"/>
            <p:nvPr/>
          </p:nvSpPr>
          <p:spPr>
            <a:xfrm>
              <a:off x="4494514" y="4216917"/>
              <a:ext cx="312906" cy="369781"/>
            </a:xfrm>
            <a:prstGeom prst="rect">
              <a:avLst/>
            </a:prstGeom>
            <a:noFill/>
          </p:spPr>
          <p:txBody>
            <a:bodyPr wrap="none" rtlCol="0">
              <a:spAutoFit/>
            </a:bodyPr>
            <a:lstStyle/>
            <a:p>
              <a:r>
                <a:rPr lang="en-US" sz="1809" dirty="0">
                  <a:latin typeface="Arial" panose="020B0604020202020204" pitchFamily="34" charset="0"/>
                </a:rPr>
                <a:t>1</a:t>
              </a:r>
            </a:p>
          </p:txBody>
        </p:sp>
      </p:grpSp>
      <p:grpSp>
        <p:nvGrpSpPr>
          <p:cNvPr id="23" name="Group 22">
            <a:extLst>
              <a:ext uri="{FF2B5EF4-FFF2-40B4-BE49-F238E27FC236}">
                <a16:creationId xmlns:a16="http://schemas.microsoft.com/office/drawing/2014/main" id="{DDA2CE58-5793-3CF7-385B-D1C20C98451B}"/>
              </a:ext>
            </a:extLst>
          </p:cNvPr>
          <p:cNvGrpSpPr/>
          <p:nvPr/>
        </p:nvGrpSpPr>
        <p:grpSpPr>
          <a:xfrm>
            <a:off x="6461048" y="2198662"/>
            <a:ext cx="382360" cy="382360"/>
            <a:chOff x="5684032" y="2183890"/>
            <a:chExt cx="381000" cy="381000"/>
          </a:xfrm>
        </p:grpSpPr>
        <p:sp>
          <p:nvSpPr>
            <p:cNvPr id="17" name="Oval 16">
              <a:extLst>
                <a:ext uri="{FF2B5EF4-FFF2-40B4-BE49-F238E27FC236}">
                  <a16:creationId xmlns:a16="http://schemas.microsoft.com/office/drawing/2014/main" id="{DD68FE63-C0EC-156E-7461-807FC998B399}"/>
                </a:ext>
              </a:extLst>
            </p:cNvPr>
            <p:cNvSpPr/>
            <p:nvPr/>
          </p:nvSpPr>
          <p:spPr>
            <a:xfrm>
              <a:off x="5684032" y="2183890"/>
              <a:ext cx="381000" cy="381000"/>
            </a:xfrm>
            <a:prstGeom prst="ellipse">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4" dirty="0">
                <a:latin typeface="Arial" panose="020B0604020202020204" pitchFamily="34" charset="0"/>
              </a:endParaRPr>
            </a:p>
          </p:txBody>
        </p:sp>
        <p:sp>
          <p:nvSpPr>
            <p:cNvPr id="7" name="TextBox 6">
              <a:extLst>
                <a:ext uri="{FF2B5EF4-FFF2-40B4-BE49-F238E27FC236}">
                  <a16:creationId xmlns:a16="http://schemas.microsoft.com/office/drawing/2014/main" id="{64E32146-E692-444F-AD7E-FDB541798CCC}"/>
                </a:ext>
              </a:extLst>
            </p:cNvPr>
            <p:cNvSpPr txBox="1"/>
            <p:nvPr/>
          </p:nvSpPr>
          <p:spPr>
            <a:xfrm>
              <a:off x="5710761" y="2195109"/>
              <a:ext cx="312906" cy="369781"/>
            </a:xfrm>
            <a:prstGeom prst="rect">
              <a:avLst/>
            </a:prstGeom>
            <a:noFill/>
          </p:spPr>
          <p:txBody>
            <a:bodyPr wrap="none" rtlCol="0">
              <a:spAutoFit/>
            </a:bodyPr>
            <a:lstStyle/>
            <a:p>
              <a:r>
                <a:rPr lang="en-US" sz="1809" dirty="0">
                  <a:latin typeface="Arial" panose="020B0604020202020204" pitchFamily="34" charset="0"/>
                </a:rPr>
                <a:t>3</a:t>
              </a:r>
            </a:p>
          </p:txBody>
        </p:sp>
      </p:grpSp>
      <p:grpSp>
        <p:nvGrpSpPr>
          <p:cNvPr id="25" name="Group 24">
            <a:extLst>
              <a:ext uri="{FF2B5EF4-FFF2-40B4-BE49-F238E27FC236}">
                <a16:creationId xmlns:a16="http://schemas.microsoft.com/office/drawing/2014/main" id="{2A580FEC-9B8B-9B50-9142-B616DA6E204D}"/>
              </a:ext>
            </a:extLst>
          </p:cNvPr>
          <p:cNvGrpSpPr/>
          <p:nvPr/>
        </p:nvGrpSpPr>
        <p:grpSpPr>
          <a:xfrm>
            <a:off x="9267696" y="1800055"/>
            <a:ext cx="382360" cy="406426"/>
            <a:chOff x="8355814" y="1778909"/>
            <a:chExt cx="381000" cy="404981"/>
          </a:xfrm>
        </p:grpSpPr>
        <p:sp>
          <p:nvSpPr>
            <p:cNvPr id="20" name="Oval 19">
              <a:extLst>
                <a:ext uri="{FF2B5EF4-FFF2-40B4-BE49-F238E27FC236}">
                  <a16:creationId xmlns:a16="http://schemas.microsoft.com/office/drawing/2014/main" id="{68818C35-A9DA-1D5B-E5E9-34ABA74BAA9E}"/>
                </a:ext>
              </a:extLst>
            </p:cNvPr>
            <p:cNvSpPr/>
            <p:nvPr/>
          </p:nvSpPr>
          <p:spPr>
            <a:xfrm>
              <a:off x="8355814" y="1802890"/>
              <a:ext cx="381000" cy="381000"/>
            </a:xfrm>
            <a:prstGeom prst="ellipse">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4" dirty="0">
                <a:latin typeface="Arial" panose="020B0604020202020204" pitchFamily="34" charset="0"/>
              </a:endParaRPr>
            </a:p>
          </p:txBody>
        </p:sp>
        <p:sp>
          <p:nvSpPr>
            <p:cNvPr id="10" name="TextBox 9">
              <a:extLst>
                <a:ext uri="{FF2B5EF4-FFF2-40B4-BE49-F238E27FC236}">
                  <a16:creationId xmlns:a16="http://schemas.microsoft.com/office/drawing/2014/main" id="{2DAB21F7-6D9E-40C9-AC5D-19B39F0E14C5}"/>
                </a:ext>
              </a:extLst>
            </p:cNvPr>
            <p:cNvSpPr txBox="1"/>
            <p:nvPr/>
          </p:nvSpPr>
          <p:spPr>
            <a:xfrm>
              <a:off x="8423908" y="1778909"/>
              <a:ext cx="312906" cy="369781"/>
            </a:xfrm>
            <a:prstGeom prst="rect">
              <a:avLst/>
            </a:prstGeom>
            <a:noFill/>
          </p:spPr>
          <p:txBody>
            <a:bodyPr wrap="none" rtlCol="0">
              <a:spAutoFit/>
            </a:bodyPr>
            <a:lstStyle/>
            <a:p>
              <a:r>
                <a:rPr lang="en-US" sz="1809" dirty="0">
                  <a:latin typeface="Arial" panose="020B0604020202020204" pitchFamily="34" charset="0"/>
                </a:rPr>
                <a:t>5</a:t>
              </a:r>
            </a:p>
          </p:txBody>
        </p:sp>
      </p:grpSp>
      <p:grpSp>
        <p:nvGrpSpPr>
          <p:cNvPr id="26" name="Group 25">
            <a:extLst>
              <a:ext uri="{FF2B5EF4-FFF2-40B4-BE49-F238E27FC236}">
                <a16:creationId xmlns:a16="http://schemas.microsoft.com/office/drawing/2014/main" id="{0A456099-EB3E-8BCF-74F1-53A21F457ECA}"/>
              </a:ext>
            </a:extLst>
          </p:cNvPr>
          <p:cNvGrpSpPr/>
          <p:nvPr/>
        </p:nvGrpSpPr>
        <p:grpSpPr>
          <a:xfrm>
            <a:off x="11182246" y="2418426"/>
            <a:ext cx="382360" cy="389680"/>
            <a:chOff x="10615061" y="2403622"/>
            <a:chExt cx="381000" cy="388294"/>
          </a:xfrm>
        </p:grpSpPr>
        <p:sp>
          <p:nvSpPr>
            <p:cNvPr id="12" name="Oval 11">
              <a:extLst>
                <a:ext uri="{FF2B5EF4-FFF2-40B4-BE49-F238E27FC236}">
                  <a16:creationId xmlns:a16="http://schemas.microsoft.com/office/drawing/2014/main" id="{880793EC-F232-D52A-CB09-AFE91F94950F}"/>
                </a:ext>
              </a:extLst>
            </p:cNvPr>
            <p:cNvSpPr/>
            <p:nvPr/>
          </p:nvSpPr>
          <p:spPr>
            <a:xfrm>
              <a:off x="10615061" y="2403622"/>
              <a:ext cx="381000" cy="381000"/>
            </a:xfrm>
            <a:prstGeom prst="ellipse">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4" dirty="0">
                <a:latin typeface="Arial" panose="020B0604020202020204" pitchFamily="34" charset="0"/>
              </a:endParaRPr>
            </a:p>
          </p:txBody>
        </p:sp>
        <p:sp>
          <p:nvSpPr>
            <p:cNvPr id="11" name="TextBox 10">
              <a:extLst>
                <a:ext uri="{FF2B5EF4-FFF2-40B4-BE49-F238E27FC236}">
                  <a16:creationId xmlns:a16="http://schemas.microsoft.com/office/drawing/2014/main" id="{B4077297-FF86-4CA4-A286-CCC057F38B9C}"/>
                </a:ext>
              </a:extLst>
            </p:cNvPr>
            <p:cNvSpPr txBox="1"/>
            <p:nvPr/>
          </p:nvSpPr>
          <p:spPr>
            <a:xfrm>
              <a:off x="10649108" y="2422135"/>
              <a:ext cx="312906" cy="369781"/>
            </a:xfrm>
            <a:prstGeom prst="rect">
              <a:avLst/>
            </a:prstGeom>
            <a:noFill/>
          </p:spPr>
          <p:txBody>
            <a:bodyPr wrap="none" rtlCol="0">
              <a:spAutoFit/>
            </a:bodyPr>
            <a:lstStyle/>
            <a:p>
              <a:r>
                <a:rPr lang="en-US" sz="1809" dirty="0">
                  <a:latin typeface="Arial" panose="020B0604020202020204" pitchFamily="34" charset="0"/>
                </a:rPr>
                <a:t>6</a:t>
              </a:r>
            </a:p>
          </p:txBody>
        </p:sp>
      </p:grpSp>
      <p:sp>
        <p:nvSpPr>
          <p:cNvPr id="14" name="TextBox 13">
            <a:extLst>
              <a:ext uri="{FF2B5EF4-FFF2-40B4-BE49-F238E27FC236}">
                <a16:creationId xmlns:a16="http://schemas.microsoft.com/office/drawing/2014/main" id="{79C5436E-BBF5-4735-920F-C0C27630E3DB}"/>
              </a:ext>
            </a:extLst>
          </p:cNvPr>
          <p:cNvSpPr txBox="1"/>
          <p:nvPr/>
        </p:nvSpPr>
        <p:spPr>
          <a:xfrm>
            <a:off x="163507" y="6420634"/>
            <a:ext cx="10820400" cy="646331"/>
          </a:xfrm>
          <a:prstGeom prst="rect">
            <a:avLst/>
          </a:prstGeom>
          <a:noFill/>
        </p:spPr>
        <p:txBody>
          <a:bodyPr wrap="square">
            <a:spAutoFit/>
          </a:bodyPr>
          <a:lstStyle/>
          <a:p>
            <a:pPr marL="228937" indent="-228937"/>
            <a:r>
              <a:rPr lang="en-US" sz="1800" dirty="0">
                <a:latin typeface="Arial" panose="020B0604020202020204" pitchFamily="34" charset="0"/>
              </a:rPr>
              <a:t>6. T7 RNA polymerase transcribes gene on plasmid, using the T7 promoter.  HIV protease mRNA is produced, which is then used by the ribosome to make the mutant HIV protease.</a:t>
            </a:r>
          </a:p>
        </p:txBody>
      </p:sp>
      <p:grpSp>
        <p:nvGrpSpPr>
          <p:cNvPr id="21" name="Group 20">
            <a:extLst>
              <a:ext uri="{FF2B5EF4-FFF2-40B4-BE49-F238E27FC236}">
                <a16:creationId xmlns:a16="http://schemas.microsoft.com/office/drawing/2014/main" id="{0B507AF4-764C-AD62-B2F9-D664E6D58D31}"/>
              </a:ext>
            </a:extLst>
          </p:cNvPr>
          <p:cNvGrpSpPr/>
          <p:nvPr/>
        </p:nvGrpSpPr>
        <p:grpSpPr>
          <a:xfrm>
            <a:off x="4617411" y="1906599"/>
            <a:ext cx="382360" cy="389698"/>
            <a:chOff x="4600377" y="1899820"/>
            <a:chExt cx="381000" cy="388312"/>
          </a:xfrm>
        </p:grpSpPr>
        <p:sp>
          <p:nvSpPr>
            <p:cNvPr id="16" name="Oval 15">
              <a:extLst>
                <a:ext uri="{FF2B5EF4-FFF2-40B4-BE49-F238E27FC236}">
                  <a16:creationId xmlns:a16="http://schemas.microsoft.com/office/drawing/2014/main" id="{84F39449-2EDF-5C3A-B902-BFA259871751}"/>
                </a:ext>
              </a:extLst>
            </p:cNvPr>
            <p:cNvSpPr/>
            <p:nvPr/>
          </p:nvSpPr>
          <p:spPr>
            <a:xfrm>
              <a:off x="4600377" y="1907132"/>
              <a:ext cx="381000" cy="381000"/>
            </a:xfrm>
            <a:prstGeom prst="ellipse">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4" dirty="0">
                <a:latin typeface="Arial" panose="020B0604020202020204" pitchFamily="34" charset="0"/>
              </a:endParaRPr>
            </a:p>
          </p:txBody>
        </p:sp>
        <p:sp>
          <p:nvSpPr>
            <p:cNvPr id="15" name="TextBox 14">
              <a:extLst>
                <a:ext uri="{FF2B5EF4-FFF2-40B4-BE49-F238E27FC236}">
                  <a16:creationId xmlns:a16="http://schemas.microsoft.com/office/drawing/2014/main" id="{1B1029A8-340B-425B-A1A9-943EC01097BD}"/>
                </a:ext>
              </a:extLst>
            </p:cNvPr>
            <p:cNvSpPr txBox="1"/>
            <p:nvPr/>
          </p:nvSpPr>
          <p:spPr>
            <a:xfrm>
              <a:off x="4634424" y="1899820"/>
              <a:ext cx="312906" cy="369781"/>
            </a:xfrm>
            <a:prstGeom prst="rect">
              <a:avLst/>
            </a:prstGeom>
            <a:noFill/>
          </p:spPr>
          <p:txBody>
            <a:bodyPr wrap="none" rtlCol="0">
              <a:spAutoFit/>
            </a:bodyPr>
            <a:lstStyle/>
            <a:p>
              <a:r>
                <a:rPr lang="en-US" sz="1809" dirty="0">
                  <a:latin typeface="Arial" panose="020B0604020202020204" pitchFamily="34" charset="0"/>
                </a:rPr>
                <a:t>2</a:t>
              </a:r>
            </a:p>
          </p:txBody>
        </p:sp>
      </p:grpSp>
      <p:grpSp>
        <p:nvGrpSpPr>
          <p:cNvPr id="24" name="Group 23">
            <a:extLst>
              <a:ext uri="{FF2B5EF4-FFF2-40B4-BE49-F238E27FC236}">
                <a16:creationId xmlns:a16="http://schemas.microsoft.com/office/drawing/2014/main" id="{6140D0C2-5B58-6172-79D6-69A7E89C68AB}"/>
              </a:ext>
            </a:extLst>
          </p:cNvPr>
          <p:cNvGrpSpPr/>
          <p:nvPr/>
        </p:nvGrpSpPr>
        <p:grpSpPr>
          <a:xfrm>
            <a:off x="7483299" y="2289263"/>
            <a:ext cx="382360" cy="392640"/>
            <a:chOff x="6061853" y="2470934"/>
            <a:chExt cx="381000" cy="391244"/>
          </a:xfrm>
        </p:grpSpPr>
        <p:sp>
          <p:nvSpPr>
            <p:cNvPr id="19" name="Oval 18">
              <a:extLst>
                <a:ext uri="{FF2B5EF4-FFF2-40B4-BE49-F238E27FC236}">
                  <a16:creationId xmlns:a16="http://schemas.microsoft.com/office/drawing/2014/main" id="{26F2510A-F6B4-CEFE-56E6-D727B7489086}"/>
                </a:ext>
              </a:extLst>
            </p:cNvPr>
            <p:cNvSpPr/>
            <p:nvPr/>
          </p:nvSpPr>
          <p:spPr>
            <a:xfrm>
              <a:off x="6061853" y="2481178"/>
              <a:ext cx="381000" cy="381000"/>
            </a:xfrm>
            <a:prstGeom prst="ellipse">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4" dirty="0">
                <a:latin typeface="Arial" panose="020B0604020202020204" pitchFamily="34" charset="0"/>
              </a:endParaRPr>
            </a:p>
          </p:txBody>
        </p:sp>
        <p:sp>
          <p:nvSpPr>
            <p:cNvPr id="18" name="TextBox 17">
              <a:extLst>
                <a:ext uri="{FF2B5EF4-FFF2-40B4-BE49-F238E27FC236}">
                  <a16:creationId xmlns:a16="http://schemas.microsoft.com/office/drawing/2014/main" id="{703AA9F0-7061-E40F-0F6F-607FBCFEA631}"/>
                </a:ext>
              </a:extLst>
            </p:cNvPr>
            <p:cNvSpPr txBox="1"/>
            <p:nvPr/>
          </p:nvSpPr>
          <p:spPr>
            <a:xfrm>
              <a:off x="6095900" y="2470934"/>
              <a:ext cx="312906" cy="369781"/>
            </a:xfrm>
            <a:prstGeom prst="rect">
              <a:avLst/>
            </a:prstGeom>
            <a:noFill/>
          </p:spPr>
          <p:txBody>
            <a:bodyPr wrap="none" rtlCol="0">
              <a:spAutoFit/>
            </a:bodyPr>
            <a:lstStyle/>
            <a:p>
              <a:r>
                <a:rPr lang="en-US" sz="1809" dirty="0">
                  <a:latin typeface="Arial" panose="020B0604020202020204" pitchFamily="34" charset="0"/>
                </a:rPr>
                <a:t>4</a:t>
              </a:r>
            </a:p>
          </p:txBody>
        </p:sp>
      </p:grpSp>
      <p:sp>
        <p:nvSpPr>
          <p:cNvPr id="27" name="TextBox 26">
            <a:extLst>
              <a:ext uri="{FF2B5EF4-FFF2-40B4-BE49-F238E27FC236}">
                <a16:creationId xmlns:a16="http://schemas.microsoft.com/office/drawing/2014/main" id="{62B88792-05B8-AF79-D361-02E4291AFFB1}"/>
              </a:ext>
            </a:extLst>
          </p:cNvPr>
          <p:cNvSpPr txBox="1"/>
          <p:nvPr/>
        </p:nvSpPr>
        <p:spPr>
          <a:xfrm flipH="1">
            <a:off x="5359227" y="5906214"/>
            <a:ext cx="2217686" cy="401538"/>
          </a:xfrm>
          <a:prstGeom prst="rect">
            <a:avLst/>
          </a:prstGeom>
          <a:solidFill>
            <a:schemeClr val="bg1"/>
          </a:solidFill>
        </p:spPr>
        <p:txBody>
          <a:bodyPr wrap="square" rtlCol="0">
            <a:spAutoFit/>
          </a:bodyPr>
          <a:lstStyle/>
          <a:p>
            <a:pPr algn="l"/>
            <a:r>
              <a:rPr lang="en-US" sz="2007" dirty="0">
                <a:latin typeface="Arial" panose="020B0604020202020204" pitchFamily="34" charset="0"/>
                <a:cs typeface="Arial" panose="020B0604020202020204" pitchFamily="34" charset="0"/>
              </a:rPr>
              <a:t>Chromosome</a:t>
            </a:r>
          </a:p>
        </p:txBody>
      </p:sp>
      <p:sp>
        <p:nvSpPr>
          <p:cNvPr id="28" name="TextBox 27">
            <a:extLst>
              <a:ext uri="{FF2B5EF4-FFF2-40B4-BE49-F238E27FC236}">
                <a16:creationId xmlns:a16="http://schemas.microsoft.com/office/drawing/2014/main" id="{134568F9-7890-6378-30C8-A9986B0F3E55}"/>
              </a:ext>
            </a:extLst>
          </p:cNvPr>
          <p:cNvSpPr txBox="1"/>
          <p:nvPr/>
        </p:nvSpPr>
        <p:spPr>
          <a:xfrm flipH="1">
            <a:off x="10312382" y="4636110"/>
            <a:ext cx="2217686" cy="710412"/>
          </a:xfrm>
          <a:prstGeom prst="rect">
            <a:avLst/>
          </a:prstGeom>
          <a:solidFill>
            <a:schemeClr val="bg1"/>
          </a:solidFill>
        </p:spPr>
        <p:txBody>
          <a:bodyPr wrap="square" rtlCol="0">
            <a:spAutoFit/>
          </a:bodyPr>
          <a:lstStyle/>
          <a:p>
            <a:pPr algn="l"/>
            <a:r>
              <a:rPr lang="en-US" sz="2007" dirty="0">
                <a:latin typeface="Arial" panose="020B0604020202020204" pitchFamily="34" charset="0"/>
                <a:cs typeface="Arial" panose="020B0604020202020204" pitchFamily="34" charset="0"/>
              </a:rPr>
              <a:t>Plasmid (</a:t>
            </a:r>
            <a:r>
              <a:rPr lang="en-US" sz="2007" dirty="0" err="1">
                <a:latin typeface="Arial" panose="020B0604020202020204" pitchFamily="34" charset="0"/>
                <a:cs typeface="Arial" panose="020B0604020202020204" pitchFamily="34" charset="0"/>
              </a:rPr>
              <a:t>pET</a:t>
            </a:r>
            <a:r>
              <a:rPr lang="en-US" sz="2007" dirty="0">
                <a:latin typeface="Arial" panose="020B0604020202020204" pitchFamily="34" charset="0"/>
                <a:cs typeface="Arial" panose="020B0604020202020204" pitchFamily="34" charset="0"/>
              </a:rPr>
              <a:t> vector)</a:t>
            </a:r>
          </a:p>
        </p:txBody>
      </p:sp>
      <p:grpSp>
        <p:nvGrpSpPr>
          <p:cNvPr id="29" name="Group 28">
            <a:extLst>
              <a:ext uri="{FF2B5EF4-FFF2-40B4-BE49-F238E27FC236}">
                <a16:creationId xmlns:a16="http://schemas.microsoft.com/office/drawing/2014/main" id="{656C680E-ABE2-0392-5294-705986E42050}"/>
              </a:ext>
            </a:extLst>
          </p:cNvPr>
          <p:cNvGrpSpPr/>
          <p:nvPr/>
        </p:nvGrpSpPr>
        <p:grpSpPr>
          <a:xfrm>
            <a:off x="9882223" y="3957879"/>
            <a:ext cx="382360" cy="393494"/>
            <a:chOff x="4460467" y="4216917"/>
            <a:chExt cx="381000" cy="392095"/>
          </a:xfrm>
        </p:grpSpPr>
        <p:sp>
          <p:nvSpPr>
            <p:cNvPr id="30" name="Oval 29">
              <a:extLst>
                <a:ext uri="{FF2B5EF4-FFF2-40B4-BE49-F238E27FC236}">
                  <a16:creationId xmlns:a16="http://schemas.microsoft.com/office/drawing/2014/main" id="{CA6D4FB3-2BC0-B293-30ED-B76E5ED95070}"/>
                </a:ext>
              </a:extLst>
            </p:cNvPr>
            <p:cNvSpPr/>
            <p:nvPr/>
          </p:nvSpPr>
          <p:spPr>
            <a:xfrm>
              <a:off x="4460467" y="4228012"/>
              <a:ext cx="381000" cy="381000"/>
            </a:xfrm>
            <a:prstGeom prst="ellipse">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4" dirty="0">
                <a:latin typeface="Arial" panose="020B0604020202020204" pitchFamily="34" charset="0"/>
              </a:endParaRPr>
            </a:p>
          </p:txBody>
        </p:sp>
        <p:sp>
          <p:nvSpPr>
            <p:cNvPr id="31" name="TextBox 30">
              <a:extLst>
                <a:ext uri="{FF2B5EF4-FFF2-40B4-BE49-F238E27FC236}">
                  <a16:creationId xmlns:a16="http://schemas.microsoft.com/office/drawing/2014/main" id="{680CD1A8-1B9A-E49B-80AD-71999DF5F109}"/>
                </a:ext>
              </a:extLst>
            </p:cNvPr>
            <p:cNvSpPr txBox="1"/>
            <p:nvPr/>
          </p:nvSpPr>
          <p:spPr>
            <a:xfrm>
              <a:off x="4494514" y="4216917"/>
              <a:ext cx="312906" cy="369781"/>
            </a:xfrm>
            <a:prstGeom prst="rect">
              <a:avLst/>
            </a:prstGeom>
            <a:noFill/>
          </p:spPr>
          <p:txBody>
            <a:bodyPr wrap="none" rtlCol="0">
              <a:spAutoFit/>
            </a:bodyPr>
            <a:lstStyle/>
            <a:p>
              <a:r>
                <a:rPr lang="en-US" sz="1809" dirty="0">
                  <a:latin typeface="Arial" panose="020B0604020202020204" pitchFamily="34" charset="0"/>
                </a:rPr>
                <a:t>1</a:t>
              </a:r>
            </a:p>
          </p:txBody>
        </p:sp>
      </p:grpSp>
      <p:graphicFrame>
        <p:nvGraphicFramePr>
          <p:cNvPr id="32" name="Object 31">
            <a:extLst>
              <a:ext uri="{FF2B5EF4-FFF2-40B4-BE49-F238E27FC236}">
                <a16:creationId xmlns:a16="http://schemas.microsoft.com/office/drawing/2014/main" id="{88DDDA26-A940-4AE7-16EE-E3B426E86EE8}"/>
              </a:ext>
            </a:extLst>
          </p:cNvPr>
          <p:cNvGraphicFramePr>
            <a:graphicFrameLocks noChangeAspect="1"/>
          </p:cNvGraphicFramePr>
          <p:nvPr/>
        </p:nvGraphicFramePr>
        <p:xfrm>
          <a:off x="4399167" y="4228414"/>
          <a:ext cx="436488" cy="282364"/>
        </p:xfrm>
        <a:graphic>
          <a:graphicData uri="http://schemas.openxmlformats.org/presentationml/2006/ole">
            <mc:AlternateContent xmlns:mc="http://schemas.openxmlformats.org/markup-compatibility/2006">
              <mc:Choice xmlns:v="urn:schemas-microsoft-com:vml" Requires="v">
                <p:oleObj name="MDLDrawObject Class" r:id="rId3" imgW="589477" imgH="380737" progId="MDLDrawOLE.MDLDrawObject.1">
                  <p:embed/>
                </p:oleObj>
              </mc:Choice>
              <mc:Fallback>
                <p:oleObj name="MDLDrawObject Class" r:id="rId3" imgW="589477" imgH="380737" progId="MDLDrawOLE.MDLDrawObject.1">
                  <p:embed/>
                  <p:pic>
                    <p:nvPicPr>
                      <p:cNvPr id="32" name="Object 31">
                        <a:extLst>
                          <a:ext uri="{FF2B5EF4-FFF2-40B4-BE49-F238E27FC236}">
                            <a16:creationId xmlns:a16="http://schemas.microsoft.com/office/drawing/2014/main" id="{88DDDA26-A940-4AE7-16EE-E3B426E86EE8}"/>
                          </a:ext>
                        </a:extLst>
                      </p:cNvPr>
                      <p:cNvPicPr/>
                      <p:nvPr/>
                    </p:nvPicPr>
                    <p:blipFill>
                      <a:blip r:embed="rId4"/>
                      <a:stretch>
                        <a:fillRect/>
                      </a:stretch>
                    </p:blipFill>
                    <p:spPr>
                      <a:xfrm>
                        <a:off x="4399167" y="4228414"/>
                        <a:ext cx="436488" cy="282364"/>
                      </a:xfrm>
                      <a:prstGeom prst="rect">
                        <a:avLst/>
                      </a:prstGeom>
                    </p:spPr>
                  </p:pic>
                </p:oleObj>
              </mc:Fallback>
            </mc:AlternateContent>
          </a:graphicData>
        </a:graphic>
      </p:graphicFrame>
      <p:graphicFrame>
        <p:nvGraphicFramePr>
          <p:cNvPr id="33" name="Object 32">
            <a:extLst>
              <a:ext uri="{FF2B5EF4-FFF2-40B4-BE49-F238E27FC236}">
                <a16:creationId xmlns:a16="http://schemas.microsoft.com/office/drawing/2014/main" id="{BAA9C9D7-9164-8A8C-8039-5280EFA47DCF}"/>
              </a:ext>
            </a:extLst>
          </p:cNvPr>
          <p:cNvGraphicFramePr>
            <a:graphicFrameLocks noChangeAspect="1"/>
          </p:cNvGraphicFramePr>
          <p:nvPr/>
        </p:nvGraphicFramePr>
        <p:xfrm>
          <a:off x="5887335" y="2518420"/>
          <a:ext cx="436488" cy="282364"/>
        </p:xfrm>
        <a:graphic>
          <a:graphicData uri="http://schemas.openxmlformats.org/presentationml/2006/ole">
            <mc:AlternateContent xmlns:mc="http://schemas.openxmlformats.org/markup-compatibility/2006">
              <mc:Choice xmlns:v="urn:schemas-microsoft-com:vml" Requires="v">
                <p:oleObj name="MDLDrawObject Class" r:id="rId5" imgW="589477" imgH="380737" progId="MDLDrawOLE.MDLDrawObject.1">
                  <p:embed/>
                </p:oleObj>
              </mc:Choice>
              <mc:Fallback>
                <p:oleObj name="MDLDrawObject Class" r:id="rId5" imgW="589477" imgH="380737" progId="MDLDrawOLE.MDLDrawObject.1">
                  <p:embed/>
                  <p:pic>
                    <p:nvPicPr>
                      <p:cNvPr id="33" name="Object 32">
                        <a:extLst>
                          <a:ext uri="{FF2B5EF4-FFF2-40B4-BE49-F238E27FC236}">
                            <a16:creationId xmlns:a16="http://schemas.microsoft.com/office/drawing/2014/main" id="{BAA9C9D7-9164-8A8C-8039-5280EFA47DCF}"/>
                          </a:ext>
                        </a:extLst>
                      </p:cNvPr>
                      <p:cNvPicPr/>
                      <p:nvPr/>
                    </p:nvPicPr>
                    <p:blipFill>
                      <a:blip r:embed="rId4"/>
                      <a:stretch>
                        <a:fillRect/>
                      </a:stretch>
                    </p:blipFill>
                    <p:spPr>
                      <a:xfrm>
                        <a:off x="5887335" y="2518420"/>
                        <a:ext cx="436488" cy="282364"/>
                      </a:xfrm>
                      <a:prstGeom prst="rect">
                        <a:avLst/>
                      </a:prstGeom>
                    </p:spPr>
                  </p:pic>
                </p:oleObj>
              </mc:Fallback>
            </mc:AlternateContent>
          </a:graphicData>
        </a:graphic>
      </p:graphicFrame>
      <p:graphicFrame>
        <p:nvGraphicFramePr>
          <p:cNvPr id="34" name="Object 33">
            <a:extLst>
              <a:ext uri="{FF2B5EF4-FFF2-40B4-BE49-F238E27FC236}">
                <a16:creationId xmlns:a16="http://schemas.microsoft.com/office/drawing/2014/main" id="{21ED212E-1498-93C1-39CB-ED05934A91A3}"/>
              </a:ext>
            </a:extLst>
          </p:cNvPr>
          <p:cNvGraphicFramePr>
            <a:graphicFrameLocks noChangeAspect="1"/>
          </p:cNvGraphicFramePr>
          <p:nvPr/>
        </p:nvGraphicFramePr>
        <p:xfrm>
          <a:off x="10602504" y="2518420"/>
          <a:ext cx="436488" cy="282364"/>
        </p:xfrm>
        <a:graphic>
          <a:graphicData uri="http://schemas.openxmlformats.org/presentationml/2006/ole">
            <mc:AlternateContent xmlns:mc="http://schemas.openxmlformats.org/markup-compatibility/2006">
              <mc:Choice xmlns:v="urn:schemas-microsoft-com:vml" Requires="v">
                <p:oleObj name="MDLDrawObject Class" r:id="rId6" imgW="589477" imgH="380737" progId="MDLDrawOLE.MDLDrawObject.1">
                  <p:embed/>
                </p:oleObj>
              </mc:Choice>
              <mc:Fallback>
                <p:oleObj name="MDLDrawObject Class" r:id="rId6" imgW="589477" imgH="380737" progId="MDLDrawOLE.MDLDrawObject.1">
                  <p:embed/>
                  <p:pic>
                    <p:nvPicPr>
                      <p:cNvPr id="34" name="Object 33">
                        <a:extLst>
                          <a:ext uri="{FF2B5EF4-FFF2-40B4-BE49-F238E27FC236}">
                            <a16:creationId xmlns:a16="http://schemas.microsoft.com/office/drawing/2014/main" id="{21ED212E-1498-93C1-39CB-ED05934A91A3}"/>
                          </a:ext>
                        </a:extLst>
                      </p:cNvPr>
                      <p:cNvPicPr/>
                      <p:nvPr/>
                    </p:nvPicPr>
                    <p:blipFill>
                      <a:blip r:embed="rId4"/>
                      <a:stretch>
                        <a:fillRect/>
                      </a:stretch>
                    </p:blipFill>
                    <p:spPr>
                      <a:xfrm>
                        <a:off x="10602504" y="2518420"/>
                        <a:ext cx="436488" cy="282364"/>
                      </a:xfrm>
                      <a:prstGeom prst="rect">
                        <a:avLst/>
                      </a:prstGeom>
                    </p:spPr>
                  </p:pic>
                </p:oleObj>
              </mc:Fallback>
            </mc:AlternateContent>
          </a:graphicData>
        </a:graphic>
      </p:graphicFrame>
      <p:graphicFrame>
        <p:nvGraphicFramePr>
          <p:cNvPr id="35" name="Object 34">
            <a:extLst>
              <a:ext uri="{FF2B5EF4-FFF2-40B4-BE49-F238E27FC236}">
                <a16:creationId xmlns:a16="http://schemas.microsoft.com/office/drawing/2014/main" id="{0837EE81-8B99-C450-7EAC-1D0E7E1E4831}"/>
              </a:ext>
            </a:extLst>
          </p:cNvPr>
          <p:cNvGraphicFramePr>
            <a:graphicFrameLocks noChangeAspect="1"/>
          </p:cNvGraphicFramePr>
          <p:nvPr/>
        </p:nvGraphicFramePr>
        <p:xfrm>
          <a:off x="9445735" y="3465710"/>
          <a:ext cx="436488" cy="282364"/>
        </p:xfrm>
        <a:graphic>
          <a:graphicData uri="http://schemas.openxmlformats.org/presentationml/2006/ole">
            <mc:AlternateContent xmlns:mc="http://schemas.openxmlformats.org/markup-compatibility/2006">
              <mc:Choice xmlns:v="urn:schemas-microsoft-com:vml" Requires="v">
                <p:oleObj name="MDLDrawObject Class" r:id="rId7" imgW="589477" imgH="380737" progId="MDLDrawOLE.MDLDrawObject.1">
                  <p:embed/>
                </p:oleObj>
              </mc:Choice>
              <mc:Fallback>
                <p:oleObj name="MDLDrawObject Class" r:id="rId7" imgW="589477" imgH="380737" progId="MDLDrawOLE.MDLDrawObject.1">
                  <p:embed/>
                  <p:pic>
                    <p:nvPicPr>
                      <p:cNvPr id="35" name="Object 34">
                        <a:extLst>
                          <a:ext uri="{FF2B5EF4-FFF2-40B4-BE49-F238E27FC236}">
                            <a16:creationId xmlns:a16="http://schemas.microsoft.com/office/drawing/2014/main" id="{0837EE81-8B99-C450-7EAC-1D0E7E1E4831}"/>
                          </a:ext>
                        </a:extLst>
                      </p:cNvPr>
                      <p:cNvPicPr/>
                      <p:nvPr/>
                    </p:nvPicPr>
                    <p:blipFill>
                      <a:blip r:embed="rId4"/>
                      <a:stretch>
                        <a:fillRect/>
                      </a:stretch>
                    </p:blipFill>
                    <p:spPr>
                      <a:xfrm>
                        <a:off x="9445735" y="3465710"/>
                        <a:ext cx="436488" cy="282364"/>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EB5EF809-F09C-50A2-EFD5-B0C578BC4968}"/>
              </a:ext>
            </a:extLst>
          </p:cNvPr>
          <p:cNvSpPr txBox="1"/>
          <p:nvPr/>
        </p:nvSpPr>
        <p:spPr>
          <a:xfrm>
            <a:off x="7552458" y="5430792"/>
            <a:ext cx="4137843" cy="772187"/>
          </a:xfrm>
          <a:prstGeom prst="rect">
            <a:avLst/>
          </a:prstGeom>
          <a:solidFill>
            <a:schemeClr val="bg1"/>
          </a:solidFill>
          <a:ln>
            <a:solidFill>
              <a:schemeClr val="accent1"/>
            </a:solidFill>
          </a:ln>
        </p:spPr>
        <p:txBody>
          <a:bodyPr wrap="square" rtlCol="0">
            <a:spAutoFit/>
          </a:bodyPr>
          <a:lstStyle/>
          <a:p>
            <a:pPr algn="l"/>
            <a:r>
              <a:rPr lang="en-US" sz="2409" b="1" dirty="0">
                <a:solidFill>
                  <a:srgbClr val="0070C0"/>
                </a:solidFill>
                <a:latin typeface="Arial" panose="020B0604020202020204" pitchFamily="34" charset="0"/>
                <a:cs typeface="Arial" panose="020B0604020202020204" pitchFamily="34" charset="0"/>
              </a:rPr>
              <a:t>Host Cell:</a:t>
            </a:r>
          </a:p>
          <a:p>
            <a:pPr algn="l"/>
            <a:r>
              <a:rPr lang="en-US" sz="2007" dirty="0">
                <a:solidFill>
                  <a:srgbClr val="0070C0"/>
                </a:solidFill>
                <a:latin typeface="Arial" panose="020B0604020202020204" pitchFamily="34" charset="0"/>
                <a:cs typeface="Arial" panose="020B0604020202020204" pitchFamily="34" charset="0"/>
              </a:rPr>
              <a:t>DE3 insertion in its chromosome</a:t>
            </a:r>
          </a:p>
        </p:txBody>
      </p:sp>
      <p:sp>
        <p:nvSpPr>
          <p:cNvPr id="4" name="TextBox 3">
            <a:extLst>
              <a:ext uri="{FF2B5EF4-FFF2-40B4-BE49-F238E27FC236}">
                <a16:creationId xmlns:a16="http://schemas.microsoft.com/office/drawing/2014/main" id="{1736CCE7-7F42-24E0-DBA1-5300D7FB54C9}"/>
              </a:ext>
            </a:extLst>
          </p:cNvPr>
          <p:cNvSpPr txBox="1"/>
          <p:nvPr/>
        </p:nvSpPr>
        <p:spPr>
          <a:xfrm>
            <a:off x="67593" y="36090"/>
            <a:ext cx="13358564" cy="523220"/>
          </a:xfrm>
          <a:prstGeom prst="rect">
            <a:avLst/>
          </a:prstGeom>
          <a:noFill/>
        </p:spPr>
        <p:txBody>
          <a:bodyPr wrap="square">
            <a:spAutoFit/>
          </a:bodyPr>
          <a:lstStyle/>
          <a:p>
            <a:pPr marL="182541" indent="-91270" algn="ctr">
              <a:spcBef>
                <a:spcPts val="599"/>
              </a:spcBef>
              <a:tabLst>
                <a:tab pos="2901975" algn="l"/>
              </a:tabLst>
            </a:pPr>
            <a:r>
              <a:rPr lang="en-US" sz="2800" dirty="0">
                <a:latin typeface="Arial" panose="020B0604020202020204" pitchFamily="34" charset="0"/>
                <a:ea typeface="Times New Roman" panose="02020603050405020304" pitchFamily="18" charset="0"/>
                <a:cs typeface="Times New Roman" panose="02020603050405020304" pitchFamily="18" charset="0"/>
              </a:rPr>
              <a:t>Expression of Recombinant Proteins utilizing the T7 Promotor/Lac Operon</a:t>
            </a:r>
          </a:p>
        </p:txBody>
      </p:sp>
      <p:sp>
        <p:nvSpPr>
          <p:cNvPr id="3" name="Date Placeholder 2">
            <a:extLst>
              <a:ext uri="{FF2B5EF4-FFF2-40B4-BE49-F238E27FC236}">
                <a16:creationId xmlns:a16="http://schemas.microsoft.com/office/drawing/2014/main" id="{AC920DCD-C8A0-22B8-F9ED-0415BB9E5FEF}"/>
              </a:ext>
            </a:extLst>
          </p:cNvPr>
          <p:cNvSpPr>
            <a:spLocks noGrp="1"/>
          </p:cNvSpPr>
          <p:nvPr>
            <p:ph type="dt" sz="half" idx="6"/>
          </p:nvPr>
        </p:nvSpPr>
        <p:spPr/>
        <p:txBody>
          <a:bodyPr/>
          <a:lstStyle/>
          <a:p>
            <a:fld id="{6FA1D7B7-B5AF-4562-ACE6-88863AE72F13}" type="datetime1">
              <a:rPr lang="en-US" smtClean="0"/>
              <a:t>8/28/2024</a:t>
            </a:fld>
            <a:endParaRPr lang="en-US"/>
          </a:p>
        </p:txBody>
      </p:sp>
      <p:sp>
        <p:nvSpPr>
          <p:cNvPr id="39" name="Footer Placeholder 38">
            <a:extLst>
              <a:ext uri="{FF2B5EF4-FFF2-40B4-BE49-F238E27FC236}">
                <a16:creationId xmlns:a16="http://schemas.microsoft.com/office/drawing/2014/main" id="{98319882-AEFC-2BDE-3A4D-ED934B36D98A}"/>
              </a:ext>
            </a:extLst>
          </p:cNvPr>
          <p:cNvSpPr>
            <a:spLocks noGrp="1"/>
          </p:cNvSpPr>
          <p:nvPr>
            <p:ph type="ftr" sz="quarter" idx="5"/>
          </p:nvPr>
        </p:nvSpPr>
        <p:spPr/>
        <p:txBody>
          <a:bodyPr/>
          <a:lstStyle/>
          <a:p>
            <a:r>
              <a:rPr lang="en-US"/>
              <a:t>Foundations - Rule - F2024 - Lecture 2b</a:t>
            </a:r>
          </a:p>
        </p:txBody>
      </p:sp>
      <p:sp>
        <p:nvSpPr>
          <p:cNvPr id="40" name="Slide Number Placeholder 39">
            <a:extLst>
              <a:ext uri="{FF2B5EF4-FFF2-40B4-BE49-F238E27FC236}">
                <a16:creationId xmlns:a16="http://schemas.microsoft.com/office/drawing/2014/main" id="{AE693440-C8B7-56CE-F47E-245E8A48C46B}"/>
              </a:ext>
            </a:extLst>
          </p:cNvPr>
          <p:cNvSpPr>
            <a:spLocks noGrp="1"/>
          </p:cNvSpPr>
          <p:nvPr>
            <p:ph type="sldNum" sz="quarter" idx="7"/>
          </p:nvPr>
        </p:nvSpPr>
        <p:spPr/>
        <p:txBody>
          <a:bodyPr/>
          <a:lstStyle/>
          <a:p>
            <a:pPr marL="38446">
              <a:lnSpc>
                <a:spcPts val="1422"/>
              </a:lnSpc>
            </a:pPr>
            <a:fld id="{81D60167-4931-47E6-BA6A-407CBD079E47}" type="slidenum">
              <a:rPr lang="en-US" smtClean="0"/>
              <a:pPr marL="38446">
                <a:lnSpc>
                  <a:spcPts val="1422"/>
                </a:lnSpc>
              </a:pPr>
              <a:t>28</a:t>
            </a:fld>
            <a:endParaRPr lang="en-US" dirty="0"/>
          </a:p>
        </p:txBody>
      </p:sp>
    </p:spTree>
    <p:extLst>
      <p:ext uri="{BB962C8B-B14F-4D97-AF65-F5344CB8AC3E}">
        <p14:creationId xmlns:p14="http://schemas.microsoft.com/office/powerpoint/2010/main" val="29327345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086DDE1-1400-FBEB-FE25-0D7ABB3875C6}"/>
              </a:ext>
            </a:extLst>
          </p:cNvPr>
          <p:cNvPicPr>
            <a:picLocks noChangeAspect="1"/>
          </p:cNvPicPr>
          <p:nvPr/>
        </p:nvPicPr>
        <p:blipFill rotWithShape="1">
          <a:blip r:embed="rId2"/>
          <a:srcRect r="1944"/>
          <a:stretch/>
        </p:blipFill>
        <p:spPr>
          <a:xfrm>
            <a:off x="10171593" y="422580"/>
            <a:ext cx="3011110" cy="1714743"/>
          </a:xfrm>
          <a:prstGeom prst="rect">
            <a:avLst/>
          </a:prstGeom>
        </p:spPr>
      </p:pic>
      <p:cxnSp>
        <p:nvCxnSpPr>
          <p:cNvPr id="20" name="Straight Arrow Connector 19">
            <a:extLst>
              <a:ext uri="{FF2B5EF4-FFF2-40B4-BE49-F238E27FC236}">
                <a16:creationId xmlns:a16="http://schemas.microsoft.com/office/drawing/2014/main" id="{60888B22-7134-B5EF-EB6B-1BD80C2C7BD9}"/>
              </a:ext>
            </a:extLst>
          </p:cNvPr>
          <p:cNvCxnSpPr/>
          <p:nvPr/>
        </p:nvCxnSpPr>
        <p:spPr>
          <a:xfrm flipH="1">
            <a:off x="8035232" y="1134980"/>
            <a:ext cx="4447037" cy="35283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 name="Picture 5" descr="A red and blue logo&#10;&#10;Description automatically generated with low confidence">
            <a:extLst>
              <a:ext uri="{FF2B5EF4-FFF2-40B4-BE49-F238E27FC236}">
                <a16:creationId xmlns:a16="http://schemas.microsoft.com/office/drawing/2014/main" id="{5BE39199-D65B-4CF3-8D22-99C451C356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6448" y="332621"/>
            <a:ext cx="3610197" cy="2021905"/>
          </a:xfrm>
          <a:prstGeom prst="rect">
            <a:avLst/>
          </a:prstGeom>
        </p:spPr>
      </p:pic>
      <p:pic>
        <p:nvPicPr>
          <p:cNvPr id="8" name="Picture 7" descr="Diagram&#10;&#10;Description automatically generated">
            <a:extLst>
              <a:ext uri="{FF2B5EF4-FFF2-40B4-BE49-F238E27FC236}">
                <a16:creationId xmlns:a16="http://schemas.microsoft.com/office/drawing/2014/main" id="{BC9A0C33-E4ED-4264-AD04-B4C643F486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1382" y="4005173"/>
            <a:ext cx="3005404" cy="1788046"/>
          </a:xfrm>
          <a:prstGeom prst="rect">
            <a:avLst/>
          </a:prstGeom>
        </p:spPr>
      </p:pic>
      <p:sp>
        <p:nvSpPr>
          <p:cNvPr id="9" name="TextBox 8">
            <a:extLst>
              <a:ext uri="{FF2B5EF4-FFF2-40B4-BE49-F238E27FC236}">
                <a16:creationId xmlns:a16="http://schemas.microsoft.com/office/drawing/2014/main" id="{6DDBF48F-69E1-4ED6-A301-5835E68C9A7F}"/>
              </a:ext>
            </a:extLst>
          </p:cNvPr>
          <p:cNvSpPr txBox="1"/>
          <p:nvPr/>
        </p:nvSpPr>
        <p:spPr>
          <a:xfrm>
            <a:off x="399707" y="6163538"/>
            <a:ext cx="11869674" cy="645548"/>
          </a:xfrm>
          <a:prstGeom prst="rect">
            <a:avLst/>
          </a:prstGeom>
          <a:noFill/>
        </p:spPr>
        <p:txBody>
          <a:bodyPr wrap="none" rtlCol="0">
            <a:spAutoFit/>
          </a:bodyPr>
          <a:lstStyle/>
          <a:p>
            <a:r>
              <a:rPr lang="en-US" sz="1790" dirty="0">
                <a:latin typeface="Arial" panose="020B0604020202020204" pitchFamily="34" charset="0"/>
              </a:rPr>
              <a:t>AAA</a:t>
            </a:r>
            <a:r>
              <a:rPr lang="en-US" sz="1790" b="1" dirty="0">
                <a:latin typeface="Arial" panose="020B0604020202020204" pitchFamily="34" charset="0"/>
              </a:rPr>
              <a:t>TTAATACGACTCACTATA</a:t>
            </a:r>
            <a:r>
              <a:rPr lang="en-US" sz="1790" dirty="0">
                <a:latin typeface="Arial" panose="020B0604020202020204" pitchFamily="34" charset="0"/>
              </a:rPr>
              <a:t>GG</a:t>
            </a:r>
            <a:r>
              <a:rPr lang="en-US" sz="1790" b="1" dirty="0">
                <a:latin typeface="Arial" panose="020B0604020202020204" pitchFamily="34" charset="0"/>
              </a:rPr>
              <a:t>GGAATTGTGAGCGGATAACAATTCC</a:t>
            </a:r>
            <a:r>
              <a:rPr lang="en-US" sz="1790" dirty="0">
                <a:latin typeface="Arial" panose="020B0604020202020204" pitchFamily="34" charset="0"/>
              </a:rPr>
              <a:t>….</a:t>
            </a:r>
            <a:r>
              <a:rPr lang="en-US" sz="1790" b="1" dirty="0">
                <a:latin typeface="Arial" panose="020B0604020202020204" pitchFamily="34" charset="0"/>
              </a:rPr>
              <a:t>AAGGAG</a:t>
            </a:r>
            <a:r>
              <a:rPr lang="en-US" sz="1790" dirty="0">
                <a:latin typeface="Arial" panose="020B0604020202020204" pitchFamily="34" charset="0"/>
              </a:rPr>
              <a:t>ATATACAT</a:t>
            </a:r>
            <a:r>
              <a:rPr lang="en-US" sz="1790" dirty="0">
                <a:highlight>
                  <a:srgbClr val="00FF00"/>
                </a:highlight>
                <a:latin typeface="Arial" panose="020B0604020202020204" pitchFamily="34" charset="0"/>
              </a:rPr>
              <a:t>ATG</a:t>
            </a:r>
            <a:r>
              <a:rPr lang="en-US" sz="1790" dirty="0">
                <a:latin typeface="Arial" panose="020B0604020202020204" pitchFamily="34" charset="0"/>
              </a:rPr>
              <a:t>..HIV </a:t>
            </a:r>
            <a:r>
              <a:rPr lang="en-US" sz="1790" dirty="0" err="1">
                <a:latin typeface="Arial" panose="020B0604020202020204" pitchFamily="34" charset="0"/>
              </a:rPr>
              <a:t>Prot</a:t>
            </a:r>
            <a:r>
              <a:rPr lang="en-US" sz="1790" dirty="0">
                <a:latin typeface="Arial" panose="020B0604020202020204" pitchFamily="34" charset="0"/>
              </a:rPr>
              <a:t>…</a:t>
            </a:r>
          </a:p>
          <a:p>
            <a:r>
              <a:rPr lang="en-US" sz="1790" dirty="0">
                <a:latin typeface="Arial" panose="020B0604020202020204" pitchFamily="34" charset="0"/>
              </a:rPr>
              <a:t>        |---T7 promoter--------|              |-------Lac operator-------------------|                RBS                         </a:t>
            </a:r>
          </a:p>
        </p:txBody>
      </p:sp>
      <p:sp>
        <p:nvSpPr>
          <p:cNvPr id="11" name="TextBox 10">
            <a:extLst>
              <a:ext uri="{FF2B5EF4-FFF2-40B4-BE49-F238E27FC236}">
                <a16:creationId xmlns:a16="http://schemas.microsoft.com/office/drawing/2014/main" id="{5E6C3D88-4C90-4401-B982-FEFE1AEE85B6}"/>
              </a:ext>
            </a:extLst>
          </p:cNvPr>
          <p:cNvSpPr txBox="1"/>
          <p:nvPr/>
        </p:nvSpPr>
        <p:spPr>
          <a:xfrm>
            <a:off x="111207" y="2629903"/>
            <a:ext cx="13190436" cy="643747"/>
          </a:xfrm>
          <a:prstGeom prst="rect">
            <a:avLst/>
          </a:prstGeom>
          <a:solidFill>
            <a:schemeClr val="bg1"/>
          </a:solidFill>
        </p:spPr>
        <p:txBody>
          <a:bodyPr wrap="none" rtlCol="0">
            <a:spAutoFit/>
          </a:bodyPr>
          <a:lstStyle/>
          <a:p>
            <a:r>
              <a:rPr lang="en-US" sz="1790" dirty="0" err="1">
                <a:latin typeface="Arial" panose="020B0604020202020204" pitchFamily="34" charset="0"/>
              </a:rPr>
              <a:t>AAA</a:t>
            </a:r>
            <a:r>
              <a:rPr lang="en-US" sz="1790" b="1" dirty="0" err="1">
                <a:latin typeface="Arial" panose="020B0604020202020204" pitchFamily="34" charset="0"/>
              </a:rPr>
              <a:t>TTGACA</a:t>
            </a:r>
            <a:r>
              <a:rPr lang="en-US" sz="1790" dirty="0" err="1">
                <a:latin typeface="Arial" panose="020B0604020202020204" pitchFamily="34" charset="0"/>
              </a:rPr>
              <a:t>xxxxxxxxxxxxxxxx</a:t>
            </a:r>
            <a:r>
              <a:rPr lang="en-US" sz="1790" b="1" dirty="0" err="1">
                <a:latin typeface="Arial" panose="020B0604020202020204" pitchFamily="34" charset="0"/>
              </a:rPr>
              <a:t>TATAAT</a:t>
            </a:r>
            <a:r>
              <a:rPr lang="en-US" sz="1790" dirty="0" err="1">
                <a:latin typeface="Arial" panose="020B0604020202020204" pitchFamily="34" charset="0"/>
              </a:rPr>
              <a:t>GG</a:t>
            </a:r>
            <a:r>
              <a:rPr lang="en-US" sz="1790" b="1" dirty="0" err="1">
                <a:latin typeface="Arial" panose="020B0604020202020204" pitchFamily="34" charset="0"/>
              </a:rPr>
              <a:t>GGAATTGTGAGCGGATAACAATTCC</a:t>
            </a:r>
            <a:r>
              <a:rPr lang="en-US" sz="1790" dirty="0">
                <a:latin typeface="Arial" panose="020B0604020202020204" pitchFamily="34" charset="0"/>
              </a:rPr>
              <a:t>….</a:t>
            </a:r>
            <a:r>
              <a:rPr lang="en-US" sz="1790" b="1" dirty="0">
                <a:latin typeface="Arial" panose="020B0604020202020204" pitchFamily="34" charset="0"/>
              </a:rPr>
              <a:t>AAGGAG</a:t>
            </a:r>
            <a:r>
              <a:rPr lang="en-US" sz="1790" dirty="0">
                <a:latin typeface="Arial" panose="020B0604020202020204" pitchFamily="34" charset="0"/>
              </a:rPr>
              <a:t>ATATACAT</a:t>
            </a:r>
            <a:r>
              <a:rPr lang="en-US" sz="1790" dirty="0">
                <a:highlight>
                  <a:srgbClr val="00FF00"/>
                </a:highlight>
                <a:latin typeface="Arial" panose="020B0604020202020204" pitchFamily="34" charset="0"/>
              </a:rPr>
              <a:t>ATG</a:t>
            </a:r>
            <a:r>
              <a:rPr lang="en-US" sz="1790" dirty="0">
                <a:latin typeface="Arial" panose="020B0604020202020204" pitchFamily="34" charset="0"/>
              </a:rPr>
              <a:t>..T7 RNA Poly…</a:t>
            </a:r>
          </a:p>
          <a:p>
            <a:r>
              <a:rPr lang="en-US" sz="1790" dirty="0">
                <a:latin typeface="Arial" panose="020B0604020202020204" pitchFamily="34" charset="0"/>
              </a:rPr>
              <a:t>     |-35    -E.coli Lac Promoter -10    |           |-------Lac operator-------------------|                  RBS                         </a:t>
            </a:r>
          </a:p>
        </p:txBody>
      </p:sp>
      <p:sp>
        <p:nvSpPr>
          <p:cNvPr id="14" name="TextBox 13">
            <a:extLst>
              <a:ext uri="{FF2B5EF4-FFF2-40B4-BE49-F238E27FC236}">
                <a16:creationId xmlns:a16="http://schemas.microsoft.com/office/drawing/2014/main" id="{878C5CAF-A464-4456-86B0-A8C7237E2A69}"/>
              </a:ext>
            </a:extLst>
          </p:cNvPr>
          <p:cNvSpPr txBox="1"/>
          <p:nvPr/>
        </p:nvSpPr>
        <p:spPr>
          <a:xfrm>
            <a:off x="111207" y="0"/>
            <a:ext cx="11029366" cy="401200"/>
          </a:xfrm>
          <a:prstGeom prst="rect">
            <a:avLst/>
          </a:prstGeom>
          <a:noFill/>
        </p:spPr>
        <p:txBody>
          <a:bodyPr wrap="none" rtlCol="0">
            <a:spAutoFit/>
          </a:bodyPr>
          <a:lstStyle/>
          <a:p>
            <a:r>
              <a:rPr lang="en-US" sz="2007" b="1" dirty="0">
                <a:latin typeface="Arial" panose="020B0604020202020204" pitchFamily="34" charset="0"/>
              </a:rPr>
              <a:t>DE3 Sequence Element – Chromosomal:  </a:t>
            </a:r>
            <a:r>
              <a:rPr lang="en-US" sz="2007" dirty="0">
                <a:latin typeface="Arial" panose="020B0604020202020204" pitchFamily="34" charset="0"/>
              </a:rPr>
              <a:t>Synthesis of T7 RNA polymerase under lac control</a:t>
            </a:r>
          </a:p>
        </p:txBody>
      </p:sp>
      <p:cxnSp>
        <p:nvCxnSpPr>
          <p:cNvPr id="23" name="Straight Arrow Connector 22">
            <a:extLst>
              <a:ext uri="{FF2B5EF4-FFF2-40B4-BE49-F238E27FC236}">
                <a16:creationId xmlns:a16="http://schemas.microsoft.com/office/drawing/2014/main" id="{B2B664E0-26A9-40B0-86B8-94E2D970A2B4}"/>
              </a:ext>
            </a:extLst>
          </p:cNvPr>
          <p:cNvCxnSpPr>
            <a:cxnSpLocks/>
          </p:cNvCxnSpPr>
          <p:nvPr/>
        </p:nvCxnSpPr>
        <p:spPr>
          <a:xfrm>
            <a:off x="8386645" y="1796622"/>
            <a:ext cx="2755797" cy="804307"/>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6CCEED1-DD4B-401D-B9F7-5EFAD870B3F1}"/>
              </a:ext>
            </a:extLst>
          </p:cNvPr>
          <p:cNvCxnSpPr>
            <a:cxnSpLocks/>
          </p:cNvCxnSpPr>
          <p:nvPr/>
        </p:nvCxnSpPr>
        <p:spPr>
          <a:xfrm flipH="1">
            <a:off x="4135737" y="1812327"/>
            <a:ext cx="2141214" cy="893761"/>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D9C1D3A-27A9-4547-9EC3-92EEDA6DCE9B}"/>
              </a:ext>
            </a:extLst>
          </p:cNvPr>
          <p:cNvCxnSpPr>
            <a:cxnSpLocks/>
          </p:cNvCxnSpPr>
          <p:nvPr/>
        </p:nvCxnSpPr>
        <p:spPr>
          <a:xfrm flipH="1">
            <a:off x="705594" y="2036065"/>
            <a:ext cx="4677141" cy="593838"/>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914BC86-4A97-4439-B8E0-A142472D3A0C}"/>
              </a:ext>
            </a:extLst>
          </p:cNvPr>
          <p:cNvCxnSpPr/>
          <p:nvPr/>
        </p:nvCxnSpPr>
        <p:spPr>
          <a:xfrm flipH="1">
            <a:off x="3715452" y="5537990"/>
            <a:ext cx="1667283" cy="530499"/>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2BF6A98-44DF-4E7A-B400-A01DB4849438}"/>
              </a:ext>
            </a:extLst>
          </p:cNvPr>
          <p:cNvCxnSpPr/>
          <p:nvPr/>
        </p:nvCxnSpPr>
        <p:spPr>
          <a:xfrm>
            <a:off x="6443732" y="5613775"/>
            <a:ext cx="0" cy="378928"/>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D05BCA09-5BBB-42A4-84A7-3DAECF16781D}"/>
              </a:ext>
            </a:extLst>
          </p:cNvPr>
          <p:cNvCxnSpPr/>
          <p:nvPr/>
        </p:nvCxnSpPr>
        <p:spPr>
          <a:xfrm>
            <a:off x="8035232" y="5462204"/>
            <a:ext cx="1894640" cy="606285"/>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7F2519B-5DC2-C74D-6BF1-D194686AC0C7}"/>
              </a:ext>
            </a:extLst>
          </p:cNvPr>
          <p:cNvCxnSpPr>
            <a:cxnSpLocks/>
          </p:cNvCxnSpPr>
          <p:nvPr/>
        </p:nvCxnSpPr>
        <p:spPr>
          <a:xfrm flipH="1">
            <a:off x="6514085" y="2012188"/>
            <a:ext cx="132928" cy="576228"/>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C5F4DAC-736D-BF8C-FBAF-317F7551D87A}"/>
              </a:ext>
            </a:extLst>
          </p:cNvPr>
          <p:cNvSpPr txBox="1"/>
          <p:nvPr/>
        </p:nvSpPr>
        <p:spPr>
          <a:xfrm rot="19214308">
            <a:off x="3787024" y="829863"/>
            <a:ext cx="1732917" cy="401538"/>
          </a:xfrm>
          <a:prstGeom prst="rect">
            <a:avLst/>
          </a:prstGeom>
          <a:noFill/>
        </p:spPr>
        <p:txBody>
          <a:bodyPr wrap="none" rtlCol="0">
            <a:spAutoFit/>
          </a:bodyPr>
          <a:lstStyle/>
          <a:p>
            <a:pPr algn="l"/>
            <a:r>
              <a:rPr lang="en-US" sz="2007" dirty="0">
                <a:latin typeface="Arial" panose="020B0604020202020204" pitchFamily="34" charset="0"/>
                <a:cs typeface="Arial" panose="020B0604020202020204" pitchFamily="34" charset="0"/>
              </a:rPr>
              <a:t>E. Coli RNAP</a:t>
            </a:r>
          </a:p>
        </p:txBody>
      </p:sp>
      <p:sp>
        <p:nvSpPr>
          <p:cNvPr id="7" name="TextBox 6">
            <a:extLst>
              <a:ext uri="{FF2B5EF4-FFF2-40B4-BE49-F238E27FC236}">
                <a16:creationId xmlns:a16="http://schemas.microsoft.com/office/drawing/2014/main" id="{67ACD86B-1946-5521-179E-4AABEA085C6E}"/>
              </a:ext>
            </a:extLst>
          </p:cNvPr>
          <p:cNvSpPr txBox="1"/>
          <p:nvPr/>
        </p:nvSpPr>
        <p:spPr>
          <a:xfrm rot="19421911">
            <a:off x="4447905" y="4279843"/>
            <a:ext cx="1274431" cy="401538"/>
          </a:xfrm>
          <a:prstGeom prst="rect">
            <a:avLst/>
          </a:prstGeom>
          <a:noFill/>
        </p:spPr>
        <p:txBody>
          <a:bodyPr wrap="none" rtlCol="0">
            <a:spAutoFit/>
          </a:bodyPr>
          <a:lstStyle/>
          <a:p>
            <a:pPr algn="l"/>
            <a:r>
              <a:rPr lang="en-US" sz="2007" dirty="0">
                <a:latin typeface="Arial" panose="020B0604020202020204" pitchFamily="34" charset="0"/>
                <a:cs typeface="Arial" panose="020B0604020202020204" pitchFamily="34" charset="0"/>
              </a:rPr>
              <a:t>T7 RNAP</a:t>
            </a:r>
          </a:p>
        </p:txBody>
      </p:sp>
      <p:sp>
        <p:nvSpPr>
          <p:cNvPr id="13" name="Oval 12">
            <a:extLst>
              <a:ext uri="{FF2B5EF4-FFF2-40B4-BE49-F238E27FC236}">
                <a16:creationId xmlns:a16="http://schemas.microsoft.com/office/drawing/2014/main" id="{ACA8060B-646D-2F32-1C31-9178E49567D1}"/>
              </a:ext>
            </a:extLst>
          </p:cNvPr>
          <p:cNvSpPr/>
          <p:nvPr/>
        </p:nvSpPr>
        <p:spPr>
          <a:xfrm>
            <a:off x="10417527" y="669424"/>
            <a:ext cx="994135" cy="5254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4" dirty="0">
              <a:latin typeface="Arial" panose="020B0604020202020204" pitchFamily="34" charset="0"/>
            </a:endParaRPr>
          </a:p>
        </p:txBody>
      </p:sp>
      <p:sp>
        <p:nvSpPr>
          <p:cNvPr id="16" name="Oval 15">
            <a:extLst>
              <a:ext uri="{FF2B5EF4-FFF2-40B4-BE49-F238E27FC236}">
                <a16:creationId xmlns:a16="http://schemas.microsoft.com/office/drawing/2014/main" id="{A9AB120D-5B18-5BF1-E4B7-03028B7E1294}"/>
              </a:ext>
            </a:extLst>
          </p:cNvPr>
          <p:cNvSpPr/>
          <p:nvPr/>
        </p:nvSpPr>
        <p:spPr>
          <a:xfrm>
            <a:off x="11912042" y="659508"/>
            <a:ext cx="994135" cy="5254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4" dirty="0">
              <a:latin typeface="Arial" panose="020B0604020202020204" pitchFamily="34" charset="0"/>
            </a:endParaRPr>
          </a:p>
        </p:txBody>
      </p:sp>
      <p:cxnSp>
        <p:nvCxnSpPr>
          <p:cNvPr id="18" name="Straight Arrow Connector 17">
            <a:extLst>
              <a:ext uri="{FF2B5EF4-FFF2-40B4-BE49-F238E27FC236}">
                <a16:creationId xmlns:a16="http://schemas.microsoft.com/office/drawing/2014/main" id="{02CF0FDE-74BF-074E-501E-FB1E241DF1E2}"/>
              </a:ext>
            </a:extLst>
          </p:cNvPr>
          <p:cNvCxnSpPr>
            <a:stCxn id="13" idx="2"/>
          </p:cNvCxnSpPr>
          <p:nvPr/>
        </p:nvCxnSpPr>
        <p:spPr>
          <a:xfrm flipH="1">
            <a:off x="8811617" y="932149"/>
            <a:ext cx="1605910" cy="1104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115D557-3F5E-4A3B-B337-2B9B36BA0301}"/>
              </a:ext>
            </a:extLst>
          </p:cNvPr>
          <p:cNvSpPr txBox="1"/>
          <p:nvPr/>
        </p:nvSpPr>
        <p:spPr>
          <a:xfrm>
            <a:off x="82637" y="3634854"/>
            <a:ext cx="11499217" cy="401538"/>
          </a:xfrm>
          <a:prstGeom prst="rect">
            <a:avLst/>
          </a:prstGeom>
          <a:solidFill>
            <a:schemeClr val="bg1"/>
          </a:solidFill>
        </p:spPr>
        <p:txBody>
          <a:bodyPr wrap="square" rtlCol="0">
            <a:spAutoFit/>
          </a:bodyPr>
          <a:lstStyle/>
          <a:p>
            <a:r>
              <a:rPr lang="en-US" sz="2007" b="1" dirty="0">
                <a:latin typeface="Arial" panose="020B0604020202020204" pitchFamily="34" charset="0"/>
              </a:rPr>
              <a:t>T7 – Plasmid: </a:t>
            </a:r>
            <a:r>
              <a:rPr lang="en-US" sz="2007" dirty="0">
                <a:latin typeface="Arial" panose="020B0604020202020204" pitchFamily="34" charset="0"/>
              </a:rPr>
              <a:t>Synthesis of the target protein by T7 RNA polymerase. Usually under lac control</a:t>
            </a:r>
          </a:p>
        </p:txBody>
      </p:sp>
      <p:graphicFrame>
        <p:nvGraphicFramePr>
          <p:cNvPr id="17" name="Object 16">
            <a:extLst>
              <a:ext uri="{FF2B5EF4-FFF2-40B4-BE49-F238E27FC236}">
                <a16:creationId xmlns:a16="http://schemas.microsoft.com/office/drawing/2014/main" id="{26062E9F-D39D-47E2-E7B5-0489188EBF8C}"/>
              </a:ext>
            </a:extLst>
          </p:cNvPr>
          <p:cNvGraphicFramePr>
            <a:graphicFrameLocks noChangeAspect="1"/>
          </p:cNvGraphicFramePr>
          <p:nvPr/>
        </p:nvGraphicFramePr>
        <p:xfrm>
          <a:off x="6031979" y="812514"/>
          <a:ext cx="964210" cy="623748"/>
        </p:xfrm>
        <a:graphic>
          <a:graphicData uri="http://schemas.openxmlformats.org/presentationml/2006/ole">
            <mc:AlternateContent xmlns:mc="http://schemas.openxmlformats.org/markup-compatibility/2006">
              <mc:Choice xmlns:v="urn:schemas-microsoft-com:vml" Requires="v">
                <p:oleObj name="MDLDrawObject Class" r:id="rId5" imgW="589477" imgH="380737" progId="MDLDrawOLE.MDLDrawObject.1">
                  <p:embed/>
                </p:oleObj>
              </mc:Choice>
              <mc:Fallback>
                <p:oleObj name="MDLDrawObject Class" r:id="rId5" imgW="589477" imgH="380737" progId="MDLDrawOLE.MDLDrawObject.1">
                  <p:embed/>
                  <p:pic>
                    <p:nvPicPr>
                      <p:cNvPr id="17" name="Object 16">
                        <a:extLst>
                          <a:ext uri="{FF2B5EF4-FFF2-40B4-BE49-F238E27FC236}">
                            <a16:creationId xmlns:a16="http://schemas.microsoft.com/office/drawing/2014/main" id="{26062E9F-D39D-47E2-E7B5-0489188EBF8C}"/>
                          </a:ext>
                        </a:extLst>
                      </p:cNvPr>
                      <p:cNvPicPr/>
                      <p:nvPr/>
                    </p:nvPicPr>
                    <p:blipFill>
                      <a:blip r:embed="rId6"/>
                      <a:stretch>
                        <a:fillRect/>
                      </a:stretch>
                    </p:blipFill>
                    <p:spPr>
                      <a:xfrm>
                        <a:off x="6031979" y="812514"/>
                        <a:ext cx="964210" cy="623748"/>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2E6E5354-3D7F-CDB1-6488-33AD3421DFCC}"/>
              </a:ext>
            </a:extLst>
          </p:cNvPr>
          <p:cNvGraphicFramePr>
            <a:graphicFrameLocks noChangeAspect="1"/>
          </p:cNvGraphicFramePr>
          <p:nvPr/>
        </p:nvGraphicFramePr>
        <p:xfrm>
          <a:off x="6014699" y="4488620"/>
          <a:ext cx="964210" cy="623748"/>
        </p:xfrm>
        <a:graphic>
          <a:graphicData uri="http://schemas.openxmlformats.org/presentationml/2006/ole">
            <mc:AlternateContent xmlns:mc="http://schemas.openxmlformats.org/markup-compatibility/2006">
              <mc:Choice xmlns:v="urn:schemas-microsoft-com:vml" Requires="v">
                <p:oleObj name="MDLDrawObject Class" r:id="rId7" imgW="589477" imgH="380737" progId="MDLDrawOLE.MDLDrawObject.1">
                  <p:embed/>
                </p:oleObj>
              </mc:Choice>
              <mc:Fallback>
                <p:oleObj name="MDLDrawObject Class" r:id="rId7" imgW="589477" imgH="380737" progId="MDLDrawOLE.MDLDrawObject.1">
                  <p:embed/>
                  <p:pic>
                    <p:nvPicPr>
                      <p:cNvPr id="19" name="Object 18">
                        <a:extLst>
                          <a:ext uri="{FF2B5EF4-FFF2-40B4-BE49-F238E27FC236}">
                            <a16:creationId xmlns:a16="http://schemas.microsoft.com/office/drawing/2014/main" id="{2E6E5354-3D7F-CDB1-6488-33AD3421DFCC}"/>
                          </a:ext>
                        </a:extLst>
                      </p:cNvPr>
                      <p:cNvPicPr/>
                      <p:nvPr/>
                    </p:nvPicPr>
                    <p:blipFill>
                      <a:blip r:embed="rId6"/>
                      <a:stretch>
                        <a:fillRect/>
                      </a:stretch>
                    </p:blipFill>
                    <p:spPr>
                      <a:xfrm>
                        <a:off x="6014699" y="4488620"/>
                        <a:ext cx="964210" cy="623748"/>
                      </a:xfrm>
                      <a:prstGeom prst="rect">
                        <a:avLst/>
                      </a:prstGeom>
                    </p:spPr>
                  </p:pic>
                </p:oleObj>
              </mc:Fallback>
            </mc:AlternateContent>
          </a:graphicData>
        </a:graphic>
      </p:graphicFrame>
      <p:sp>
        <p:nvSpPr>
          <p:cNvPr id="2" name="Date Placeholder 1">
            <a:extLst>
              <a:ext uri="{FF2B5EF4-FFF2-40B4-BE49-F238E27FC236}">
                <a16:creationId xmlns:a16="http://schemas.microsoft.com/office/drawing/2014/main" id="{8BAC7792-8F3E-5207-C163-0290FB714185}"/>
              </a:ext>
            </a:extLst>
          </p:cNvPr>
          <p:cNvSpPr>
            <a:spLocks noGrp="1"/>
          </p:cNvSpPr>
          <p:nvPr>
            <p:ph type="dt" sz="half" idx="6"/>
          </p:nvPr>
        </p:nvSpPr>
        <p:spPr/>
        <p:txBody>
          <a:bodyPr/>
          <a:lstStyle/>
          <a:p>
            <a:fld id="{8E0A0824-0C91-4885-9C5D-30142A0C980B}" type="datetime1">
              <a:rPr lang="en-US" smtClean="0"/>
              <a:t>8/28/2024</a:t>
            </a:fld>
            <a:endParaRPr lang="en-US"/>
          </a:p>
        </p:txBody>
      </p:sp>
      <p:sp>
        <p:nvSpPr>
          <p:cNvPr id="3" name="Footer Placeholder 2">
            <a:extLst>
              <a:ext uri="{FF2B5EF4-FFF2-40B4-BE49-F238E27FC236}">
                <a16:creationId xmlns:a16="http://schemas.microsoft.com/office/drawing/2014/main" id="{EA81CF4B-3553-BE6C-0339-4DD8C988E125}"/>
              </a:ext>
            </a:extLst>
          </p:cNvPr>
          <p:cNvSpPr>
            <a:spLocks noGrp="1"/>
          </p:cNvSpPr>
          <p:nvPr>
            <p:ph type="ftr" sz="quarter" idx="5"/>
          </p:nvPr>
        </p:nvSpPr>
        <p:spPr/>
        <p:txBody>
          <a:bodyPr/>
          <a:lstStyle/>
          <a:p>
            <a:r>
              <a:rPr lang="en-US"/>
              <a:t>Foundations - Rule - F2024 - Lecture 2b</a:t>
            </a:r>
          </a:p>
        </p:txBody>
      </p:sp>
      <p:sp>
        <p:nvSpPr>
          <p:cNvPr id="4" name="Slide Number Placeholder 3">
            <a:extLst>
              <a:ext uri="{FF2B5EF4-FFF2-40B4-BE49-F238E27FC236}">
                <a16:creationId xmlns:a16="http://schemas.microsoft.com/office/drawing/2014/main" id="{60D42B1B-6264-1EE5-83E9-E46B9562051A}"/>
              </a:ext>
            </a:extLst>
          </p:cNvPr>
          <p:cNvSpPr>
            <a:spLocks noGrp="1"/>
          </p:cNvSpPr>
          <p:nvPr>
            <p:ph type="sldNum" sz="quarter" idx="7"/>
          </p:nvPr>
        </p:nvSpPr>
        <p:spPr/>
        <p:txBody>
          <a:bodyPr/>
          <a:lstStyle/>
          <a:p>
            <a:pPr marL="38446">
              <a:lnSpc>
                <a:spcPts val="1422"/>
              </a:lnSpc>
            </a:pPr>
            <a:fld id="{81D60167-4931-47E6-BA6A-407CBD079E47}" type="slidenum">
              <a:rPr lang="en-US" smtClean="0"/>
              <a:pPr marL="38446">
                <a:lnSpc>
                  <a:spcPts val="1422"/>
                </a:lnSpc>
              </a:pPr>
              <a:t>29</a:t>
            </a:fld>
            <a:endParaRPr lang="en-US" dirty="0"/>
          </a:p>
        </p:txBody>
      </p:sp>
    </p:spTree>
    <p:extLst>
      <p:ext uri="{BB962C8B-B14F-4D97-AF65-F5344CB8AC3E}">
        <p14:creationId xmlns:p14="http://schemas.microsoft.com/office/powerpoint/2010/main" val="590603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0BCB22-AF3D-4745-BFB7-33CA09B891FE}"/>
              </a:ext>
            </a:extLst>
          </p:cNvPr>
          <p:cNvSpPr txBox="1"/>
          <p:nvPr/>
        </p:nvSpPr>
        <p:spPr>
          <a:xfrm>
            <a:off x="323234" y="275328"/>
            <a:ext cx="12923754" cy="3477875"/>
          </a:xfrm>
          <a:prstGeom prst="rect">
            <a:avLst/>
          </a:prstGeom>
          <a:noFill/>
        </p:spPr>
        <p:txBody>
          <a:bodyPr wrap="square" rtlCol="0">
            <a:spAutoFit/>
          </a:bodyPr>
          <a:lstStyle/>
          <a:p>
            <a:r>
              <a:rPr lang="en-US" sz="2000" b="1" dirty="0">
                <a:solidFill>
                  <a:srgbClr val="C00000"/>
                </a:solidFill>
                <a:latin typeface="Arial" panose="020B0604020202020204" pitchFamily="34" charset="0"/>
              </a:rPr>
              <a:t>Overall Expectations:</a:t>
            </a:r>
          </a:p>
          <a:p>
            <a:pPr marL="344129" indent="-344129">
              <a:buAutoNum type="arabicPeriod"/>
            </a:pPr>
            <a:r>
              <a:rPr lang="en-US" sz="2000" dirty="0">
                <a:latin typeface="Arial" panose="020B0604020202020204" pitchFamily="34" charset="0"/>
              </a:rPr>
              <a:t>Describe overall process of column chromatography</a:t>
            </a:r>
          </a:p>
          <a:p>
            <a:pPr marL="344129" indent="-344129">
              <a:buAutoNum type="arabicPeriod"/>
            </a:pPr>
            <a:r>
              <a:rPr lang="en-US" sz="2000" dirty="0">
                <a:latin typeface="Arial" panose="020B0604020202020204" pitchFamily="34" charset="0"/>
              </a:rPr>
              <a:t>Understand separation process of:</a:t>
            </a:r>
          </a:p>
          <a:p>
            <a:pPr marL="802969" lvl="1" indent="-344129">
              <a:buFont typeface="+mj-lt"/>
              <a:buAutoNum type="alphaLcPeriod"/>
            </a:pPr>
            <a:r>
              <a:rPr lang="en-US" sz="2000" dirty="0">
                <a:latin typeface="Arial" panose="020B0604020202020204" pitchFamily="34" charset="0"/>
              </a:rPr>
              <a:t>Size exclusion chromatography (gel filtration) (</a:t>
            </a:r>
            <a:r>
              <a:rPr lang="en-US" sz="2000" b="1" i="1" dirty="0">
                <a:latin typeface="Arial" panose="020B0604020202020204" pitchFamily="34" charset="0"/>
              </a:rPr>
              <a:t>Native</a:t>
            </a:r>
            <a:r>
              <a:rPr lang="en-US" sz="2000" dirty="0">
                <a:latin typeface="Arial" panose="020B0604020202020204" pitchFamily="34" charset="0"/>
              </a:rPr>
              <a:t> MW)</a:t>
            </a:r>
          </a:p>
          <a:p>
            <a:pPr marL="802969" lvl="1" indent="-344129">
              <a:buFont typeface="+mj-lt"/>
              <a:buAutoNum type="alphaLcPeriod"/>
            </a:pPr>
            <a:r>
              <a:rPr lang="en-US" sz="2000" dirty="0">
                <a:latin typeface="Arial" panose="020B0604020202020204" pitchFamily="34" charset="0"/>
              </a:rPr>
              <a:t>Cation exchange (+ charged proteins)</a:t>
            </a:r>
          </a:p>
          <a:p>
            <a:pPr marL="802969" lvl="1" indent="-344129">
              <a:buFont typeface="+mj-lt"/>
              <a:buAutoNum type="alphaLcPeriod"/>
            </a:pPr>
            <a:r>
              <a:rPr lang="en-US" sz="2000" dirty="0">
                <a:latin typeface="Arial" panose="020B0604020202020204" pitchFamily="34" charset="0"/>
              </a:rPr>
              <a:t>Anion exchange (- charged proteins)</a:t>
            </a:r>
          </a:p>
          <a:p>
            <a:pPr marL="802969" lvl="1" indent="-344129">
              <a:buFont typeface="+mj-lt"/>
              <a:buAutoNum type="alphaLcPeriod"/>
            </a:pPr>
            <a:r>
              <a:rPr lang="en-US" sz="2000" dirty="0">
                <a:latin typeface="Arial" panose="020B0604020202020204" pitchFamily="34" charset="0"/>
              </a:rPr>
              <a:t>Affinity chromatography (ligand, antibody)</a:t>
            </a:r>
          </a:p>
          <a:p>
            <a:pPr marL="802969" lvl="1" indent="-344129">
              <a:buFont typeface="+mj-lt"/>
              <a:buAutoNum type="alphaLcPeriod"/>
            </a:pPr>
            <a:r>
              <a:rPr lang="en-US" sz="2000" dirty="0">
                <a:latin typeface="Arial" panose="020B0604020202020204" pitchFamily="34" charset="0"/>
              </a:rPr>
              <a:t>Tags (his-tag), genetically encoded.</a:t>
            </a:r>
          </a:p>
          <a:p>
            <a:r>
              <a:rPr lang="en-US" sz="2000" dirty="0">
                <a:latin typeface="Arial" panose="020B0604020202020204" pitchFamily="34" charset="0"/>
              </a:rPr>
              <a:t>3. Understand how different components of SDS-PAGE work:</a:t>
            </a:r>
          </a:p>
          <a:p>
            <a:pPr marL="745616" lvl="1" indent="-286776">
              <a:buFont typeface="Arial" panose="020B0604020202020204" pitchFamily="34" charset="0"/>
              <a:buChar char="•"/>
            </a:pPr>
            <a:r>
              <a:rPr lang="en-US" sz="2000" dirty="0">
                <a:latin typeface="Arial" panose="020B0604020202020204" pitchFamily="34" charset="0"/>
              </a:rPr>
              <a:t>Electrophoretic migration: v = q/m</a:t>
            </a:r>
          </a:p>
          <a:p>
            <a:pPr marL="745616" lvl="1" indent="-286776">
              <a:buFont typeface="Arial" panose="020B0604020202020204" pitchFamily="34" charset="0"/>
              <a:buChar char="•"/>
            </a:pPr>
            <a:r>
              <a:rPr lang="en-US" sz="2000" dirty="0">
                <a:latin typeface="Arial" panose="020B0604020202020204" pitchFamily="34" charset="0"/>
              </a:rPr>
              <a:t>Role of SDS: uniform charge to mass ratio -&gt; separation by size only.</a:t>
            </a:r>
          </a:p>
        </p:txBody>
      </p:sp>
      <p:sp>
        <p:nvSpPr>
          <p:cNvPr id="6" name="TextBox 5">
            <a:extLst>
              <a:ext uri="{FF2B5EF4-FFF2-40B4-BE49-F238E27FC236}">
                <a16:creationId xmlns:a16="http://schemas.microsoft.com/office/drawing/2014/main" id="{2421D7CB-036E-4BC2-A198-4DC5D8C5A2CE}"/>
              </a:ext>
            </a:extLst>
          </p:cNvPr>
          <p:cNvSpPr txBox="1"/>
          <p:nvPr/>
        </p:nvSpPr>
        <p:spPr>
          <a:xfrm>
            <a:off x="5089729" y="562"/>
            <a:ext cx="3314292" cy="525087"/>
          </a:xfrm>
          <a:prstGeom prst="rect">
            <a:avLst/>
          </a:prstGeom>
          <a:noFill/>
        </p:spPr>
        <p:txBody>
          <a:bodyPr wrap="none" rtlCol="0">
            <a:spAutoFit/>
          </a:bodyPr>
          <a:lstStyle/>
          <a:p>
            <a:r>
              <a:rPr lang="en-US" sz="2810" dirty="0">
                <a:latin typeface="Arial" panose="020B0604020202020204" pitchFamily="34" charset="0"/>
              </a:rPr>
              <a:t>Protein Purification.</a:t>
            </a:r>
          </a:p>
        </p:txBody>
      </p:sp>
      <p:grpSp>
        <p:nvGrpSpPr>
          <p:cNvPr id="19" name="Group 18">
            <a:extLst>
              <a:ext uri="{FF2B5EF4-FFF2-40B4-BE49-F238E27FC236}">
                <a16:creationId xmlns:a16="http://schemas.microsoft.com/office/drawing/2014/main" id="{460441B7-2E6F-2E79-2887-A1415B9ACEA0}"/>
              </a:ext>
            </a:extLst>
          </p:cNvPr>
          <p:cNvGrpSpPr/>
          <p:nvPr/>
        </p:nvGrpSpPr>
        <p:grpSpPr>
          <a:xfrm>
            <a:off x="323234" y="4252119"/>
            <a:ext cx="12627436" cy="1780569"/>
            <a:chOff x="169069" y="5534749"/>
            <a:chExt cx="12582536" cy="1774238"/>
          </a:xfrm>
        </p:grpSpPr>
        <p:sp>
          <p:nvSpPr>
            <p:cNvPr id="7" name="TextBox 6">
              <a:extLst>
                <a:ext uri="{FF2B5EF4-FFF2-40B4-BE49-F238E27FC236}">
                  <a16:creationId xmlns:a16="http://schemas.microsoft.com/office/drawing/2014/main" id="{55CE2B3B-5F62-490C-8862-77D9B66B6AC3}"/>
                </a:ext>
              </a:extLst>
            </p:cNvPr>
            <p:cNvSpPr txBox="1"/>
            <p:nvPr/>
          </p:nvSpPr>
          <p:spPr>
            <a:xfrm>
              <a:off x="169069" y="5534749"/>
              <a:ext cx="2948243" cy="399020"/>
            </a:xfrm>
            <a:prstGeom prst="rect">
              <a:avLst/>
            </a:prstGeom>
            <a:noFill/>
          </p:spPr>
          <p:txBody>
            <a:bodyPr wrap="none" rtlCol="0">
              <a:spAutoFit/>
            </a:bodyPr>
            <a:lstStyle/>
            <a:p>
              <a:r>
                <a:rPr lang="en-US" sz="2000" b="1" dirty="0">
                  <a:latin typeface="Arial" panose="020B0604020202020204" pitchFamily="34" charset="0"/>
                </a:rPr>
                <a:t>Multi-step Purification:</a:t>
              </a:r>
            </a:p>
          </p:txBody>
        </p:sp>
        <p:sp>
          <p:nvSpPr>
            <p:cNvPr id="8" name="TextBox 7">
              <a:extLst>
                <a:ext uri="{FF2B5EF4-FFF2-40B4-BE49-F238E27FC236}">
                  <a16:creationId xmlns:a16="http://schemas.microsoft.com/office/drawing/2014/main" id="{F7BF6DF0-D8EB-AB0D-465B-CBC8252B014A}"/>
                </a:ext>
              </a:extLst>
            </p:cNvPr>
            <p:cNvSpPr txBox="1"/>
            <p:nvPr/>
          </p:nvSpPr>
          <p:spPr>
            <a:xfrm>
              <a:off x="858987" y="5985548"/>
              <a:ext cx="914400" cy="707886"/>
            </a:xfrm>
            <a:prstGeom prst="rect">
              <a:avLst/>
            </a:prstGeom>
            <a:noFill/>
          </p:spPr>
          <p:txBody>
            <a:bodyPr wrap="square" rtlCol="0">
              <a:spAutoFit/>
            </a:bodyPr>
            <a:lstStyle/>
            <a:p>
              <a:pPr algn="l"/>
              <a:r>
                <a:rPr lang="en-US" sz="2007" i="1" dirty="0">
                  <a:latin typeface="Arial" panose="020B0604020202020204" pitchFamily="34" charset="0"/>
                  <a:cs typeface="Arial" panose="020B0604020202020204" pitchFamily="34" charset="0"/>
                </a:rPr>
                <a:t>Intact cells</a:t>
              </a:r>
            </a:p>
          </p:txBody>
        </p:sp>
        <p:sp>
          <p:nvSpPr>
            <p:cNvPr id="9" name="TextBox 8">
              <a:extLst>
                <a:ext uri="{FF2B5EF4-FFF2-40B4-BE49-F238E27FC236}">
                  <a16:creationId xmlns:a16="http://schemas.microsoft.com/office/drawing/2014/main" id="{A8586B35-6B6F-0FA7-1958-B59FA82C5E8C}"/>
                </a:ext>
              </a:extLst>
            </p:cNvPr>
            <p:cNvSpPr txBox="1"/>
            <p:nvPr/>
          </p:nvSpPr>
          <p:spPr>
            <a:xfrm>
              <a:off x="2849614" y="6139436"/>
              <a:ext cx="935064" cy="400110"/>
            </a:xfrm>
            <a:prstGeom prst="rect">
              <a:avLst/>
            </a:prstGeom>
            <a:noFill/>
          </p:spPr>
          <p:txBody>
            <a:bodyPr wrap="none" rtlCol="0">
              <a:spAutoFit/>
            </a:bodyPr>
            <a:lstStyle/>
            <a:p>
              <a:pPr algn="l"/>
              <a:r>
                <a:rPr lang="en-US" sz="2007" i="1" dirty="0">
                  <a:latin typeface="Arial" panose="020B0604020202020204" pitchFamily="34" charset="0"/>
                  <a:cs typeface="Arial" panose="020B0604020202020204" pitchFamily="34" charset="0"/>
                </a:rPr>
                <a:t>Lysate</a:t>
              </a:r>
            </a:p>
          </p:txBody>
        </p:sp>
        <p:sp>
          <p:nvSpPr>
            <p:cNvPr id="10" name="TextBox 9">
              <a:extLst>
                <a:ext uri="{FF2B5EF4-FFF2-40B4-BE49-F238E27FC236}">
                  <a16:creationId xmlns:a16="http://schemas.microsoft.com/office/drawing/2014/main" id="{853A8BCD-BD6D-3808-5E75-7EEE6C41ED14}"/>
                </a:ext>
              </a:extLst>
            </p:cNvPr>
            <p:cNvSpPr txBox="1"/>
            <p:nvPr/>
          </p:nvSpPr>
          <p:spPr>
            <a:xfrm>
              <a:off x="4856032" y="5985548"/>
              <a:ext cx="2216296" cy="1323439"/>
            </a:xfrm>
            <a:prstGeom prst="rect">
              <a:avLst/>
            </a:prstGeom>
            <a:noFill/>
          </p:spPr>
          <p:txBody>
            <a:bodyPr wrap="square" rtlCol="0">
              <a:spAutoFit/>
            </a:bodyPr>
            <a:lstStyle/>
            <a:p>
              <a:pPr algn="l"/>
              <a:r>
                <a:rPr lang="en-US" sz="2007" i="1" dirty="0">
                  <a:latin typeface="Arial" panose="020B0604020202020204" pitchFamily="34" charset="0"/>
                  <a:cs typeface="Arial" panose="020B0604020202020204" pitchFamily="34" charset="0"/>
                </a:rPr>
                <a:t>Cleared</a:t>
              </a:r>
            </a:p>
            <a:p>
              <a:pPr algn="l"/>
              <a:r>
                <a:rPr lang="en-US" sz="2007" i="1" dirty="0">
                  <a:latin typeface="Arial" panose="020B0604020202020204" pitchFamily="34" charset="0"/>
                  <a:cs typeface="Arial" panose="020B0604020202020204" pitchFamily="34" charset="0"/>
                </a:rPr>
                <a:t> Lysate</a:t>
              </a:r>
            </a:p>
            <a:p>
              <a:pPr algn="l"/>
              <a:r>
                <a:rPr lang="en-US" sz="2007" i="1" dirty="0">
                  <a:latin typeface="Arial" panose="020B0604020202020204" pitchFamily="34" charset="0"/>
                  <a:cs typeface="Arial" panose="020B0604020202020204" pitchFamily="34" charset="0"/>
                </a:rPr>
                <a:t>(centrifugation to remove debris)</a:t>
              </a:r>
            </a:p>
          </p:txBody>
        </p:sp>
        <p:sp>
          <p:nvSpPr>
            <p:cNvPr id="11" name="TextBox 10">
              <a:extLst>
                <a:ext uri="{FF2B5EF4-FFF2-40B4-BE49-F238E27FC236}">
                  <a16:creationId xmlns:a16="http://schemas.microsoft.com/office/drawing/2014/main" id="{1DF57E9F-694F-C0A7-6933-B5CCB9C982D4}"/>
                </a:ext>
              </a:extLst>
            </p:cNvPr>
            <p:cNvSpPr txBox="1"/>
            <p:nvPr/>
          </p:nvSpPr>
          <p:spPr>
            <a:xfrm>
              <a:off x="7151459" y="6139436"/>
              <a:ext cx="1564560" cy="1015663"/>
            </a:xfrm>
            <a:prstGeom prst="rect">
              <a:avLst/>
            </a:prstGeom>
            <a:noFill/>
          </p:spPr>
          <p:txBody>
            <a:bodyPr wrap="square" rtlCol="0">
              <a:spAutoFit/>
            </a:bodyPr>
            <a:lstStyle/>
            <a:p>
              <a:pPr algn="l"/>
              <a:r>
                <a:rPr lang="en-US" sz="2007" i="1" dirty="0">
                  <a:latin typeface="Arial" panose="020B0604020202020204" pitchFamily="34" charset="0"/>
                  <a:cs typeface="Arial" panose="020B0604020202020204" pitchFamily="34" charset="0"/>
                </a:rPr>
                <a:t>Step 1</a:t>
              </a:r>
            </a:p>
            <a:p>
              <a:pPr algn="l"/>
              <a:r>
                <a:rPr lang="en-US" sz="2007" i="1" dirty="0">
                  <a:latin typeface="Arial" panose="020B0604020202020204" pitchFamily="34" charset="0"/>
                  <a:cs typeface="Arial" panose="020B0604020202020204" pitchFamily="34" charset="0"/>
                </a:rPr>
                <a:t>(e.g. metal ion affinity)</a:t>
              </a:r>
            </a:p>
          </p:txBody>
        </p:sp>
        <p:sp>
          <p:nvSpPr>
            <p:cNvPr id="12" name="TextBox 11">
              <a:extLst>
                <a:ext uri="{FF2B5EF4-FFF2-40B4-BE49-F238E27FC236}">
                  <a16:creationId xmlns:a16="http://schemas.microsoft.com/office/drawing/2014/main" id="{2417E383-5B2E-AC59-A4CF-ECA7490EC20B}"/>
                </a:ext>
              </a:extLst>
            </p:cNvPr>
            <p:cNvSpPr txBox="1"/>
            <p:nvPr/>
          </p:nvSpPr>
          <p:spPr>
            <a:xfrm>
              <a:off x="9152940" y="6139436"/>
              <a:ext cx="2382479" cy="1015663"/>
            </a:xfrm>
            <a:prstGeom prst="rect">
              <a:avLst/>
            </a:prstGeom>
            <a:noFill/>
          </p:spPr>
          <p:txBody>
            <a:bodyPr wrap="square" rtlCol="0">
              <a:spAutoFit/>
            </a:bodyPr>
            <a:lstStyle/>
            <a:p>
              <a:pPr algn="l"/>
              <a:r>
                <a:rPr lang="en-US" sz="2007" i="1" dirty="0">
                  <a:latin typeface="Arial" panose="020B0604020202020204" pitchFamily="34" charset="0"/>
                  <a:cs typeface="Arial" panose="020B0604020202020204" pitchFamily="34" charset="0"/>
                </a:rPr>
                <a:t>Step 2</a:t>
              </a:r>
            </a:p>
            <a:p>
              <a:pPr algn="l"/>
              <a:r>
                <a:rPr lang="en-US" sz="2007" i="1" dirty="0">
                  <a:latin typeface="Arial" panose="020B0604020202020204" pitchFamily="34" charset="0"/>
                  <a:cs typeface="Arial" panose="020B0604020202020204" pitchFamily="34" charset="0"/>
                </a:rPr>
                <a:t>(e.g. ion exchange </a:t>
              </a:r>
              <a:r>
                <a:rPr lang="en-US" sz="2007" i="1" dirty="0" err="1">
                  <a:latin typeface="Arial" panose="020B0604020202020204" pitchFamily="34" charset="0"/>
                  <a:cs typeface="Arial" panose="020B0604020202020204" pitchFamily="34" charset="0"/>
                </a:rPr>
                <a:t>chrom</a:t>
              </a:r>
              <a:r>
                <a:rPr lang="en-US" sz="2007" i="1" dirty="0">
                  <a:latin typeface="Arial" panose="020B0604020202020204" pitchFamily="34" charset="0"/>
                  <a:cs typeface="Arial" panose="020B0604020202020204" pitchFamily="34" charset="0"/>
                </a:rPr>
                <a:t>.)</a:t>
              </a:r>
            </a:p>
          </p:txBody>
        </p:sp>
        <p:sp>
          <p:nvSpPr>
            <p:cNvPr id="13" name="TextBox 12">
              <a:extLst>
                <a:ext uri="{FF2B5EF4-FFF2-40B4-BE49-F238E27FC236}">
                  <a16:creationId xmlns:a16="http://schemas.microsoft.com/office/drawing/2014/main" id="{DD3D45EF-82AF-D34D-E6AC-5BF293460490}"/>
                </a:ext>
              </a:extLst>
            </p:cNvPr>
            <p:cNvSpPr txBox="1"/>
            <p:nvPr/>
          </p:nvSpPr>
          <p:spPr>
            <a:xfrm>
              <a:off x="11141869" y="6139436"/>
              <a:ext cx="1609736" cy="400110"/>
            </a:xfrm>
            <a:prstGeom prst="rect">
              <a:avLst/>
            </a:prstGeom>
            <a:noFill/>
          </p:spPr>
          <p:txBody>
            <a:bodyPr wrap="none" rtlCol="0">
              <a:spAutoFit/>
            </a:bodyPr>
            <a:lstStyle/>
            <a:p>
              <a:pPr algn="l"/>
              <a:r>
                <a:rPr lang="en-US" sz="2007" i="1" dirty="0">
                  <a:latin typeface="Arial" panose="020B0604020202020204" pitchFamily="34" charset="0"/>
                  <a:cs typeface="Arial" panose="020B0604020202020204" pitchFamily="34" charset="0"/>
                </a:rPr>
                <a:t>Pure Protein</a:t>
              </a:r>
            </a:p>
          </p:txBody>
        </p:sp>
        <p:sp>
          <p:nvSpPr>
            <p:cNvPr id="14" name="Arrow: Right 13">
              <a:extLst>
                <a:ext uri="{FF2B5EF4-FFF2-40B4-BE49-F238E27FC236}">
                  <a16:creationId xmlns:a16="http://schemas.microsoft.com/office/drawing/2014/main" id="{BB29EF07-D3E9-5084-5476-450C2C024CA6}"/>
                </a:ext>
              </a:extLst>
            </p:cNvPr>
            <p:cNvSpPr/>
            <p:nvPr/>
          </p:nvSpPr>
          <p:spPr>
            <a:xfrm>
              <a:off x="1845469" y="6299624"/>
              <a:ext cx="685800" cy="1538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64"/>
            </a:p>
          </p:txBody>
        </p:sp>
        <p:sp>
          <p:nvSpPr>
            <p:cNvPr id="15" name="Arrow: Right 14">
              <a:extLst>
                <a:ext uri="{FF2B5EF4-FFF2-40B4-BE49-F238E27FC236}">
                  <a16:creationId xmlns:a16="http://schemas.microsoft.com/office/drawing/2014/main" id="{260B305D-5497-9512-9818-4AD0FD0BD229}"/>
                </a:ext>
              </a:extLst>
            </p:cNvPr>
            <p:cNvSpPr/>
            <p:nvPr/>
          </p:nvSpPr>
          <p:spPr>
            <a:xfrm>
              <a:off x="3946949" y="6276300"/>
              <a:ext cx="685800" cy="1538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64"/>
            </a:p>
          </p:txBody>
        </p:sp>
        <p:sp>
          <p:nvSpPr>
            <p:cNvPr id="16" name="Arrow: Right 15">
              <a:extLst>
                <a:ext uri="{FF2B5EF4-FFF2-40B4-BE49-F238E27FC236}">
                  <a16:creationId xmlns:a16="http://schemas.microsoft.com/office/drawing/2014/main" id="{59B4D209-8171-1BFC-AE02-AFED5DA61F38}"/>
                </a:ext>
              </a:extLst>
            </p:cNvPr>
            <p:cNvSpPr/>
            <p:nvPr/>
          </p:nvSpPr>
          <p:spPr>
            <a:xfrm>
              <a:off x="6205986" y="6287763"/>
              <a:ext cx="685800" cy="1538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64"/>
            </a:p>
          </p:txBody>
        </p:sp>
        <p:sp>
          <p:nvSpPr>
            <p:cNvPr id="17" name="Arrow: Right 16">
              <a:extLst>
                <a:ext uri="{FF2B5EF4-FFF2-40B4-BE49-F238E27FC236}">
                  <a16:creationId xmlns:a16="http://schemas.microsoft.com/office/drawing/2014/main" id="{434E3BB3-1C00-F35F-C305-01F6EBE25BE6}"/>
                </a:ext>
              </a:extLst>
            </p:cNvPr>
            <p:cNvSpPr/>
            <p:nvPr/>
          </p:nvSpPr>
          <p:spPr>
            <a:xfrm>
              <a:off x="8288514" y="6299624"/>
              <a:ext cx="685800" cy="1538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64"/>
            </a:p>
          </p:txBody>
        </p:sp>
        <p:sp>
          <p:nvSpPr>
            <p:cNvPr id="18" name="Arrow: Right 17">
              <a:extLst>
                <a:ext uri="{FF2B5EF4-FFF2-40B4-BE49-F238E27FC236}">
                  <a16:creationId xmlns:a16="http://schemas.microsoft.com/office/drawing/2014/main" id="{8C5D4BF7-FF33-FEE3-B09F-FB39D8D34841}"/>
                </a:ext>
              </a:extLst>
            </p:cNvPr>
            <p:cNvSpPr/>
            <p:nvPr/>
          </p:nvSpPr>
          <p:spPr>
            <a:xfrm>
              <a:off x="10286798" y="6262547"/>
              <a:ext cx="685800" cy="1538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64"/>
            </a:p>
          </p:txBody>
        </p:sp>
      </p:grpSp>
      <p:sp>
        <p:nvSpPr>
          <p:cNvPr id="20" name="Date Placeholder 19">
            <a:extLst>
              <a:ext uri="{FF2B5EF4-FFF2-40B4-BE49-F238E27FC236}">
                <a16:creationId xmlns:a16="http://schemas.microsoft.com/office/drawing/2014/main" id="{66337D91-C12F-6EA3-0761-B2CDDD9262A0}"/>
              </a:ext>
            </a:extLst>
          </p:cNvPr>
          <p:cNvSpPr>
            <a:spLocks noGrp="1"/>
          </p:cNvSpPr>
          <p:nvPr>
            <p:ph type="dt" sz="half" idx="6"/>
          </p:nvPr>
        </p:nvSpPr>
        <p:spPr/>
        <p:txBody>
          <a:bodyPr/>
          <a:lstStyle/>
          <a:p>
            <a:fld id="{534FB713-B885-4153-A2D2-2375ABF852E6}" type="datetime1">
              <a:rPr lang="en-US" smtClean="0"/>
              <a:t>8/28/2024</a:t>
            </a:fld>
            <a:endParaRPr lang="en-US"/>
          </a:p>
        </p:txBody>
      </p:sp>
      <p:sp>
        <p:nvSpPr>
          <p:cNvPr id="21" name="Footer Placeholder 20">
            <a:extLst>
              <a:ext uri="{FF2B5EF4-FFF2-40B4-BE49-F238E27FC236}">
                <a16:creationId xmlns:a16="http://schemas.microsoft.com/office/drawing/2014/main" id="{08D0CDB7-5730-3333-530F-7C0798EE1C5A}"/>
              </a:ext>
            </a:extLst>
          </p:cNvPr>
          <p:cNvSpPr>
            <a:spLocks noGrp="1"/>
          </p:cNvSpPr>
          <p:nvPr>
            <p:ph type="ftr" sz="quarter" idx="5"/>
          </p:nvPr>
        </p:nvSpPr>
        <p:spPr/>
        <p:txBody>
          <a:bodyPr/>
          <a:lstStyle/>
          <a:p>
            <a:r>
              <a:rPr lang="en-US"/>
              <a:t>Foundations - Rule - F2024 - Lecture 2b</a:t>
            </a:r>
          </a:p>
        </p:txBody>
      </p:sp>
      <p:sp>
        <p:nvSpPr>
          <p:cNvPr id="22" name="Slide Number Placeholder 21">
            <a:extLst>
              <a:ext uri="{FF2B5EF4-FFF2-40B4-BE49-F238E27FC236}">
                <a16:creationId xmlns:a16="http://schemas.microsoft.com/office/drawing/2014/main" id="{FBFF07AD-C555-6C5A-01F0-192D7F3CC3FF}"/>
              </a:ext>
            </a:extLst>
          </p:cNvPr>
          <p:cNvSpPr>
            <a:spLocks noGrp="1"/>
          </p:cNvSpPr>
          <p:nvPr>
            <p:ph type="sldNum" sz="quarter" idx="7"/>
          </p:nvPr>
        </p:nvSpPr>
        <p:spPr/>
        <p:txBody>
          <a:bodyPr/>
          <a:lstStyle/>
          <a:p>
            <a:pPr marL="38446">
              <a:lnSpc>
                <a:spcPts val="1422"/>
              </a:lnSpc>
            </a:pPr>
            <a:fld id="{81D60167-4931-47E6-BA6A-407CBD079E47}" type="slidenum">
              <a:rPr lang="en-US" smtClean="0"/>
              <a:pPr marL="38446">
                <a:lnSpc>
                  <a:spcPts val="1422"/>
                </a:lnSpc>
              </a:pPr>
              <a:t>3</a:t>
            </a:fld>
            <a:endParaRPr lang="en-US" dirty="0"/>
          </a:p>
        </p:txBody>
      </p:sp>
    </p:spTree>
    <p:extLst>
      <p:ext uri="{BB962C8B-B14F-4D97-AF65-F5344CB8AC3E}">
        <p14:creationId xmlns:p14="http://schemas.microsoft.com/office/powerpoint/2010/main" val="640603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50C9956-82B6-4A81-9707-FC0BFDE943A5}"/>
              </a:ext>
            </a:extLst>
          </p:cNvPr>
          <p:cNvSpPr txBox="1"/>
          <p:nvPr/>
        </p:nvSpPr>
        <p:spPr>
          <a:xfrm>
            <a:off x="257412" y="27426"/>
            <a:ext cx="3823596" cy="2718099"/>
          </a:xfrm>
          <a:prstGeom prst="rect">
            <a:avLst/>
          </a:prstGeom>
          <a:noFill/>
        </p:spPr>
        <p:txBody>
          <a:bodyPr wrap="square" rtlCol="0">
            <a:spAutoFit/>
          </a:bodyPr>
          <a:lstStyle/>
          <a:p>
            <a:r>
              <a:rPr lang="en-US" sz="2007" b="1" dirty="0">
                <a:latin typeface="Arial" panose="020B0604020202020204" pitchFamily="34" charset="0"/>
              </a:rPr>
              <a:t>No Inducer</a:t>
            </a:r>
          </a:p>
          <a:p>
            <a:pPr marL="341037" indent="-341037">
              <a:spcBef>
                <a:spcPts val="602"/>
              </a:spcBef>
              <a:buFont typeface="Arial" panose="020B0604020202020204" pitchFamily="34" charset="0"/>
              <a:buChar char="•"/>
            </a:pPr>
            <a:r>
              <a:rPr lang="en-US" sz="2007" dirty="0">
                <a:latin typeface="Arial" panose="020B0604020202020204" pitchFamily="34" charset="0"/>
              </a:rPr>
              <a:t>T7 RNA Pol is not made – its transcription is blocked by lac repressor</a:t>
            </a:r>
          </a:p>
          <a:p>
            <a:pPr marL="341037" indent="-341037">
              <a:spcBef>
                <a:spcPts val="602"/>
              </a:spcBef>
              <a:buFont typeface="Arial" panose="020B0604020202020204" pitchFamily="34" charset="0"/>
              <a:buChar char="•"/>
            </a:pPr>
            <a:r>
              <a:rPr lang="en-US" sz="2007" dirty="0">
                <a:latin typeface="Arial" panose="020B0604020202020204" pitchFamily="34" charset="0"/>
              </a:rPr>
              <a:t>No expression of gene on the plasmid since its promotor is a T7 promoter </a:t>
            </a:r>
            <a:r>
              <a:rPr lang="en-US" sz="2007" b="1" i="1" dirty="0">
                <a:latin typeface="Arial" panose="020B0604020202020204" pitchFamily="34" charset="0"/>
              </a:rPr>
              <a:t>and</a:t>
            </a:r>
            <a:r>
              <a:rPr lang="en-US" sz="2007" dirty="0">
                <a:latin typeface="Arial" panose="020B0604020202020204" pitchFamily="34" charset="0"/>
              </a:rPr>
              <a:t> there is no polymerase.</a:t>
            </a:r>
          </a:p>
        </p:txBody>
      </p:sp>
      <p:sp>
        <p:nvSpPr>
          <p:cNvPr id="9" name="TextBox 8">
            <a:extLst>
              <a:ext uri="{FF2B5EF4-FFF2-40B4-BE49-F238E27FC236}">
                <a16:creationId xmlns:a16="http://schemas.microsoft.com/office/drawing/2014/main" id="{E3A7FB7E-155D-4A0D-940F-2E13F537D2F4}"/>
              </a:ext>
            </a:extLst>
          </p:cNvPr>
          <p:cNvSpPr txBox="1"/>
          <p:nvPr/>
        </p:nvSpPr>
        <p:spPr>
          <a:xfrm>
            <a:off x="234442" y="3412559"/>
            <a:ext cx="4470330" cy="4030817"/>
          </a:xfrm>
          <a:prstGeom prst="rect">
            <a:avLst/>
          </a:prstGeom>
          <a:noFill/>
        </p:spPr>
        <p:txBody>
          <a:bodyPr wrap="square" rtlCol="0">
            <a:spAutoFit/>
          </a:bodyPr>
          <a:lstStyle/>
          <a:p>
            <a:r>
              <a:rPr lang="en-US" sz="2007" b="1" dirty="0">
                <a:latin typeface="Arial" panose="020B0604020202020204" pitchFamily="34" charset="0"/>
              </a:rPr>
              <a:t>With Inducer (IPTG or Lactose)</a:t>
            </a:r>
          </a:p>
          <a:p>
            <a:pPr marL="454716" indent="-454716">
              <a:spcBef>
                <a:spcPts val="602"/>
              </a:spcBef>
              <a:buFont typeface="+mj-lt"/>
              <a:buAutoNum type="arabicPeriod"/>
            </a:pPr>
            <a:r>
              <a:rPr lang="en-US" sz="2007" dirty="0">
                <a:latin typeface="Arial" panose="020B0604020202020204" pitchFamily="34" charset="0"/>
              </a:rPr>
              <a:t>Lac repressor binds IPTG, dissociates from its operator, on </a:t>
            </a:r>
            <a:r>
              <a:rPr lang="en-US" sz="2007" i="1" dirty="0">
                <a:latin typeface="Arial" panose="020B0604020202020204" pitchFamily="34" charset="0"/>
              </a:rPr>
              <a:t>both</a:t>
            </a:r>
            <a:r>
              <a:rPr lang="en-US" sz="2007" dirty="0">
                <a:latin typeface="Arial" panose="020B0604020202020204" pitchFamily="34" charset="0"/>
              </a:rPr>
              <a:t> the chromosome &amp; the plasmid.</a:t>
            </a:r>
          </a:p>
          <a:p>
            <a:pPr marL="454716" indent="-454716">
              <a:spcBef>
                <a:spcPts val="602"/>
              </a:spcBef>
              <a:buFont typeface="+mj-lt"/>
              <a:buAutoNum type="arabicPeriod"/>
            </a:pPr>
            <a:r>
              <a:rPr lang="en-US" sz="2007" dirty="0">
                <a:latin typeface="Arial" panose="020B0604020202020204" pitchFamily="34" charset="0"/>
              </a:rPr>
              <a:t>E. Coli RNA polymerase makes mRNA for T7 RNA polymerase, producing T7 RNAP</a:t>
            </a:r>
          </a:p>
          <a:p>
            <a:pPr marL="454716" indent="-454716">
              <a:spcBef>
                <a:spcPts val="602"/>
              </a:spcBef>
              <a:buFont typeface="+mj-lt"/>
              <a:buAutoNum type="arabicPeriod"/>
            </a:pPr>
            <a:r>
              <a:rPr lang="en-US" sz="2007" dirty="0">
                <a:latin typeface="Arial" panose="020B0604020202020204" pitchFamily="34" charset="0"/>
              </a:rPr>
              <a:t>T7 RNAP will generate a mRNA of the gene on the plasmid, producing the target protein.</a:t>
            </a:r>
          </a:p>
          <a:p>
            <a:endParaRPr lang="en-US" sz="2007" dirty="0">
              <a:latin typeface="Arial" panose="020B0604020202020204" pitchFamily="34" charset="0"/>
            </a:endParaRPr>
          </a:p>
        </p:txBody>
      </p:sp>
      <p:pic>
        <p:nvPicPr>
          <p:cNvPr id="10" name="Picture 9" descr="Diagram&#10;&#10;Description automatically generated">
            <a:extLst>
              <a:ext uri="{FF2B5EF4-FFF2-40B4-BE49-F238E27FC236}">
                <a16:creationId xmlns:a16="http://schemas.microsoft.com/office/drawing/2014/main" id="{6A0B38B0-746D-4C4B-9281-32752F5F78A4}"/>
              </a:ext>
            </a:extLst>
          </p:cNvPr>
          <p:cNvPicPr>
            <a:picLocks noChangeAspect="1"/>
          </p:cNvPicPr>
          <p:nvPr/>
        </p:nvPicPr>
        <p:blipFill rotWithShape="1">
          <a:blip r:embed="rId2">
            <a:extLst>
              <a:ext uri="{28A0092B-C50C-407E-A947-70E740481C1C}">
                <a14:useLocalDpi xmlns:a14="http://schemas.microsoft.com/office/drawing/2010/main" val="0"/>
              </a:ext>
            </a:extLst>
          </a:blip>
          <a:srcRect t="4283"/>
          <a:stretch/>
        </p:blipFill>
        <p:spPr>
          <a:xfrm>
            <a:off x="4781106" y="91452"/>
            <a:ext cx="7408881" cy="3485930"/>
          </a:xfrm>
          <a:prstGeom prst="rect">
            <a:avLst/>
          </a:prstGeom>
        </p:spPr>
      </p:pic>
      <p:pic>
        <p:nvPicPr>
          <p:cNvPr id="12" name="Picture 11" descr="Diagram&#10;&#10;Description automatically generated">
            <a:extLst>
              <a:ext uri="{FF2B5EF4-FFF2-40B4-BE49-F238E27FC236}">
                <a16:creationId xmlns:a16="http://schemas.microsoft.com/office/drawing/2014/main" id="{516BB53C-14CA-4C09-AFC3-8B46F63DC6CF}"/>
              </a:ext>
            </a:extLst>
          </p:cNvPr>
          <p:cNvPicPr>
            <a:picLocks noChangeAspect="1"/>
          </p:cNvPicPr>
          <p:nvPr/>
        </p:nvPicPr>
        <p:blipFill rotWithShape="1">
          <a:blip r:embed="rId3">
            <a:extLst>
              <a:ext uri="{28A0092B-C50C-407E-A947-70E740481C1C}">
                <a14:useLocalDpi xmlns:a14="http://schemas.microsoft.com/office/drawing/2010/main" val="0"/>
              </a:ext>
            </a:extLst>
          </a:blip>
          <a:srcRect r="2954"/>
          <a:stretch/>
        </p:blipFill>
        <p:spPr>
          <a:xfrm>
            <a:off x="4598597" y="3412560"/>
            <a:ext cx="8243312" cy="3964528"/>
          </a:xfrm>
          <a:prstGeom prst="rect">
            <a:avLst/>
          </a:prstGeom>
        </p:spPr>
      </p:pic>
      <p:grpSp>
        <p:nvGrpSpPr>
          <p:cNvPr id="6" name="Group 5">
            <a:extLst>
              <a:ext uri="{FF2B5EF4-FFF2-40B4-BE49-F238E27FC236}">
                <a16:creationId xmlns:a16="http://schemas.microsoft.com/office/drawing/2014/main" id="{63F88783-E1F7-4FA8-5A05-F4769AEA5FE4}"/>
              </a:ext>
            </a:extLst>
          </p:cNvPr>
          <p:cNvGrpSpPr/>
          <p:nvPr/>
        </p:nvGrpSpPr>
        <p:grpSpPr>
          <a:xfrm>
            <a:off x="7358650" y="3440553"/>
            <a:ext cx="382360" cy="393494"/>
            <a:chOff x="4460467" y="4216917"/>
            <a:chExt cx="381000" cy="392095"/>
          </a:xfrm>
        </p:grpSpPr>
        <p:sp>
          <p:nvSpPr>
            <p:cNvPr id="7" name="Oval 6">
              <a:extLst>
                <a:ext uri="{FF2B5EF4-FFF2-40B4-BE49-F238E27FC236}">
                  <a16:creationId xmlns:a16="http://schemas.microsoft.com/office/drawing/2014/main" id="{CD047387-643B-2C2F-9904-A6BF06DAF7B5}"/>
                </a:ext>
              </a:extLst>
            </p:cNvPr>
            <p:cNvSpPr/>
            <p:nvPr/>
          </p:nvSpPr>
          <p:spPr>
            <a:xfrm>
              <a:off x="4460467" y="4228012"/>
              <a:ext cx="381000" cy="381000"/>
            </a:xfrm>
            <a:prstGeom prst="ellipse">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4" dirty="0">
                <a:latin typeface="Arial" panose="020B0604020202020204" pitchFamily="34" charset="0"/>
              </a:endParaRPr>
            </a:p>
          </p:txBody>
        </p:sp>
        <p:sp>
          <p:nvSpPr>
            <p:cNvPr id="8" name="TextBox 7">
              <a:extLst>
                <a:ext uri="{FF2B5EF4-FFF2-40B4-BE49-F238E27FC236}">
                  <a16:creationId xmlns:a16="http://schemas.microsoft.com/office/drawing/2014/main" id="{EB10C9B8-E966-1924-CE19-E153AFCC1386}"/>
                </a:ext>
              </a:extLst>
            </p:cNvPr>
            <p:cNvSpPr txBox="1"/>
            <p:nvPr/>
          </p:nvSpPr>
          <p:spPr>
            <a:xfrm>
              <a:off x="4494514" y="4216917"/>
              <a:ext cx="312906" cy="369781"/>
            </a:xfrm>
            <a:prstGeom prst="rect">
              <a:avLst/>
            </a:prstGeom>
            <a:noFill/>
          </p:spPr>
          <p:txBody>
            <a:bodyPr wrap="none" rtlCol="0">
              <a:spAutoFit/>
            </a:bodyPr>
            <a:lstStyle/>
            <a:p>
              <a:r>
                <a:rPr lang="en-US" sz="1809" dirty="0">
                  <a:latin typeface="Arial" panose="020B0604020202020204" pitchFamily="34" charset="0"/>
                </a:rPr>
                <a:t>1</a:t>
              </a:r>
            </a:p>
          </p:txBody>
        </p:sp>
      </p:grpSp>
      <p:grpSp>
        <p:nvGrpSpPr>
          <p:cNvPr id="11" name="Group 10">
            <a:extLst>
              <a:ext uri="{FF2B5EF4-FFF2-40B4-BE49-F238E27FC236}">
                <a16:creationId xmlns:a16="http://schemas.microsoft.com/office/drawing/2014/main" id="{B6247B64-0235-C56A-FDC6-6152E569EA58}"/>
              </a:ext>
            </a:extLst>
          </p:cNvPr>
          <p:cNvGrpSpPr/>
          <p:nvPr/>
        </p:nvGrpSpPr>
        <p:grpSpPr>
          <a:xfrm>
            <a:off x="9958695" y="3571752"/>
            <a:ext cx="382360" cy="382360"/>
            <a:chOff x="5684032" y="2183890"/>
            <a:chExt cx="381000" cy="381000"/>
          </a:xfrm>
        </p:grpSpPr>
        <p:sp>
          <p:nvSpPr>
            <p:cNvPr id="13" name="Oval 12">
              <a:extLst>
                <a:ext uri="{FF2B5EF4-FFF2-40B4-BE49-F238E27FC236}">
                  <a16:creationId xmlns:a16="http://schemas.microsoft.com/office/drawing/2014/main" id="{06AAF93B-1ECE-8182-6AE8-0B6CC5AA6EB4}"/>
                </a:ext>
              </a:extLst>
            </p:cNvPr>
            <p:cNvSpPr/>
            <p:nvPr/>
          </p:nvSpPr>
          <p:spPr>
            <a:xfrm>
              <a:off x="5684032" y="2183890"/>
              <a:ext cx="381000" cy="381000"/>
            </a:xfrm>
            <a:prstGeom prst="ellipse">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4" dirty="0">
                <a:latin typeface="Arial" panose="020B0604020202020204" pitchFamily="34" charset="0"/>
              </a:endParaRPr>
            </a:p>
          </p:txBody>
        </p:sp>
        <p:sp>
          <p:nvSpPr>
            <p:cNvPr id="14" name="TextBox 13">
              <a:extLst>
                <a:ext uri="{FF2B5EF4-FFF2-40B4-BE49-F238E27FC236}">
                  <a16:creationId xmlns:a16="http://schemas.microsoft.com/office/drawing/2014/main" id="{C3761D06-BA5A-9719-56E0-DF8C217A4866}"/>
                </a:ext>
              </a:extLst>
            </p:cNvPr>
            <p:cNvSpPr txBox="1"/>
            <p:nvPr/>
          </p:nvSpPr>
          <p:spPr>
            <a:xfrm>
              <a:off x="5710761" y="2195109"/>
              <a:ext cx="312906" cy="369781"/>
            </a:xfrm>
            <a:prstGeom prst="rect">
              <a:avLst/>
            </a:prstGeom>
            <a:noFill/>
          </p:spPr>
          <p:txBody>
            <a:bodyPr wrap="none" rtlCol="0">
              <a:spAutoFit/>
            </a:bodyPr>
            <a:lstStyle/>
            <a:p>
              <a:r>
                <a:rPr lang="en-US" sz="1809" dirty="0">
                  <a:latin typeface="Arial" panose="020B0604020202020204" pitchFamily="34" charset="0"/>
                </a:rPr>
                <a:t>3</a:t>
              </a:r>
            </a:p>
          </p:txBody>
        </p:sp>
      </p:grpSp>
      <p:grpSp>
        <p:nvGrpSpPr>
          <p:cNvPr id="15" name="Group 14">
            <a:extLst>
              <a:ext uri="{FF2B5EF4-FFF2-40B4-BE49-F238E27FC236}">
                <a16:creationId xmlns:a16="http://schemas.microsoft.com/office/drawing/2014/main" id="{244DA177-7183-263D-27D4-DEBB6F9F6B26}"/>
              </a:ext>
            </a:extLst>
          </p:cNvPr>
          <p:cNvGrpSpPr/>
          <p:nvPr/>
        </p:nvGrpSpPr>
        <p:grpSpPr>
          <a:xfrm>
            <a:off x="5217436" y="3794919"/>
            <a:ext cx="382360" cy="389698"/>
            <a:chOff x="4600377" y="1899820"/>
            <a:chExt cx="381000" cy="388312"/>
          </a:xfrm>
        </p:grpSpPr>
        <p:sp>
          <p:nvSpPr>
            <p:cNvPr id="16" name="Oval 15">
              <a:extLst>
                <a:ext uri="{FF2B5EF4-FFF2-40B4-BE49-F238E27FC236}">
                  <a16:creationId xmlns:a16="http://schemas.microsoft.com/office/drawing/2014/main" id="{81F71063-941A-1874-9152-624463461BA5}"/>
                </a:ext>
              </a:extLst>
            </p:cNvPr>
            <p:cNvSpPr/>
            <p:nvPr/>
          </p:nvSpPr>
          <p:spPr>
            <a:xfrm>
              <a:off x="4600377" y="1907132"/>
              <a:ext cx="381000" cy="381000"/>
            </a:xfrm>
            <a:prstGeom prst="ellipse">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4" dirty="0">
                <a:latin typeface="Arial" panose="020B0604020202020204" pitchFamily="34" charset="0"/>
              </a:endParaRPr>
            </a:p>
          </p:txBody>
        </p:sp>
        <p:sp>
          <p:nvSpPr>
            <p:cNvPr id="17" name="TextBox 16">
              <a:extLst>
                <a:ext uri="{FF2B5EF4-FFF2-40B4-BE49-F238E27FC236}">
                  <a16:creationId xmlns:a16="http://schemas.microsoft.com/office/drawing/2014/main" id="{C9DA423D-E588-8E1B-63D7-24043E329BCE}"/>
                </a:ext>
              </a:extLst>
            </p:cNvPr>
            <p:cNvSpPr txBox="1"/>
            <p:nvPr/>
          </p:nvSpPr>
          <p:spPr>
            <a:xfrm>
              <a:off x="4634424" y="1899820"/>
              <a:ext cx="312906" cy="369781"/>
            </a:xfrm>
            <a:prstGeom prst="rect">
              <a:avLst/>
            </a:prstGeom>
            <a:noFill/>
          </p:spPr>
          <p:txBody>
            <a:bodyPr wrap="none" rtlCol="0">
              <a:spAutoFit/>
            </a:bodyPr>
            <a:lstStyle/>
            <a:p>
              <a:r>
                <a:rPr lang="en-US" sz="1809" dirty="0">
                  <a:latin typeface="Arial" panose="020B0604020202020204" pitchFamily="34" charset="0"/>
                </a:rPr>
                <a:t>2</a:t>
              </a:r>
            </a:p>
          </p:txBody>
        </p:sp>
      </p:grpSp>
      <p:graphicFrame>
        <p:nvGraphicFramePr>
          <p:cNvPr id="18" name="Object 17">
            <a:extLst>
              <a:ext uri="{FF2B5EF4-FFF2-40B4-BE49-F238E27FC236}">
                <a16:creationId xmlns:a16="http://schemas.microsoft.com/office/drawing/2014/main" id="{22AC281D-1F3D-39A3-8530-DD70A8B91D4F}"/>
              </a:ext>
            </a:extLst>
          </p:cNvPr>
          <p:cNvGraphicFramePr>
            <a:graphicFrameLocks noChangeAspect="1"/>
          </p:cNvGraphicFramePr>
          <p:nvPr/>
        </p:nvGraphicFramePr>
        <p:xfrm>
          <a:off x="4891696" y="1959594"/>
          <a:ext cx="516921" cy="334396"/>
        </p:xfrm>
        <a:graphic>
          <a:graphicData uri="http://schemas.openxmlformats.org/presentationml/2006/ole">
            <mc:AlternateContent xmlns:mc="http://schemas.openxmlformats.org/markup-compatibility/2006">
              <mc:Choice xmlns:v="urn:schemas-microsoft-com:vml" Requires="v">
                <p:oleObj name="MDLDrawObject Class" r:id="rId4" imgW="589477" imgH="380737" progId="MDLDrawOLE.MDLDrawObject.1">
                  <p:embed/>
                </p:oleObj>
              </mc:Choice>
              <mc:Fallback>
                <p:oleObj name="MDLDrawObject Class" r:id="rId4" imgW="589477" imgH="380737" progId="MDLDrawOLE.MDLDrawObject.1">
                  <p:embed/>
                  <p:pic>
                    <p:nvPicPr>
                      <p:cNvPr id="18" name="Object 17">
                        <a:extLst>
                          <a:ext uri="{FF2B5EF4-FFF2-40B4-BE49-F238E27FC236}">
                            <a16:creationId xmlns:a16="http://schemas.microsoft.com/office/drawing/2014/main" id="{22AC281D-1F3D-39A3-8530-DD70A8B91D4F}"/>
                          </a:ext>
                        </a:extLst>
                      </p:cNvPr>
                      <p:cNvPicPr/>
                      <p:nvPr/>
                    </p:nvPicPr>
                    <p:blipFill>
                      <a:blip r:embed="rId5"/>
                      <a:stretch>
                        <a:fillRect/>
                      </a:stretch>
                    </p:blipFill>
                    <p:spPr>
                      <a:xfrm>
                        <a:off x="4891696" y="1959594"/>
                        <a:ext cx="516921" cy="334396"/>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6CAA91C3-6AD3-7FA9-FFF1-202A642C06ED}"/>
              </a:ext>
            </a:extLst>
          </p:cNvPr>
          <p:cNvGraphicFramePr>
            <a:graphicFrameLocks noChangeAspect="1"/>
          </p:cNvGraphicFramePr>
          <p:nvPr/>
        </p:nvGraphicFramePr>
        <p:xfrm>
          <a:off x="6229954" y="430155"/>
          <a:ext cx="516921" cy="334396"/>
        </p:xfrm>
        <a:graphic>
          <a:graphicData uri="http://schemas.openxmlformats.org/presentationml/2006/ole">
            <mc:AlternateContent xmlns:mc="http://schemas.openxmlformats.org/markup-compatibility/2006">
              <mc:Choice xmlns:v="urn:schemas-microsoft-com:vml" Requires="v">
                <p:oleObj name="MDLDrawObject Class" r:id="rId6" imgW="589477" imgH="380737" progId="MDLDrawOLE.MDLDrawObject.1">
                  <p:embed/>
                </p:oleObj>
              </mc:Choice>
              <mc:Fallback>
                <p:oleObj name="MDLDrawObject Class" r:id="rId6" imgW="589477" imgH="380737" progId="MDLDrawOLE.MDLDrawObject.1">
                  <p:embed/>
                  <p:pic>
                    <p:nvPicPr>
                      <p:cNvPr id="19" name="Object 18">
                        <a:extLst>
                          <a:ext uri="{FF2B5EF4-FFF2-40B4-BE49-F238E27FC236}">
                            <a16:creationId xmlns:a16="http://schemas.microsoft.com/office/drawing/2014/main" id="{6CAA91C3-6AD3-7FA9-FFF1-202A642C06ED}"/>
                          </a:ext>
                        </a:extLst>
                      </p:cNvPr>
                      <p:cNvPicPr/>
                      <p:nvPr/>
                    </p:nvPicPr>
                    <p:blipFill>
                      <a:blip r:embed="rId5"/>
                      <a:stretch>
                        <a:fillRect/>
                      </a:stretch>
                    </p:blipFill>
                    <p:spPr>
                      <a:xfrm>
                        <a:off x="6229954" y="430155"/>
                        <a:ext cx="516921" cy="334396"/>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B32CB373-92E4-32AD-040A-FA48A730576A}"/>
              </a:ext>
            </a:extLst>
          </p:cNvPr>
          <p:cNvGraphicFramePr>
            <a:graphicFrameLocks noChangeAspect="1"/>
          </p:cNvGraphicFramePr>
          <p:nvPr/>
        </p:nvGraphicFramePr>
        <p:xfrm>
          <a:off x="9423393" y="1319310"/>
          <a:ext cx="516921" cy="334396"/>
        </p:xfrm>
        <a:graphic>
          <a:graphicData uri="http://schemas.openxmlformats.org/presentationml/2006/ole">
            <mc:AlternateContent xmlns:mc="http://schemas.openxmlformats.org/markup-compatibility/2006">
              <mc:Choice xmlns:v="urn:schemas-microsoft-com:vml" Requires="v">
                <p:oleObj name="MDLDrawObject Class" r:id="rId7" imgW="589477" imgH="380737" progId="MDLDrawOLE.MDLDrawObject.1">
                  <p:embed/>
                </p:oleObj>
              </mc:Choice>
              <mc:Fallback>
                <p:oleObj name="MDLDrawObject Class" r:id="rId7" imgW="589477" imgH="380737" progId="MDLDrawOLE.MDLDrawObject.1">
                  <p:embed/>
                  <p:pic>
                    <p:nvPicPr>
                      <p:cNvPr id="20" name="Object 19">
                        <a:extLst>
                          <a:ext uri="{FF2B5EF4-FFF2-40B4-BE49-F238E27FC236}">
                            <a16:creationId xmlns:a16="http://schemas.microsoft.com/office/drawing/2014/main" id="{B32CB373-92E4-32AD-040A-FA48A730576A}"/>
                          </a:ext>
                        </a:extLst>
                      </p:cNvPr>
                      <p:cNvPicPr/>
                      <p:nvPr/>
                    </p:nvPicPr>
                    <p:blipFill>
                      <a:blip r:embed="rId5"/>
                      <a:stretch>
                        <a:fillRect/>
                      </a:stretch>
                    </p:blipFill>
                    <p:spPr>
                      <a:xfrm>
                        <a:off x="9423393" y="1319310"/>
                        <a:ext cx="516921" cy="334396"/>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C93E174C-3FF6-D6CB-5D05-A11117772AB7}"/>
              </a:ext>
            </a:extLst>
          </p:cNvPr>
          <p:cNvGraphicFramePr>
            <a:graphicFrameLocks noChangeAspect="1"/>
          </p:cNvGraphicFramePr>
          <p:nvPr/>
        </p:nvGraphicFramePr>
        <p:xfrm>
          <a:off x="10417527" y="430154"/>
          <a:ext cx="516921" cy="334396"/>
        </p:xfrm>
        <a:graphic>
          <a:graphicData uri="http://schemas.openxmlformats.org/presentationml/2006/ole">
            <mc:AlternateContent xmlns:mc="http://schemas.openxmlformats.org/markup-compatibility/2006">
              <mc:Choice xmlns:v="urn:schemas-microsoft-com:vml" Requires="v">
                <p:oleObj name="MDLDrawObject Class" r:id="rId8" imgW="589477" imgH="380737" progId="MDLDrawOLE.MDLDrawObject.1">
                  <p:embed/>
                </p:oleObj>
              </mc:Choice>
              <mc:Fallback>
                <p:oleObj name="MDLDrawObject Class" r:id="rId8" imgW="589477" imgH="380737" progId="MDLDrawOLE.MDLDrawObject.1">
                  <p:embed/>
                  <p:pic>
                    <p:nvPicPr>
                      <p:cNvPr id="21" name="Object 20">
                        <a:extLst>
                          <a:ext uri="{FF2B5EF4-FFF2-40B4-BE49-F238E27FC236}">
                            <a16:creationId xmlns:a16="http://schemas.microsoft.com/office/drawing/2014/main" id="{C93E174C-3FF6-D6CB-5D05-A11117772AB7}"/>
                          </a:ext>
                        </a:extLst>
                      </p:cNvPr>
                      <p:cNvPicPr/>
                      <p:nvPr/>
                    </p:nvPicPr>
                    <p:blipFill>
                      <a:blip r:embed="rId5"/>
                      <a:stretch>
                        <a:fillRect/>
                      </a:stretch>
                    </p:blipFill>
                    <p:spPr>
                      <a:xfrm>
                        <a:off x="10417527" y="430154"/>
                        <a:ext cx="516921" cy="334396"/>
                      </a:xfrm>
                      <a:prstGeom prst="rect">
                        <a:avLst/>
                      </a:prstGeom>
                    </p:spPr>
                  </p:pic>
                </p:oleObj>
              </mc:Fallback>
            </mc:AlternateContent>
          </a:graphicData>
        </a:graphic>
      </p:graphicFrame>
      <p:sp>
        <p:nvSpPr>
          <p:cNvPr id="22" name="TextBox 21">
            <a:extLst>
              <a:ext uri="{FF2B5EF4-FFF2-40B4-BE49-F238E27FC236}">
                <a16:creationId xmlns:a16="http://schemas.microsoft.com/office/drawing/2014/main" id="{FCC5AB46-CFCB-C0DD-5EB7-E643535610A1}"/>
              </a:ext>
            </a:extLst>
          </p:cNvPr>
          <p:cNvSpPr txBox="1"/>
          <p:nvPr/>
        </p:nvSpPr>
        <p:spPr>
          <a:xfrm>
            <a:off x="4317489" y="2263843"/>
            <a:ext cx="1621400" cy="411447"/>
          </a:xfrm>
          <a:prstGeom prst="rect">
            <a:avLst/>
          </a:prstGeom>
          <a:solidFill>
            <a:schemeClr val="bg1"/>
          </a:solidFill>
        </p:spPr>
        <p:txBody>
          <a:bodyPr wrap="none" rtlCol="0">
            <a:spAutoFit/>
          </a:bodyPr>
          <a:lstStyle/>
          <a:p>
            <a:r>
              <a:rPr lang="en-US" sz="2064" dirty="0"/>
              <a:t>Lac repressor</a:t>
            </a:r>
          </a:p>
        </p:txBody>
      </p:sp>
      <p:sp>
        <p:nvSpPr>
          <p:cNvPr id="23" name="TextBox 22">
            <a:extLst>
              <a:ext uri="{FF2B5EF4-FFF2-40B4-BE49-F238E27FC236}">
                <a16:creationId xmlns:a16="http://schemas.microsoft.com/office/drawing/2014/main" id="{6ADB7D7A-F162-9140-E64B-9386AEFF84FD}"/>
              </a:ext>
            </a:extLst>
          </p:cNvPr>
          <p:cNvSpPr txBox="1"/>
          <p:nvPr/>
        </p:nvSpPr>
        <p:spPr>
          <a:xfrm>
            <a:off x="4758606" y="2935070"/>
            <a:ext cx="1249721" cy="411447"/>
          </a:xfrm>
          <a:prstGeom prst="rect">
            <a:avLst/>
          </a:prstGeom>
          <a:solidFill>
            <a:schemeClr val="bg1"/>
          </a:solidFill>
        </p:spPr>
        <p:txBody>
          <a:bodyPr wrap="none" rtlCol="0">
            <a:spAutoFit/>
          </a:bodyPr>
          <a:lstStyle/>
          <a:p>
            <a:r>
              <a:rPr lang="en-US" sz="2064" dirty="0"/>
              <a:t>Lac I gene</a:t>
            </a:r>
          </a:p>
        </p:txBody>
      </p:sp>
      <p:graphicFrame>
        <p:nvGraphicFramePr>
          <p:cNvPr id="24" name="Object 23">
            <a:extLst>
              <a:ext uri="{FF2B5EF4-FFF2-40B4-BE49-F238E27FC236}">
                <a16:creationId xmlns:a16="http://schemas.microsoft.com/office/drawing/2014/main" id="{C6A710A1-1578-5AFE-CCE1-F81066DFF57E}"/>
              </a:ext>
            </a:extLst>
          </p:cNvPr>
          <p:cNvGraphicFramePr>
            <a:graphicFrameLocks noChangeAspect="1"/>
          </p:cNvGraphicFramePr>
          <p:nvPr/>
        </p:nvGraphicFramePr>
        <p:xfrm>
          <a:off x="4734685" y="5662190"/>
          <a:ext cx="516921" cy="334396"/>
        </p:xfrm>
        <a:graphic>
          <a:graphicData uri="http://schemas.openxmlformats.org/presentationml/2006/ole">
            <mc:AlternateContent xmlns:mc="http://schemas.openxmlformats.org/markup-compatibility/2006">
              <mc:Choice xmlns:v="urn:schemas-microsoft-com:vml" Requires="v">
                <p:oleObj name="MDLDrawObject Class" r:id="rId9" imgW="589477" imgH="380737" progId="MDLDrawOLE.MDLDrawObject.1">
                  <p:embed/>
                </p:oleObj>
              </mc:Choice>
              <mc:Fallback>
                <p:oleObj name="MDLDrawObject Class" r:id="rId9" imgW="589477" imgH="380737" progId="MDLDrawOLE.MDLDrawObject.1">
                  <p:embed/>
                  <p:pic>
                    <p:nvPicPr>
                      <p:cNvPr id="24" name="Object 23">
                        <a:extLst>
                          <a:ext uri="{FF2B5EF4-FFF2-40B4-BE49-F238E27FC236}">
                            <a16:creationId xmlns:a16="http://schemas.microsoft.com/office/drawing/2014/main" id="{C6A710A1-1578-5AFE-CCE1-F81066DFF57E}"/>
                          </a:ext>
                        </a:extLst>
                      </p:cNvPr>
                      <p:cNvPicPr/>
                      <p:nvPr/>
                    </p:nvPicPr>
                    <p:blipFill>
                      <a:blip r:embed="rId5"/>
                      <a:stretch>
                        <a:fillRect/>
                      </a:stretch>
                    </p:blipFill>
                    <p:spPr>
                      <a:xfrm>
                        <a:off x="4734685" y="5662190"/>
                        <a:ext cx="516921" cy="334396"/>
                      </a:xfrm>
                      <a:prstGeom prst="rect">
                        <a:avLst/>
                      </a:prstGeom>
                    </p:spPr>
                  </p:pic>
                </p:oleObj>
              </mc:Fallback>
            </mc:AlternateContent>
          </a:graphicData>
        </a:graphic>
      </p:graphicFrame>
      <p:graphicFrame>
        <p:nvGraphicFramePr>
          <p:cNvPr id="25" name="Object 24">
            <a:extLst>
              <a:ext uri="{FF2B5EF4-FFF2-40B4-BE49-F238E27FC236}">
                <a16:creationId xmlns:a16="http://schemas.microsoft.com/office/drawing/2014/main" id="{E97D31F1-0914-C32C-C96E-1E308C784346}"/>
              </a:ext>
            </a:extLst>
          </p:cNvPr>
          <p:cNvGraphicFramePr>
            <a:graphicFrameLocks noChangeAspect="1"/>
          </p:cNvGraphicFramePr>
          <p:nvPr/>
        </p:nvGraphicFramePr>
        <p:xfrm>
          <a:off x="9576336" y="4980754"/>
          <a:ext cx="516921" cy="334396"/>
        </p:xfrm>
        <a:graphic>
          <a:graphicData uri="http://schemas.openxmlformats.org/presentationml/2006/ole">
            <mc:AlternateContent xmlns:mc="http://schemas.openxmlformats.org/markup-compatibility/2006">
              <mc:Choice xmlns:v="urn:schemas-microsoft-com:vml" Requires="v">
                <p:oleObj name="MDLDrawObject Class" r:id="rId10" imgW="589477" imgH="380737" progId="MDLDrawOLE.MDLDrawObject.1">
                  <p:embed/>
                </p:oleObj>
              </mc:Choice>
              <mc:Fallback>
                <p:oleObj name="MDLDrawObject Class" r:id="rId10" imgW="589477" imgH="380737" progId="MDLDrawOLE.MDLDrawObject.1">
                  <p:embed/>
                  <p:pic>
                    <p:nvPicPr>
                      <p:cNvPr id="25" name="Object 24">
                        <a:extLst>
                          <a:ext uri="{FF2B5EF4-FFF2-40B4-BE49-F238E27FC236}">
                            <a16:creationId xmlns:a16="http://schemas.microsoft.com/office/drawing/2014/main" id="{E97D31F1-0914-C32C-C96E-1E308C784346}"/>
                          </a:ext>
                        </a:extLst>
                      </p:cNvPr>
                      <p:cNvPicPr/>
                      <p:nvPr/>
                    </p:nvPicPr>
                    <p:blipFill>
                      <a:blip r:embed="rId5"/>
                      <a:stretch>
                        <a:fillRect/>
                      </a:stretch>
                    </p:blipFill>
                    <p:spPr>
                      <a:xfrm>
                        <a:off x="9576336" y="4980754"/>
                        <a:ext cx="516921" cy="334396"/>
                      </a:xfrm>
                      <a:prstGeom prst="rect">
                        <a:avLst/>
                      </a:prstGeom>
                    </p:spPr>
                  </p:pic>
                </p:oleObj>
              </mc:Fallback>
            </mc:AlternateContent>
          </a:graphicData>
        </a:graphic>
      </p:graphicFrame>
      <p:sp>
        <p:nvSpPr>
          <p:cNvPr id="2" name="Date Placeholder 1">
            <a:extLst>
              <a:ext uri="{FF2B5EF4-FFF2-40B4-BE49-F238E27FC236}">
                <a16:creationId xmlns:a16="http://schemas.microsoft.com/office/drawing/2014/main" id="{7301DAE1-D222-295F-E06D-1C702D9E37A4}"/>
              </a:ext>
            </a:extLst>
          </p:cNvPr>
          <p:cNvSpPr>
            <a:spLocks noGrp="1"/>
          </p:cNvSpPr>
          <p:nvPr>
            <p:ph type="dt" sz="half" idx="6"/>
          </p:nvPr>
        </p:nvSpPr>
        <p:spPr/>
        <p:txBody>
          <a:bodyPr/>
          <a:lstStyle/>
          <a:p>
            <a:fld id="{2D791035-3308-4B0E-86E7-05D45C728E03}" type="datetime1">
              <a:rPr lang="en-US" smtClean="0"/>
              <a:t>8/28/2024</a:t>
            </a:fld>
            <a:endParaRPr lang="en-US"/>
          </a:p>
        </p:txBody>
      </p:sp>
      <p:sp>
        <p:nvSpPr>
          <p:cNvPr id="3" name="Footer Placeholder 2">
            <a:extLst>
              <a:ext uri="{FF2B5EF4-FFF2-40B4-BE49-F238E27FC236}">
                <a16:creationId xmlns:a16="http://schemas.microsoft.com/office/drawing/2014/main" id="{010578CC-309D-A715-0D94-4B7EEE37E5A0}"/>
              </a:ext>
            </a:extLst>
          </p:cNvPr>
          <p:cNvSpPr>
            <a:spLocks noGrp="1"/>
          </p:cNvSpPr>
          <p:nvPr>
            <p:ph type="ftr" sz="quarter" idx="5"/>
          </p:nvPr>
        </p:nvSpPr>
        <p:spPr/>
        <p:txBody>
          <a:bodyPr/>
          <a:lstStyle/>
          <a:p>
            <a:r>
              <a:rPr lang="en-US"/>
              <a:t>Foundations - Rule - F2024 - Lecture 2b</a:t>
            </a:r>
          </a:p>
        </p:txBody>
      </p:sp>
      <p:sp>
        <p:nvSpPr>
          <p:cNvPr id="4" name="Slide Number Placeholder 3">
            <a:extLst>
              <a:ext uri="{FF2B5EF4-FFF2-40B4-BE49-F238E27FC236}">
                <a16:creationId xmlns:a16="http://schemas.microsoft.com/office/drawing/2014/main" id="{600AB728-20AB-AC66-DAF7-AD8A1E7742E2}"/>
              </a:ext>
            </a:extLst>
          </p:cNvPr>
          <p:cNvSpPr>
            <a:spLocks noGrp="1"/>
          </p:cNvSpPr>
          <p:nvPr>
            <p:ph type="sldNum" sz="quarter" idx="7"/>
          </p:nvPr>
        </p:nvSpPr>
        <p:spPr/>
        <p:txBody>
          <a:bodyPr/>
          <a:lstStyle/>
          <a:p>
            <a:pPr marL="38446">
              <a:lnSpc>
                <a:spcPts val="1422"/>
              </a:lnSpc>
            </a:pPr>
            <a:fld id="{81D60167-4931-47E6-BA6A-407CBD079E47}" type="slidenum">
              <a:rPr lang="en-US" smtClean="0"/>
              <a:pPr marL="38446">
                <a:lnSpc>
                  <a:spcPts val="1422"/>
                </a:lnSpc>
              </a:pPr>
              <a:t>30</a:t>
            </a:fld>
            <a:endParaRPr lang="en-US" dirty="0"/>
          </a:p>
        </p:txBody>
      </p:sp>
    </p:spTree>
    <p:extLst>
      <p:ext uri="{BB962C8B-B14F-4D97-AF65-F5344CB8AC3E}">
        <p14:creationId xmlns:p14="http://schemas.microsoft.com/office/powerpoint/2010/main" val="9740136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9365F046-2795-F99A-3EA3-69D11C9427B0}"/>
              </a:ext>
            </a:extLst>
          </p:cNvPr>
          <p:cNvPicPr>
            <a:picLocks noChangeAspect="1"/>
          </p:cNvPicPr>
          <p:nvPr/>
        </p:nvPicPr>
        <p:blipFill>
          <a:blip r:embed="rId2"/>
          <a:stretch>
            <a:fillRect/>
          </a:stretch>
        </p:blipFill>
        <p:spPr>
          <a:xfrm>
            <a:off x="10799887" y="3412559"/>
            <a:ext cx="2286997" cy="1450610"/>
          </a:xfrm>
          <a:prstGeom prst="rect">
            <a:avLst/>
          </a:prstGeom>
        </p:spPr>
      </p:pic>
      <p:sp>
        <p:nvSpPr>
          <p:cNvPr id="6" name="TextBox 5">
            <a:extLst>
              <a:ext uri="{FF2B5EF4-FFF2-40B4-BE49-F238E27FC236}">
                <a16:creationId xmlns:a16="http://schemas.microsoft.com/office/drawing/2014/main" id="{41252432-3EA3-44A0-A3E2-924E520E6B86}"/>
              </a:ext>
            </a:extLst>
          </p:cNvPr>
          <p:cNvSpPr txBox="1"/>
          <p:nvPr/>
        </p:nvSpPr>
        <p:spPr>
          <a:xfrm>
            <a:off x="2715906" y="26805"/>
            <a:ext cx="7864790" cy="522771"/>
          </a:xfrm>
          <a:prstGeom prst="rect">
            <a:avLst/>
          </a:prstGeom>
          <a:noFill/>
        </p:spPr>
        <p:txBody>
          <a:bodyPr wrap="none" rtlCol="0">
            <a:spAutoFit/>
          </a:bodyPr>
          <a:lstStyle/>
          <a:p>
            <a:r>
              <a:rPr lang="en-US" sz="2795" dirty="0">
                <a:latin typeface="Arial" panose="020B0604020202020204" pitchFamily="34" charset="0"/>
              </a:rPr>
              <a:t>Regulation of T7 Transcription by Lac Repressor</a:t>
            </a:r>
          </a:p>
        </p:txBody>
      </p:sp>
      <p:graphicFrame>
        <p:nvGraphicFramePr>
          <p:cNvPr id="7" name="Object 6">
            <a:extLst>
              <a:ext uri="{FF2B5EF4-FFF2-40B4-BE49-F238E27FC236}">
                <a16:creationId xmlns:a16="http://schemas.microsoft.com/office/drawing/2014/main" id="{C1AA4693-1109-42B8-9794-6EF8B2B4E275}"/>
              </a:ext>
            </a:extLst>
          </p:cNvPr>
          <p:cNvGraphicFramePr>
            <a:graphicFrameLocks noChangeAspect="1"/>
          </p:cNvGraphicFramePr>
          <p:nvPr/>
        </p:nvGraphicFramePr>
        <p:xfrm>
          <a:off x="4759403" y="3496998"/>
          <a:ext cx="5260630" cy="3431677"/>
        </p:xfrm>
        <a:graphic>
          <a:graphicData uri="http://schemas.openxmlformats.org/presentationml/2006/ole">
            <mc:AlternateContent xmlns:mc="http://schemas.openxmlformats.org/markup-compatibility/2006">
              <mc:Choice xmlns:v="urn:schemas-microsoft-com:vml" Requires="v">
                <p:oleObj name="MDLDrawObject Class" r:id="rId3" imgW="4295609" imgH="2809415" progId="MDLDrawOLE.MDLDrawObject.1">
                  <p:embed/>
                </p:oleObj>
              </mc:Choice>
              <mc:Fallback>
                <p:oleObj name="MDLDrawObject Class" r:id="rId3" imgW="4295609" imgH="2809415" progId="MDLDrawOLE.MDLDrawObject.1">
                  <p:embed/>
                  <p:pic>
                    <p:nvPicPr>
                      <p:cNvPr id="7" name="Object 6">
                        <a:extLst>
                          <a:ext uri="{FF2B5EF4-FFF2-40B4-BE49-F238E27FC236}">
                            <a16:creationId xmlns:a16="http://schemas.microsoft.com/office/drawing/2014/main" id="{C1AA4693-1109-42B8-9794-6EF8B2B4E275}"/>
                          </a:ext>
                        </a:extLst>
                      </p:cNvPr>
                      <p:cNvPicPr>
                        <a:picLocks noChangeAspect="1" noChangeArrowheads="1"/>
                      </p:cNvPicPr>
                      <p:nvPr/>
                    </p:nvPicPr>
                    <p:blipFill>
                      <a:blip r:embed="rId4"/>
                      <a:srcRect/>
                      <a:stretch>
                        <a:fillRect/>
                      </a:stretch>
                    </p:blipFill>
                    <p:spPr bwMode="auto">
                      <a:xfrm>
                        <a:off x="4759403" y="3496998"/>
                        <a:ext cx="5260630" cy="3431677"/>
                      </a:xfrm>
                      <a:prstGeom prst="rect">
                        <a:avLst/>
                      </a:prstGeom>
                      <a:noFill/>
                    </p:spPr>
                  </p:pic>
                </p:oleObj>
              </mc:Fallback>
            </mc:AlternateContent>
          </a:graphicData>
        </a:graphic>
      </p:graphicFrame>
      <p:graphicFrame>
        <p:nvGraphicFramePr>
          <p:cNvPr id="8" name="Object 7">
            <a:extLst>
              <a:ext uri="{FF2B5EF4-FFF2-40B4-BE49-F238E27FC236}">
                <a16:creationId xmlns:a16="http://schemas.microsoft.com/office/drawing/2014/main" id="{BFDDF471-843C-4CA2-8789-6DF314E4AD36}"/>
              </a:ext>
            </a:extLst>
          </p:cNvPr>
          <p:cNvGraphicFramePr>
            <a:graphicFrameLocks noChangeAspect="1"/>
          </p:cNvGraphicFramePr>
          <p:nvPr/>
        </p:nvGraphicFramePr>
        <p:xfrm>
          <a:off x="2202372" y="708959"/>
          <a:ext cx="9146360" cy="1836919"/>
        </p:xfrm>
        <a:graphic>
          <a:graphicData uri="http://schemas.openxmlformats.org/presentationml/2006/ole">
            <mc:AlternateContent xmlns:mc="http://schemas.openxmlformats.org/markup-compatibility/2006">
              <mc:Choice xmlns:v="urn:schemas-microsoft-com:vml" Requires="v">
                <p:oleObj name="MDLDrawObject Class" r:id="rId5" imgW="9810417" imgH="2008921" progId="MDLDrawOLE.MDLDrawObject.1">
                  <p:embed/>
                </p:oleObj>
              </mc:Choice>
              <mc:Fallback>
                <p:oleObj name="MDLDrawObject Class" r:id="rId5" imgW="9810417" imgH="2008921" progId="MDLDrawOLE.MDLDrawObject.1">
                  <p:embed/>
                  <p:pic>
                    <p:nvPicPr>
                      <p:cNvPr id="8" name="Object 7">
                        <a:extLst>
                          <a:ext uri="{FF2B5EF4-FFF2-40B4-BE49-F238E27FC236}">
                            <a16:creationId xmlns:a16="http://schemas.microsoft.com/office/drawing/2014/main" id="{BFDDF471-843C-4CA2-8789-6DF314E4AD36}"/>
                          </a:ext>
                        </a:extLst>
                      </p:cNvPr>
                      <p:cNvPicPr>
                        <a:picLocks noChangeAspect="1" noChangeArrowheads="1"/>
                      </p:cNvPicPr>
                      <p:nvPr/>
                    </p:nvPicPr>
                    <p:blipFill>
                      <a:blip r:embed="rId6"/>
                      <a:srcRect/>
                      <a:stretch>
                        <a:fillRect/>
                      </a:stretch>
                    </p:blipFill>
                    <p:spPr bwMode="auto">
                      <a:xfrm>
                        <a:off x="2202372" y="708959"/>
                        <a:ext cx="9146360" cy="1836919"/>
                      </a:xfrm>
                      <a:prstGeom prst="rect">
                        <a:avLst/>
                      </a:prstGeom>
                      <a:noFill/>
                    </p:spPr>
                  </p:pic>
                </p:oleObj>
              </mc:Fallback>
            </mc:AlternateContent>
          </a:graphicData>
        </a:graphic>
      </p:graphicFrame>
      <p:sp>
        <p:nvSpPr>
          <p:cNvPr id="5" name="TextBox 4">
            <a:extLst>
              <a:ext uri="{FF2B5EF4-FFF2-40B4-BE49-F238E27FC236}">
                <a16:creationId xmlns:a16="http://schemas.microsoft.com/office/drawing/2014/main" id="{6FA72E6C-F288-4BAD-8A99-D3843A7E38FC}"/>
              </a:ext>
            </a:extLst>
          </p:cNvPr>
          <p:cNvSpPr txBox="1"/>
          <p:nvPr/>
        </p:nvSpPr>
        <p:spPr>
          <a:xfrm>
            <a:off x="203787" y="2884150"/>
            <a:ext cx="3810812" cy="4416910"/>
          </a:xfrm>
          <a:prstGeom prst="rect">
            <a:avLst/>
          </a:prstGeom>
          <a:noFill/>
        </p:spPr>
        <p:txBody>
          <a:bodyPr wrap="square" rtlCol="0">
            <a:spAutoFit/>
          </a:bodyPr>
          <a:lstStyle/>
          <a:p>
            <a:r>
              <a:rPr lang="en-US" sz="2007" dirty="0">
                <a:latin typeface="Arial" panose="020B0604020202020204" pitchFamily="34" charset="0"/>
              </a:rPr>
              <a:t>Addition of IPTG causes:</a:t>
            </a:r>
          </a:p>
          <a:p>
            <a:pPr marL="454716" indent="-454716">
              <a:spcBef>
                <a:spcPts val="602"/>
              </a:spcBef>
              <a:buAutoNum type="arabicPeriod"/>
            </a:pPr>
            <a:r>
              <a:rPr lang="en-US" sz="2007" dirty="0">
                <a:latin typeface="Arial" panose="020B0604020202020204" pitchFamily="34" charset="0"/>
              </a:rPr>
              <a:t>Production of mRNA for T7 RNA polymerase </a:t>
            </a:r>
            <a:r>
              <a:rPr lang="en-US" sz="2007" i="1" dirty="0">
                <a:latin typeface="Arial" panose="020B0604020202020204" pitchFamily="34" charset="0"/>
              </a:rPr>
              <a:t>from the chromosome.</a:t>
            </a:r>
          </a:p>
          <a:p>
            <a:pPr marL="454716" indent="-454716">
              <a:spcBef>
                <a:spcPts val="602"/>
              </a:spcBef>
              <a:buAutoNum type="arabicPeriod"/>
            </a:pPr>
            <a:r>
              <a:rPr lang="en-US" sz="2007" dirty="0">
                <a:latin typeface="Arial" panose="020B0604020202020204" pitchFamily="34" charset="0"/>
              </a:rPr>
              <a:t>Translation of mRNA to produce T7 RNA polymerase.</a:t>
            </a:r>
          </a:p>
          <a:p>
            <a:pPr marL="454716" indent="-454716">
              <a:spcBef>
                <a:spcPts val="602"/>
              </a:spcBef>
              <a:buAutoNum type="arabicPeriod"/>
            </a:pPr>
            <a:r>
              <a:rPr lang="en-US" sz="2007" dirty="0">
                <a:latin typeface="Arial" panose="020B0604020202020204" pitchFamily="34" charset="0"/>
              </a:rPr>
              <a:t>T7 RNA polymerase produces mRNA </a:t>
            </a:r>
            <a:r>
              <a:rPr lang="en-US" sz="2007" i="1" dirty="0">
                <a:latin typeface="Arial" panose="020B0604020202020204" pitchFamily="34" charset="0"/>
              </a:rPr>
              <a:t>from gene on the plasmid.</a:t>
            </a:r>
          </a:p>
          <a:p>
            <a:pPr marL="454716" indent="-454716">
              <a:spcBef>
                <a:spcPts val="602"/>
              </a:spcBef>
              <a:buAutoNum type="arabicPeriod"/>
            </a:pPr>
            <a:r>
              <a:rPr lang="en-US" sz="2007" dirty="0">
                <a:latin typeface="Arial" panose="020B0604020202020204" pitchFamily="34" charset="0"/>
              </a:rPr>
              <a:t>mRNA is translated to final target protein.</a:t>
            </a:r>
          </a:p>
          <a:p>
            <a:pPr marL="454716" indent="-454716">
              <a:buAutoNum type="arabicPeriod"/>
            </a:pPr>
            <a:endParaRPr lang="en-US" sz="2007" dirty="0">
              <a:latin typeface="Arial" panose="020B0604020202020204" pitchFamily="34" charset="0"/>
            </a:endParaRPr>
          </a:p>
        </p:txBody>
      </p:sp>
      <p:graphicFrame>
        <p:nvGraphicFramePr>
          <p:cNvPr id="9" name="Object 8">
            <a:extLst>
              <a:ext uri="{FF2B5EF4-FFF2-40B4-BE49-F238E27FC236}">
                <a16:creationId xmlns:a16="http://schemas.microsoft.com/office/drawing/2014/main" id="{08D01619-EDCD-4958-BAB3-E94082AA9AE8}"/>
              </a:ext>
            </a:extLst>
          </p:cNvPr>
          <p:cNvGraphicFramePr>
            <a:graphicFrameLocks noChangeAspect="1"/>
          </p:cNvGraphicFramePr>
          <p:nvPr/>
        </p:nvGraphicFramePr>
        <p:xfrm>
          <a:off x="6944703" y="2667748"/>
          <a:ext cx="1546230" cy="968862"/>
        </p:xfrm>
        <a:graphic>
          <a:graphicData uri="http://schemas.openxmlformats.org/presentationml/2006/ole">
            <mc:AlternateContent xmlns:mc="http://schemas.openxmlformats.org/markup-compatibility/2006">
              <mc:Choice xmlns:v="urn:schemas-microsoft-com:vml" Requires="v">
                <p:oleObj name="MDLDrawObject Class" r:id="rId7" imgW="1628757" imgH="1028700" progId="MDLDrawOLE.MDLDrawObject.1">
                  <p:embed/>
                </p:oleObj>
              </mc:Choice>
              <mc:Fallback>
                <p:oleObj name="MDLDrawObject Class" r:id="rId7" imgW="1628757" imgH="1028700" progId="MDLDrawOLE.MDLDrawObject.1">
                  <p:embed/>
                  <p:pic>
                    <p:nvPicPr>
                      <p:cNvPr id="9" name="Object 8">
                        <a:extLst>
                          <a:ext uri="{FF2B5EF4-FFF2-40B4-BE49-F238E27FC236}">
                            <a16:creationId xmlns:a16="http://schemas.microsoft.com/office/drawing/2014/main" id="{08D01619-EDCD-4958-BAB3-E94082AA9AE8}"/>
                          </a:ext>
                        </a:extLst>
                      </p:cNvPr>
                      <p:cNvPicPr>
                        <a:picLocks noChangeAspect="1" noChangeArrowheads="1"/>
                      </p:cNvPicPr>
                      <p:nvPr/>
                    </p:nvPicPr>
                    <p:blipFill>
                      <a:blip r:embed="rId8"/>
                      <a:srcRect/>
                      <a:stretch>
                        <a:fillRect/>
                      </a:stretch>
                    </p:blipFill>
                    <p:spPr bwMode="auto">
                      <a:xfrm>
                        <a:off x="6944703" y="2667748"/>
                        <a:ext cx="1546230" cy="968862"/>
                      </a:xfrm>
                      <a:prstGeom prst="rect">
                        <a:avLst/>
                      </a:prstGeom>
                      <a:noFill/>
                    </p:spPr>
                  </p:pic>
                </p:oleObj>
              </mc:Fallback>
            </mc:AlternateContent>
          </a:graphicData>
        </a:graphic>
      </p:graphicFrame>
      <p:sp>
        <p:nvSpPr>
          <p:cNvPr id="11" name="TextBox 10">
            <a:extLst>
              <a:ext uri="{FF2B5EF4-FFF2-40B4-BE49-F238E27FC236}">
                <a16:creationId xmlns:a16="http://schemas.microsoft.com/office/drawing/2014/main" id="{B4963807-E5FD-628F-B20F-B574B892D4FF}"/>
              </a:ext>
            </a:extLst>
          </p:cNvPr>
          <p:cNvSpPr txBox="1"/>
          <p:nvPr/>
        </p:nvSpPr>
        <p:spPr>
          <a:xfrm>
            <a:off x="246763" y="1139657"/>
            <a:ext cx="3146985" cy="401538"/>
          </a:xfrm>
          <a:prstGeom prst="rect">
            <a:avLst/>
          </a:prstGeom>
          <a:noFill/>
        </p:spPr>
        <p:txBody>
          <a:bodyPr wrap="none" rtlCol="0">
            <a:spAutoFit/>
          </a:bodyPr>
          <a:lstStyle/>
          <a:p>
            <a:r>
              <a:rPr lang="en-US" sz="2007" b="1" dirty="0">
                <a:solidFill>
                  <a:srgbClr val="0070C0"/>
                </a:solidFill>
                <a:latin typeface="Arial" panose="020B0604020202020204" pitchFamily="34" charset="0"/>
              </a:rPr>
              <a:t>Events on Chromosome</a:t>
            </a:r>
          </a:p>
        </p:txBody>
      </p:sp>
      <p:sp>
        <p:nvSpPr>
          <p:cNvPr id="10" name="TextBox 9">
            <a:extLst>
              <a:ext uri="{FF2B5EF4-FFF2-40B4-BE49-F238E27FC236}">
                <a16:creationId xmlns:a16="http://schemas.microsoft.com/office/drawing/2014/main" id="{4D5FB846-9629-E1DE-9E63-B4DABD1508C9}"/>
              </a:ext>
            </a:extLst>
          </p:cNvPr>
          <p:cNvSpPr txBox="1"/>
          <p:nvPr/>
        </p:nvSpPr>
        <p:spPr>
          <a:xfrm>
            <a:off x="4493185" y="2995758"/>
            <a:ext cx="2472929" cy="401538"/>
          </a:xfrm>
          <a:prstGeom prst="rect">
            <a:avLst/>
          </a:prstGeom>
          <a:noFill/>
        </p:spPr>
        <p:txBody>
          <a:bodyPr wrap="none" rtlCol="0">
            <a:spAutoFit/>
          </a:bodyPr>
          <a:lstStyle/>
          <a:p>
            <a:r>
              <a:rPr lang="en-US" sz="2007" b="1" dirty="0">
                <a:solidFill>
                  <a:srgbClr val="0070C0"/>
                </a:solidFill>
                <a:latin typeface="Arial" panose="020B0604020202020204" pitchFamily="34" charset="0"/>
              </a:rPr>
              <a:t>Events on Plasmid</a:t>
            </a:r>
          </a:p>
        </p:txBody>
      </p:sp>
      <p:grpSp>
        <p:nvGrpSpPr>
          <p:cNvPr id="12" name="Group 11">
            <a:extLst>
              <a:ext uri="{FF2B5EF4-FFF2-40B4-BE49-F238E27FC236}">
                <a16:creationId xmlns:a16="http://schemas.microsoft.com/office/drawing/2014/main" id="{B6EDC14E-9C69-007B-5BA2-397A4DC32F86}"/>
              </a:ext>
            </a:extLst>
          </p:cNvPr>
          <p:cNvGrpSpPr/>
          <p:nvPr/>
        </p:nvGrpSpPr>
        <p:grpSpPr>
          <a:xfrm>
            <a:off x="8184308" y="1433616"/>
            <a:ext cx="382360" cy="393494"/>
            <a:chOff x="4460467" y="4216917"/>
            <a:chExt cx="381000" cy="392095"/>
          </a:xfrm>
        </p:grpSpPr>
        <p:sp>
          <p:nvSpPr>
            <p:cNvPr id="13" name="Oval 12">
              <a:extLst>
                <a:ext uri="{FF2B5EF4-FFF2-40B4-BE49-F238E27FC236}">
                  <a16:creationId xmlns:a16="http://schemas.microsoft.com/office/drawing/2014/main" id="{DD9C04FF-0550-F162-E45F-F23F12B4092C}"/>
                </a:ext>
              </a:extLst>
            </p:cNvPr>
            <p:cNvSpPr/>
            <p:nvPr/>
          </p:nvSpPr>
          <p:spPr>
            <a:xfrm>
              <a:off x="4460467" y="4228012"/>
              <a:ext cx="381000" cy="381000"/>
            </a:xfrm>
            <a:prstGeom prst="ellipse">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4" dirty="0">
                <a:latin typeface="Arial" panose="020B0604020202020204" pitchFamily="34" charset="0"/>
              </a:endParaRPr>
            </a:p>
          </p:txBody>
        </p:sp>
        <p:sp>
          <p:nvSpPr>
            <p:cNvPr id="14" name="TextBox 13">
              <a:extLst>
                <a:ext uri="{FF2B5EF4-FFF2-40B4-BE49-F238E27FC236}">
                  <a16:creationId xmlns:a16="http://schemas.microsoft.com/office/drawing/2014/main" id="{55AB4A65-1D08-B2C6-53D8-0EE200D7E0E8}"/>
                </a:ext>
              </a:extLst>
            </p:cNvPr>
            <p:cNvSpPr txBox="1"/>
            <p:nvPr/>
          </p:nvSpPr>
          <p:spPr>
            <a:xfrm>
              <a:off x="4494514" y="4216917"/>
              <a:ext cx="312906" cy="369781"/>
            </a:xfrm>
            <a:prstGeom prst="rect">
              <a:avLst/>
            </a:prstGeom>
            <a:noFill/>
          </p:spPr>
          <p:txBody>
            <a:bodyPr wrap="none" rtlCol="0">
              <a:spAutoFit/>
            </a:bodyPr>
            <a:lstStyle/>
            <a:p>
              <a:r>
                <a:rPr lang="en-US" sz="1809" dirty="0">
                  <a:latin typeface="Arial" panose="020B0604020202020204" pitchFamily="34" charset="0"/>
                </a:rPr>
                <a:t>1</a:t>
              </a:r>
            </a:p>
          </p:txBody>
        </p:sp>
      </p:grpSp>
      <p:grpSp>
        <p:nvGrpSpPr>
          <p:cNvPr id="15" name="Group 14">
            <a:extLst>
              <a:ext uri="{FF2B5EF4-FFF2-40B4-BE49-F238E27FC236}">
                <a16:creationId xmlns:a16="http://schemas.microsoft.com/office/drawing/2014/main" id="{99206D84-27E8-D8FC-838F-E1EEDAD2CBA4}"/>
              </a:ext>
            </a:extLst>
          </p:cNvPr>
          <p:cNvGrpSpPr/>
          <p:nvPr/>
        </p:nvGrpSpPr>
        <p:grpSpPr>
          <a:xfrm>
            <a:off x="10073403" y="3786953"/>
            <a:ext cx="382360" cy="382360"/>
            <a:chOff x="5684032" y="2183890"/>
            <a:chExt cx="381000" cy="381000"/>
          </a:xfrm>
        </p:grpSpPr>
        <p:sp>
          <p:nvSpPr>
            <p:cNvPr id="16" name="Oval 15">
              <a:extLst>
                <a:ext uri="{FF2B5EF4-FFF2-40B4-BE49-F238E27FC236}">
                  <a16:creationId xmlns:a16="http://schemas.microsoft.com/office/drawing/2014/main" id="{C3E838AB-44B5-5FAE-83BD-4D272E277415}"/>
                </a:ext>
              </a:extLst>
            </p:cNvPr>
            <p:cNvSpPr/>
            <p:nvPr/>
          </p:nvSpPr>
          <p:spPr>
            <a:xfrm>
              <a:off x="5684032" y="2183890"/>
              <a:ext cx="381000" cy="381000"/>
            </a:xfrm>
            <a:prstGeom prst="ellipse">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4" dirty="0">
                <a:latin typeface="Arial" panose="020B0604020202020204" pitchFamily="34" charset="0"/>
              </a:endParaRPr>
            </a:p>
          </p:txBody>
        </p:sp>
        <p:sp>
          <p:nvSpPr>
            <p:cNvPr id="17" name="TextBox 16">
              <a:extLst>
                <a:ext uri="{FF2B5EF4-FFF2-40B4-BE49-F238E27FC236}">
                  <a16:creationId xmlns:a16="http://schemas.microsoft.com/office/drawing/2014/main" id="{CE684496-9EAF-7E39-81BC-A580B0613436}"/>
                </a:ext>
              </a:extLst>
            </p:cNvPr>
            <p:cNvSpPr txBox="1"/>
            <p:nvPr/>
          </p:nvSpPr>
          <p:spPr>
            <a:xfrm>
              <a:off x="5710761" y="2195109"/>
              <a:ext cx="312906" cy="369781"/>
            </a:xfrm>
            <a:prstGeom prst="rect">
              <a:avLst/>
            </a:prstGeom>
            <a:noFill/>
          </p:spPr>
          <p:txBody>
            <a:bodyPr wrap="none" rtlCol="0">
              <a:spAutoFit/>
            </a:bodyPr>
            <a:lstStyle/>
            <a:p>
              <a:r>
                <a:rPr lang="en-US" sz="1809" dirty="0">
                  <a:latin typeface="Arial" panose="020B0604020202020204" pitchFamily="34" charset="0"/>
                </a:rPr>
                <a:t>3</a:t>
              </a:r>
            </a:p>
          </p:txBody>
        </p:sp>
      </p:grpSp>
      <p:grpSp>
        <p:nvGrpSpPr>
          <p:cNvPr id="18" name="Group 17">
            <a:extLst>
              <a:ext uri="{FF2B5EF4-FFF2-40B4-BE49-F238E27FC236}">
                <a16:creationId xmlns:a16="http://schemas.microsoft.com/office/drawing/2014/main" id="{9095DBEF-A16F-4123-ABCE-B813962A4CB1}"/>
              </a:ext>
            </a:extLst>
          </p:cNvPr>
          <p:cNvGrpSpPr/>
          <p:nvPr/>
        </p:nvGrpSpPr>
        <p:grpSpPr>
          <a:xfrm>
            <a:off x="9882223" y="1541195"/>
            <a:ext cx="382360" cy="389698"/>
            <a:chOff x="4600377" y="1899820"/>
            <a:chExt cx="381000" cy="388312"/>
          </a:xfrm>
        </p:grpSpPr>
        <p:sp>
          <p:nvSpPr>
            <p:cNvPr id="19" name="Oval 18">
              <a:extLst>
                <a:ext uri="{FF2B5EF4-FFF2-40B4-BE49-F238E27FC236}">
                  <a16:creationId xmlns:a16="http://schemas.microsoft.com/office/drawing/2014/main" id="{3FCBD376-992B-F99C-F920-67CB85D6F24E}"/>
                </a:ext>
              </a:extLst>
            </p:cNvPr>
            <p:cNvSpPr/>
            <p:nvPr/>
          </p:nvSpPr>
          <p:spPr>
            <a:xfrm>
              <a:off x="4600377" y="1907132"/>
              <a:ext cx="381000" cy="381000"/>
            </a:xfrm>
            <a:prstGeom prst="ellipse">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4" dirty="0">
                <a:latin typeface="Arial" panose="020B0604020202020204" pitchFamily="34" charset="0"/>
              </a:endParaRPr>
            </a:p>
          </p:txBody>
        </p:sp>
        <p:sp>
          <p:nvSpPr>
            <p:cNvPr id="20" name="TextBox 19">
              <a:extLst>
                <a:ext uri="{FF2B5EF4-FFF2-40B4-BE49-F238E27FC236}">
                  <a16:creationId xmlns:a16="http://schemas.microsoft.com/office/drawing/2014/main" id="{99928537-6E91-F30E-3706-AD57281EFBB9}"/>
                </a:ext>
              </a:extLst>
            </p:cNvPr>
            <p:cNvSpPr txBox="1"/>
            <p:nvPr/>
          </p:nvSpPr>
          <p:spPr>
            <a:xfrm>
              <a:off x="4634424" y="1899820"/>
              <a:ext cx="312906" cy="369781"/>
            </a:xfrm>
            <a:prstGeom prst="rect">
              <a:avLst/>
            </a:prstGeom>
            <a:noFill/>
          </p:spPr>
          <p:txBody>
            <a:bodyPr wrap="none" rtlCol="0">
              <a:spAutoFit/>
            </a:bodyPr>
            <a:lstStyle/>
            <a:p>
              <a:r>
                <a:rPr lang="en-US" sz="1809" dirty="0">
                  <a:latin typeface="Arial" panose="020B0604020202020204" pitchFamily="34" charset="0"/>
                </a:rPr>
                <a:t>2</a:t>
              </a:r>
            </a:p>
          </p:txBody>
        </p:sp>
      </p:grpSp>
      <p:grpSp>
        <p:nvGrpSpPr>
          <p:cNvPr id="21" name="Group 20">
            <a:extLst>
              <a:ext uri="{FF2B5EF4-FFF2-40B4-BE49-F238E27FC236}">
                <a16:creationId xmlns:a16="http://schemas.microsoft.com/office/drawing/2014/main" id="{3526098C-8471-267E-9781-801402A804BC}"/>
              </a:ext>
            </a:extLst>
          </p:cNvPr>
          <p:cNvGrpSpPr/>
          <p:nvPr/>
        </p:nvGrpSpPr>
        <p:grpSpPr>
          <a:xfrm>
            <a:off x="10723414" y="4407907"/>
            <a:ext cx="382360" cy="401379"/>
            <a:chOff x="6919105" y="2459412"/>
            <a:chExt cx="381000" cy="399952"/>
          </a:xfrm>
        </p:grpSpPr>
        <p:sp>
          <p:nvSpPr>
            <p:cNvPr id="22" name="Oval 21">
              <a:extLst>
                <a:ext uri="{FF2B5EF4-FFF2-40B4-BE49-F238E27FC236}">
                  <a16:creationId xmlns:a16="http://schemas.microsoft.com/office/drawing/2014/main" id="{F5CC9281-7BC5-B7D4-D955-8790B7A11B1D}"/>
                </a:ext>
              </a:extLst>
            </p:cNvPr>
            <p:cNvSpPr/>
            <p:nvPr/>
          </p:nvSpPr>
          <p:spPr>
            <a:xfrm>
              <a:off x="6919105" y="2478364"/>
              <a:ext cx="381000" cy="381000"/>
            </a:xfrm>
            <a:prstGeom prst="ellipse">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4" dirty="0">
                <a:latin typeface="Arial" panose="020B0604020202020204" pitchFamily="34" charset="0"/>
              </a:endParaRPr>
            </a:p>
          </p:txBody>
        </p:sp>
        <p:sp>
          <p:nvSpPr>
            <p:cNvPr id="23" name="TextBox 22">
              <a:extLst>
                <a:ext uri="{FF2B5EF4-FFF2-40B4-BE49-F238E27FC236}">
                  <a16:creationId xmlns:a16="http://schemas.microsoft.com/office/drawing/2014/main" id="{F6C9F33A-8585-0D6E-C03B-0BC74EB38F43}"/>
                </a:ext>
              </a:extLst>
            </p:cNvPr>
            <p:cNvSpPr txBox="1"/>
            <p:nvPr/>
          </p:nvSpPr>
          <p:spPr>
            <a:xfrm>
              <a:off x="6950869" y="2459412"/>
              <a:ext cx="312906" cy="369781"/>
            </a:xfrm>
            <a:prstGeom prst="rect">
              <a:avLst/>
            </a:prstGeom>
            <a:noFill/>
          </p:spPr>
          <p:txBody>
            <a:bodyPr wrap="none" rtlCol="0">
              <a:spAutoFit/>
            </a:bodyPr>
            <a:lstStyle/>
            <a:p>
              <a:r>
                <a:rPr lang="en-US" sz="1809" dirty="0">
                  <a:latin typeface="Arial" panose="020B0604020202020204" pitchFamily="34" charset="0"/>
                </a:rPr>
                <a:t>4</a:t>
              </a:r>
            </a:p>
          </p:txBody>
        </p:sp>
      </p:grpSp>
      <p:cxnSp>
        <p:nvCxnSpPr>
          <p:cNvPr id="26" name="Straight Arrow Connector 25">
            <a:extLst>
              <a:ext uri="{FF2B5EF4-FFF2-40B4-BE49-F238E27FC236}">
                <a16:creationId xmlns:a16="http://schemas.microsoft.com/office/drawing/2014/main" id="{4DC955A5-791E-9E06-33C5-E6FC009C7E01}"/>
              </a:ext>
            </a:extLst>
          </p:cNvPr>
          <p:cNvCxnSpPr/>
          <p:nvPr/>
        </p:nvCxnSpPr>
        <p:spPr>
          <a:xfrm>
            <a:off x="10414250" y="4330222"/>
            <a:ext cx="392351"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5282030B-E7B2-0C14-EFE4-16B9418AE343}"/>
              </a:ext>
            </a:extLst>
          </p:cNvPr>
          <p:cNvSpPr>
            <a:spLocks noGrp="1"/>
          </p:cNvSpPr>
          <p:nvPr>
            <p:ph type="dt" sz="half" idx="6"/>
          </p:nvPr>
        </p:nvSpPr>
        <p:spPr/>
        <p:txBody>
          <a:bodyPr/>
          <a:lstStyle/>
          <a:p>
            <a:fld id="{81DF39B8-B732-48A8-8FD5-DACD7EF27AC6}" type="datetime1">
              <a:rPr lang="en-US" smtClean="0"/>
              <a:t>8/28/2024</a:t>
            </a:fld>
            <a:endParaRPr lang="en-US"/>
          </a:p>
        </p:txBody>
      </p:sp>
      <p:sp>
        <p:nvSpPr>
          <p:cNvPr id="3" name="Footer Placeholder 2">
            <a:extLst>
              <a:ext uri="{FF2B5EF4-FFF2-40B4-BE49-F238E27FC236}">
                <a16:creationId xmlns:a16="http://schemas.microsoft.com/office/drawing/2014/main" id="{EBA172FF-49C0-B929-87B6-B3ED0E69EA93}"/>
              </a:ext>
            </a:extLst>
          </p:cNvPr>
          <p:cNvSpPr>
            <a:spLocks noGrp="1"/>
          </p:cNvSpPr>
          <p:nvPr>
            <p:ph type="ftr" sz="quarter" idx="5"/>
          </p:nvPr>
        </p:nvSpPr>
        <p:spPr/>
        <p:txBody>
          <a:bodyPr/>
          <a:lstStyle/>
          <a:p>
            <a:r>
              <a:rPr lang="en-US"/>
              <a:t>Foundations - Rule - F2024 - Lecture 2b</a:t>
            </a:r>
          </a:p>
        </p:txBody>
      </p:sp>
      <p:sp>
        <p:nvSpPr>
          <p:cNvPr id="4" name="Slide Number Placeholder 3">
            <a:extLst>
              <a:ext uri="{FF2B5EF4-FFF2-40B4-BE49-F238E27FC236}">
                <a16:creationId xmlns:a16="http://schemas.microsoft.com/office/drawing/2014/main" id="{BA854CCE-6CFF-3794-F56D-75E6CF5E2E2C}"/>
              </a:ext>
            </a:extLst>
          </p:cNvPr>
          <p:cNvSpPr>
            <a:spLocks noGrp="1"/>
          </p:cNvSpPr>
          <p:nvPr>
            <p:ph type="sldNum" sz="quarter" idx="7"/>
          </p:nvPr>
        </p:nvSpPr>
        <p:spPr/>
        <p:txBody>
          <a:bodyPr/>
          <a:lstStyle/>
          <a:p>
            <a:pPr marL="38446">
              <a:lnSpc>
                <a:spcPts val="1422"/>
              </a:lnSpc>
            </a:pPr>
            <a:fld id="{81D60167-4931-47E6-BA6A-407CBD079E47}" type="slidenum">
              <a:rPr lang="en-US" smtClean="0"/>
              <a:pPr marL="38446">
                <a:lnSpc>
                  <a:spcPts val="1422"/>
                </a:lnSpc>
              </a:pPr>
              <a:t>31</a:t>
            </a:fld>
            <a:endParaRPr lang="en-US" dirty="0"/>
          </a:p>
        </p:txBody>
      </p:sp>
    </p:spTree>
    <p:extLst>
      <p:ext uri="{BB962C8B-B14F-4D97-AF65-F5344CB8AC3E}">
        <p14:creationId xmlns:p14="http://schemas.microsoft.com/office/powerpoint/2010/main" val="1774837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C140F3D-2615-DDA3-CE43-B83C12669C50}"/>
              </a:ext>
            </a:extLst>
          </p:cNvPr>
          <p:cNvSpPr txBox="1"/>
          <p:nvPr/>
        </p:nvSpPr>
        <p:spPr>
          <a:xfrm>
            <a:off x="2999752" y="47795"/>
            <a:ext cx="7842204" cy="525087"/>
          </a:xfrm>
          <a:prstGeom prst="rect">
            <a:avLst/>
          </a:prstGeom>
          <a:noFill/>
        </p:spPr>
        <p:txBody>
          <a:bodyPr wrap="none" rtlCol="0">
            <a:spAutoFit/>
          </a:bodyPr>
          <a:lstStyle/>
          <a:p>
            <a:pPr algn="l"/>
            <a:r>
              <a:rPr lang="en-US" sz="2810" dirty="0">
                <a:latin typeface="Arial" panose="020B0604020202020204" pitchFamily="34" charset="0"/>
                <a:cs typeface="Arial" panose="020B0604020202020204" pitchFamily="34" charset="0"/>
              </a:rPr>
              <a:t>Typical Purification Methods &amp; Their Prevalence</a:t>
            </a:r>
          </a:p>
        </p:txBody>
      </p:sp>
      <p:sp>
        <p:nvSpPr>
          <p:cNvPr id="6" name="TextBox 5">
            <a:extLst>
              <a:ext uri="{FF2B5EF4-FFF2-40B4-BE49-F238E27FC236}">
                <a16:creationId xmlns:a16="http://schemas.microsoft.com/office/drawing/2014/main" id="{B997D2F8-3E9A-6EB2-F979-0991C6F28789}"/>
              </a:ext>
            </a:extLst>
          </p:cNvPr>
          <p:cNvSpPr txBox="1"/>
          <p:nvPr/>
        </p:nvSpPr>
        <p:spPr>
          <a:xfrm>
            <a:off x="391343" y="518319"/>
            <a:ext cx="11011956" cy="1636666"/>
          </a:xfrm>
          <a:prstGeom prst="rect">
            <a:avLst/>
          </a:prstGeom>
          <a:noFill/>
        </p:spPr>
        <p:txBody>
          <a:bodyPr wrap="square" rtlCol="0">
            <a:spAutoFit/>
          </a:bodyPr>
          <a:lstStyle/>
          <a:p>
            <a:pPr marL="458846" indent="-458846">
              <a:buAutoNum type="arabicPeriod"/>
            </a:pPr>
            <a:r>
              <a:rPr lang="en-US" sz="2007" dirty="0">
                <a:latin typeface="Arial" panose="020B0604020202020204" pitchFamily="34" charset="0"/>
                <a:cs typeface="Arial" panose="020B0604020202020204" pitchFamily="34" charset="0"/>
              </a:rPr>
              <a:t>Selective precipitation of proteins by ammonium sulfate:</a:t>
            </a:r>
          </a:p>
          <a:p>
            <a:pPr marL="917692" lvl="1" indent="-458846">
              <a:buFont typeface="Arial" panose="020B0604020202020204" pitchFamily="34" charset="0"/>
              <a:buChar char="•"/>
            </a:pPr>
            <a:r>
              <a:rPr lang="en-US" sz="2007" dirty="0">
                <a:latin typeface="Arial" panose="020B0604020202020204" pitchFamily="34" charset="0"/>
                <a:cs typeface="Arial" panose="020B0604020202020204" pitchFamily="34" charset="0"/>
              </a:rPr>
              <a:t>Advantage was being able to handle very large volumes of lysate from natural sources</a:t>
            </a:r>
          </a:p>
          <a:p>
            <a:pPr marL="917692" lvl="1" indent="-458846">
              <a:buFont typeface="Arial" panose="020B0604020202020204" pitchFamily="34" charset="0"/>
              <a:buChar char="•"/>
            </a:pPr>
            <a:r>
              <a:rPr lang="en-US" sz="2007" dirty="0">
                <a:latin typeface="Arial" panose="020B0604020202020204" pitchFamily="34" charset="0"/>
                <a:cs typeface="Arial" panose="020B0604020202020204" pitchFamily="34" charset="0"/>
              </a:rPr>
              <a:t>Disadvantage is relatively poor resolution (separation of similar proteins from another)</a:t>
            </a:r>
          </a:p>
          <a:p>
            <a:pPr marL="917692" lvl="1" indent="-458846">
              <a:buFont typeface="Arial" panose="020B0604020202020204" pitchFamily="34" charset="0"/>
              <a:buChar char="•"/>
            </a:pPr>
            <a:r>
              <a:rPr lang="en-US" sz="2007" dirty="0">
                <a:latin typeface="Arial" panose="020B0604020202020204" pitchFamily="34" charset="0"/>
                <a:cs typeface="Arial" panose="020B0604020202020204" pitchFamily="34" charset="0"/>
              </a:rPr>
              <a:t>Seldom used in the era of recombinant DNA expression of target protein</a:t>
            </a:r>
          </a:p>
          <a:p>
            <a:pPr marL="917692" lvl="1" indent="-458846">
              <a:buFont typeface="Arial" panose="020B0604020202020204" pitchFamily="34" charset="0"/>
              <a:buChar char="•"/>
            </a:pPr>
            <a:endParaRPr lang="en-US" sz="2007"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9702BD6-A207-538F-F84F-326AF73B320C}"/>
              </a:ext>
            </a:extLst>
          </p:cNvPr>
          <p:cNvSpPr txBox="1"/>
          <p:nvPr/>
        </p:nvSpPr>
        <p:spPr>
          <a:xfrm>
            <a:off x="391343" y="1942112"/>
            <a:ext cx="10629596" cy="1328162"/>
          </a:xfrm>
          <a:prstGeom prst="rect">
            <a:avLst/>
          </a:prstGeom>
          <a:noFill/>
        </p:spPr>
        <p:txBody>
          <a:bodyPr wrap="square" rtlCol="0">
            <a:spAutoFit/>
          </a:bodyPr>
          <a:lstStyle/>
          <a:p>
            <a:pPr algn="l"/>
            <a:r>
              <a:rPr lang="en-US" sz="2007" dirty="0">
                <a:latin typeface="Arial" panose="020B0604020202020204" pitchFamily="34" charset="0"/>
                <a:cs typeface="Arial" panose="020B0604020202020204" pitchFamily="34" charset="0"/>
              </a:rPr>
              <a:t>2. Column Chromatography – separation by size, charge, tags, selective affinity</a:t>
            </a:r>
          </a:p>
          <a:p>
            <a:pPr marL="802980" lvl="1" indent="-344134">
              <a:buFont typeface="Arial" panose="020B0604020202020204" pitchFamily="34" charset="0"/>
              <a:buChar char="•"/>
            </a:pPr>
            <a:r>
              <a:rPr lang="en-US" sz="2007" dirty="0">
                <a:latin typeface="Arial" panose="020B0604020202020204" pitchFamily="34" charset="0"/>
                <a:cs typeface="Arial" panose="020B0604020202020204" pitchFamily="34" charset="0"/>
              </a:rPr>
              <a:t>Very scalable (mg to </a:t>
            </a:r>
            <a:r>
              <a:rPr lang="en-US" sz="2007" dirty="0" err="1">
                <a:latin typeface="Arial" panose="020B0604020202020204" pitchFamily="34" charset="0"/>
                <a:cs typeface="Arial" panose="020B0604020202020204" pitchFamily="34" charset="0"/>
              </a:rPr>
              <a:t>gms</a:t>
            </a:r>
            <a:r>
              <a:rPr lang="en-US" sz="2007" dirty="0">
                <a:latin typeface="Arial" panose="020B0604020202020204" pitchFamily="34" charset="0"/>
                <a:cs typeface="Arial" panose="020B0604020202020204" pitchFamily="34" charset="0"/>
              </a:rPr>
              <a:t>)</a:t>
            </a:r>
          </a:p>
          <a:p>
            <a:pPr marL="802980" lvl="1" indent="-344134">
              <a:buFont typeface="Arial" panose="020B0604020202020204" pitchFamily="34" charset="0"/>
              <a:buChar char="•"/>
            </a:pPr>
            <a:r>
              <a:rPr lang="en-US" sz="2007" dirty="0">
                <a:latin typeface="Arial" panose="020B0604020202020204" pitchFamily="34" charset="0"/>
                <a:cs typeface="Arial" panose="020B0604020202020204" pitchFamily="34" charset="0"/>
              </a:rPr>
              <a:t>High capacity</a:t>
            </a:r>
          </a:p>
          <a:p>
            <a:pPr marL="802980" lvl="1" indent="-344134">
              <a:buFont typeface="Arial" panose="020B0604020202020204" pitchFamily="34" charset="0"/>
              <a:buChar char="•"/>
            </a:pPr>
            <a:r>
              <a:rPr lang="en-US" sz="2007" dirty="0">
                <a:latin typeface="Arial" panose="020B0604020202020204" pitchFamily="34" charset="0"/>
                <a:cs typeface="Arial" panose="020B0604020202020204" pitchFamily="34" charset="0"/>
              </a:rPr>
              <a:t>High resolution (easier to separate similar proteins)</a:t>
            </a:r>
          </a:p>
        </p:txBody>
      </p:sp>
      <p:sp>
        <p:nvSpPr>
          <p:cNvPr id="8" name="TextBox 7">
            <a:extLst>
              <a:ext uri="{FF2B5EF4-FFF2-40B4-BE49-F238E27FC236}">
                <a16:creationId xmlns:a16="http://schemas.microsoft.com/office/drawing/2014/main" id="{37C9476B-E2CB-D347-C0C9-F581C19BAB03}"/>
              </a:ext>
            </a:extLst>
          </p:cNvPr>
          <p:cNvSpPr txBox="1"/>
          <p:nvPr/>
        </p:nvSpPr>
        <p:spPr>
          <a:xfrm>
            <a:off x="3076223" y="3292071"/>
            <a:ext cx="8029551" cy="401538"/>
          </a:xfrm>
          <a:prstGeom prst="rect">
            <a:avLst/>
          </a:prstGeom>
          <a:noFill/>
        </p:spPr>
        <p:txBody>
          <a:bodyPr wrap="square" rtlCol="0">
            <a:spAutoFit/>
          </a:bodyPr>
          <a:lstStyle/>
          <a:p>
            <a:pPr algn="ctr"/>
            <a:r>
              <a:rPr lang="en-US" sz="2007" b="1" dirty="0">
                <a:latin typeface="Arial" panose="020B0604020202020204" pitchFamily="34" charset="0"/>
                <a:cs typeface="Arial" panose="020B0604020202020204" pitchFamily="34" charset="0"/>
              </a:rPr>
              <a:t>Types of Column Chromatography &amp; Their Frequency of Use</a:t>
            </a:r>
          </a:p>
        </p:txBody>
      </p:sp>
      <p:graphicFrame>
        <p:nvGraphicFramePr>
          <p:cNvPr id="9" name="Table 8">
            <a:extLst>
              <a:ext uri="{FF2B5EF4-FFF2-40B4-BE49-F238E27FC236}">
                <a16:creationId xmlns:a16="http://schemas.microsoft.com/office/drawing/2014/main" id="{04EA2FB8-D519-711B-4B54-51F7CE7BB515}"/>
              </a:ext>
            </a:extLst>
          </p:cNvPr>
          <p:cNvGraphicFramePr>
            <a:graphicFrameLocks noGrp="1"/>
          </p:cNvGraphicFramePr>
          <p:nvPr/>
        </p:nvGraphicFramePr>
        <p:xfrm>
          <a:off x="391343" y="3737204"/>
          <a:ext cx="12711065" cy="3487120"/>
        </p:xfrm>
        <a:graphic>
          <a:graphicData uri="http://schemas.openxmlformats.org/drawingml/2006/table">
            <a:tbl>
              <a:tblPr firstRow="1" bandRow="1">
                <a:tableStyleId>{5C22544A-7EE6-4342-B048-85BDC9FD1C3A}</a:tableStyleId>
              </a:tblPr>
              <a:tblGrid>
                <a:gridCol w="4237022">
                  <a:extLst>
                    <a:ext uri="{9D8B030D-6E8A-4147-A177-3AD203B41FA5}">
                      <a16:colId xmlns:a16="http://schemas.microsoft.com/office/drawing/2014/main" val="349059009"/>
                    </a:ext>
                  </a:extLst>
                </a:gridCol>
                <a:gridCol w="3899351">
                  <a:extLst>
                    <a:ext uri="{9D8B030D-6E8A-4147-A177-3AD203B41FA5}">
                      <a16:colId xmlns:a16="http://schemas.microsoft.com/office/drawing/2014/main" val="44436765"/>
                    </a:ext>
                  </a:extLst>
                </a:gridCol>
                <a:gridCol w="4574692">
                  <a:extLst>
                    <a:ext uri="{9D8B030D-6E8A-4147-A177-3AD203B41FA5}">
                      <a16:colId xmlns:a16="http://schemas.microsoft.com/office/drawing/2014/main" val="1891768799"/>
                    </a:ext>
                  </a:extLst>
                </a:gridCol>
              </a:tblGrid>
              <a:tr h="397654">
                <a:tc>
                  <a:txBody>
                    <a:bodyPr/>
                    <a:lstStyle/>
                    <a:p>
                      <a:r>
                        <a:rPr lang="en-US" sz="2000" dirty="0"/>
                        <a:t>Method</a:t>
                      </a:r>
                    </a:p>
                  </a:txBody>
                  <a:tcPr marL="91766" marR="91766" marT="45883" marB="45883"/>
                </a:tc>
                <a:tc>
                  <a:txBody>
                    <a:bodyPr/>
                    <a:lstStyle/>
                    <a:p>
                      <a:r>
                        <a:rPr lang="en-US" sz="2000" dirty="0"/>
                        <a:t>Separation by</a:t>
                      </a:r>
                    </a:p>
                  </a:txBody>
                  <a:tcPr marL="91766" marR="91766" marT="45883" marB="45883"/>
                </a:tc>
                <a:tc>
                  <a:txBody>
                    <a:bodyPr/>
                    <a:lstStyle/>
                    <a:p>
                      <a:r>
                        <a:rPr lang="en-US" sz="2000" dirty="0"/>
                        <a:t>Frequency of Use</a:t>
                      </a:r>
                    </a:p>
                  </a:txBody>
                  <a:tcPr marL="91766" marR="91766" marT="45883" marB="45883"/>
                </a:tc>
                <a:extLst>
                  <a:ext uri="{0D108BD9-81ED-4DB2-BD59-A6C34878D82A}">
                    <a16:rowId xmlns:a16="http://schemas.microsoft.com/office/drawing/2014/main" val="388119413"/>
                  </a:ext>
                </a:extLst>
              </a:tr>
              <a:tr h="397654">
                <a:tc>
                  <a:txBody>
                    <a:bodyPr/>
                    <a:lstStyle/>
                    <a:p>
                      <a:r>
                        <a:rPr lang="en-US" sz="2000" dirty="0"/>
                        <a:t>Metal-ion affinity</a:t>
                      </a:r>
                    </a:p>
                  </a:txBody>
                  <a:tcPr marL="91766" marR="91766" marT="45883" marB="45883"/>
                </a:tc>
                <a:tc>
                  <a:txBody>
                    <a:bodyPr/>
                    <a:lstStyle/>
                    <a:p>
                      <a:r>
                        <a:rPr lang="en-US" sz="2000" dirty="0"/>
                        <a:t>Tagged with6 His residues = </a:t>
                      </a:r>
                      <a:r>
                        <a:rPr lang="en-US" sz="2000" dirty="0" err="1"/>
                        <a:t>HisTag</a:t>
                      </a:r>
                      <a:endParaRPr lang="en-US" sz="2000" dirty="0"/>
                    </a:p>
                  </a:txBody>
                  <a:tcPr marL="91766" marR="91766" marT="45883" marB="45883"/>
                </a:tc>
                <a:tc>
                  <a:txBody>
                    <a:bodyPr/>
                    <a:lstStyle/>
                    <a:p>
                      <a:r>
                        <a:rPr lang="en-US" sz="2000" dirty="0"/>
                        <a:t>Extremely common (95%)</a:t>
                      </a:r>
                    </a:p>
                  </a:txBody>
                  <a:tcPr marL="91766" marR="91766" marT="45883" marB="45883"/>
                </a:tc>
                <a:extLst>
                  <a:ext uri="{0D108BD9-81ED-4DB2-BD59-A6C34878D82A}">
                    <a16:rowId xmlns:a16="http://schemas.microsoft.com/office/drawing/2014/main" val="2762224208"/>
                  </a:ext>
                </a:extLst>
              </a:tr>
              <a:tr h="703542">
                <a:tc>
                  <a:txBody>
                    <a:bodyPr/>
                    <a:lstStyle/>
                    <a:p>
                      <a:r>
                        <a:rPr lang="en-US" sz="2000" dirty="0"/>
                        <a:t>Maltose and glutathione (GSH) affinity chromatography</a:t>
                      </a:r>
                    </a:p>
                  </a:txBody>
                  <a:tcPr marL="91766" marR="91766" marT="45883" marB="45883"/>
                </a:tc>
                <a:tc>
                  <a:txBody>
                    <a:bodyPr/>
                    <a:lstStyle/>
                    <a:p>
                      <a:r>
                        <a:rPr lang="en-US" sz="2000" dirty="0"/>
                        <a:t>Tagged with maltose binding protein or glutathione transferase</a:t>
                      </a:r>
                    </a:p>
                  </a:txBody>
                  <a:tcPr marL="91766" marR="91766" marT="45883" marB="45883"/>
                </a:tc>
                <a:tc>
                  <a:txBody>
                    <a:bodyPr/>
                    <a:lstStyle/>
                    <a:p>
                      <a:r>
                        <a:rPr lang="en-US" sz="2000" dirty="0"/>
                        <a:t>Somewhat common (</a:t>
                      </a:r>
                      <a:r>
                        <a:rPr lang="en-US" sz="2000"/>
                        <a:t>4%)</a:t>
                      </a:r>
                      <a:endParaRPr lang="en-US" sz="2000" dirty="0"/>
                    </a:p>
                  </a:txBody>
                  <a:tcPr marL="91766" marR="91766" marT="45883" marB="45883"/>
                </a:tc>
                <a:extLst>
                  <a:ext uri="{0D108BD9-81ED-4DB2-BD59-A6C34878D82A}">
                    <a16:rowId xmlns:a16="http://schemas.microsoft.com/office/drawing/2014/main" val="1171871735"/>
                  </a:ext>
                </a:extLst>
              </a:tr>
              <a:tr h="397654">
                <a:tc>
                  <a:txBody>
                    <a:bodyPr/>
                    <a:lstStyle/>
                    <a:p>
                      <a:r>
                        <a:rPr lang="en-US" sz="2000" dirty="0"/>
                        <a:t>Ion-exchange chromatography</a:t>
                      </a:r>
                    </a:p>
                  </a:txBody>
                  <a:tcPr marL="91766" marR="91766" marT="45883" marB="45883"/>
                </a:tc>
                <a:tc>
                  <a:txBody>
                    <a:bodyPr/>
                    <a:lstStyle/>
                    <a:p>
                      <a:r>
                        <a:rPr lang="en-US" sz="2000" dirty="0"/>
                        <a:t>Charge </a:t>
                      </a:r>
                    </a:p>
                  </a:txBody>
                  <a:tcPr marL="91766" marR="91766" marT="45883" marB="45883"/>
                </a:tc>
                <a:tc>
                  <a:txBody>
                    <a:bodyPr/>
                    <a:lstStyle/>
                    <a:p>
                      <a:r>
                        <a:rPr lang="en-US" sz="2000" dirty="0"/>
                        <a:t>Very common 2</a:t>
                      </a:r>
                      <a:r>
                        <a:rPr lang="en-US" sz="2000" baseline="30000" dirty="0"/>
                        <a:t>nd</a:t>
                      </a:r>
                      <a:r>
                        <a:rPr lang="en-US" sz="2000" dirty="0"/>
                        <a:t> step (70%)</a:t>
                      </a:r>
                    </a:p>
                  </a:txBody>
                  <a:tcPr marL="91766" marR="91766" marT="45883" marB="45883"/>
                </a:tc>
                <a:extLst>
                  <a:ext uri="{0D108BD9-81ED-4DB2-BD59-A6C34878D82A}">
                    <a16:rowId xmlns:a16="http://schemas.microsoft.com/office/drawing/2014/main" val="3787545282"/>
                  </a:ext>
                </a:extLst>
              </a:tr>
              <a:tr h="397654">
                <a:tc>
                  <a:txBody>
                    <a:bodyPr/>
                    <a:lstStyle/>
                    <a:p>
                      <a:r>
                        <a:rPr lang="en-US" sz="2000" dirty="0"/>
                        <a:t>Size exclusion chromatography</a:t>
                      </a:r>
                    </a:p>
                  </a:txBody>
                  <a:tcPr marL="91766" marR="91766" marT="45883" marB="45883"/>
                </a:tc>
                <a:tc>
                  <a:txBody>
                    <a:bodyPr/>
                    <a:lstStyle/>
                    <a:p>
                      <a:r>
                        <a:rPr lang="en-US" sz="2000" dirty="0"/>
                        <a:t>Size</a:t>
                      </a:r>
                    </a:p>
                  </a:txBody>
                  <a:tcPr marL="91766" marR="91766" marT="45883" marB="45883"/>
                </a:tc>
                <a:tc>
                  <a:txBody>
                    <a:bodyPr/>
                    <a:lstStyle/>
                    <a:p>
                      <a:r>
                        <a:rPr lang="en-US" sz="2000" dirty="0"/>
                        <a:t>Somewhat common 2</a:t>
                      </a:r>
                      <a:r>
                        <a:rPr lang="en-US" sz="2000" baseline="30000" dirty="0"/>
                        <a:t>nd</a:t>
                      </a:r>
                      <a:r>
                        <a:rPr lang="en-US" sz="2000" dirty="0"/>
                        <a:t> step (30%)</a:t>
                      </a:r>
                    </a:p>
                  </a:txBody>
                  <a:tcPr marL="91766" marR="91766" marT="45883" marB="45883"/>
                </a:tc>
                <a:extLst>
                  <a:ext uri="{0D108BD9-81ED-4DB2-BD59-A6C34878D82A}">
                    <a16:rowId xmlns:a16="http://schemas.microsoft.com/office/drawing/2014/main" val="1968055257"/>
                  </a:ext>
                </a:extLst>
              </a:tr>
              <a:tr h="397654">
                <a:tc>
                  <a:txBody>
                    <a:bodyPr/>
                    <a:lstStyle/>
                    <a:p>
                      <a:r>
                        <a:rPr lang="en-US" sz="2000" dirty="0"/>
                        <a:t>Antibody affinity chromatography</a:t>
                      </a:r>
                    </a:p>
                  </a:txBody>
                  <a:tcPr marL="91766" marR="91766" marT="45883" marB="45883"/>
                </a:tc>
                <a:tc>
                  <a:txBody>
                    <a:bodyPr/>
                    <a:lstStyle/>
                    <a:p>
                      <a:r>
                        <a:rPr lang="en-US" sz="2000" dirty="0"/>
                        <a:t>Binding to specific antibody</a:t>
                      </a:r>
                    </a:p>
                  </a:txBody>
                  <a:tcPr marL="91766" marR="91766" marT="45883" marB="45883"/>
                </a:tc>
                <a:tc>
                  <a:txBody>
                    <a:bodyPr/>
                    <a:lstStyle/>
                    <a:p>
                      <a:r>
                        <a:rPr lang="en-US" sz="2000" dirty="0"/>
                        <a:t>Relatively rare</a:t>
                      </a:r>
                    </a:p>
                  </a:txBody>
                  <a:tcPr marL="91766" marR="91766" marT="45883" marB="45883"/>
                </a:tc>
                <a:extLst>
                  <a:ext uri="{0D108BD9-81ED-4DB2-BD59-A6C34878D82A}">
                    <a16:rowId xmlns:a16="http://schemas.microsoft.com/office/drawing/2014/main" val="2576679140"/>
                  </a:ext>
                </a:extLst>
              </a:tr>
              <a:tr h="397654">
                <a:tc>
                  <a:txBody>
                    <a:bodyPr/>
                    <a:lstStyle/>
                    <a:p>
                      <a:r>
                        <a:rPr lang="en-US" sz="2000" dirty="0"/>
                        <a:t>Ligand based affinity chromatography</a:t>
                      </a:r>
                    </a:p>
                  </a:txBody>
                  <a:tcPr marL="91766" marR="91766" marT="45883" marB="45883"/>
                </a:tc>
                <a:tc>
                  <a:txBody>
                    <a:bodyPr/>
                    <a:lstStyle/>
                    <a:p>
                      <a:r>
                        <a:rPr lang="en-US" sz="2000" dirty="0"/>
                        <a:t>Binding to specific ligand</a:t>
                      </a:r>
                    </a:p>
                  </a:txBody>
                  <a:tcPr marL="91766" marR="91766" marT="45883" marB="45883"/>
                </a:tc>
                <a:tc>
                  <a:txBody>
                    <a:bodyPr/>
                    <a:lstStyle/>
                    <a:p>
                      <a:r>
                        <a:rPr lang="en-US" sz="2000" dirty="0"/>
                        <a:t>Targeted to particular classes of enzymes</a:t>
                      </a:r>
                    </a:p>
                  </a:txBody>
                  <a:tcPr marL="91766" marR="91766" marT="45883" marB="45883"/>
                </a:tc>
                <a:extLst>
                  <a:ext uri="{0D108BD9-81ED-4DB2-BD59-A6C34878D82A}">
                    <a16:rowId xmlns:a16="http://schemas.microsoft.com/office/drawing/2014/main" val="1358731243"/>
                  </a:ext>
                </a:extLst>
              </a:tr>
              <a:tr h="397654">
                <a:tc>
                  <a:txBody>
                    <a:bodyPr/>
                    <a:lstStyle/>
                    <a:p>
                      <a:r>
                        <a:rPr lang="en-US" sz="2000" dirty="0"/>
                        <a:t>Hydrophobic affinity chromatography</a:t>
                      </a:r>
                    </a:p>
                  </a:txBody>
                  <a:tcPr marL="91766" marR="91766" marT="45883" marB="45883"/>
                </a:tc>
                <a:tc>
                  <a:txBody>
                    <a:bodyPr/>
                    <a:lstStyle/>
                    <a:p>
                      <a:r>
                        <a:rPr lang="en-US" sz="2000" dirty="0"/>
                        <a:t>Polarity of protein surface</a:t>
                      </a:r>
                    </a:p>
                  </a:txBody>
                  <a:tcPr marL="91766" marR="91766" marT="45883" marB="45883"/>
                </a:tc>
                <a:tc>
                  <a:txBody>
                    <a:bodyPr/>
                    <a:lstStyle/>
                    <a:p>
                      <a:r>
                        <a:rPr lang="en-US" sz="2000" dirty="0"/>
                        <a:t>Rare</a:t>
                      </a:r>
                    </a:p>
                  </a:txBody>
                  <a:tcPr marL="91766" marR="91766" marT="45883" marB="45883"/>
                </a:tc>
                <a:extLst>
                  <a:ext uri="{0D108BD9-81ED-4DB2-BD59-A6C34878D82A}">
                    <a16:rowId xmlns:a16="http://schemas.microsoft.com/office/drawing/2014/main" val="1283324798"/>
                  </a:ext>
                </a:extLst>
              </a:tr>
            </a:tbl>
          </a:graphicData>
        </a:graphic>
      </p:graphicFrame>
      <p:sp>
        <p:nvSpPr>
          <p:cNvPr id="10" name="Date Placeholder 9">
            <a:extLst>
              <a:ext uri="{FF2B5EF4-FFF2-40B4-BE49-F238E27FC236}">
                <a16:creationId xmlns:a16="http://schemas.microsoft.com/office/drawing/2014/main" id="{423D6AFB-6018-94B8-D855-B61CA6044781}"/>
              </a:ext>
            </a:extLst>
          </p:cNvPr>
          <p:cNvSpPr>
            <a:spLocks noGrp="1"/>
          </p:cNvSpPr>
          <p:nvPr>
            <p:ph type="dt" sz="half" idx="6"/>
          </p:nvPr>
        </p:nvSpPr>
        <p:spPr/>
        <p:txBody>
          <a:bodyPr/>
          <a:lstStyle/>
          <a:p>
            <a:fld id="{D87D7874-4384-4AFF-983B-FF291B8534EE}" type="datetime1">
              <a:rPr lang="en-US" smtClean="0"/>
              <a:t>8/28/2024</a:t>
            </a:fld>
            <a:endParaRPr lang="en-US"/>
          </a:p>
        </p:txBody>
      </p:sp>
      <p:sp>
        <p:nvSpPr>
          <p:cNvPr id="11" name="Footer Placeholder 10">
            <a:extLst>
              <a:ext uri="{FF2B5EF4-FFF2-40B4-BE49-F238E27FC236}">
                <a16:creationId xmlns:a16="http://schemas.microsoft.com/office/drawing/2014/main" id="{55EA7702-D395-8B56-0EB5-85A9584ADA32}"/>
              </a:ext>
            </a:extLst>
          </p:cNvPr>
          <p:cNvSpPr>
            <a:spLocks noGrp="1"/>
          </p:cNvSpPr>
          <p:nvPr>
            <p:ph type="ftr" sz="quarter" idx="5"/>
          </p:nvPr>
        </p:nvSpPr>
        <p:spPr/>
        <p:txBody>
          <a:bodyPr/>
          <a:lstStyle/>
          <a:p>
            <a:r>
              <a:rPr lang="en-US"/>
              <a:t>Foundations - Rule - F2024 - Lecture 2b</a:t>
            </a:r>
          </a:p>
        </p:txBody>
      </p:sp>
      <p:sp>
        <p:nvSpPr>
          <p:cNvPr id="12" name="Slide Number Placeholder 11">
            <a:extLst>
              <a:ext uri="{FF2B5EF4-FFF2-40B4-BE49-F238E27FC236}">
                <a16:creationId xmlns:a16="http://schemas.microsoft.com/office/drawing/2014/main" id="{0F05FAA0-F6A9-EE7D-0EEF-776DF892714F}"/>
              </a:ext>
            </a:extLst>
          </p:cNvPr>
          <p:cNvSpPr>
            <a:spLocks noGrp="1"/>
          </p:cNvSpPr>
          <p:nvPr>
            <p:ph type="sldNum" sz="quarter" idx="7"/>
          </p:nvPr>
        </p:nvSpPr>
        <p:spPr/>
        <p:txBody>
          <a:bodyPr/>
          <a:lstStyle/>
          <a:p>
            <a:pPr marL="38446">
              <a:lnSpc>
                <a:spcPts val="1422"/>
              </a:lnSpc>
            </a:pPr>
            <a:fld id="{81D60167-4931-47E6-BA6A-407CBD079E47}" type="slidenum">
              <a:rPr lang="en-US" smtClean="0"/>
              <a:pPr marL="38446">
                <a:lnSpc>
                  <a:spcPts val="1422"/>
                </a:lnSpc>
              </a:pPr>
              <a:t>4</a:t>
            </a:fld>
            <a:endParaRPr lang="en-US" dirty="0"/>
          </a:p>
        </p:txBody>
      </p:sp>
    </p:spTree>
    <p:extLst>
      <p:ext uri="{BB962C8B-B14F-4D97-AF65-F5344CB8AC3E}">
        <p14:creationId xmlns:p14="http://schemas.microsoft.com/office/powerpoint/2010/main" val="3061523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EF467CA-1447-495A-99F2-7C36EC5FF7CF}"/>
              </a:ext>
            </a:extLst>
          </p:cNvPr>
          <p:cNvSpPr txBox="1"/>
          <p:nvPr/>
        </p:nvSpPr>
        <p:spPr>
          <a:xfrm>
            <a:off x="4919897" y="0"/>
            <a:ext cx="4221612" cy="525087"/>
          </a:xfrm>
          <a:prstGeom prst="rect">
            <a:avLst/>
          </a:prstGeom>
          <a:noFill/>
        </p:spPr>
        <p:txBody>
          <a:bodyPr wrap="none" rtlCol="0">
            <a:spAutoFit/>
          </a:bodyPr>
          <a:lstStyle/>
          <a:p>
            <a:r>
              <a:rPr lang="en-US" sz="2810" dirty="0">
                <a:latin typeface="Arial" panose="020B0604020202020204" pitchFamily="34" charset="0"/>
              </a:rPr>
              <a:t>Column Chromatography</a:t>
            </a:r>
          </a:p>
        </p:txBody>
      </p:sp>
      <p:sp>
        <p:nvSpPr>
          <p:cNvPr id="6" name="Rectangle 5">
            <a:extLst>
              <a:ext uri="{FF2B5EF4-FFF2-40B4-BE49-F238E27FC236}">
                <a16:creationId xmlns:a16="http://schemas.microsoft.com/office/drawing/2014/main" id="{3923598A-3016-4A97-A2EE-272926C58F4B}"/>
              </a:ext>
            </a:extLst>
          </p:cNvPr>
          <p:cNvSpPr/>
          <p:nvPr/>
        </p:nvSpPr>
        <p:spPr>
          <a:xfrm>
            <a:off x="17347" y="442119"/>
            <a:ext cx="5767994" cy="6711593"/>
          </a:xfrm>
          <a:prstGeom prst="rect">
            <a:avLst/>
          </a:prstGeom>
        </p:spPr>
        <p:txBody>
          <a:bodyPr wrap="square">
            <a:spAutoFit/>
          </a:bodyPr>
          <a:lstStyle/>
          <a:p>
            <a:pPr marL="286776" indent="-286776">
              <a:spcBef>
                <a:spcPts val="602"/>
              </a:spcBef>
              <a:buFont typeface="Arial" panose="020B0604020202020204" pitchFamily="34" charset="0"/>
              <a:buChar char="•"/>
            </a:pPr>
            <a:r>
              <a:rPr lang="en-US" sz="2000" dirty="0">
                <a:latin typeface="Arial" panose="020B0604020202020204" pitchFamily="34" charset="0"/>
              </a:rPr>
              <a:t>Chromatography is performed in long glass tubes filled with a matrix or resin (particle size similar to fine sand).</a:t>
            </a:r>
          </a:p>
          <a:p>
            <a:pPr marL="286776" indent="-286776">
              <a:spcBef>
                <a:spcPts val="602"/>
              </a:spcBef>
              <a:buFont typeface="Arial" panose="020B0604020202020204" pitchFamily="34" charset="0"/>
              <a:buChar char="•"/>
            </a:pPr>
            <a:r>
              <a:rPr lang="en-US" sz="2000" dirty="0">
                <a:latin typeface="Arial" panose="020B0604020202020204" pitchFamily="34" charset="0"/>
              </a:rPr>
              <a:t>The liquid is a buffered salt solution to keep the proteins in their native (folded) form.</a:t>
            </a:r>
          </a:p>
          <a:p>
            <a:pPr marL="286776" indent="-286776">
              <a:spcBef>
                <a:spcPts val="602"/>
              </a:spcBef>
              <a:buFont typeface="Arial" panose="020B0604020202020204" pitchFamily="34" charset="0"/>
              <a:buChar char="•"/>
            </a:pPr>
            <a:r>
              <a:rPr lang="en-US" sz="2000" dirty="0">
                <a:latin typeface="Arial" panose="020B0604020202020204" pitchFamily="34" charset="0"/>
              </a:rPr>
              <a:t>The mixture of proteins is added to the top of this column and buffer is allowed to flow through the column.</a:t>
            </a:r>
          </a:p>
          <a:p>
            <a:pPr marL="286776" indent="-286776">
              <a:spcBef>
                <a:spcPts val="602"/>
              </a:spcBef>
              <a:buFont typeface="Arial" panose="020B0604020202020204" pitchFamily="34" charset="0"/>
              <a:buChar char="•"/>
            </a:pPr>
            <a:r>
              <a:rPr lang="en-US" sz="2000" dirty="0">
                <a:latin typeface="Arial" panose="020B0604020202020204" pitchFamily="34" charset="0"/>
              </a:rPr>
              <a:t>As the buffer flows through the column the mixture of proteins is drawn down through the column and interacts with the resin.  The actual mode of separation depends on the nature of the resin.</a:t>
            </a:r>
          </a:p>
          <a:p>
            <a:pPr marL="286776" indent="-286776">
              <a:spcBef>
                <a:spcPts val="602"/>
              </a:spcBef>
              <a:buFont typeface="Arial" panose="020B0604020202020204" pitchFamily="34" charset="0"/>
              <a:buChar char="•"/>
            </a:pPr>
            <a:r>
              <a:rPr lang="en-US" sz="2000" dirty="0">
                <a:latin typeface="Arial" panose="020B0604020202020204" pitchFamily="34" charset="0"/>
              </a:rPr>
              <a:t>The protein </a:t>
            </a:r>
            <a:r>
              <a:rPr lang="en-US" sz="2000" b="1" i="1" dirty="0">
                <a:latin typeface="Arial" panose="020B0604020202020204" pitchFamily="34" charset="0"/>
              </a:rPr>
              <a:t>elutes</a:t>
            </a:r>
            <a:r>
              <a:rPr lang="en-US" sz="2000" dirty="0">
                <a:latin typeface="Arial" panose="020B0604020202020204" pitchFamily="34" charset="0"/>
              </a:rPr>
              <a:t> from the column at a specific volume (V</a:t>
            </a:r>
            <a:r>
              <a:rPr lang="en-US" sz="2000" baseline="-25000" dirty="0">
                <a:latin typeface="Arial" panose="020B0604020202020204" pitchFamily="34" charset="0"/>
              </a:rPr>
              <a:t>e</a:t>
            </a:r>
            <a:r>
              <a:rPr lang="en-US" sz="2000" dirty="0">
                <a:latin typeface="Arial" panose="020B0604020202020204" pitchFamily="34" charset="0"/>
              </a:rPr>
              <a:t>) at a specific time.</a:t>
            </a:r>
          </a:p>
          <a:p>
            <a:pPr marL="286776" indent="-286776">
              <a:spcBef>
                <a:spcPts val="602"/>
              </a:spcBef>
              <a:buFont typeface="Arial" panose="020B0604020202020204" pitchFamily="34" charset="0"/>
              <a:buChar char="•"/>
            </a:pPr>
            <a:r>
              <a:rPr lang="en-US" sz="2000" dirty="0">
                <a:latin typeface="Arial" panose="020B0604020202020204" pitchFamily="34" charset="0"/>
              </a:rPr>
              <a:t>The elution volume is divided into separate </a:t>
            </a:r>
            <a:r>
              <a:rPr lang="en-US" sz="2000" b="1" dirty="0">
                <a:latin typeface="Arial" panose="020B0604020202020204" pitchFamily="34" charset="0"/>
              </a:rPr>
              <a:t>fractions </a:t>
            </a:r>
            <a:r>
              <a:rPr lang="en-US" sz="2000" dirty="0">
                <a:latin typeface="Arial" panose="020B0604020202020204" pitchFamily="34" charset="0"/>
              </a:rPr>
              <a:t>(e.g. separate test-tubes)</a:t>
            </a:r>
          </a:p>
          <a:p>
            <a:pPr marL="286776" indent="-286776">
              <a:spcBef>
                <a:spcPts val="602"/>
              </a:spcBef>
              <a:buFont typeface="Arial" panose="020B0604020202020204" pitchFamily="34" charset="0"/>
              <a:buChar char="•"/>
            </a:pPr>
            <a:r>
              <a:rPr lang="en-US" sz="2000" dirty="0">
                <a:latin typeface="Arial" panose="020B0604020202020204" pitchFamily="34" charset="0"/>
              </a:rPr>
              <a:t>Usually, several different chromatographic steps are performed with different resins, sequentially, during a purification scheme.</a:t>
            </a:r>
          </a:p>
        </p:txBody>
      </p:sp>
      <p:pic>
        <p:nvPicPr>
          <p:cNvPr id="7" name="Picture 6">
            <a:extLst>
              <a:ext uri="{FF2B5EF4-FFF2-40B4-BE49-F238E27FC236}">
                <a16:creationId xmlns:a16="http://schemas.microsoft.com/office/drawing/2014/main" id="{D75BDFAF-8EAB-4C06-BF8D-75AE613C388B}"/>
              </a:ext>
            </a:extLst>
          </p:cNvPr>
          <p:cNvPicPr>
            <a:picLocks noChangeAspect="1"/>
          </p:cNvPicPr>
          <p:nvPr/>
        </p:nvPicPr>
        <p:blipFill rotWithShape="1">
          <a:blip r:embed="rId2"/>
          <a:srcRect l="19964" r="30666" b="13981"/>
          <a:stretch/>
        </p:blipFill>
        <p:spPr>
          <a:xfrm>
            <a:off x="5819956" y="585878"/>
            <a:ext cx="1058714" cy="3283510"/>
          </a:xfrm>
          <a:prstGeom prst="rect">
            <a:avLst/>
          </a:prstGeom>
        </p:spPr>
      </p:pic>
      <p:pic>
        <p:nvPicPr>
          <p:cNvPr id="5" name="Picture 4">
            <a:extLst>
              <a:ext uri="{FF2B5EF4-FFF2-40B4-BE49-F238E27FC236}">
                <a16:creationId xmlns:a16="http://schemas.microsoft.com/office/drawing/2014/main" id="{A052915A-12A6-4141-8913-21C84D4466C9}"/>
              </a:ext>
            </a:extLst>
          </p:cNvPr>
          <p:cNvPicPr>
            <a:picLocks noChangeAspect="1"/>
          </p:cNvPicPr>
          <p:nvPr/>
        </p:nvPicPr>
        <p:blipFill>
          <a:blip r:embed="rId3"/>
          <a:stretch>
            <a:fillRect/>
          </a:stretch>
        </p:blipFill>
        <p:spPr>
          <a:xfrm>
            <a:off x="7052763" y="3064072"/>
            <a:ext cx="4767202" cy="3164025"/>
          </a:xfrm>
          <a:prstGeom prst="rect">
            <a:avLst/>
          </a:prstGeom>
        </p:spPr>
      </p:pic>
      <p:sp>
        <p:nvSpPr>
          <p:cNvPr id="2" name="TextBox 1">
            <a:extLst>
              <a:ext uri="{FF2B5EF4-FFF2-40B4-BE49-F238E27FC236}">
                <a16:creationId xmlns:a16="http://schemas.microsoft.com/office/drawing/2014/main" id="{C2BAC6E2-B49A-79F8-801F-59E6D217EB0E}"/>
              </a:ext>
            </a:extLst>
          </p:cNvPr>
          <p:cNvSpPr txBox="1"/>
          <p:nvPr/>
        </p:nvSpPr>
        <p:spPr>
          <a:xfrm>
            <a:off x="7741010" y="1518905"/>
            <a:ext cx="4266656" cy="1328162"/>
          </a:xfrm>
          <a:prstGeom prst="rect">
            <a:avLst/>
          </a:prstGeom>
          <a:noFill/>
        </p:spPr>
        <p:txBody>
          <a:bodyPr wrap="none" rtlCol="0">
            <a:spAutoFit/>
          </a:bodyPr>
          <a:lstStyle/>
          <a:p>
            <a:pPr algn="l"/>
            <a:r>
              <a:rPr lang="en-US" sz="2007" dirty="0">
                <a:latin typeface="Arial" panose="020B0604020202020204" pitchFamily="34" charset="0"/>
                <a:cs typeface="Arial" panose="020B0604020202020204" pitchFamily="34" charset="0"/>
              </a:rPr>
              <a:t>Different resins allow separation by:</a:t>
            </a:r>
          </a:p>
          <a:p>
            <a:pPr marL="344134" indent="-344134">
              <a:buFont typeface="Arial" panose="020B0604020202020204" pitchFamily="34" charset="0"/>
              <a:buChar char="•"/>
            </a:pPr>
            <a:r>
              <a:rPr lang="en-US" sz="2007" dirty="0">
                <a:latin typeface="Arial" panose="020B0604020202020204" pitchFamily="34" charset="0"/>
                <a:cs typeface="Arial" panose="020B0604020202020204" pitchFamily="34" charset="0"/>
              </a:rPr>
              <a:t>Affinity (Metal ions for </a:t>
            </a:r>
            <a:r>
              <a:rPr lang="en-US" sz="2007" dirty="0" err="1">
                <a:latin typeface="Arial" panose="020B0604020202020204" pitchFamily="34" charset="0"/>
                <a:cs typeface="Arial" panose="020B0604020202020204" pitchFamily="34" charset="0"/>
              </a:rPr>
              <a:t>HisTag</a:t>
            </a:r>
            <a:r>
              <a:rPr lang="en-US" sz="2007" dirty="0">
                <a:latin typeface="Arial" panose="020B0604020202020204" pitchFamily="34" charset="0"/>
                <a:cs typeface="Arial" panose="020B0604020202020204" pitchFamily="34" charset="0"/>
              </a:rPr>
              <a:t>)</a:t>
            </a:r>
          </a:p>
          <a:p>
            <a:pPr marL="344134" indent="-344134">
              <a:buFont typeface="Arial" panose="020B0604020202020204" pitchFamily="34" charset="0"/>
              <a:buChar char="•"/>
            </a:pPr>
            <a:r>
              <a:rPr lang="en-US" sz="2007" dirty="0">
                <a:latin typeface="Arial" panose="020B0604020202020204" pitchFamily="34" charset="0"/>
                <a:cs typeface="Arial" panose="020B0604020202020204" pitchFamily="34" charset="0"/>
              </a:rPr>
              <a:t>Charge (ion exchange)</a:t>
            </a:r>
          </a:p>
          <a:p>
            <a:pPr marL="344134" indent="-344134">
              <a:buFont typeface="Arial" panose="020B0604020202020204" pitchFamily="34" charset="0"/>
              <a:buChar char="•"/>
            </a:pPr>
            <a:r>
              <a:rPr lang="en-US" sz="2007" dirty="0">
                <a:latin typeface="Arial" panose="020B0604020202020204" pitchFamily="34" charset="0"/>
                <a:cs typeface="Arial" panose="020B0604020202020204" pitchFamily="34" charset="0"/>
              </a:rPr>
              <a:t>Size (size exclusion/gel filtration)</a:t>
            </a:r>
          </a:p>
        </p:txBody>
      </p:sp>
      <p:cxnSp>
        <p:nvCxnSpPr>
          <p:cNvPr id="4" name="Straight Arrow Connector 3">
            <a:extLst>
              <a:ext uri="{FF2B5EF4-FFF2-40B4-BE49-F238E27FC236}">
                <a16:creationId xmlns:a16="http://schemas.microsoft.com/office/drawing/2014/main" id="{A7DAAB03-82C0-9B29-2C6F-F75243A7F80C}"/>
              </a:ext>
            </a:extLst>
          </p:cNvPr>
          <p:cNvCxnSpPr>
            <a:stCxn id="2" idx="1"/>
          </p:cNvCxnSpPr>
          <p:nvPr/>
        </p:nvCxnSpPr>
        <p:spPr>
          <a:xfrm flipH="1">
            <a:off x="6746875" y="2182987"/>
            <a:ext cx="994135" cy="770742"/>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 name="Object 2">
            <a:extLst>
              <a:ext uri="{FF2B5EF4-FFF2-40B4-BE49-F238E27FC236}">
                <a16:creationId xmlns:a16="http://schemas.microsoft.com/office/drawing/2014/main" id="{4EB4A6E4-C1D2-1B85-7D5D-885F0EC368D7}"/>
              </a:ext>
            </a:extLst>
          </p:cNvPr>
          <p:cNvGraphicFramePr>
            <a:graphicFrameLocks noChangeAspect="1"/>
          </p:cNvGraphicFramePr>
          <p:nvPr/>
        </p:nvGraphicFramePr>
        <p:xfrm>
          <a:off x="5927192" y="6361509"/>
          <a:ext cx="7448046" cy="589471"/>
        </p:xfrm>
        <a:graphic>
          <a:graphicData uri="http://schemas.openxmlformats.org/presentationml/2006/ole">
            <mc:AlternateContent xmlns:mc="http://schemas.openxmlformats.org/markup-compatibility/2006">
              <mc:Choice xmlns:v="urn:schemas-microsoft-com:vml" Requires="v">
                <p:oleObj name="MDLDrawObject Class" r:id="rId4" imgW="16287565" imgH="1285284" progId="MDLDrawOLE.MDLDrawObject.1">
                  <p:embed/>
                </p:oleObj>
              </mc:Choice>
              <mc:Fallback>
                <p:oleObj name="MDLDrawObject Class" r:id="rId4" imgW="16287565" imgH="1285284" progId="MDLDrawOLE.MDLDrawObject.1">
                  <p:embed/>
                  <p:pic>
                    <p:nvPicPr>
                      <p:cNvPr id="3" name="Object 2">
                        <a:extLst>
                          <a:ext uri="{FF2B5EF4-FFF2-40B4-BE49-F238E27FC236}">
                            <a16:creationId xmlns:a16="http://schemas.microsoft.com/office/drawing/2014/main" id="{4EB4A6E4-C1D2-1B85-7D5D-885F0EC368D7}"/>
                          </a:ext>
                        </a:extLst>
                      </p:cNvPr>
                      <p:cNvPicPr>
                        <a:picLocks noChangeAspect="1" noChangeArrowheads="1"/>
                      </p:cNvPicPr>
                      <p:nvPr/>
                    </p:nvPicPr>
                    <p:blipFill>
                      <a:blip r:embed="rId5"/>
                      <a:srcRect/>
                      <a:stretch>
                        <a:fillRect/>
                      </a:stretch>
                    </p:blipFill>
                    <p:spPr bwMode="auto">
                      <a:xfrm>
                        <a:off x="5927192" y="6361509"/>
                        <a:ext cx="7448046" cy="589471"/>
                      </a:xfrm>
                      <a:prstGeom prst="rect">
                        <a:avLst/>
                      </a:prstGeom>
                      <a:noFill/>
                    </p:spPr>
                  </p:pic>
                </p:oleObj>
              </mc:Fallback>
            </mc:AlternateContent>
          </a:graphicData>
        </a:graphic>
      </p:graphicFrame>
      <p:sp>
        <p:nvSpPr>
          <p:cNvPr id="12" name="Date Placeholder 11">
            <a:extLst>
              <a:ext uri="{FF2B5EF4-FFF2-40B4-BE49-F238E27FC236}">
                <a16:creationId xmlns:a16="http://schemas.microsoft.com/office/drawing/2014/main" id="{185DADB1-C796-7C50-F946-F47DAEBA7F46}"/>
              </a:ext>
            </a:extLst>
          </p:cNvPr>
          <p:cNvSpPr>
            <a:spLocks noGrp="1"/>
          </p:cNvSpPr>
          <p:nvPr>
            <p:ph type="dt" sz="half" idx="6"/>
          </p:nvPr>
        </p:nvSpPr>
        <p:spPr/>
        <p:txBody>
          <a:bodyPr/>
          <a:lstStyle/>
          <a:p>
            <a:fld id="{7D3195DA-E4D9-437D-B044-7ED71A90D5D2}" type="datetime1">
              <a:rPr lang="en-US" smtClean="0"/>
              <a:t>8/28/2024</a:t>
            </a:fld>
            <a:endParaRPr lang="en-US"/>
          </a:p>
        </p:txBody>
      </p:sp>
      <p:sp>
        <p:nvSpPr>
          <p:cNvPr id="13" name="Footer Placeholder 12">
            <a:extLst>
              <a:ext uri="{FF2B5EF4-FFF2-40B4-BE49-F238E27FC236}">
                <a16:creationId xmlns:a16="http://schemas.microsoft.com/office/drawing/2014/main" id="{2411E339-6D1E-D564-F461-9E3B7358BFC2}"/>
              </a:ext>
            </a:extLst>
          </p:cNvPr>
          <p:cNvSpPr>
            <a:spLocks noGrp="1"/>
          </p:cNvSpPr>
          <p:nvPr>
            <p:ph type="ftr" sz="quarter" idx="5"/>
          </p:nvPr>
        </p:nvSpPr>
        <p:spPr/>
        <p:txBody>
          <a:bodyPr/>
          <a:lstStyle/>
          <a:p>
            <a:r>
              <a:rPr lang="en-US"/>
              <a:t>Foundations - Rule - F2024 - Lecture 2b</a:t>
            </a:r>
          </a:p>
        </p:txBody>
      </p:sp>
      <p:sp>
        <p:nvSpPr>
          <p:cNvPr id="14" name="Slide Number Placeholder 13">
            <a:extLst>
              <a:ext uri="{FF2B5EF4-FFF2-40B4-BE49-F238E27FC236}">
                <a16:creationId xmlns:a16="http://schemas.microsoft.com/office/drawing/2014/main" id="{A91609AD-A109-6D1A-D9C2-DD355AB9A4F6}"/>
              </a:ext>
            </a:extLst>
          </p:cNvPr>
          <p:cNvSpPr>
            <a:spLocks noGrp="1"/>
          </p:cNvSpPr>
          <p:nvPr>
            <p:ph type="sldNum" sz="quarter" idx="7"/>
          </p:nvPr>
        </p:nvSpPr>
        <p:spPr/>
        <p:txBody>
          <a:bodyPr/>
          <a:lstStyle/>
          <a:p>
            <a:pPr marL="38446">
              <a:lnSpc>
                <a:spcPts val="1422"/>
              </a:lnSpc>
            </a:pPr>
            <a:fld id="{81D60167-4931-47E6-BA6A-407CBD079E47}" type="slidenum">
              <a:rPr lang="en-US" smtClean="0"/>
              <a:pPr marL="38446">
                <a:lnSpc>
                  <a:spcPts val="1422"/>
                </a:lnSpc>
              </a:pPr>
              <a:t>5</a:t>
            </a:fld>
            <a:endParaRPr lang="en-US" dirty="0"/>
          </a:p>
        </p:txBody>
      </p:sp>
    </p:spTree>
    <p:extLst>
      <p:ext uri="{BB962C8B-B14F-4D97-AF65-F5344CB8AC3E}">
        <p14:creationId xmlns:p14="http://schemas.microsoft.com/office/powerpoint/2010/main" val="648098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13121D8-4999-4DBC-F569-B605C4E691B1}"/>
              </a:ext>
            </a:extLst>
          </p:cNvPr>
          <p:cNvSpPr txBox="1"/>
          <p:nvPr/>
        </p:nvSpPr>
        <p:spPr>
          <a:xfrm>
            <a:off x="1774706" y="32730"/>
            <a:ext cx="9406045" cy="525087"/>
          </a:xfrm>
          <a:prstGeom prst="rect">
            <a:avLst/>
          </a:prstGeom>
          <a:noFill/>
        </p:spPr>
        <p:txBody>
          <a:bodyPr wrap="square">
            <a:spAutoFit/>
          </a:bodyPr>
          <a:lstStyle/>
          <a:p>
            <a:pPr marL="12746" algn="ctr">
              <a:spcBef>
                <a:spcPts val="100"/>
              </a:spcBef>
            </a:pPr>
            <a:r>
              <a:rPr lang="en-US" sz="2810" spc="-5" dirty="0">
                <a:latin typeface="Arial" panose="020B0604020202020204" pitchFamily="34" charset="0"/>
                <a:cs typeface="Arial" panose="020B0604020202020204" pitchFamily="34" charset="0"/>
              </a:rPr>
              <a:t>His-Tags – The most common Affinity Tag</a:t>
            </a:r>
          </a:p>
        </p:txBody>
      </p:sp>
      <p:sp>
        <p:nvSpPr>
          <p:cNvPr id="2" name="TextBox 1">
            <a:extLst>
              <a:ext uri="{FF2B5EF4-FFF2-40B4-BE49-F238E27FC236}">
                <a16:creationId xmlns:a16="http://schemas.microsoft.com/office/drawing/2014/main" id="{7D6173AF-5A20-F803-044A-9C9B368CCBD1}"/>
              </a:ext>
            </a:extLst>
          </p:cNvPr>
          <p:cNvSpPr txBox="1"/>
          <p:nvPr/>
        </p:nvSpPr>
        <p:spPr>
          <a:xfrm>
            <a:off x="99674" y="442119"/>
            <a:ext cx="3434764" cy="6809365"/>
          </a:xfrm>
          <a:prstGeom prst="rect">
            <a:avLst/>
          </a:prstGeom>
          <a:noFill/>
        </p:spPr>
        <p:txBody>
          <a:bodyPr wrap="square" rtlCol="0">
            <a:spAutoFit/>
          </a:bodyPr>
          <a:lstStyle/>
          <a:p>
            <a:pPr marL="344134" indent="-344134">
              <a:spcBef>
                <a:spcPts val="602"/>
              </a:spcBef>
              <a:buFont typeface="Arial" panose="020B0604020202020204" pitchFamily="34" charset="0"/>
              <a:buChar char="•"/>
            </a:pPr>
            <a:r>
              <a:rPr lang="en-US" sz="2007" dirty="0">
                <a:latin typeface="Arial" panose="020B0604020202020204" pitchFamily="34" charset="0"/>
                <a:cs typeface="Arial" panose="020B0604020202020204" pitchFamily="34" charset="0"/>
              </a:rPr>
              <a:t>A His-tag is the addition of 6-10 Histidine residues to either the N-terminus or the C-terminus of the target protein.</a:t>
            </a:r>
          </a:p>
          <a:p>
            <a:pPr marL="344134" indent="-344134">
              <a:spcBef>
                <a:spcPts val="602"/>
              </a:spcBef>
              <a:buFont typeface="Arial" panose="020B0604020202020204" pitchFamily="34" charset="0"/>
              <a:buChar char="•"/>
            </a:pPr>
            <a:r>
              <a:rPr lang="en-US" sz="2007" dirty="0">
                <a:latin typeface="Arial" panose="020B0604020202020204" pitchFamily="34" charset="0"/>
                <a:cs typeface="Arial" panose="020B0604020202020204" pitchFamily="34" charset="0"/>
              </a:rPr>
              <a:t>The tag has to be added by changing the DNA sequence of the target protein.</a:t>
            </a:r>
          </a:p>
          <a:p>
            <a:pPr marL="344134" indent="-344134">
              <a:spcBef>
                <a:spcPts val="602"/>
              </a:spcBef>
              <a:buFont typeface="Arial" panose="020B0604020202020204" pitchFamily="34" charset="0"/>
              <a:buChar char="•"/>
            </a:pPr>
            <a:r>
              <a:rPr lang="en-US" sz="2007" dirty="0">
                <a:latin typeface="Arial" panose="020B0604020202020204" pitchFamily="34" charset="0"/>
                <a:cs typeface="Arial" panose="020B0604020202020204" pitchFamily="34" charset="0"/>
              </a:rPr>
              <a:t>The His residues will cause the tagged protein to stick to immobilized Ni ions on a resin bead.</a:t>
            </a:r>
          </a:p>
          <a:p>
            <a:pPr marL="344134" indent="-344134">
              <a:spcBef>
                <a:spcPts val="602"/>
              </a:spcBef>
              <a:buFont typeface="Arial" panose="020B0604020202020204" pitchFamily="34" charset="0"/>
              <a:buChar char="•"/>
            </a:pPr>
            <a:r>
              <a:rPr lang="en-US" sz="2007" dirty="0">
                <a:latin typeface="Arial" panose="020B0604020202020204" pitchFamily="34" charset="0"/>
                <a:cs typeface="Arial" panose="020B0604020202020204" pitchFamily="34" charset="0"/>
              </a:rPr>
              <a:t>The impurities can be washed away, and the tagged protein released by adding a high concentration of imidazole. The imidazole will compete for the His and bind to the Ni ions.</a:t>
            </a:r>
          </a:p>
        </p:txBody>
      </p:sp>
      <p:sp>
        <p:nvSpPr>
          <p:cNvPr id="9" name="TextBox 8">
            <a:extLst>
              <a:ext uri="{FF2B5EF4-FFF2-40B4-BE49-F238E27FC236}">
                <a16:creationId xmlns:a16="http://schemas.microsoft.com/office/drawing/2014/main" id="{90197AF7-74E8-26C3-F63D-13D2BBF11C4D}"/>
              </a:ext>
            </a:extLst>
          </p:cNvPr>
          <p:cNvSpPr txBox="1"/>
          <p:nvPr/>
        </p:nvSpPr>
        <p:spPr>
          <a:xfrm>
            <a:off x="3577179" y="686770"/>
            <a:ext cx="3804952" cy="1019287"/>
          </a:xfrm>
          <a:prstGeom prst="rect">
            <a:avLst/>
          </a:prstGeom>
          <a:noFill/>
        </p:spPr>
        <p:txBody>
          <a:bodyPr wrap="none" rtlCol="0">
            <a:spAutoFit/>
          </a:bodyPr>
          <a:lstStyle/>
          <a:p>
            <a:pPr algn="l"/>
            <a:r>
              <a:rPr lang="en-US" sz="2007" dirty="0">
                <a:latin typeface="Arial" panose="020B0604020202020204" pitchFamily="34" charset="0"/>
                <a:cs typeface="Arial" panose="020B0604020202020204" pitchFamily="34" charset="0"/>
              </a:rPr>
              <a:t>Original DNA/protein sequence:</a:t>
            </a:r>
          </a:p>
          <a:p>
            <a:pPr algn="l"/>
            <a:r>
              <a:rPr lang="en-US" sz="2007" dirty="0">
                <a:latin typeface="Courier New" panose="02070309020205020404" pitchFamily="49" charset="0"/>
                <a:cs typeface="Courier New" panose="02070309020205020404" pitchFamily="49" charset="0"/>
              </a:rPr>
              <a:t>-ATGCCCGGC--</a:t>
            </a:r>
          </a:p>
          <a:p>
            <a:pPr algn="l"/>
            <a:r>
              <a:rPr lang="en-US" sz="2007" dirty="0">
                <a:latin typeface="Courier New" panose="02070309020205020404" pitchFamily="49" charset="0"/>
                <a:cs typeface="Courier New" panose="02070309020205020404" pitchFamily="49" charset="0"/>
              </a:rPr>
              <a:t> </a:t>
            </a:r>
            <a:r>
              <a:rPr lang="en-US" sz="2007" dirty="0" err="1">
                <a:latin typeface="Courier New" panose="02070309020205020404" pitchFamily="49" charset="0"/>
                <a:cs typeface="Courier New" panose="02070309020205020404" pitchFamily="49" charset="0"/>
              </a:rPr>
              <a:t>MetProGly</a:t>
            </a:r>
            <a:r>
              <a:rPr lang="en-US" sz="2007" dirty="0">
                <a:latin typeface="Courier New" panose="02070309020205020404" pitchFamily="49" charset="0"/>
                <a:cs typeface="Courier New" panose="02070309020205020404" pitchFamily="49" charset="0"/>
              </a:rPr>
              <a:t>--</a:t>
            </a:r>
          </a:p>
        </p:txBody>
      </p:sp>
      <p:sp>
        <p:nvSpPr>
          <p:cNvPr id="10" name="TextBox 9">
            <a:extLst>
              <a:ext uri="{FF2B5EF4-FFF2-40B4-BE49-F238E27FC236}">
                <a16:creationId xmlns:a16="http://schemas.microsoft.com/office/drawing/2014/main" id="{13D355E8-9ED0-E13C-0A01-28833CB4C859}"/>
              </a:ext>
            </a:extLst>
          </p:cNvPr>
          <p:cNvSpPr txBox="1"/>
          <p:nvPr/>
        </p:nvSpPr>
        <p:spPr>
          <a:xfrm>
            <a:off x="3544540" y="1680335"/>
            <a:ext cx="4955203" cy="1018933"/>
          </a:xfrm>
          <a:prstGeom prst="rect">
            <a:avLst/>
          </a:prstGeom>
          <a:noFill/>
        </p:spPr>
        <p:txBody>
          <a:bodyPr wrap="none" rtlCol="0">
            <a:spAutoFit/>
          </a:bodyPr>
          <a:lstStyle/>
          <a:p>
            <a:pPr algn="l"/>
            <a:r>
              <a:rPr lang="en-US" sz="2007" dirty="0">
                <a:latin typeface="Arial" panose="020B0604020202020204" pitchFamily="34" charset="0"/>
                <a:cs typeface="Arial" panose="020B0604020202020204" pitchFamily="34" charset="0"/>
              </a:rPr>
              <a:t>Modified DNA/tagged protein sequence:</a:t>
            </a:r>
          </a:p>
          <a:p>
            <a:pPr algn="l"/>
            <a:r>
              <a:rPr lang="en-US" sz="2007" dirty="0">
                <a:latin typeface="Courier New" panose="02070309020205020404" pitchFamily="49" charset="0"/>
                <a:cs typeface="Courier New" panose="02070309020205020404" pitchFamily="49" charset="0"/>
              </a:rPr>
              <a:t>-ATG</a:t>
            </a:r>
            <a:r>
              <a:rPr lang="en-US" sz="2007" b="1" dirty="0">
                <a:latin typeface="Courier New" panose="02070309020205020404" pitchFamily="49" charset="0"/>
                <a:cs typeface="Courier New" panose="02070309020205020404" pitchFamily="49" charset="0"/>
              </a:rPr>
              <a:t>CACCACCACCACCACCAC</a:t>
            </a:r>
            <a:r>
              <a:rPr lang="en-US" sz="2007" dirty="0">
                <a:latin typeface="Courier New" panose="02070309020205020404" pitchFamily="49" charset="0"/>
                <a:cs typeface="Courier New" panose="02070309020205020404" pitchFamily="49" charset="0"/>
              </a:rPr>
              <a:t>CCCGGC--</a:t>
            </a:r>
          </a:p>
          <a:p>
            <a:pPr algn="l"/>
            <a:r>
              <a:rPr lang="en-US" sz="2007" dirty="0">
                <a:latin typeface="Courier New" panose="02070309020205020404" pitchFamily="49" charset="0"/>
                <a:cs typeface="Courier New" panose="02070309020205020404" pitchFamily="49" charset="0"/>
              </a:rPr>
              <a:t> </a:t>
            </a:r>
            <a:r>
              <a:rPr lang="en-US" sz="2007" dirty="0" err="1">
                <a:latin typeface="Courier New" panose="02070309020205020404" pitchFamily="49" charset="0"/>
                <a:cs typeface="Courier New" panose="02070309020205020404" pitchFamily="49" charset="0"/>
              </a:rPr>
              <a:t>Met</a:t>
            </a:r>
            <a:r>
              <a:rPr lang="en-US" sz="2007" b="1" dirty="0" err="1">
                <a:latin typeface="Courier New" panose="02070309020205020404" pitchFamily="49" charset="0"/>
                <a:cs typeface="Courier New" panose="02070309020205020404" pitchFamily="49" charset="0"/>
              </a:rPr>
              <a:t>HisHisHisHisHisHis</a:t>
            </a:r>
            <a:r>
              <a:rPr lang="en-US" sz="2007" dirty="0" err="1">
                <a:latin typeface="Courier New" panose="02070309020205020404" pitchFamily="49" charset="0"/>
                <a:cs typeface="Courier New" panose="02070309020205020404" pitchFamily="49" charset="0"/>
              </a:rPr>
              <a:t>ProGly</a:t>
            </a:r>
            <a:r>
              <a:rPr lang="en-US" sz="2007" dirty="0">
                <a:latin typeface="Courier New" panose="02070309020205020404" pitchFamily="49" charset="0"/>
                <a:cs typeface="Courier New" panose="02070309020205020404" pitchFamily="49" charset="0"/>
              </a:rPr>
              <a:t>--</a:t>
            </a:r>
          </a:p>
        </p:txBody>
      </p:sp>
      <p:pic>
        <p:nvPicPr>
          <p:cNvPr id="11" name="Picture 10" descr="Chart, diagram, bubble chart&#10;&#10;Description automatically generated">
            <a:extLst>
              <a:ext uri="{FF2B5EF4-FFF2-40B4-BE49-F238E27FC236}">
                <a16:creationId xmlns:a16="http://schemas.microsoft.com/office/drawing/2014/main" id="{250DEAC0-D7FF-3EA2-285C-BC10A8E086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7179" y="2908920"/>
            <a:ext cx="4377198" cy="3916439"/>
          </a:xfrm>
          <a:prstGeom prst="rect">
            <a:avLst/>
          </a:prstGeom>
        </p:spPr>
      </p:pic>
      <p:graphicFrame>
        <p:nvGraphicFramePr>
          <p:cNvPr id="12" name="Object 11">
            <a:extLst>
              <a:ext uri="{FF2B5EF4-FFF2-40B4-BE49-F238E27FC236}">
                <a16:creationId xmlns:a16="http://schemas.microsoft.com/office/drawing/2014/main" id="{04ECB2B3-50E4-C784-74B5-13FA696F3778}"/>
              </a:ext>
            </a:extLst>
          </p:cNvPr>
          <p:cNvGraphicFramePr>
            <a:graphicFrameLocks noChangeAspect="1"/>
          </p:cNvGraphicFramePr>
          <p:nvPr>
            <p:extLst>
              <p:ext uri="{D42A27DB-BD31-4B8C-83A1-F6EECF244321}">
                <p14:modId xmlns:p14="http://schemas.microsoft.com/office/powerpoint/2010/main" val="1635142143"/>
              </p:ext>
            </p:extLst>
          </p:nvPr>
        </p:nvGraphicFramePr>
        <p:xfrm>
          <a:off x="8396009" y="1120806"/>
          <a:ext cx="4895913" cy="3604364"/>
        </p:xfrm>
        <a:graphic>
          <a:graphicData uri="http://schemas.openxmlformats.org/presentationml/2006/ole">
            <mc:AlternateContent xmlns:mc="http://schemas.openxmlformats.org/markup-compatibility/2006">
              <mc:Choice xmlns:v="urn:schemas-microsoft-com:vml" Requires="v">
                <p:oleObj name="MDLDrawObject Class" r:id="rId3" imgW="5018843" imgH="3713962" progId="MDLDrawOLE.MDLDrawObject.1">
                  <p:embed/>
                </p:oleObj>
              </mc:Choice>
              <mc:Fallback>
                <p:oleObj name="MDLDrawObject Class" r:id="rId3" imgW="5018843" imgH="3713962" progId="MDLDrawOLE.MDLDrawObject.1">
                  <p:embed/>
                  <p:pic>
                    <p:nvPicPr>
                      <p:cNvPr id="12" name="Object 11">
                        <a:extLst>
                          <a:ext uri="{FF2B5EF4-FFF2-40B4-BE49-F238E27FC236}">
                            <a16:creationId xmlns:a16="http://schemas.microsoft.com/office/drawing/2014/main" id="{04ECB2B3-50E4-C784-74B5-13FA696F3778}"/>
                          </a:ext>
                        </a:extLst>
                      </p:cNvPr>
                      <p:cNvPicPr>
                        <a:picLocks noChangeAspect="1" noChangeArrowheads="1"/>
                      </p:cNvPicPr>
                      <p:nvPr/>
                    </p:nvPicPr>
                    <p:blipFill>
                      <a:blip r:embed="rId4"/>
                      <a:srcRect/>
                      <a:stretch>
                        <a:fillRect/>
                      </a:stretch>
                    </p:blipFill>
                    <p:spPr bwMode="auto">
                      <a:xfrm>
                        <a:off x="8396009" y="1120806"/>
                        <a:ext cx="4895913" cy="3604364"/>
                      </a:xfrm>
                      <a:prstGeom prst="rect">
                        <a:avLst/>
                      </a:prstGeom>
                      <a:noFill/>
                    </p:spPr>
                  </p:pic>
                </p:oleObj>
              </mc:Fallback>
            </mc:AlternateContent>
          </a:graphicData>
        </a:graphic>
      </p:graphicFrame>
      <p:graphicFrame>
        <p:nvGraphicFramePr>
          <p:cNvPr id="13" name="Object 12">
            <a:extLst>
              <a:ext uri="{FF2B5EF4-FFF2-40B4-BE49-F238E27FC236}">
                <a16:creationId xmlns:a16="http://schemas.microsoft.com/office/drawing/2014/main" id="{F96DB4B2-8E7D-425B-738B-CA551CA9B101}"/>
              </a:ext>
            </a:extLst>
          </p:cNvPr>
          <p:cNvGraphicFramePr>
            <a:graphicFrameLocks noChangeAspect="1"/>
          </p:cNvGraphicFramePr>
          <p:nvPr/>
        </p:nvGraphicFramePr>
        <p:xfrm>
          <a:off x="8243921" y="4708189"/>
          <a:ext cx="2974113" cy="1392739"/>
        </p:xfrm>
        <a:graphic>
          <a:graphicData uri="http://schemas.openxmlformats.org/presentationml/2006/ole">
            <mc:AlternateContent xmlns:mc="http://schemas.openxmlformats.org/markup-compatibility/2006">
              <mc:Choice xmlns:v="urn:schemas-microsoft-com:vml" Requires="v">
                <p:oleObj name="MDLDrawObject Class" r:id="rId5" imgW="3418495" imgH="1933247" progId="MDLDrawOLE.MDLDrawObject.1">
                  <p:embed/>
                </p:oleObj>
              </mc:Choice>
              <mc:Fallback>
                <p:oleObj name="MDLDrawObject Class" r:id="rId5" imgW="3418495" imgH="1933247" progId="MDLDrawOLE.MDLDrawObject.1">
                  <p:embed/>
                  <p:pic>
                    <p:nvPicPr>
                      <p:cNvPr id="13" name="Object 12">
                        <a:extLst>
                          <a:ext uri="{FF2B5EF4-FFF2-40B4-BE49-F238E27FC236}">
                            <a16:creationId xmlns:a16="http://schemas.microsoft.com/office/drawing/2014/main" id="{F96DB4B2-8E7D-425B-738B-CA551CA9B101}"/>
                          </a:ext>
                        </a:extLst>
                      </p:cNvPr>
                      <p:cNvPicPr>
                        <a:picLocks noChangeAspect="1" noChangeArrowheads="1"/>
                      </p:cNvPicPr>
                      <p:nvPr/>
                    </p:nvPicPr>
                    <p:blipFill>
                      <a:blip r:embed="rId6"/>
                      <a:srcRect/>
                      <a:stretch>
                        <a:fillRect/>
                      </a:stretch>
                    </p:blipFill>
                    <p:spPr bwMode="auto">
                      <a:xfrm>
                        <a:off x="8243921" y="4708189"/>
                        <a:ext cx="2974113" cy="1392739"/>
                      </a:xfrm>
                      <a:prstGeom prst="rect">
                        <a:avLst/>
                      </a:prstGeom>
                      <a:noFill/>
                    </p:spPr>
                  </p:pic>
                </p:oleObj>
              </mc:Fallback>
            </mc:AlternateContent>
          </a:graphicData>
        </a:graphic>
      </p:graphicFrame>
      <p:pic>
        <p:nvPicPr>
          <p:cNvPr id="14" name="Picture 13">
            <a:extLst>
              <a:ext uri="{FF2B5EF4-FFF2-40B4-BE49-F238E27FC236}">
                <a16:creationId xmlns:a16="http://schemas.microsoft.com/office/drawing/2014/main" id="{C6D1E2BA-A3FB-8294-90C8-59A98C40F4AA}"/>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11617" y="6132607"/>
            <a:ext cx="2624534" cy="674353"/>
          </a:xfrm>
          <a:prstGeom prst="rect">
            <a:avLst/>
          </a:prstGeom>
          <a:noFill/>
          <a:ln w="12700" cmpd="sng">
            <a:solidFill>
              <a:srgbClr val="000000"/>
            </a:solidFill>
            <a:miter lim="800000"/>
            <a:headEnd/>
            <a:tailEnd/>
          </a:ln>
          <a:effectLst/>
        </p:spPr>
      </p:pic>
      <p:sp>
        <p:nvSpPr>
          <p:cNvPr id="15" name="TextBox 14">
            <a:extLst>
              <a:ext uri="{FF2B5EF4-FFF2-40B4-BE49-F238E27FC236}">
                <a16:creationId xmlns:a16="http://schemas.microsoft.com/office/drawing/2014/main" id="{4E604CD8-7062-D4BE-B6BB-357AB85012A6}"/>
              </a:ext>
            </a:extLst>
          </p:cNvPr>
          <p:cNvSpPr txBox="1"/>
          <p:nvPr/>
        </p:nvSpPr>
        <p:spPr>
          <a:xfrm>
            <a:off x="8243921" y="6781588"/>
            <a:ext cx="2600045" cy="397934"/>
          </a:xfrm>
          <a:prstGeom prst="rect">
            <a:avLst/>
          </a:prstGeom>
          <a:noFill/>
        </p:spPr>
        <p:txBody>
          <a:bodyPr wrap="square">
            <a:spAutoFit/>
          </a:bodyPr>
          <a:lstStyle/>
          <a:p>
            <a:r>
              <a:rPr lang="en-US" sz="1989" dirty="0">
                <a:latin typeface="Arial" panose="020B0604020202020204" pitchFamily="34" charset="0"/>
                <a:ea typeface="Times New Roman" panose="02020603050405020304" pitchFamily="18" charset="0"/>
                <a:cs typeface="Arial" panose="020B0604020202020204" pitchFamily="34" charset="0"/>
              </a:rPr>
              <a:t>Lysate  Wash Elute</a:t>
            </a:r>
          </a:p>
        </p:txBody>
      </p:sp>
      <p:sp>
        <p:nvSpPr>
          <p:cNvPr id="16" name="TextBox 15">
            <a:extLst>
              <a:ext uri="{FF2B5EF4-FFF2-40B4-BE49-F238E27FC236}">
                <a16:creationId xmlns:a16="http://schemas.microsoft.com/office/drawing/2014/main" id="{C51AE48B-5DB7-BB3E-1FB5-EE5236B8CB17}"/>
              </a:ext>
            </a:extLst>
          </p:cNvPr>
          <p:cNvSpPr txBox="1"/>
          <p:nvPr/>
        </p:nvSpPr>
        <p:spPr>
          <a:xfrm>
            <a:off x="11340414" y="6067494"/>
            <a:ext cx="1498236" cy="401538"/>
          </a:xfrm>
          <a:prstGeom prst="rect">
            <a:avLst/>
          </a:prstGeom>
          <a:noFill/>
        </p:spPr>
        <p:txBody>
          <a:bodyPr wrap="none" rtlCol="0">
            <a:spAutoFit/>
          </a:bodyPr>
          <a:lstStyle/>
          <a:p>
            <a:pPr algn="l"/>
            <a:r>
              <a:rPr lang="en-US" sz="2007" dirty="0">
                <a:latin typeface="Arial" panose="020B0604020202020204" pitchFamily="34" charset="0"/>
                <a:cs typeface="Arial" panose="020B0604020202020204" pitchFamily="34" charset="0"/>
              </a:rPr>
              <a:t>SDS-PAGE</a:t>
            </a:r>
          </a:p>
        </p:txBody>
      </p:sp>
      <p:sp>
        <p:nvSpPr>
          <p:cNvPr id="4" name="Date Placeholder 3">
            <a:extLst>
              <a:ext uri="{FF2B5EF4-FFF2-40B4-BE49-F238E27FC236}">
                <a16:creationId xmlns:a16="http://schemas.microsoft.com/office/drawing/2014/main" id="{3C3937B0-B833-9276-954E-6ACD23C42AE4}"/>
              </a:ext>
            </a:extLst>
          </p:cNvPr>
          <p:cNvSpPr>
            <a:spLocks noGrp="1"/>
          </p:cNvSpPr>
          <p:nvPr>
            <p:ph type="dt" sz="half" idx="6"/>
          </p:nvPr>
        </p:nvSpPr>
        <p:spPr/>
        <p:txBody>
          <a:bodyPr/>
          <a:lstStyle/>
          <a:p>
            <a:fld id="{E82FCAE7-C696-48DA-B9C8-B42321D33567}" type="datetime1">
              <a:rPr lang="en-US" smtClean="0"/>
              <a:t>8/28/2024</a:t>
            </a:fld>
            <a:endParaRPr lang="en-US"/>
          </a:p>
        </p:txBody>
      </p:sp>
      <p:sp>
        <p:nvSpPr>
          <p:cNvPr id="8" name="Footer Placeholder 7">
            <a:extLst>
              <a:ext uri="{FF2B5EF4-FFF2-40B4-BE49-F238E27FC236}">
                <a16:creationId xmlns:a16="http://schemas.microsoft.com/office/drawing/2014/main" id="{A9A63355-8EBE-32A0-F363-0A4B6E82CD18}"/>
              </a:ext>
            </a:extLst>
          </p:cNvPr>
          <p:cNvSpPr>
            <a:spLocks noGrp="1"/>
          </p:cNvSpPr>
          <p:nvPr>
            <p:ph type="ftr" sz="quarter" idx="5"/>
          </p:nvPr>
        </p:nvSpPr>
        <p:spPr/>
        <p:txBody>
          <a:bodyPr/>
          <a:lstStyle/>
          <a:p>
            <a:r>
              <a:rPr lang="en-US"/>
              <a:t>Foundations - Rule - F2024 - Lecture 2b</a:t>
            </a:r>
          </a:p>
        </p:txBody>
      </p:sp>
      <p:sp>
        <p:nvSpPr>
          <p:cNvPr id="17" name="Slide Number Placeholder 16">
            <a:extLst>
              <a:ext uri="{FF2B5EF4-FFF2-40B4-BE49-F238E27FC236}">
                <a16:creationId xmlns:a16="http://schemas.microsoft.com/office/drawing/2014/main" id="{0AF43F05-A018-629E-D53C-3CABC95C75B6}"/>
              </a:ext>
            </a:extLst>
          </p:cNvPr>
          <p:cNvSpPr>
            <a:spLocks noGrp="1"/>
          </p:cNvSpPr>
          <p:nvPr>
            <p:ph type="sldNum" sz="quarter" idx="7"/>
          </p:nvPr>
        </p:nvSpPr>
        <p:spPr/>
        <p:txBody>
          <a:bodyPr/>
          <a:lstStyle/>
          <a:p>
            <a:pPr marL="38446">
              <a:lnSpc>
                <a:spcPts val="1422"/>
              </a:lnSpc>
            </a:pPr>
            <a:fld id="{81D60167-4931-47E6-BA6A-407CBD079E47}" type="slidenum">
              <a:rPr lang="en-US" smtClean="0"/>
              <a:pPr marL="38446">
                <a:lnSpc>
                  <a:spcPts val="1422"/>
                </a:lnSpc>
              </a:pPr>
              <a:t>6</a:t>
            </a:fld>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3F7196E6-0BBD-44F6-BF87-D492DF4287B8}"/>
              </a:ext>
            </a:extLst>
          </p:cNvPr>
          <p:cNvSpPr>
            <a:spLocks noChangeArrowheads="1"/>
          </p:cNvSpPr>
          <p:nvPr/>
        </p:nvSpPr>
        <p:spPr bwMode="auto">
          <a:xfrm>
            <a:off x="2613110" y="32354"/>
            <a:ext cx="8835000" cy="52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766" tIns="45883" rIns="91766" bIns="45883" numCol="1" anchor="ctr" anchorCtr="0" compatLnSpc="1">
            <a:prstTxWarp prst="textNoShape">
              <a:avLst/>
            </a:prstTxWarp>
            <a:spAutoFit/>
          </a:bodyPr>
          <a:lstStyle/>
          <a:p>
            <a:pPr defTabSz="917680" eaLnBrk="0" fontAlgn="base" hangingPunct="0">
              <a:spcBef>
                <a:spcPct val="0"/>
              </a:spcBef>
              <a:spcAft>
                <a:spcPct val="0"/>
              </a:spcAft>
            </a:pPr>
            <a:r>
              <a:rPr lang="en-US" altLang="en-US" sz="2810" dirty="0">
                <a:latin typeface="Arial" panose="020B0604020202020204" pitchFamily="34" charset="0"/>
                <a:ea typeface="Times New Roman" panose="02020603050405020304" pitchFamily="18" charset="0"/>
                <a:cs typeface="Arial" panose="020B0604020202020204" pitchFamily="34" charset="0"/>
              </a:rPr>
              <a:t>Ion Exchange - Effect of pH on Net Charge of Proteins</a:t>
            </a:r>
            <a:endParaRPr lang="en-US" altLang="en-US" sz="2810" dirty="0">
              <a:latin typeface="Arial" panose="020B0604020202020204" pitchFamily="34" charset="0"/>
            </a:endParaRPr>
          </a:p>
        </p:txBody>
      </p:sp>
      <p:graphicFrame>
        <p:nvGraphicFramePr>
          <p:cNvPr id="6" name="Object 5">
            <a:extLst>
              <a:ext uri="{FF2B5EF4-FFF2-40B4-BE49-F238E27FC236}">
                <a16:creationId xmlns:a16="http://schemas.microsoft.com/office/drawing/2014/main" id="{74A14207-91FF-4A1E-8880-9E8A9F5F26A7}"/>
              </a:ext>
            </a:extLst>
          </p:cNvPr>
          <p:cNvGraphicFramePr>
            <a:graphicFrameLocks noChangeAspect="1"/>
          </p:cNvGraphicFramePr>
          <p:nvPr>
            <p:extLst>
              <p:ext uri="{D42A27DB-BD31-4B8C-83A1-F6EECF244321}">
                <p14:modId xmlns:p14="http://schemas.microsoft.com/office/powerpoint/2010/main" val="3805129632"/>
              </p:ext>
            </p:extLst>
          </p:nvPr>
        </p:nvGraphicFramePr>
        <p:xfrm>
          <a:off x="3581400" y="4616450"/>
          <a:ext cx="4352925" cy="2362200"/>
        </p:xfrm>
        <a:graphic>
          <a:graphicData uri="http://schemas.openxmlformats.org/presentationml/2006/ole">
            <mc:AlternateContent xmlns:mc="http://schemas.openxmlformats.org/markup-compatibility/2006">
              <mc:Choice xmlns:v="urn:schemas-microsoft-com:vml" Requires="v">
                <p:oleObj name="MDLDrawObject Class" r:id="rId2" imgW="2533095" imgH="1371600" progId="MDLDrawOLE.MDLDrawObject.1">
                  <p:embed/>
                </p:oleObj>
              </mc:Choice>
              <mc:Fallback>
                <p:oleObj name="MDLDrawObject Class" r:id="rId2" imgW="2533095" imgH="1371600" progId="MDLDrawOLE.MDLDrawObject.1">
                  <p:embed/>
                  <p:pic>
                    <p:nvPicPr>
                      <p:cNvPr id="6" name="Object 5">
                        <a:extLst>
                          <a:ext uri="{FF2B5EF4-FFF2-40B4-BE49-F238E27FC236}">
                            <a16:creationId xmlns:a16="http://schemas.microsoft.com/office/drawing/2014/main" id="{74A14207-91FF-4A1E-8880-9E8A9F5F26A7}"/>
                          </a:ext>
                        </a:extLst>
                      </p:cNvPr>
                      <p:cNvPicPr>
                        <a:picLocks noChangeAspect="1" noChangeArrowheads="1"/>
                      </p:cNvPicPr>
                      <p:nvPr/>
                    </p:nvPicPr>
                    <p:blipFill>
                      <a:blip r:embed="rId3"/>
                      <a:srcRect/>
                      <a:stretch>
                        <a:fillRect/>
                      </a:stretch>
                    </p:blipFill>
                    <p:spPr bwMode="auto">
                      <a:xfrm>
                        <a:off x="3581400" y="4616450"/>
                        <a:ext cx="4352925" cy="2362200"/>
                      </a:xfrm>
                      <a:prstGeom prst="rect">
                        <a:avLst/>
                      </a:prstGeom>
                      <a:noFill/>
                    </p:spPr>
                  </p:pic>
                </p:oleObj>
              </mc:Fallback>
            </mc:AlternateContent>
          </a:graphicData>
        </a:graphic>
      </p:graphicFrame>
      <p:sp>
        <p:nvSpPr>
          <p:cNvPr id="7" name="Rectangle 3">
            <a:extLst>
              <a:ext uri="{FF2B5EF4-FFF2-40B4-BE49-F238E27FC236}">
                <a16:creationId xmlns:a16="http://schemas.microsoft.com/office/drawing/2014/main" id="{340BBAD0-9DD6-418A-B5B4-2CBA305BFFC6}"/>
              </a:ext>
            </a:extLst>
          </p:cNvPr>
          <p:cNvSpPr>
            <a:spLocks noChangeArrowheads="1"/>
          </p:cNvSpPr>
          <p:nvPr/>
        </p:nvSpPr>
        <p:spPr bwMode="auto">
          <a:xfrm>
            <a:off x="93820" y="892484"/>
            <a:ext cx="5811865" cy="2478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66" tIns="45883" rIns="91766" bIns="45883" numCol="1" anchor="ctr" anchorCtr="0" compatLnSpc="1">
            <a:prstTxWarp prst="textNoShape">
              <a:avLst/>
            </a:prstTxWarp>
            <a:spAutoFit/>
          </a:bodyPr>
          <a:lstStyle>
            <a:lvl1pPr eaLnBrk="0" fontAlgn="base" hangingPunct="0">
              <a:spcBef>
                <a:spcPct val="0"/>
              </a:spcBef>
              <a:spcAft>
                <a:spcPct val="0"/>
              </a:spcAft>
              <a:tabLst>
                <a:tab pos="228600" algn="l"/>
              </a:tabLst>
              <a:defRPr>
                <a:solidFill>
                  <a:schemeClr val="tx1"/>
                </a:solidFill>
                <a:latin typeface="Arial" panose="020B0604020202020204" pitchFamily="34" charset="0"/>
              </a:defRPr>
            </a:lvl1pPr>
            <a:lvl2pPr eaLnBrk="0" fontAlgn="base" hangingPunct="0">
              <a:spcBef>
                <a:spcPct val="0"/>
              </a:spcBef>
              <a:spcAft>
                <a:spcPct val="0"/>
              </a:spcAft>
              <a:tabLst>
                <a:tab pos="228600" algn="l"/>
              </a:tabLst>
              <a:defRPr>
                <a:solidFill>
                  <a:schemeClr val="tx1"/>
                </a:solidFill>
                <a:latin typeface="Arial" panose="020B0604020202020204" pitchFamily="34" charset="0"/>
              </a:defRPr>
            </a:lvl2pPr>
            <a:lvl3pPr eaLnBrk="0" fontAlgn="base" hangingPunct="0">
              <a:spcBef>
                <a:spcPct val="0"/>
              </a:spcBef>
              <a:spcAft>
                <a:spcPct val="0"/>
              </a:spcAft>
              <a:tabLst>
                <a:tab pos="228600" algn="l"/>
              </a:tabLst>
              <a:defRPr>
                <a:solidFill>
                  <a:schemeClr val="tx1"/>
                </a:solidFill>
                <a:latin typeface="Arial" panose="020B0604020202020204" pitchFamily="34" charset="0"/>
              </a:defRPr>
            </a:lvl3pPr>
            <a:lvl4pPr eaLnBrk="0" fontAlgn="base" hangingPunct="0">
              <a:spcBef>
                <a:spcPct val="0"/>
              </a:spcBef>
              <a:spcAft>
                <a:spcPct val="0"/>
              </a:spcAft>
              <a:tabLst>
                <a:tab pos="228600" algn="l"/>
              </a:tabLst>
              <a:defRPr>
                <a:solidFill>
                  <a:schemeClr val="tx1"/>
                </a:solidFill>
                <a:latin typeface="Arial" panose="020B0604020202020204" pitchFamily="34" charset="0"/>
              </a:defRPr>
            </a:lvl4pPr>
            <a:lvl5pPr eaLnBrk="0" fontAlgn="base" hangingPunct="0">
              <a:spcBef>
                <a:spcPct val="0"/>
              </a:spcBef>
              <a:spcAft>
                <a:spcPct val="0"/>
              </a:spcAft>
              <a:tabLst>
                <a:tab pos="228600"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defTabSz="917680">
              <a:tabLst>
                <a:tab pos="229420" algn="l"/>
              </a:tabLst>
            </a:pPr>
            <a:r>
              <a:rPr lang="en-US" altLang="en-US" sz="2000" b="1" dirty="0" err="1">
                <a:ea typeface="Times New Roman" panose="02020603050405020304" pitchFamily="18" charset="0"/>
                <a:cs typeface="Arial" panose="020B0604020202020204" pitchFamily="34" charset="0"/>
              </a:rPr>
              <a:t>pI</a:t>
            </a:r>
            <a:r>
              <a:rPr lang="en-US" altLang="en-US" sz="2000" dirty="0">
                <a:ea typeface="Times New Roman" panose="02020603050405020304" pitchFamily="18" charset="0"/>
                <a:cs typeface="Arial" panose="020B0604020202020204" pitchFamily="34" charset="0"/>
              </a:rPr>
              <a:t> (</a:t>
            </a:r>
            <a:r>
              <a:rPr lang="en-US" altLang="en-US" sz="2000" dirty="0" err="1">
                <a:ea typeface="Times New Roman" panose="02020603050405020304" pitchFamily="18" charset="0"/>
                <a:cs typeface="Arial" panose="020B0604020202020204" pitchFamily="34" charset="0"/>
              </a:rPr>
              <a:t>Isoelectic</a:t>
            </a:r>
            <a:r>
              <a:rPr lang="en-US" altLang="en-US" sz="2000" dirty="0">
                <a:ea typeface="Times New Roman" panose="02020603050405020304" pitchFamily="18" charset="0"/>
                <a:cs typeface="Arial" panose="020B0604020202020204" pitchFamily="34" charset="0"/>
              </a:rPr>
              <a:t> pH)- pH at which proteins have no </a:t>
            </a:r>
            <a:r>
              <a:rPr lang="en-US" altLang="en-US" sz="2000" i="1" dirty="0">
                <a:ea typeface="Times New Roman" panose="02020603050405020304" pitchFamily="18" charset="0"/>
                <a:cs typeface="Arial" panose="020B0604020202020204" pitchFamily="34" charset="0"/>
              </a:rPr>
              <a:t>net</a:t>
            </a:r>
            <a:r>
              <a:rPr lang="en-US" altLang="en-US" sz="2000" dirty="0">
                <a:ea typeface="Times New Roman" panose="02020603050405020304" pitchFamily="18" charset="0"/>
                <a:cs typeface="Arial" panose="020B0604020202020204" pitchFamily="34" charset="0"/>
              </a:rPr>
              <a:t> charge:</a:t>
            </a:r>
            <a:endParaRPr lang="en-US" altLang="en-US" sz="2000" dirty="0"/>
          </a:p>
          <a:p>
            <a:pPr defTabSz="917680">
              <a:spcBef>
                <a:spcPts val="602"/>
              </a:spcBef>
              <a:buFontTx/>
              <a:buChar char="•"/>
              <a:tabLst>
                <a:tab pos="229420" algn="l"/>
              </a:tabLst>
            </a:pPr>
            <a:r>
              <a:rPr lang="en-US" altLang="en-US" sz="2000" dirty="0">
                <a:ea typeface="Times New Roman" panose="02020603050405020304" pitchFamily="18" charset="0"/>
                <a:cs typeface="Arial" panose="020B0604020202020204" pitchFamily="34" charset="0"/>
              </a:rPr>
              <a:t>Proteins become positively charged for pH &lt; </a:t>
            </a:r>
            <a:r>
              <a:rPr lang="en-US" altLang="en-US" sz="2000" dirty="0" err="1">
                <a:ea typeface="Times New Roman" panose="02020603050405020304" pitchFamily="18" charset="0"/>
                <a:cs typeface="Arial" panose="020B0604020202020204" pitchFamily="34" charset="0"/>
              </a:rPr>
              <a:t>pI</a:t>
            </a:r>
            <a:endParaRPr lang="en-US" altLang="en-US" sz="2000" dirty="0"/>
          </a:p>
          <a:p>
            <a:pPr defTabSz="917680">
              <a:spcBef>
                <a:spcPts val="602"/>
              </a:spcBef>
              <a:buFontTx/>
              <a:buChar char="•"/>
              <a:tabLst>
                <a:tab pos="229420" algn="l"/>
              </a:tabLst>
            </a:pPr>
            <a:r>
              <a:rPr lang="en-US" altLang="en-US" sz="2000" dirty="0">
                <a:ea typeface="Times New Roman" panose="02020603050405020304" pitchFamily="18" charset="0"/>
                <a:cs typeface="Arial" panose="020B0604020202020204" pitchFamily="34" charset="0"/>
              </a:rPr>
              <a:t>Proteins have a negative charged if  pH &gt; </a:t>
            </a:r>
            <a:r>
              <a:rPr lang="en-US" altLang="en-US" sz="2000" dirty="0" err="1">
                <a:ea typeface="Times New Roman" panose="02020603050405020304" pitchFamily="18" charset="0"/>
                <a:cs typeface="Arial" panose="020B0604020202020204" pitchFamily="34" charset="0"/>
              </a:rPr>
              <a:t>pI</a:t>
            </a:r>
            <a:r>
              <a:rPr lang="en-US" altLang="en-US" sz="2000" dirty="0">
                <a:ea typeface="Times New Roman" panose="02020603050405020304" pitchFamily="18" charset="0"/>
                <a:cs typeface="Arial" panose="020B0604020202020204" pitchFamily="34" charset="0"/>
              </a:rPr>
              <a:t>.</a:t>
            </a:r>
          </a:p>
          <a:p>
            <a:pPr defTabSz="917680">
              <a:spcBef>
                <a:spcPts val="602"/>
              </a:spcBef>
              <a:tabLst>
                <a:tab pos="229420" algn="l"/>
              </a:tabLst>
            </a:pPr>
            <a:r>
              <a:rPr lang="en-US" altLang="en-US" sz="2000" dirty="0">
                <a:ea typeface="Times New Roman" panose="02020603050405020304" pitchFamily="18" charset="0"/>
                <a:cs typeface="Arial" panose="020B0604020202020204" pitchFamily="34" charset="0"/>
              </a:rPr>
              <a:t>Therefore, the charge on a protein can be changed by altering the pH, increasing or decreasing the binding to ion exchange resins.</a:t>
            </a:r>
            <a:r>
              <a:rPr lang="en-US" altLang="en-US" sz="2000" dirty="0"/>
              <a:t> </a:t>
            </a:r>
          </a:p>
        </p:txBody>
      </p:sp>
      <p:sp>
        <p:nvSpPr>
          <p:cNvPr id="8" name="TextBox 7">
            <a:extLst>
              <a:ext uri="{FF2B5EF4-FFF2-40B4-BE49-F238E27FC236}">
                <a16:creationId xmlns:a16="http://schemas.microsoft.com/office/drawing/2014/main" id="{A1A3FCB1-2EDC-4A16-A0BB-4EDCA750D727}"/>
              </a:ext>
            </a:extLst>
          </p:cNvPr>
          <p:cNvSpPr txBox="1"/>
          <p:nvPr/>
        </p:nvSpPr>
        <p:spPr>
          <a:xfrm>
            <a:off x="97952" y="3443756"/>
            <a:ext cx="5030317" cy="1016006"/>
          </a:xfrm>
          <a:prstGeom prst="rect">
            <a:avLst/>
          </a:prstGeom>
          <a:noFill/>
        </p:spPr>
        <p:txBody>
          <a:bodyPr wrap="square" rtlCol="0">
            <a:spAutoFit/>
          </a:bodyPr>
          <a:lstStyle/>
          <a:p>
            <a:r>
              <a:rPr lang="en-US" sz="2000" dirty="0">
                <a:latin typeface="Arial" panose="020B0604020202020204" pitchFamily="34" charset="0"/>
              </a:rPr>
              <a:t>The </a:t>
            </a:r>
            <a:r>
              <a:rPr lang="en-US" sz="2000" dirty="0" err="1">
                <a:latin typeface="Arial" panose="020B0604020202020204" pitchFamily="34" charset="0"/>
              </a:rPr>
              <a:t>pI</a:t>
            </a:r>
            <a:r>
              <a:rPr lang="en-US" sz="2000" dirty="0">
                <a:latin typeface="Arial" panose="020B0604020202020204" pitchFamily="34" charset="0"/>
              </a:rPr>
              <a:t> can be predicted from the amino acid sequence using the same charge calculation that we used earlier:</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81F3F1A-AD35-4B86-9557-58DB70DC17C3}"/>
                  </a:ext>
                </a:extLst>
              </p:cNvPr>
              <p:cNvSpPr txBox="1"/>
              <p:nvPr/>
            </p:nvSpPr>
            <p:spPr>
              <a:xfrm>
                <a:off x="782066" y="4457319"/>
                <a:ext cx="2787853" cy="7452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pt-BR" sz="1606" i="1">
                              <a:latin typeface="Cambria Math" panose="02040503050406030204" pitchFamily="18" charset="0"/>
                            </a:rPr>
                          </m:ctrlPr>
                        </m:dPr>
                        <m:e>
                          <m:r>
                            <a:rPr lang="en-US" sz="1606" i="1">
                              <a:latin typeface="Cambria Math" panose="02040503050406030204" pitchFamily="18" charset="0"/>
                            </a:rPr>
                            <m:t>𝑞</m:t>
                          </m:r>
                        </m:e>
                      </m:d>
                      <m:r>
                        <a:rPr lang="pt-BR" sz="1606" i="1">
                          <a:latin typeface="Cambria Math" panose="02040503050406030204" pitchFamily="18" charset="0"/>
                        </a:rPr>
                        <m:t>=</m:t>
                      </m:r>
                      <m:sSup>
                        <m:sSupPr>
                          <m:ctrlPr>
                            <a:rPr lang="pt-BR" sz="1606" i="1">
                              <a:latin typeface="Cambria Math" panose="02040503050406030204" pitchFamily="18" charset="0"/>
                            </a:rPr>
                          </m:ctrlPr>
                        </m:sSupPr>
                        <m:e>
                          <m:nary>
                            <m:naryPr>
                              <m:chr m:val="∑"/>
                              <m:ctrlPr>
                                <a:rPr lang="pt-BR" sz="1606" i="1">
                                  <a:latin typeface="Cambria Math" panose="02040503050406030204" pitchFamily="18" charset="0"/>
                                </a:rPr>
                              </m:ctrlPr>
                            </m:naryPr>
                            <m:sub>
                              <m:r>
                                <m:rPr>
                                  <m:brk m:alnAt="23"/>
                                </m:rPr>
                                <a:rPr lang="en-US" sz="1606" i="1">
                                  <a:latin typeface="Cambria Math" panose="02040503050406030204" pitchFamily="18" charset="0"/>
                                </a:rPr>
                                <m:t>𝑖</m:t>
                              </m:r>
                              <m:r>
                                <a:rPr lang="en-US" sz="1606" i="1">
                                  <a:latin typeface="Cambria Math" panose="02040503050406030204" pitchFamily="18" charset="0"/>
                                </a:rPr>
                                <m:t>=1</m:t>
                              </m:r>
                            </m:sub>
                            <m:sup>
                              <m:r>
                                <a:rPr lang="en-US" sz="1606" i="1">
                                  <a:latin typeface="Cambria Math" panose="02040503050406030204" pitchFamily="18" charset="0"/>
                                </a:rPr>
                                <m:t>𝑛</m:t>
                              </m:r>
                            </m:sup>
                            <m:e>
                              <m:sSub>
                                <m:sSubPr>
                                  <m:ctrlPr>
                                    <a:rPr lang="pt-BR" sz="1606" i="1">
                                      <a:latin typeface="Cambria Math" panose="02040503050406030204" pitchFamily="18" charset="0"/>
                                    </a:rPr>
                                  </m:ctrlPr>
                                </m:sSubPr>
                                <m:e>
                                  <m:r>
                                    <a:rPr lang="en-US" sz="1606" i="1">
                                      <a:latin typeface="Cambria Math" panose="02040503050406030204" pitchFamily="18" charset="0"/>
                                    </a:rPr>
                                    <m:t>𝑓</m:t>
                                  </m:r>
                                </m:e>
                                <m:sub>
                                  <m:r>
                                    <a:rPr lang="en-US" sz="1606" i="1">
                                      <a:latin typeface="Cambria Math" panose="02040503050406030204" pitchFamily="18" charset="0"/>
                                    </a:rPr>
                                    <m:t>𝐴</m:t>
                                  </m:r>
                                </m:sub>
                              </m:sSub>
                              <m:r>
                                <a:rPr lang="pt-BR" sz="1606" i="1">
                                  <a:latin typeface="Cambria Math" panose="02040503050406030204" pitchFamily="18" charset="0"/>
                                  <a:ea typeface="Cambria Math" panose="02040503050406030204" pitchFamily="18" charset="0"/>
                                </a:rPr>
                                <m:t>×</m:t>
                              </m:r>
                              <m:sSub>
                                <m:sSubPr>
                                  <m:ctrlPr>
                                    <a:rPr lang="pt-BR" sz="1606" i="1">
                                      <a:latin typeface="Cambria Math" panose="02040503050406030204" pitchFamily="18" charset="0"/>
                                      <a:ea typeface="Cambria Math" panose="02040503050406030204" pitchFamily="18" charset="0"/>
                                    </a:rPr>
                                  </m:ctrlPr>
                                </m:sSubPr>
                                <m:e>
                                  <m:r>
                                    <a:rPr lang="en-US" sz="1606" i="1">
                                      <a:latin typeface="Cambria Math" panose="02040503050406030204" pitchFamily="18" charset="0"/>
                                      <a:ea typeface="Cambria Math" panose="02040503050406030204" pitchFamily="18" charset="0"/>
                                    </a:rPr>
                                    <m:t>𝑞</m:t>
                                  </m:r>
                                </m:e>
                                <m:sub>
                                  <m:r>
                                    <a:rPr lang="en-US" sz="1606" i="1">
                                      <a:latin typeface="Cambria Math" panose="02040503050406030204" pitchFamily="18" charset="0"/>
                                      <a:ea typeface="Cambria Math" panose="02040503050406030204" pitchFamily="18" charset="0"/>
                                    </a:rPr>
                                    <m:t>𝐴</m:t>
                                  </m:r>
                                </m:sub>
                              </m:sSub>
                              <m:r>
                                <a:rPr lang="en-US" sz="1606" i="1">
                                  <a:latin typeface="Cambria Math" panose="02040503050406030204" pitchFamily="18" charset="0"/>
                                  <a:ea typeface="Cambria Math" panose="02040503050406030204" pitchFamily="18" charset="0"/>
                                </a:rPr>
                                <m:t>+</m:t>
                              </m:r>
                              <m:sSub>
                                <m:sSubPr>
                                  <m:ctrlPr>
                                    <a:rPr lang="pt-BR" sz="1606" i="1">
                                      <a:latin typeface="Cambria Math" panose="02040503050406030204" pitchFamily="18" charset="0"/>
                                    </a:rPr>
                                  </m:ctrlPr>
                                </m:sSubPr>
                                <m:e>
                                  <m:r>
                                    <a:rPr lang="en-US" sz="1606" i="1">
                                      <a:latin typeface="Cambria Math" panose="02040503050406030204" pitchFamily="18" charset="0"/>
                                    </a:rPr>
                                    <m:t>𝑓</m:t>
                                  </m:r>
                                </m:e>
                                <m:sub>
                                  <m:r>
                                    <a:rPr lang="en-US" sz="1606" i="1">
                                      <a:latin typeface="Cambria Math" panose="02040503050406030204" pitchFamily="18" charset="0"/>
                                    </a:rPr>
                                    <m:t>𝐻𝐴</m:t>
                                  </m:r>
                                </m:sub>
                              </m:sSub>
                              <m:r>
                                <a:rPr lang="pt-BR" sz="1606" i="1">
                                  <a:latin typeface="Cambria Math" panose="02040503050406030204" pitchFamily="18" charset="0"/>
                                  <a:ea typeface="Cambria Math" panose="02040503050406030204" pitchFamily="18" charset="0"/>
                                </a:rPr>
                                <m:t>×</m:t>
                              </m:r>
                              <m:sSub>
                                <m:sSubPr>
                                  <m:ctrlPr>
                                    <a:rPr lang="pt-BR" sz="1606" i="1">
                                      <a:latin typeface="Cambria Math" panose="02040503050406030204" pitchFamily="18" charset="0"/>
                                      <a:ea typeface="Cambria Math" panose="02040503050406030204" pitchFamily="18" charset="0"/>
                                    </a:rPr>
                                  </m:ctrlPr>
                                </m:sSubPr>
                                <m:e>
                                  <m:r>
                                    <a:rPr lang="en-US" sz="1606" i="1">
                                      <a:latin typeface="Cambria Math" panose="02040503050406030204" pitchFamily="18" charset="0"/>
                                      <a:ea typeface="Cambria Math" panose="02040503050406030204" pitchFamily="18" charset="0"/>
                                    </a:rPr>
                                    <m:t>𝑞</m:t>
                                  </m:r>
                                </m:e>
                                <m:sub>
                                  <m:r>
                                    <a:rPr lang="en-US" sz="1606" i="1">
                                      <a:latin typeface="Cambria Math" panose="02040503050406030204" pitchFamily="18" charset="0"/>
                                      <a:ea typeface="Cambria Math" panose="02040503050406030204" pitchFamily="18" charset="0"/>
                                    </a:rPr>
                                    <m:t>𝐻𝐴</m:t>
                                  </m:r>
                                </m:sub>
                              </m:sSub>
                            </m:e>
                          </m:nary>
                        </m:e>
                        <m:sup/>
                      </m:sSup>
                    </m:oMath>
                  </m:oMathPara>
                </a14:m>
                <a:endParaRPr lang="en-US" sz="1606" dirty="0">
                  <a:latin typeface="Arial" panose="020B0604020202020204" pitchFamily="34" charset="0"/>
                </a:endParaRPr>
              </a:p>
            </p:txBody>
          </p:sp>
        </mc:Choice>
        <mc:Fallback xmlns="">
          <p:sp>
            <p:nvSpPr>
              <p:cNvPr id="9" name="TextBox 8">
                <a:extLst>
                  <a:ext uri="{FF2B5EF4-FFF2-40B4-BE49-F238E27FC236}">
                    <a16:creationId xmlns:a16="http://schemas.microsoft.com/office/drawing/2014/main" id="{781F3F1A-AD35-4B86-9557-58DB70DC17C3}"/>
                  </a:ext>
                </a:extLst>
              </p:cNvPr>
              <p:cNvSpPr txBox="1">
                <a:spLocks noRot="1" noChangeAspect="1" noMove="1" noResize="1" noEditPoints="1" noAdjustHandles="1" noChangeArrowheads="1" noChangeShapeType="1" noTextEdit="1"/>
              </p:cNvSpPr>
              <p:nvPr/>
            </p:nvSpPr>
            <p:spPr>
              <a:xfrm>
                <a:off x="782066" y="4457319"/>
                <a:ext cx="2787853" cy="745226"/>
              </a:xfrm>
              <a:prstGeom prst="rect">
                <a:avLst/>
              </a:prstGeom>
              <a:blipFill>
                <a:blip r:embed="rId4"/>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19AAA13A-C791-4C47-8AE8-EB2C98BDAAAF}"/>
              </a:ext>
            </a:extLst>
          </p:cNvPr>
          <p:cNvSpPr txBox="1"/>
          <p:nvPr/>
        </p:nvSpPr>
        <p:spPr>
          <a:xfrm>
            <a:off x="264194" y="5400829"/>
            <a:ext cx="3305724" cy="1631567"/>
          </a:xfrm>
          <a:prstGeom prst="rect">
            <a:avLst/>
          </a:prstGeom>
          <a:noFill/>
        </p:spPr>
        <p:txBody>
          <a:bodyPr wrap="square" rtlCol="0">
            <a:spAutoFit/>
          </a:bodyPr>
          <a:lstStyle/>
          <a:p>
            <a:r>
              <a:rPr lang="en-US" sz="2000" dirty="0">
                <a:latin typeface="Arial" panose="020B0604020202020204" pitchFamily="34" charset="0"/>
              </a:rPr>
              <a:t>and finding the pH value where the charge is zero.</a:t>
            </a:r>
          </a:p>
          <a:p>
            <a:endParaRPr lang="en-US" sz="2000" dirty="0">
              <a:latin typeface="Arial" panose="020B0604020202020204" pitchFamily="34" charset="0"/>
            </a:endParaRPr>
          </a:p>
          <a:p>
            <a:r>
              <a:rPr lang="en-US" sz="2000" dirty="0">
                <a:latin typeface="Arial" panose="020B0604020202020204" pitchFamily="34" charset="0"/>
              </a:rPr>
              <a:t>This calculation can be done by web-servers.</a:t>
            </a:r>
          </a:p>
        </p:txBody>
      </p:sp>
      <p:sp>
        <p:nvSpPr>
          <p:cNvPr id="11" name="Rectangle 10">
            <a:extLst>
              <a:ext uri="{FF2B5EF4-FFF2-40B4-BE49-F238E27FC236}">
                <a16:creationId xmlns:a16="http://schemas.microsoft.com/office/drawing/2014/main" id="{74610024-A3DF-4DEE-B8A4-0F82D571A15E}"/>
              </a:ext>
            </a:extLst>
          </p:cNvPr>
          <p:cNvSpPr/>
          <p:nvPr/>
        </p:nvSpPr>
        <p:spPr>
          <a:xfrm>
            <a:off x="6795304" y="670254"/>
            <a:ext cx="4048127" cy="400444"/>
          </a:xfrm>
          <a:prstGeom prst="rect">
            <a:avLst/>
          </a:prstGeom>
        </p:spPr>
        <p:txBody>
          <a:bodyPr wrap="none">
            <a:spAutoFit/>
          </a:bodyPr>
          <a:lstStyle/>
          <a:p>
            <a:r>
              <a:rPr lang="en-US" sz="2000" dirty="0">
                <a:latin typeface="Arial" panose="020B0604020202020204" pitchFamily="34" charset="0"/>
              </a:rPr>
              <a:t>https://web.expasy.org/protparam/</a:t>
            </a:r>
          </a:p>
        </p:txBody>
      </p:sp>
      <p:pic>
        <p:nvPicPr>
          <p:cNvPr id="13" name="Picture 12">
            <a:extLst>
              <a:ext uri="{FF2B5EF4-FFF2-40B4-BE49-F238E27FC236}">
                <a16:creationId xmlns:a16="http://schemas.microsoft.com/office/drawing/2014/main" id="{AC7E0872-8778-4E92-9B25-157F8965DF43}"/>
              </a:ext>
            </a:extLst>
          </p:cNvPr>
          <p:cNvPicPr>
            <a:picLocks noChangeAspect="1"/>
          </p:cNvPicPr>
          <p:nvPr/>
        </p:nvPicPr>
        <p:blipFill rotWithShape="1">
          <a:blip r:embed="rId5"/>
          <a:srcRect b="63825"/>
          <a:stretch/>
        </p:blipFill>
        <p:spPr>
          <a:xfrm>
            <a:off x="5757550" y="1069423"/>
            <a:ext cx="4776490" cy="2374333"/>
          </a:xfrm>
          <a:prstGeom prst="rect">
            <a:avLst/>
          </a:prstGeom>
        </p:spPr>
      </p:pic>
      <p:pic>
        <p:nvPicPr>
          <p:cNvPr id="12" name="Picture 11">
            <a:extLst>
              <a:ext uri="{FF2B5EF4-FFF2-40B4-BE49-F238E27FC236}">
                <a16:creationId xmlns:a16="http://schemas.microsoft.com/office/drawing/2014/main" id="{D51175CC-A2CD-42BC-AC43-C6E8B03A4531}"/>
              </a:ext>
            </a:extLst>
          </p:cNvPr>
          <p:cNvPicPr>
            <a:picLocks noChangeAspect="1"/>
          </p:cNvPicPr>
          <p:nvPr/>
        </p:nvPicPr>
        <p:blipFill rotWithShape="1">
          <a:blip r:embed="rId5"/>
          <a:srcRect t="35550" r="20675"/>
          <a:stretch/>
        </p:blipFill>
        <p:spPr>
          <a:xfrm>
            <a:off x="9703275" y="1469867"/>
            <a:ext cx="2767460" cy="3089771"/>
          </a:xfrm>
          <a:prstGeom prst="rect">
            <a:avLst/>
          </a:prstGeom>
        </p:spPr>
      </p:pic>
      <p:sp>
        <p:nvSpPr>
          <p:cNvPr id="14" name="TextBox 13">
            <a:extLst>
              <a:ext uri="{FF2B5EF4-FFF2-40B4-BE49-F238E27FC236}">
                <a16:creationId xmlns:a16="http://schemas.microsoft.com/office/drawing/2014/main" id="{C4D1D1C3-9272-4ABD-B519-CE312DD7E82D}"/>
              </a:ext>
            </a:extLst>
          </p:cNvPr>
          <p:cNvSpPr txBox="1"/>
          <p:nvPr/>
        </p:nvSpPr>
        <p:spPr>
          <a:xfrm>
            <a:off x="11274354" y="1904896"/>
            <a:ext cx="2089145" cy="400110"/>
          </a:xfrm>
          <a:prstGeom prst="rect">
            <a:avLst/>
          </a:prstGeom>
          <a:noFill/>
        </p:spPr>
        <p:txBody>
          <a:bodyPr wrap="square" rtlCol="0">
            <a:spAutoFit/>
          </a:bodyPr>
          <a:lstStyle/>
          <a:p>
            <a:r>
              <a:rPr lang="en-US" sz="2000" i="1" dirty="0" err="1">
                <a:solidFill>
                  <a:srgbClr val="C00000"/>
                </a:solidFill>
                <a:latin typeface="Arial" panose="020B0604020202020204" pitchFamily="34" charset="0"/>
              </a:rPr>
              <a:t>pI</a:t>
            </a:r>
            <a:r>
              <a:rPr lang="en-US" sz="2000" i="1" dirty="0">
                <a:solidFill>
                  <a:srgbClr val="C00000"/>
                </a:solidFill>
                <a:latin typeface="Arial" panose="020B0604020202020204" pitchFamily="34" charset="0"/>
              </a:rPr>
              <a:t> = 5.43.</a:t>
            </a:r>
          </a:p>
        </p:txBody>
      </p:sp>
      <p:sp>
        <p:nvSpPr>
          <p:cNvPr id="15" name="TextBox 14">
            <a:extLst>
              <a:ext uri="{FF2B5EF4-FFF2-40B4-BE49-F238E27FC236}">
                <a16:creationId xmlns:a16="http://schemas.microsoft.com/office/drawing/2014/main" id="{7856DBFD-4B06-A99E-557C-7EEDECE7C7FB}"/>
              </a:ext>
            </a:extLst>
          </p:cNvPr>
          <p:cNvSpPr txBox="1"/>
          <p:nvPr/>
        </p:nvSpPr>
        <p:spPr>
          <a:xfrm>
            <a:off x="8352786" y="4738239"/>
            <a:ext cx="5140346" cy="1713611"/>
          </a:xfrm>
          <a:prstGeom prst="rect">
            <a:avLst/>
          </a:prstGeom>
          <a:noFill/>
        </p:spPr>
        <p:txBody>
          <a:bodyPr wrap="square" rtlCol="0">
            <a:spAutoFit/>
          </a:bodyPr>
          <a:lstStyle/>
          <a:p>
            <a:pPr marL="288372" indent="-288372"/>
            <a:r>
              <a:rPr lang="en-US" sz="2007" i="1" dirty="0">
                <a:solidFill>
                  <a:srgbClr val="0070C0"/>
                </a:solidFill>
                <a:latin typeface="Arial" panose="020B0604020202020204" pitchFamily="34" charset="0"/>
                <a:cs typeface="Arial" panose="020B0604020202020204" pitchFamily="34" charset="0"/>
              </a:rPr>
              <a:t>1. What is the charge on this protein at pH=5.43?</a:t>
            </a:r>
          </a:p>
          <a:p>
            <a:pPr marL="288372" indent="-288372">
              <a:spcBef>
                <a:spcPts val="602"/>
              </a:spcBef>
            </a:pPr>
            <a:r>
              <a:rPr lang="en-US" sz="2007" i="1" dirty="0">
                <a:solidFill>
                  <a:srgbClr val="0070C0"/>
                </a:solidFill>
                <a:latin typeface="Arial" panose="020B0604020202020204" pitchFamily="34" charset="0"/>
                <a:cs typeface="Arial" panose="020B0604020202020204" pitchFamily="34" charset="0"/>
              </a:rPr>
              <a:t>2. What is the sign of the charge on this protein at pH=7? </a:t>
            </a:r>
          </a:p>
          <a:p>
            <a:pPr marL="288372" indent="-288372"/>
            <a:r>
              <a:rPr lang="en-US" sz="2007" i="1" dirty="0">
                <a:solidFill>
                  <a:srgbClr val="0070C0"/>
                </a:solidFill>
                <a:latin typeface="Arial" panose="020B0604020202020204" pitchFamily="34" charset="0"/>
                <a:cs typeface="Arial" panose="020B0604020202020204" pitchFamily="34" charset="0"/>
              </a:rPr>
              <a:t>		negative   or    positive</a:t>
            </a:r>
          </a:p>
        </p:txBody>
      </p:sp>
      <p:sp>
        <p:nvSpPr>
          <p:cNvPr id="2" name="Date Placeholder 1">
            <a:extLst>
              <a:ext uri="{FF2B5EF4-FFF2-40B4-BE49-F238E27FC236}">
                <a16:creationId xmlns:a16="http://schemas.microsoft.com/office/drawing/2014/main" id="{CBCD909B-548D-2676-DF69-EAD3224FD350}"/>
              </a:ext>
            </a:extLst>
          </p:cNvPr>
          <p:cNvSpPr>
            <a:spLocks noGrp="1"/>
          </p:cNvSpPr>
          <p:nvPr>
            <p:ph type="dt" sz="half" idx="6"/>
          </p:nvPr>
        </p:nvSpPr>
        <p:spPr/>
        <p:txBody>
          <a:bodyPr/>
          <a:lstStyle/>
          <a:p>
            <a:fld id="{201254A6-AAAD-4D0C-882D-68DC6582414A}" type="datetime1">
              <a:rPr lang="en-US" smtClean="0"/>
              <a:t>8/28/2024</a:t>
            </a:fld>
            <a:endParaRPr lang="en-US"/>
          </a:p>
        </p:txBody>
      </p:sp>
      <p:sp>
        <p:nvSpPr>
          <p:cNvPr id="3" name="Footer Placeholder 2">
            <a:extLst>
              <a:ext uri="{FF2B5EF4-FFF2-40B4-BE49-F238E27FC236}">
                <a16:creationId xmlns:a16="http://schemas.microsoft.com/office/drawing/2014/main" id="{BB24BF07-AD4B-9EF0-16F0-7537E0033777}"/>
              </a:ext>
            </a:extLst>
          </p:cNvPr>
          <p:cNvSpPr>
            <a:spLocks noGrp="1"/>
          </p:cNvSpPr>
          <p:nvPr>
            <p:ph type="ftr" sz="quarter" idx="5"/>
          </p:nvPr>
        </p:nvSpPr>
        <p:spPr/>
        <p:txBody>
          <a:bodyPr/>
          <a:lstStyle/>
          <a:p>
            <a:r>
              <a:rPr lang="en-US"/>
              <a:t>Foundations - Rule - F2024 - Lecture 2b</a:t>
            </a:r>
          </a:p>
        </p:txBody>
      </p:sp>
      <p:sp>
        <p:nvSpPr>
          <p:cNvPr id="4" name="Slide Number Placeholder 3">
            <a:extLst>
              <a:ext uri="{FF2B5EF4-FFF2-40B4-BE49-F238E27FC236}">
                <a16:creationId xmlns:a16="http://schemas.microsoft.com/office/drawing/2014/main" id="{B35EE287-1AD9-B6BF-18D8-82A55387296B}"/>
              </a:ext>
            </a:extLst>
          </p:cNvPr>
          <p:cNvSpPr>
            <a:spLocks noGrp="1"/>
          </p:cNvSpPr>
          <p:nvPr>
            <p:ph type="sldNum" sz="quarter" idx="7"/>
          </p:nvPr>
        </p:nvSpPr>
        <p:spPr/>
        <p:txBody>
          <a:bodyPr/>
          <a:lstStyle/>
          <a:p>
            <a:pPr marL="38446">
              <a:lnSpc>
                <a:spcPts val="1422"/>
              </a:lnSpc>
            </a:pPr>
            <a:fld id="{81D60167-4931-47E6-BA6A-407CBD079E47}" type="slidenum">
              <a:rPr lang="en-US" smtClean="0"/>
              <a:pPr marL="38446">
                <a:lnSpc>
                  <a:spcPts val="1422"/>
                </a:lnSpc>
              </a:pPr>
              <a:t>7</a:t>
            </a:fld>
            <a:endParaRPr lang="en-US" dirty="0"/>
          </a:p>
        </p:txBody>
      </p:sp>
      <p:sp>
        <p:nvSpPr>
          <p:cNvPr id="16" name="Rectangle 15">
            <a:extLst>
              <a:ext uri="{FF2B5EF4-FFF2-40B4-BE49-F238E27FC236}">
                <a16:creationId xmlns:a16="http://schemas.microsoft.com/office/drawing/2014/main" id="{57FFD220-B2B9-2B44-9872-25732F6FF85A}"/>
              </a:ext>
            </a:extLst>
          </p:cNvPr>
          <p:cNvSpPr/>
          <p:nvPr/>
        </p:nvSpPr>
        <p:spPr>
          <a:xfrm>
            <a:off x="10252075" y="2028751"/>
            <a:ext cx="457200" cy="15240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3EA7D10A-87E9-A7EE-12D3-EB88FE6D4476}"/>
              </a:ext>
            </a:extLst>
          </p:cNvPr>
          <p:cNvCxnSpPr/>
          <p:nvPr/>
        </p:nvCxnSpPr>
        <p:spPr>
          <a:xfrm flipH="1">
            <a:off x="10843431" y="2104951"/>
            <a:ext cx="3992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4385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EF467CA-1447-495A-99F2-7C36EC5FF7CF}"/>
              </a:ext>
            </a:extLst>
          </p:cNvPr>
          <p:cNvSpPr txBox="1"/>
          <p:nvPr/>
        </p:nvSpPr>
        <p:spPr>
          <a:xfrm>
            <a:off x="4118032" y="0"/>
            <a:ext cx="5360008" cy="525087"/>
          </a:xfrm>
          <a:prstGeom prst="rect">
            <a:avLst/>
          </a:prstGeom>
          <a:noFill/>
        </p:spPr>
        <p:txBody>
          <a:bodyPr wrap="none" rtlCol="0">
            <a:spAutoFit/>
          </a:bodyPr>
          <a:lstStyle/>
          <a:p>
            <a:r>
              <a:rPr lang="en-US" sz="2810" dirty="0">
                <a:latin typeface="Arial" panose="020B0604020202020204" pitchFamily="34" charset="0"/>
              </a:rPr>
              <a:t>Types of Resins – Ion Exchange</a:t>
            </a:r>
          </a:p>
        </p:txBody>
      </p:sp>
      <p:pic>
        <p:nvPicPr>
          <p:cNvPr id="6" name="Picture 5">
            <a:extLst>
              <a:ext uri="{FF2B5EF4-FFF2-40B4-BE49-F238E27FC236}">
                <a16:creationId xmlns:a16="http://schemas.microsoft.com/office/drawing/2014/main" id="{CFEBEDFE-063E-4A10-9BF4-C1FA6B612F0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623" b="46977"/>
          <a:stretch/>
        </p:blipFill>
        <p:spPr>
          <a:xfrm>
            <a:off x="858537" y="812515"/>
            <a:ext cx="11565352" cy="6564573"/>
          </a:xfrm>
          <a:prstGeom prst="rect">
            <a:avLst/>
          </a:prstGeom>
        </p:spPr>
      </p:pic>
      <p:sp>
        <p:nvSpPr>
          <p:cNvPr id="5" name="TextBox 4">
            <a:extLst>
              <a:ext uri="{FF2B5EF4-FFF2-40B4-BE49-F238E27FC236}">
                <a16:creationId xmlns:a16="http://schemas.microsoft.com/office/drawing/2014/main" id="{609B62EE-6EB4-40FC-A8C0-CEE8C6059989}"/>
              </a:ext>
            </a:extLst>
          </p:cNvPr>
          <p:cNvSpPr txBox="1"/>
          <p:nvPr/>
        </p:nvSpPr>
        <p:spPr>
          <a:xfrm>
            <a:off x="1546785" y="483131"/>
            <a:ext cx="764722" cy="400444"/>
          </a:xfrm>
          <a:prstGeom prst="rect">
            <a:avLst/>
          </a:prstGeom>
          <a:noFill/>
        </p:spPr>
        <p:txBody>
          <a:bodyPr wrap="none" rtlCol="0">
            <a:spAutoFit/>
          </a:bodyPr>
          <a:lstStyle/>
          <a:p>
            <a:r>
              <a:rPr lang="en-US" sz="2000" b="1" dirty="0">
                <a:latin typeface="Arial" panose="020B0604020202020204" pitchFamily="34" charset="0"/>
              </a:rPr>
              <a:t>Type</a:t>
            </a:r>
          </a:p>
        </p:txBody>
      </p:sp>
      <p:sp>
        <p:nvSpPr>
          <p:cNvPr id="7" name="TextBox 6">
            <a:extLst>
              <a:ext uri="{FF2B5EF4-FFF2-40B4-BE49-F238E27FC236}">
                <a16:creationId xmlns:a16="http://schemas.microsoft.com/office/drawing/2014/main" id="{1DE03D9E-F2E0-46EF-B22A-877C7E4D911A}"/>
              </a:ext>
            </a:extLst>
          </p:cNvPr>
          <p:cNvSpPr txBox="1"/>
          <p:nvPr/>
        </p:nvSpPr>
        <p:spPr>
          <a:xfrm>
            <a:off x="3296555" y="552984"/>
            <a:ext cx="1920881" cy="400444"/>
          </a:xfrm>
          <a:prstGeom prst="rect">
            <a:avLst/>
          </a:prstGeom>
          <a:noFill/>
        </p:spPr>
        <p:txBody>
          <a:bodyPr wrap="square" rtlCol="0">
            <a:spAutoFit/>
          </a:bodyPr>
          <a:lstStyle/>
          <a:p>
            <a:r>
              <a:rPr lang="en-US" sz="2000" b="1" dirty="0">
                <a:latin typeface="Arial" panose="020B0604020202020204" pitchFamily="34" charset="0"/>
              </a:rPr>
              <a:t>Resin</a:t>
            </a:r>
          </a:p>
        </p:txBody>
      </p:sp>
      <p:sp>
        <p:nvSpPr>
          <p:cNvPr id="8" name="TextBox 7">
            <a:extLst>
              <a:ext uri="{FF2B5EF4-FFF2-40B4-BE49-F238E27FC236}">
                <a16:creationId xmlns:a16="http://schemas.microsoft.com/office/drawing/2014/main" id="{2B2D9A32-5DD3-4396-A222-7D67D816B863}"/>
              </a:ext>
            </a:extLst>
          </p:cNvPr>
          <p:cNvSpPr txBox="1"/>
          <p:nvPr/>
        </p:nvSpPr>
        <p:spPr>
          <a:xfrm>
            <a:off x="5040288" y="539036"/>
            <a:ext cx="2973243" cy="400444"/>
          </a:xfrm>
          <a:prstGeom prst="rect">
            <a:avLst/>
          </a:prstGeom>
          <a:noFill/>
        </p:spPr>
        <p:txBody>
          <a:bodyPr wrap="none" rtlCol="0">
            <a:spAutoFit/>
          </a:bodyPr>
          <a:lstStyle/>
          <a:p>
            <a:r>
              <a:rPr lang="en-US" sz="2000" b="1" dirty="0">
                <a:latin typeface="Arial" panose="020B0604020202020204" pitchFamily="34" charset="0"/>
              </a:rPr>
              <a:t>Principal of Separation</a:t>
            </a:r>
          </a:p>
        </p:txBody>
      </p:sp>
      <p:sp>
        <p:nvSpPr>
          <p:cNvPr id="10" name="TextBox 9">
            <a:extLst>
              <a:ext uri="{FF2B5EF4-FFF2-40B4-BE49-F238E27FC236}">
                <a16:creationId xmlns:a16="http://schemas.microsoft.com/office/drawing/2014/main" id="{7FDF4CC9-0DE0-4857-972F-6DAD8E46975E}"/>
              </a:ext>
            </a:extLst>
          </p:cNvPr>
          <p:cNvSpPr txBox="1"/>
          <p:nvPr/>
        </p:nvSpPr>
        <p:spPr>
          <a:xfrm>
            <a:off x="8626116" y="539036"/>
            <a:ext cx="3142158" cy="400444"/>
          </a:xfrm>
          <a:prstGeom prst="rect">
            <a:avLst/>
          </a:prstGeom>
          <a:noFill/>
        </p:spPr>
        <p:txBody>
          <a:bodyPr wrap="none" rtlCol="0">
            <a:spAutoFit/>
          </a:bodyPr>
          <a:lstStyle/>
          <a:p>
            <a:r>
              <a:rPr lang="en-US" sz="2000" b="1" dirty="0">
                <a:latin typeface="Arial" panose="020B0604020202020204" pitchFamily="34" charset="0"/>
              </a:rPr>
              <a:t>How to Elute the Protein</a:t>
            </a:r>
          </a:p>
        </p:txBody>
      </p:sp>
      <p:sp>
        <p:nvSpPr>
          <p:cNvPr id="2" name="Date Placeholder 1">
            <a:extLst>
              <a:ext uri="{FF2B5EF4-FFF2-40B4-BE49-F238E27FC236}">
                <a16:creationId xmlns:a16="http://schemas.microsoft.com/office/drawing/2014/main" id="{DEEC648F-EFF9-95F1-548D-11AECC83C6FE}"/>
              </a:ext>
            </a:extLst>
          </p:cNvPr>
          <p:cNvSpPr>
            <a:spLocks noGrp="1"/>
          </p:cNvSpPr>
          <p:nvPr>
            <p:ph type="dt" sz="half" idx="6"/>
          </p:nvPr>
        </p:nvSpPr>
        <p:spPr/>
        <p:txBody>
          <a:bodyPr/>
          <a:lstStyle/>
          <a:p>
            <a:fld id="{5BAC5C37-2BFF-4697-BAE7-BE6D6381AFDD}" type="datetime1">
              <a:rPr lang="en-US" smtClean="0"/>
              <a:t>8/28/2024</a:t>
            </a:fld>
            <a:endParaRPr lang="en-US"/>
          </a:p>
        </p:txBody>
      </p:sp>
      <p:sp>
        <p:nvSpPr>
          <p:cNvPr id="3" name="Footer Placeholder 2">
            <a:extLst>
              <a:ext uri="{FF2B5EF4-FFF2-40B4-BE49-F238E27FC236}">
                <a16:creationId xmlns:a16="http://schemas.microsoft.com/office/drawing/2014/main" id="{D53E67B3-A80D-D8FA-2503-BAFA4E7709E0}"/>
              </a:ext>
            </a:extLst>
          </p:cNvPr>
          <p:cNvSpPr>
            <a:spLocks noGrp="1"/>
          </p:cNvSpPr>
          <p:nvPr>
            <p:ph type="ftr" sz="quarter" idx="5"/>
          </p:nvPr>
        </p:nvSpPr>
        <p:spPr/>
        <p:txBody>
          <a:bodyPr/>
          <a:lstStyle/>
          <a:p>
            <a:r>
              <a:rPr lang="en-US"/>
              <a:t>Foundations - Rule - F2024 - Lecture 2b</a:t>
            </a:r>
          </a:p>
        </p:txBody>
      </p:sp>
      <p:sp>
        <p:nvSpPr>
          <p:cNvPr id="4" name="Slide Number Placeholder 3">
            <a:extLst>
              <a:ext uri="{FF2B5EF4-FFF2-40B4-BE49-F238E27FC236}">
                <a16:creationId xmlns:a16="http://schemas.microsoft.com/office/drawing/2014/main" id="{47191A70-900D-E0D0-7662-D54500443D20}"/>
              </a:ext>
            </a:extLst>
          </p:cNvPr>
          <p:cNvSpPr>
            <a:spLocks noGrp="1"/>
          </p:cNvSpPr>
          <p:nvPr>
            <p:ph type="sldNum" sz="quarter" idx="7"/>
          </p:nvPr>
        </p:nvSpPr>
        <p:spPr/>
        <p:txBody>
          <a:bodyPr/>
          <a:lstStyle/>
          <a:p>
            <a:pPr marL="38446">
              <a:lnSpc>
                <a:spcPts val="1422"/>
              </a:lnSpc>
            </a:pPr>
            <a:fld id="{81D60167-4931-47E6-BA6A-407CBD079E47}" type="slidenum">
              <a:rPr lang="en-US" smtClean="0"/>
              <a:pPr marL="38446">
                <a:lnSpc>
                  <a:spcPts val="1422"/>
                </a:lnSpc>
              </a:pPr>
              <a:t>8</a:t>
            </a:fld>
            <a:endParaRPr lang="en-US" dirty="0"/>
          </a:p>
        </p:txBody>
      </p:sp>
    </p:spTree>
    <p:extLst>
      <p:ext uri="{BB962C8B-B14F-4D97-AF65-F5344CB8AC3E}">
        <p14:creationId xmlns:p14="http://schemas.microsoft.com/office/powerpoint/2010/main" val="1679475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928AA71E-94FA-410F-949C-E5A38CB2C793}"/>
              </a:ext>
            </a:extLst>
          </p:cNvPr>
          <p:cNvGraphicFramePr>
            <a:graphicFrameLocks noChangeAspect="1"/>
          </p:cNvGraphicFramePr>
          <p:nvPr/>
        </p:nvGraphicFramePr>
        <p:xfrm>
          <a:off x="3504288" y="769634"/>
          <a:ext cx="8873928" cy="3855459"/>
        </p:xfrm>
        <a:graphic>
          <a:graphicData uri="http://schemas.openxmlformats.org/presentationml/2006/ole">
            <mc:AlternateContent xmlns:mc="http://schemas.openxmlformats.org/markup-compatibility/2006">
              <mc:Choice xmlns:v="urn:schemas-microsoft-com:vml" Requires="v">
                <p:oleObj name="MDLDrawObject Class" r:id="rId2" imgW="18077303" imgH="7876058" progId="MDLDrawOLE.MDLDrawObject.1">
                  <p:embed/>
                </p:oleObj>
              </mc:Choice>
              <mc:Fallback>
                <p:oleObj name="MDLDrawObject Class" r:id="rId2" imgW="18077303" imgH="7876058" progId="MDLDrawOLE.MDLDrawObject.1">
                  <p:embed/>
                  <p:pic>
                    <p:nvPicPr>
                      <p:cNvPr id="5" name="Object 4">
                        <a:extLst>
                          <a:ext uri="{FF2B5EF4-FFF2-40B4-BE49-F238E27FC236}">
                            <a16:creationId xmlns:a16="http://schemas.microsoft.com/office/drawing/2014/main" id="{928AA71E-94FA-410F-949C-E5A38CB2C793}"/>
                          </a:ext>
                        </a:extLst>
                      </p:cNvPr>
                      <p:cNvPicPr>
                        <a:picLocks noChangeAspect="1" noChangeArrowheads="1"/>
                      </p:cNvPicPr>
                      <p:nvPr/>
                    </p:nvPicPr>
                    <p:blipFill>
                      <a:blip r:embed="rId3"/>
                      <a:srcRect/>
                      <a:stretch>
                        <a:fillRect/>
                      </a:stretch>
                    </p:blipFill>
                    <p:spPr bwMode="auto">
                      <a:xfrm>
                        <a:off x="3504288" y="769634"/>
                        <a:ext cx="8873928" cy="3855459"/>
                      </a:xfrm>
                      <a:prstGeom prst="rect">
                        <a:avLst/>
                      </a:prstGeom>
                      <a:noFill/>
                    </p:spPr>
                  </p:pic>
                </p:oleObj>
              </mc:Fallback>
            </mc:AlternateContent>
          </a:graphicData>
        </a:graphic>
      </p:graphicFrame>
      <p:sp>
        <p:nvSpPr>
          <p:cNvPr id="7" name="Rectangle 6">
            <a:extLst>
              <a:ext uri="{FF2B5EF4-FFF2-40B4-BE49-F238E27FC236}">
                <a16:creationId xmlns:a16="http://schemas.microsoft.com/office/drawing/2014/main" id="{F71DE28B-6B53-407F-A34A-379A9874798C}"/>
              </a:ext>
            </a:extLst>
          </p:cNvPr>
          <p:cNvSpPr/>
          <p:nvPr/>
        </p:nvSpPr>
        <p:spPr>
          <a:xfrm>
            <a:off x="269022" y="2650381"/>
            <a:ext cx="3062271" cy="4478814"/>
          </a:xfrm>
          <a:prstGeom prst="rect">
            <a:avLst/>
          </a:prstGeom>
        </p:spPr>
        <p:txBody>
          <a:bodyPr wrap="square">
            <a:spAutoFit/>
          </a:bodyPr>
          <a:lstStyle/>
          <a:p>
            <a:r>
              <a:rPr lang="en-US" sz="2000" b="1" dirty="0">
                <a:latin typeface="Arial" panose="020B0604020202020204" pitchFamily="34" charset="0"/>
                <a:ea typeface="Times New Roman" panose="02020603050405020304" pitchFamily="18" charset="0"/>
                <a:cs typeface="Arial" panose="020B0604020202020204" pitchFamily="34" charset="0"/>
              </a:rPr>
              <a:t>Elution Volume:</a:t>
            </a:r>
          </a:p>
          <a:p>
            <a:r>
              <a:rPr lang="en-US" sz="2000" dirty="0">
                <a:latin typeface="Arial" panose="020B0604020202020204" pitchFamily="34" charset="0"/>
                <a:ea typeface="Times New Roman" panose="02020603050405020304" pitchFamily="18" charset="0"/>
                <a:cs typeface="Arial" panose="020B0604020202020204" pitchFamily="34" charset="0"/>
              </a:rPr>
              <a:t>Volume that has dripped out of the column.</a:t>
            </a:r>
          </a:p>
          <a:p>
            <a:endParaRPr lang="en-US" sz="2000" b="1" dirty="0">
              <a:latin typeface="Arial" panose="020B0604020202020204" pitchFamily="34" charset="0"/>
              <a:ea typeface="Times New Roman" panose="02020603050405020304" pitchFamily="18" charset="0"/>
              <a:cs typeface="Arial" panose="020B0604020202020204" pitchFamily="34" charset="0"/>
            </a:endParaRPr>
          </a:p>
          <a:p>
            <a:r>
              <a:rPr lang="en-US" sz="2000" b="1" dirty="0">
                <a:latin typeface="Arial" panose="020B0604020202020204" pitchFamily="34" charset="0"/>
                <a:ea typeface="Times New Roman" panose="02020603050405020304" pitchFamily="18" charset="0"/>
                <a:cs typeface="Arial" panose="020B0604020202020204" pitchFamily="34" charset="0"/>
              </a:rPr>
              <a:t>Fraction: </a:t>
            </a:r>
            <a:r>
              <a:rPr lang="en-US" sz="2000" dirty="0">
                <a:latin typeface="Arial" panose="020B0604020202020204" pitchFamily="34" charset="0"/>
                <a:ea typeface="Times New Roman" panose="02020603050405020304" pitchFamily="18" charset="0"/>
                <a:cs typeface="Arial" panose="020B0604020202020204" pitchFamily="34" charset="0"/>
              </a:rPr>
              <a:t>Collection of liquid that drips out the bottom of the column – i.e. the total amount of liquid is </a:t>
            </a:r>
            <a:r>
              <a:rPr lang="en-US" sz="2000" i="1" dirty="0">
                <a:latin typeface="Arial" panose="020B0604020202020204" pitchFamily="34" charset="0"/>
                <a:ea typeface="Times New Roman" panose="02020603050405020304" pitchFamily="18" charset="0"/>
                <a:cs typeface="Arial" panose="020B0604020202020204" pitchFamily="34" charset="0"/>
              </a:rPr>
              <a:t>fractionated</a:t>
            </a:r>
            <a:r>
              <a:rPr lang="en-US" sz="2000" dirty="0">
                <a:latin typeface="Arial" panose="020B0604020202020204" pitchFamily="34" charset="0"/>
                <a:ea typeface="Times New Roman" panose="02020603050405020304" pitchFamily="18" charset="0"/>
                <a:cs typeface="Arial" panose="020B0604020202020204" pitchFamily="34" charset="0"/>
              </a:rPr>
              <a:t> into separate fractions. </a:t>
            </a:r>
          </a:p>
          <a:p>
            <a:pPr>
              <a:spcBef>
                <a:spcPts val="600"/>
              </a:spcBef>
            </a:pPr>
            <a:r>
              <a:rPr lang="en-US" sz="2000" dirty="0">
                <a:latin typeface="Arial" panose="020B0604020202020204" pitchFamily="34" charset="0"/>
                <a:ea typeface="Times New Roman" panose="02020603050405020304" pitchFamily="18" charset="0"/>
                <a:cs typeface="Arial" panose="020B0604020202020204" pitchFamily="34" charset="0"/>
              </a:rPr>
              <a:t>Fractions that contain the protein of interest are pooled (combined) before next step.</a:t>
            </a:r>
            <a:endParaRPr lang="en-US" sz="2000" dirty="0">
              <a:latin typeface="Arial" panose="020B0604020202020204" pitchFamily="34" charset="0"/>
            </a:endParaRPr>
          </a:p>
        </p:txBody>
      </p:sp>
      <p:graphicFrame>
        <p:nvGraphicFramePr>
          <p:cNvPr id="8" name="Object 7">
            <a:extLst>
              <a:ext uri="{FF2B5EF4-FFF2-40B4-BE49-F238E27FC236}">
                <a16:creationId xmlns:a16="http://schemas.microsoft.com/office/drawing/2014/main" id="{771C6245-2A2A-46DC-8D29-5DB44C81D649}"/>
              </a:ext>
            </a:extLst>
          </p:cNvPr>
          <p:cNvGraphicFramePr>
            <a:graphicFrameLocks noChangeAspect="1"/>
          </p:cNvGraphicFramePr>
          <p:nvPr>
            <p:extLst>
              <p:ext uri="{D42A27DB-BD31-4B8C-83A1-F6EECF244321}">
                <p14:modId xmlns:p14="http://schemas.microsoft.com/office/powerpoint/2010/main" val="1427341013"/>
              </p:ext>
            </p:extLst>
          </p:nvPr>
        </p:nvGraphicFramePr>
        <p:xfrm>
          <a:off x="4070359" y="4625093"/>
          <a:ext cx="7455077" cy="2682642"/>
        </p:xfrm>
        <a:graphic>
          <a:graphicData uri="http://schemas.openxmlformats.org/presentationml/2006/ole">
            <mc:AlternateContent xmlns:mc="http://schemas.openxmlformats.org/markup-compatibility/2006">
              <mc:Choice xmlns:v="urn:schemas-microsoft-com:vml" Requires="v">
                <p:oleObj name="MDLDrawObject Class" r:id="rId4" imgW="4952556" imgH="1532408" progId="MDLDrawOLE.MDLDrawObject.1">
                  <p:embed/>
                </p:oleObj>
              </mc:Choice>
              <mc:Fallback>
                <p:oleObj name="MDLDrawObject Class" r:id="rId4" imgW="4952556" imgH="1532408" progId="MDLDrawOLE.MDLDrawObject.1">
                  <p:embed/>
                  <p:pic>
                    <p:nvPicPr>
                      <p:cNvPr id="8" name="Object 7">
                        <a:extLst>
                          <a:ext uri="{FF2B5EF4-FFF2-40B4-BE49-F238E27FC236}">
                            <a16:creationId xmlns:a16="http://schemas.microsoft.com/office/drawing/2014/main" id="{771C6245-2A2A-46DC-8D29-5DB44C81D649}"/>
                          </a:ext>
                        </a:extLst>
                      </p:cNvPr>
                      <p:cNvPicPr>
                        <a:picLocks noChangeAspect="1" noChangeArrowheads="1"/>
                      </p:cNvPicPr>
                      <p:nvPr/>
                    </p:nvPicPr>
                    <p:blipFill>
                      <a:blip r:embed="rId5"/>
                      <a:srcRect/>
                      <a:stretch>
                        <a:fillRect/>
                      </a:stretch>
                    </p:blipFill>
                    <p:spPr bwMode="auto">
                      <a:xfrm>
                        <a:off x="4070359" y="4625093"/>
                        <a:ext cx="7455077" cy="2682642"/>
                      </a:xfrm>
                      <a:prstGeom prst="rect">
                        <a:avLst/>
                      </a:prstGeom>
                      <a:noFill/>
                    </p:spPr>
                  </p:pic>
                </p:oleObj>
              </mc:Fallback>
            </mc:AlternateContent>
          </a:graphicData>
        </a:graphic>
      </p:graphicFrame>
      <p:sp>
        <p:nvSpPr>
          <p:cNvPr id="11" name="TextBox 10">
            <a:extLst>
              <a:ext uri="{FF2B5EF4-FFF2-40B4-BE49-F238E27FC236}">
                <a16:creationId xmlns:a16="http://schemas.microsoft.com/office/drawing/2014/main" id="{CAD5CC7C-6148-4F4C-9382-025A8BE58607}"/>
              </a:ext>
            </a:extLst>
          </p:cNvPr>
          <p:cNvSpPr txBox="1"/>
          <p:nvPr/>
        </p:nvSpPr>
        <p:spPr>
          <a:xfrm>
            <a:off x="3764471" y="0"/>
            <a:ext cx="6748915" cy="525087"/>
          </a:xfrm>
          <a:prstGeom prst="rect">
            <a:avLst/>
          </a:prstGeom>
          <a:noFill/>
        </p:spPr>
        <p:txBody>
          <a:bodyPr wrap="none" rtlCol="0">
            <a:spAutoFit/>
          </a:bodyPr>
          <a:lstStyle/>
          <a:p>
            <a:r>
              <a:rPr lang="en-US" sz="2810" dirty="0">
                <a:latin typeface="Arial" panose="020B0604020202020204" pitchFamily="34" charset="0"/>
              </a:rPr>
              <a:t>Ion Exchange - Column Chromatography</a:t>
            </a:r>
          </a:p>
        </p:txBody>
      </p:sp>
      <p:sp>
        <p:nvSpPr>
          <p:cNvPr id="12" name="TextBox 11">
            <a:extLst>
              <a:ext uri="{FF2B5EF4-FFF2-40B4-BE49-F238E27FC236}">
                <a16:creationId xmlns:a16="http://schemas.microsoft.com/office/drawing/2014/main" id="{0CBF0439-3BCA-4950-B4B4-76FF873CCFD6}"/>
              </a:ext>
            </a:extLst>
          </p:cNvPr>
          <p:cNvSpPr txBox="1"/>
          <p:nvPr/>
        </p:nvSpPr>
        <p:spPr>
          <a:xfrm>
            <a:off x="414073" y="1039243"/>
            <a:ext cx="2662150" cy="1323786"/>
          </a:xfrm>
          <a:prstGeom prst="rect">
            <a:avLst/>
          </a:prstGeom>
          <a:noFill/>
        </p:spPr>
        <p:txBody>
          <a:bodyPr wrap="square" rtlCol="0">
            <a:spAutoFit/>
          </a:bodyPr>
          <a:lstStyle/>
          <a:p>
            <a:r>
              <a:rPr lang="en-US" sz="2000" dirty="0">
                <a:latin typeface="Arial" panose="020B0604020202020204" pitchFamily="34" charset="0"/>
              </a:rPr>
              <a:t>Mixture contains:</a:t>
            </a:r>
          </a:p>
          <a:p>
            <a:pPr marL="458846" indent="-458846">
              <a:buFont typeface="+mj-lt"/>
              <a:buAutoNum type="alphaUcPeriod"/>
            </a:pPr>
            <a:r>
              <a:rPr lang="en-US" sz="2000" dirty="0">
                <a:latin typeface="Arial" panose="020B0604020202020204" pitchFamily="34" charset="0"/>
              </a:rPr>
              <a:t>+ Charge (</a:t>
            </a:r>
            <a:r>
              <a:rPr lang="en-US" sz="2000" dirty="0">
                <a:highlight>
                  <a:srgbClr val="00FF00"/>
                </a:highlight>
                <a:latin typeface="Arial" panose="020B0604020202020204" pitchFamily="34" charset="0"/>
              </a:rPr>
              <a:t>green</a:t>
            </a:r>
            <a:r>
              <a:rPr lang="en-US" sz="2000" dirty="0">
                <a:latin typeface="Arial" panose="020B0604020202020204" pitchFamily="34" charset="0"/>
              </a:rPr>
              <a:t>)</a:t>
            </a:r>
          </a:p>
          <a:p>
            <a:pPr marL="458846" indent="-458846">
              <a:buFont typeface="+mj-lt"/>
              <a:buAutoNum type="alphaUcPeriod"/>
            </a:pPr>
            <a:r>
              <a:rPr lang="en-US" sz="2000" dirty="0">
                <a:latin typeface="Arial" panose="020B0604020202020204" pitchFamily="34" charset="0"/>
              </a:rPr>
              <a:t>Neutral (</a:t>
            </a:r>
            <a:r>
              <a:rPr lang="en-US" sz="2000" dirty="0">
                <a:highlight>
                  <a:srgbClr val="C0C0C0"/>
                </a:highlight>
                <a:latin typeface="Arial" panose="020B0604020202020204" pitchFamily="34" charset="0"/>
              </a:rPr>
              <a:t>gray</a:t>
            </a:r>
            <a:r>
              <a:rPr lang="en-US" sz="2000" dirty="0">
                <a:latin typeface="Arial" panose="020B0604020202020204" pitchFamily="34" charset="0"/>
              </a:rPr>
              <a:t>)</a:t>
            </a:r>
          </a:p>
          <a:p>
            <a:pPr marL="458846" indent="-458846">
              <a:buFont typeface="+mj-lt"/>
              <a:buAutoNum type="alphaUcPeriod"/>
            </a:pPr>
            <a:r>
              <a:rPr lang="en-US" sz="2000" dirty="0">
                <a:latin typeface="Arial" panose="020B0604020202020204" pitchFamily="34" charset="0"/>
              </a:rPr>
              <a:t>- Charge </a:t>
            </a:r>
            <a:r>
              <a:rPr lang="en-US" sz="2000" dirty="0">
                <a:highlight>
                  <a:srgbClr val="FF0000"/>
                </a:highlight>
                <a:latin typeface="Arial" panose="020B0604020202020204" pitchFamily="34" charset="0"/>
              </a:rPr>
              <a:t>(red)</a:t>
            </a:r>
          </a:p>
        </p:txBody>
      </p:sp>
      <p:sp>
        <p:nvSpPr>
          <p:cNvPr id="13" name="TextBox 12">
            <a:extLst>
              <a:ext uri="{FF2B5EF4-FFF2-40B4-BE49-F238E27FC236}">
                <a16:creationId xmlns:a16="http://schemas.microsoft.com/office/drawing/2014/main" id="{B1628CC5-CC8B-445D-8B5D-AB043ACB1A30}"/>
              </a:ext>
            </a:extLst>
          </p:cNvPr>
          <p:cNvSpPr txBox="1"/>
          <p:nvPr/>
        </p:nvSpPr>
        <p:spPr>
          <a:xfrm>
            <a:off x="365906" y="244547"/>
            <a:ext cx="3398564" cy="708224"/>
          </a:xfrm>
          <a:prstGeom prst="rect">
            <a:avLst/>
          </a:prstGeom>
          <a:noFill/>
        </p:spPr>
        <p:txBody>
          <a:bodyPr wrap="square" rtlCol="0">
            <a:spAutoFit/>
          </a:bodyPr>
          <a:lstStyle/>
          <a:p>
            <a:r>
              <a:rPr lang="en-US" sz="2000" dirty="0">
                <a:latin typeface="Arial" panose="020B0604020202020204" pitchFamily="34" charset="0"/>
              </a:rPr>
              <a:t>Cation exchange resin, binds + charge ions.</a:t>
            </a:r>
          </a:p>
        </p:txBody>
      </p:sp>
      <p:sp>
        <p:nvSpPr>
          <p:cNvPr id="14" name="TextBox 13">
            <a:extLst>
              <a:ext uri="{FF2B5EF4-FFF2-40B4-BE49-F238E27FC236}">
                <a16:creationId xmlns:a16="http://schemas.microsoft.com/office/drawing/2014/main" id="{2351C575-7F28-41F6-AFF3-7667CED9B8D0}"/>
              </a:ext>
            </a:extLst>
          </p:cNvPr>
          <p:cNvSpPr txBox="1"/>
          <p:nvPr/>
        </p:nvSpPr>
        <p:spPr>
          <a:xfrm>
            <a:off x="2387976" y="6986726"/>
            <a:ext cx="2364356" cy="370650"/>
          </a:xfrm>
          <a:prstGeom prst="rect">
            <a:avLst/>
          </a:prstGeom>
          <a:noFill/>
        </p:spPr>
        <p:txBody>
          <a:bodyPr wrap="square" rtlCol="0">
            <a:spAutoFit/>
          </a:bodyPr>
          <a:lstStyle/>
          <a:p>
            <a:r>
              <a:rPr lang="en-US" sz="1819" dirty="0">
                <a:latin typeface="Arial" panose="020B0604020202020204" pitchFamily="34" charset="0"/>
              </a:rPr>
              <a:t>Fraction vol = 2.5 ml</a:t>
            </a:r>
          </a:p>
        </p:txBody>
      </p:sp>
      <p:sp>
        <p:nvSpPr>
          <p:cNvPr id="2" name="TextBox 1">
            <a:extLst>
              <a:ext uri="{FF2B5EF4-FFF2-40B4-BE49-F238E27FC236}">
                <a16:creationId xmlns:a16="http://schemas.microsoft.com/office/drawing/2014/main" id="{C1408D9B-0484-F056-55D4-B27CDF2AC7A3}"/>
              </a:ext>
            </a:extLst>
          </p:cNvPr>
          <p:cNvSpPr txBox="1"/>
          <p:nvPr/>
        </p:nvSpPr>
        <p:spPr>
          <a:xfrm>
            <a:off x="12532430" y="1600054"/>
            <a:ext cx="844901" cy="401538"/>
          </a:xfrm>
          <a:prstGeom prst="rect">
            <a:avLst/>
          </a:prstGeom>
          <a:noFill/>
        </p:spPr>
        <p:txBody>
          <a:bodyPr wrap="none" rtlCol="0">
            <a:spAutoFit/>
          </a:bodyPr>
          <a:lstStyle/>
          <a:p>
            <a:pPr algn="l"/>
            <a:r>
              <a:rPr lang="en-US" sz="2007" dirty="0">
                <a:latin typeface="Arial" panose="020B0604020202020204" pitchFamily="34" charset="0"/>
                <a:cs typeface="Arial" panose="020B0604020202020204" pitchFamily="34" charset="0"/>
              </a:rPr>
              <a:t>Resin</a:t>
            </a:r>
          </a:p>
        </p:txBody>
      </p:sp>
      <p:cxnSp>
        <p:nvCxnSpPr>
          <p:cNvPr id="4" name="Straight Arrow Connector 3">
            <a:extLst>
              <a:ext uri="{FF2B5EF4-FFF2-40B4-BE49-F238E27FC236}">
                <a16:creationId xmlns:a16="http://schemas.microsoft.com/office/drawing/2014/main" id="{26196777-FC98-D46E-23D8-08220597F7D9}"/>
              </a:ext>
            </a:extLst>
          </p:cNvPr>
          <p:cNvCxnSpPr/>
          <p:nvPr/>
        </p:nvCxnSpPr>
        <p:spPr>
          <a:xfrm flipH="1">
            <a:off x="12152147" y="2165313"/>
            <a:ext cx="452139" cy="2879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05F77B1-37F7-A23E-0628-169A6E987041}"/>
              </a:ext>
            </a:extLst>
          </p:cNvPr>
          <p:cNvSpPr txBox="1"/>
          <p:nvPr/>
        </p:nvSpPr>
        <p:spPr>
          <a:xfrm>
            <a:off x="4479920" y="380788"/>
            <a:ext cx="3891823" cy="411447"/>
          </a:xfrm>
          <a:prstGeom prst="rect">
            <a:avLst/>
          </a:prstGeom>
          <a:noFill/>
        </p:spPr>
        <p:txBody>
          <a:bodyPr wrap="none" rtlCol="0">
            <a:spAutoFit/>
          </a:bodyPr>
          <a:lstStyle/>
          <a:p>
            <a:pPr algn="l"/>
            <a:r>
              <a:rPr lang="en-US" sz="2000" b="1" dirty="0">
                <a:latin typeface="Arial" panose="020B0604020202020204" pitchFamily="34" charset="0"/>
                <a:cs typeface="Arial" panose="020B0604020202020204" pitchFamily="34" charset="0"/>
              </a:rPr>
              <a:t>Low Salt Buffer (50 mM NaCl)</a:t>
            </a:r>
          </a:p>
        </p:txBody>
      </p:sp>
      <p:sp>
        <p:nvSpPr>
          <p:cNvPr id="17" name="TextBox 16">
            <a:extLst>
              <a:ext uri="{FF2B5EF4-FFF2-40B4-BE49-F238E27FC236}">
                <a16:creationId xmlns:a16="http://schemas.microsoft.com/office/drawing/2014/main" id="{A6043FE2-BF01-B092-41DA-88B4AE06DBD0}"/>
              </a:ext>
            </a:extLst>
          </p:cNvPr>
          <p:cNvSpPr txBox="1"/>
          <p:nvPr/>
        </p:nvSpPr>
        <p:spPr>
          <a:xfrm>
            <a:off x="9019632" y="380787"/>
            <a:ext cx="3566861" cy="411447"/>
          </a:xfrm>
          <a:prstGeom prst="rect">
            <a:avLst/>
          </a:prstGeom>
          <a:noFill/>
        </p:spPr>
        <p:txBody>
          <a:bodyPr wrap="none" rtlCol="0">
            <a:spAutoFit/>
          </a:bodyPr>
          <a:lstStyle/>
          <a:p>
            <a:pPr algn="l"/>
            <a:r>
              <a:rPr lang="en-US" sz="2000" b="1" dirty="0">
                <a:latin typeface="Arial" panose="020B0604020202020204" pitchFamily="34" charset="0"/>
                <a:cs typeface="Arial" panose="020B0604020202020204" pitchFamily="34" charset="0"/>
              </a:rPr>
              <a:t>High Salt Buffer (1 M NaCl)</a:t>
            </a:r>
          </a:p>
        </p:txBody>
      </p:sp>
      <p:sp>
        <p:nvSpPr>
          <p:cNvPr id="18" name="Arrow: Right 17">
            <a:extLst>
              <a:ext uri="{FF2B5EF4-FFF2-40B4-BE49-F238E27FC236}">
                <a16:creationId xmlns:a16="http://schemas.microsoft.com/office/drawing/2014/main" id="{70021DAF-0FA2-50C3-0266-6AD528B78749}"/>
              </a:ext>
            </a:extLst>
          </p:cNvPr>
          <p:cNvSpPr/>
          <p:nvPr/>
        </p:nvSpPr>
        <p:spPr>
          <a:xfrm>
            <a:off x="3611526" y="729292"/>
            <a:ext cx="4664787" cy="7312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64"/>
          </a:p>
        </p:txBody>
      </p:sp>
      <p:sp>
        <p:nvSpPr>
          <p:cNvPr id="19" name="Arrow: Right 18">
            <a:extLst>
              <a:ext uri="{FF2B5EF4-FFF2-40B4-BE49-F238E27FC236}">
                <a16:creationId xmlns:a16="http://schemas.microsoft.com/office/drawing/2014/main" id="{410AE123-E235-2DC0-B4DF-1A97D9ACE88A}"/>
              </a:ext>
            </a:extLst>
          </p:cNvPr>
          <p:cNvSpPr/>
          <p:nvPr/>
        </p:nvSpPr>
        <p:spPr>
          <a:xfrm>
            <a:off x="8811617" y="727648"/>
            <a:ext cx="3441236" cy="7312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64"/>
          </a:p>
        </p:txBody>
      </p:sp>
      <p:sp>
        <p:nvSpPr>
          <p:cNvPr id="15" name="Date Placeholder 14">
            <a:extLst>
              <a:ext uri="{FF2B5EF4-FFF2-40B4-BE49-F238E27FC236}">
                <a16:creationId xmlns:a16="http://schemas.microsoft.com/office/drawing/2014/main" id="{B68D5BE5-B037-9421-2540-8D8303E05428}"/>
              </a:ext>
            </a:extLst>
          </p:cNvPr>
          <p:cNvSpPr>
            <a:spLocks noGrp="1"/>
          </p:cNvSpPr>
          <p:nvPr>
            <p:ph type="dt" sz="half" idx="6"/>
          </p:nvPr>
        </p:nvSpPr>
        <p:spPr/>
        <p:txBody>
          <a:bodyPr/>
          <a:lstStyle/>
          <a:p>
            <a:fld id="{852A111C-FA3A-4D2D-952C-1A33739E2A6C}" type="datetime1">
              <a:rPr lang="en-US" smtClean="0"/>
              <a:t>8/28/2024</a:t>
            </a:fld>
            <a:endParaRPr lang="en-US"/>
          </a:p>
        </p:txBody>
      </p:sp>
      <p:sp>
        <p:nvSpPr>
          <p:cNvPr id="16" name="Footer Placeholder 15">
            <a:extLst>
              <a:ext uri="{FF2B5EF4-FFF2-40B4-BE49-F238E27FC236}">
                <a16:creationId xmlns:a16="http://schemas.microsoft.com/office/drawing/2014/main" id="{0C898F7A-EA07-E6F6-9579-644748729062}"/>
              </a:ext>
            </a:extLst>
          </p:cNvPr>
          <p:cNvSpPr>
            <a:spLocks noGrp="1"/>
          </p:cNvSpPr>
          <p:nvPr>
            <p:ph type="ftr" sz="quarter" idx="5"/>
          </p:nvPr>
        </p:nvSpPr>
        <p:spPr/>
        <p:txBody>
          <a:bodyPr/>
          <a:lstStyle/>
          <a:p>
            <a:r>
              <a:rPr lang="en-US"/>
              <a:t>Foundations - Rule - F2024 - Lecture 2b</a:t>
            </a:r>
          </a:p>
        </p:txBody>
      </p:sp>
      <p:sp>
        <p:nvSpPr>
          <p:cNvPr id="20" name="Slide Number Placeholder 19">
            <a:extLst>
              <a:ext uri="{FF2B5EF4-FFF2-40B4-BE49-F238E27FC236}">
                <a16:creationId xmlns:a16="http://schemas.microsoft.com/office/drawing/2014/main" id="{E4255BE7-351F-0742-DB93-F05300EE13C3}"/>
              </a:ext>
            </a:extLst>
          </p:cNvPr>
          <p:cNvSpPr>
            <a:spLocks noGrp="1"/>
          </p:cNvSpPr>
          <p:nvPr>
            <p:ph type="sldNum" sz="quarter" idx="7"/>
          </p:nvPr>
        </p:nvSpPr>
        <p:spPr/>
        <p:txBody>
          <a:bodyPr/>
          <a:lstStyle/>
          <a:p>
            <a:pPr marL="38446">
              <a:lnSpc>
                <a:spcPts val="1422"/>
              </a:lnSpc>
            </a:pPr>
            <a:fld id="{81D60167-4931-47E6-BA6A-407CBD079E47}" type="slidenum">
              <a:rPr lang="en-US" smtClean="0"/>
              <a:pPr marL="38446">
                <a:lnSpc>
                  <a:spcPts val="1422"/>
                </a:lnSpc>
              </a:pPr>
              <a:t>9</a:t>
            </a:fld>
            <a:endParaRPr lang="en-US" dirty="0"/>
          </a:p>
        </p:txBody>
      </p:sp>
    </p:spTree>
    <p:extLst>
      <p:ext uri="{BB962C8B-B14F-4D97-AF65-F5344CB8AC3E}">
        <p14:creationId xmlns:p14="http://schemas.microsoft.com/office/powerpoint/2010/main" val="138995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000" dirty="0" smtClean="0">
            <a:latin typeface="Arial" panose="020B0604020202020204" pitchFamily="34" charset="0"/>
            <a:cs typeface="Arial" panose="020B060402020202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1642</TotalTime>
  <Words>4092</Words>
  <Application>Microsoft Office PowerPoint</Application>
  <PresentationFormat>Custom</PresentationFormat>
  <Paragraphs>699</Paragraphs>
  <Slides>31</Slides>
  <Notes>5</Notes>
  <HiddenSlides>0</HiddenSlides>
  <MMClips>2</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9" baseType="lpstr">
      <vt:lpstr>Arial</vt:lpstr>
      <vt:lpstr>Cambria Math</vt:lpstr>
      <vt:lpstr>Comic Sans MS</vt:lpstr>
      <vt:lpstr>Courier New</vt:lpstr>
      <vt:lpstr>Symbol</vt:lpstr>
      <vt:lpstr>Times New Roman</vt:lpstr>
      <vt:lpstr>Office Theme</vt:lpstr>
      <vt:lpstr>MDLDrawObject Class</vt:lpstr>
      <vt:lpstr>PowerPoint Presentation</vt:lpstr>
      <vt:lpstr>Quaternary Structure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Information Transfer In Biology</vt:lpstr>
      <vt:lpstr>PowerPoint Presentation</vt:lpstr>
      <vt:lpstr>PowerPoint Presentation</vt:lpstr>
      <vt:lpstr>PowerPoint Presentation</vt:lpstr>
      <vt:lpstr>PowerPoint Presentation</vt:lpstr>
      <vt:lpstr>Protein Synthesis</vt:lpstr>
      <vt:lpstr>PowerPoint Presentation</vt:lpstr>
      <vt:lpstr>PowerPoint Presentation</vt:lpstr>
      <vt:lpstr>Transcriptional Regulation: The lac Operon – A Natural ON/OFF Switch</vt:lpstr>
      <vt:lpstr>PowerPoint Presentation</vt:lpstr>
      <vt:lpstr>The lac Operon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Gordon Rule</dc:creator>
  <cp:lastModifiedBy>Gordon Stephen Rule</cp:lastModifiedBy>
  <cp:revision>56</cp:revision>
  <cp:lastPrinted>2022-08-29T19:01:20Z</cp:lastPrinted>
  <dcterms:created xsi:type="dcterms:W3CDTF">2006-08-16T00:00:00Z</dcterms:created>
  <dcterms:modified xsi:type="dcterms:W3CDTF">2024-08-28T16:26:28Z</dcterms:modified>
</cp:coreProperties>
</file>