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503" r:id="rId3"/>
    <p:sldId id="338" r:id="rId4"/>
    <p:sldId id="456" r:id="rId5"/>
    <p:sldId id="619" r:id="rId6"/>
    <p:sldId id="638" r:id="rId7"/>
    <p:sldId id="639" r:id="rId8"/>
    <p:sldId id="385" r:id="rId9"/>
    <p:sldId id="353" r:id="rId10"/>
    <p:sldId id="320" r:id="rId11"/>
    <p:sldId id="512" r:id="rId12"/>
    <p:sldId id="640" r:id="rId13"/>
    <p:sldId id="641" r:id="rId14"/>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6" autoAdjust="0"/>
    <p:restoredTop sz="88626" autoAdjust="0"/>
  </p:normalViewPr>
  <p:slideViewPr>
    <p:cSldViewPr>
      <p:cViewPr varScale="1">
        <p:scale>
          <a:sx n="99" d="100"/>
          <a:sy n="99" d="100"/>
        </p:scale>
        <p:origin x="732" y="45"/>
      </p:cViewPr>
      <p:guideLst>
        <p:guide orient="horz" pos="2333"/>
        <p:guide pos="409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09.958"/>
    </inkml:context>
    <inkml:brush xml:id="br0">
      <inkml:brushProperty name="width" value="0.05" units="cm"/>
      <inkml:brushProperty name="height" value="0.05" units="cm"/>
    </inkml:brush>
  </inkml:definitions>
  <inkml:trace contextRef="#ctx0" brushRef="#br0">1 327 24575,'6'-6'0,"3"-7"0,5 0 0,2-4 0,-3-6 0,-1 0 0,-1-1 0,-4-2 0,-1-1 0,-4-2 0,0-4 0,-2 0 0,-1 1 0,1 4-8191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2.481"/>
    </inkml:context>
    <inkml:brush xml:id="br0">
      <inkml:brushProperty name="width" value="0.05" units="cm"/>
      <inkml:brushProperty name="height" value="0.05" units="cm"/>
    </inkml:brush>
  </inkml:definitions>
  <inkml:trace contextRef="#ctx0" brushRef="#br0">0 1 24575,'12'0'0,"-1"0"0,0 0 0,1 2 0,0-1 0,-2 1 0,2 0 0,-1 2 0,-1 0 0,1-1 0,13 9 0,-7-4 0,-2 0 0,1 0 0,20 17 0,-31-22 0,-1 1 0,0-1 0,-1 2 0,2-2 0,-2 1 0,0 0 0,0 1 0,-1 0 0,2-1 0,-2 1 0,0 0 0,3 8 0,-3-4 12,0 2 0,1-2 0,-2 1 0,0 0 0,-1 0 0,0 0 0,0-1 0,-1 2 0,-4 15 0,3-20-105,1 0 0,-1 1 1,0-2-1,-1 2 0,1-2 0,-2 1 0,1 0 0,-1-1 1,1 0-1,-2-1 0,1 2 0,0-2 0,-1 0 1,0 1-1,-10 6 0,-4 0-6733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5.875"/>
    </inkml:context>
    <inkml:brush xml:id="br0">
      <inkml:brushProperty name="width" value="0.05" units="cm"/>
      <inkml:brushProperty name="height" value="0.05" units="cm"/>
    </inkml:brush>
  </inkml:definitions>
  <inkml:trace contextRef="#ctx0" brushRef="#br0">148 0 24575,'0'56'0,"-1"70"0,0-109 0,-1 0 0,-1 0 0,-1 1 0,-1-2 0,-6 18 0,-1-1 0,-3-1 0,0-1 0,-3 0 0,-21 28 0,37-55 0,-1 0 0,1 0 0,-1 0 0,1 1 0,-1-1 0,1 1 0,-2 8 0,4-11 0,0 1 0,0-1 0,0 0 0,0 0 0,0 0 0,0 0 0,0 0 0,1 1 0,-1-1 0,1 0 0,-1 0 0,1 0 0,0 0 0,0 0 0,0 0 0,0 1 0,1-1 0,-1-1 0,3 4 0,13 10-1365,2-2-5461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8.543"/>
    </inkml:context>
    <inkml:brush xml:id="br0">
      <inkml:brushProperty name="width" value="0.05" units="cm"/>
      <inkml:brushProperty name="height" value="0.05" units="cm"/>
    </inkml:brush>
  </inkml:definitions>
  <inkml:trace contextRef="#ctx0" brushRef="#br0">21 0 24575,'0'27'0,"0"-1"0,10 51 0,-8-67 0,0-2 0,1 2 0,0-1 0,1 0 0,0 0 0,1 0 0,0-1 0,0 1 0,0-2 0,2 1 0,6 9 0,8 2 0,-6-4 0,-2-1 0,1 2 0,20 30 0,-30-41 0,-1 0 0,-1 0 0,0 1 0,0-1 0,0 0 0,0 2 0,-1-2 0,0 2 0,1-2 0,-1 1 0,-1 0 0,0 0 0,0 0 0,0 0 0,-1 0 0,-1-1 0,-1 11 0,1-8 1,-1-1 1,0 1-1,0-1 0,-2 1 0,2-2 1,-2 2-1,1-2 0,-2 0 0,-9 11 1,-2-2-10,-1 0 1,-21 13 0,-21 17-1349,42-28-5470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27.103"/>
    </inkml:context>
    <inkml:brush xml:id="br0">
      <inkml:brushProperty name="width" value="0.05" units="cm"/>
      <inkml:brushProperty name="height" value="0.05" units="cm"/>
    </inkml:brush>
  </inkml:definitions>
  <inkml:trace contextRef="#ctx0" brushRef="#br0">0 0 24575,'0'267'0,"0"-258"0,1-2 0,0 1 0,0-1 0,0 1 0,1 0 0,1 0 0,-1-2 0,1 1 0,0 1 0,0-1 0,0 0 0,2-1 0,-1 1 0,0-1 0,2 0 0,-1 0 0,0 0 0,10 8 0,4 2 0,3 3 0,37 43 0,-53-56 0,-1 2 0,-1-1 0,1 1 0,0-1 0,-2 2 0,1-2 0,-1 2 0,1-1 0,-2 1 0,3 14 0,-4-11 24,0-2 0,-1 1 0,0 1 0,-2 14 0,1-20-148,0-1 0,0 0 1,0 1-1,-1-2 0,-1 1 0,1-1 1,0 2-1,0-2 0,-1 0 0,0 1 1,-6 5-1,-7 6-6702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1.596"/>
    </inkml:context>
    <inkml:brush xml:id="br0">
      <inkml:brushProperty name="width" value="0.05" units="cm"/>
      <inkml:brushProperty name="height" value="0.05" units="cm"/>
    </inkml:brush>
  </inkml:definitions>
  <inkml:trace contextRef="#ctx0" brushRef="#br0">92 0 24575,'1'62'0,"-3"72"0,-1-128 0,2 2 0,-1-2 0,0 1 0,-1-1 0,0 1 0,1-1 0,-3 0 0,2 1 0,-1-2 0,0 1 0,-9 9 0,7-11 0,2 2 0,0-1 0,0 0 0,0 1 0,1-1 0,0 1 0,0 0 0,0 0 0,1 1 0,-1-1 0,1 0 0,0 1 0,-1 11 0,3-13-136,0-1-1,1 1 1,-1 0-1,1-1 1,0 0-1,0 1 1,0-1-1,0 1 0,4 5 1,6 9-6690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4.382"/>
    </inkml:context>
    <inkml:brush xml:id="br0">
      <inkml:brushProperty name="width" value="0.05" units="cm"/>
      <inkml:brushProperty name="height" value="0.05" units="cm"/>
    </inkml:brush>
  </inkml:definitions>
  <inkml:trace contextRef="#ctx0" brushRef="#br0">1 1 24575,'-1'16'0,"2"0"0,0 1 0,0-1 0,2 0 0,7 25 0,5 16 0,9 25 0,-13-59 0,1 1 0,14 23 0,-2-8 0,-22-36-136,0 0-1,0 1 1,0-1-1,2 0 1,-2-1-1,1 1 1,0 1-1,0-2 0,5 3 1,10 6-6690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8.283"/>
    </inkml:context>
    <inkml:brush xml:id="br0">
      <inkml:brushProperty name="width" value="0.05" units="cm"/>
      <inkml:brushProperty name="height" value="0.05" units="cm"/>
    </inkml:brush>
  </inkml:definitions>
  <inkml:trace contextRef="#ctx0" brushRef="#br0">23 528 24575,'0'-7'0,"1"-1"0,0 1 0,2-1 0,-1 2 0,0-2 0,4-7 0,8-27 0,-11 25 0,-1 1 0,1-1 0,-3-32 0,-1 40 0,-1 0 0,1 0 0,-1 0 0,0 0 0,0 1 0,-1-1 0,0 1 0,-9-16 0,7 17 0,0-2 0,1 1 0,0-2 0,1 2 0,-5-16 0,7 20 0,0 0 0,1-1 0,0 1 0,0-1 0,0 1 0,0-1 0,1 1 0,-1 0 0,1 0 0,0-1 0,0 1 0,1 0 0,-1-1 0,4-4 0,0 0-114,0 2 1,1-1-1,0 1 0,0 0 0,1 0 1,-1 0-1,2 0 0,-1 2 0,1 0 1,0-1-1,11-5 0,2 0-6712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2/13/2025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3</a:t>
            </a:fld>
            <a:endParaRPr lang="en-US"/>
          </a:p>
        </p:txBody>
      </p:sp>
    </p:spTree>
    <p:extLst>
      <p:ext uri="{BB962C8B-B14F-4D97-AF65-F5344CB8AC3E}">
        <p14:creationId xmlns:p14="http://schemas.microsoft.com/office/powerpoint/2010/main" val="283222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FC5E1-2DF1-444C-AB5D-1FEC106401EA}" type="slidenum">
              <a:rPr lang="en-US" altLang="en-US"/>
              <a:pPr/>
              <a:t>4</a:t>
            </a:fld>
            <a:endParaRPr lang="en-US" alt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altLang="en-US" dirty="0"/>
              <a:t>Linezolid – blocks formation of 70S – binds to 50S subunit, cannot initiate</a:t>
            </a:r>
          </a:p>
          <a:p>
            <a:r>
              <a:rPr lang="en-US" altLang="en-US" dirty="0"/>
              <a:t>Tetracycline – blocks binding of charged tRNA to A site, cannot add amino acids</a:t>
            </a:r>
          </a:p>
          <a:p>
            <a:r>
              <a:rPr lang="en-US" altLang="en-US" dirty="0"/>
              <a:t>Kanamycin – binds to 30S, affects mRNA-tRNA pairing causing codon misreading</a:t>
            </a:r>
          </a:p>
          <a:p>
            <a:r>
              <a:rPr lang="en-US" altLang="en-US" dirty="0"/>
              <a:t>Chloramphenicol – binds to the peptidyl transferase site, preventing peptide bond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Viomycin – blocks translation of the ribosome</a:t>
            </a:r>
          </a:p>
          <a:p>
            <a:r>
              <a:rPr lang="en-US" altLang="en-US" dirty="0"/>
              <a:t>Erythromycin – blocks exit tunnel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https://jamboard.google.com/d/1bnzal_X5sQQ-QqV4x8sAt95icyQEHVq8RLEHWQBEfaw/edit?usp=sharing</a:t>
            </a:r>
          </a:p>
          <a:p>
            <a:endParaRPr lang="en-US" altLang="en-US" dirty="0"/>
          </a:p>
          <a:p>
            <a:endParaRPr lang="en-US" altLang="en-US" dirty="0"/>
          </a:p>
        </p:txBody>
      </p:sp>
    </p:spTree>
    <p:extLst>
      <p:ext uri="{BB962C8B-B14F-4D97-AF65-F5344CB8AC3E}">
        <p14:creationId xmlns:p14="http://schemas.microsoft.com/office/powerpoint/2010/main" val="417590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547C0A-875B-490B-9790-4B3FCAD53005}"/>
              </a:ext>
            </a:extLst>
          </p:cNvPr>
          <p:cNvSpPr>
            <a:spLocks noGrp="1" noChangeArrowheads="1"/>
          </p:cNvSpPr>
          <p:nvPr>
            <p:ph type="sldNum" sz="quarter" idx="5"/>
          </p:nvPr>
        </p:nvSpPr>
        <p:spPr>
          <a:ln/>
        </p:spPr>
        <p:txBody>
          <a:bodyPr/>
          <a:lstStyle/>
          <a:p>
            <a:fld id="{750288BC-28D2-465C-8801-E3422DBD786C}" type="slidenum">
              <a:rPr lang="en-US" altLang="en-US"/>
              <a:pPr/>
              <a:t>6</a:t>
            </a:fld>
            <a:endParaRPr lang="en-US" altLang="en-US"/>
          </a:p>
        </p:txBody>
      </p:sp>
      <p:sp>
        <p:nvSpPr>
          <p:cNvPr id="155650" name="Rectangle 2">
            <a:extLst>
              <a:ext uri="{FF2B5EF4-FFF2-40B4-BE49-F238E27FC236}">
                <a16:creationId xmlns:a16="http://schemas.microsoft.com/office/drawing/2014/main" id="{895630FD-3B18-43D1-B154-03FEAA1B24DF}"/>
              </a:ext>
            </a:extLst>
          </p:cNvPr>
          <p:cNvSpPr>
            <a:spLocks noGrp="1" noRot="1" noChangeAspect="1" noChangeArrowheads="1" noTextEdit="1"/>
          </p:cNvSpPr>
          <p:nvPr>
            <p:ph type="sldImg"/>
          </p:nvPr>
        </p:nvSpPr>
        <p:spPr>
          <a:xfrm>
            <a:off x="501650" y="720725"/>
            <a:ext cx="6311900" cy="3600450"/>
          </a:xfrm>
          <a:ln/>
        </p:spPr>
      </p:sp>
      <p:sp>
        <p:nvSpPr>
          <p:cNvPr id="155651" name="Rectangle 3">
            <a:extLst>
              <a:ext uri="{FF2B5EF4-FFF2-40B4-BE49-F238E27FC236}">
                <a16:creationId xmlns:a16="http://schemas.microsoft.com/office/drawing/2014/main" id="{CCBF6107-4770-4C03-8A62-9C79878BE8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B3055C-0CC9-4069-8719-5C6CB5BFB2CE}"/>
              </a:ext>
            </a:extLst>
          </p:cNvPr>
          <p:cNvSpPr>
            <a:spLocks noGrp="1" noChangeArrowheads="1"/>
          </p:cNvSpPr>
          <p:nvPr>
            <p:ph type="sldNum" sz="quarter" idx="5"/>
          </p:nvPr>
        </p:nvSpPr>
        <p:spPr>
          <a:ln/>
        </p:spPr>
        <p:txBody>
          <a:bodyPr/>
          <a:lstStyle/>
          <a:p>
            <a:fld id="{80CB4A35-F8DB-4080-AF11-A78698076380}" type="slidenum">
              <a:rPr lang="en-US" altLang="en-US"/>
              <a:pPr/>
              <a:t>7</a:t>
            </a:fld>
            <a:endParaRPr lang="en-US" altLang="en-US"/>
          </a:p>
        </p:txBody>
      </p:sp>
      <p:sp>
        <p:nvSpPr>
          <p:cNvPr id="180226" name="Rectangle 2">
            <a:extLst>
              <a:ext uri="{FF2B5EF4-FFF2-40B4-BE49-F238E27FC236}">
                <a16:creationId xmlns:a16="http://schemas.microsoft.com/office/drawing/2014/main" id="{30618BB4-9637-4D06-82CC-D742E38AD251}"/>
              </a:ext>
            </a:extLst>
          </p:cNvPr>
          <p:cNvSpPr>
            <a:spLocks noGrp="1" noRot="1" noChangeAspect="1" noChangeArrowheads="1" noTextEdit="1"/>
          </p:cNvSpPr>
          <p:nvPr>
            <p:ph type="sldImg"/>
          </p:nvPr>
        </p:nvSpPr>
        <p:spPr>
          <a:xfrm>
            <a:off x="501650" y="720725"/>
            <a:ext cx="6311900" cy="3600450"/>
          </a:xfrm>
          <a:ln/>
        </p:spPr>
      </p:sp>
      <p:sp>
        <p:nvSpPr>
          <p:cNvPr id="180227" name="Rectangle 3">
            <a:extLst>
              <a:ext uri="{FF2B5EF4-FFF2-40B4-BE49-F238E27FC236}">
                <a16:creationId xmlns:a16="http://schemas.microsoft.com/office/drawing/2014/main" id="{D10EB369-FF46-4571-B928-283B3922452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720725"/>
            <a:ext cx="6311900" cy="3600450"/>
          </a:xfrm>
        </p:spPr>
      </p:sp>
      <p:sp>
        <p:nvSpPr>
          <p:cNvPr id="3" name="Notes Placeholder 2"/>
          <p:cNvSpPr>
            <a:spLocks noGrp="1"/>
          </p:cNvSpPr>
          <p:nvPr>
            <p:ph type="body" idx="1"/>
          </p:nvPr>
        </p:nvSpPr>
        <p:spPr/>
        <p:txBody>
          <a:bodyPr/>
          <a:lstStyle/>
          <a:p>
            <a:r>
              <a:rPr lang="en-US" dirty="0"/>
              <a:t>Pituitary gland produces several important biomolecules including protein</a:t>
            </a:r>
            <a:r>
              <a:rPr lang="en-US" baseline="0" dirty="0"/>
              <a:t> that stimulates growth, just 191 amino acids long called HGH and coded for by GH1. By studying the pedigrees of families in which dwarfism was common,  they determined it was an autosomal recessive trait. Grow more slowly reach puberty 2-10 years later than average. 1860 Willian Harrison and Charles Stratton comedians and performers.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10</a:t>
            </a:fld>
            <a:endParaRPr lang="en-US"/>
          </a:p>
        </p:txBody>
      </p:sp>
    </p:spTree>
    <p:extLst>
      <p:ext uri="{BB962C8B-B14F-4D97-AF65-F5344CB8AC3E}">
        <p14:creationId xmlns:p14="http://schemas.microsoft.com/office/powerpoint/2010/main" val="316656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C1AC00-5190-4A63-99D8-F7CD8566AED0}" type="datetime1">
              <a:rPr lang="en-US" smtClean="0"/>
              <a:t>2/13/2025</a:t>
            </a:fld>
            <a:endParaRPr lang="en-US"/>
          </a:p>
        </p:txBody>
      </p:sp>
      <p:sp>
        <p:nvSpPr>
          <p:cNvPr id="5" name="Footer Placeholder 4"/>
          <p:cNvSpPr>
            <a:spLocks noGrp="1"/>
          </p:cNvSpPr>
          <p:nvPr>
            <p:ph type="ftr" sz="quarter" idx="11"/>
          </p:nvPr>
        </p:nvSpPr>
        <p:spPr/>
        <p:txBody>
          <a:bodyPr/>
          <a:lstStyle/>
          <a:p>
            <a:r>
              <a:rPr lang="en-US"/>
              <a:t>Drugs and Disease Spring 2025 -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876F0-D011-4193-912F-C338FF90E053}" type="datetime1">
              <a:rPr lang="en-US" smtClean="0"/>
              <a:t>2/13/2025</a:t>
            </a:fld>
            <a:endParaRPr lang="en-US"/>
          </a:p>
        </p:txBody>
      </p:sp>
      <p:sp>
        <p:nvSpPr>
          <p:cNvPr id="5" name="Footer Placeholder 4"/>
          <p:cNvSpPr>
            <a:spLocks noGrp="1"/>
          </p:cNvSpPr>
          <p:nvPr>
            <p:ph type="ftr" sz="quarter" idx="11"/>
          </p:nvPr>
        </p:nvSpPr>
        <p:spPr/>
        <p:txBody>
          <a:bodyPr/>
          <a:lstStyle/>
          <a:p>
            <a:r>
              <a:rPr lang="en-US"/>
              <a:t>Drugs and Disease Spring 2025 -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B0C27-6D64-48F9-BFC2-1BEE14588743}" type="datetime1">
              <a:rPr lang="en-US" smtClean="0"/>
              <a:t>2/13/2025</a:t>
            </a:fld>
            <a:endParaRPr lang="en-US"/>
          </a:p>
        </p:txBody>
      </p:sp>
      <p:sp>
        <p:nvSpPr>
          <p:cNvPr id="5" name="Footer Placeholder 4"/>
          <p:cNvSpPr>
            <a:spLocks noGrp="1"/>
          </p:cNvSpPr>
          <p:nvPr>
            <p:ph type="ftr" sz="quarter" idx="11"/>
          </p:nvPr>
        </p:nvSpPr>
        <p:spPr/>
        <p:txBody>
          <a:bodyPr/>
          <a:lstStyle/>
          <a:p>
            <a:r>
              <a:rPr lang="en-US"/>
              <a:t>Drugs and Disease Spring 2025 -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ED869-BC3E-409C-88E8-CD2AA66C19F9}" type="datetime1">
              <a:rPr lang="en-US" smtClean="0"/>
              <a:t>2/13/2025</a:t>
            </a:fld>
            <a:endParaRPr lang="en-US"/>
          </a:p>
        </p:txBody>
      </p:sp>
      <p:sp>
        <p:nvSpPr>
          <p:cNvPr id="5" name="Footer Placeholder 4"/>
          <p:cNvSpPr>
            <a:spLocks noGrp="1"/>
          </p:cNvSpPr>
          <p:nvPr>
            <p:ph type="ftr" sz="quarter" idx="11"/>
          </p:nvPr>
        </p:nvSpPr>
        <p:spPr/>
        <p:txBody>
          <a:bodyPr/>
          <a:lstStyle/>
          <a:p>
            <a:r>
              <a:rPr lang="en-US"/>
              <a:t>Drugs and Disease Spring 2025 -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468E34-9B2A-4D8A-A517-5309DDDA87E5}" type="datetime1">
              <a:rPr lang="en-US" smtClean="0"/>
              <a:t>2/13/2025</a:t>
            </a:fld>
            <a:endParaRPr lang="en-US"/>
          </a:p>
        </p:txBody>
      </p:sp>
      <p:sp>
        <p:nvSpPr>
          <p:cNvPr id="5" name="Footer Placeholder 4"/>
          <p:cNvSpPr>
            <a:spLocks noGrp="1"/>
          </p:cNvSpPr>
          <p:nvPr>
            <p:ph type="ftr" sz="quarter" idx="11"/>
          </p:nvPr>
        </p:nvSpPr>
        <p:spPr/>
        <p:txBody>
          <a:bodyPr/>
          <a:lstStyle/>
          <a:p>
            <a:r>
              <a:rPr lang="en-US"/>
              <a:t>Drugs and Disease Spring 2025 -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ED1D94-3946-490F-A04D-DA36EF99C226}" type="datetime1">
              <a:rPr lang="en-US" smtClean="0"/>
              <a:t>2/13/2025</a:t>
            </a:fld>
            <a:endParaRPr lang="en-US"/>
          </a:p>
        </p:txBody>
      </p:sp>
      <p:sp>
        <p:nvSpPr>
          <p:cNvPr id="6" name="Footer Placeholder 5"/>
          <p:cNvSpPr>
            <a:spLocks noGrp="1"/>
          </p:cNvSpPr>
          <p:nvPr>
            <p:ph type="ftr" sz="quarter" idx="11"/>
          </p:nvPr>
        </p:nvSpPr>
        <p:spPr/>
        <p:txBody>
          <a:bodyPr/>
          <a:lstStyle/>
          <a:p>
            <a:r>
              <a:rPr lang="en-US"/>
              <a:t>Drugs and Disease Spring 2025 - Lecture 5b</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1F11C-0D3B-4809-B29D-F927ECFAA60D}" type="datetime1">
              <a:rPr lang="en-US" smtClean="0"/>
              <a:t>2/13/2025</a:t>
            </a:fld>
            <a:endParaRPr lang="en-US"/>
          </a:p>
        </p:txBody>
      </p:sp>
      <p:sp>
        <p:nvSpPr>
          <p:cNvPr id="8" name="Footer Placeholder 7"/>
          <p:cNvSpPr>
            <a:spLocks noGrp="1"/>
          </p:cNvSpPr>
          <p:nvPr>
            <p:ph type="ftr" sz="quarter" idx="11"/>
          </p:nvPr>
        </p:nvSpPr>
        <p:spPr/>
        <p:txBody>
          <a:bodyPr/>
          <a:lstStyle/>
          <a:p>
            <a:r>
              <a:rPr lang="en-US"/>
              <a:t>Drugs and Disease Spring 2025 - Lecture 5b</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EB65D-7ADE-432D-AA98-150C95B801D8}" type="datetime1">
              <a:rPr lang="en-US" smtClean="0"/>
              <a:t>2/13/2025</a:t>
            </a:fld>
            <a:endParaRPr lang="en-US"/>
          </a:p>
        </p:txBody>
      </p:sp>
      <p:sp>
        <p:nvSpPr>
          <p:cNvPr id="4" name="Footer Placeholder 3"/>
          <p:cNvSpPr>
            <a:spLocks noGrp="1"/>
          </p:cNvSpPr>
          <p:nvPr>
            <p:ph type="ftr" sz="quarter" idx="11"/>
          </p:nvPr>
        </p:nvSpPr>
        <p:spPr/>
        <p:txBody>
          <a:bodyPr/>
          <a:lstStyle/>
          <a:p>
            <a:r>
              <a:rPr lang="en-US"/>
              <a:t>Drugs and Disease Spring 2025 - Lecture 5b</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EC153-2C54-494F-885C-3E72065DC0BF}" type="datetime1">
              <a:rPr lang="en-US" smtClean="0"/>
              <a:t>2/13/2025</a:t>
            </a:fld>
            <a:endParaRPr lang="en-US"/>
          </a:p>
        </p:txBody>
      </p:sp>
      <p:sp>
        <p:nvSpPr>
          <p:cNvPr id="3" name="Footer Placeholder 2"/>
          <p:cNvSpPr>
            <a:spLocks noGrp="1"/>
          </p:cNvSpPr>
          <p:nvPr>
            <p:ph type="ftr" sz="quarter" idx="11"/>
          </p:nvPr>
        </p:nvSpPr>
        <p:spPr/>
        <p:txBody>
          <a:bodyPr/>
          <a:lstStyle/>
          <a:p>
            <a:r>
              <a:rPr lang="en-US"/>
              <a:t>Drugs and Disease Spring 2025 - Lecture 5b</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D8F9-E34B-4013-9008-130156E4AFF3}" type="datetime1">
              <a:rPr lang="en-US" smtClean="0"/>
              <a:t>2/13/2025</a:t>
            </a:fld>
            <a:endParaRPr lang="en-US"/>
          </a:p>
        </p:txBody>
      </p:sp>
      <p:sp>
        <p:nvSpPr>
          <p:cNvPr id="6" name="Footer Placeholder 5"/>
          <p:cNvSpPr>
            <a:spLocks noGrp="1"/>
          </p:cNvSpPr>
          <p:nvPr>
            <p:ph type="ftr" sz="quarter" idx="11"/>
          </p:nvPr>
        </p:nvSpPr>
        <p:spPr/>
        <p:txBody>
          <a:bodyPr/>
          <a:lstStyle/>
          <a:p>
            <a:r>
              <a:rPr lang="en-US"/>
              <a:t>Drugs and Disease Spring 2025 - Lecture 5b</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AA69B1-53B2-4F7D-806C-21B2EFD98C54}" type="datetime1">
              <a:rPr lang="en-US" smtClean="0"/>
              <a:t>2/13/2025</a:t>
            </a:fld>
            <a:endParaRPr lang="en-US"/>
          </a:p>
        </p:txBody>
      </p:sp>
      <p:sp>
        <p:nvSpPr>
          <p:cNvPr id="6" name="Footer Placeholder 5"/>
          <p:cNvSpPr>
            <a:spLocks noGrp="1"/>
          </p:cNvSpPr>
          <p:nvPr>
            <p:ph type="ftr" sz="quarter" idx="11"/>
          </p:nvPr>
        </p:nvSpPr>
        <p:spPr/>
        <p:txBody>
          <a:bodyPr/>
          <a:lstStyle/>
          <a:p>
            <a:r>
              <a:rPr lang="en-US"/>
              <a:t>Drugs and Disease Spring 2025 - Lecture 5b</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45FA768E-90E6-4C6E-B9D6-C0484F5BEA0A}" type="datetime1">
              <a:rPr lang="en-US" smtClean="0"/>
              <a:t>2/13/2025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5b</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060.png"/><Relationship Id="rId3" Type="http://schemas.openxmlformats.org/officeDocument/2006/relationships/image" Target="../media/image1000.png"/><Relationship Id="rId7" Type="http://schemas.openxmlformats.org/officeDocument/2006/relationships/image" Target="../media/image1030.png"/><Relationship Id="rId12" Type="http://schemas.openxmlformats.org/officeDocument/2006/relationships/customXml" Target="../ink/ink6.xml"/><Relationship Id="rId17" Type="http://schemas.openxmlformats.org/officeDocument/2006/relationships/image" Target="../media/image1080.png"/><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media/image1050.png"/><Relationship Id="rId5" Type="http://schemas.openxmlformats.org/officeDocument/2006/relationships/image" Target="../media/image101.png"/><Relationship Id="rId15" Type="http://schemas.openxmlformats.org/officeDocument/2006/relationships/image" Target="../media/image1070.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104.png"/><Relationship Id="rId14" Type="http://schemas.openxmlformats.org/officeDocument/2006/relationships/customXml" Target="../ink/ink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1310481" y="510007"/>
            <a:ext cx="106680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5b</a:t>
            </a:r>
            <a:br>
              <a:rPr lang="en-US" sz="3600" b="1" dirty="0">
                <a:latin typeface="Arial" panose="020B0604020202020204" pitchFamily="34" charset="0"/>
              </a:rPr>
            </a:br>
            <a:r>
              <a:rPr lang="en-US" sz="3600" b="1" dirty="0">
                <a:latin typeface="Arial" panose="020B0604020202020204" pitchFamily="34" charset="0"/>
              </a:rPr>
              <a:t>Drugs &amp; Genome Editing</a:t>
            </a: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707886"/>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Drugs that inhibit key processes</a:t>
            </a:r>
          </a:p>
          <a:p>
            <a:pPr marL="285744" indent="-285744">
              <a:buFont typeface="Arial" panose="020B0604020202020204" pitchFamily="34" charset="0"/>
              <a:buChar char="•"/>
            </a:pPr>
            <a:r>
              <a:rPr lang="en-US" sz="2000" dirty="0">
                <a:latin typeface="Arial" panose="020B0604020202020204" pitchFamily="34" charset="0"/>
              </a:rPr>
              <a:t>How do you edit the genome of an organism</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9DE5C0A0-445F-40C6-992C-DAA67FA1E3E5}" type="datetime1">
              <a:rPr lang="en-US" smtClean="0"/>
              <a:t>2/13/2025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5b</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350"/>
          <a:stretch/>
        </p:blipFill>
        <p:spPr>
          <a:xfrm>
            <a:off x="649208" y="1699455"/>
            <a:ext cx="3482226" cy="3948376"/>
          </a:xfrm>
        </p:spPr>
      </p:pic>
      <p:pic>
        <p:nvPicPr>
          <p:cNvPr id="6" name="Content Placeholder 5"/>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b="2350"/>
          <a:stretch/>
        </p:blipFill>
        <p:spPr>
          <a:xfrm>
            <a:off x="5170997" y="1105753"/>
            <a:ext cx="2434530" cy="4650967"/>
          </a:xfrm>
        </p:spPr>
      </p:pic>
      <p:sp>
        <p:nvSpPr>
          <p:cNvPr id="3" name="Rectangle 2"/>
          <p:cNvSpPr/>
          <p:nvPr/>
        </p:nvSpPr>
        <p:spPr>
          <a:xfrm>
            <a:off x="5170997" y="5862926"/>
            <a:ext cx="2840286" cy="780598"/>
          </a:xfrm>
          <a:prstGeom prst="rect">
            <a:avLst/>
          </a:prstGeom>
        </p:spPr>
        <p:txBody>
          <a:bodyPr wrap="square">
            <a:spAutoFit/>
          </a:bodyPr>
          <a:lstStyle/>
          <a:p>
            <a:r>
              <a:rPr lang="en-US" sz="1491" dirty="0">
                <a:latin typeface="Arial" panose="020B0604020202020204" pitchFamily="34" charset="0"/>
              </a:rPr>
              <a:t>1860 William Harrison and Charles Stratton - comedians and performers. </a:t>
            </a:r>
          </a:p>
        </p:txBody>
      </p:sp>
      <p:sp>
        <p:nvSpPr>
          <p:cNvPr id="4" name="Rectangle 3">
            <a:extLst>
              <a:ext uri="{FF2B5EF4-FFF2-40B4-BE49-F238E27FC236}">
                <a16:creationId xmlns:a16="http://schemas.microsoft.com/office/drawing/2014/main" id="{948625D3-02B0-446F-9901-4E3AE1AF7EB9}"/>
              </a:ext>
            </a:extLst>
          </p:cNvPr>
          <p:cNvSpPr/>
          <p:nvPr/>
        </p:nvSpPr>
        <p:spPr>
          <a:xfrm>
            <a:off x="486906" y="5742851"/>
            <a:ext cx="4334103" cy="923330"/>
          </a:xfrm>
          <a:prstGeom prst="rect">
            <a:avLst/>
          </a:prstGeom>
        </p:spPr>
        <p:txBody>
          <a:bodyPr wrap="square">
            <a:spAutoFit/>
          </a:bodyPr>
          <a:lstStyle/>
          <a:p>
            <a:r>
              <a:rPr lang="en-US" sz="1800" dirty="0">
                <a:latin typeface="Arial" panose="020B0604020202020204" pitchFamily="34" charset="0"/>
              </a:rPr>
              <a:t>Between one in 14,000 and one in 27,000 babies born each year have some form of dwarfism.</a:t>
            </a:r>
          </a:p>
        </p:txBody>
      </p:sp>
      <p:sp>
        <p:nvSpPr>
          <p:cNvPr id="7" name="Rectangle 6">
            <a:extLst>
              <a:ext uri="{FF2B5EF4-FFF2-40B4-BE49-F238E27FC236}">
                <a16:creationId xmlns:a16="http://schemas.microsoft.com/office/drawing/2014/main" id="{D95DA093-E9B5-4F72-85AA-3A22268AD9AE}"/>
              </a:ext>
            </a:extLst>
          </p:cNvPr>
          <p:cNvSpPr/>
          <p:nvPr/>
        </p:nvSpPr>
        <p:spPr>
          <a:xfrm>
            <a:off x="2822567" y="117590"/>
            <a:ext cx="6845144" cy="780855"/>
          </a:xfrm>
          <a:prstGeom prst="rect">
            <a:avLst/>
          </a:prstGeom>
        </p:spPr>
        <p:txBody>
          <a:bodyPr wrap="none">
            <a:spAutoFit/>
          </a:bodyPr>
          <a:lstStyle/>
          <a:p>
            <a:r>
              <a:rPr lang="en-US" altLang="en-US" sz="2237" b="1" dirty="0">
                <a:latin typeface="Arial" panose="020B0604020202020204" pitchFamily="34" charset="0"/>
              </a:rPr>
              <a:t>Using CRISPR-Cas9 to Correct Genetic Diseases</a:t>
            </a:r>
          </a:p>
          <a:p>
            <a:pPr algn="ctr"/>
            <a:r>
              <a:rPr lang="en-US" altLang="en-US" sz="2237" b="1" dirty="0">
                <a:latin typeface="Arial" panose="020B0604020202020204" pitchFamily="34" charset="0"/>
              </a:rPr>
              <a:t>Human growth hormone (</a:t>
            </a:r>
            <a:r>
              <a:rPr lang="en-US" altLang="en-US" sz="2237" b="1" dirty="0" err="1">
                <a:latin typeface="Arial" panose="020B0604020202020204" pitchFamily="34" charset="0"/>
              </a:rPr>
              <a:t>hGH</a:t>
            </a:r>
            <a:r>
              <a:rPr lang="en-US" altLang="en-US" sz="2237" b="1" dirty="0">
                <a:latin typeface="Arial" panose="020B0604020202020204" pitchFamily="34" charset="0"/>
              </a:rPr>
              <a:t>)</a:t>
            </a:r>
            <a:endParaRPr lang="en-US" sz="2237" dirty="0">
              <a:latin typeface="Arial" panose="020B0604020202020204" pitchFamily="34" charset="0"/>
            </a:endParaRPr>
          </a:p>
        </p:txBody>
      </p:sp>
      <p:sp>
        <p:nvSpPr>
          <p:cNvPr id="8" name="Rectangle 7">
            <a:extLst>
              <a:ext uri="{FF2B5EF4-FFF2-40B4-BE49-F238E27FC236}">
                <a16:creationId xmlns:a16="http://schemas.microsoft.com/office/drawing/2014/main" id="{B5AD666C-B87F-4593-827C-696F95456409}"/>
              </a:ext>
            </a:extLst>
          </p:cNvPr>
          <p:cNvSpPr/>
          <p:nvPr/>
        </p:nvSpPr>
        <p:spPr>
          <a:xfrm>
            <a:off x="1191726" y="1088798"/>
            <a:ext cx="2385589" cy="420115"/>
          </a:xfrm>
          <a:prstGeom prst="rect">
            <a:avLst/>
          </a:prstGeom>
        </p:spPr>
        <p:txBody>
          <a:bodyPr wrap="none">
            <a:spAutoFit/>
          </a:bodyPr>
          <a:lstStyle/>
          <a:p>
            <a:r>
              <a:rPr lang="en-US" sz="2130" dirty="0">
                <a:latin typeface="Arial" panose="020B0604020202020204" pitchFamily="34" charset="0"/>
                <a:cs typeface="Aldhabi" panose="01000000000000000000" pitchFamily="2" charset="-78"/>
              </a:rPr>
              <a:t>Pituitary Dwarfism</a:t>
            </a:r>
            <a:endParaRPr lang="en-US" sz="2130" dirty="0">
              <a:latin typeface="Arial" panose="020B0604020202020204" pitchFamily="34" charset="0"/>
            </a:endParaRPr>
          </a:p>
        </p:txBody>
      </p:sp>
      <p:sp>
        <p:nvSpPr>
          <p:cNvPr id="11" name="TextBox 10">
            <a:extLst>
              <a:ext uri="{FF2B5EF4-FFF2-40B4-BE49-F238E27FC236}">
                <a16:creationId xmlns:a16="http://schemas.microsoft.com/office/drawing/2014/main" id="{D7DDA55F-B4DE-FCD8-0D10-07FACD61E2E0}"/>
              </a:ext>
            </a:extLst>
          </p:cNvPr>
          <p:cNvSpPr txBox="1"/>
          <p:nvPr/>
        </p:nvSpPr>
        <p:spPr>
          <a:xfrm>
            <a:off x="9157952" y="1328499"/>
            <a:ext cx="3430129" cy="2031325"/>
          </a:xfrm>
          <a:prstGeom prst="rect">
            <a:avLst/>
          </a:prstGeom>
          <a:noFill/>
        </p:spPr>
        <p:txBody>
          <a:bodyPr wrap="square" rtlCol="0">
            <a:spAutoFit/>
          </a:bodyPr>
          <a:lstStyle/>
          <a:p>
            <a:r>
              <a:rPr lang="en-US" sz="1800" b="1" dirty="0">
                <a:latin typeface="Arial" panose="020B0604020202020204" pitchFamily="34" charset="0"/>
              </a:rPr>
              <a:t>Components to microinject:</a:t>
            </a:r>
          </a:p>
          <a:p>
            <a:r>
              <a:rPr lang="en-US" sz="1800" dirty="0">
                <a:latin typeface="Arial" panose="020B0604020202020204" pitchFamily="34" charset="0"/>
              </a:rPr>
              <a:t>1. Cas9 enzyme (nuclease)</a:t>
            </a:r>
          </a:p>
          <a:p>
            <a:r>
              <a:rPr lang="en-US" sz="1800" dirty="0">
                <a:latin typeface="Arial" panose="020B0604020202020204" pitchFamily="34" charset="0"/>
              </a:rPr>
              <a:t>2. Guide RNA, specific for site of cleavage, bound to the Cas9 protein</a:t>
            </a:r>
          </a:p>
          <a:p>
            <a:r>
              <a:rPr lang="en-US" sz="1800" dirty="0">
                <a:latin typeface="Arial" panose="020B0604020202020204" pitchFamily="34" charset="0"/>
              </a:rPr>
              <a:t>3. Copy of replacement DNA sequence (dsDNA)</a:t>
            </a:r>
          </a:p>
        </p:txBody>
      </p:sp>
      <p:pic>
        <p:nvPicPr>
          <p:cNvPr id="12" name="Picture 11">
            <a:extLst>
              <a:ext uri="{FF2B5EF4-FFF2-40B4-BE49-F238E27FC236}">
                <a16:creationId xmlns:a16="http://schemas.microsoft.com/office/drawing/2014/main" id="{7ADDADFF-58AA-6CD6-69FA-A965029AFCE2}"/>
              </a:ext>
            </a:extLst>
          </p:cNvPr>
          <p:cNvPicPr>
            <a:picLocks noChangeAspect="1"/>
          </p:cNvPicPr>
          <p:nvPr/>
        </p:nvPicPr>
        <p:blipFill>
          <a:blip r:embed="rId5"/>
          <a:stretch>
            <a:fillRect/>
          </a:stretch>
        </p:blipFill>
        <p:spPr>
          <a:xfrm>
            <a:off x="9575820" y="4381956"/>
            <a:ext cx="2190025" cy="2049063"/>
          </a:xfrm>
          <a:prstGeom prst="rect">
            <a:avLst/>
          </a:prstGeom>
        </p:spPr>
      </p:pic>
      <p:sp>
        <p:nvSpPr>
          <p:cNvPr id="13" name="Date Placeholder 12">
            <a:extLst>
              <a:ext uri="{FF2B5EF4-FFF2-40B4-BE49-F238E27FC236}">
                <a16:creationId xmlns:a16="http://schemas.microsoft.com/office/drawing/2014/main" id="{7BA2500A-A616-8A72-D9D8-1B3E6CB17F79}"/>
              </a:ext>
            </a:extLst>
          </p:cNvPr>
          <p:cNvSpPr>
            <a:spLocks noGrp="1"/>
          </p:cNvSpPr>
          <p:nvPr>
            <p:ph type="dt" sz="half" idx="10"/>
          </p:nvPr>
        </p:nvSpPr>
        <p:spPr/>
        <p:txBody>
          <a:bodyPr/>
          <a:lstStyle/>
          <a:p>
            <a:fld id="{9AA8FF48-369D-4826-9C26-5A53663D9DC3}" type="datetime1">
              <a:rPr lang="en-US" smtClean="0"/>
              <a:t>2/13/2025</a:t>
            </a:fld>
            <a:endParaRPr lang="en-US"/>
          </a:p>
        </p:txBody>
      </p:sp>
      <p:sp>
        <p:nvSpPr>
          <p:cNvPr id="14" name="Footer Placeholder 13">
            <a:extLst>
              <a:ext uri="{FF2B5EF4-FFF2-40B4-BE49-F238E27FC236}">
                <a16:creationId xmlns:a16="http://schemas.microsoft.com/office/drawing/2014/main" id="{69F6B690-66DF-6AC4-670A-1159811C7000}"/>
              </a:ext>
            </a:extLst>
          </p:cNvPr>
          <p:cNvSpPr>
            <a:spLocks noGrp="1"/>
          </p:cNvSpPr>
          <p:nvPr>
            <p:ph type="ftr" sz="quarter" idx="11"/>
          </p:nvPr>
        </p:nvSpPr>
        <p:spPr/>
        <p:txBody>
          <a:bodyPr/>
          <a:lstStyle/>
          <a:p>
            <a:r>
              <a:rPr lang="en-US"/>
              <a:t>Drugs and Disease Spring 2025 - Lecture 5b</a:t>
            </a:r>
          </a:p>
        </p:txBody>
      </p:sp>
      <p:sp>
        <p:nvSpPr>
          <p:cNvPr id="15" name="Slide Number Placeholder 14">
            <a:extLst>
              <a:ext uri="{FF2B5EF4-FFF2-40B4-BE49-F238E27FC236}">
                <a16:creationId xmlns:a16="http://schemas.microsoft.com/office/drawing/2014/main" id="{345E98BB-5F05-A9B9-7A28-3FE4EF828DC0}"/>
              </a:ext>
            </a:extLst>
          </p:cNvPr>
          <p:cNvSpPr>
            <a:spLocks noGrp="1"/>
          </p:cNvSpPr>
          <p:nvPr>
            <p:ph type="sldNum" sz="quarter" idx="12"/>
          </p:nvPr>
        </p:nvSpPr>
        <p:spPr/>
        <p:txBody>
          <a:bodyPr/>
          <a:lstStyle/>
          <a:p>
            <a:fld id="{DC3BB032-4020-48F4-953B-341806DC4A2B}" type="slidenum">
              <a:rPr lang="en-US" smtClean="0"/>
              <a:pPr/>
              <a:t>10</a:t>
            </a:fld>
            <a:endParaRPr lang="en-US"/>
          </a:p>
        </p:txBody>
      </p:sp>
    </p:spTree>
    <p:extLst>
      <p:ext uri="{BB962C8B-B14F-4D97-AF65-F5344CB8AC3E}">
        <p14:creationId xmlns:p14="http://schemas.microsoft.com/office/powerpoint/2010/main" val="230503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3E50650-0795-4D9F-9E4B-5CDE938404C9}"/>
              </a:ext>
            </a:extLst>
          </p:cNvPr>
          <p:cNvSpPr>
            <a:spLocks noChangeArrowheads="1"/>
          </p:cNvSpPr>
          <p:nvPr/>
        </p:nvSpPr>
        <p:spPr bwMode="auto">
          <a:xfrm>
            <a:off x="2921446" y="481396"/>
            <a:ext cx="6018847" cy="378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959" dirty="0">
                <a:latin typeface="Courier New" panose="02070309020205020404" pitchFamily="49" charset="0"/>
                <a:cs typeface="Courier New" panose="02070309020205020404" pitchFamily="49" charset="0"/>
              </a:rPr>
              <a:t>&gt;M13438.1:497-2129 Human growth hormone gene (HGH-N), complete </a:t>
            </a:r>
            <a:r>
              <a:rPr lang="en-US" altLang="en-US" sz="959" dirty="0" err="1">
                <a:latin typeface="Courier New" panose="02070309020205020404" pitchFamily="49" charset="0"/>
                <a:cs typeface="Courier New" panose="02070309020205020404" pitchFamily="49" charset="0"/>
              </a:rPr>
              <a:t>cds</a:t>
            </a:r>
            <a:r>
              <a:rPr lang="en-US" altLang="en-US" sz="959" dirty="0">
                <a:latin typeface="Courier New" panose="02070309020205020404" pitchFamily="49" charset="0"/>
                <a:cs typeface="Courier New" panose="02070309020205020404" pitchFamily="49" charset="0"/>
              </a:rPr>
              <a:t> </a:t>
            </a:r>
          </a:p>
          <a:p>
            <a:pPr eaLnBrk="0" hangingPunct="0"/>
            <a:r>
              <a:rPr lang="en-US" altLang="en-US" sz="959" dirty="0">
                <a:latin typeface="Courier New" panose="02070309020205020404" pitchFamily="49" charset="0"/>
                <a:cs typeface="Courier New" panose="02070309020205020404" pitchFamily="49" charset="0"/>
              </a:rPr>
              <a:t>AGGATCCCAAGGCCCAACTCCCCGAACCACTCAGGGTCCTGTGGACAGCTCACCTAGCTGCA</a:t>
            </a:r>
            <a:r>
              <a:rPr lang="en-US" altLang="en-US" sz="959" dirty="0">
                <a:highlight>
                  <a:srgbClr val="00FF00"/>
                </a:highlight>
                <a:latin typeface="Courier New" panose="02070309020205020404" pitchFamily="49" charset="0"/>
                <a:cs typeface="Courier New" panose="02070309020205020404" pitchFamily="49" charset="0"/>
              </a:rPr>
              <a:t>ATG</a:t>
            </a:r>
            <a:r>
              <a:rPr lang="en-US" altLang="en-US" sz="959" dirty="0">
                <a:highlight>
                  <a:srgbClr val="FFFF00"/>
                </a:highlight>
                <a:latin typeface="Courier New" panose="02070309020205020404" pitchFamily="49" charset="0"/>
                <a:cs typeface="Courier New" panose="02070309020205020404" pitchFamily="49" charset="0"/>
              </a:rPr>
              <a:t>GCTAC</a:t>
            </a:r>
            <a:r>
              <a:rPr lang="en-US" altLang="en-US" sz="959" dirty="0">
                <a:latin typeface="Courier New" panose="02070309020205020404" pitchFamily="49" charset="0"/>
                <a:cs typeface="Courier New" panose="02070309020205020404" pitchFamily="49" charset="0"/>
              </a:rPr>
              <a:t>  70 </a:t>
            </a:r>
            <a:r>
              <a:rPr lang="en-US" altLang="en-US" sz="959" dirty="0">
                <a:highlight>
                  <a:srgbClr val="FFFF00"/>
                </a:highlight>
                <a:latin typeface="Courier New" panose="02070309020205020404" pitchFamily="49" charset="0"/>
                <a:cs typeface="Courier New" panose="02070309020205020404" pitchFamily="49" charset="0"/>
              </a:rPr>
              <a:t>AG</a:t>
            </a:r>
            <a:r>
              <a:rPr lang="en-US" altLang="en-US" sz="959" dirty="0">
                <a:latin typeface="Courier New" panose="02070309020205020404" pitchFamily="49" charset="0"/>
                <a:cs typeface="Courier New" panose="02070309020205020404" pitchFamily="49" charset="0"/>
              </a:rPr>
              <a:t>GTAAGCGCCCCTAAAATCCCTTTGGCACAATGTGTCCTGAGGGGAGAGGCAGCGACCTGTAGATGGGA 140 CGGGGGCACTAACCCTCAGGGTTTGGGGTTCTGAATGTGAGTATCGCCATCTAAGCCCAGTATTTGGCCA 210</a:t>
            </a:r>
          </a:p>
          <a:p>
            <a:pPr eaLnBrk="0" hangingPunct="0"/>
            <a:r>
              <a:rPr lang="en-US" altLang="en-US" sz="959" dirty="0">
                <a:latin typeface="Courier New" panose="02070309020205020404" pitchFamily="49" charset="0"/>
                <a:cs typeface="Courier New" panose="02070309020205020404" pitchFamily="49" charset="0"/>
              </a:rPr>
              <a:t>ATCTCAGAAAGCTCCTGGCTCCCTGGAGGATGGAGAGAGAAAAACAAACAGCTCCTGGAGCAGGGAGAGT 280 GTTGGCCTCTTGCTCTCCGGCTCCCTCTGTTGCCCTCTGGTTTCTCCCCAG</a:t>
            </a:r>
            <a:r>
              <a:rPr lang="en-US" altLang="en-US" sz="959" dirty="0">
                <a:highlight>
                  <a:srgbClr val="FFFF00"/>
                </a:highlight>
                <a:latin typeface="Courier New" panose="02070309020205020404" pitchFamily="49" charset="0"/>
                <a:cs typeface="Courier New" panose="02070309020205020404" pitchFamily="49" charset="0"/>
              </a:rPr>
              <a:t>GCTCCCGGACGTCCCTGCT </a:t>
            </a:r>
            <a:r>
              <a:rPr lang="en-US" altLang="en-US" sz="959" dirty="0">
                <a:latin typeface="Courier New" panose="02070309020205020404" pitchFamily="49" charset="0"/>
                <a:cs typeface="Courier New" panose="02070309020205020404" pitchFamily="49" charset="0"/>
              </a:rPr>
              <a:t>350</a:t>
            </a:r>
          </a:p>
          <a:p>
            <a:pPr eaLnBrk="0" hangingPunct="0"/>
            <a:r>
              <a:rPr lang="en-US" altLang="en-US" sz="959" dirty="0">
                <a:highlight>
                  <a:srgbClr val="FFFF00"/>
                </a:highlight>
                <a:latin typeface="Courier New" panose="02070309020205020404" pitchFamily="49" charset="0"/>
                <a:cs typeface="Courier New" panose="02070309020205020404" pitchFamily="49" charset="0"/>
              </a:rPr>
              <a:t>CCTGGCTTTTGGCCTGCTCTGCCTGCCCTGGCTTCAAGAGGGCAGTGCCTTCCCAACCATTCCCTTATCC 420 AGGCTTTTTGACAACGCTATGCTCCGCGCCCATCGTCTGCACCAGCTGGCCTTTGACACCTACCAGGAGT </a:t>
            </a:r>
            <a:r>
              <a:rPr lang="en-US" altLang="en-US" sz="959" dirty="0">
                <a:latin typeface="Courier New" panose="02070309020205020404" pitchFamily="49" charset="0"/>
                <a:cs typeface="Courier New" panose="02070309020205020404" pitchFamily="49" charset="0"/>
              </a:rPr>
              <a:t>490 </a:t>
            </a:r>
            <a:r>
              <a:rPr lang="en-US" altLang="en-US" sz="959" dirty="0">
                <a:highlight>
                  <a:srgbClr val="FFFF00"/>
                </a:highlight>
                <a:latin typeface="Courier New" panose="02070309020205020404" pitchFamily="49" charset="0"/>
                <a:cs typeface="Courier New" panose="02070309020205020404" pitchFamily="49" charset="0"/>
              </a:rPr>
              <a:t>TT</a:t>
            </a:r>
            <a:r>
              <a:rPr lang="en-US" altLang="en-US" sz="959" dirty="0">
                <a:latin typeface="Courier New" panose="02070309020205020404" pitchFamily="49" charset="0"/>
                <a:cs typeface="Courier New" panose="02070309020205020404" pitchFamily="49" charset="0"/>
              </a:rPr>
              <a:t>GTAAGCTCTTGGGGAATGGGTGCGCATCAGGGGTGGCAGGAAGGGGTGACTTTCCCCCGCTGGAAATA 560 AGAGGAGGAGACTAAGGAGCTCAGGGTTTTTCCCGACCGCGAAAATGCAGGCAGATGAGCACACGCTGAG 630 CTAGGTTCCCAGAAAAGTAAAATGGGAGCAGGTCTCAGCTCAGACCTTGGTGGGCGGTCCTTCTCCTAG</a:t>
            </a:r>
            <a:r>
              <a:rPr lang="en-US" altLang="en-US" sz="959" dirty="0">
                <a:highlight>
                  <a:srgbClr val="FFFF00"/>
                </a:highlight>
                <a:latin typeface="Courier New" panose="02070309020205020404" pitchFamily="49" charset="0"/>
                <a:cs typeface="Courier New" panose="02070309020205020404" pitchFamily="49" charset="0"/>
              </a:rPr>
              <a:t>G </a:t>
            </a:r>
            <a:r>
              <a:rPr lang="en-US" altLang="en-US" sz="959" dirty="0">
                <a:latin typeface="Courier New" panose="02070309020205020404" pitchFamily="49" charset="0"/>
                <a:cs typeface="Courier New" panose="02070309020205020404" pitchFamily="49" charset="0"/>
              </a:rPr>
              <a:t>700 </a:t>
            </a:r>
            <a:r>
              <a:rPr lang="en-US" altLang="en-US" sz="959" dirty="0">
                <a:highlight>
                  <a:srgbClr val="FFFF00"/>
                </a:highlight>
                <a:latin typeface="Courier New" panose="02070309020205020404" pitchFamily="49" charset="0"/>
                <a:cs typeface="Courier New" panose="02070309020205020404" pitchFamily="49" charset="0"/>
              </a:rPr>
              <a:t>AAGAAGCCTATATCCCAAAGGAACAGAAGTATTCATTCCTGCAGAACCCCCAGACCTCCCTCTGTTTCTC </a:t>
            </a:r>
            <a:r>
              <a:rPr lang="en-US" altLang="en-US" sz="959" dirty="0">
                <a:latin typeface="Courier New" panose="02070309020205020404" pitchFamily="49" charset="0"/>
                <a:cs typeface="Courier New" panose="02070309020205020404" pitchFamily="49" charset="0"/>
              </a:rPr>
              <a:t>770 </a:t>
            </a:r>
            <a:r>
              <a:rPr lang="en-US" altLang="en-US" sz="959" dirty="0">
                <a:highlight>
                  <a:srgbClr val="FFFF00"/>
                </a:highlight>
                <a:latin typeface="Courier New" panose="02070309020205020404" pitchFamily="49" charset="0"/>
                <a:cs typeface="Courier New" panose="02070309020205020404" pitchFamily="49" charset="0"/>
              </a:rPr>
              <a:t>AGAGTCTATTCCGACACCCTCCAACAGGGAGGAAACACAACAGAAATCC</a:t>
            </a:r>
            <a:r>
              <a:rPr lang="en-US" altLang="en-US" sz="959" dirty="0">
                <a:latin typeface="Courier New" panose="02070309020205020404" pitchFamily="49" charset="0"/>
                <a:cs typeface="Courier New" panose="02070309020205020404" pitchFamily="49" charset="0"/>
              </a:rPr>
              <a:t>GTGAGTGGATGCCTTCTCCCC 840 AGGCGGGGATGGGGGAGACCTGTAGTCAGAGCCCCCGGGCAGCACAGCCAATGCCCGTCCTTGCCCCTGC 910 AG</a:t>
            </a:r>
            <a:r>
              <a:rPr lang="en-US" altLang="en-US" sz="959" dirty="0">
                <a:highlight>
                  <a:srgbClr val="FFFF00"/>
                </a:highlight>
                <a:latin typeface="Courier New" panose="02070309020205020404" pitchFamily="49" charset="0"/>
                <a:cs typeface="Courier New" panose="02070309020205020404" pitchFamily="49" charset="0"/>
              </a:rPr>
              <a:t>AACCTAGAGCTGCTCCGCATCTCCCTGCTGCTCATCCAGTCGTGGCTGGAGCCCGTGCAGTTCCTCAG </a:t>
            </a:r>
            <a:r>
              <a:rPr lang="en-US" altLang="en-US" sz="959" dirty="0">
                <a:latin typeface="Courier New" panose="02070309020205020404" pitchFamily="49" charset="0"/>
                <a:cs typeface="Courier New" panose="02070309020205020404" pitchFamily="49" charset="0"/>
              </a:rPr>
              <a:t>980 </a:t>
            </a:r>
            <a:r>
              <a:rPr lang="en-US" altLang="en-US" sz="959" dirty="0">
                <a:highlight>
                  <a:srgbClr val="FFFF00"/>
                </a:highlight>
                <a:latin typeface="Courier New" panose="02070309020205020404" pitchFamily="49" charset="0"/>
                <a:cs typeface="Courier New" panose="02070309020205020404" pitchFamily="49" charset="0"/>
              </a:rPr>
              <a:t>GAGTGTCTTCGCCAACAGCCTGGTGTACGGCGCCTCTGACAGCAACGTCTATGACCTCCTAAAGGACCTA </a:t>
            </a:r>
            <a:r>
              <a:rPr lang="en-US" altLang="en-US" sz="959" dirty="0">
                <a:latin typeface="Courier New" panose="02070309020205020404" pitchFamily="49" charset="0"/>
                <a:cs typeface="Courier New" panose="02070309020205020404" pitchFamily="49" charset="0"/>
              </a:rPr>
              <a:t>1050 </a:t>
            </a:r>
            <a:r>
              <a:rPr lang="en-US" altLang="en-US" sz="959" dirty="0">
                <a:highlight>
                  <a:srgbClr val="FFFF00"/>
                </a:highlight>
                <a:latin typeface="Courier New" panose="02070309020205020404" pitchFamily="49" charset="0"/>
                <a:cs typeface="Courier New" panose="02070309020205020404" pitchFamily="49" charset="0"/>
              </a:rPr>
              <a:t>GAGGAAGGCATCCAAACGCTGATGGGG</a:t>
            </a:r>
            <a:r>
              <a:rPr lang="en-US" altLang="en-US" sz="959" dirty="0">
                <a:latin typeface="Courier New" panose="02070309020205020404" pitchFamily="49" charset="0"/>
                <a:cs typeface="Courier New" panose="02070309020205020404" pitchFamily="49" charset="0"/>
              </a:rPr>
              <a:t>GTGAGGGTGGCGCCAGGGGTCCCCAATCCTGGAGCCCCACTGA 1120 CTTTGAGAGACTGTGTTAGAGAAACACTGGCTGCCCTCTTTTTAGCAGTCAGGCCCTGACCCAAGAGAAC 1190 TCACCTTATTCTTCATTTCCCCTCGTGAATCCTCCAGGCCTTTCTCTACACTGAAGGGGAGGGAGGAAAA 1260 TGAATGAATGAGAAAGGGAGGGAACAGTACCCAAGCGCTTGGCCTCTCCTTCTCTTCCTTCACTTTGCAG 1340 </a:t>
            </a:r>
            <a:r>
              <a:rPr lang="en-US" altLang="en-US" sz="959" dirty="0">
                <a:highlight>
                  <a:srgbClr val="FFFF00"/>
                </a:highlight>
                <a:latin typeface="Courier New" panose="02070309020205020404" pitchFamily="49" charset="0"/>
                <a:cs typeface="Courier New" panose="02070309020205020404" pitchFamily="49" charset="0"/>
              </a:rPr>
              <a:t>AGGCTGGAAGATGGCAGCCCCCGGACTGGGCAG</a:t>
            </a:r>
            <a:r>
              <a:rPr lang="en-US" altLang="en-US" sz="959" dirty="0">
                <a:highlight>
                  <a:srgbClr val="FF00FF"/>
                </a:highlight>
                <a:latin typeface="Courier New" panose="02070309020205020404" pitchFamily="49" charset="0"/>
                <a:cs typeface="Courier New" panose="02070309020205020404" pitchFamily="49" charset="0"/>
              </a:rPr>
              <a:t>ATC</a:t>
            </a:r>
            <a:r>
              <a:rPr lang="en-US" altLang="en-US" sz="959" dirty="0">
                <a:highlight>
                  <a:srgbClr val="FFFF00"/>
                </a:highlight>
                <a:latin typeface="Courier New" panose="02070309020205020404" pitchFamily="49" charset="0"/>
                <a:cs typeface="Courier New" panose="02070309020205020404" pitchFamily="49" charset="0"/>
              </a:rPr>
              <a:t>TTCAAGCAGACCTACAGCAAGTTCGACACAAACT </a:t>
            </a:r>
            <a:r>
              <a:rPr lang="en-US" altLang="en-US" sz="959" dirty="0">
                <a:latin typeface="Courier New" panose="02070309020205020404" pitchFamily="49" charset="0"/>
                <a:cs typeface="Courier New" panose="02070309020205020404" pitchFamily="49" charset="0"/>
              </a:rPr>
              <a:t>1410 </a:t>
            </a:r>
            <a:r>
              <a:rPr lang="en-US" altLang="en-US" sz="959" dirty="0">
                <a:highlight>
                  <a:srgbClr val="FFFF00"/>
                </a:highlight>
                <a:latin typeface="Courier New" panose="02070309020205020404" pitchFamily="49" charset="0"/>
                <a:cs typeface="Courier New" panose="02070309020205020404" pitchFamily="49" charset="0"/>
              </a:rPr>
              <a:t>CACACAACGATGACGCACTACTCAAGAACTACGGGCTGCTCTACTGCTTCAGGAAGGACATGGACAAGGT </a:t>
            </a:r>
            <a:r>
              <a:rPr lang="en-US" altLang="en-US" sz="959" dirty="0">
                <a:latin typeface="Courier New" panose="02070309020205020404" pitchFamily="49" charset="0"/>
                <a:cs typeface="Courier New" panose="02070309020205020404" pitchFamily="49" charset="0"/>
              </a:rPr>
              <a:t>1480 </a:t>
            </a:r>
            <a:r>
              <a:rPr lang="en-US" altLang="en-US" sz="959" dirty="0">
                <a:highlight>
                  <a:srgbClr val="FFFF00"/>
                </a:highlight>
                <a:latin typeface="Courier New" panose="02070309020205020404" pitchFamily="49" charset="0"/>
                <a:cs typeface="Courier New" panose="02070309020205020404" pitchFamily="49" charset="0"/>
              </a:rPr>
              <a:t>CGAGACATTCCTGCGCATCGTGCAGTGCCGCTCTGTGGAGGGCAGCTGTGGCTTC</a:t>
            </a:r>
            <a:r>
              <a:rPr lang="en-US" altLang="en-US" sz="959" dirty="0">
                <a:highlight>
                  <a:srgbClr val="FF0000"/>
                </a:highlight>
                <a:latin typeface="Courier New" panose="02070309020205020404" pitchFamily="49" charset="0"/>
                <a:cs typeface="Courier New" panose="02070309020205020404" pitchFamily="49" charset="0"/>
              </a:rPr>
              <a:t>TAG</a:t>
            </a:r>
            <a:r>
              <a:rPr lang="en-US" altLang="en-US" sz="959" dirty="0">
                <a:latin typeface="Courier New" panose="02070309020205020404" pitchFamily="49" charset="0"/>
                <a:cs typeface="Courier New" panose="02070309020205020404" pitchFamily="49" charset="0"/>
              </a:rPr>
              <a:t>CTGCCCGGGTGG 1550 CATCCCTGTGACCCCTCCCCAGTGCCTCTCCTGGCCCTGGAAGTTGCCACTCCAGTGCCCACCAGCCTTG 1620 TCCTAATAAAATTAAGTTGCATCATT</a:t>
            </a:r>
          </a:p>
        </p:txBody>
      </p:sp>
      <p:sp>
        <p:nvSpPr>
          <p:cNvPr id="9" name="TextBox 8">
            <a:extLst>
              <a:ext uri="{FF2B5EF4-FFF2-40B4-BE49-F238E27FC236}">
                <a16:creationId xmlns:a16="http://schemas.microsoft.com/office/drawing/2014/main" id="{77C64ED2-D523-49F1-9877-A67727969A76}"/>
              </a:ext>
            </a:extLst>
          </p:cNvPr>
          <p:cNvSpPr txBox="1"/>
          <p:nvPr/>
        </p:nvSpPr>
        <p:spPr>
          <a:xfrm rot="10800000" flipV="1">
            <a:off x="5136997" y="4197338"/>
            <a:ext cx="3336283" cy="646331"/>
          </a:xfrm>
          <a:prstGeom prst="rect">
            <a:avLst/>
          </a:prstGeom>
          <a:noFill/>
        </p:spPr>
        <p:txBody>
          <a:bodyPr wrap="square" rtlCol="0">
            <a:spAutoFit/>
          </a:bodyPr>
          <a:lstStyle/>
          <a:p>
            <a:r>
              <a:rPr lang="en-US" sz="1800" dirty="0">
                <a:latin typeface="Arial" panose="020B0604020202020204" pitchFamily="34" charset="0"/>
              </a:rPr>
              <a:t>Location of mutation</a:t>
            </a:r>
          </a:p>
          <a:p>
            <a:r>
              <a:rPr lang="en-US" sz="1800" dirty="0">
                <a:latin typeface="Arial" panose="020B0604020202020204" pitchFamily="34" charset="0"/>
              </a:rPr>
              <a:t>Isoleucine (I) to Asparagine (N)</a:t>
            </a:r>
          </a:p>
        </p:txBody>
      </p:sp>
      <p:cxnSp>
        <p:nvCxnSpPr>
          <p:cNvPr id="13" name="Straight Arrow Connector 12">
            <a:extLst>
              <a:ext uri="{FF2B5EF4-FFF2-40B4-BE49-F238E27FC236}">
                <a16:creationId xmlns:a16="http://schemas.microsoft.com/office/drawing/2014/main" id="{C82DF338-FAD6-4A9D-87EF-07EE3A1469C6}"/>
              </a:ext>
            </a:extLst>
          </p:cNvPr>
          <p:cNvCxnSpPr>
            <a:cxnSpLocks/>
          </p:cNvCxnSpPr>
          <p:nvPr/>
        </p:nvCxnSpPr>
        <p:spPr>
          <a:xfrm flipH="1" flipV="1">
            <a:off x="5621114" y="3504268"/>
            <a:ext cx="499798" cy="787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12" name="TextBox 11">
            <a:extLst>
              <a:ext uri="{FF2B5EF4-FFF2-40B4-BE49-F238E27FC236}">
                <a16:creationId xmlns:a16="http://schemas.microsoft.com/office/drawing/2014/main" id="{3DC13B19-7F4A-B41B-57F4-8AD7C7DA3A84}"/>
              </a:ext>
            </a:extLst>
          </p:cNvPr>
          <p:cNvSpPr txBox="1"/>
          <p:nvPr/>
        </p:nvSpPr>
        <p:spPr>
          <a:xfrm>
            <a:off x="216403" y="538747"/>
            <a:ext cx="2353379" cy="723916"/>
          </a:xfrm>
          <a:prstGeom prst="rect">
            <a:avLst/>
          </a:prstGeom>
          <a:noFill/>
        </p:spPr>
        <p:txBody>
          <a:bodyPr wrap="square" rtlCol="0">
            <a:spAutoFit/>
          </a:bodyPr>
          <a:lstStyle/>
          <a:p>
            <a:r>
              <a:rPr lang="en-US" sz="2052" dirty="0">
                <a:latin typeface="Arial" panose="020B0604020202020204" pitchFamily="34" charset="0"/>
              </a:rPr>
              <a:t>Human growth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8740354" y="647926"/>
            <a:ext cx="4056352" cy="397031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cut site needs to be close to site of mutation so that the injected dsDNA repair template can be as short as possible.</a:t>
            </a:r>
          </a:p>
          <a:p>
            <a:pPr marL="304324" indent="-304324">
              <a:buFont typeface="Arial" panose="020B0604020202020204" pitchFamily="34" charset="0"/>
              <a:buChar char="•"/>
            </a:pP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A </a:t>
            </a:r>
            <a:r>
              <a:rPr lang="en-US" sz="1800" dirty="0">
                <a:highlight>
                  <a:srgbClr val="00FFFF"/>
                </a:highlight>
                <a:latin typeface="Arial" panose="020B0604020202020204" pitchFamily="34" charset="0"/>
              </a:rPr>
              <a:t>NGG</a:t>
            </a:r>
            <a:r>
              <a:rPr lang="en-US" sz="1800" dirty="0">
                <a:latin typeface="Arial" panose="020B0604020202020204" pitchFamily="34" charset="0"/>
              </a:rPr>
              <a:t> (PAM site) is needed for Cas9 to bind.</a:t>
            </a:r>
          </a:p>
          <a:p>
            <a:pPr marL="304324" indent="-304324">
              <a:buFont typeface="Arial" panose="020B0604020202020204" pitchFamily="34" charset="0"/>
              <a:buChar char="•"/>
            </a:pP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There are four possible PAM sites in the DNA sequence on the bottom left. The PAM site closest to the mutation was selected so that the cut site is close to mutation site.</a:t>
            </a:r>
          </a:p>
        </p:txBody>
      </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 name="Date Placeholder 9">
            <a:extLst>
              <a:ext uri="{FF2B5EF4-FFF2-40B4-BE49-F238E27FC236}">
                <a16:creationId xmlns:a16="http://schemas.microsoft.com/office/drawing/2014/main" id="{91E83139-F19B-EB4D-1DCB-139AAEDA2FE3}"/>
              </a:ext>
            </a:extLst>
          </p:cNvPr>
          <p:cNvSpPr>
            <a:spLocks noGrp="1"/>
          </p:cNvSpPr>
          <p:nvPr>
            <p:ph type="dt" sz="half" idx="10"/>
          </p:nvPr>
        </p:nvSpPr>
        <p:spPr/>
        <p:txBody>
          <a:bodyPr/>
          <a:lstStyle/>
          <a:p>
            <a:fld id="{31030260-497A-4DB2-8042-F6A1B164EDEA}" type="datetime1">
              <a:rPr lang="en-US" smtClean="0"/>
              <a:t>2/13/2025</a:t>
            </a:fld>
            <a:endParaRPr lang="en-US"/>
          </a:p>
        </p:txBody>
      </p:sp>
      <p:sp>
        <p:nvSpPr>
          <p:cNvPr id="11" name="Footer Placeholder 10">
            <a:extLst>
              <a:ext uri="{FF2B5EF4-FFF2-40B4-BE49-F238E27FC236}">
                <a16:creationId xmlns:a16="http://schemas.microsoft.com/office/drawing/2014/main" id="{D0AA2A56-86E5-094D-2C6C-0C0A2C1A20EB}"/>
              </a:ext>
            </a:extLst>
          </p:cNvPr>
          <p:cNvSpPr>
            <a:spLocks noGrp="1"/>
          </p:cNvSpPr>
          <p:nvPr>
            <p:ph type="ftr" sz="quarter" idx="11"/>
          </p:nvPr>
        </p:nvSpPr>
        <p:spPr/>
        <p:txBody>
          <a:bodyPr/>
          <a:lstStyle/>
          <a:p>
            <a:r>
              <a:rPr lang="en-US"/>
              <a:t>Drugs and Disease Spring 2025 - Lecture 5b</a:t>
            </a:r>
          </a:p>
        </p:txBody>
      </p:sp>
      <p:sp>
        <p:nvSpPr>
          <p:cNvPr id="15" name="Slide Number Placeholder 14">
            <a:extLst>
              <a:ext uri="{FF2B5EF4-FFF2-40B4-BE49-F238E27FC236}">
                <a16:creationId xmlns:a16="http://schemas.microsoft.com/office/drawing/2014/main" id="{0EB574F1-47BB-7EDD-291F-E05A3BBFC58C}"/>
              </a:ext>
            </a:extLst>
          </p:cNvPr>
          <p:cNvSpPr>
            <a:spLocks noGrp="1"/>
          </p:cNvSpPr>
          <p:nvPr>
            <p:ph type="sldNum" sz="quarter" idx="12"/>
          </p:nvPr>
        </p:nvSpPr>
        <p:spPr/>
        <p:txBody>
          <a:bodyPr/>
          <a:lstStyle/>
          <a:p>
            <a:fld id="{DC3BB032-4020-48F4-953B-341806DC4A2B}" type="slidenum">
              <a:rPr lang="en-US" smtClean="0"/>
              <a:pPr/>
              <a:t>11</a:t>
            </a:fld>
            <a:endParaRPr lang="en-US"/>
          </a:p>
        </p:txBody>
      </p:sp>
    </p:spTree>
    <p:extLst>
      <p:ext uri="{BB962C8B-B14F-4D97-AF65-F5344CB8AC3E}">
        <p14:creationId xmlns:p14="http://schemas.microsoft.com/office/powerpoint/2010/main" val="1339219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162302" y="619426"/>
            <a:ext cx="12687903" cy="2693045"/>
          </a:xfrm>
          <a:prstGeom prst="rect">
            <a:avLst/>
          </a:prstGeom>
          <a:noFill/>
        </p:spPr>
        <p:txBody>
          <a:bodyPr wrap="square" rtlCol="0">
            <a:spAutoFit/>
          </a:bodyPr>
          <a:lstStyle/>
          <a:p>
            <a:pPr marL="304324" indent="-304324">
              <a:spcBef>
                <a:spcPts val="600"/>
              </a:spcBef>
              <a:buFont typeface="Arial" panose="020B0604020202020204" pitchFamily="34" charset="0"/>
              <a:buChar char="•"/>
            </a:pPr>
            <a:r>
              <a:rPr lang="en-US" sz="1800" dirty="0">
                <a:latin typeface="Arial" panose="020B0604020202020204" pitchFamily="34" charset="0"/>
              </a:rPr>
              <a:t>The PAM site closest to the mutation was selected so that the cut site is close to mutation site.</a:t>
            </a:r>
          </a:p>
          <a:p>
            <a:pPr marL="304324" indent="-304324">
              <a:spcBef>
                <a:spcPts val="600"/>
              </a:spcBef>
              <a:buFont typeface="Arial" panose="020B0604020202020204" pitchFamily="34" charset="0"/>
              <a:buChar char="•"/>
            </a:pPr>
            <a:r>
              <a:rPr lang="en-US" sz="1800" dirty="0">
                <a:latin typeface="Arial" panose="020B0604020202020204" pitchFamily="34" charset="0"/>
              </a:rPr>
              <a:t>The targeting section of the guide RNA should have the same sequence as 5’ to the XGG, 18 bases are required:</a:t>
            </a:r>
          </a:p>
          <a:p>
            <a:pPr lvl="3">
              <a:spcBef>
                <a:spcPts val="600"/>
              </a:spcBef>
            </a:pPr>
            <a:r>
              <a:rPr lang="en-US" sz="1800" dirty="0">
                <a:highlight>
                  <a:srgbClr val="C0C0C0"/>
                </a:highlight>
                <a:latin typeface="Arial" panose="020B0604020202020204" pitchFamily="34" charset="0"/>
              </a:rPr>
              <a:t>5’AGAUGGCAGCCCCCGGAC---------- plus additional RNA needed for Cas9 function</a:t>
            </a:r>
            <a:endParaRPr lang="en-US" sz="1800" dirty="0">
              <a:latin typeface="Arial" panose="020B0604020202020204" pitchFamily="34" charset="0"/>
            </a:endParaRPr>
          </a:p>
          <a:p>
            <a:pPr marL="304324" indent="-304324">
              <a:spcBef>
                <a:spcPts val="600"/>
              </a:spcBef>
              <a:buFont typeface="Arial" panose="020B0604020202020204" pitchFamily="34" charset="0"/>
              <a:buChar char="•"/>
            </a:pPr>
            <a:r>
              <a:rPr lang="en-US" sz="1800" dirty="0">
                <a:latin typeface="Arial" panose="020B0604020202020204" pitchFamily="34" charset="0"/>
              </a:rPr>
              <a:t>This RNA would cause cleavage of both the wild-type or mutant sequence since they are identical in this region. This is OK since the repair DNA will contain the wild-type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site of Cas9 cleavage is between the PAM and the guide RNA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injected DNA contains sequences on both sides of the ds break, causing the replacement of the sequences at the double stranded break due to repair.</a:t>
            </a:r>
          </a:p>
        </p:txBody>
      </p:sp>
      <p:sp>
        <p:nvSpPr>
          <p:cNvPr id="21" name="TextBox 20">
            <a:extLst>
              <a:ext uri="{FF2B5EF4-FFF2-40B4-BE49-F238E27FC236}">
                <a16:creationId xmlns:a16="http://schemas.microsoft.com/office/drawing/2014/main" id="{FAED4587-A1BA-0F45-8B6D-2AA3305044C1}"/>
              </a:ext>
            </a:extLst>
          </p:cNvPr>
          <p:cNvSpPr txBox="1"/>
          <p:nvPr/>
        </p:nvSpPr>
        <p:spPr>
          <a:xfrm>
            <a:off x="6506253" y="2890141"/>
            <a:ext cx="5118581" cy="408125"/>
          </a:xfrm>
          <a:prstGeom prst="rect">
            <a:avLst/>
          </a:prstGeom>
          <a:noFill/>
        </p:spPr>
        <p:txBody>
          <a:bodyPr wrap="none" rtlCol="0">
            <a:spAutoFit/>
          </a:bodyPr>
          <a:lstStyle/>
          <a:p>
            <a:r>
              <a:rPr lang="en-US" sz="2052" b="1" dirty="0">
                <a:latin typeface="Arial" panose="020B0604020202020204" pitchFamily="34" charset="0"/>
              </a:rPr>
              <a:t>Injected dsDNA for Homologous Repair</a:t>
            </a:r>
          </a:p>
        </p:txBody>
      </p:sp>
      <p:grpSp>
        <p:nvGrpSpPr>
          <p:cNvPr id="35" name="Group 34">
            <a:extLst>
              <a:ext uri="{FF2B5EF4-FFF2-40B4-BE49-F238E27FC236}">
                <a16:creationId xmlns:a16="http://schemas.microsoft.com/office/drawing/2014/main" id="{577D72CA-279C-55E2-615B-4A62D0D7A1E8}"/>
              </a:ext>
            </a:extLst>
          </p:cNvPr>
          <p:cNvGrpSpPr/>
          <p:nvPr/>
        </p:nvGrpSpPr>
        <p:grpSpPr>
          <a:xfrm>
            <a:off x="5031363" y="3316814"/>
            <a:ext cx="7818842" cy="1082464"/>
            <a:chOff x="4850185" y="3023407"/>
            <a:chExt cx="7341815" cy="1016423"/>
          </a:xfrm>
        </p:grpSpPr>
        <p:sp>
          <p:nvSpPr>
            <p:cNvPr id="23" name="TextBox 22">
              <a:extLst>
                <a:ext uri="{FF2B5EF4-FFF2-40B4-BE49-F238E27FC236}">
                  <a16:creationId xmlns:a16="http://schemas.microsoft.com/office/drawing/2014/main" id="{A0600B15-83E3-526E-D68A-A0C7231E91F0}"/>
                </a:ext>
              </a:extLst>
            </p:cNvPr>
            <p:cNvSpPr txBox="1"/>
            <p:nvPr/>
          </p:nvSpPr>
          <p:spPr>
            <a:xfrm>
              <a:off x="4850185" y="3023407"/>
              <a:ext cx="7341815" cy="517550"/>
            </a:xfrm>
            <a:prstGeom prst="rect">
              <a:avLst/>
            </a:prstGeom>
            <a:noFill/>
          </p:spPr>
          <p:txBody>
            <a:bodyPr wrap="square">
              <a:spAutoFit/>
            </a:bodyPr>
            <a:lstStyle/>
            <a:p>
              <a:r>
                <a:rPr lang="en-US" altLang="en-US" sz="1491" dirty="0">
                  <a:latin typeface="Courier New" panose="02070309020205020404" pitchFamily="49" charset="0"/>
                  <a:cs typeface="Courier New" panose="02070309020205020404" pitchFamily="49" charset="0"/>
                </a:rPr>
                <a:t>CTTTGCAGAGGCTGGAAGATGGCAGCCCCCGGACTGGGCAG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a:t>
              </a:r>
            </a:p>
            <a:p>
              <a:r>
                <a:rPr lang="en-US" sz="1491" dirty="0">
                  <a:latin typeface="Courier New" panose="02070309020205020404" pitchFamily="49" charset="0"/>
                  <a:cs typeface="Courier New" panose="02070309020205020404" pitchFamily="49" charset="0"/>
                </a:rPr>
                <a:t>GAAACGTCTCCGACCTTCTACCGTCGGGGGCCTGACCCGTCTAGAAGTTCGTCTGGATGTC</a:t>
              </a:r>
              <a:endParaRPr lang="en-US" sz="1491" dirty="0">
                <a:latin typeface="Arial" panose="020B0604020202020204" pitchFamily="34" charset="0"/>
              </a:endParaRPr>
            </a:p>
          </p:txBody>
        </p:sp>
        <p:sp>
          <p:nvSpPr>
            <p:cNvPr id="24" name="Rectangle 23">
              <a:extLst>
                <a:ext uri="{FF2B5EF4-FFF2-40B4-BE49-F238E27FC236}">
                  <a16:creationId xmlns:a16="http://schemas.microsoft.com/office/drawing/2014/main" id="{13FC9D5A-0A7A-0E5D-628F-68056EA7B6D6}"/>
                </a:ext>
              </a:extLst>
            </p:cNvPr>
            <p:cNvSpPr/>
            <p:nvPr/>
          </p:nvSpPr>
          <p:spPr>
            <a:xfrm>
              <a:off x="4899374" y="3023407"/>
              <a:ext cx="1642694"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5" name="Rectangle 24">
              <a:extLst>
                <a:ext uri="{FF2B5EF4-FFF2-40B4-BE49-F238E27FC236}">
                  <a16:creationId xmlns:a16="http://schemas.microsoft.com/office/drawing/2014/main" id="{32CD6410-3407-9A99-4FE3-54E29D3C1557}"/>
                </a:ext>
              </a:extLst>
            </p:cNvPr>
            <p:cNvSpPr/>
            <p:nvPr/>
          </p:nvSpPr>
          <p:spPr>
            <a:xfrm>
              <a:off x="9808037" y="3026830"/>
              <a:ext cx="1676400"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6" name="TextBox 25">
              <a:extLst>
                <a:ext uri="{FF2B5EF4-FFF2-40B4-BE49-F238E27FC236}">
                  <a16:creationId xmlns:a16="http://schemas.microsoft.com/office/drawing/2014/main" id="{4CD6EEB7-248B-2074-72C1-110A8A6D911C}"/>
                </a:ext>
              </a:extLst>
            </p:cNvPr>
            <p:cNvSpPr txBox="1"/>
            <p:nvPr/>
          </p:nvSpPr>
          <p:spPr>
            <a:xfrm>
              <a:off x="7512480" y="3706879"/>
              <a:ext cx="3481837" cy="332951"/>
            </a:xfrm>
            <a:prstGeom prst="rect">
              <a:avLst/>
            </a:prstGeom>
            <a:noFill/>
          </p:spPr>
          <p:txBody>
            <a:bodyPr wrap="none" rtlCol="0">
              <a:spAutoFit/>
            </a:bodyPr>
            <a:lstStyle/>
            <a:p>
              <a:r>
                <a:rPr lang="en-US" sz="1704" dirty="0">
                  <a:latin typeface="Arial" panose="020B0604020202020204" pitchFamily="34" charset="0"/>
                </a:rPr>
                <a:t>homology regions required for repair</a:t>
              </a:r>
            </a:p>
          </p:txBody>
        </p:sp>
        <p:cxnSp>
          <p:nvCxnSpPr>
            <p:cNvPr id="28" name="Straight Arrow Connector 27">
              <a:extLst>
                <a:ext uri="{FF2B5EF4-FFF2-40B4-BE49-F238E27FC236}">
                  <a16:creationId xmlns:a16="http://schemas.microsoft.com/office/drawing/2014/main" id="{42A4BC73-663B-1781-7475-081020B8D38C}"/>
                </a:ext>
              </a:extLst>
            </p:cNvPr>
            <p:cNvCxnSpPr>
              <a:cxnSpLocks/>
              <a:stCxn id="26" idx="1"/>
              <a:endCxn id="24" idx="2"/>
            </p:cNvCxnSpPr>
            <p:nvPr/>
          </p:nvCxnSpPr>
          <p:spPr>
            <a:xfrm flipH="1" flipV="1">
              <a:off x="5720721" y="3601485"/>
              <a:ext cx="1791759" cy="271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FB808E-16C7-F40A-C2CB-CAC1AEEF231E}"/>
                </a:ext>
              </a:extLst>
            </p:cNvPr>
            <p:cNvCxnSpPr>
              <a:cxnSpLocks/>
              <a:endCxn id="25" idx="2"/>
            </p:cNvCxnSpPr>
            <p:nvPr/>
          </p:nvCxnSpPr>
          <p:spPr>
            <a:xfrm flipV="1">
              <a:off x="10285785" y="3604908"/>
              <a:ext cx="360452" cy="155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cxnSp>
        <p:nvCxnSpPr>
          <p:cNvPr id="16" name="Straight Arrow Connector 15">
            <a:extLst>
              <a:ext uri="{FF2B5EF4-FFF2-40B4-BE49-F238E27FC236}">
                <a16:creationId xmlns:a16="http://schemas.microsoft.com/office/drawing/2014/main" id="{5581DDB7-478F-B2F1-B639-F248B6582F38}"/>
              </a:ext>
            </a:extLst>
          </p:cNvPr>
          <p:cNvCxnSpPr>
            <a:cxnSpLocks/>
          </p:cNvCxnSpPr>
          <p:nvPr/>
        </p:nvCxnSpPr>
        <p:spPr>
          <a:xfrm>
            <a:off x="3976400" y="4839751"/>
            <a:ext cx="0" cy="30461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C26D9B-5E5D-B9A4-C130-7E5A828497EB}"/>
              </a:ext>
            </a:extLst>
          </p:cNvPr>
          <p:cNvCxnSpPr/>
          <p:nvPr/>
        </p:nvCxnSpPr>
        <p:spPr>
          <a:xfrm flipV="1">
            <a:off x="3976400" y="5500724"/>
            <a:ext cx="0" cy="24345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2ABCD2F-0734-FD11-FBF5-D33CD0DB5E83}"/>
              </a:ext>
            </a:extLst>
          </p:cNvPr>
          <p:cNvSpPr/>
          <p:nvPr/>
        </p:nvSpPr>
        <p:spPr>
          <a:xfrm>
            <a:off x="435211" y="5087755"/>
            <a:ext cx="1736273"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Rectangle 31">
            <a:extLst>
              <a:ext uri="{FF2B5EF4-FFF2-40B4-BE49-F238E27FC236}">
                <a16:creationId xmlns:a16="http://schemas.microsoft.com/office/drawing/2014/main" id="{14A18D74-61C9-5F4C-FBCF-2233D5715303}"/>
              </a:ext>
            </a:extLst>
          </p:cNvPr>
          <p:cNvSpPr/>
          <p:nvPr/>
        </p:nvSpPr>
        <p:spPr>
          <a:xfrm>
            <a:off x="5598647" y="5063443"/>
            <a:ext cx="1736272"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0" name="TextBox 39">
            <a:extLst>
              <a:ext uri="{FF2B5EF4-FFF2-40B4-BE49-F238E27FC236}">
                <a16:creationId xmlns:a16="http://schemas.microsoft.com/office/drawing/2014/main" id="{ED3514F1-4581-E362-9BE9-D302EEDFD2E5}"/>
              </a:ext>
            </a:extLst>
          </p:cNvPr>
          <p:cNvSpPr txBox="1"/>
          <p:nvPr/>
        </p:nvSpPr>
        <p:spPr>
          <a:xfrm>
            <a:off x="3210666" y="4440671"/>
            <a:ext cx="2021644" cy="354584"/>
          </a:xfrm>
          <a:prstGeom prst="rect">
            <a:avLst/>
          </a:prstGeom>
          <a:noFill/>
        </p:spPr>
        <p:txBody>
          <a:bodyPr wrap="none" rtlCol="0">
            <a:spAutoFit/>
          </a:bodyPr>
          <a:lstStyle/>
          <a:p>
            <a:r>
              <a:rPr lang="en-US" sz="1704" b="1" dirty="0">
                <a:latin typeface="Arial" panose="020B0604020202020204" pitchFamily="34" charset="0"/>
              </a:rPr>
              <a:t>DNA cuts by cas9</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6072390E-A5B0-DB64-2F43-6AF72E8BE9C3}"/>
              </a:ext>
            </a:extLst>
          </p:cNvPr>
          <p:cNvSpPr>
            <a:spLocks noGrp="1"/>
          </p:cNvSpPr>
          <p:nvPr>
            <p:ph type="dt" sz="half" idx="10"/>
          </p:nvPr>
        </p:nvSpPr>
        <p:spPr/>
        <p:txBody>
          <a:bodyPr/>
          <a:lstStyle/>
          <a:p>
            <a:fld id="{14277A80-1779-41B7-8363-C2F98AEB24C7}" type="datetime1">
              <a:rPr lang="en-US" smtClean="0"/>
              <a:t>2/13/2025</a:t>
            </a:fld>
            <a:endParaRPr lang="en-US"/>
          </a:p>
        </p:txBody>
      </p:sp>
      <p:sp>
        <p:nvSpPr>
          <p:cNvPr id="9" name="Footer Placeholder 8">
            <a:extLst>
              <a:ext uri="{FF2B5EF4-FFF2-40B4-BE49-F238E27FC236}">
                <a16:creationId xmlns:a16="http://schemas.microsoft.com/office/drawing/2014/main" id="{DABB7D9E-5936-7F19-1F9A-BC0AB61B2DC7}"/>
              </a:ext>
            </a:extLst>
          </p:cNvPr>
          <p:cNvSpPr>
            <a:spLocks noGrp="1"/>
          </p:cNvSpPr>
          <p:nvPr>
            <p:ph type="ftr" sz="quarter" idx="11"/>
          </p:nvPr>
        </p:nvSpPr>
        <p:spPr/>
        <p:txBody>
          <a:bodyPr/>
          <a:lstStyle/>
          <a:p>
            <a:r>
              <a:rPr lang="en-US"/>
              <a:t>Drugs and Disease Spring 2025 - Lecture 5b</a:t>
            </a:r>
          </a:p>
        </p:txBody>
      </p:sp>
      <p:sp>
        <p:nvSpPr>
          <p:cNvPr id="10" name="Slide Number Placeholder 9">
            <a:extLst>
              <a:ext uri="{FF2B5EF4-FFF2-40B4-BE49-F238E27FC236}">
                <a16:creationId xmlns:a16="http://schemas.microsoft.com/office/drawing/2014/main" id="{C700C028-C2D0-B4C5-5282-962C8894F3A8}"/>
              </a:ext>
            </a:extLst>
          </p:cNvPr>
          <p:cNvSpPr>
            <a:spLocks noGrp="1"/>
          </p:cNvSpPr>
          <p:nvPr>
            <p:ph type="sldNum" sz="quarter" idx="12"/>
          </p:nvPr>
        </p:nvSpPr>
        <p:spPr/>
        <p:txBody>
          <a:bodyPr/>
          <a:lstStyle/>
          <a:p>
            <a:fld id="{DC3BB032-4020-48F4-953B-341806DC4A2B}" type="slidenum">
              <a:rPr lang="en-US" smtClean="0"/>
              <a:pPr/>
              <a:t>12</a:t>
            </a:fld>
            <a:endParaRPr lang="en-US"/>
          </a:p>
        </p:txBody>
      </p:sp>
      <p:sp>
        <p:nvSpPr>
          <p:cNvPr id="5" name="TextBox 4">
            <a:extLst>
              <a:ext uri="{FF2B5EF4-FFF2-40B4-BE49-F238E27FC236}">
                <a16:creationId xmlns:a16="http://schemas.microsoft.com/office/drawing/2014/main" id="{3BA3DD20-D8AB-2CAB-2EEE-48DF1FECC789}"/>
              </a:ext>
            </a:extLst>
          </p:cNvPr>
          <p:cNvSpPr txBox="1"/>
          <p:nvPr/>
        </p:nvSpPr>
        <p:spPr>
          <a:xfrm>
            <a:off x="8158103" y="4900559"/>
            <a:ext cx="3125136" cy="1200329"/>
          </a:xfrm>
          <a:prstGeom prst="rect">
            <a:avLst/>
          </a:prstGeom>
          <a:noFill/>
        </p:spPr>
        <p:txBody>
          <a:bodyPr wrap="square" rtlCol="0">
            <a:spAutoFit/>
          </a:bodyPr>
          <a:lstStyle/>
          <a:p>
            <a:r>
              <a:rPr lang="en-US" sz="1800" i="1" dirty="0">
                <a:latin typeface="Arial" panose="020B0604020202020204" pitchFamily="34" charset="0"/>
                <a:cs typeface="Arial" panose="020B0604020202020204" pitchFamily="34" charset="0"/>
              </a:rPr>
              <a:t>Note that Cas9 will cut both the wild-type and the mutant, but repair will insert the wild-type sequence.</a:t>
            </a:r>
          </a:p>
        </p:txBody>
      </p:sp>
    </p:spTree>
    <p:extLst>
      <p:ext uri="{BB962C8B-B14F-4D97-AF65-F5344CB8AC3E}">
        <p14:creationId xmlns:p14="http://schemas.microsoft.com/office/powerpoint/2010/main" val="1198454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97DF65-558B-A957-0A30-641A1B10FE9B}"/>
              </a:ext>
            </a:extLst>
          </p:cNvPr>
          <p:cNvSpPr txBox="1"/>
          <p:nvPr/>
        </p:nvSpPr>
        <p:spPr>
          <a:xfrm>
            <a:off x="89576" y="1376531"/>
            <a:ext cx="3019312" cy="3885679"/>
          </a:xfrm>
          <a:prstGeom prst="rect">
            <a:avLst/>
          </a:prstGeom>
          <a:noFill/>
        </p:spPr>
        <p:txBody>
          <a:bodyPr wrap="square" rtlCol="0">
            <a:spAutoFit/>
          </a:bodyPr>
          <a:lstStyle/>
          <a:p>
            <a:pPr>
              <a:spcBef>
                <a:spcPts val="300"/>
              </a:spcBef>
            </a:pPr>
            <a:r>
              <a:rPr lang="en-US" sz="1800" b="1" dirty="0">
                <a:latin typeface="Arial" panose="020B0604020202020204" pitchFamily="34" charset="0"/>
              </a:rPr>
              <a:t>Editing Steps:</a:t>
            </a:r>
          </a:p>
          <a:p>
            <a:pPr marL="365189" indent="-365189">
              <a:spcBef>
                <a:spcPts val="300"/>
              </a:spcBef>
              <a:buAutoNum type="arabicPeriod"/>
            </a:pPr>
            <a:r>
              <a:rPr lang="en-US" sz="1800" dirty="0">
                <a:latin typeface="Arial" panose="020B0604020202020204" pitchFamily="34" charset="0"/>
              </a:rPr>
              <a:t>Cas9 binds to NGG (PAM)</a:t>
            </a:r>
          </a:p>
          <a:p>
            <a:pPr marL="365189" indent="-365189">
              <a:spcBef>
                <a:spcPts val="300"/>
              </a:spcBef>
              <a:buAutoNum type="arabicPeriod"/>
            </a:pPr>
            <a:r>
              <a:rPr lang="en-US" sz="1800" dirty="0">
                <a:latin typeface="Arial" panose="020B0604020202020204" pitchFamily="34" charset="0"/>
              </a:rPr>
              <a:t>Opens DNA if RNA is complementary to DNA</a:t>
            </a:r>
          </a:p>
          <a:p>
            <a:pPr marL="365189" indent="-365189">
              <a:spcBef>
                <a:spcPts val="300"/>
              </a:spcBef>
              <a:buAutoNum type="arabicPeriod"/>
            </a:pPr>
            <a:r>
              <a:rPr lang="en-US" sz="1800" dirty="0">
                <a:latin typeface="Arial" panose="020B0604020202020204" pitchFamily="34" charset="0"/>
              </a:rPr>
              <a:t>Cas9 cuts both strands</a:t>
            </a:r>
          </a:p>
          <a:p>
            <a:pPr marL="365189" indent="-365189">
              <a:spcBef>
                <a:spcPts val="300"/>
              </a:spcBef>
              <a:buAutoNum type="arabicPeriod"/>
            </a:pPr>
            <a:r>
              <a:rPr lang="en-US" sz="1800" dirty="0">
                <a:latin typeface="Arial" panose="020B0604020202020204" pitchFamily="34" charset="0"/>
              </a:rPr>
              <a:t>Double stranded break causes repair.</a:t>
            </a:r>
          </a:p>
          <a:p>
            <a:pPr marL="365189" indent="-365189">
              <a:spcBef>
                <a:spcPts val="300"/>
              </a:spcBef>
              <a:buAutoNum type="arabicPeriod"/>
            </a:pPr>
            <a:r>
              <a:rPr lang="en-US" sz="1800" dirty="0">
                <a:latin typeface="Arial" panose="020B0604020202020204" pitchFamily="34" charset="0"/>
              </a:rPr>
              <a:t>Injected template is used to repair, changing the DNA sequence between the two homologous regions.</a:t>
            </a:r>
          </a:p>
        </p:txBody>
      </p:sp>
      <p:grpSp>
        <p:nvGrpSpPr>
          <p:cNvPr id="31" name="Group 30">
            <a:extLst>
              <a:ext uri="{FF2B5EF4-FFF2-40B4-BE49-F238E27FC236}">
                <a16:creationId xmlns:a16="http://schemas.microsoft.com/office/drawing/2014/main" id="{64228BB3-2EA5-436A-E30C-798DEEAC25C9}"/>
              </a:ext>
            </a:extLst>
          </p:cNvPr>
          <p:cNvGrpSpPr/>
          <p:nvPr/>
        </p:nvGrpSpPr>
        <p:grpSpPr>
          <a:xfrm>
            <a:off x="5053167" y="1252034"/>
            <a:ext cx="7849845" cy="1553303"/>
            <a:chOff x="3064799" y="2220927"/>
            <a:chExt cx="7370927" cy="1458536"/>
          </a:xfrm>
        </p:grpSpPr>
        <p:grpSp>
          <p:nvGrpSpPr>
            <p:cNvPr id="17" name="Group 16">
              <a:extLst>
                <a:ext uri="{FF2B5EF4-FFF2-40B4-BE49-F238E27FC236}">
                  <a16:creationId xmlns:a16="http://schemas.microsoft.com/office/drawing/2014/main" id="{B39935D4-DEBE-6153-F71C-624C4971F458}"/>
                </a:ext>
              </a:extLst>
            </p:cNvPr>
            <p:cNvGrpSpPr/>
            <p:nvPr/>
          </p:nvGrpSpPr>
          <p:grpSpPr>
            <a:xfrm>
              <a:off x="4220652" y="2231663"/>
              <a:ext cx="3856547" cy="1447800"/>
              <a:chOff x="7488136" y="3297856"/>
              <a:chExt cx="3856547" cy="1447800"/>
            </a:xfrm>
          </p:grpSpPr>
          <p:grpSp>
            <p:nvGrpSpPr>
              <p:cNvPr id="18" name="Group 17">
                <a:extLst>
                  <a:ext uri="{FF2B5EF4-FFF2-40B4-BE49-F238E27FC236}">
                    <a16:creationId xmlns:a16="http://schemas.microsoft.com/office/drawing/2014/main" id="{28ADBBBD-539A-EC53-9D47-42F525CB3542}"/>
                  </a:ext>
                </a:extLst>
              </p:cNvPr>
              <p:cNvGrpSpPr/>
              <p:nvPr/>
            </p:nvGrpSpPr>
            <p:grpSpPr>
              <a:xfrm>
                <a:off x="7488136" y="3297856"/>
                <a:ext cx="3856547" cy="1447800"/>
                <a:chOff x="4648200" y="1689841"/>
                <a:chExt cx="3856547" cy="1447800"/>
              </a:xfrm>
            </p:grpSpPr>
            <p:sp>
              <p:nvSpPr>
                <p:cNvPr id="20" name="Oval 19">
                  <a:extLst>
                    <a:ext uri="{FF2B5EF4-FFF2-40B4-BE49-F238E27FC236}">
                      <a16:creationId xmlns:a16="http://schemas.microsoft.com/office/drawing/2014/main" id="{C82226BF-9197-C054-89A2-63AF8E0EE404}"/>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TextBox 20">
                  <a:extLst>
                    <a:ext uri="{FF2B5EF4-FFF2-40B4-BE49-F238E27FC236}">
                      <a16:creationId xmlns:a16="http://schemas.microsoft.com/office/drawing/2014/main" id="{38C8BD00-42FE-8EDE-8596-51F4D424B666}"/>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2" name="Freeform: Shape 21">
                  <a:extLst>
                    <a:ext uri="{FF2B5EF4-FFF2-40B4-BE49-F238E27FC236}">
                      <a16:creationId xmlns:a16="http://schemas.microsoft.com/office/drawing/2014/main" id="{3C8C4406-47AF-A26A-5895-CAE328B38CE7}"/>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9" name="Freeform: Shape 18">
                <a:extLst>
                  <a:ext uri="{FF2B5EF4-FFF2-40B4-BE49-F238E27FC236}">
                    <a16:creationId xmlns:a16="http://schemas.microsoft.com/office/drawing/2014/main" id="{0E0F736C-EEFE-4A46-99F7-5F9F08943331}"/>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4" name="Rectangle 13">
              <a:extLst>
                <a:ext uri="{FF2B5EF4-FFF2-40B4-BE49-F238E27FC236}">
                  <a16:creationId xmlns:a16="http://schemas.microsoft.com/office/drawing/2014/main" id="{11246793-6F60-47D8-2FE7-D0D9C4D233AE}"/>
                </a:ext>
              </a:extLst>
            </p:cNvPr>
            <p:cNvSpPr>
              <a:spLocks noChangeArrowheads="1"/>
            </p:cNvSpPr>
            <p:nvPr/>
          </p:nvSpPr>
          <p:spPr bwMode="auto">
            <a:xfrm>
              <a:off x="3064799" y="2220927"/>
              <a:ext cx="7370927"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TTCTACCGTCGGGGGCCTGACCCG</a:t>
              </a:r>
            </a:p>
          </p:txBody>
        </p:sp>
      </p:grpSp>
      <p:sp>
        <p:nvSpPr>
          <p:cNvPr id="6" name="Rectangle 5">
            <a:extLst>
              <a:ext uri="{FF2B5EF4-FFF2-40B4-BE49-F238E27FC236}">
                <a16:creationId xmlns:a16="http://schemas.microsoft.com/office/drawing/2014/main" id="{14A2E133-BB75-BF55-3D35-FEB50BF3F010}"/>
              </a:ext>
            </a:extLst>
          </p:cNvPr>
          <p:cNvSpPr>
            <a:spLocks noChangeArrowheads="1"/>
          </p:cNvSpPr>
          <p:nvPr/>
        </p:nvSpPr>
        <p:spPr bwMode="auto">
          <a:xfrm>
            <a:off x="1203381" y="-9173"/>
            <a:ext cx="7966586" cy="88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b="1" dirty="0">
                <a:latin typeface="Arial" panose="020B0604020202020204" pitchFamily="34" charset="0"/>
                <a:cs typeface="Arial" panose="020B0604020202020204" pitchFamily="34" charset="0"/>
              </a:rPr>
              <a:t>Mutant (growth hormone non-functional)</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-TCCGACCTTCTACCGTCGGGGGCCTGACCCGTCTTGAAGTTCGTCTGGATGTCGTT-</a:t>
            </a:r>
          </a:p>
        </p:txBody>
      </p:sp>
      <p:grpSp>
        <p:nvGrpSpPr>
          <p:cNvPr id="16" name="Group 15">
            <a:extLst>
              <a:ext uri="{FF2B5EF4-FFF2-40B4-BE49-F238E27FC236}">
                <a16:creationId xmlns:a16="http://schemas.microsoft.com/office/drawing/2014/main" id="{D665182D-E61C-5AEC-78C0-8B26B7F2512F}"/>
              </a:ext>
            </a:extLst>
          </p:cNvPr>
          <p:cNvGrpSpPr/>
          <p:nvPr/>
        </p:nvGrpSpPr>
        <p:grpSpPr>
          <a:xfrm>
            <a:off x="2352945" y="191024"/>
            <a:ext cx="4107122" cy="1541869"/>
            <a:chOff x="7488136" y="3297856"/>
            <a:chExt cx="3856547" cy="1447800"/>
          </a:xfrm>
        </p:grpSpPr>
        <p:grpSp>
          <p:nvGrpSpPr>
            <p:cNvPr id="13" name="Group 12">
              <a:extLst>
                <a:ext uri="{FF2B5EF4-FFF2-40B4-BE49-F238E27FC236}">
                  <a16:creationId xmlns:a16="http://schemas.microsoft.com/office/drawing/2014/main" id="{7FD9CF14-AA9C-2340-B145-A237F4335FF6}"/>
                </a:ext>
              </a:extLst>
            </p:cNvPr>
            <p:cNvGrpSpPr/>
            <p:nvPr/>
          </p:nvGrpSpPr>
          <p:grpSpPr>
            <a:xfrm>
              <a:off x="7488136" y="3297856"/>
              <a:ext cx="3856547" cy="1447800"/>
              <a:chOff x="4648200" y="1689841"/>
              <a:chExt cx="3856547" cy="1447800"/>
            </a:xfrm>
          </p:grpSpPr>
          <p:sp>
            <p:nvSpPr>
              <p:cNvPr id="8" name="Oval 7">
                <a:extLst>
                  <a:ext uri="{FF2B5EF4-FFF2-40B4-BE49-F238E27FC236}">
                    <a16:creationId xmlns:a16="http://schemas.microsoft.com/office/drawing/2014/main" id="{4318E145-E207-7BC6-E9A0-24CE4FE7D81E}"/>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0" name="TextBox 9">
                <a:extLst>
                  <a:ext uri="{FF2B5EF4-FFF2-40B4-BE49-F238E27FC236}">
                    <a16:creationId xmlns:a16="http://schemas.microsoft.com/office/drawing/2014/main" id="{AD4D773D-0826-4149-26B8-D933C6B49B0B}"/>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12" name="Freeform: Shape 11">
                <a:extLst>
                  <a:ext uri="{FF2B5EF4-FFF2-40B4-BE49-F238E27FC236}">
                    <a16:creationId xmlns:a16="http://schemas.microsoft.com/office/drawing/2014/main" id="{ACBAFB09-FBDF-042D-81E2-B0D287DCC578}"/>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5" name="Freeform: Shape 14">
              <a:extLst>
                <a:ext uri="{FF2B5EF4-FFF2-40B4-BE49-F238E27FC236}">
                  <a16:creationId xmlns:a16="http://schemas.microsoft.com/office/drawing/2014/main" id="{AC86F60B-0667-8FEE-F39C-41427CEDBB09}"/>
                </a:ext>
              </a:extLst>
            </p:cNvPr>
            <p:cNvSpPr/>
            <p:nvPr/>
          </p:nvSpPr>
          <p:spPr>
            <a:xfrm>
              <a:off x="7931268" y="3960386"/>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32" name="Group 31">
            <a:extLst>
              <a:ext uri="{FF2B5EF4-FFF2-40B4-BE49-F238E27FC236}">
                <a16:creationId xmlns:a16="http://schemas.microsoft.com/office/drawing/2014/main" id="{62867F6F-5742-F70B-7DCC-F77F19FDCB30}"/>
              </a:ext>
            </a:extLst>
          </p:cNvPr>
          <p:cNvGrpSpPr/>
          <p:nvPr/>
        </p:nvGrpSpPr>
        <p:grpSpPr>
          <a:xfrm>
            <a:off x="2870625" y="2851052"/>
            <a:ext cx="8592438" cy="1553304"/>
            <a:chOff x="3133186" y="3855773"/>
            <a:chExt cx="8068214" cy="1458537"/>
          </a:xfrm>
        </p:grpSpPr>
        <p:grpSp>
          <p:nvGrpSpPr>
            <p:cNvPr id="23" name="Group 22">
              <a:extLst>
                <a:ext uri="{FF2B5EF4-FFF2-40B4-BE49-F238E27FC236}">
                  <a16:creationId xmlns:a16="http://schemas.microsoft.com/office/drawing/2014/main" id="{8547BCAD-5425-37F7-1F09-3E750D1BD9B4}"/>
                </a:ext>
              </a:extLst>
            </p:cNvPr>
            <p:cNvGrpSpPr/>
            <p:nvPr/>
          </p:nvGrpSpPr>
          <p:grpSpPr>
            <a:xfrm>
              <a:off x="4289039" y="3866510"/>
              <a:ext cx="3856547" cy="1447800"/>
              <a:chOff x="7488136" y="3297856"/>
              <a:chExt cx="3856547" cy="1447800"/>
            </a:xfrm>
          </p:grpSpPr>
          <p:grpSp>
            <p:nvGrpSpPr>
              <p:cNvPr id="24" name="Group 23">
                <a:extLst>
                  <a:ext uri="{FF2B5EF4-FFF2-40B4-BE49-F238E27FC236}">
                    <a16:creationId xmlns:a16="http://schemas.microsoft.com/office/drawing/2014/main" id="{7E33E84A-AD76-AE34-D54F-CC919C3813E9}"/>
                  </a:ext>
                </a:extLst>
              </p:cNvPr>
              <p:cNvGrpSpPr/>
              <p:nvPr/>
            </p:nvGrpSpPr>
            <p:grpSpPr>
              <a:xfrm>
                <a:off x="7488136" y="3297856"/>
                <a:ext cx="3856547" cy="1447800"/>
                <a:chOff x="4648200" y="1689841"/>
                <a:chExt cx="3856547" cy="1447800"/>
              </a:xfrm>
            </p:grpSpPr>
            <p:sp>
              <p:nvSpPr>
                <p:cNvPr id="26" name="Oval 25">
                  <a:extLst>
                    <a:ext uri="{FF2B5EF4-FFF2-40B4-BE49-F238E27FC236}">
                      <a16:creationId xmlns:a16="http://schemas.microsoft.com/office/drawing/2014/main" id="{AB5BCE1E-0678-71AE-401D-4D4271B37BF6}"/>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TextBox 26">
                  <a:extLst>
                    <a:ext uri="{FF2B5EF4-FFF2-40B4-BE49-F238E27FC236}">
                      <a16:creationId xmlns:a16="http://schemas.microsoft.com/office/drawing/2014/main" id="{F41ABDC3-46EB-5C46-8CC1-25F07FB79BC0}"/>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8" name="Freeform: Shape 27">
                  <a:extLst>
                    <a:ext uri="{FF2B5EF4-FFF2-40B4-BE49-F238E27FC236}">
                      <a16:creationId xmlns:a16="http://schemas.microsoft.com/office/drawing/2014/main" id="{B878EDBB-B29D-7D11-7F71-45513C6A57FF}"/>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5" name="Freeform: Shape 24">
                <a:extLst>
                  <a:ext uri="{FF2B5EF4-FFF2-40B4-BE49-F238E27FC236}">
                    <a16:creationId xmlns:a16="http://schemas.microsoft.com/office/drawing/2014/main" id="{474CF78C-2E0C-6B67-A2B7-5D14BB778417}"/>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9" name="Rectangle 28">
              <a:extLst>
                <a:ext uri="{FF2B5EF4-FFF2-40B4-BE49-F238E27FC236}">
                  <a16:creationId xmlns:a16="http://schemas.microsoft.com/office/drawing/2014/main" id="{204E4848-5DB1-0A7E-A860-5E0236A0E2E5}"/>
                </a:ext>
              </a:extLst>
            </p:cNvPr>
            <p:cNvSpPr>
              <a:spLocks noChangeArrowheads="1"/>
            </p:cNvSpPr>
            <p:nvPr/>
          </p:nvSpPr>
          <p:spPr bwMode="auto">
            <a:xfrm>
              <a:off x="3133186" y="3855773"/>
              <a:ext cx="8068214"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  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  CTGACCCG</a:t>
              </a:r>
            </a:p>
          </p:txBody>
        </p:sp>
      </p:grpSp>
      <p:grpSp>
        <p:nvGrpSpPr>
          <p:cNvPr id="45" name="Group 44">
            <a:extLst>
              <a:ext uri="{FF2B5EF4-FFF2-40B4-BE49-F238E27FC236}">
                <a16:creationId xmlns:a16="http://schemas.microsoft.com/office/drawing/2014/main" id="{8F32F54D-8757-707D-CBF8-5EDCA4F839BB}"/>
              </a:ext>
            </a:extLst>
          </p:cNvPr>
          <p:cNvGrpSpPr/>
          <p:nvPr/>
        </p:nvGrpSpPr>
        <p:grpSpPr>
          <a:xfrm>
            <a:off x="1054964" y="4402437"/>
            <a:ext cx="11498367" cy="1713531"/>
            <a:chOff x="381000" y="4413942"/>
            <a:chExt cx="10875360" cy="1608989"/>
          </a:xfrm>
        </p:grpSpPr>
        <p:sp>
          <p:nvSpPr>
            <p:cNvPr id="34" name="TextBox 33">
              <a:extLst>
                <a:ext uri="{FF2B5EF4-FFF2-40B4-BE49-F238E27FC236}">
                  <a16:creationId xmlns:a16="http://schemas.microsoft.com/office/drawing/2014/main" id="{CE413DFF-E966-44D9-8916-817B0D11146E}"/>
                </a:ext>
              </a:extLst>
            </p:cNvPr>
            <p:cNvSpPr txBox="1"/>
            <p:nvPr/>
          </p:nvSpPr>
          <p:spPr>
            <a:xfrm>
              <a:off x="2819400" y="4413942"/>
              <a:ext cx="8436960" cy="606899"/>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  GAC</a:t>
              </a:r>
              <a:r>
                <a:rPr lang="en-US" altLang="en-US" sz="1800" b="1" dirty="0">
                  <a:highlight>
                    <a:srgbClr val="00FFFF"/>
                  </a:highlight>
                  <a:latin typeface="Courier New" panose="02070309020205020404" pitchFamily="49" charset="0"/>
                  <a:cs typeface="Courier New" panose="02070309020205020404" pitchFamily="49" charset="0"/>
                </a:rPr>
                <a:t>TGG</a:t>
              </a:r>
              <a:r>
                <a:rPr lang="en-US" altLang="en-US" sz="1800" b="1" dirty="0">
                  <a:latin typeface="Courier New" panose="02070309020205020404" pitchFamily="49" charset="0"/>
                  <a:cs typeface="Courier New" panose="02070309020205020404" pitchFamily="49" charset="0"/>
                </a:rPr>
                <a:t>GCAG</a:t>
              </a:r>
              <a:r>
                <a:rPr lang="en-US" altLang="en-US" sz="1800" b="1" u="sng" dirty="0">
                  <a:highlight>
                    <a:srgbClr val="FF00FF"/>
                  </a:highlight>
                  <a:latin typeface="Courier New" panose="02070309020205020404" pitchFamily="49" charset="0"/>
                  <a:cs typeface="Courier New" panose="02070309020205020404" pitchFamily="49" charset="0"/>
                </a:rPr>
                <a:t>AAC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  CTGACCCGTCTTGAAGTTCGTCTGGATGTCGTT-</a:t>
              </a:r>
            </a:p>
          </p:txBody>
        </p:sp>
        <p:sp>
          <p:nvSpPr>
            <p:cNvPr id="35" name="TextBox 34">
              <a:extLst>
                <a:ext uri="{FF2B5EF4-FFF2-40B4-BE49-F238E27FC236}">
                  <a16:creationId xmlns:a16="http://schemas.microsoft.com/office/drawing/2014/main" id="{D7196D78-A547-11B3-A70C-4DDE89FB47C8}"/>
                </a:ext>
              </a:extLst>
            </p:cNvPr>
            <p:cNvSpPr txBox="1"/>
            <p:nvPr/>
          </p:nvSpPr>
          <p:spPr>
            <a:xfrm>
              <a:off x="381000" y="5416033"/>
              <a:ext cx="8127508" cy="606898"/>
            </a:xfrm>
            <a:prstGeom prst="rect">
              <a:avLst/>
            </a:prstGeom>
            <a:noFill/>
          </p:spPr>
          <p:txBody>
            <a:bodyPr wrap="square">
              <a:spAutoFit/>
            </a:bodyPr>
            <a:lstStyle/>
            <a:p>
              <a:r>
                <a:rPr lang="en-US" altLang="en-US" sz="1800" dirty="0">
                  <a:latin typeface="Courier New" panose="02070309020205020404" pitchFamily="49" charset="0"/>
                  <a:cs typeface="Courier New" panose="02070309020205020404" pitchFamily="49" charset="0"/>
                </a:rPr>
                <a:t>GGCTGGAAGATGGCAGCCCCCGGACTGGGCAG</a:t>
              </a:r>
              <a:r>
                <a:rPr lang="en-US" altLang="en-US" sz="1800" u="sng" dirty="0">
                  <a:highlight>
                    <a:srgbClr val="FF00FF"/>
                  </a:highlight>
                  <a:latin typeface="Courier New" panose="02070309020205020404" pitchFamily="49" charset="0"/>
                  <a:cs typeface="Courier New" panose="02070309020205020404" pitchFamily="49" charset="0"/>
                </a:rPr>
                <a:t>ATC</a:t>
              </a:r>
              <a:r>
                <a:rPr lang="en-US" altLang="en-US" sz="1800" dirty="0">
                  <a:latin typeface="Courier New" panose="02070309020205020404" pitchFamily="49" charset="0"/>
                  <a:cs typeface="Courier New" panose="02070309020205020404" pitchFamily="49" charset="0"/>
                </a:rPr>
                <a:t>TTCAAGCAGACCTACAG</a:t>
              </a:r>
            </a:p>
            <a:p>
              <a:r>
                <a:rPr lang="en-US" sz="1800" dirty="0">
                  <a:latin typeface="Courier New" panose="02070309020205020404" pitchFamily="49" charset="0"/>
                  <a:cs typeface="Courier New" panose="02070309020205020404" pitchFamily="49" charset="0"/>
                </a:rPr>
                <a:t>CCGACCTTCTACCGTCGGGGGCCTGACCCGTCTAGAAGTTCGTCTGGATGTC</a:t>
              </a:r>
              <a:endParaRPr lang="en-US" sz="1800" dirty="0">
                <a:latin typeface="Arial" panose="020B0604020202020204" pitchFamily="34" charset="0"/>
              </a:endParaRPr>
            </a:p>
          </p:txBody>
        </p:sp>
        <p:sp>
          <p:nvSpPr>
            <p:cNvPr id="36" name="Right Brace 35">
              <a:extLst>
                <a:ext uri="{FF2B5EF4-FFF2-40B4-BE49-F238E27FC236}">
                  <a16:creationId xmlns:a16="http://schemas.microsoft.com/office/drawing/2014/main" id="{6272A1DE-17D3-B51E-1AA1-02F9BD7FC5FA}"/>
                </a:ext>
              </a:extLst>
            </p:cNvPr>
            <p:cNvSpPr/>
            <p:nvPr/>
          </p:nvSpPr>
          <p:spPr>
            <a:xfrm rot="16200000">
              <a:off x="3876625" y="1799150"/>
              <a:ext cx="255292" cy="71383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sp>
          <p:nvSpPr>
            <p:cNvPr id="37" name="Right Brace 36">
              <a:extLst>
                <a:ext uri="{FF2B5EF4-FFF2-40B4-BE49-F238E27FC236}">
                  <a16:creationId xmlns:a16="http://schemas.microsoft.com/office/drawing/2014/main" id="{19D3368B-DC94-0A7F-4B09-83F56FCF2C99}"/>
                </a:ext>
              </a:extLst>
            </p:cNvPr>
            <p:cNvSpPr/>
            <p:nvPr/>
          </p:nvSpPr>
          <p:spPr>
            <a:xfrm rot="5400000">
              <a:off x="7112889" y="1724312"/>
              <a:ext cx="208419" cy="6814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cxnSp>
          <p:nvCxnSpPr>
            <p:cNvPr id="39" name="Connector: Elbow 38">
              <a:extLst>
                <a:ext uri="{FF2B5EF4-FFF2-40B4-BE49-F238E27FC236}">
                  <a16:creationId xmlns:a16="http://schemas.microsoft.com/office/drawing/2014/main" id="{62998F5A-337B-055B-F0DA-D88BE59736C5}"/>
                </a:ext>
              </a:extLst>
            </p:cNvPr>
            <p:cNvCxnSpPr>
              <a:stCxn id="36" idx="1"/>
              <a:endCxn id="37" idx="1"/>
            </p:cNvCxnSpPr>
            <p:nvPr/>
          </p:nvCxnSpPr>
          <p:spPr>
            <a:xfrm rot="5400000" flipH="1" flipV="1">
              <a:off x="5608153" y="3631740"/>
              <a:ext cx="5064" cy="3212827"/>
            </a:xfrm>
            <a:prstGeom prst="bentConnector5">
              <a:avLst>
                <a:gd name="adj1" fmla="val -32050"/>
                <a:gd name="adj2" fmla="val 50365"/>
                <a:gd name="adj3" fmla="val 3930"/>
              </a:avLst>
            </a:prstGeom>
            <a:ln>
              <a:tailEnd type="stealth"/>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320B5BA-500F-98B8-6D10-C7DA76433853}"/>
              </a:ext>
            </a:extLst>
          </p:cNvPr>
          <p:cNvSpPr txBox="1"/>
          <p:nvPr/>
        </p:nvSpPr>
        <p:spPr>
          <a:xfrm>
            <a:off x="3254873" y="4987470"/>
            <a:ext cx="1574405" cy="408125"/>
          </a:xfrm>
          <a:prstGeom prst="rect">
            <a:avLst/>
          </a:prstGeom>
          <a:noFill/>
        </p:spPr>
        <p:txBody>
          <a:bodyPr wrap="none" rtlCol="0">
            <a:spAutoFit/>
          </a:bodyPr>
          <a:lstStyle/>
          <a:p>
            <a:r>
              <a:rPr lang="en-US" sz="2052" dirty="0">
                <a:latin typeface="Arial" panose="020B0604020202020204" pitchFamily="34" charset="0"/>
              </a:rPr>
              <a:t>DNA Repair</a:t>
            </a:r>
          </a:p>
        </p:txBody>
      </p:sp>
      <p:sp>
        <p:nvSpPr>
          <p:cNvPr id="44" name="TextBox 43">
            <a:extLst>
              <a:ext uri="{FF2B5EF4-FFF2-40B4-BE49-F238E27FC236}">
                <a16:creationId xmlns:a16="http://schemas.microsoft.com/office/drawing/2014/main" id="{1C157579-C67D-58B5-22A0-6FDC69347DF6}"/>
              </a:ext>
            </a:extLst>
          </p:cNvPr>
          <p:cNvSpPr txBox="1"/>
          <p:nvPr/>
        </p:nvSpPr>
        <p:spPr>
          <a:xfrm>
            <a:off x="3820430" y="6119890"/>
            <a:ext cx="8920280" cy="646331"/>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AGGCTGGAAGATGGCAGCCCCCGGACTGGGCAG</a:t>
            </a:r>
            <a:r>
              <a:rPr lang="en-US" altLang="en-US" sz="1800" b="1" u="sng" dirty="0">
                <a:latin typeface="Courier New" panose="02070309020205020404" pitchFamily="49" charset="0"/>
                <a:cs typeface="Courier New" panose="02070309020205020404" pitchFamily="49" charset="0"/>
              </a:rPr>
              <a:t>ATC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-TCCGACCTTCTACCGTCGGGGGCCTGACCCGTCTAGAAGTTCGTCTGGATGTCGTT-</a:t>
            </a:r>
          </a:p>
        </p:txBody>
      </p:sp>
      <p:grpSp>
        <p:nvGrpSpPr>
          <p:cNvPr id="57" name="Group 56">
            <a:extLst>
              <a:ext uri="{FF2B5EF4-FFF2-40B4-BE49-F238E27FC236}">
                <a16:creationId xmlns:a16="http://schemas.microsoft.com/office/drawing/2014/main" id="{B807C493-7639-F554-04F1-281FC05BA611}"/>
              </a:ext>
            </a:extLst>
          </p:cNvPr>
          <p:cNvGrpSpPr/>
          <p:nvPr/>
        </p:nvGrpSpPr>
        <p:grpSpPr>
          <a:xfrm>
            <a:off x="5461343" y="-2703"/>
            <a:ext cx="336952" cy="420115"/>
            <a:chOff x="9253526" y="331424"/>
            <a:chExt cx="316394" cy="394483"/>
          </a:xfrm>
        </p:grpSpPr>
        <p:sp>
          <p:nvSpPr>
            <p:cNvPr id="51" name="Oval 50">
              <a:extLst>
                <a:ext uri="{FF2B5EF4-FFF2-40B4-BE49-F238E27FC236}">
                  <a16:creationId xmlns:a16="http://schemas.microsoft.com/office/drawing/2014/main" id="{7D0E2E93-98DA-F02A-2B35-B0830A5540CD}"/>
                </a:ext>
              </a:extLst>
            </p:cNvPr>
            <p:cNvSpPr/>
            <p:nvPr/>
          </p:nvSpPr>
          <p:spPr>
            <a:xfrm>
              <a:off x="9274580" y="405404"/>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TextBox 45">
              <a:extLst>
                <a:ext uri="{FF2B5EF4-FFF2-40B4-BE49-F238E27FC236}">
                  <a16:creationId xmlns:a16="http://schemas.microsoft.com/office/drawing/2014/main" id="{56EB1709-58BF-421D-2F02-41D58BCB0F18}"/>
                </a:ext>
              </a:extLst>
            </p:cNvPr>
            <p:cNvSpPr txBox="1"/>
            <p:nvPr/>
          </p:nvSpPr>
          <p:spPr>
            <a:xfrm>
              <a:off x="9253526" y="331424"/>
              <a:ext cx="316394" cy="394483"/>
            </a:xfrm>
            <a:prstGeom prst="rect">
              <a:avLst/>
            </a:prstGeom>
            <a:noFill/>
          </p:spPr>
          <p:txBody>
            <a:bodyPr wrap="none" rtlCol="0">
              <a:spAutoFit/>
            </a:bodyPr>
            <a:lstStyle/>
            <a:p>
              <a:r>
                <a:rPr lang="en-US" sz="2130" b="1" dirty="0">
                  <a:latin typeface="Arial" panose="020B0604020202020204" pitchFamily="34" charset="0"/>
                </a:rPr>
                <a:t>1</a:t>
              </a:r>
            </a:p>
          </p:txBody>
        </p:sp>
      </p:grpSp>
      <p:grpSp>
        <p:nvGrpSpPr>
          <p:cNvPr id="61" name="Group 60">
            <a:extLst>
              <a:ext uri="{FF2B5EF4-FFF2-40B4-BE49-F238E27FC236}">
                <a16:creationId xmlns:a16="http://schemas.microsoft.com/office/drawing/2014/main" id="{17A8E321-B7FB-445D-C53C-0AD7B9C69B06}"/>
              </a:ext>
            </a:extLst>
          </p:cNvPr>
          <p:cNvGrpSpPr/>
          <p:nvPr/>
        </p:nvGrpSpPr>
        <p:grpSpPr>
          <a:xfrm>
            <a:off x="9333773" y="1045025"/>
            <a:ext cx="354759" cy="420115"/>
            <a:chOff x="10454531" y="2585505"/>
            <a:chExt cx="333115" cy="394483"/>
          </a:xfrm>
        </p:grpSpPr>
        <p:sp>
          <p:nvSpPr>
            <p:cNvPr id="54" name="Oval 53">
              <a:extLst>
                <a:ext uri="{FF2B5EF4-FFF2-40B4-BE49-F238E27FC236}">
                  <a16:creationId xmlns:a16="http://schemas.microsoft.com/office/drawing/2014/main" id="{E946D08B-1690-E36F-82B2-9000847769BF}"/>
                </a:ext>
              </a:extLst>
            </p:cNvPr>
            <p:cNvSpPr/>
            <p:nvPr/>
          </p:nvSpPr>
          <p:spPr>
            <a:xfrm>
              <a:off x="10454531" y="261630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TextBox 46">
              <a:extLst>
                <a:ext uri="{FF2B5EF4-FFF2-40B4-BE49-F238E27FC236}">
                  <a16:creationId xmlns:a16="http://schemas.microsoft.com/office/drawing/2014/main" id="{22D3AD71-5B31-D113-738B-8CB8B0EAE87F}"/>
                </a:ext>
              </a:extLst>
            </p:cNvPr>
            <p:cNvSpPr txBox="1"/>
            <p:nvPr/>
          </p:nvSpPr>
          <p:spPr>
            <a:xfrm>
              <a:off x="10471252" y="2585505"/>
              <a:ext cx="316394" cy="394483"/>
            </a:xfrm>
            <a:prstGeom prst="rect">
              <a:avLst/>
            </a:prstGeom>
            <a:noFill/>
          </p:spPr>
          <p:txBody>
            <a:bodyPr wrap="none" rtlCol="0">
              <a:spAutoFit/>
            </a:bodyPr>
            <a:lstStyle/>
            <a:p>
              <a:r>
                <a:rPr lang="en-US" sz="2130" b="1" dirty="0">
                  <a:latin typeface="Arial" panose="020B0604020202020204" pitchFamily="34" charset="0"/>
                </a:rPr>
                <a:t>2</a:t>
              </a:r>
            </a:p>
          </p:txBody>
        </p:sp>
      </p:grpSp>
      <p:grpSp>
        <p:nvGrpSpPr>
          <p:cNvPr id="58" name="Group 57">
            <a:extLst>
              <a:ext uri="{FF2B5EF4-FFF2-40B4-BE49-F238E27FC236}">
                <a16:creationId xmlns:a16="http://schemas.microsoft.com/office/drawing/2014/main" id="{E60512C8-954A-10E0-D705-54EF2A66484B}"/>
              </a:ext>
            </a:extLst>
          </p:cNvPr>
          <p:cNvGrpSpPr/>
          <p:nvPr/>
        </p:nvGrpSpPr>
        <p:grpSpPr>
          <a:xfrm>
            <a:off x="6238938" y="2452758"/>
            <a:ext cx="336952" cy="420115"/>
            <a:chOff x="10825954" y="651507"/>
            <a:chExt cx="316395" cy="394483"/>
          </a:xfrm>
        </p:grpSpPr>
        <p:sp>
          <p:nvSpPr>
            <p:cNvPr id="53" name="Oval 52">
              <a:extLst>
                <a:ext uri="{FF2B5EF4-FFF2-40B4-BE49-F238E27FC236}">
                  <a16:creationId xmlns:a16="http://schemas.microsoft.com/office/drawing/2014/main" id="{D26CDA51-70D7-E0C7-7E9D-FD1EBC5E7A3D}"/>
                </a:ext>
              </a:extLst>
            </p:cNvPr>
            <p:cNvSpPr/>
            <p:nvPr/>
          </p:nvSpPr>
          <p:spPr>
            <a:xfrm>
              <a:off x="10830090" y="72324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8" name="TextBox 47">
              <a:extLst>
                <a:ext uri="{FF2B5EF4-FFF2-40B4-BE49-F238E27FC236}">
                  <a16:creationId xmlns:a16="http://schemas.microsoft.com/office/drawing/2014/main" id="{1B957DAE-92C5-8004-14CC-7FAFC1DC47E0}"/>
                </a:ext>
              </a:extLst>
            </p:cNvPr>
            <p:cNvSpPr txBox="1"/>
            <p:nvPr/>
          </p:nvSpPr>
          <p:spPr>
            <a:xfrm>
              <a:off x="10825954" y="651507"/>
              <a:ext cx="316395" cy="394483"/>
            </a:xfrm>
            <a:prstGeom prst="rect">
              <a:avLst/>
            </a:prstGeom>
            <a:noFill/>
          </p:spPr>
          <p:txBody>
            <a:bodyPr wrap="none" rtlCol="0">
              <a:spAutoFit/>
            </a:bodyPr>
            <a:lstStyle/>
            <a:p>
              <a:r>
                <a:rPr lang="en-US" sz="2130" b="1" dirty="0">
                  <a:latin typeface="Arial" panose="020B0604020202020204" pitchFamily="34" charset="0"/>
                </a:rPr>
                <a:t>3</a:t>
              </a:r>
            </a:p>
          </p:txBody>
        </p:sp>
      </p:grpSp>
      <p:grpSp>
        <p:nvGrpSpPr>
          <p:cNvPr id="60" name="Group 59">
            <a:extLst>
              <a:ext uri="{FF2B5EF4-FFF2-40B4-BE49-F238E27FC236}">
                <a16:creationId xmlns:a16="http://schemas.microsoft.com/office/drawing/2014/main" id="{61881B06-3716-C7BE-1A25-5A0116AEB3EC}"/>
              </a:ext>
            </a:extLst>
          </p:cNvPr>
          <p:cNvGrpSpPr/>
          <p:nvPr/>
        </p:nvGrpSpPr>
        <p:grpSpPr>
          <a:xfrm>
            <a:off x="7655849" y="4121801"/>
            <a:ext cx="348197" cy="420115"/>
            <a:chOff x="11114641" y="2628492"/>
            <a:chExt cx="326954" cy="394483"/>
          </a:xfrm>
        </p:grpSpPr>
        <p:sp>
          <p:nvSpPr>
            <p:cNvPr id="56" name="Oval 55">
              <a:extLst>
                <a:ext uri="{FF2B5EF4-FFF2-40B4-BE49-F238E27FC236}">
                  <a16:creationId xmlns:a16="http://schemas.microsoft.com/office/drawing/2014/main" id="{E9408D86-23F3-6153-7053-CF9B14E4F2B0}"/>
                </a:ext>
              </a:extLst>
            </p:cNvPr>
            <p:cNvSpPr/>
            <p:nvPr/>
          </p:nvSpPr>
          <p:spPr>
            <a:xfrm>
              <a:off x="11114641" y="2673611"/>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TextBox 48">
              <a:extLst>
                <a:ext uri="{FF2B5EF4-FFF2-40B4-BE49-F238E27FC236}">
                  <a16:creationId xmlns:a16="http://schemas.microsoft.com/office/drawing/2014/main" id="{54222A43-3690-9ECE-8E46-5E8B124D018D}"/>
                </a:ext>
              </a:extLst>
            </p:cNvPr>
            <p:cNvSpPr txBox="1"/>
            <p:nvPr/>
          </p:nvSpPr>
          <p:spPr>
            <a:xfrm>
              <a:off x="11125200" y="2628492"/>
              <a:ext cx="316395" cy="394483"/>
            </a:xfrm>
            <a:prstGeom prst="rect">
              <a:avLst/>
            </a:prstGeom>
            <a:noFill/>
          </p:spPr>
          <p:txBody>
            <a:bodyPr wrap="none" rtlCol="0">
              <a:spAutoFit/>
            </a:bodyPr>
            <a:lstStyle/>
            <a:p>
              <a:r>
                <a:rPr lang="en-US" sz="2130" b="1" dirty="0">
                  <a:latin typeface="Arial" panose="020B0604020202020204" pitchFamily="34" charset="0"/>
                </a:rPr>
                <a:t>4</a:t>
              </a:r>
            </a:p>
          </p:txBody>
        </p:sp>
      </p:grpSp>
      <p:grpSp>
        <p:nvGrpSpPr>
          <p:cNvPr id="59" name="Group 58">
            <a:extLst>
              <a:ext uri="{FF2B5EF4-FFF2-40B4-BE49-F238E27FC236}">
                <a16:creationId xmlns:a16="http://schemas.microsoft.com/office/drawing/2014/main" id="{B7341F42-AA56-5A5B-EDA0-722CE7B4E07C}"/>
              </a:ext>
            </a:extLst>
          </p:cNvPr>
          <p:cNvGrpSpPr/>
          <p:nvPr/>
        </p:nvGrpSpPr>
        <p:grpSpPr>
          <a:xfrm>
            <a:off x="8873813" y="5765262"/>
            <a:ext cx="360444" cy="420115"/>
            <a:chOff x="10022392" y="2438400"/>
            <a:chExt cx="338453" cy="394483"/>
          </a:xfrm>
        </p:grpSpPr>
        <p:sp>
          <p:nvSpPr>
            <p:cNvPr id="55" name="Oval 54">
              <a:extLst>
                <a:ext uri="{FF2B5EF4-FFF2-40B4-BE49-F238E27FC236}">
                  <a16:creationId xmlns:a16="http://schemas.microsoft.com/office/drawing/2014/main" id="{04F2DF61-CE76-3B13-515A-7F468B9CF910}"/>
                </a:ext>
              </a:extLst>
            </p:cNvPr>
            <p:cNvSpPr/>
            <p:nvPr/>
          </p:nvSpPr>
          <p:spPr>
            <a:xfrm>
              <a:off x="10022392" y="252103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0" name="TextBox 49">
              <a:extLst>
                <a:ext uri="{FF2B5EF4-FFF2-40B4-BE49-F238E27FC236}">
                  <a16:creationId xmlns:a16="http://schemas.microsoft.com/office/drawing/2014/main" id="{75449247-53FA-595D-E763-92DA732A6E57}"/>
                </a:ext>
              </a:extLst>
            </p:cNvPr>
            <p:cNvSpPr txBox="1"/>
            <p:nvPr/>
          </p:nvSpPr>
          <p:spPr>
            <a:xfrm>
              <a:off x="10044451" y="2438400"/>
              <a:ext cx="316394" cy="394483"/>
            </a:xfrm>
            <a:prstGeom prst="rect">
              <a:avLst/>
            </a:prstGeom>
            <a:noFill/>
          </p:spPr>
          <p:txBody>
            <a:bodyPr wrap="none" rtlCol="0">
              <a:spAutoFit/>
            </a:bodyPr>
            <a:lstStyle/>
            <a:p>
              <a:r>
                <a:rPr lang="en-US" sz="2130" b="1" dirty="0">
                  <a:latin typeface="Arial" panose="020B0604020202020204" pitchFamily="34" charset="0"/>
                </a:rPr>
                <a:t>5</a:t>
              </a:r>
            </a:p>
          </p:txBody>
        </p:sp>
      </p:grpSp>
      <p:sp>
        <p:nvSpPr>
          <p:cNvPr id="63" name="Arrow: Right 62">
            <a:extLst>
              <a:ext uri="{FF2B5EF4-FFF2-40B4-BE49-F238E27FC236}">
                <a16:creationId xmlns:a16="http://schemas.microsoft.com/office/drawing/2014/main" id="{2C9EF040-FFE5-2660-6057-FC03631C0C3C}"/>
              </a:ext>
            </a:extLst>
          </p:cNvPr>
          <p:cNvSpPr/>
          <p:nvPr/>
        </p:nvSpPr>
        <p:spPr>
          <a:xfrm rot="2111085">
            <a:off x="6086326" y="94720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4" name="Arrow: Right 63">
            <a:extLst>
              <a:ext uri="{FF2B5EF4-FFF2-40B4-BE49-F238E27FC236}">
                <a16:creationId xmlns:a16="http://schemas.microsoft.com/office/drawing/2014/main" id="{C4EACCEA-1A50-2DC5-63D0-E60D0F0CBAD3}"/>
              </a:ext>
            </a:extLst>
          </p:cNvPr>
          <p:cNvSpPr/>
          <p:nvPr/>
        </p:nvSpPr>
        <p:spPr>
          <a:xfrm rot="8594928">
            <a:off x="5629616" y="2462563"/>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5" name="Arrow: Right 64">
            <a:extLst>
              <a:ext uri="{FF2B5EF4-FFF2-40B4-BE49-F238E27FC236}">
                <a16:creationId xmlns:a16="http://schemas.microsoft.com/office/drawing/2014/main" id="{95EACE0C-949D-DCF5-D2ED-FCFA22EE3145}"/>
              </a:ext>
            </a:extLst>
          </p:cNvPr>
          <p:cNvSpPr/>
          <p:nvPr/>
        </p:nvSpPr>
        <p:spPr>
          <a:xfrm rot="2345536">
            <a:off x="7886342" y="3860426"/>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6" name="Arrow: Right 65">
            <a:extLst>
              <a:ext uri="{FF2B5EF4-FFF2-40B4-BE49-F238E27FC236}">
                <a16:creationId xmlns:a16="http://schemas.microsoft.com/office/drawing/2014/main" id="{F7BA4EC1-B298-D9E0-FDAE-A7C2F9CAC954}"/>
              </a:ext>
            </a:extLst>
          </p:cNvPr>
          <p:cNvSpPr/>
          <p:nvPr/>
        </p:nvSpPr>
        <p:spPr>
          <a:xfrm rot="2345536">
            <a:off x="8316593" y="586111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68" name="Ink 67">
                <a:extLst>
                  <a:ext uri="{FF2B5EF4-FFF2-40B4-BE49-F238E27FC236}">
                    <a16:creationId xmlns:a16="http://schemas.microsoft.com/office/drawing/2014/main" id="{34E9D2AF-096B-DDD3-E812-D0E597BD4CB7}"/>
                  </a:ext>
                </a:extLst>
              </p14:cNvPr>
              <p14:cNvContentPartPr/>
              <p14:nvPr/>
            </p14:nvContentPartPr>
            <p14:xfrm>
              <a:off x="6205874" y="1530138"/>
              <a:ext cx="35655" cy="118084"/>
            </p14:xfrm>
          </p:contentPart>
        </mc:Choice>
        <mc:Fallback xmlns="">
          <p:pic>
            <p:nvPicPr>
              <p:cNvPr id="68" name="Ink 67">
                <a:extLst>
                  <a:ext uri="{FF2B5EF4-FFF2-40B4-BE49-F238E27FC236}">
                    <a16:creationId xmlns:a16="http://schemas.microsoft.com/office/drawing/2014/main" id="{34E9D2AF-096B-DDD3-E812-D0E597BD4CB7}"/>
                  </a:ext>
                </a:extLst>
              </p:cNvPr>
              <p:cNvPicPr/>
              <p:nvPr/>
            </p:nvPicPr>
            <p:blipFill>
              <a:blip r:embed="rId3"/>
              <a:stretch>
                <a:fillRect/>
              </a:stretch>
            </p:blipFill>
            <p:spPr>
              <a:xfrm>
                <a:off x="6196870" y="1521138"/>
                <a:ext cx="53302" cy="13572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9" name="Ink 68">
                <a:extLst>
                  <a:ext uri="{FF2B5EF4-FFF2-40B4-BE49-F238E27FC236}">
                    <a16:creationId xmlns:a16="http://schemas.microsoft.com/office/drawing/2014/main" id="{375D7FC7-B48C-D5D5-5909-ADB406C68A2A}"/>
                  </a:ext>
                </a:extLst>
              </p14:cNvPr>
              <p14:cNvContentPartPr/>
              <p14:nvPr/>
            </p14:nvContentPartPr>
            <p14:xfrm>
              <a:off x="9328590" y="1453844"/>
              <a:ext cx="98915" cy="129969"/>
            </p14:xfrm>
          </p:contentPart>
        </mc:Choice>
        <mc:Fallback xmlns="">
          <p:pic>
            <p:nvPicPr>
              <p:cNvPr id="69" name="Ink 68">
                <a:extLst>
                  <a:ext uri="{FF2B5EF4-FFF2-40B4-BE49-F238E27FC236}">
                    <a16:creationId xmlns:a16="http://schemas.microsoft.com/office/drawing/2014/main" id="{375D7FC7-B48C-D5D5-5909-ADB406C68A2A}"/>
                  </a:ext>
                </a:extLst>
              </p:cNvPr>
              <p:cNvPicPr/>
              <p:nvPr/>
            </p:nvPicPr>
            <p:blipFill>
              <a:blip r:embed="rId5"/>
              <a:stretch>
                <a:fillRect/>
              </a:stretch>
            </p:blipFill>
            <p:spPr>
              <a:xfrm>
                <a:off x="9319598" y="1444843"/>
                <a:ext cx="116540" cy="14761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0" name="Ink 69">
                <a:extLst>
                  <a:ext uri="{FF2B5EF4-FFF2-40B4-BE49-F238E27FC236}">
                    <a16:creationId xmlns:a16="http://schemas.microsoft.com/office/drawing/2014/main" id="{294528C3-E963-32B6-9E8B-71FFF830790D}"/>
                  </a:ext>
                </a:extLst>
              </p14:cNvPr>
              <p14:cNvContentPartPr/>
              <p14:nvPr/>
            </p14:nvContentPartPr>
            <p14:xfrm>
              <a:off x="6152965" y="1937683"/>
              <a:ext cx="53675" cy="217382"/>
            </p14:xfrm>
          </p:contentPart>
        </mc:Choice>
        <mc:Fallback xmlns="">
          <p:pic>
            <p:nvPicPr>
              <p:cNvPr id="70" name="Ink 69">
                <a:extLst>
                  <a:ext uri="{FF2B5EF4-FFF2-40B4-BE49-F238E27FC236}">
                    <a16:creationId xmlns:a16="http://schemas.microsoft.com/office/drawing/2014/main" id="{294528C3-E963-32B6-9E8B-71FFF830790D}"/>
                  </a:ext>
                </a:extLst>
              </p:cNvPr>
              <p:cNvPicPr/>
              <p:nvPr/>
            </p:nvPicPr>
            <p:blipFill>
              <a:blip r:embed="rId7"/>
              <a:stretch>
                <a:fillRect/>
              </a:stretch>
            </p:blipFill>
            <p:spPr>
              <a:xfrm>
                <a:off x="6143898" y="1928685"/>
                <a:ext cx="71446" cy="23501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1" name="Ink 70">
                <a:extLst>
                  <a:ext uri="{FF2B5EF4-FFF2-40B4-BE49-F238E27FC236}">
                    <a16:creationId xmlns:a16="http://schemas.microsoft.com/office/drawing/2014/main" id="{F99AF5B6-4540-A521-3E72-9B3E0F5231F0}"/>
                  </a:ext>
                </a:extLst>
              </p14:cNvPr>
              <p14:cNvContentPartPr/>
              <p14:nvPr/>
            </p14:nvContentPartPr>
            <p14:xfrm>
              <a:off x="9307503" y="1964903"/>
              <a:ext cx="75145" cy="239619"/>
            </p14:xfrm>
          </p:contentPart>
        </mc:Choice>
        <mc:Fallback xmlns="">
          <p:pic>
            <p:nvPicPr>
              <p:cNvPr id="71" name="Ink 70">
                <a:extLst>
                  <a:ext uri="{FF2B5EF4-FFF2-40B4-BE49-F238E27FC236}">
                    <a16:creationId xmlns:a16="http://schemas.microsoft.com/office/drawing/2014/main" id="{F99AF5B6-4540-A521-3E72-9B3E0F5231F0}"/>
                  </a:ext>
                </a:extLst>
              </p:cNvPr>
              <p:cNvPicPr/>
              <p:nvPr/>
            </p:nvPicPr>
            <p:blipFill>
              <a:blip r:embed="rId9"/>
              <a:stretch>
                <a:fillRect/>
              </a:stretch>
            </p:blipFill>
            <p:spPr>
              <a:xfrm>
                <a:off x="9298471" y="1955922"/>
                <a:ext cx="92847" cy="2572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3" name="Ink 72">
                <a:extLst>
                  <a:ext uri="{FF2B5EF4-FFF2-40B4-BE49-F238E27FC236}">
                    <a16:creationId xmlns:a16="http://schemas.microsoft.com/office/drawing/2014/main" id="{85721E52-F9F1-C5DF-D3EF-C4CAEF37A21C}"/>
                  </a:ext>
                </a:extLst>
              </p14:cNvPr>
              <p14:cNvContentPartPr/>
              <p14:nvPr/>
            </p14:nvContentPartPr>
            <p14:xfrm>
              <a:off x="3981441" y="3014243"/>
              <a:ext cx="77828" cy="272974"/>
            </p14:xfrm>
          </p:contentPart>
        </mc:Choice>
        <mc:Fallback xmlns="">
          <p:pic>
            <p:nvPicPr>
              <p:cNvPr id="73" name="Ink 72">
                <a:extLst>
                  <a:ext uri="{FF2B5EF4-FFF2-40B4-BE49-F238E27FC236}">
                    <a16:creationId xmlns:a16="http://schemas.microsoft.com/office/drawing/2014/main" id="{85721E52-F9F1-C5DF-D3EF-C4CAEF37A21C}"/>
                  </a:ext>
                </a:extLst>
              </p:cNvPr>
              <p:cNvPicPr/>
              <p:nvPr/>
            </p:nvPicPr>
            <p:blipFill>
              <a:blip r:embed="rId11"/>
              <a:stretch>
                <a:fillRect/>
              </a:stretch>
            </p:blipFill>
            <p:spPr>
              <a:xfrm>
                <a:off x="3972433" y="3005240"/>
                <a:ext cx="95483" cy="2906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4" name="Ink 73">
                <a:extLst>
                  <a:ext uri="{FF2B5EF4-FFF2-40B4-BE49-F238E27FC236}">
                    <a16:creationId xmlns:a16="http://schemas.microsoft.com/office/drawing/2014/main" id="{DA9FA7F7-264E-BAB9-4136-8A75F8652B91}"/>
                  </a:ext>
                </a:extLst>
              </p14:cNvPr>
              <p14:cNvContentPartPr/>
              <p14:nvPr/>
            </p14:nvContentPartPr>
            <p14:xfrm>
              <a:off x="7395918" y="3062934"/>
              <a:ext cx="33355" cy="160257"/>
            </p14:xfrm>
          </p:contentPart>
        </mc:Choice>
        <mc:Fallback xmlns="">
          <p:pic>
            <p:nvPicPr>
              <p:cNvPr id="74" name="Ink 73">
                <a:extLst>
                  <a:ext uri="{FF2B5EF4-FFF2-40B4-BE49-F238E27FC236}">
                    <a16:creationId xmlns:a16="http://schemas.microsoft.com/office/drawing/2014/main" id="{DA9FA7F7-264E-BAB9-4136-8A75F8652B91}"/>
                  </a:ext>
                </a:extLst>
              </p:cNvPr>
              <p:cNvPicPr/>
              <p:nvPr/>
            </p:nvPicPr>
            <p:blipFill>
              <a:blip r:embed="rId13"/>
              <a:stretch>
                <a:fillRect/>
              </a:stretch>
            </p:blipFill>
            <p:spPr>
              <a:xfrm>
                <a:off x="7387047" y="3053931"/>
                <a:ext cx="50742" cy="17790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5" name="Ink 74">
                <a:extLst>
                  <a:ext uri="{FF2B5EF4-FFF2-40B4-BE49-F238E27FC236}">
                    <a16:creationId xmlns:a16="http://schemas.microsoft.com/office/drawing/2014/main" id="{C9A2EDE5-3152-074C-6A69-37598C3ADF98}"/>
                  </a:ext>
                </a:extLst>
              </p14:cNvPr>
              <p14:cNvContentPartPr/>
              <p14:nvPr/>
            </p14:nvContentPartPr>
            <p14:xfrm>
              <a:off x="3918949" y="3615016"/>
              <a:ext cx="64026" cy="157574"/>
            </p14:xfrm>
          </p:contentPart>
        </mc:Choice>
        <mc:Fallback xmlns="">
          <p:pic>
            <p:nvPicPr>
              <p:cNvPr id="75" name="Ink 74">
                <a:extLst>
                  <a:ext uri="{FF2B5EF4-FFF2-40B4-BE49-F238E27FC236}">
                    <a16:creationId xmlns:a16="http://schemas.microsoft.com/office/drawing/2014/main" id="{C9A2EDE5-3152-074C-6A69-37598C3ADF98}"/>
                  </a:ext>
                </a:extLst>
              </p:cNvPr>
              <p:cNvPicPr/>
              <p:nvPr/>
            </p:nvPicPr>
            <p:blipFill>
              <a:blip r:embed="rId15"/>
              <a:stretch>
                <a:fillRect/>
              </a:stretch>
            </p:blipFill>
            <p:spPr>
              <a:xfrm>
                <a:off x="3909957" y="3606022"/>
                <a:ext cx="81651" cy="1752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6" name="Ink 75">
                <a:extLst>
                  <a:ext uri="{FF2B5EF4-FFF2-40B4-BE49-F238E27FC236}">
                    <a16:creationId xmlns:a16="http://schemas.microsoft.com/office/drawing/2014/main" id="{15CE956F-3662-9212-4535-F0C245A84DD4}"/>
                  </a:ext>
                </a:extLst>
              </p14:cNvPr>
              <p14:cNvContentPartPr/>
              <p14:nvPr/>
            </p14:nvContentPartPr>
            <p14:xfrm>
              <a:off x="7372531" y="3584345"/>
              <a:ext cx="45240" cy="190162"/>
            </p14:xfrm>
          </p:contentPart>
        </mc:Choice>
        <mc:Fallback xmlns="">
          <p:pic>
            <p:nvPicPr>
              <p:cNvPr id="76" name="Ink 75">
                <a:extLst>
                  <a:ext uri="{FF2B5EF4-FFF2-40B4-BE49-F238E27FC236}">
                    <a16:creationId xmlns:a16="http://schemas.microsoft.com/office/drawing/2014/main" id="{15CE956F-3662-9212-4535-F0C245A84DD4}"/>
                  </a:ext>
                </a:extLst>
              </p:cNvPr>
              <p:cNvPicPr/>
              <p:nvPr/>
            </p:nvPicPr>
            <p:blipFill>
              <a:blip r:embed="rId17"/>
              <a:stretch>
                <a:fillRect/>
              </a:stretch>
            </p:blipFill>
            <p:spPr>
              <a:xfrm>
                <a:off x="7363483" y="3575341"/>
                <a:ext cx="62974" cy="207810"/>
              </a:xfrm>
              <a:prstGeom prst="rect">
                <a:avLst/>
              </a:prstGeom>
            </p:spPr>
          </p:pic>
        </mc:Fallback>
      </mc:AlternateContent>
      <p:sp>
        <p:nvSpPr>
          <p:cNvPr id="77" name="TextBox 76">
            <a:extLst>
              <a:ext uri="{FF2B5EF4-FFF2-40B4-BE49-F238E27FC236}">
                <a16:creationId xmlns:a16="http://schemas.microsoft.com/office/drawing/2014/main" id="{032A7272-B020-B9D2-40AC-AA0F6E4841F8}"/>
              </a:ext>
            </a:extLst>
          </p:cNvPr>
          <p:cNvSpPr txBox="1"/>
          <p:nvPr/>
        </p:nvSpPr>
        <p:spPr>
          <a:xfrm>
            <a:off x="4897768" y="1069288"/>
            <a:ext cx="813043" cy="408125"/>
          </a:xfrm>
          <a:prstGeom prst="rect">
            <a:avLst/>
          </a:prstGeom>
          <a:noFill/>
        </p:spPr>
        <p:txBody>
          <a:bodyPr wrap="none" rtlCol="0">
            <a:spAutoFit/>
          </a:bodyPr>
          <a:lstStyle/>
          <a:p>
            <a:r>
              <a:rPr lang="en-US" sz="2052" b="1" i="1" dirty="0">
                <a:latin typeface="Arial" panose="020B0604020202020204" pitchFamily="34" charset="0"/>
              </a:rPr>
              <a:t>Cas9</a:t>
            </a:r>
          </a:p>
        </p:txBody>
      </p:sp>
      <p:sp>
        <p:nvSpPr>
          <p:cNvPr id="78" name="TextBox 77">
            <a:extLst>
              <a:ext uri="{FF2B5EF4-FFF2-40B4-BE49-F238E27FC236}">
                <a16:creationId xmlns:a16="http://schemas.microsoft.com/office/drawing/2014/main" id="{A95BE533-18FA-4C22-9D4E-4079B2D97BA8}"/>
              </a:ext>
            </a:extLst>
          </p:cNvPr>
          <p:cNvSpPr txBox="1"/>
          <p:nvPr/>
        </p:nvSpPr>
        <p:spPr>
          <a:xfrm>
            <a:off x="2698895" y="880099"/>
            <a:ext cx="1531188" cy="408125"/>
          </a:xfrm>
          <a:prstGeom prst="rect">
            <a:avLst/>
          </a:prstGeom>
          <a:noFill/>
        </p:spPr>
        <p:txBody>
          <a:bodyPr wrap="none" rtlCol="0">
            <a:spAutoFit/>
          </a:bodyPr>
          <a:lstStyle/>
          <a:p>
            <a:r>
              <a:rPr lang="en-US" sz="2052" b="1" i="1" dirty="0">
                <a:latin typeface="Arial" panose="020B0604020202020204" pitchFamily="34" charset="0"/>
              </a:rPr>
              <a:t>guide RNA</a:t>
            </a:r>
          </a:p>
        </p:txBody>
      </p:sp>
      <p:sp>
        <p:nvSpPr>
          <p:cNvPr id="5" name="Date Placeholder 4">
            <a:extLst>
              <a:ext uri="{FF2B5EF4-FFF2-40B4-BE49-F238E27FC236}">
                <a16:creationId xmlns:a16="http://schemas.microsoft.com/office/drawing/2014/main" id="{5977C281-B4DC-154A-A213-F754DC375F7A}"/>
              </a:ext>
            </a:extLst>
          </p:cNvPr>
          <p:cNvSpPr>
            <a:spLocks noGrp="1"/>
          </p:cNvSpPr>
          <p:nvPr>
            <p:ph type="dt" sz="half" idx="10"/>
          </p:nvPr>
        </p:nvSpPr>
        <p:spPr/>
        <p:txBody>
          <a:bodyPr/>
          <a:lstStyle/>
          <a:p>
            <a:fld id="{37CAA879-9508-4A42-83F3-B4CE3C706838}" type="datetime1">
              <a:rPr lang="en-US" smtClean="0"/>
              <a:t>2/13/2025</a:t>
            </a:fld>
            <a:endParaRPr lang="en-US"/>
          </a:p>
        </p:txBody>
      </p:sp>
      <p:sp>
        <p:nvSpPr>
          <p:cNvPr id="9" name="Footer Placeholder 8">
            <a:extLst>
              <a:ext uri="{FF2B5EF4-FFF2-40B4-BE49-F238E27FC236}">
                <a16:creationId xmlns:a16="http://schemas.microsoft.com/office/drawing/2014/main" id="{76282952-0C8D-DCD7-E6A9-9273B9FE8D5A}"/>
              </a:ext>
            </a:extLst>
          </p:cNvPr>
          <p:cNvSpPr>
            <a:spLocks noGrp="1"/>
          </p:cNvSpPr>
          <p:nvPr>
            <p:ph type="ftr" sz="quarter" idx="11"/>
          </p:nvPr>
        </p:nvSpPr>
        <p:spPr/>
        <p:txBody>
          <a:bodyPr/>
          <a:lstStyle/>
          <a:p>
            <a:r>
              <a:rPr lang="en-US"/>
              <a:t>Drugs and Disease Spring 2025 - Lecture 5b</a:t>
            </a:r>
          </a:p>
        </p:txBody>
      </p:sp>
      <p:sp>
        <p:nvSpPr>
          <p:cNvPr id="11" name="Slide Number Placeholder 10">
            <a:extLst>
              <a:ext uri="{FF2B5EF4-FFF2-40B4-BE49-F238E27FC236}">
                <a16:creationId xmlns:a16="http://schemas.microsoft.com/office/drawing/2014/main" id="{A3B7DCC7-0EBD-7F6E-D5CA-C5A5FAF3DF51}"/>
              </a:ext>
            </a:extLst>
          </p:cNvPr>
          <p:cNvSpPr>
            <a:spLocks noGrp="1"/>
          </p:cNvSpPr>
          <p:nvPr>
            <p:ph type="sldNum" sz="quarter" idx="12"/>
          </p:nvPr>
        </p:nvSpPr>
        <p:spPr/>
        <p:txBody>
          <a:bodyPr/>
          <a:lstStyle/>
          <a:p>
            <a:fld id="{DC3BB032-4020-48F4-953B-341806DC4A2B}" type="slidenum">
              <a:rPr lang="en-US" smtClean="0"/>
              <a:pPr/>
              <a:t>13</a:t>
            </a:fld>
            <a:endParaRPr lang="en-US"/>
          </a:p>
        </p:txBody>
      </p:sp>
    </p:spTree>
    <p:extLst>
      <p:ext uri="{BB962C8B-B14F-4D97-AF65-F5344CB8AC3E}">
        <p14:creationId xmlns:p14="http://schemas.microsoft.com/office/powerpoint/2010/main" val="1149894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670DA0-A0A1-B84E-A3D3-C8944706252E}"/>
              </a:ext>
            </a:extLst>
          </p:cNvPr>
          <p:cNvSpPr txBox="1"/>
          <p:nvPr/>
        </p:nvSpPr>
        <p:spPr>
          <a:xfrm>
            <a:off x="2921437" y="3054430"/>
            <a:ext cx="7892738" cy="551241"/>
          </a:xfrm>
          <a:prstGeom prst="rect">
            <a:avLst/>
          </a:prstGeom>
          <a:noFill/>
        </p:spPr>
        <p:txBody>
          <a:bodyPr wrap="none" rtlCol="0">
            <a:spAutoFit/>
          </a:bodyPr>
          <a:lstStyle/>
          <a:p>
            <a:r>
              <a:rPr lang="en-US" sz="2982" dirty="0">
                <a:latin typeface="Arial" panose="020B0604020202020204" pitchFamily="34" charset="0"/>
              </a:rPr>
              <a:t>Antibiotics That Inhibit Prokaryotic Translation</a:t>
            </a:r>
          </a:p>
        </p:txBody>
      </p:sp>
      <p:sp>
        <p:nvSpPr>
          <p:cNvPr id="6" name="Date Placeholder 5">
            <a:extLst>
              <a:ext uri="{FF2B5EF4-FFF2-40B4-BE49-F238E27FC236}">
                <a16:creationId xmlns:a16="http://schemas.microsoft.com/office/drawing/2014/main" id="{E5A245CC-689F-95A8-DF63-9B35084CD7D1}"/>
              </a:ext>
            </a:extLst>
          </p:cNvPr>
          <p:cNvSpPr>
            <a:spLocks noGrp="1"/>
          </p:cNvSpPr>
          <p:nvPr>
            <p:ph type="dt" sz="half" idx="10"/>
          </p:nvPr>
        </p:nvSpPr>
        <p:spPr/>
        <p:txBody>
          <a:bodyPr/>
          <a:lstStyle/>
          <a:p>
            <a:fld id="{6045DA18-C656-41A9-80D6-5A1411AAFE7F}" type="datetime1">
              <a:rPr lang="en-US" smtClean="0"/>
              <a:t>2/13/2025</a:t>
            </a:fld>
            <a:endParaRPr lang="en-US"/>
          </a:p>
        </p:txBody>
      </p:sp>
      <p:sp>
        <p:nvSpPr>
          <p:cNvPr id="7" name="Footer Placeholder 6">
            <a:extLst>
              <a:ext uri="{FF2B5EF4-FFF2-40B4-BE49-F238E27FC236}">
                <a16:creationId xmlns:a16="http://schemas.microsoft.com/office/drawing/2014/main" id="{6CF2A2AA-9ECD-E3C1-5978-DB55A24F2675}"/>
              </a:ext>
            </a:extLst>
          </p:cNvPr>
          <p:cNvSpPr>
            <a:spLocks noGrp="1"/>
          </p:cNvSpPr>
          <p:nvPr>
            <p:ph type="ftr" sz="quarter" idx="11"/>
          </p:nvPr>
        </p:nvSpPr>
        <p:spPr/>
        <p:txBody>
          <a:bodyPr/>
          <a:lstStyle/>
          <a:p>
            <a:r>
              <a:rPr lang="en-US"/>
              <a:t>Drugs and Disease Spring 2025 - Lecture 5b</a:t>
            </a:r>
          </a:p>
        </p:txBody>
      </p:sp>
      <p:sp>
        <p:nvSpPr>
          <p:cNvPr id="8" name="Slide Number Placeholder 7">
            <a:extLst>
              <a:ext uri="{FF2B5EF4-FFF2-40B4-BE49-F238E27FC236}">
                <a16:creationId xmlns:a16="http://schemas.microsoft.com/office/drawing/2014/main" id="{C0EB88F1-E35F-2693-04A1-8BA7393558D9}"/>
              </a:ext>
            </a:extLst>
          </p:cNvPr>
          <p:cNvSpPr>
            <a:spLocks noGrp="1"/>
          </p:cNvSpPr>
          <p:nvPr>
            <p:ph type="sldNum" sz="quarter" idx="12"/>
          </p:nvPr>
        </p:nvSpPr>
        <p:spPr/>
        <p:txBody>
          <a:bodyPr/>
          <a:lstStyle/>
          <a:p>
            <a:fld id="{DC3BB032-4020-48F4-953B-341806DC4A2B}" type="slidenum">
              <a:rPr lang="en-US" smtClean="0"/>
              <a:pPr/>
              <a:t>2</a:t>
            </a:fld>
            <a:endParaRPr lang="en-US"/>
          </a:p>
        </p:txBody>
      </p:sp>
    </p:spTree>
    <p:extLst>
      <p:ext uri="{BB962C8B-B14F-4D97-AF65-F5344CB8AC3E}">
        <p14:creationId xmlns:p14="http://schemas.microsoft.com/office/powerpoint/2010/main" val="24414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24881" y="49846"/>
            <a:ext cx="8764310" cy="671922"/>
          </a:xfrm>
        </p:spPr>
        <p:txBody>
          <a:bodyPr>
            <a:normAutofit/>
          </a:bodyPr>
          <a:lstStyle/>
          <a:p>
            <a:r>
              <a:rPr lang="en-US" sz="2982" dirty="0"/>
              <a:t>Protein Synthesis – tRNA &amp; Ribosomes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7844" b="3260"/>
          <a:stretch/>
        </p:blipFill>
        <p:spPr>
          <a:xfrm>
            <a:off x="7152493" y="3360250"/>
            <a:ext cx="5664188" cy="3505200"/>
          </a:xfrm>
          <a:prstGeom prst="rect">
            <a:avLst/>
          </a:prstGeom>
        </p:spPr>
      </p:pic>
      <p:sp>
        <p:nvSpPr>
          <p:cNvPr id="7" name="Rectangle 6">
            <a:extLst>
              <a:ext uri="{FF2B5EF4-FFF2-40B4-BE49-F238E27FC236}">
                <a16:creationId xmlns:a16="http://schemas.microsoft.com/office/drawing/2014/main" id="{A0909E7D-4888-4173-9C78-884B1108A391}"/>
              </a:ext>
            </a:extLst>
          </p:cNvPr>
          <p:cNvSpPr/>
          <p:nvPr/>
        </p:nvSpPr>
        <p:spPr>
          <a:xfrm>
            <a:off x="165530" y="949037"/>
            <a:ext cx="5105399" cy="5509200"/>
          </a:xfrm>
          <a:prstGeom prst="rect">
            <a:avLst/>
          </a:prstGeom>
        </p:spPr>
        <p:txBody>
          <a:bodyPr wrap="square">
            <a:spAutoFit/>
          </a:bodyPr>
          <a:lstStyle/>
          <a:p>
            <a:r>
              <a:rPr lang="en-US" sz="1600" b="1" dirty="0">
                <a:solidFill>
                  <a:srgbClr val="000000"/>
                </a:solidFill>
                <a:latin typeface="Arial" panose="020B0604020202020204" pitchFamily="34" charset="0"/>
              </a:rPr>
              <a:t>Role of different Ribosomal subunits</a:t>
            </a:r>
          </a:p>
          <a:p>
            <a:pPr lvl="1"/>
            <a:r>
              <a:rPr lang="en-US" sz="1600" dirty="0">
                <a:solidFill>
                  <a:srgbClr val="000000"/>
                </a:solidFill>
                <a:latin typeface="Arial" panose="020B0604020202020204" pitchFamily="34" charset="0"/>
              </a:rPr>
              <a:t>30S (Small) – RBS &amp; mRNA codon/anticodon</a:t>
            </a:r>
          </a:p>
          <a:p>
            <a:pPr lvl="1"/>
            <a:r>
              <a:rPr lang="en-US" sz="1600" dirty="0">
                <a:solidFill>
                  <a:srgbClr val="000000"/>
                </a:solidFill>
                <a:latin typeface="Arial" panose="020B0604020202020204" pitchFamily="34" charset="0"/>
              </a:rPr>
              <a:t>50S (Large)  – Peptide bond synthesis</a:t>
            </a:r>
          </a:p>
          <a:p>
            <a:pPr lvl="1"/>
            <a:r>
              <a:rPr lang="en-US" sz="1600" dirty="0">
                <a:solidFill>
                  <a:srgbClr val="000000"/>
                </a:solidFill>
                <a:latin typeface="Arial" panose="020B0604020202020204" pitchFamily="34" charset="0"/>
              </a:rPr>
              <a:t>Exit tunnel – new protein emerges</a:t>
            </a:r>
          </a:p>
          <a:p>
            <a:r>
              <a:rPr lang="en-US" sz="1600" b="1" dirty="0">
                <a:solidFill>
                  <a:srgbClr val="000000"/>
                </a:solidFill>
                <a:latin typeface="Arial" panose="020B0604020202020204" pitchFamily="34" charset="0"/>
              </a:rPr>
              <a:t>tRNA sites:</a:t>
            </a:r>
          </a:p>
          <a:p>
            <a:pPr lvl="1"/>
            <a:r>
              <a:rPr lang="en-US" sz="1600" dirty="0">
                <a:solidFill>
                  <a:srgbClr val="000000"/>
                </a:solidFill>
                <a:latin typeface="Arial" panose="020B0604020202020204" pitchFamily="34" charset="0"/>
              </a:rPr>
              <a:t>A – aminoacyl – next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-AA binds</a:t>
            </a:r>
          </a:p>
          <a:p>
            <a:pPr lvl="1"/>
            <a:r>
              <a:rPr lang="en-US" sz="1600" dirty="0">
                <a:solidFill>
                  <a:srgbClr val="000000"/>
                </a:solidFill>
                <a:latin typeface="Arial" panose="020B0604020202020204" pitchFamily="34" charset="0"/>
              </a:rPr>
              <a:t>P – 1</a:t>
            </a:r>
            <a:r>
              <a:rPr lang="en-US" sz="1600" baseline="30000" dirty="0">
                <a:solidFill>
                  <a:srgbClr val="000000"/>
                </a:solidFill>
                <a:latin typeface="Arial" panose="020B0604020202020204" pitchFamily="34" charset="0"/>
              </a:rPr>
              <a:t>st</a:t>
            </a:r>
            <a:r>
              <a:rPr lang="en-US" sz="1600" dirty="0">
                <a:solidFill>
                  <a:srgbClr val="000000"/>
                </a:solidFill>
                <a:latin typeface="Arial" panose="020B0604020202020204" pitchFamily="34" charset="0"/>
              </a:rPr>
              <a:t> tRNA-Met &amp; growing peptide</a:t>
            </a:r>
          </a:p>
          <a:p>
            <a:pPr lvl="1"/>
            <a:r>
              <a:rPr lang="en-US" sz="1600" dirty="0">
                <a:solidFill>
                  <a:srgbClr val="000000"/>
                </a:solidFill>
                <a:latin typeface="Arial" panose="020B0604020202020204" pitchFamily="34" charset="0"/>
              </a:rPr>
              <a:t>E – empty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 leave from here </a:t>
            </a:r>
          </a:p>
          <a:p>
            <a:r>
              <a:rPr lang="en-US" sz="1600" b="1" dirty="0">
                <a:latin typeface="Arial" panose="020B0604020202020204" pitchFamily="34" charset="0"/>
              </a:rPr>
              <a:t>Initiation: </a:t>
            </a:r>
            <a:endParaRPr lang="en-US" sz="1600" dirty="0">
              <a:latin typeface="Arial" panose="020B0604020202020204" pitchFamily="34" charset="0"/>
            </a:endParaRPr>
          </a:p>
          <a:p>
            <a:pPr lvl="1"/>
            <a:r>
              <a:rPr lang="en-US" sz="1600" dirty="0">
                <a:latin typeface="Arial" panose="020B0604020202020204" pitchFamily="34" charset="0"/>
              </a:rPr>
              <a:t>1. mRNA binds to 30S</a:t>
            </a:r>
          </a:p>
          <a:p>
            <a:pPr lvl="1"/>
            <a:r>
              <a:rPr lang="nl-NL" sz="1600" dirty="0">
                <a:latin typeface="Arial" panose="020B0604020202020204" pitchFamily="34" charset="0"/>
              </a:rPr>
              <a:t>2. fMet-tRNA binds to P site</a:t>
            </a:r>
          </a:p>
          <a:p>
            <a:pPr lvl="1"/>
            <a:r>
              <a:rPr lang="nl-NL" sz="1600" dirty="0">
                <a:latin typeface="Arial" panose="020B0604020202020204" pitchFamily="34" charset="0"/>
              </a:rPr>
              <a:t>3. 50s binds to complete initiation complex</a:t>
            </a:r>
          </a:p>
          <a:p>
            <a:pPr marR="112453"/>
            <a:r>
              <a:rPr lang="en-US" sz="1600" b="1" dirty="0">
                <a:latin typeface="Arial" panose="020B0604020202020204" pitchFamily="34" charset="0"/>
              </a:rPr>
              <a:t>Elongation: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New AA-</a:t>
            </a:r>
            <a:r>
              <a:rPr lang="en-US" sz="1600" dirty="0" err="1">
                <a:latin typeface="Arial" panose="020B0604020202020204" pitchFamily="34" charset="0"/>
              </a:rPr>
              <a:t>tRNA</a:t>
            </a:r>
            <a:r>
              <a:rPr lang="en-US" sz="1600" dirty="0">
                <a:latin typeface="Arial" panose="020B0604020202020204" pitchFamily="34" charset="0"/>
              </a:rPr>
              <a:t> in A site </a:t>
            </a:r>
          </a:p>
          <a:p>
            <a:pPr marL="667822" lvl="1" indent="-180904"/>
            <a:r>
              <a:rPr lang="en-US" sz="1600" dirty="0">
                <a:latin typeface="Arial" panose="020B0604020202020204" pitchFamily="34" charset="0"/>
              </a:rPr>
              <a:t>2. Peptide bond formation (amino acid in A site added to C-term of peptide in P site) </a:t>
            </a:r>
          </a:p>
          <a:p>
            <a:pPr marL="667822" lvl="1" indent="-180904"/>
            <a:r>
              <a:rPr lang="en-US" sz="1600" dirty="0">
                <a:latin typeface="Arial" panose="020B0604020202020204" pitchFamily="34" charset="0"/>
              </a:rPr>
              <a:t>3. Translocation (tRNA-peptide moves to P site) </a:t>
            </a:r>
          </a:p>
          <a:p>
            <a:pPr marL="667822" lvl="1" indent="-180904"/>
            <a:r>
              <a:rPr lang="en-US" sz="1600" dirty="0">
                <a:latin typeface="Arial" panose="020B0604020202020204" pitchFamily="34" charset="0"/>
              </a:rPr>
              <a:t>4. </a:t>
            </a:r>
            <a:r>
              <a:rPr lang="en-US" sz="1600" dirty="0" err="1">
                <a:latin typeface="Arial" panose="020B0604020202020204" pitchFamily="34" charset="0"/>
              </a:rPr>
              <a:t>tRNA</a:t>
            </a:r>
            <a:r>
              <a:rPr lang="en-US" sz="1600" dirty="0">
                <a:latin typeface="Arial" panose="020B0604020202020204" pitchFamily="34" charset="0"/>
              </a:rPr>
              <a:t> exits </a:t>
            </a:r>
          </a:p>
          <a:p>
            <a:pPr marR="84284"/>
            <a:r>
              <a:rPr lang="en-US" sz="1600" b="1" dirty="0">
                <a:latin typeface="Arial" panose="020B0604020202020204" pitchFamily="34" charset="0"/>
              </a:rPr>
              <a:t>Termination: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Stop codon at A site </a:t>
            </a:r>
          </a:p>
          <a:p>
            <a:pPr marL="667822" lvl="1" indent="-180904"/>
            <a:r>
              <a:rPr lang="en-US" sz="1600" dirty="0">
                <a:latin typeface="Arial" panose="020B0604020202020204" pitchFamily="34" charset="0"/>
              </a:rPr>
              <a:t>2. Termination factor (protein) adds water to cleave peptide from last tRNA </a:t>
            </a:r>
          </a:p>
        </p:txBody>
      </p:sp>
      <p:sp>
        <p:nvSpPr>
          <p:cNvPr id="6" name="Date Placeholder 5">
            <a:extLst>
              <a:ext uri="{FF2B5EF4-FFF2-40B4-BE49-F238E27FC236}">
                <a16:creationId xmlns:a16="http://schemas.microsoft.com/office/drawing/2014/main" id="{E54543CD-6766-40A1-FA97-F37A173420BC}"/>
              </a:ext>
            </a:extLst>
          </p:cNvPr>
          <p:cNvSpPr>
            <a:spLocks noGrp="1"/>
          </p:cNvSpPr>
          <p:nvPr>
            <p:ph type="dt" sz="half" idx="10"/>
          </p:nvPr>
        </p:nvSpPr>
        <p:spPr/>
        <p:txBody>
          <a:bodyPr/>
          <a:lstStyle/>
          <a:p>
            <a:fld id="{862D4A6F-D7C8-45A3-8CC4-19B0D2377F61}" type="datetime1">
              <a:rPr lang="en-US" smtClean="0"/>
              <a:t>2/13/2025</a:t>
            </a:fld>
            <a:endParaRPr lang="en-US"/>
          </a:p>
        </p:txBody>
      </p:sp>
      <p:sp>
        <p:nvSpPr>
          <p:cNvPr id="8" name="Footer Placeholder 7">
            <a:extLst>
              <a:ext uri="{FF2B5EF4-FFF2-40B4-BE49-F238E27FC236}">
                <a16:creationId xmlns:a16="http://schemas.microsoft.com/office/drawing/2014/main" id="{85B0B6FD-FC67-1CD2-3659-EFAFC370D77B}"/>
              </a:ext>
            </a:extLst>
          </p:cNvPr>
          <p:cNvSpPr>
            <a:spLocks noGrp="1"/>
          </p:cNvSpPr>
          <p:nvPr>
            <p:ph type="ftr" sz="quarter" idx="11"/>
          </p:nvPr>
        </p:nvSpPr>
        <p:spPr/>
        <p:txBody>
          <a:bodyPr/>
          <a:lstStyle/>
          <a:p>
            <a:r>
              <a:rPr lang="en-US"/>
              <a:t>Drugs and Disease Spring 2025 - Lecture 5b</a:t>
            </a:r>
          </a:p>
        </p:txBody>
      </p:sp>
      <p:sp>
        <p:nvSpPr>
          <p:cNvPr id="9" name="Slide Number Placeholder 8">
            <a:extLst>
              <a:ext uri="{FF2B5EF4-FFF2-40B4-BE49-F238E27FC236}">
                <a16:creationId xmlns:a16="http://schemas.microsoft.com/office/drawing/2014/main" id="{80196F4C-0C21-27A4-FBA9-6DF4610452FA}"/>
              </a:ext>
            </a:extLst>
          </p:cNvPr>
          <p:cNvSpPr>
            <a:spLocks noGrp="1"/>
          </p:cNvSpPr>
          <p:nvPr>
            <p:ph type="sldNum" sz="quarter" idx="12"/>
          </p:nvPr>
        </p:nvSpPr>
        <p:spPr/>
        <p:txBody>
          <a:bodyPr/>
          <a:lstStyle/>
          <a:p>
            <a:fld id="{DC3BB032-4020-48F4-953B-341806DC4A2B}" type="slidenum">
              <a:rPr lang="en-US" smtClean="0"/>
              <a:pPr/>
              <a:t>3</a:t>
            </a:fld>
            <a:endParaRPr lang="en-US"/>
          </a:p>
        </p:txBody>
      </p:sp>
      <p:pic>
        <p:nvPicPr>
          <p:cNvPr id="3" name="Content Placeholder 7">
            <a:extLst>
              <a:ext uri="{FF2B5EF4-FFF2-40B4-BE49-F238E27FC236}">
                <a16:creationId xmlns:a16="http://schemas.microsoft.com/office/drawing/2014/main" id="{532361AF-446B-CEEF-F895-A08103D2E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99"/>
          <a:stretch/>
        </p:blipFill>
        <p:spPr>
          <a:xfrm>
            <a:off x="5272881" y="628746"/>
            <a:ext cx="3124200" cy="3105996"/>
          </a:xfrm>
          <a:prstGeom prst="rect">
            <a:avLst/>
          </a:prstGeom>
        </p:spPr>
      </p:pic>
      <p:sp>
        <p:nvSpPr>
          <p:cNvPr id="4" name="Content Placeholder 3">
            <a:extLst>
              <a:ext uri="{FF2B5EF4-FFF2-40B4-BE49-F238E27FC236}">
                <a16:creationId xmlns:a16="http://schemas.microsoft.com/office/drawing/2014/main" id="{26B60FBB-78C6-C712-38AC-5AC7BE9D5C4B}"/>
              </a:ext>
            </a:extLst>
          </p:cNvPr>
          <p:cNvSpPr txBox="1">
            <a:spLocks/>
          </p:cNvSpPr>
          <p:nvPr/>
        </p:nvSpPr>
        <p:spPr>
          <a:xfrm>
            <a:off x="8547907" y="721768"/>
            <a:ext cx="4268773" cy="1866473"/>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b="1" dirty="0"/>
              <a:t>tRNAs</a:t>
            </a:r>
          </a:p>
          <a:p>
            <a:pPr>
              <a:spcBef>
                <a:spcPts val="0"/>
              </a:spcBef>
            </a:pPr>
            <a:r>
              <a:rPr lang="en-US" sz="1800" dirty="0"/>
              <a:t>The adapter molecules are called transfer RNAs or tRNAs.</a:t>
            </a:r>
          </a:p>
          <a:p>
            <a:pPr>
              <a:spcBef>
                <a:spcPts val="0"/>
              </a:spcBef>
            </a:pPr>
            <a:r>
              <a:rPr lang="en-US" sz="1800" dirty="0"/>
              <a:t>Contain a CCA sequence at 3’ end where the amino acid is attached</a:t>
            </a:r>
          </a:p>
          <a:p>
            <a:pPr>
              <a:spcBef>
                <a:spcPts val="0"/>
              </a:spcBef>
            </a:pPr>
            <a:r>
              <a:rPr lang="en-US" sz="1800" dirty="0"/>
              <a:t>a triplet anticodon to form base pairs with the appropriate mRNA codon</a:t>
            </a:r>
            <a:endParaRPr lang="en-US" sz="1800" b="1" i="1" dirty="0"/>
          </a:p>
        </p:txBody>
      </p:sp>
    </p:spTree>
    <p:extLst>
      <p:ext uri="{BB962C8B-B14F-4D97-AF65-F5344CB8AC3E}">
        <p14:creationId xmlns:p14="http://schemas.microsoft.com/office/powerpoint/2010/main" val="4147854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17_slide7-U">
            <a:extLst>
              <a:ext uri="{FF2B5EF4-FFF2-40B4-BE49-F238E27FC236}">
                <a16:creationId xmlns:a16="http://schemas.microsoft.com/office/drawing/2014/main" id="{D588C8E1-FD30-E876-A682-F4EE2758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57" t="19335" r="23207" b="10036"/>
          <a:stretch/>
        </p:blipFill>
        <p:spPr bwMode="auto">
          <a:xfrm>
            <a:off x="2453481" y="1764787"/>
            <a:ext cx="4387533" cy="434506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1ADF96F7-2B53-4B53-8528-9E18179115E5}"/>
              </a:ext>
            </a:extLst>
          </p:cNvPr>
          <p:cNvSpPr txBox="1"/>
          <p:nvPr/>
        </p:nvSpPr>
        <p:spPr>
          <a:xfrm>
            <a:off x="2508976" y="808156"/>
            <a:ext cx="2155910" cy="1355499"/>
          </a:xfrm>
          <a:prstGeom prst="rect">
            <a:avLst/>
          </a:prstGeom>
          <a:noFill/>
        </p:spPr>
        <p:txBody>
          <a:bodyPr wrap="square" rtlCol="0">
            <a:spAutoFit/>
          </a:bodyPr>
          <a:lstStyle/>
          <a:p>
            <a:r>
              <a:rPr lang="en-US" sz="2052" b="1" dirty="0">
                <a:latin typeface="Arial" panose="020B0604020202020204" pitchFamily="34" charset="0"/>
              </a:rPr>
              <a:t>6. E</a:t>
            </a:r>
            <a:r>
              <a:rPr lang="en-US" sz="2052" dirty="0">
                <a:latin typeface="Arial" panose="020B0604020202020204" pitchFamily="34" charset="0"/>
              </a:rPr>
              <a:t>rythromycin (macrolide, blocks exit tunnel)</a:t>
            </a:r>
          </a:p>
        </p:txBody>
      </p:sp>
      <p:sp>
        <p:nvSpPr>
          <p:cNvPr id="22" name="TextBox 21">
            <a:extLst>
              <a:ext uri="{FF2B5EF4-FFF2-40B4-BE49-F238E27FC236}">
                <a16:creationId xmlns:a16="http://schemas.microsoft.com/office/drawing/2014/main" id="{52248625-F795-2A10-782E-17DE0BB15009}"/>
              </a:ext>
            </a:extLst>
          </p:cNvPr>
          <p:cNvSpPr txBox="1"/>
          <p:nvPr/>
        </p:nvSpPr>
        <p:spPr>
          <a:xfrm>
            <a:off x="270009" y="4754356"/>
            <a:ext cx="2238967" cy="1355499"/>
          </a:xfrm>
          <a:prstGeom prst="rect">
            <a:avLst/>
          </a:prstGeom>
          <a:noFill/>
        </p:spPr>
        <p:txBody>
          <a:bodyPr wrap="square">
            <a:spAutoFit/>
          </a:bodyPr>
          <a:lstStyle/>
          <a:p>
            <a:r>
              <a:rPr lang="en-US" sz="2052" b="1" dirty="0">
                <a:latin typeface="Arial" panose="020B0604020202020204" pitchFamily="34" charset="0"/>
              </a:rPr>
              <a:t>1. L</a:t>
            </a:r>
            <a:r>
              <a:rPr lang="en-US" sz="2052" dirty="0">
                <a:latin typeface="Arial" panose="020B0604020202020204" pitchFamily="34" charset="0"/>
              </a:rPr>
              <a:t>inezolid (blocks 70s formation from two subunits)</a:t>
            </a:r>
          </a:p>
        </p:txBody>
      </p:sp>
      <p:sp>
        <p:nvSpPr>
          <p:cNvPr id="24" name="TextBox 23">
            <a:extLst>
              <a:ext uri="{FF2B5EF4-FFF2-40B4-BE49-F238E27FC236}">
                <a16:creationId xmlns:a16="http://schemas.microsoft.com/office/drawing/2014/main" id="{1ECAEB9A-A996-A567-730B-1CCF9074CA2E}"/>
              </a:ext>
            </a:extLst>
          </p:cNvPr>
          <p:cNvSpPr txBox="1"/>
          <p:nvPr/>
        </p:nvSpPr>
        <p:spPr>
          <a:xfrm>
            <a:off x="6782207" y="1797377"/>
            <a:ext cx="2445910" cy="1039708"/>
          </a:xfrm>
          <a:prstGeom prst="rect">
            <a:avLst/>
          </a:prstGeom>
          <a:noFill/>
        </p:spPr>
        <p:txBody>
          <a:bodyPr wrap="square">
            <a:spAutoFit/>
          </a:bodyPr>
          <a:lstStyle/>
          <a:p>
            <a:r>
              <a:rPr lang="en-US" sz="2052" b="1" dirty="0">
                <a:latin typeface="Arial" panose="020B0604020202020204" pitchFamily="34" charset="0"/>
              </a:rPr>
              <a:t>2. T</a:t>
            </a:r>
            <a:r>
              <a:rPr lang="en-US" sz="2052" dirty="0">
                <a:latin typeface="Arial" panose="020B0604020202020204" pitchFamily="34" charset="0"/>
              </a:rPr>
              <a:t>etracycline</a:t>
            </a:r>
          </a:p>
          <a:p>
            <a:r>
              <a:rPr lang="en-US" sz="2052" dirty="0">
                <a:latin typeface="Arial" panose="020B0604020202020204" pitchFamily="34" charset="0"/>
              </a:rPr>
              <a:t>(binding of charged tRNA)</a:t>
            </a:r>
          </a:p>
        </p:txBody>
      </p:sp>
      <p:sp>
        <p:nvSpPr>
          <p:cNvPr id="26" name="TextBox 25">
            <a:extLst>
              <a:ext uri="{FF2B5EF4-FFF2-40B4-BE49-F238E27FC236}">
                <a16:creationId xmlns:a16="http://schemas.microsoft.com/office/drawing/2014/main" id="{52B1A145-568D-581B-712E-3F86CC346521}"/>
              </a:ext>
            </a:extLst>
          </p:cNvPr>
          <p:cNvSpPr txBox="1"/>
          <p:nvPr/>
        </p:nvSpPr>
        <p:spPr>
          <a:xfrm>
            <a:off x="6547166" y="4472905"/>
            <a:ext cx="3733485" cy="1355499"/>
          </a:xfrm>
          <a:prstGeom prst="rect">
            <a:avLst/>
          </a:prstGeom>
          <a:noFill/>
        </p:spPr>
        <p:txBody>
          <a:bodyPr wrap="square">
            <a:spAutoFit/>
          </a:bodyPr>
          <a:lstStyle/>
          <a:p>
            <a:r>
              <a:rPr lang="en-US" sz="2052" b="1" dirty="0">
                <a:latin typeface="Arial" panose="020B0604020202020204" pitchFamily="34" charset="0"/>
              </a:rPr>
              <a:t>3. K</a:t>
            </a:r>
            <a:r>
              <a:rPr lang="en-US" sz="2052" dirty="0">
                <a:latin typeface="Arial" panose="020B0604020202020204" pitchFamily="34" charset="0"/>
              </a:rPr>
              <a:t>anamycin (Aminoglycoside)</a:t>
            </a:r>
          </a:p>
          <a:p>
            <a:r>
              <a:rPr lang="en-US" sz="2052" dirty="0">
                <a:latin typeface="Arial" panose="020B0604020202020204" pitchFamily="34" charset="0"/>
              </a:rPr>
              <a:t>(codon/anticodon pairing – wrong amino acid gets added)</a:t>
            </a:r>
          </a:p>
        </p:txBody>
      </p:sp>
      <p:sp>
        <p:nvSpPr>
          <p:cNvPr id="28" name="TextBox 27">
            <a:extLst>
              <a:ext uri="{FF2B5EF4-FFF2-40B4-BE49-F238E27FC236}">
                <a16:creationId xmlns:a16="http://schemas.microsoft.com/office/drawing/2014/main" id="{6A033FA6-6715-910E-024F-A1E68176B712}"/>
              </a:ext>
            </a:extLst>
          </p:cNvPr>
          <p:cNvSpPr txBox="1"/>
          <p:nvPr/>
        </p:nvSpPr>
        <p:spPr>
          <a:xfrm>
            <a:off x="4733538" y="1099436"/>
            <a:ext cx="5001405" cy="723916"/>
          </a:xfrm>
          <a:prstGeom prst="rect">
            <a:avLst/>
          </a:prstGeom>
          <a:noFill/>
        </p:spPr>
        <p:txBody>
          <a:bodyPr wrap="square">
            <a:spAutoFit/>
          </a:bodyPr>
          <a:lstStyle/>
          <a:p>
            <a:r>
              <a:rPr lang="en-US" sz="2052" b="1" dirty="0">
                <a:latin typeface="Arial" panose="020B0604020202020204" pitchFamily="34" charset="0"/>
              </a:rPr>
              <a:t>4. C</a:t>
            </a:r>
            <a:r>
              <a:rPr lang="en-US" sz="2052" dirty="0">
                <a:latin typeface="Arial" panose="020B0604020202020204" pitchFamily="34" charset="0"/>
              </a:rPr>
              <a:t>hloramphenicol (peptide bond formation)</a:t>
            </a:r>
          </a:p>
        </p:txBody>
      </p:sp>
      <p:sp>
        <p:nvSpPr>
          <p:cNvPr id="30" name="TextBox 29">
            <a:extLst>
              <a:ext uri="{FF2B5EF4-FFF2-40B4-BE49-F238E27FC236}">
                <a16:creationId xmlns:a16="http://schemas.microsoft.com/office/drawing/2014/main" id="{E28F3F92-E4D5-0CA6-45DC-12ECD13DDF40}"/>
              </a:ext>
            </a:extLst>
          </p:cNvPr>
          <p:cNvSpPr txBox="1"/>
          <p:nvPr/>
        </p:nvSpPr>
        <p:spPr>
          <a:xfrm>
            <a:off x="812613" y="3120286"/>
            <a:ext cx="2326326" cy="1039708"/>
          </a:xfrm>
          <a:prstGeom prst="rect">
            <a:avLst/>
          </a:prstGeom>
          <a:noFill/>
        </p:spPr>
        <p:txBody>
          <a:bodyPr wrap="square">
            <a:spAutoFit/>
          </a:bodyPr>
          <a:lstStyle/>
          <a:p>
            <a:r>
              <a:rPr lang="en-US" sz="2052" b="1" dirty="0">
                <a:latin typeface="Arial" panose="020B0604020202020204" pitchFamily="34" charset="0"/>
              </a:rPr>
              <a:t>5. V</a:t>
            </a:r>
            <a:r>
              <a:rPr lang="en-US" sz="2052" dirty="0">
                <a:latin typeface="Arial" panose="020B0604020202020204" pitchFamily="34" charset="0"/>
              </a:rPr>
              <a:t>iomycin</a:t>
            </a:r>
          </a:p>
          <a:p>
            <a:r>
              <a:rPr lang="en-US" sz="2052" dirty="0">
                <a:latin typeface="Arial" panose="020B0604020202020204" pitchFamily="34" charset="0"/>
              </a:rPr>
              <a:t>(blocks translocation)</a:t>
            </a:r>
          </a:p>
        </p:txBody>
      </p:sp>
      <p:sp>
        <p:nvSpPr>
          <p:cNvPr id="3" name="TextBox 2">
            <a:extLst>
              <a:ext uri="{FF2B5EF4-FFF2-40B4-BE49-F238E27FC236}">
                <a16:creationId xmlns:a16="http://schemas.microsoft.com/office/drawing/2014/main" id="{1F266903-5B35-28B2-2BE2-DFD0145F559B}"/>
              </a:ext>
            </a:extLst>
          </p:cNvPr>
          <p:cNvSpPr txBox="1"/>
          <p:nvPr/>
        </p:nvSpPr>
        <p:spPr>
          <a:xfrm>
            <a:off x="3789016" y="117630"/>
            <a:ext cx="6878806" cy="551241"/>
          </a:xfrm>
          <a:prstGeom prst="rect">
            <a:avLst/>
          </a:prstGeom>
          <a:noFill/>
        </p:spPr>
        <p:txBody>
          <a:bodyPr wrap="none" rtlCol="0">
            <a:spAutoFit/>
          </a:bodyPr>
          <a:lstStyle/>
          <a:p>
            <a:r>
              <a:rPr lang="en-US" sz="2982" dirty="0">
                <a:latin typeface="Arial" panose="020B0604020202020204" pitchFamily="34" charset="0"/>
              </a:rPr>
              <a:t>Antibiotics that Inhibit Protein Synthesis</a:t>
            </a:r>
          </a:p>
        </p:txBody>
      </p:sp>
      <p:cxnSp>
        <p:nvCxnSpPr>
          <p:cNvPr id="9" name="Straight Arrow Connector 8">
            <a:extLst>
              <a:ext uri="{FF2B5EF4-FFF2-40B4-BE49-F238E27FC236}">
                <a16:creationId xmlns:a16="http://schemas.microsoft.com/office/drawing/2014/main" id="{0677AE3C-4E18-FCE3-6BA8-DEF83B4CC3FC}"/>
              </a:ext>
            </a:extLst>
          </p:cNvPr>
          <p:cNvCxnSpPr>
            <a:stCxn id="26" idx="1"/>
          </p:cNvCxnSpPr>
          <p:nvPr/>
        </p:nvCxnSpPr>
        <p:spPr>
          <a:xfrm flipH="1" flipV="1">
            <a:off x="5367328" y="4669570"/>
            <a:ext cx="1179838" cy="48108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6037EA-2E25-B4AF-0097-2007A65E6FC5}"/>
              </a:ext>
            </a:extLst>
          </p:cNvPr>
          <p:cNvCxnSpPr>
            <a:cxnSpLocks/>
          </p:cNvCxnSpPr>
          <p:nvPr/>
        </p:nvCxnSpPr>
        <p:spPr>
          <a:xfrm flipH="1">
            <a:off x="5171712" y="1742845"/>
            <a:ext cx="863169" cy="129439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F7C63371-F198-643C-D49D-447F3C24F529}"/>
              </a:ext>
            </a:extLst>
          </p:cNvPr>
          <p:cNvSpPr>
            <a:spLocks noGrp="1"/>
          </p:cNvSpPr>
          <p:nvPr>
            <p:ph type="dt" sz="half" idx="10"/>
          </p:nvPr>
        </p:nvSpPr>
        <p:spPr/>
        <p:txBody>
          <a:bodyPr/>
          <a:lstStyle/>
          <a:p>
            <a:fld id="{DF6E7A69-317C-4DD8-BC3D-E5FBEFB598AD}" type="datetime1">
              <a:rPr lang="en-US" smtClean="0"/>
              <a:t>2/13/2025</a:t>
            </a:fld>
            <a:endParaRPr lang="en-US"/>
          </a:p>
        </p:txBody>
      </p:sp>
      <p:sp>
        <p:nvSpPr>
          <p:cNvPr id="10" name="Footer Placeholder 9">
            <a:extLst>
              <a:ext uri="{FF2B5EF4-FFF2-40B4-BE49-F238E27FC236}">
                <a16:creationId xmlns:a16="http://schemas.microsoft.com/office/drawing/2014/main" id="{AFB3D18B-6916-C17F-FCD7-85C4CADCE319}"/>
              </a:ext>
            </a:extLst>
          </p:cNvPr>
          <p:cNvSpPr>
            <a:spLocks noGrp="1"/>
          </p:cNvSpPr>
          <p:nvPr>
            <p:ph type="ftr" sz="quarter" idx="11"/>
          </p:nvPr>
        </p:nvSpPr>
        <p:spPr/>
        <p:txBody>
          <a:bodyPr/>
          <a:lstStyle/>
          <a:p>
            <a:r>
              <a:rPr lang="en-US"/>
              <a:t>Drugs and Disease Spring 2025 - Lecture 5b</a:t>
            </a:r>
          </a:p>
        </p:txBody>
      </p:sp>
      <p:sp>
        <p:nvSpPr>
          <p:cNvPr id="12" name="Slide Number Placeholder 11">
            <a:extLst>
              <a:ext uri="{FF2B5EF4-FFF2-40B4-BE49-F238E27FC236}">
                <a16:creationId xmlns:a16="http://schemas.microsoft.com/office/drawing/2014/main" id="{2590AD28-AEA9-5912-7742-525872E91CA2}"/>
              </a:ext>
            </a:extLst>
          </p:cNvPr>
          <p:cNvSpPr>
            <a:spLocks noGrp="1"/>
          </p:cNvSpPr>
          <p:nvPr>
            <p:ph type="sldNum" sz="quarter" idx="12"/>
          </p:nvPr>
        </p:nvSpPr>
        <p:spPr/>
        <p:txBody>
          <a:bodyPr/>
          <a:lstStyle/>
          <a:p>
            <a:fld id="{DC3BB032-4020-48F4-953B-341806DC4A2B}" type="slidenum">
              <a:rPr lang="en-US" smtClean="0"/>
              <a:pPr/>
              <a:t>4</a:t>
            </a:fld>
            <a:endParaRPr lang="en-US"/>
          </a:p>
        </p:txBody>
      </p:sp>
    </p:spTree>
    <p:extLst>
      <p:ext uri="{BB962C8B-B14F-4D97-AF65-F5344CB8AC3E}">
        <p14:creationId xmlns:p14="http://schemas.microsoft.com/office/powerpoint/2010/main" val="3211009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8AC7F55-D447-4CF1-AF46-19DFCF2C4B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6"/>
          <a:stretch/>
        </p:blipFill>
        <p:spPr>
          <a:xfrm>
            <a:off x="324604" y="892140"/>
            <a:ext cx="5823510" cy="3770301"/>
          </a:xfrm>
          <a:prstGeom prst="rect">
            <a:avLst/>
          </a:prstGeom>
        </p:spPr>
      </p:pic>
      <p:graphicFrame>
        <p:nvGraphicFramePr>
          <p:cNvPr id="2" name="Object 1">
            <a:extLst>
              <a:ext uri="{FF2B5EF4-FFF2-40B4-BE49-F238E27FC236}">
                <a16:creationId xmlns:a16="http://schemas.microsoft.com/office/drawing/2014/main" id="{9C392278-B4EF-4983-9D92-1391EB868A44}"/>
              </a:ext>
            </a:extLst>
          </p:cNvPr>
          <p:cNvGraphicFramePr>
            <a:graphicFrameLocks noChangeAspect="1"/>
          </p:cNvGraphicFramePr>
          <p:nvPr/>
        </p:nvGraphicFramePr>
        <p:xfrm>
          <a:off x="324604" y="4637268"/>
          <a:ext cx="5210809" cy="324128"/>
        </p:xfrm>
        <a:graphic>
          <a:graphicData uri="http://schemas.openxmlformats.org/presentationml/2006/ole">
            <mc:AlternateContent xmlns:mc="http://schemas.openxmlformats.org/markup-compatibility/2006">
              <mc:Choice xmlns:v="urn:schemas-microsoft-com:vml" Requires="v">
                <p:oleObj name="Image" r:id="rId3" imgW="3675600" imgH="228600" progId="Photoshop.Image.13">
                  <p:embed/>
                </p:oleObj>
              </mc:Choice>
              <mc:Fallback>
                <p:oleObj name="Image" r:id="rId3" imgW="3675600" imgH="228600" progId="Photoshop.Image.13">
                  <p:embed/>
                  <p:pic>
                    <p:nvPicPr>
                      <p:cNvPr id="2" name="Object 1">
                        <a:extLst>
                          <a:ext uri="{FF2B5EF4-FFF2-40B4-BE49-F238E27FC236}">
                            <a16:creationId xmlns:a16="http://schemas.microsoft.com/office/drawing/2014/main" id="{9C392278-B4EF-4983-9D92-1391EB868A44}"/>
                          </a:ext>
                        </a:extLst>
                      </p:cNvPr>
                      <p:cNvPicPr/>
                      <p:nvPr/>
                    </p:nvPicPr>
                    <p:blipFill>
                      <a:blip r:embed="rId4"/>
                      <a:stretch>
                        <a:fillRect/>
                      </a:stretch>
                    </p:blipFill>
                    <p:spPr>
                      <a:xfrm>
                        <a:off x="324604" y="4637268"/>
                        <a:ext cx="5210809" cy="324128"/>
                      </a:xfrm>
                      <a:prstGeom prst="rect">
                        <a:avLst/>
                      </a:prstGeom>
                    </p:spPr>
                  </p:pic>
                </p:oleObj>
              </mc:Fallback>
            </mc:AlternateContent>
          </a:graphicData>
        </a:graphic>
      </p:graphicFrame>
      <p:sp>
        <p:nvSpPr>
          <p:cNvPr id="6" name="Text Box 3">
            <a:extLst>
              <a:ext uri="{FF2B5EF4-FFF2-40B4-BE49-F238E27FC236}">
                <a16:creationId xmlns:a16="http://schemas.microsoft.com/office/drawing/2014/main" id="{189DEB10-2C0E-1D53-B1A7-6C8DCE7EC481}"/>
              </a:ext>
            </a:extLst>
          </p:cNvPr>
          <p:cNvSpPr txBox="1">
            <a:spLocks noChangeArrowheads="1"/>
          </p:cNvSpPr>
          <p:nvPr/>
        </p:nvSpPr>
        <p:spPr bwMode="auto">
          <a:xfrm>
            <a:off x="3328843" y="173630"/>
            <a:ext cx="5796780"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Genome Editing – CRISPR Cas9</a:t>
            </a:r>
          </a:p>
        </p:txBody>
      </p:sp>
      <p:pic>
        <p:nvPicPr>
          <p:cNvPr id="8" name="Picture 7">
            <a:extLst>
              <a:ext uri="{FF2B5EF4-FFF2-40B4-BE49-F238E27FC236}">
                <a16:creationId xmlns:a16="http://schemas.microsoft.com/office/drawing/2014/main" id="{9412AE50-A41A-9380-C49B-93A88142B797}"/>
              </a:ext>
            </a:extLst>
          </p:cNvPr>
          <p:cNvPicPr>
            <a:picLocks noChangeAspect="1"/>
          </p:cNvPicPr>
          <p:nvPr/>
        </p:nvPicPr>
        <p:blipFill>
          <a:blip r:embed="rId5"/>
          <a:stretch>
            <a:fillRect/>
          </a:stretch>
        </p:blipFill>
        <p:spPr>
          <a:xfrm>
            <a:off x="7303591" y="892140"/>
            <a:ext cx="4876000" cy="5535134"/>
          </a:xfrm>
          <a:prstGeom prst="rect">
            <a:avLst/>
          </a:prstGeom>
        </p:spPr>
      </p:pic>
      <p:sp>
        <p:nvSpPr>
          <p:cNvPr id="7" name="Date Placeholder 6">
            <a:extLst>
              <a:ext uri="{FF2B5EF4-FFF2-40B4-BE49-F238E27FC236}">
                <a16:creationId xmlns:a16="http://schemas.microsoft.com/office/drawing/2014/main" id="{157A4492-5BB3-DA17-B344-856431C1F524}"/>
              </a:ext>
            </a:extLst>
          </p:cNvPr>
          <p:cNvSpPr>
            <a:spLocks noGrp="1"/>
          </p:cNvSpPr>
          <p:nvPr>
            <p:ph type="dt" sz="half" idx="10"/>
          </p:nvPr>
        </p:nvSpPr>
        <p:spPr/>
        <p:txBody>
          <a:bodyPr/>
          <a:lstStyle/>
          <a:p>
            <a:fld id="{E809C616-E586-4070-9FEF-56B5011791AA}" type="datetime1">
              <a:rPr lang="en-US" smtClean="0"/>
              <a:t>2/13/2025</a:t>
            </a:fld>
            <a:endParaRPr lang="en-US"/>
          </a:p>
        </p:txBody>
      </p:sp>
      <p:sp>
        <p:nvSpPr>
          <p:cNvPr id="9" name="Footer Placeholder 8">
            <a:extLst>
              <a:ext uri="{FF2B5EF4-FFF2-40B4-BE49-F238E27FC236}">
                <a16:creationId xmlns:a16="http://schemas.microsoft.com/office/drawing/2014/main" id="{321E0482-64C4-8073-F17B-FD111B448460}"/>
              </a:ext>
            </a:extLst>
          </p:cNvPr>
          <p:cNvSpPr>
            <a:spLocks noGrp="1"/>
          </p:cNvSpPr>
          <p:nvPr>
            <p:ph type="ftr" sz="quarter" idx="11"/>
          </p:nvPr>
        </p:nvSpPr>
        <p:spPr/>
        <p:txBody>
          <a:bodyPr/>
          <a:lstStyle/>
          <a:p>
            <a:r>
              <a:rPr lang="en-US"/>
              <a:t>Drugs and Disease Spring 2025 - Lecture 5b</a:t>
            </a:r>
          </a:p>
        </p:txBody>
      </p:sp>
      <p:sp>
        <p:nvSpPr>
          <p:cNvPr id="11" name="Slide Number Placeholder 10">
            <a:extLst>
              <a:ext uri="{FF2B5EF4-FFF2-40B4-BE49-F238E27FC236}">
                <a16:creationId xmlns:a16="http://schemas.microsoft.com/office/drawing/2014/main" id="{84B60026-B990-535A-52C5-FD9A14CB283B}"/>
              </a:ext>
            </a:extLst>
          </p:cNvPr>
          <p:cNvSpPr>
            <a:spLocks noGrp="1"/>
          </p:cNvSpPr>
          <p:nvPr>
            <p:ph type="sldNum" sz="quarter" idx="12"/>
          </p:nvPr>
        </p:nvSpPr>
        <p:spPr/>
        <p:txBody>
          <a:bodyPr/>
          <a:lstStyle/>
          <a:p>
            <a:fld id="{DC3BB032-4020-48F4-953B-341806DC4A2B}" type="slidenum">
              <a:rPr lang="en-US" smtClean="0"/>
              <a:pPr/>
              <a:t>5</a:t>
            </a:fld>
            <a:endParaRPr lang="en-US"/>
          </a:p>
        </p:txBody>
      </p:sp>
    </p:spTree>
    <p:extLst>
      <p:ext uri="{BB962C8B-B14F-4D97-AF65-F5344CB8AC3E}">
        <p14:creationId xmlns:p14="http://schemas.microsoft.com/office/powerpoint/2010/main" val="58654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a:extLst>
              <a:ext uri="{FF2B5EF4-FFF2-40B4-BE49-F238E27FC236}">
                <a16:creationId xmlns:a16="http://schemas.microsoft.com/office/drawing/2014/main" id="{9464B667-98DE-465F-BA58-688EC261DC3C}"/>
              </a:ext>
            </a:extLst>
          </p:cNvPr>
          <p:cNvSpPr txBox="1">
            <a:spLocks noChangeArrowheads="1"/>
          </p:cNvSpPr>
          <p:nvPr/>
        </p:nvSpPr>
        <p:spPr bwMode="auto">
          <a:xfrm>
            <a:off x="3945407" y="160847"/>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54628" name="Group 4">
            <a:extLst>
              <a:ext uri="{FF2B5EF4-FFF2-40B4-BE49-F238E27FC236}">
                <a16:creationId xmlns:a16="http://schemas.microsoft.com/office/drawing/2014/main" id="{98F3B908-C8E3-4670-A3BF-8638BFA0944D}"/>
              </a:ext>
            </a:extLst>
          </p:cNvPr>
          <p:cNvGrpSpPr>
            <a:grpSpLocks/>
          </p:cNvGrpSpPr>
          <p:nvPr/>
        </p:nvGrpSpPr>
        <p:grpSpPr bwMode="auto">
          <a:xfrm>
            <a:off x="2345174" y="1776902"/>
            <a:ext cx="2921437" cy="177518"/>
            <a:chOff x="2016" y="1246"/>
            <a:chExt cx="1728" cy="105"/>
          </a:xfrm>
        </p:grpSpPr>
        <p:sp>
          <p:nvSpPr>
            <p:cNvPr id="154629" name="Line 5">
              <a:extLst>
                <a:ext uri="{FF2B5EF4-FFF2-40B4-BE49-F238E27FC236}">
                  <a16:creationId xmlns:a16="http://schemas.microsoft.com/office/drawing/2014/main" id="{BCEC4EFD-2321-4528-A6B5-26E686ED5F79}"/>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0" name="Line 6">
              <a:extLst>
                <a:ext uri="{FF2B5EF4-FFF2-40B4-BE49-F238E27FC236}">
                  <a16:creationId xmlns:a16="http://schemas.microsoft.com/office/drawing/2014/main" id="{08E5980E-A05F-4725-B8A2-DB8D9FDD42C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31" name="Group 7">
              <a:extLst>
                <a:ext uri="{FF2B5EF4-FFF2-40B4-BE49-F238E27FC236}">
                  <a16:creationId xmlns:a16="http://schemas.microsoft.com/office/drawing/2014/main" id="{1A1560DC-4AEB-4629-BBF5-DED196F10025}"/>
                </a:ext>
              </a:extLst>
            </p:cNvPr>
            <p:cNvGrpSpPr>
              <a:grpSpLocks/>
            </p:cNvGrpSpPr>
            <p:nvPr/>
          </p:nvGrpSpPr>
          <p:grpSpPr bwMode="auto">
            <a:xfrm>
              <a:off x="2112" y="1246"/>
              <a:ext cx="1536" cy="101"/>
              <a:chOff x="2078" y="1246"/>
              <a:chExt cx="1536" cy="101"/>
            </a:xfrm>
          </p:grpSpPr>
          <p:sp>
            <p:nvSpPr>
              <p:cNvPr id="154632" name="Line 8">
                <a:extLst>
                  <a:ext uri="{FF2B5EF4-FFF2-40B4-BE49-F238E27FC236}">
                    <a16:creationId xmlns:a16="http://schemas.microsoft.com/office/drawing/2014/main" id="{51024222-0144-4297-8CBD-E01ABB0019B5}"/>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3" name="Line 9">
                <a:extLst>
                  <a:ext uri="{FF2B5EF4-FFF2-40B4-BE49-F238E27FC236}">
                    <a16:creationId xmlns:a16="http://schemas.microsoft.com/office/drawing/2014/main" id="{9546AB23-A7CA-4F17-8D58-1B3EEFC7042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4" name="Line 10">
                <a:extLst>
                  <a:ext uri="{FF2B5EF4-FFF2-40B4-BE49-F238E27FC236}">
                    <a16:creationId xmlns:a16="http://schemas.microsoft.com/office/drawing/2014/main" id="{D2A6F74C-8D9D-4028-8AD2-96CA262BF4D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5" name="Line 11">
                <a:extLst>
                  <a:ext uri="{FF2B5EF4-FFF2-40B4-BE49-F238E27FC236}">
                    <a16:creationId xmlns:a16="http://schemas.microsoft.com/office/drawing/2014/main" id="{AF349331-E598-4453-883F-65CE1A25C212}"/>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6" name="Line 12">
                <a:extLst>
                  <a:ext uri="{FF2B5EF4-FFF2-40B4-BE49-F238E27FC236}">
                    <a16:creationId xmlns:a16="http://schemas.microsoft.com/office/drawing/2014/main" id="{66577CFF-3941-4A0B-84B2-F9209D7B1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7" name="Line 13">
                <a:extLst>
                  <a:ext uri="{FF2B5EF4-FFF2-40B4-BE49-F238E27FC236}">
                    <a16:creationId xmlns:a16="http://schemas.microsoft.com/office/drawing/2014/main" id="{2FB05353-F769-42D8-9D24-25EED6C456CD}"/>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8" name="Line 14">
                <a:extLst>
                  <a:ext uri="{FF2B5EF4-FFF2-40B4-BE49-F238E27FC236}">
                    <a16:creationId xmlns:a16="http://schemas.microsoft.com/office/drawing/2014/main" id="{9639664F-2975-43A1-8004-CA9ED2333C79}"/>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9" name="Line 15">
                <a:extLst>
                  <a:ext uri="{FF2B5EF4-FFF2-40B4-BE49-F238E27FC236}">
                    <a16:creationId xmlns:a16="http://schemas.microsoft.com/office/drawing/2014/main" id="{EF8B26B4-E1F9-481F-BA78-91D0ABC64EF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0" name="Line 16">
                <a:extLst>
                  <a:ext uri="{FF2B5EF4-FFF2-40B4-BE49-F238E27FC236}">
                    <a16:creationId xmlns:a16="http://schemas.microsoft.com/office/drawing/2014/main" id="{BD5ACB65-371D-4B48-8F9B-A32291FE7E5A}"/>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1" name="Line 17">
                <a:extLst>
                  <a:ext uri="{FF2B5EF4-FFF2-40B4-BE49-F238E27FC236}">
                    <a16:creationId xmlns:a16="http://schemas.microsoft.com/office/drawing/2014/main" id="{D8ACC797-2783-48B8-AA4D-33EE13B8A81C}"/>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2" name="Line 18">
                <a:extLst>
                  <a:ext uri="{FF2B5EF4-FFF2-40B4-BE49-F238E27FC236}">
                    <a16:creationId xmlns:a16="http://schemas.microsoft.com/office/drawing/2014/main" id="{D2A1D544-CFBC-49AB-8F9D-C91E7577E4D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3" name="Line 19">
                <a:extLst>
                  <a:ext uri="{FF2B5EF4-FFF2-40B4-BE49-F238E27FC236}">
                    <a16:creationId xmlns:a16="http://schemas.microsoft.com/office/drawing/2014/main" id="{3A87DF41-C56C-4F34-9E5C-7856E76CB0C5}"/>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4" name="Line 20">
                <a:extLst>
                  <a:ext uri="{FF2B5EF4-FFF2-40B4-BE49-F238E27FC236}">
                    <a16:creationId xmlns:a16="http://schemas.microsoft.com/office/drawing/2014/main" id="{3C6232D7-A355-4A7C-A84D-1A52571042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5" name="Line 21">
                <a:extLst>
                  <a:ext uri="{FF2B5EF4-FFF2-40B4-BE49-F238E27FC236}">
                    <a16:creationId xmlns:a16="http://schemas.microsoft.com/office/drawing/2014/main" id="{124AC2E7-585E-4049-9D2C-EE817AD8B8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6" name="Line 22">
                <a:extLst>
                  <a:ext uri="{FF2B5EF4-FFF2-40B4-BE49-F238E27FC236}">
                    <a16:creationId xmlns:a16="http://schemas.microsoft.com/office/drawing/2014/main" id="{ECC71F0D-E430-4811-9774-4A411CD7B0C6}"/>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7" name="Line 23">
                <a:extLst>
                  <a:ext uri="{FF2B5EF4-FFF2-40B4-BE49-F238E27FC236}">
                    <a16:creationId xmlns:a16="http://schemas.microsoft.com/office/drawing/2014/main" id="{6E186595-EDE6-40A5-BCB1-AA20CE7A6E8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8" name="Line 24">
                <a:extLst>
                  <a:ext uri="{FF2B5EF4-FFF2-40B4-BE49-F238E27FC236}">
                    <a16:creationId xmlns:a16="http://schemas.microsoft.com/office/drawing/2014/main" id="{A4F39B1F-EBCE-4471-80A0-CBE2D41C6280}"/>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49" name="Text Box 25">
            <a:extLst>
              <a:ext uri="{FF2B5EF4-FFF2-40B4-BE49-F238E27FC236}">
                <a16:creationId xmlns:a16="http://schemas.microsoft.com/office/drawing/2014/main" id="{5890C701-2761-4EBF-9AD4-EF6249DD8459}"/>
              </a:ext>
            </a:extLst>
          </p:cNvPr>
          <p:cNvSpPr txBox="1">
            <a:spLocks noChangeArrowheads="1"/>
          </p:cNvSpPr>
          <p:nvPr/>
        </p:nvSpPr>
        <p:spPr bwMode="auto">
          <a:xfrm>
            <a:off x="5577681" y="1409664"/>
            <a:ext cx="707613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Genomic DNA (A, B, C, D, E, F, G represent short sequences)</a:t>
            </a:r>
          </a:p>
        </p:txBody>
      </p:sp>
      <p:sp>
        <p:nvSpPr>
          <p:cNvPr id="154650" name="Line 26">
            <a:extLst>
              <a:ext uri="{FF2B5EF4-FFF2-40B4-BE49-F238E27FC236}">
                <a16:creationId xmlns:a16="http://schemas.microsoft.com/office/drawing/2014/main" id="{959A6EDE-89AE-4EF2-BF24-3629F9CC8230}"/>
              </a:ext>
            </a:extLst>
          </p:cNvPr>
          <p:cNvSpPr>
            <a:spLocks noChangeShapeType="1"/>
          </p:cNvSpPr>
          <p:nvPr/>
        </p:nvSpPr>
        <p:spPr bwMode="auto">
          <a:xfrm>
            <a:off x="3805893" y="2180971"/>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1" name="Text Box 27">
            <a:extLst>
              <a:ext uri="{FF2B5EF4-FFF2-40B4-BE49-F238E27FC236}">
                <a16:creationId xmlns:a16="http://schemas.microsoft.com/office/drawing/2014/main" id="{AE75A4FD-CE8C-43EF-904E-ADB89466434D}"/>
              </a:ext>
            </a:extLst>
          </p:cNvPr>
          <p:cNvSpPr txBox="1">
            <a:spLocks noChangeArrowheads="1"/>
          </p:cNvSpPr>
          <p:nvPr/>
        </p:nvSpPr>
        <p:spPr bwMode="auto">
          <a:xfrm>
            <a:off x="109207" y="2420077"/>
            <a:ext cx="29670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dirty="0">
                <a:latin typeface="Arial" panose="020B0604020202020204" pitchFamily="34" charset="0"/>
                <a:cs typeface="Arial" panose="020B0604020202020204" pitchFamily="34" charset="0"/>
              </a:rPr>
              <a:t>Genomic DNA with double stranded break</a:t>
            </a:r>
          </a:p>
        </p:txBody>
      </p:sp>
      <p:sp>
        <p:nvSpPr>
          <p:cNvPr id="154652" name="Text Box 28">
            <a:extLst>
              <a:ext uri="{FF2B5EF4-FFF2-40B4-BE49-F238E27FC236}">
                <a16:creationId xmlns:a16="http://schemas.microsoft.com/office/drawing/2014/main" id="{E9C62532-F254-4750-A16D-A06EA0745681}"/>
              </a:ext>
            </a:extLst>
          </p:cNvPr>
          <p:cNvSpPr txBox="1">
            <a:spLocks noChangeArrowheads="1"/>
          </p:cNvSpPr>
          <p:nvPr/>
        </p:nvSpPr>
        <p:spPr bwMode="auto">
          <a:xfrm>
            <a:off x="3608415" y="2336764"/>
            <a:ext cx="36498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dirty="0">
                <a:latin typeface="Arial" panose="020B0604020202020204" pitchFamily="34" charset="0"/>
                <a:cs typeface="Arial" panose="020B0604020202020204" pitchFamily="34" charset="0"/>
              </a:rPr>
              <a:t>Nuclease (sequence specific)</a:t>
            </a:r>
          </a:p>
        </p:txBody>
      </p:sp>
      <p:grpSp>
        <p:nvGrpSpPr>
          <p:cNvPr id="154653" name="Group 29">
            <a:extLst>
              <a:ext uri="{FF2B5EF4-FFF2-40B4-BE49-F238E27FC236}">
                <a16:creationId xmlns:a16="http://schemas.microsoft.com/office/drawing/2014/main" id="{1F533C90-D005-44C4-B99D-0EC3B2CB904F}"/>
              </a:ext>
            </a:extLst>
          </p:cNvPr>
          <p:cNvGrpSpPr>
            <a:grpSpLocks/>
          </p:cNvGrpSpPr>
          <p:nvPr/>
        </p:nvGrpSpPr>
        <p:grpSpPr bwMode="auto">
          <a:xfrm>
            <a:off x="2345174" y="3017837"/>
            <a:ext cx="2921437" cy="292482"/>
            <a:chOff x="2044" y="1987"/>
            <a:chExt cx="1728" cy="173"/>
          </a:xfrm>
        </p:grpSpPr>
        <p:grpSp>
          <p:nvGrpSpPr>
            <p:cNvPr id="154654" name="Group 30">
              <a:extLst>
                <a:ext uri="{FF2B5EF4-FFF2-40B4-BE49-F238E27FC236}">
                  <a16:creationId xmlns:a16="http://schemas.microsoft.com/office/drawing/2014/main" id="{B80ACEAE-6C9E-47AE-AA69-A2AE4128D159}"/>
                </a:ext>
              </a:extLst>
            </p:cNvPr>
            <p:cNvGrpSpPr>
              <a:grpSpLocks/>
            </p:cNvGrpSpPr>
            <p:nvPr/>
          </p:nvGrpSpPr>
          <p:grpSpPr bwMode="auto">
            <a:xfrm>
              <a:off x="2044" y="2036"/>
              <a:ext cx="1728" cy="105"/>
              <a:chOff x="2016" y="1246"/>
              <a:chExt cx="1728" cy="105"/>
            </a:xfrm>
          </p:grpSpPr>
          <p:sp>
            <p:nvSpPr>
              <p:cNvPr id="154655" name="Line 31">
                <a:extLst>
                  <a:ext uri="{FF2B5EF4-FFF2-40B4-BE49-F238E27FC236}">
                    <a16:creationId xmlns:a16="http://schemas.microsoft.com/office/drawing/2014/main" id="{68DA6C4C-76A8-475F-8BD6-854F251FC1DD}"/>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6" name="Line 32">
                <a:extLst>
                  <a:ext uri="{FF2B5EF4-FFF2-40B4-BE49-F238E27FC236}">
                    <a16:creationId xmlns:a16="http://schemas.microsoft.com/office/drawing/2014/main" id="{F602E2D0-C8E2-422E-B266-C682240159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57" name="Group 33">
                <a:extLst>
                  <a:ext uri="{FF2B5EF4-FFF2-40B4-BE49-F238E27FC236}">
                    <a16:creationId xmlns:a16="http://schemas.microsoft.com/office/drawing/2014/main" id="{F28DE58B-ACF2-4341-B530-8DADD52F5709}"/>
                  </a:ext>
                </a:extLst>
              </p:cNvPr>
              <p:cNvGrpSpPr>
                <a:grpSpLocks/>
              </p:cNvGrpSpPr>
              <p:nvPr/>
            </p:nvGrpSpPr>
            <p:grpSpPr bwMode="auto">
              <a:xfrm>
                <a:off x="2112" y="1246"/>
                <a:ext cx="1536" cy="101"/>
                <a:chOff x="2078" y="1246"/>
                <a:chExt cx="1536" cy="101"/>
              </a:xfrm>
            </p:grpSpPr>
            <p:sp>
              <p:nvSpPr>
                <p:cNvPr id="154658" name="Line 34">
                  <a:extLst>
                    <a:ext uri="{FF2B5EF4-FFF2-40B4-BE49-F238E27FC236}">
                      <a16:creationId xmlns:a16="http://schemas.microsoft.com/office/drawing/2014/main" id="{841A8132-2667-4012-B897-17685CDACD20}"/>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9" name="Line 35">
                  <a:extLst>
                    <a:ext uri="{FF2B5EF4-FFF2-40B4-BE49-F238E27FC236}">
                      <a16:creationId xmlns:a16="http://schemas.microsoft.com/office/drawing/2014/main" id="{C9C9407E-7CBA-487A-BED4-89436E7986F6}"/>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0" name="Line 36">
                  <a:extLst>
                    <a:ext uri="{FF2B5EF4-FFF2-40B4-BE49-F238E27FC236}">
                      <a16:creationId xmlns:a16="http://schemas.microsoft.com/office/drawing/2014/main" id="{196D6B15-3FBB-4948-9E79-E50E858D896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1" name="Line 37">
                  <a:extLst>
                    <a:ext uri="{FF2B5EF4-FFF2-40B4-BE49-F238E27FC236}">
                      <a16:creationId xmlns:a16="http://schemas.microsoft.com/office/drawing/2014/main" id="{E1467589-594C-421B-9366-C1D0E941A33F}"/>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2" name="Line 38">
                  <a:extLst>
                    <a:ext uri="{FF2B5EF4-FFF2-40B4-BE49-F238E27FC236}">
                      <a16:creationId xmlns:a16="http://schemas.microsoft.com/office/drawing/2014/main" id="{81FF1D81-9989-4777-9A1F-78EADF711F0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3" name="Line 39">
                  <a:extLst>
                    <a:ext uri="{FF2B5EF4-FFF2-40B4-BE49-F238E27FC236}">
                      <a16:creationId xmlns:a16="http://schemas.microsoft.com/office/drawing/2014/main" id="{E358279A-FBBC-4167-90FE-B0601118E58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4" name="Line 40">
                  <a:extLst>
                    <a:ext uri="{FF2B5EF4-FFF2-40B4-BE49-F238E27FC236}">
                      <a16:creationId xmlns:a16="http://schemas.microsoft.com/office/drawing/2014/main" id="{78A2B535-170F-4296-8801-4938B54B3752}"/>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5" name="Line 41">
                  <a:extLst>
                    <a:ext uri="{FF2B5EF4-FFF2-40B4-BE49-F238E27FC236}">
                      <a16:creationId xmlns:a16="http://schemas.microsoft.com/office/drawing/2014/main" id="{EA2671C5-CC3C-44BD-B906-3C845B06F01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6" name="Line 42">
                  <a:extLst>
                    <a:ext uri="{FF2B5EF4-FFF2-40B4-BE49-F238E27FC236}">
                      <a16:creationId xmlns:a16="http://schemas.microsoft.com/office/drawing/2014/main" id="{5D8C2570-2FD1-4F7C-B8BF-AAA264BEFB2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7" name="Line 43">
                  <a:extLst>
                    <a:ext uri="{FF2B5EF4-FFF2-40B4-BE49-F238E27FC236}">
                      <a16:creationId xmlns:a16="http://schemas.microsoft.com/office/drawing/2014/main" id="{BC48F551-6F97-4470-8A72-98C4F8A08EA6}"/>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8" name="Line 44">
                  <a:extLst>
                    <a:ext uri="{FF2B5EF4-FFF2-40B4-BE49-F238E27FC236}">
                      <a16:creationId xmlns:a16="http://schemas.microsoft.com/office/drawing/2014/main" id="{FFBFCD67-45E0-4211-942A-8C14F2858AE0}"/>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9" name="Line 45">
                  <a:extLst>
                    <a:ext uri="{FF2B5EF4-FFF2-40B4-BE49-F238E27FC236}">
                      <a16:creationId xmlns:a16="http://schemas.microsoft.com/office/drawing/2014/main" id="{9E3034DB-A5B1-43E5-994F-DDF0A46A0971}"/>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0" name="Line 46">
                  <a:extLst>
                    <a:ext uri="{FF2B5EF4-FFF2-40B4-BE49-F238E27FC236}">
                      <a16:creationId xmlns:a16="http://schemas.microsoft.com/office/drawing/2014/main" id="{A0BEFAFE-34F9-4405-B45C-BBEF73DEB08C}"/>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1" name="Line 47">
                  <a:extLst>
                    <a:ext uri="{FF2B5EF4-FFF2-40B4-BE49-F238E27FC236}">
                      <a16:creationId xmlns:a16="http://schemas.microsoft.com/office/drawing/2014/main" id="{0CC09990-57D7-4A1A-975B-4C51457A0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2" name="Line 48">
                  <a:extLst>
                    <a:ext uri="{FF2B5EF4-FFF2-40B4-BE49-F238E27FC236}">
                      <a16:creationId xmlns:a16="http://schemas.microsoft.com/office/drawing/2014/main" id="{DC098BB7-7ACA-429D-9A8B-64D48DE89D80}"/>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3" name="Line 49">
                  <a:extLst>
                    <a:ext uri="{FF2B5EF4-FFF2-40B4-BE49-F238E27FC236}">
                      <a16:creationId xmlns:a16="http://schemas.microsoft.com/office/drawing/2014/main" id="{54030372-8BD4-4769-AB12-32E4335BA2C7}"/>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4" name="Line 50">
                  <a:extLst>
                    <a:ext uri="{FF2B5EF4-FFF2-40B4-BE49-F238E27FC236}">
                      <a16:creationId xmlns:a16="http://schemas.microsoft.com/office/drawing/2014/main" id="{929D6E2A-3E8D-4D2D-B6EA-601A9AA04F8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75" name="Rectangle 51">
              <a:extLst>
                <a:ext uri="{FF2B5EF4-FFF2-40B4-BE49-F238E27FC236}">
                  <a16:creationId xmlns:a16="http://schemas.microsoft.com/office/drawing/2014/main" id="{FDD91884-D0CE-4A4C-97B4-3C51D3BF29CE}"/>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676" name="Line 52">
              <a:extLst>
                <a:ext uri="{FF2B5EF4-FFF2-40B4-BE49-F238E27FC236}">
                  <a16:creationId xmlns:a16="http://schemas.microsoft.com/office/drawing/2014/main" id="{F189F90D-0D24-4377-BF4D-E22E902CFF3F}"/>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7" name="Line 53">
              <a:extLst>
                <a:ext uri="{FF2B5EF4-FFF2-40B4-BE49-F238E27FC236}">
                  <a16:creationId xmlns:a16="http://schemas.microsoft.com/office/drawing/2014/main" id="{E0497046-CACD-4CEB-85BC-F42045181B44}"/>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54678" name="Line 54">
            <a:extLst>
              <a:ext uri="{FF2B5EF4-FFF2-40B4-BE49-F238E27FC236}">
                <a16:creationId xmlns:a16="http://schemas.microsoft.com/office/drawing/2014/main" id="{885EDC07-D01C-4335-9781-828F73769210}"/>
              </a:ext>
            </a:extLst>
          </p:cNvPr>
          <p:cNvSpPr>
            <a:spLocks noChangeShapeType="1"/>
          </p:cNvSpPr>
          <p:nvPr/>
        </p:nvSpPr>
        <p:spPr bwMode="auto">
          <a:xfrm rot="2700000">
            <a:off x="2848143" y="3524188"/>
            <a:ext cx="0" cy="1168237"/>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9" name="Text Box 55">
            <a:extLst>
              <a:ext uri="{FF2B5EF4-FFF2-40B4-BE49-F238E27FC236}">
                <a16:creationId xmlns:a16="http://schemas.microsoft.com/office/drawing/2014/main" id="{3BFCD0CB-71DB-4895-AD36-849B62C7011D}"/>
              </a:ext>
            </a:extLst>
          </p:cNvPr>
          <p:cNvSpPr txBox="1">
            <a:spLocks noChangeArrowheads="1"/>
          </p:cNvSpPr>
          <p:nvPr/>
        </p:nvSpPr>
        <p:spPr bwMode="auto">
          <a:xfrm>
            <a:off x="935179" y="3521650"/>
            <a:ext cx="2277301"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Non-Homologous End Joining</a:t>
            </a:r>
          </a:p>
          <a:p>
            <a:pPr algn="ctr"/>
            <a:r>
              <a:rPr lang="en-US" altLang="en-US" sz="1917" dirty="0">
                <a:latin typeface="Arial" panose="020B0604020202020204" pitchFamily="34" charset="0"/>
                <a:cs typeface="Arial" panose="020B0604020202020204" pitchFamily="34" charset="0"/>
              </a:rPr>
              <a:t>(NHEJ)</a:t>
            </a:r>
          </a:p>
        </p:txBody>
      </p:sp>
      <p:grpSp>
        <p:nvGrpSpPr>
          <p:cNvPr id="154680" name="Group 56">
            <a:extLst>
              <a:ext uri="{FF2B5EF4-FFF2-40B4-BE49-F238E27FC236}">
                <a16:creationId xmlns:a16="http://schemas.microsoft.com/office/drawing/2014/main" id="{8CBD20AC-30B5-4DD9-BD39-9BBE7A2021B5}"/>
              </a:ext>
            </a:extLst>
          </p:cNvPr>
          <p:cNvGrpSpPr>
            <a:grpSpLocks/>
          </p:cNvGrpSpPr>
          <p:nvPr/>
        </p:nvGrpSpPr>
        <p:grpSpPr bwMode="auto">
          <a:xfrm>
            <a:off x="613953" y="6172582"/>
            <a:ext cx="2921437" cy="177518"/>
            <a:chOff x="2016" y="1246"/>
            <a:chExt cx="1728" cy="105"/>
          </a:xfrm>
        </p:grpSpPr>
        <p:sp>
          <p:nvSpPr>
            <p:cNvPr id="154681" name="Line 57">
              <a:extLst>
                <a:ext uri="{FF2B5EF4-FFF2-40B4-BE49-F238E27FC236}">
                  <a16:creationId xmlns:a16="http://schemas.microsoft.com/office/drawing/2014/main" id="{CD1611E7-29C5-4B2B-85B0-ED8B1E5DAA85}"/>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2" name="Line 58">
              <a:extLst>
                <a:ext uri="{FF2B5EF4-FFF2-40B4-BE49-F238E27FC236}">
                  <a16:creationId xmlns:a16="http://schemas.microsoft.com/office/drawing/2014/main" id="{3A09F8EF-FA1C-43F2-A1D5-1C27B8FD57E3}"/>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83" name="Group 59">
              <a:extLst>
                <a:ext uri="{FF2B5EF4-FFF2-40B4-BE49-F238E27FC236}">
                  <a16:creationId xmlns:a16="http://schemas.microsoft.com/office/drawing/2014/main" id="{5954BA9F-E01B-48DF-9472-A707794DD5DC}"/>
                </a:ext>
              </a:extLst>
            </p:cNvPr>
            <p:cNvGrpSpPr>
              <a:grpSpLocks/>
            </p:cNvGrpSpPr>
            <p:nvPr/>
          </p:nvGrpSpPr>
          <p:grpSpPr bwMode="auto">
            <a:xfrm>
              <a:off x="2112" y="1246"/>
              <a:ext cx="1536" cy="101"/>
              <a:chOff x="2078" y="1246"/>
              <a:chExt cx="1536" cy="101"/>
            </a:xfrm>
          </p:grpSpPr>
          <p:sp>
            <p:nvSpPr>
              <p:cNvPr id="154684" name="Line 60">
                <a:extLst>
                  <a:ext uri="{FF2B5EF4-FFF2-40B4-BE49-F238E27FC236}">
                    <a16:creationId xmlns:a16="http://schemas.microsoft.com/office/drawing/2014/main" id="{A9A1B7B3-4AF9-4F26-AF6B-9C284E68E0EA}"/>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5" name="Line 61">
                <a:extLst>
                  <a:ext uri="{FF2B5EF4-FFF2-40B4-BE49-F238E27FC236}">
                    <a16:creationId xmlns:a16="http://schemas.microsoft.com/office/drawing/2014/main" id="{5993DE17-96B9-4FBF-9C5C-57172C2D4DBE}"/>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6" name="Line 62">
                <a:extLst>
                  <a:ext uri="{FF2B5EF4-FFF2-40B4-BE49-F238E27FC236}">
                    <a16:creationId xmlns:a16="http://schemas.microsoft.com/office/drawing/2014/main" id="{9E484686-FF70-4972-8D3D-47FDC3C6E607}"/>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7" name="Line 63">
                <a:extLst>
                  <a:ext uri="{FF2B5EF4-FFF2-40B4-BE49-F238E27FC236}">
                    <a16:creationId xmlns:a16="http://schemas.microsoft.com/office/drawing/2014/main" id="{E8A41574-FF8D-4CD7-9E33-932FC5768FB0}"/>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8" name="Line 64">
                <a:extLst>
                  <a:ext uri="{FF2B5EF4-FFF2-40B4-BE49-F238E27FC236}">
                    <a16:creationId xmlns:a16="http://schemas.microsoft.com/office/drawing/2014/main" id="{7E105585-E2B5-43CB-B1CD-B38A0D9C0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9" name="Line 65">
                <a:extLst>
                  <a:ext uri="{FF2B5EF4-FFF2-40B4-BE49-F238E27FC236}">
                    <a16:creationId xmlns:a16="http://schemas.microsoft.com/office/drawing/2014/main" id="{2636D2C8-8684-49D5-8AB1-66A7278C23BC}"/>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0" name="Line 66">
                <a:extLst>
                  <a:ext uri="{FF2B5EF4-FFF2-40B4-BE49-F238E27FC236}">
                    <a16:creationId xmlns:a16="http://schemas.microsoft.com/office/drawing/2014/main" id="{8465B0D7-F5A6-444A-B7AA-A273EDCBF6B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1" name="Line 67">
                <a:extLst>
                  <a:ext uri="{FF2B5EF4-FFF2-40B4-BE49-F238E27FC236}">
                    <a16:creationId xmlns:a16="http://schemas.microsoft.com/office/drawing/2014/main" id="{CE4485CD-ABD0-4754-9407-EEF605FF733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2" name="Line 68">
                <a:extLst>
                  <a:ext uri="{FF2B5EF4-FFF2-40B4-BE49-F238E27FC236}">
                    <a16:creationId xmlns:a16="http://schemas.microsoft.com/office/drawing/2014/main" id="{CFAB7886-F494-4950-9BFC-0DBA49DBFC9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3" name="Line 69">
                <a:extLst>
                  <a:ext uri="{FF2B5EF4-FFF2-40B4-BE49-F238E27FC236}">
                    <a16:creationId xmlns:a16="http://schemas.microsoft.com/office/drawing/2014/main" id="{E32EE9FB-F972-4060-A778-10A83B1D4A19}"/>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4" name="Line 70">
                <a:extLst>
                  <a:ext uri="{FF2B5EF4-FFF2-40B4-BE49-F238E27FC236}">
                    <a16:creationId xmlns:a16="http://schemas.microsoft.com/office/drawing/2014/main" id="{6CDA1049-CEC9-40CD-BF30-2F858BDFF4BE}"/>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5" name="Line 71">
                <a:extLst>
                  <a:ext uri="{FF2B5EF4-FFF2-40B4-BE49-F238E27FC236}">
                    <a16:creationId xmlns:a16="http://schemas.microsoft.com/office/drawing/2014/main" id="{44C511DF-3385-4B32-988B-CADD6D52A372}"/>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6" name="Line 72">
                <a:extLst>
                  <a:ext uri="{FF2B5EF4-FFF2-40B4-BE49-F238E27FC236}">
                    <a16:creationId xmlns:a16="http://schemas.microsoft.com/office/drawing/2014/main" id="{38AA1FEA-B552-4875-93D4-DE27188A5D17}"/>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7" name="Line 73">
                <a:extLst>
                  <a:ext uri="{FF2B5EF4-FFF2-40B4-BE49-F238E27FC236}">
                    <a16:creationId xmlns:a16="http://schemas.microsoft.com/office/drawing/2014/main" id="{528D33B7-6505-4F5C-9817-E57B8F08D87E}"/>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8" name="Line 74">
                <a:extLst>
                  <a:ext uri="{FF2B5EF4-FFF2-40B4-BE49-F238E27FC236}">
                    <a16:creationId xmlns:a16="http://schemas.microsoft.com/office/drawing/2014/main" id="{79C3705C-CEB0-4F30-BB23-0664F6CC662A}"/>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9" name="Line 75">
                <a:extLst>
                  <a:ext uri="{FF2B5EF4-FFF2-40B4-BE49-F238E27FC236}">
                    <a16:creationId xmlns:a16="http://schemas.microsoft.com/office/drawing/2014/main" id="{E07C15DF-41DE-4CAD-A4FE-A124A9771259}"/>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0" name="Line 76">
                <a:extLst>
                  <a:ext uri="{FF2B5EF4-FFF2-40B4-BE49-F238E27FC236}">
                    <a16:creationId xmlns:a16="http://schemas.microsoft.com/office/drawing/2014/main" id="{803268ED-6219-4A61-A0E4-ED7DDBA4AC1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nvGrpSpPr>
          <p:cNvPr id="154701" name="Group 77">
            <a:extLst>
              <a:ext uri="{FF2B5EF4-FFF2-40B4-BE49-F238E27FC236}">
                <a16:creationId xmlns:a16="http://schemas.microsoft.com/office/drawing/2014/main" id="{4E2023FA-3F65-4D9A-8558-95F54F803D76}"/>
              </a:ext>
            </a:extLst>
          </p:cNvPr>
          <p:cNvGrpSpPr>
            <a:grpSpLocks/>
          </p:cNvGrpSpPr>
          <p:nvPr/>
        </p:nvGrpSpPr>
        <p:grpSpPr bwMode="auto">
          <a:xfrm>
            <a:off x="821906" y="4884313"/>
            <a:ext cx="2978919" cy="300935"/>
            <a:chOff x="701" y="3110"/>
            <a:chExt cx="1762" cy="178"/>
          </a:xfrm>
        </p:grpSpPr>
        <p:grpSp>
          <p:nvGrpSpPr>
            <p:cNvPr id="154702" name="Group 78">
              <a:extLst>
                <a:ext uri="{FF2B5EF4-FFF2-40B4-BE49-F238E27FC236}">
                  <a16:creationId xmlns:a16="http://schemas.microsoft.com/office/drawing/2014/main" id="{6096D474-72A2-4985-ACE8-05FC13552133}"/>
                </a:ext>
              </a:extLst>
            </p:cNvPr>
            <p:cNvGrpSpPr>
              <a:grpSpLocks/>
            </p:cNvGrpSpPr>
            <p:nvPr/>
          </p:nvGrpSpPr>
          <p:grpSpPr bwMode="auto">
            <a:xfrm>
              <a:off x="701" y="3150"/>
              <a:ext cx="1728" cy="105"/>
              <a:chOff x="2016" y="1246"/>
              <a:chExt cx="1728" cy="105"/>
            </a:xfrm>
          </p:grpSpPr>
          <p:sp>
            <p:nvSpPr>
              <p:cNvPr id="154703" name="Line 79">
                <a:extLst>
                  <a:ext uri="{FF2B5EF4-FFF2-40B4-BE49-F238E27FC236}">
                    <a16:creationId xmlns:a16="http://schemas.microsoft.com/office/drawing/2014/main" id="{5FF5C318-F620-441D-80CC-6CBBD71FBACC}"/>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4" name="Line 80">
                <a:extLst>
                  <a:ext uri="{FF2B5EF4-FFF2-40B4-BE49-F238E27FC236}">
                    <a16:creationId xmlns:a16="http://schemas.microsoft.com/office/drawing/2014/main" id="{979CDE7A-7EA4-418E-934D-65EE38F3F2DE}"/>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05" name="Group 81">
                <a:extLst>
                  <a:ext uri="{FF2B5EF4-FFF2-40B4-BE49-F238E27FC236}">
                    <a16:creationId xmlns:a16="http://schemas.microsoft.com/office/drawing/2014/main" id="{4AD8412A-B7C6-47A2-A348-A606820061E8}"/>
                  </a:ext>
                </a:extLst>
              </p:cNvPr>
              <p:cNvGrpSpPr>
                <a:grpSpLocks/>
              </p:cNvGrpSpPr>
              <p:nvPr/>
            </p:nvGrpSpPr>
            <p:grpSpPr bwMode="auto">
              <a:xfrm>
                <a:off x="2112" y="1246"/>
                <a:ext cx="1536" cy="101"/>
                <a:chOff x="2078" y="1246"/>
                <a:chExt cx="1536" cy="101"/>
              </a:xfrm>
            </p:grpSpPr>
            <p:sp>
              <p:nvSpPr>
                <p:cNvPr id="154706" name="Line 82">
                  <a:extLst>
                    <a:ext uri="{FF2B5EF4-FFF2-40B4-BE49-F238E27FC236}">
                      <a16:creationId xmlns:a16="http://schemas.microsoft.com/office/drawing/2014/main" id="{DFCDBD64-BB26-4A52-BC1D-D8665F1AD547}"/>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7" name="Line 83">
                  <a:extLst>
                    <a:ext uri="{FF2B5EF4-FFF2-40B4-BE49-F238E27FC236}">
                      <a16:creationId xmlns:a16="http://schemas.microsoft.com/office/drawing/2014/main" id="{5B8C205B-DF4A-4C60-9E42-8952176AAA8D}"/>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8" name="Line 84">
                  <a:extLst>
                    <a:ext uri="{FF2B5EF4-FFF2-40B4-BE49-F238E27FC236}">
                      <a16:creationId xmlns:a16="http://schemas.microsoft.com/office/drawing/2014/main" id="{BC10A1E7-4717-4A72-B9D7-0A18C123135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9" name="Line 85">
                  <a:extLst>
                    <a:ext uri="{FF2B5EF4-FFF2-40B4-BE49-F238E27FC236}">
                      <a16:creationId xmlns:a16="http://schemas.microsoft.com/office/drawing/2014/main" id="{DBE7FD09-422E-4411-9D29-0EE746D05578}"/>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0" name="Line 86">
                  <a:extLst>
                    <a:ext uri="{FF2B5EF4-FFF2-40B4-BE49-F238E27FC236}">
                      <a16:creationId xmlns:a16="http://schemas.microsoft.com/office/drawing/2014/main" id="{E27040AB-A9EC-439A-9555-FDB0D278ADFD}"/>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1" name="Line 87">
                  <a:extLst>
                    <a:ext uri="{FF2B5EF4-FFF2-40B4-BE49-F238E27FC236}">
                      <a16:creationId xmlns:a16="http://schemas.microsoft.com/office/drawing/2014/main" id="{83FD066D-5049-4CB0-8259-264DE652D693}"/>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2" name="Line 88">
                  <a:extLst>
                    <a:ext uri="{FF2B5EF4-FFF2-40B4-BE49-F238E27FC236}">
                      <a16:creationId xmlns:a16="http://schemas.microsoft.com/office/drawing/2014/main" id="{E1D00C5C-3AD3-415A-8275-768429076F60}"/>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3" name="Line 89">
                  <a:extLst>
                    <a:ext uri="{FF2B5EF4-FFF2-40B4-BE49-F238E27FC236}">
                      <a16:creationId xmlns:a16="http://schemas.microsoft.com/office/drawing/2014/main" id="{3EAF2026-81D7-4F94-B96A-D916158463B0}"/>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4" name="Line 90">
                  <a:extLst>
                    <a:ext uri="{FF2B5EF4-FFF2-40B4-BE49-F238E27FC236}">
                      <a16:creationId xmlns:a16="http://schemas.microsoft.com/office/drawing/2014/main" id="{473552DC-6E58-45DB-B24C-801C1B950A47}"/>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5" name="Line 91">
                  <a:extLst>
                    <a:ext uri="{FF2B5EF4-FFF2-40B4-BE49-F238E27FC236}">
                      <a16:creationId xmlns:a16="http://schemas.microsoft.com/office/drawing/2014/main" id="{6B7651FF-762E-443C-B242-9A7936368F1F}"/>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6" name="Line 92">
                  <a:extLst>
                    <a:ext uri="{FF2B5EF4-FFF2-40B4-BE49-F238E27FC236}">
                      <a16:creationId xmlns:a16="http://schemas.microsoft.com/office/drawing/2014/main" id="{D8D9A9F3-9FA2-4C0D-8AA1-C9FADBACD16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7" name="Line 93">
                  <a:extLst>
                    <a:ext uri="{FF2B5EF4-FFF2-40B4-BE49-F238E27FC236}">
                      <a16:creationId xmlns:a16="http://schemas.microsoft.com/office/drawing/2014/main" id="{97EADEF8-4096-43F5-A1B2-F39041809F1B}"/>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8" name="Line 94">
                  <a:extLst>
                    <a:ext uri="{FF2B5EF4-FFF2-40B4-BE49-F238E27FC236}">
                      <a16:creationId xmlns:a16="http://schemas.microsoft.com/office/drawing/2014/main" id="{BD81B201-184B-4E3D-B877-BFD4BA301F4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9" name="Line 95">
                  <a:extLst>
                    <a:ext uri="{FF2B5EF4-FFF2-40B4-BE49-F238E27FC236}">
                      <a16:creationId xmlns:a16="http://schemas.microsoft.com/office/drawing/2014/main" id="{5E845F07-22BB-4B1C-B6DE-456D887FDF66}"/>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0" name="Line 96">
                  <a:extLst>
                    <a:ext uri="{FF2B5EF4-FFF2-40B4-BE49-F238E27FC236}">
                      <a16:creationId xmlns:a16="http://schemas.microsoft.com/office/drawing/2014/main" id="{AEA806B5-060F-4332-8DB4-CBE0F408316C}"/>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1" name="Line 97">
                  <a:extLst>
                    <a:ext uri="{FF2B5EF4-FFF2-40B4-BE49-F238E27FC236}">
                      <a16:creationId xmlns:a16="http://schemas.microsoft.com/office/drawing/2014/main" id="{29B2040C-F23E-4CDE-B5E1-987AAF2B8755}"/>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2" name="Line 98">
                  <a:extLst>
                    <a:ext uri="{FF2B5EF4-FFF2-40B4-BE49-F238E27FC236}">
                      <a16:creationId xmlns:a16="http://schemas.microsoft.com/office/drawing/2014/main" id="{66AB0B43-22DD-440D-B2FD-89A5B09AFC7E}"/>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23" name="Rectangle 99">
              <a:extLst>
                <a:ext uri="{FF2B5EF4-FFF2-40B4-BE49-F238E27FC236}">
                  <a16:creationId xmlns:a16="http://schemas.microsoft.com/office/drawing/2014/main" id="{E652B67F-4669-4B83-845B-14C15304F218}"/>
                </a:ext>
              </a:extLst>
            </p:cNvPr>
            <p:cNvSpPr>
              <a:spLocks noChangeArrowheads="1"/>
            </p:cNvSpPr>
            <p:nvPr/>
          </p:nvSpPr>
          <p:spPr bwMode="auto">
            <a:xfrm>
              <a:off x="2112" y="3110"/>
              <a:ext cx="351" cy="1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24" name="Line 100">
              <a:extLst>
                <a:ext uri="{FF2B5EF4-FFF2-40B4-BE49-F238E27FC236}">
                  <a16:creationId xmlns:a16="http://schemas.microsoft.com/office/drawing/2014/main" id="{5807AB6C-32CE-45FD-BF32-C288B5FB188C}"/>
                </a:ext>
              </a:extLst>
            </p:cNvPr>
            <p:cNvSpPr>
              <a:spLocks noChangeShapeType="1"/>
            </p:cNvSpPr>
            <p:nvPr/>
          </p:nvSpPr>
          <p:spPr bwMode="auto">
            <a:xfrm>
              <a:off x="2075" y="3150"/>
              <a:ext cx="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54725" name="Group 101">
            <a:extLst>
              <a:ext uri="{FF2B5EF4-FFF2-40B4-BE49-F238E27FC236}">
                <a16:creationId xmlns:a16="http://schemas.microsoft.com/office/drawing/2014/main" id="{E2FE4F47-1E30-48F9-BB5A-D66F9806BBFB}"/>
              </a:ext>
            </a:extLst>
          </p:cNvPr>
          <p:cNvGrpSpPr>
            <a:grpSpLocks/>
          </p:cNvGrpSpPr>
          <p:nvPr/>
        </p:nvGrpSpPr>
        <p:grpSpPr bwMode="auto">
          <a:xfrm>
            <a:off x="140572" y="5498019"/>
            <a:ext cx="3727875" cy="253597"/>
            <a:chOff x="712" y="3466"/>
            <a:chExt cx="2205" cy="150"/>
          </a:xfrm>
        </p:grpSpPr>
        <p:grpSp>
          <p:nvGrpSpPr>
            <p:cNvPr id="154726" name="Group 102">
              <a:extLst>
                <a:ext uri="{FF2B5EF4-FFF2-40B4-BE49-F238E27FC236}">
                  <a16:creationId xmlns:a16="http://schemas.microsoft.com/office/drawing/2014/main" id="{921634B9-059C-4EC2-97AF-BA621844D67F}"/>
                </a:ext>
              </a:extLst>
            </p:cNvPr>
            <p:cNvGrpSpPr>
              <a:grpSpLocks/>
            </p:cNvGrpSpPr>
            <p:nvPr/>
          </p:nvGrpSpPr>
          <p:grpSpPr bwMode="auto">
            <a:xfrm>
              <a:off x="712" y="3497"/>
              <a:ext cx="1728" cy="105"/>
              <a:chOff x="2016" y="1246"/>
              <a:chExt cx="1728" cy="105"/>
            </a:xfrm>
          </p:grpSpPr>
          <p:sp>
            <p:nvSpPr>
              <p:cNvPr id="154727" name="Line 103">
                <a:extLst>
                  <a:ext uri="{FF2B5EF4-FFF2-40B4-BE49-F238E27FC236}">
                    <a16:creationId xmlns:a16="http://schemas.microsoft.com/office/drawing/2014/main" id="{BC891B28-E8D7-4E4D-9995-EE4C2EB48D1F}"/>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8" name="Line 104">
                <a:extLst>
                  <a:ext uri="{FF2B5EF4-FFF2-40B4-BE49-F238E27FC236}">
                    <a16:creationId xmlns:a16="http://schemas.microsoft.com/office/drawing/2014/main" id="{87906ECB-3444-4BEC-8E6B-9FD116150938}"/>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29" name="Group 105">
                <a:extLst>
                  <a:ext uri="{FF2B5EF4-FFF2-40B4-BE49-F238E27FC236}">
                    <a16:creationId xmlns:a16="http://schemas.microsoft.com/office/drawing/2014/main" id="{A97FBBE1-1D3A-41E7-B4C9-EC9436E19F07}"/>
                  </a:ext>
                </a:extLst>
              </p:cNvPr>
              <p:cNvGrpSpPr>
                <a:grpSpLocks/>
              </p:cNvGrpSpPr>
              <p:nvPr/>
            </p:nvGrpSpPr>
            <p:grpSpPr bwMode="auto">
              <a:xfrm>
                <a:off x="2112" y="1246"/>
                <a:ext cx="1536" cy="101"/>
                <a:chOff x="2078" y="1246"/>
                <a:chExt cx="1536" cy="101"/>
              </a:xfrm>
            </p:grpSpPr>
            <p:sp>
              <p:nvSpPr>
                <p:cNvPr id="154730" name="Line 106">
                  <a:extLst>
                    <a:ext uri="{FF2B5EF4-FFF2-40B4-BE49-F238E27FC236}">
                      <a16:creationId xmlns:a16="http://schemas.microsoft.com/office/drawing/2014/main" id="{DEFDDF2F-F172-4D74-908F-15AA59B9C826}"/>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1" name="Line 107">
                  <a:extLst>
                    <a:ext uri="{FF2B5EF4-FFF2-40B4-BE49-F238E27FC236}">
                      <a16:creationId xmlns:a16="http://schemas.microsoft.com/office/drawing/2014/main" id="{0D2322AD-0675-440D-A57B-3F4000B60F5F}"/>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2" name="Line 108">
                  <a:extLst>
                    <a:ext uri="{FF2B5EF4-FFF2-40B4-BE49-F238E27FC236}">
                      <a16:creationId xmlns:a16="http://schemas.microsoft.com/office/drawing/2014/main" id="{373AA137-B002-493A-AF03-05639A15F11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3" name="Line 109">
                  <a:extLst>
                    <a:ext uri="{FF2B5EF4-FFF2-40B4-BE49-F238E27FC236}">
                      <a16:creationId xmlns:a16="http://schemas.microsoft.com/office/drawing/2014/main" id="{8CAB0258-013D-44CE-95C1-2B1E257B526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4" name="Line 110">
                  <a:extLst>
                    <a:ext uri="{FF2B5EF4-FFF2-40B4-BE49-F238E27FC236}">
                      <a16:creationId xmlns:a16="http://schemas.microsoft.com/office/drawing/2014/main" id="{12B92748-85F1-4603-A0F9-F9380B1FB8B5}"/>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5" name="Line 111">
                  <a:extLst>
                    <a:ext uri="{FF2B5EF4-FFF2-40B4-BE49-F238E27FC236}">
                      <a16:creationId xmlns:a16="http://schemas.microsoft.com/office/drawing/2014/main" id="{5B61C2DA-C81B-4473-8CC8-0CDA71EAD8D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6" name="Line 112">
                  <a:extLst>
                    <a:ext uri="{FF2B5EF4-FFF2-40B4-BE49-F238E27FC236}">
                      <a16:creationId xmlns:a16="http://schemas.microsoft.com/office/drawing/2014/main" id="{8C388B96-8725-4BB1-BDE1-DD85A45D9A9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7" name="Line 113">
                  <a:extLst>
                    <a:ext uri="{FF2B5EF4-FFF2-40B4-BE49-F238E27FC236}">
                      <a16:creationId xmlns:a16="http://schemas.microsoft.com/office/drawing/2014/main" id="{4049CDFB-6A3F-4986-BB79-060B7CAE315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8" name="Line 114">
                  <a:extLst>
                    <a:ext uri="{FF2B5EF4-FFF2-40B4-BE49-F238E27FC236}">
                      <a16:creationId xmlns:a16="http://schemas.microsoft.com/office/drawing/2014/main" id="{B96C3F8A-CF51-4510-8E4C-B714F5952B0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9" name="Line 115">
                  <a:extLst>
                    <a:ext uri="{FF2B5EF4-FFF2-40B4-BE49-F238E27FC236}">
                      <a16:creationId xmlns:a16="http://schemas.microsoft.com/office/drawing/2014/main" id="{68462DFA-88F4-48FE-8AF8-54B710DD0C93}"/>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0" name="Line 116">
                  <a:extLst>
                    <a:ext uri="{FF2B5EF4-FFF2-40B4-BE49-F238E27FC236}">
                      <a16:creationId xmlns:a16="http://schemas.microsoft.com/office/drawing/2014/main" id="{7DD22043-6084-41BA-9593-487A251CA61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1" name="Line 117">
                  <a:extLst>
                    <a:ext uri="{FF2B5EF4-FFF2-40B4-BE49-F238E27FC236}">
                      <a16:creationId xmlns:a16="http://schemas.microsoft.com/office/drawing/2014/main" id="{BD336692-C89D-472E-B999-A9298EB8F15D}"/>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2" name="Line 118">
                  <a:extLst>
                    <a:ext uri="{FF2B5EF4-FFF2-40B4-BE49-F238E27FC236}">
                      <a16:creationId xmlns:a16="http://schemas.microsoft.com/office/drawing/2014/main" id="{AD709937-D714-467A-9168-175B1BF9DC9A}"/>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3" name="Line 119">
                  <a:extLst>
                    <a:ext uri="{FF2B5EF4-FFF2-40B4-BE49-F238E27FC236}">
                      <a16:creationId xmlns:a16="http://schemas.microsoft.com/office/drawing/2014/main" id="{AF0040C0-1F7B-4CE0-AE4B-96D7EE9F9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4" name="Line 120">
                  <a:extLst>
                    <a:ext uri="{FF2B5EF4-FFF2-40B4-BE49-F238E27FC236}">
                      <a16:creationId xmlns:a16="http://schemas.microsoft.com/office/drawing/2014/main" id="{2C799A53-E0C6-4DE7-BFE9-CD3EFDA95C42}"/>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5" name="Line 121">
                  <a:extLst>
                    <a:ext uri="{FF2B5EF4-FFF2-40B4-BE49-F238E27FC236}">
                      <a16:creationId xmlns:a16="http://schemas.microsoft.com/office/drawing/2014/main" id="{D40BFAB8-24DD-40D7-AD10-EB093F8142C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6" name="Line 122">
                  <a:extLst>
                    <a:ext uri="{FF2B5EF4-FFF2-40B4-BE49-F238E27FC236}">
                      <a16:creationId xmlns:a16="http://schemas.microsoft.com/office/drawing/2014/main" id="{CCD334AB-1FF3-4BBF-85F3-1C09E78F3E0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47" name="Rectangle 123">
              <a:extLst>
                <a:ext uri="{FF2B5EF4-FFF2-40B4-BE49-F238E27FC236}">
                  <a16:creationId xmlns:a16="http://schemas.microsoft.com/office/drawing/2014/main" id="{A80E7DFF-390E-4450-9447-70ACEC520B98}"/>
                </a:ext>
              </a:extLst>
            </p:cNvPr>
            <p:cNvSpPr>
              <a:spLocks noChangeArrowheads="1"/>
            </p:cNvSpPr>
            <p:nvPr/>
          </p:nvSpPr>
          <p:spPr bwMode="auto">
            <a:xfrm>
              <a:off x="1255" y="3466"/>
              <a:ext cx="1213" cy="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grpSp>
          <p:nvGrpSpPr>
            <p:cNvPr id="154748" name="Group 124">
              <a:extLst>
                <a:ext uri="{FF2B5EF4-FFF2-40B4-BE49-F238E27FC236}">
                  <a16:creationId xmlns:a16="http://schemas.microsoft.com/office/drawing/2014/main" id="{18DADE5E-F570-489C-9F91-C6025BA49F12}"/>
                </a:ext>
              </a:extLst>
            </p:cNvPr>
            <p:cNvGrpSpPr>
              <a:grpSpLocks/>
            </p:cNvGrpSpPr>
            <p:nvPr/>
          </p:nvGrpSpPr>
          <p:grpSpPr bwMode="auto">
            <a:xfrm>
              <a:off x="1189" y="3497"/>
              <a:ext cx="1728" cy="105"/>
              <a:chOff x="2016" y="1246"/>
              <a:chExt cx="1728" cy="105"/>
            </a:xfrm>
          </p:grpSpPr>
          <p:sp>
            <p:nvSpPr>
              <p:cNvPr id="154749" name="Line 125">
                <a:extLst>
                  <a:ext uri="{FF2B5EF4-FFF2-40B4-BE49-F238E27FC236}">
                    <a16:creationId xmlns:a16="http://schemas.microsoft.com/office/drawing/2014/main" id="{C81124C7-6828-48F1-AE5E-2651848C635A}"/>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0" name="Line 126">
                <a:extLst>
                  <a:ext uri="{FF2B5EF4-FFF2-40B4-BE49-F238E27FC236}">
                    <a16:creationId xmlns:a16="http://schemas.microsoft.com/office/drawing/2014/main" id="{E3EC9AA4-0E5C-4A28-9831-C13BC6CE01E7}"/>
                  </a:ext>
                </a:extLst>
              </p:cNvPr>
              <p:cNvSpPr>
                <a:spLocks noChangeShapeType="1"/>
              </p:cNvSpPr>
              <p:nvPr/>
            </p:nvSpPr>
            <p:spPr bwMode="auto">
              <a:xfrm flipH="1">
                <a:off x="2016" y="1351"/>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51" name="Group 127">
                <a:extLst>
                  <a:ext uri="{FF2B5EF4-FFF2-40B4-BE49-F238E27FC236}">
                    <a16:creationId xmlns:a16="http://schemas.microsoft.com/office/drawing/2014/main" id="{3EE4EE86-8FD8-4C4C-8768-78A5C15787BF}"/>
                  </a:ext>
                </a:extLst>
              </p:cNvPr>
              <p:cNvGrpSpPr>
                <a:grpSpLocks/>
              </p:cNvGrpSpPr>
              <p:nvPr/>
            </p:nvGrpSpPr>
            <p:grpSpPr bwMode="auto">
              <a:xfrm>
                <a:off x="2112" y="1246"/>
                <a:ext cx="1536" cy="101"/>
                <a:chOff x="2078" y="1246"/>
                <a:chExt cx="1536" cy="101"/>
              </a:xfrm>
            </p:grpSpPr>
            <p:sp>
              <p:nvSpPr>
                <p:cNvPr id="154752" name="Line 128">
                  <a:extLst>
                    <a:ext uri="{FF2B5EF4-FFF2-40B4-BE49-F238E27FC236}">
                      <a16:creationId xmlns:a16="http://schemas.microsoft.com/office/drawing/2014/main" id="{FE718063-2EC2-4004-8915-F262176F7AB8}"/>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3" name="Line 129">
                  <a:extLst>
                    <a:ext uri="{FF2B5EF4-FFF2-40B4-BE49-F238E27FC236}">
                      <a16:creationId xmlns:a16="http://schemas.microsoft.com/office/drawing/2014/main" id="{A6416CE6-E514-4164-ABDC-4CE2F1C9028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4" name="Line 130">
                  <a:extLst>
                    <a:ext uri="{FF2B5EF4-FFF2-40B4-BE49-F238E27FC236}">
                      <a16:creationId xmlns:a16="http://schemas.microsoft.com/office/drawing/2014/main" id="{8A8FD140-407D-435F-A0AB-BDC80F73203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5" name="Line 131">
                  <a:extLst>
                    <a:ext uri="{FF2B5EF4-FFF2-40B4-BE49-F238E27FC236}">
                      <a16:creationId xmlns:a16="http://schemas.microsoft.com/office/drawing/2014/main" id="{2DEB7264-86D6-4D60-93C8-1775CB91A83A}"/>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6" name="Line 132">
                  <a:extLst>
                    <a:ext uri="{FF2B5EF4-FFF2-40B4-BE49-F238E27FC236}">
                      <a16:creationId xmlns:a16="http://schemas.microsoft.com/office/drawing/2014/main" id="{7A20632E-0676-4CC4-BBD8-E6B19E6AA2F9}"/>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7" name="Line 133">
                  <a:extLst>
                    <a:ext uri="{FF2B5EF4-FFF2-40B4-BE49-F238E27FC236}">
                      <a16:creationId xmlns:a16="http://schemas.microsoft.com/office/drawing/2014/main" id="{F5D25976-3420-4A9F-B6F4-DA9C7E1DFDF2}"/>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8" name="Line 134">
                  <a:extLst>
                    <a:ext uri="{FF2B5EF4-FFF2-40B4-BE49-F238E27FC236}">
                      <a16:creationId xmlns:a16="http://schemas.microsoft.com/office/drawing/2014/main" id="{97E55C71-A878-4BF9-B828-8A3B7D758556}"/>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9" name="Line 135">
                  <a:extLst>
                    <a:ext uri="{FF2B5EF4-FFF2-40B4-BE49-F238E27FC236}">
                      <a16:creationId xmlns:a16="http://schemas.microsoft.com/office/drawing/2014/main" id="{ED28FE06-4918-4733-84AC-725FEDE6439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0" name="Line 136">
                  <a:extLst>
                    <a:ext uri="{FF2B5EF4-FFF2-40B4-BE49-F238E27FC236}">
                      <a16:creationId xmlns:a16="http://schemas.microsoft.com/office/drawing/2014/main" id="{050F621F-A57C-486A-8367-EBB03C720003}"/>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1" name="Line 137">
                  <a:extLst>
                    <a:ext uri="{FF2B5EF4-FFF2-40B4-BE49-F238E27FC236}">
                      <a16:creationId xmlns:a16="http://schemas.microsoft.com/office/drawing/2014/main" id="{8ADB33E9-9DA7-4CE2-8CD8-73743085C1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2" name="Line 138">
                  <a:extLst>
                    <a:ext uri="{FF2B5EF4-FFF2-40B4-BE49-F238E27FC236}">
                      <a16:creationId xmlns:a16="http://schemas.microsoft.com/office/drawing/2014/main" id="{4BE1B313-668D-4D59-8867-CC9FDD7D62F3}"/>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3" name="Line 139">
                  <a:extLst>
                    <a:ext uri="{FF2B5EF4-FFF2-40B4-BE49-F238E27FC236}">
                      <a16:creationId xmlns:a16="http://schemas.microsoft.com/office/drawing/2014/main" id="{C4953240-D3B9-4C47-A400-E2CD24339B1F}"/>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4" name="Line 140">
                  <a:extLst>
                    <a:ext uri="{FF2B5EF4-FFF2-40B4-BE49-F238E27FC236}">
                      <a16:creationId xmlns:a16="http://schemas.microsoft.com/office/drawing/2014/main" id="{BE48D422-D414-4B70-872D-291718E522C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5" name="Line 141">
                  <a:extLst>
                    <a:ext uri="{FF2B5EF4-FFF2-40B4-BE49-F238E27FC236}">
                      <a16:creationId xmlns:a16="http://schemas.microsoft.com/office/drawing/2014/main" id="{B6F88B25-2423-4EE1-B663-B79E63BD4CE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6" name="Line 142">
                  <a:extLst>
                    <a:ext uri="{FF2B5EF4-FFF2-40B4-BE49-F238E27FC236}">
                      <a16:creationId xmlns:a16="http://schemas.microsoft.com/office/drawing/2014/main" id="{958C2068-C552-442B-BD5C-059D0C3FB66D}"/>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7" name="Line 143">
                  <a:extLst>
                    <a:ext uri="{FF2B5EF4-FFF2-40B4-BE49-F238E27FC236}">
                      <a16:creationId xmlns:a16="http://schemas.microsoft.com/office/drawing/2014/main" id="{D7B6F1C5-34C6-4AAF-B59F-9B3FE5BCEC18}"/>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8" name="Line 144">
                  <a:extLst>
                    <a:ext uri="{FF2B5EF4-FFF2-40B4-BE49-F238E27FC236}">
                      <a16:creationId xmlns:a16="http://schemas.microsoft.com/office/drawing/2014/main" id="{AD9D317C-8A61-4ADD-A405-D7992FD6E6F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sp>
        <p:nvSpPr>
          <p:cNvPr id="154769" name="Text Box 145">
            <a:extLst>
              <a:ext uri="{FF2B5EF4-FFF2-40B4-BE49-F238E27FC236}">
                <a16:creationId xmlns:a16="http://schemas.microsoft.com/office/drawing/2014/main" id="{9A7164E4-9BDC-4625-BEA3-AF97373A2DCB}"/>
              </a:ext>
            </a:extLst>
          </p:cNvPr>
          <p:cNvSpPr txBox="1">
            <a:spLocks noChangeArrowheads="1"/>
          </p:cNvSpPr>
          <p:nvPr/>
        </p:nvSpPr>
        <p:spPr bwMode="auto">
          <a:xfrm>
            <a:off x="2630898" y="1453992"/>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0" name="Text Box 146">
            <a:extLst>
              <a:ext uri="{FF2B5EF4-FFF2-40B4-BE49-F238E27FC236}">
                <a16:creationId xmlns:a16="http://schemas.microsoft.com/office/drawing/2014/main" id="{BDD111E7-F630-4B2A-8D7C-DDB16899C60D}"/>
              </a:ext>
            </a:extLst>
          </p:cNvPr>
          <p:cNvSpPr txBox="1">
            <a:spLocks noChangeArrowheads="1"/>
          </p:cNvSpPr>
          <p:nvPr/>
        </p:nvSpPr>
        <p:spPr bwMode="auto">
          <a:xfrm>
            <a:off x="1048453" y="4666220"/>
            <a:ext cx="1970989"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E     F     G</a:t>
            </a:r>
          </a:p>
        </p:txBody>
      </p:sp>
      <p:sp>
        <p:nvSpPr>
          <p:cNvPr id="154771" name="Text Box 147">
            <a:extLst>
              <a:ext uri="{FF2B5EF4-FFF2-40B4-BE49-F238E27FC236}">
                <a16:creationId xmlns:a16="http://schemas.microsoft.com/office/drawing/2014/main" id="{3930FDEB-EEC9-44BF-BE83-A151780BDF19}"/>
              </a:ext>
            </a:extLst>
          </p:cNvPr>
          <p:cNvSpPr txBox="1">
            <a:spLocks noChangeArrowheads="1"/>
          </p:cNvSpPr>
          <p:nvPr/>
        </p:nvSpPr>
        <p:spPr bwMode="auto">
          <a:xfrm>
            <a:off x="367122" y="5259633"/>
            <a:ext cx="3298788"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X     Y     Z     E     F     G</a:t>
            </a:r>
          </a:p>
        </p:txBody>
      </p:sp>
      <p:sp>
        <p:nvSpPr>
          <p:cNvPr id="154772" name="Text Box 148">
            <a:extLst>
              <a:ext uri="{FF2B5EF4-FFF2-40B4-BE49-F238E27FC236}">
                <a16:creationId xmlns:a16="http://schemas.microsoft.com/office/drawing/2014/main" id="{6C5070B4-BCFE-4178-B20C-02A54916CA18}"/>
              </a:ext>
            </a:extLst>
          </p:cNvPr>
          <p:cNvSpPr txBox="1">
            <a:spLocks noChangeArrowheads="1"/>
          </p:cNvSpPr>
          <p:nvPr/>
        </p:nvSpPr>
        <p:spPr bwMode="auto">
          <a:xfrm>
            <a:off x="847266" y="5893629"/>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3" name="Text Box 149">
            <a:extLst>
              <a:ext uri="{FF2B5EF4-FFF2-40B4-BE49-F238E27FC236}">
                <a16:creationId xmlns:a16="http://schemas.microsoft.com/office/drawing/2014/main" id="{1A33872D-5D40-46AE-BB74-9459EDBC8A9C}"/>
              </a:ext>
            </a:extLst>
          </p:cNvPr>
          <p:cNvSpPr txBox="1">
            <a:spLocks noChangeArrowheads="1"/>
          </p:cNvSpPr>
          <p:nvPr/>
        </p:nvSpPr>
        <p:spPr bwMode="auto">
          <a:xfrm>
            <a:off x="4010462" y="4838663"/>
            <a:ext cx="1085554"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Deletion</a:t>
            </a:r>
          </a:p>
        </p:txBody>
      </p:sp>
      <p:sp>
        <p:nvSpPr>
          <p:cNvPr id="154774" name="Text Box 150">
            <a:extLst>
              <a:ext uri="{FF2B5EF4-FFF2-40B4-BE49-F238E27FC236}">
                <a16:creationId xmlns:a16="http://schemas.microsoft.com/office/drawing/2014/main" id="{6D788689-08EC-4C9A-A38F-9F5731B26B91}"/>
              </a:ext>
            </a:extLst>
          </p:cNvPr>
          <p:cNvSpPr txBox="1">
            <a:spLocks noChangeArrowheads="1"/>
          </p:cNvSpPr>
          <p:nvPr/>
        </p:nvSpPr>
        <p:spPr bwMode="auto">
          <a:xfrm>
            <a:off x="4010462" y="5428701"/>
            <a:ext cx="11272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Insertion</a:t>
            </a:r>
          </a:p>
        </p:txBody>
      </p:sp>
      <p:sp>
        <p:nvSpPr>
          <p:cNvPr id="154775" name="Text Box 151">
            <a:extLst>
              <a:ext uri="{FF2B5EF4-FFF2-40B4-BE49-F238E27FC236}">
                <a16:creationId xmlns:a16="http://schemas.microsoft.com/office/drawing/2014/main" id="{97BAF058-1BA7-4457-A37D-F1CCE8EABBF6}"/>
              </a:ext>
            </a:extLst>
          </p:cNvPr>
          <p:cNvSpPr txBox="1">
            <a:spLocks noChangeArrowheads="1"/>
          </p:cNvSpPr>
          <p:nvPr/>
        </p:nvSpPr>
        <p:spPr bwMode="auto">
          <a:xfrm>
            <a:off x="3909094" y="6064284"/>
            <a:ext cx="28889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Restoration (undetected)</a:t>
            </a:r>
          </a:p>
        </p:txBody>
      </p:sp>
      <p:sp>
        <p:nvSpPr>
          <p:cNvPr id="154776" name="AutoShape 152">
            <a:extLst>
              <a:ext uri="{FF2B5EF4-FFF2-40B4-BE49-F238E27FC236}">
                <a16:creationId xmlns:a16="http://schemas.microsoft.com/office/drawing/2014/main" id="{21C67A2B-4288-4A73-A23E-8DFEB6B4C934}"/>
              </a:ext>
            </a:extLst>
          </p:cNvPr>
          <p:cNvSpPr>
            <a:spLocks/>
          </p:cNvSpPr>
          <p:nvPr/>
        </p:nvSpPr>
        <p:spPr bwMode="auto">
          <a:xfrm>
            <a:off x="5148266" y="4679746"/>
            <a:ext cx="204569" cy="1234172"/>
          </a:xfrm>
          <a:prstGeom prst="rightBrace">
            <a:avLst>
              <a:gd name="adj1" fmla="val 5027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77" name="Text Box 153">
            <a:extLst>
              <a:ext uri="{FF2B5EF4-FFF2-40B4-BE49-F238E27FC236}">
                <a16:creationId xmlns:a16="http://schemas.microsoft.com/office/drawing/2014/main" id="{399CDE70-330E-4E04-AFCB-D4F088439044}"/>
              </a:ext>
            </a:extLst>
          </p:cNvPr>
          <p:cNvSpPr txBox="1">
            <a:spLocks noChangeArrowheads="1"/>
          </p:cNvSpPr>
          <p:nvPr/>
        </p:nvSpPr>
        <p:spPr bwMode="auto">
          <a:xfrm>
            <a:off x="5340999" y="5095641"/>
            <a:ext cx="1891135"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together called “</a:t>
            </a:r>
            <a:r>
              <a:rPr lang="en-US" altLang="en-US" sz="1917" b="1" i="1" dirty="0">
                <a:solidFill>
                  <a:srgbClr val="C00000"/>
                </a:solidFill>
                <a:latin typeface="Arial" panose="020B0604020202020204" pitchFamily="34" charset="0"/>
                <a:cs typeface="Arial" panose="020B0604020202020204" pitchFamily="34" charset="0"/>
              </a:rPr>
              <a:t>Indels</a:t>
            </a:r>
            <a:r>
              <a:rPr lang="en-US" altLang="en-US" sz="1917"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EB476E15-C557-1E53-4FCF-8739C015FC55}"/>
              </a:ext>
            </a:extLst>
          </p:cNvPr>
          <p:cNvSpPr txBox="1"/>
          <p:nvPr/>
        </p:nvSpPr>
        <p:spPr>
          <a:xfrm>
            <a:off x="935179" y="768926"/>
            <a:ext cx="11113940"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Repair of a </a:t>
            </a:r>
            <a:r>
              <a:rPr lang="en-US" sz="2052" b="1" i="1" dirty="0">
                <a:solidFill>
                  <a:srgbClr val="C00000"/>
                </a:solidFill>
                <a:latin typeface="Arial" panose="020B0604020202020204" pitchFamily="34" charset="0"/>
              </a:rPr>
              <a:t>targeted</a:t>
            </a:r>
            <a:r>
              <a:rPr lang="en-US" sz="2052" dirty="0">
                <a:solidFill>
                  <a:srgbClr val="C00000"/>
                </a:solidFill>
                <a:latin typeface="Arial" panose="020B0604020202020204" pitchFamily="34" charset="0"/>
              </a:rPr>
              <a:t> double strand break = modification of the genome at a </a:t>
            </a:r>
            <a:r>
              <a:rPr lang="en-US" sz="2052" b="1" i="1" dirty="0">
                <a:solidFill>
                  <a:srgbClr val="C00000"/>
                </a:solidFill>
                <a:latin typeface="Arial" panose="020B0604020202020204" pitchFamily="34" charset="0"/>
              </a:rPr>
              <a:t>defined location</a:t>
            </a:r>
            <a:r>
              <a:rPr lang="en-US" sz="2052" dirty="0">
                <a:solidFill>
                  <a:srgbClr val="C00000"/>
                </a:solidFill>
                <a:latin typeface="Arial" panose="020B0604020202020204" pitchFamily="34" charset="0"/>
              </a:rPr>
              <a:t>.</a:t>
            </a:r>
          </a:p>
        </p:txBody>
      </p:sp>
      <p:sp>
        <p:nvSpPr>
          <p:cNvPr id="8" name="TextBox 7">
            <a:extLst>
              <a:ext uri="{FF2B5EF4-FFF2-40B4-BE49-F238E27FC236}">
                <a16:creationId xmlns:a16="http://schemas.microsoft.com/office/drawing/2014/main" id="{CF166218-CB69-DD3B-E460-2505A12DE76F}"/>
              </a:ext>
            </a:extLst>
          </p:cNvPr>
          <p:cNvSpPr txBox="1"/>
          <p:nvPr/>
        </p:nvSpPr>
        <p:spPr>
          <a:xfrm>
            <a:off x="3267116" y="3782306"/>
            <a:ext cx="3142871" cy="646331"/>
          </a:xfrm>
          <a:prstGeom prst="rect">
            <a:avLst/>
          </a:prstGeom>
          <a:noFill/>
        </p:spPr>
        <p:txBody>
          <a:bodyPr wrap="square" rtlCol="0">
            <a:spAutoFit/>
          </a:bodyPr>
          <a:lstStyle/>
          <a:p>
            <a:r>
              <a:rPr lang="en-US" sz="1800" dirty="0">
                <a:solidFill>
                  <a:srgbClr val="C00000"/>
                </a:solidFill>
                <a:latin typeface="Arial" panose="020B0604020202020204" pitchFamily="34" charset="0"/>
              </a:rPr>
              <a:t>Repair Method I: Addition or deletion of bases</a:t>
            </a:r>
          </a:p>
        </p:txBody>
      </p:sp>
      <p:sp>
        <p:nvSpPr>
          <p:cNvPr id="10" name="TextBox 9">
            <a:extLst>
              <a:ext uri="{FF2B5EF4-FFF2-40B4-BE49-F238E27FC236}">
                <a16:creationId xmlns:a16="http://schemas.microsoft.com/office/drawing/2014/main" id="{6D634258-4BD4-B24A-BE7B-690CB9BDE78A}"/>
              </a:ext>
            </a:extLst>
          </p:cNvPr>
          <p:cNvSpPr txBox="1"/>
          <p:nvPr/>
        </p:nvSpPr>
        <p:spPr>
          <a:xfrm>
            <a:off x="8812177" y="2302207"/>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1" name="TextBox 10">
            <a:extLst>
              <a:ext uri="{FF2B5EF4-FFF2-40B4-BE49-F238E27FC236}">
                <a16:creationId xmlns:a16="http://schemas.microsoft.com/office/drawing/2014/main" id="{5336EA32-352F-A6B9-7130-FB6AE3F1BE02}"/>
              </a:ext>
            </a:extLst>
          </p:cNvPr>
          <p:cNvSpPr txBox="1"/>
          <p:nvPr/>
        </p:nvSpPr>
        <p:spPr>
          <a:xfrm>
            <a:off x="8812177" y="3557556"/>
            <a:ext cx="2595582" cy="408125"/>
          </a:xfrm>
          <a:prstGeom prst="rect">
            <a:avLst/>
          </a:prstGeom>
          <a:noFill/>
        </p:spPr>
        <p:txBody>
          <a:bodyPr wrap="none" rtlCol="0">
            <a:spAutoFit/>
          </a:bodyPr>
          <a:lstStyle/>
          <a:p>
            <a:r>
              <a:rPr lang="en-US" sz="2052" dirty="0">
                <a:latin typeface="Arial" panose="020B0604020202020204" pitchFamily="34" charset="0"/>
              </a:rPr>
              <a:t>Deletion of one base</a:t>
            </a:r>
          </a:p>
        </p:txBody>
      </p:sp>
      <p:sp>
        <p:nvSpPr>
          <p:cNvPr id="13" name="TextBox 12">
            <a:extLst>
              <a:ext uri="{FF2B5EF4-FFF2-40B4-BE49-F238E27FC236}">
                <a16:creationId xmlns:a16="http://schemas.microsoft.com/office/drawing/2014/main" id="{09FFB478-EE5E-BDDC-2BF6-9CB37DE4C3F2}"/>
              </a:ext>
            </a:extLst>
          </p:cNvPr>
          <p:cNvSpPr txBox="1"/>
          <p:nvPr/>
        </p:nvSpPr>
        <p:spPr>
          <a:xfrm>
            <a:off x="7232134" y="2761588"/>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FFFF00"/>
                </a:highlight>
                <a:latin typeface="Courier New" panose="02070309020205020404" pitchFamily="49" charset="0"/>
                <a:cs typeface="Courier New" panose="02070309020205020404" pitchFamily="49" charset="0"/>
              </a:rPr>
              <a: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GlyTrpProIle</a:t>
            </a:r>
            <a:r>
              <a:rPr lang="en-US" sz="2052" dirty="0">
                <a:latin typeface="Courier New" panose="02070309020205020404" pitchFamily="49" charset="0"/>
                <a:cs typeface="Courier New" panose="02070309020205020404" pitchFamily="49" charset="0"/>
              </a:rPr>
              <a:t>...Arg</a:t>
            </a:r>
          </a:p>
        </p:txBody>
      </p:sp>
      <p:sp>
        <p:nvSpPr>
          <p:cNvPr id="167" name="TextBox 166">
            <a:extLst>
              <a:ext uri="{FF2B5EF4-FFF2-40B4-BE49-F238E27FC236}">
                <a16:creationId xmlns:a16="http://schemas.microsoft.com/office/drawing/2014/main" id="{7F99FE0D-462E-5855-C966-650EAE2144D5}"/>
              </a:ext>
            </a:extLst>
          </p:cNvPr>
          <p:cNvSpPr txBox="1"/>
          <p:nvPr/>
        </p:nvSpPr>
        <p:spPr>
          <a:xfrm>
            <a:off x="7202201" y="3882256"/>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GlyCysArgLeu.ArgIle</a:t>
            </a:r>
            <a:r>
              <a:rPr lang="en-US" sz="2052" dirty="0">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737AB63F-9AC4-6960-974F-577626AAB099}"/>
              </a:ext>
            </a:extLst>
          </p:cNvPr>
          <p:cNvSpPr txBox="1"/>
          <p:nvPr/>
        </p:nvSpPr>
        <p:spPr>
          <a:xfrm>
            <a:off x="7432898" y="4712977"/>
            <a:ext cx="5421677" cy="1754326"/>
          </a:xfrm>
          <a:prstGeom prst="rect">
            <a:avLst/>
          </a:prstGeom>
          <a:noFill/>
        </p:spPr>
        <p:txBody>
          <a:bodyPr wrap="square" rtlCol="0">
            <a:spAutoFit/>
          </a:bodyPr>
          <a:lstStyle/>
          <a:p>
            <a:r>
              <a:rPr lang="en-US" sz="1800" dirty="0">
                <a:latin typeface="Arial" panose="020B0604020202020204" pitchFamily="34" charset="0"/>
              </a:rPr>
              <a:t>Indels:</a:t>
            </a:r>
          </a:p>
          <a:p>
            <a:pPr marL="342900" indent="-342900">
              <a:buFont typeface="Arial" panose="020B0604020202020204" pitchFamily="34" charset="0"/>
              <a:buChar char="•"/>
            </a:pPr>
            <a:r>
              <a:rPr lang="en-US" sz="1800" dirty="0">
                <a:latin typeface="Arial" panose="020B0604020202020204" pitchFamily="34" charset="0"/>
              </a:rPr>
              <a:t>+/- 3</a:t>
            </a:r>
            <a:r>
              <a:rPr lang="en-US" sz="1800" i="1" dirty="0">
                <a:latin typeface="Arial" panose="020B0604020202020204" pitchFamily="34" charset="0"/>
              </a:rPr>
              <a:t>n</a:t>
            </a:r>
            <a:r>
              <a:rPr lang="en-US" sz="1800" dirty="0">
                <a:latin typeface="Arial" panose="020B0604020202020204" pitchFamily="34" charset="0"/>
              </a:rPr>
              <a:t> = addition or loss of amino acids</a:t>
            </a:r>
          </a:p>
          <a:p>
            <a:pPr marL="342900" indent="-342900">
              <a:buFont typeface="Arial" panose="020B0604020202020204" pitchFamily="34" charset="0"/>
              <a:buChar char="•"/>
            </a:pPr>
            <a:r>
              <a:rPr lang="en-US" sz="1800" dirty="0">
                <a:latin typeface="Arial" panose="020B0604020202020204" pitchFamily="34" charset="0"/>
              </a:rPr>
              <a:t>+/- 1 or 2 bases = Frame shift. changes the amino acid sequence after the indel. The ribosome considers three bases (codon) relative to the start codon.</a:t>
            </a:r>
          </a:p>
        </p:txBody>
      </p:sp>
      <p:sp>
        <p:nvSpPr>
          <p:cNvPr id="5" name="Date Placeholder 4">
            <a:extLst>
              <a:ext uri="{FF2B5EF4-FFF2-40B4-BE49-F238E27FC236}">
                <a16:creationId xmlns:a16="http://schemas.microsoft.com/office/drawing/2014/main" id="{97E72AA1-F6B2-3E3D-ED88-5514A2679E17}"/>
              </a:ext>
            </a:extLst>
          </p:cNvPr>
          <p:cNvSpPr>
            <a:spLocks noGrp="1"/>
          </p:cNvSpPr>
          <p:nvPr>
            <p:ph type="dt" sz="half" idx="10"/>
          </p:nvPr>
        </p:nvSpPr>
        <p:spPr/>
        <p:txBody>
          <a:bodyPr/>
          <a:lstStyle/>
          <a:p>
            <a:fld id="{F3EEE2E9-F7D7-499D-8EA4-306C0837FF2F}" type="datetime1">
              <a:rPr lang="en-US" smtClean="0"/>
              <a:t>2/13/2025</a:t>
            </a:fld>
            <a:endParaRPr lang="en-US"/>
          </a:p>
        </p:txBody>
      </p:sp>
      <p:sp>
        <p:nvSpPr>
          <p:cNvPr id="7" name="Footer Placeholder 6">
            <a:extLst>
              <a:ext uri="{FF2B5EF4-FFF2-40B4-BE49-F238E27FC236}">
                <a16:creationId xmlns:a16="http://schemas.microsoft.com/office/drawing/2014/main" id="{616B449F-BCC4-28F9-2EEC-6CE1AA3B7F31}"/>
              </a:ext>
            </a:extLst>
          </p:cNvPr>
          <p:cNvSpPr>
            <a:spLocks noGrp="1"/>
          </p:cNvSpPr>
          <p:nvPr>
            <p:ph type="ftr" sz="quarter" idx="11"/>
          </p:nvPr>
        </p:nvSpPr>
        <p:spPr/>
        <p:txBody>
          <a:bodyPr/>
          <a:lstStyle/>
          <a:p>
            <a:r>
              <a:rPr lang="en-US"/>
              <a:t>Drugs and Disease Spring 2025 - Lecture 5b</a:t>
            </a:r>
          </a:p>
        </p:txBody>
      </p:sp>
      <p:sp>
        <p:nvSpPr>
          <p:cNvPr id="9" name="Slide Number Placeholder 8">
            <a:extLst>
              <a:ext uri="{FF2B5EF4-FFF2-40B4-BE49-F238E27FC236}">
                <a16:creationId xmlns:a16="http://schemas.microsoft.com/office/drawing/2014/main" id="{FF99D57B-2086-A967-9DC0-377729B79A6F}"/>
              </a:ext>
            </a:extLst>
          </p:cNvPr>
          <p:cNvSpPr>
            <a:spLocks noGrp="1"/>
          </p:cNvSpPr>
          <p:nvPr>
            <p:ph type="sldNum" sz="quarter" idx="12"/>
          </p:nvPr>
        </p:nvSpPr>
        <p:spPr/>
        <p:txBody>
          <a:bodyPr/>
          <a:lstStyle/>
          <a:p>
            <a:fld id="{DC3BB032-4020-48F4-953B-341806DC4A2B}" type="slidenum">
              <a:rPr lang="en-US" smtClean="0"/>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4701"/>
                                        </p:tgtEl>
                                        <p:attrNameLst>
                                          <p:attrName>style.visibility</p:attrName>
                                        </p:attrNameLst>
                                      </p:cBhvr>
                                      <p:to>
                                        <p:strVal val="visible"/>
                                      </p:to>
                                    </p:set>
                                    <p:animEffect transition="in" filter="dissolve">
                                      <p:cBhvr>
                                        <p:cTn id="7" dur="500"/>
                                        <p:tgtEl>
                                          <p:spTgt spid="15470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4773"/>
                                        </p:tgtEl>
                                        <p:attrNameLst>
                                          <p:attrName>style.visibility</p:attrName>
                                        </p:attrNameLst>
                                      </p:cBhvr>
                                      <p:to>
                                        <p:strVal val="visible"/>
                                      </p:to>
                                    </p:set>
                                    <p:animEffect transition="in" filter="dissolve">
                                      <p:cBhvr>
                                        <p:cTn id="11" dur="500"/>
                                        <p:tgtEl>
                                          <p:spTgt spid="1547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4769"/>
                                        </p:tgtEl>
                                        <p:attrNameLst>
                                          <p:attrName>style.visibility</p:attrName>
                                        </p:attrNameLst>
                                      </p:cBhvr>
                                      <p:to>
                                        <p:strVal val="visible"/>
                                      </p:to>
                                    </p:set>
                                    <p:animEffect transition="in" filter="dissolve">
                                      <p:cBhvr>
                                        <p:cTn id="16" dur="500"/>
                                        <p:tgtEl>
                                          <p:spTgt spid="15476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54770"/>
                                        </p:tgtEl>
                                        <p:attrNameLst>
                                          <p:attrName>style.visibility</p:attrName>
                                        </p:attrNameLst>
                                      </p:cBhvr>
                                      <p:to>
                                        <p:strVal val="visible"/>
                                      </p:to>
                                    </p:set>
                                    <p:animEffect transition="in" filter="dissolve">
                                      <p:cBhvr>
                                        <p:cTn id="20" dur="500"/>
                                        <p:tgtEl>
                                          <p:spTgt spid="15477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54725"/>
                                        </p:tgtEl>
                                        <p:attrNameLst>
                                          <p:attrName>style.visibility</p:attrName>
                                        </p:attrNameLst>
                                      </p:cBhvr>
                                      <p:to>
                                        <p:strVal val="visible"/>
                                      </p:to>
                                    </p:set>
                                    <p:animEffect transition="in" filter="dissolve">
                                      <p:cBhvr>
                                        <p:cTn id="25" dur="500"/>
                                        <p:tgtEl>
                                          <p:spTgt spid="1547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4771"/>
                                        </p:tgtEl>
                                        <p:attrNameLst>
                                          <p:attrName>style.visibility</p:attrName>
                                        </p:attrNameLst>
                                      </p:cBhvr>
                                      <p:to>
                                        <p:strVal val="visible"/>
                                      </p:to>
                                    </p:set>
                                    <p:animEffect transition="in" filter="dissolve">
                                      <p:cBhvr>
                                        <p:cTn id="28" dur="500"/>
                                        <p:tgtEl>
                                          <p:spTgt spid="154771"/>
                                        </p:tgtEl>
                                      </p:cBhvr>
                                    </p:animEffec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54774"/>
                                        </p:tgtEl>
                                        <p:attrNameLst>
                                          <p:attrName>style.visibility</p:attrName>
                                        </p:attrNameLst>
                                      </p:cBhvr>
                                      <p:to>
                                        <p:strVal val="visible"/>
                                      </p:to>
                                    </p:set>
                                    <p:animEffect transition="in" filter="dissolve">
                                      <p:cBhvr>
                                        <p:cTn id="32" dur="500"/>
                                        <p:tgtEl>
                                          <p:spTgt spid="1547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4680"/>
                                        </p:tgtEl>
                                        <p:attrNameLst>
                                          <p:attrName>style.visibility</p:attrName>
                                        </p:attrNameLst>
                                      </p:cBhvr>
                                      <p:to>
                                        <p:strVal val="visible"/>
                                      </p:to>
                                    </p:set>
                                    <p:animEffect transition="in" filter="dissolve">
                                      <p:cBhvr>
                                        <p:cTn id="37" dur="500"/>
                                        <p:tgtEl>
                                          <p:spTgt spid="15468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54772"/>
                                        </p:tgtEl>
                                        <p:attrNameLst>
                                          <p:attrName>style.visibility</p:attrName>
                                        </p:attrNameLst>
                                      </p:cBhvr>
                                      <p:to>
                                        <p:strVal val="visible"/>
                                      </p:to>
                                    </p:set>
                                    <p:animEffect transition="in" filter="dissolve">
                                      <p:cBhvr>
                                        <p:cTn id="40" dur="500"/>
                                        <p:tgtEl>
                                          <p:spTgt spid="154772"/>
                                        </p:tgtEl>
                                      </p:cBhvr>
                                    </p:animEffect>
                                  </p:childTnLst>
                                </p:cTn>
                              </p:par>
                            </p:childTnLst>
                          </p:cTn>
                        </p:par>
                        <p:par>
                          <p:cTn id="41" fill="hold" nodeType="afterGroup">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154775"/>
                                        </p:tgtEl>
                                        <p:attrNameLst>
                                          <p:attrName>style.visibility</p:attrName>
                                        </p:attrNameLst>
                                      </p:cBhvr>
                                      <p:to>
                                        <p:strVal val="visible"/>
                                      </p:to>
                                    </p:set>
                                    <p:animEffect transition="in" filter="dissolve">
                                      <p:cBhvr>
                                        <p:cTn id="44" dur="500"/>
                                        <p:tgtEl>
                                          <p:spTgt spid="15477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54776"/>
                                        </p:tgtEl>
                                        <p:attrNameLst>
                                          <p:attrName>style.visibility</p:attrName>
                                        </p:attrNameLst>
                                      </p:cBhvr>
                                      <p:to>
                                        <p:strVal val="visible"/>
                                      </p:to>
                                    </p:set>
                                    <p:animEffect transition="in" filter="dissolve">
                                      <p:cBhvr>
                                        <p:cTn id="49" dur="500"/>
                                        <p:tgtEl>
                                          <p:spTgt spid="154776"/>
                                        </p:tgtEl>
                                      </p:cBhvr>
                                    </p:animEffect>
                                  </p:childTnLst>
                                </p:cTn>
                              </p:par>
                            </p:childTnLst>
                          </p:cTn>
                        </p:par>
                        <p:par>
                          <p:cTn id="50" fill="hold" nodeType="afterGroup">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54777"/>
                                        </p:tgtEl>
                                        <p:attrNameLst>
                                          <p:attrName>style.visibility</p:attrName>
                                        </p:attrNameLst>
                                      </p:cBhvr>
                                      <p:to>
                                        <p:strVal val="visible"/>
                                      </p:to>
                                    </p:set>
                                    <p:animEffect transition="in" filter="dissolve">
                                      <p:cBhvr>
                                        <p:cTn id="53" dur="500"/>
                                        <p:tgtEl>
                                          <p:spTgt spid="154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69" grpId="0"/>
      <p:bldP spid="154770" grpId="0"/>
      <p:bldP spid="154771" grpId="0"/>
      <p:bldP spid="154772" grpId="0"/>
      <p:bldP spid="154773" grpId="0"/>
      <p:bldP spid="154774" grpId="0"/>
      <p:bldP spid="154775" grpId="0"/>
      <p:bldP spid="1547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a:extLst>
              <a:ext uri="{FF2B5EF4-FFF2-40B4-BE49-F238E27FC236}">
                <a16:creationId xmlns:a16="http://schemas.microsoft.com/office/drawing/2014/main" id="{CF6C4477-4B82-47C2-A8C5-FECD49103AB9}"/>
              </a:ext>
            </a:extLst>
          </p:cNvPr>
          <p:cNvSpPr txBox="1">
            <a:spLocks noChangeArrowheads="1"/>
          </p:cNvSpPr>
          <p:nvPr/>
        </p:nvSpPr>
        <p:spPr bwMode="auto">
          <a:xfrm>
            <a:off x="3581669" y="221205"/>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79204" name="Group 4">
            <a:extLst>
              <a:ext uri="{FF2B5EF4-FFF2-40B4-BE49-F238E27FC236}">
                <a16:creationId xmlns:a16="http://schemas.microsoft.com/office/drawing/2014/main" id="{92A7C6EB-A5EC-45A2-B261-9FDCCDC2900B}"/>
              </a:ext>
            </a:extLst>
          </p:cNvPr>
          <p:cNvGrpSpPr>
            <a:grpSpLocks/>
          </p:cNvGrpSpPr>
          <p:nvPr/>
        </p:nvGrpSpPr>
        <p:grpSpPr bwMode="auto">
          <a:xfrm>
            <a:off x="1459025" y="1480161"/>
            <a:ext cx="2921437" cy="177518"/>
            <a:chOff x="2016" y="1246"/>
            <a:chExt cx="1728" cy="105"/>
          </a:xfrm>
        </p:grpSpPr>
        <p:sp>
          <p:nvSpPr>
            <p:cNvPr id="179205" name="Line 5">
              <a:extLst>
                <a:ext uri="{FF2B5EF4-FFF2-40B4-BE49-F238E27FC236}">
                  <a16:creationId xmlns:a16="http://schemas.microsoft.com/office/drawing/2014/main" id="{257E078D-5097-4756-AE98-7F98A7A91621}"/>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6" name="Line 6">
              <a:extLst>
                <a:ext uri="{FF2B5EF4-FFF2-40B4-BE49-F238E27FC236}">
                  <a16:creationId xmlns:a16="http://schemas.microsoft.com/office/drawing/2014/main" id="{852FE9EE-4B3A-4AEA-9B0C-75ED32169D42}"/>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07" name="Group 7">
              <a:extLst>
                <a:ext uri="{FF2B5EF4-FFF2-40B4-BE49-F238E27FC236}">
                  <a16:creationId xmlns:a16="http://schemas.microsoft.com/office/drawing/2014/main" id="{87D95CA3-4899-427F-9A1C-6BE167761942}"/>
                </a:ext>
              </a:extLst>
            </p:cNvPr>
            <p:cNvGrpSpPr>
              <a:grpSpLocks/>
            </p:cNvGrpSpPr>
            <p:nvPr/>
          </p:nvGrpSpPr>
          <p:grpSpPr bwMode="auto">
            <a:xfrm>
              <a:off x="2112" y="1246"/>
              <a:ext cx="1536" cy="101"/>
              <a:chOff x="2078" y="1246"/>
              <a:chExt cx="1536" cy="101"/>
            </a:xfrm>
          </p:grpSpPr>
          <p:sp>
            <p:nvSpPr>
              <p:cNvPr id="179208" name="Line 8">
                <a:extLst>
                  <a:ext uri="{FF2B5EF4-FFF2-40B4-BE49-F238E27FC236}">
                    <a16:creationId xmlns:a16="http://schemas.microsoft.com/office/drawing/2014/main" id="{CE8F1AFA-9ED7-4FBD-B41C-0AE29506F963}"/>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9" name="Line 9">
                <a:extLst>
                  <a:ext uri="{FF2B5EF4-FFF2-40B4-BE49-F238E27FC236}">
                    <a16:creationId xmlns:a16="http://schemas.microsoft.com/office/drawing/2014/main" id="{D25CBB9F-9B9C-42D3-8F51-B69E4958210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0" name="Line 10">
                <a:extLst>
                  <a:ext uri="{FF2B5EF4-FFF2-40B4-BE49-F238E27FC236}">
                    <a16:creationId xmlns:a16="http://schemas.microsoft.com/office/drawing/2014/main" id="{F8671B8C-964E-4E5E-8552-6FF93A89DFB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1" name="Line 11">
                <a:extLst>
                  <a:ext uri="{FF2B5EF4-FFF2-40B4-BE49-F238E27FC236}">
                    <a16:creationId xmlns:a16="http://schemas.microsoft.com/office/drawing/2014/main" id="{7FEC78F6-A98F-43AE-A861-627457AAF129}"/>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2" name="Line 12">
                <a:extLst>
                  <a:ext uri="{FF2B5EF4-FFF2-40B4-BE49-F238E27FC236}">
                    <a16:creationId xmlns:a16="http://schemas.microsoft.com/office/drawing/2014/main" id="{800B5C45-A95C-4ACE-B70B-96F9AAA0F76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3" name="Line 13">
                <a:extLst>
                  <a:ext uri="{FF2B5EF4-FFF2-40B4-BE49-F238E27FC236}">
                    <a16:creationId xmlns:a16="http://schemas.microsoft.com/office/drawing/2014/main" id="{082D5A6E-ACA9-459B-B301-DD05A174EE9B}"/>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4" name="Line 14">
                <a:extLst>
                  <a:ext uri="{FF2B5EF4-FFF2-40B4-BE49-F238E27FC236}">
                    <a16:creationId xmlns:a16="http://schemas.microsoft.com/office/drawing/2014/main" id="{BBC37CDC-F993-4C46-AB65-F6249AC3393F}"/>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5" name="Line 15">
                <a:extLst>
                  <a:ext uri="{FF2B5EF4-FFF2-40B4-BE49-F238E27FC236}">
                    <a16:creationId xmlns:a16="http://schemas.microsoft.com/office/drawing/2014/main" id="{DE062625-7B61-44F5-93D5-0F8DB6B18DD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6" name="Line 16">
                <a:extLst>
                  <a:ext uri="{FF2B5EF4-FFF2-40B4-BE49-F238E27FC236}">
                    <a16:creationId xmlns:a16="http://schemas.microsoft.com/office/drawing/2014/main" id="{F0624562-A083-4F61-A670-80F436B6E57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7" name="Line 17">
                <a:extLst>
                  <a:ext uri="{FF2B5EF4-FFF2-40B4-BE49-F238E27FC236}">
                    <a16:creationId xmlns:a16="http://schemas.microsoft.com/office/drawing/2014/main" id="{C17BA7CF-EC94-4F5D-B2C0-4029A1588651}"/>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8" name="Line 18">
                <a:extLst>
                  <a:ext uri="{FF2B5EF4-FFF2-40B4-BE49-F238E27FC236}">
                    <a16:creationId xmlns:a16="http://schemas.microsoft.com/office/drawing/2014/main" id="{E8CFE0F5-CCDC-4F1A-A9DF-CF4236F35DF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9" name="Line 19">
                <a:extLst>
                  <a:ext uri="{FF2B5EF4-FFF2-40B4-BE49-F238E27FC236}">
                    <a16:creationId xmlns:a16="http://schemas.microsoft.com/office/drawing/2014/main" id="{65D52A99-1FDA-4C8D-B791-3E5CF06983D8}"/>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0" name="Line 20">
                <a:extLst>
                  <a:ext uri="{FF2B5EF4-FFF2-40B4-BE49-F238E27FC236}">
                    <a16:creationId xmlns:a16="http://schemas.microsoft.com/office/drawing/2014/main" id="{80C99114-73C8-471B-9E63-C9865AA04D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1" name="Line 21">
                <a:extLst>
                  <a:ext uri="{FF2B5EF4-FFF2-40B4-BE49-F238E27FC236}">
                    <a16:creationId xmlns:a16="http://schemas.microsoft.com/office/drawing/2014/main" id="{1F1F6E4B-C2B7-4DB7-AC0A-66DAFC09760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2" name="Line 22">
                <a:extLst>
                  <a:ext uri="{FF2B5EF4-FFF2-40B4-BE49-F238E27FC236}">
                    <a16:creationId xmlns:a16="http://schemas.microsoft.com/office/drawing/2014/main" id="{7A7D7CC6-95BE-4E13-8382-06C2F73FEDD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3" name="Line 23">
                <a:extLst>
                  <a:ext uri="{FF2B5EF4-FFF2-40B4-BE49-F238E27FC236}">
                    <a16:creationId xmlns:a16="http://schemas.microsoft.com/office/drawing/2014/main" id="{72D4CCFD-EE54-4787-9090-9376BBEF7ADF}"/>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4" name="Line 24">
                <a:extLst>
                  <a:ext uri="{FF2B5EF4-FFF2-40B4-BE49-F238E27FC236}">
                    <a16:creationId xmlns:a16="http://schemas.microsoft.com/office/drawing/2014/main" id="{8D75227F-2636-44B2-8370-9C76117CC74B}"/>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25" name="Text Box 25">
            <a:extLst>
              <a:ext uri="{FF2B5EF4-FFF2-40B4-BE49-F238E27FC236}">
                <a16:creationId xmlns:a16="http://schemas.microsoft.com/office/drawing/2014/main" id="{5C5C3997-C211-46F0-9559-51BC42BF3B8A}"/>
              </a:ext>
            </a:extLst>
          </p:cNvPr>
          <p:cNvSpPr txBox="1">
            <a:spLocks noChangeArrowheads="1"/>
          </p:cNvSpPr>
          <p:nvPr/>
        </p:nvSpPr>
        <p:spPr bwMode="auto">
          <a:xfrm>
            <a:off x="5091864" y="1329694"/>
            <a:ext cx="1755609"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917" dirty="0">
                <a:latin typeface="Arial" panose="020B0604020202020204" pitchFamily="34" charset="0"/>
                <a:cs typeface="Arial" panose="020B0604020202020204" pitchFamily="34" charset="0"/>
              </a:rPr>
              <a:t>Genomic DNA</a:t>
            </a:r>
          </a:p>
        </p:txBody>
      </p:sp>
      <p:sp>
        <p:nvSpPr>
          <p:cNvPr id="179226" name="Line 26">
            <a:extLst>
              <a:ext uri="{FF2B5EF4-FFF2-40B4-BE49-F238E27FC236}">
                <a16:creationId xmlns:a16="http://schemas.microsoft.com/office/drawing/2014/main" id="{A31EDC48-03D5-401E-9FFB-A353ED0BBF89}"/>
              </a:ext>
            </a:extLst>
          </p:cNvPr>
          <p:cNvSpPr>
            <a:spLocks noChangeShapeType="1"/>
          </p:cNvSpPr>
          <p:nvPr/>
        </p:nvSpPr>
        <p:spPr bwMode="auto">
          <a:xfrm>
            <a:off x="2919743" y="1884230"/>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7" name="Text Box 27">
            <a:extLst>
              <a:ext uri="{FF2B5EF4-FFF2-40B4-BE49-F238E27FC236}">
                <a16:creationId xmlns:a16="http://schemas.microsoft.com/office/drawing/2014/main" id="{BB615527-2430-4B27-BA7F-B2888B8421F0}"/>
              </a:ext>
            </a:extLst>
          </p:cNvPr>
          <p:cNvSpPr txBox="1">
            <a:spLocks noChangeArrowheads="1"/>
          </p:cNvSpPr>
          <p:nvPr/>
        </p:nvSpPr>
        <p:spPr bwMode="auto">
          <a:xfrm>
            <a:off x="4486973" y="2526671"/>
            <a:ext cx="2967083"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double stranded break</a:t>
            </a:r>
          </a:p>
        </p:txBody>
      </p:sp>
      <p:sp>
        <p:nvSpPr>
          <p:cNvPr id="179228" name="Text Box 28">
            <a:extLst>
              <a:ext uri="{FF2B5EF4-FFF2-40B4-BE49-F238E27FC236}">
                <a16:creationId xmlns:a16="http://schemas.microsoft.com/office/drawing/2014/main" id="{08CE99E4-6FA7-4A62-9DAF-6AD8F8A23731}"/>
              </a:ext>
            </a:extLst>
          </p:cNvPr>
          <p:cNvSpPr txBox="1">
            <a:spLocks noChangeArrowheads="1"/>
          </p:cNvSpPr>
          <p:nvPr/>
        </p:nvSpPr>
        <p:spPr bwMode="auto">
          <a:xfrm>
            <a:off x="2361834" y="2007646"/>
            <a:ext cx="24920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Nuclease</a:t>
            </a:r>
          </a:p>
        </p:txBody>
      </p:sp>
      <p:grpSp>
        <p:nvGrpSpPr>
          <p:cNvPr id="179229" name="Group 29">
            <a:extLst>
              <a:ext uri="{FF2B5EF4-FFF2-40B4-BE49-F238E27FC236}">
                <a16:creationId xmlns:a16="http://schemas.microsoft.com/office/drawing/2014/main" id="{A1905D54-B093-48F0-860B-14FEB20084A7}"/>
              </a:ext>
            </a:extLst>
          </p:cNvPr>
          <p:cNvGrpSpPr>
            <a:grpSpLocks/>
          </p:cNvGrpSpPr>
          <p:nvPr/>
        </p:nvGrpSpPr>
        <p:grpSpPr bwMode="auto">
          <a:xfrm>
            <a:off x="1459025" y="2721095"/>
            <a:ext cx="2921437" cy="292482"/>
            <a:chOff x="2044" y="1987"/>
            <a:chExt cx="1728" cy="173"/>
          </a:xfrm>
        </p:grpSpPr>
        <p:grpSp>
          <p:nvGrpSpPr>
            <p:cNvPr id="179230" name="Group 30">
              <a:extLst>
                <a:ext uri="{FF2B5EF4-FFF2-40B4-BE49-F238E27FC236}">
                  <a16:creationId xmlns:a16="http://schemas.microsoft.com/office/drawing/2014/main" id="{AEE75474-0E1F-48EC-8E48-1079269368EA}"/>
                </a:ext>
              </a:extLst>
            </p:cNvPr>
            <p:cNvGrpSpPr>
              <a:grpSpLocks/>
            </p:cNvGrpSpPr>
            <p:nvPr/>
          </p:nvGrpSpPr>
          <p:grpSpPr bwMode="auto">
            <a:xfrm>
              <a:off x="2044" y="2036"/>
              <a:ext cx="1728" cy="105"/>
              <a:chOff x="2016" y="1246"/>
              <a:chExt cx="1728" cy="105"/>
            </a:xfrm>
          </p:grpSpPr>
          <p:sp>
            <p:nvSpPr>
              <p:cNvPr id="179231" name="Line 31">
                <a:extLst>
                  <a:ext uri="{FF2B5EF4-FFF2-40B4-BE49-F238E27FC236}">
                    <a16:creationId xmlns:a16="http://schemas.microsoft.com/office/drawing/2014/main" id="{74E77E3A-5189-43BF-8548-1C4FB4B703F0}"/>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2" name="Line 32">
                <a:extLst>
                  <a:ext uri="{FF2B5EF4-FFF2-40B4-BE49-F238E27FC236}">
                    <a16:creationId xmlns:a16="http://schemas.microsoft.com/office/drawing/2014/main" id="{1FE6DD20-4791-4536-8BE6-DDBB724D2519}"/>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33" name="Group 33">
                <a:extLst>
                  <a:ext uri="{FF2B5EF4-FFF2-40B4-BE49-F238E27FC236}">
                    <a16:creationId xmlns:a16="http://schemas.microsoft.com/office/drawing/2014/main" id="{8DE8368B-B059-45D4-86B2-6F7F42CC1ACB}"/>
                  </a:ext>
                </a:extLst>
              </p:cNvPr>
              <p:cNvGrpSpPr>
                <a:grpSpLocks/>
              </p:cNvGrpSpPr>
              <p:nvPr/>
            </p:nvGrpSpPr>
            <p:grpSpPr bwMode="auto">
              <a:xfrm>
                <a:off x="2112" y="1246"/>
                <a:ext cx="1536" cy="101"/>
                <a:chOff x="2078" y="1246"/>
                <a:chExt cx="1536" cy="101"/>
              </a:xfrm>
            </p:grpSpPr>
            <p:sp>
              <p:nvSpPr>
                <p:cNvPr id="179234" name="Line 34">
                  <a:extLst>
                    <a:ext uri="{FF2B5EF4-FFF2-40B4-BE49-F238E27FC236}">
                      <a16:creationId xmlns:a16="http://schemas.microsoft.com/office/drawing/2014/main" id="{90532789-4F17-4EB8-B488-41B81F19F514}"/>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5" name="Line 35">
                  <a:extLst>
                    <a:ext uri="{FF2B5EF4-FFF2-40B4-BE49-F238E27FC236}">
                      <a16:creationId xmlns:a16="http://schemas.microsoft.com/office/drawing/2014/main" id="{2FE83F77-5C6F-4E64-9A79-F723889E4310}"/>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6" name="Line 36">
                  <a:extLst>
                    <a:ext uri="{FF2B5EF4-FFF2-40B4-BE49-F238E27FC236}">
                      <a16:creationId xmlns:a16="http://schemas.microsoft.com/office/drawing/2014/main" id="{B6391E37-980A-4075-97D7-399363F8E03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7" name="Line 37">
                  <a:extLst>
                    <a:ext uri="{FF2B5EF4-FFF2-40B4-BE49-F238E27FC236}">
                      <a16:creationId xmlns:a16="http://schemas.microsoft.com/office/drawing/2014/main" id="{E9607F19-465E-4991-A729-E46A478514B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8" name="Line 38">
                  <a:extLst>
                    <a:ext uri="{FF2B5EF4-FFF2-40B4-BE49-F238E27FC236}">
                      <a16:creationId xmlns:a16="http://schemas.microsoft.com/office/drawing/2014/main" id="{3A044AB1-77F1-4048-8478-B6B0632B9643}"/>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9" name="Line 39">
                  <a:extLst>
                    <a:ext uri="{FF2B5EF4-FFF2-40B4-BE49-F238E27FC236}">
                      <a16:creationId xmlns:a16="http://schemas.microsoft.com/office/drawing/2014/main" id="{297BBECE-FA9C-4C6F-B6D9-E2F87DCC7F55}"/>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0" name="Line 40">
                  <a:extLst>
                    <a:ext uri="{FF2B5EF4-FFF2-40B4-BE49-F238E27FC236}">
                      <a16:creationId xmlns:a16="http://schemas.microsoft.com/office/drawing/2014/main" id="{31B2E999-0D33-42E1-A21A-D977652A99AA}"/>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1" name="Line 41">
                  <a:extLst>
                    <a:ext uri="{FF2B5EF4-FFF2-40B4-BE49-F238E27FC236}">
                      <a16:creationId xmlns:a16="http://schemas.microsoft.com/office/drawing/2014/main" id="{2902047B-B21B-49EC-8660-6279B9D6A77C}"/>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2" name="Line 42">
                  <a:extLst>
                    <a:ext uri="{FF2B5EF4-FFF2-40B4-BE49-F238E27FC236}">
                      <a16:creationId xmlns:a16="http://schemas.microsoft.com/office/drawing/2014/main" id="{A7357892-287A-485E-8C15-63547B84722C}"/>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3" name="Line 43">
                  <a:extLst>
                    <a:ext uri="{FF2B5EF4-FFF2-40B4-BE49-F238E27FC236}">
                      <a16:creationId xmlns:a16="http://schemas.microsoft.com/office/drawing/2014/main" id="{20C2354B-761E-4FF5-ACE8-231F9220AD07}"/>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4" name="Line 44">
                  <a:extLst>
                    <a:ext uri="{FF2B5EF4-FFF2-40B4-BE49-F238E27FC236}">
                      <a16:creationId xmlns:a16="http://schemas.microsoft.com/office/drawing/2014/main" id="{6FE9B99F-B976-4DA0-AD17-AC9E4DCAFD6C}"/>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5" name="Line 45">
                  <a:extLst>
                    <a:ext uri="{FF2B5EF4-FFF2-40B4-BE49-F238E27FC236}">
                      <a16:creationId xmlns:a16="http://schemas.microsoft.com/office/drawing/2014/main" id="{CFC141CF-6455-4C81-9091-C33334D3ED59}"/>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6" name="Line 46">
                  <a:extLst>
                    <a:ext uri="{FF2B5EF4-FFF2-40B4-BE49-F238E27FC236}">
                      <a16:creationId xmlns:a16="http://schemas.microsoft.com/office/drawing/2014/main" id="{3FD878E8-C05E-4DAB-8071-E41BCB8BCD2E}"/>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7" name="Line 47">
                  <a:extLst>
                    <a:ext uri="{FF2B5EF4-FFF2-40B4-BE49-F238E27FC236}">
                      <a16:creationId xmlns:a16="http://schemas.microsoft.com/office/drawing/2014/main" id="{CD81BCEF-9804-46AF-97E6-B3C0C8E14C0D}"/>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8" name="Line 48">
                  <a:extLst>
                    <a:ext uri="{FF2B5EF4-FFF2-40B4-BE49-F238E27FC236}">
                      <a16:creationId xmlns:a16="http://schemas.microsoft.com/office/drawing/2014/main" id="{EB1D0E09-A76C-4809-90DA-EE235D4B6C4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9" name="Line 49">
                  <a:extLst>
                    <a:ext uri="{FF2B5EF4-FFF2-40B4-BE49-F238E27FC236}">
                      <a16:creationId xmlns:a16="http://schemas.microsoft.com/office/drawing/2014/main" id="{9C9F71B5-6DE9-4FE0-A1A8-089F75A61FF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0" name="Line 50">
                  <a:extLst>
                    <a:ext uri="{FF2B5EF4-FFF2-40B4-BE49-F238E27FC236}">
                      <a16:creationId xmlns:a16="http://schemas.microsoft.com/office/drawing/2014/main" id="{A3129897-E0AA-49A3-B5F7-C7C8D3A1F8E4}"/>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51" name="Rectangle 51">
              <a:extLst>
                <a:ext uri="{FF2B5EF4-FFF2-40B4-BE49-F238E27FC236}">
                  <a16:creationId xmlns:a16="http://schemas.microsoft.com/office/drawing/2014/main" id="{84B6BCAA-6332-4723-8CBB-62A57C6BEDDC}"/>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52" name="Line 52">
              <a:extLst>
                <a:ext uri="{FF2B5EF4-FFF2-40B4-BE49-F238E27FC236}">
                  <a16:creationId xmlns:a16="http://schemas.microsoft.com/office/drawing/2014/main" id="{952A6AC6-5B7A-424B-A0A6-7CA1DD6D3499}"/>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3" name="Line 53">
              <a:extLst>
                <a:ext uri="{FF2B5EF4-FFF2-40B4-BE49-F238E27FC236}">
                  <a16:creationId xmlns:a16="http://schemas.microsoft.com/office/drawing/2014/main" id="{3E84F608-90B9-4CD6-B818-20163A96423D}"/>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54" name="Line 54">
            <a:extLst>
              <a:ext uri="{FF2B5EF4-FFF2-40B4-BE49-F238E27FC236}">
                <a16:creationId xmlns:a16="http://schemas.microsoft.com/office/drawing/2014/main" id="{E5546034-C9CB-41D6-93F9-E035C9E4A210}"/>
              </a:ext>
            </a:extLst>
          </p:cNvPr>
          <p:cNvSpPr>
            <a:spLocks noChangeShapeType="1"/>
          </p:cNvSpPr>
          <p:nvPr/>
        </p:nvSpPr>
        <p:spPr bwMode="auto">
          <a:xfrm rot="18900000" flipH="1">
            <a:off x="3863969" y="3227445"/>
            <a:ext cx="0" cy="1168236"/>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5" name="Text Box 55">
            <a:extLst>
              <a:ext uri="{FF2B5EF4-FFF2-40B4-BE49-F238E27FC236}">
                <a16:creationId xmlns:a16="http://schemas.microsoft.com/office/drawing/2014/main" id="{FFD9C7E9-DEF6-41D8-96B3-FA8741439628}"/>
              </a:ext>
            </a:extLst>
          </p:cNvPr>
          <p:cNvSpPr txBox="1">
            <a:spLocks noChangeArrowheads="1"/>
          </p:cNvSpPr>
          <p:nvPr/>
        </p:nvSpPr>
        <p:spPr bwMode="auto">
          <a:xfrm>
            <a:off x="3701120" y="3340552"/>
            <a:ext cx="3183842"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Homology-Directed Repair</a:t>
            </a:r>
          </a:p>
          <a:p>
            <a:pPr algn="ctr"/>
            <a:r>
              <a:rPr lang="en-US" altLang="en-US" sz="1917" dirty="0">
                <a:latin typeface="Arial" panose="020B0604020202020204" pitchFamily="34" charset="0"/>
                <a:cs typeface="Arial" panose="020B0604020202020204" pitchFamily="34" charset="0"/>
              </a:rPr>
              <a:t>(HDR)</a:t>
            </a:r>
          </a:p>
        </p:txBody>
      </p:sp>
      <p:grpSp>
        <p:nvGrpSpPr>
          <p:cNvPr id="179256" name="Group 56">
            <a:extLst>
              <a:ext uri="{FF2B5EF4-FFF2-40B4-BE49-F238E27FC236}">
                <a16:creationId xmlns:a16="http://schemas.microsoft.com/office/drawing/2014/main" id="{C5F3C81D-3BCC-4726-B4E8-6EF88B6CC5EB}"/>
              </a:ext>
            </a:extLst>
          </p:cNvPr>
          <p:cNvGrpSpPr>
            <a:grpSpLocks/>
          </p:cNvGrpSpPr>
          <p:nvPr/>
        </p:nvGrpSpPr>
        <p:grpSpPr bwMode="auto">
          <a:xfrm>
            <a:off x="1386328" y="3657713"/>
            <a:ext cx="1460718" cy="177518"/>
            <a:chOff x="1973" y="2547"/>
            <a:chExt cx="864" cy="105"/>
          </a:xfrm>
        </p:grpSpPr>
        <p:sp>
          <p:nvSpPr>
            <p:cNvPr id="179257" name="Line 57">
              <a:extLst>
                <a:ext uri="{FF2B5EF4-FFF2-40B4-BE49-F238E27FC236}">
                  <a16:creationId xmlns:a16="http://schemas.microsoft.com/office/drawing/2014/main" id="{2A4EE8B1-F0FA-4C20-AF31-A4DED7308EE0}"/>
                </a:ext>
              </a:extLst>
            </p:cNvPr>
            <p:cNvSpPr>
              <a:spLocks noChangeShapeType="1"/>
            </p:cNvSpPr>
            <p:nvPr/>
          </p:nvSpPr>
          <p:spPr bwMode="auto">
            <a:xfrm>
              <a:off x="1973" y="2547"/>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8" name="Line 58">
              <a:extLst>
                <a:ext uri="{FF2B5EF4-FFF2-40B4-BE49-F238E27FC236}">
                  <a16:creationId xmlns:a16="http://schemas.microsoft.com/office/drawing/2014/main" id="{B97A48DC-C923-43BE-B33C-59891B55FD5B}"/>
                </a:ext>
              </a:extLst>
            </p:cNvPr>
            <p:cNvSpPr>
              <a:spLocks noChangeShapeType="1"/>
            </p:cNvSpPr>
            <p:nvPr/>
          </p:nvSpPr>
          <p:spPr bwMode="auto">
            <a:xfrm flipH="1">
              <a:off x="1973" y="2652"/>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9" name="Line 59">
              <a:extLst>
                <a:ext uri="{FF2B5EF4-FFF2-40B4-BE49-F238E27FC236}">
                  <a16:creationId xmlns:a16="http://schemas.microsoft.com/office/drawing/2014/main" id="{FD4CE010-118A-45D9-A9C8-99BE29A04545}"/>
                </a:ext>
              </a:extLst>
            </p:cNvPr>
            <p:cNvSpPr>
              <a:spLocks noChangeShapeType="1"/>
            </p:cNvSpPr>
            <p:nvPr/>
          </p:nvSpPr>
          <p:spPr bwMode="auto">
            <a:xfrm>
              <a:off x="205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0" name="Line 60">
              <a:extLst>
                <a:ext uri="{FF2B5EF4-FFF2-40B4-BE49-F238E27FC236}">
                  <a16:creationId xmlns:a16="http://schemas.microsoft.com/office/drawing/2014/main" id="{0E9733F2-71C5-42C3-AB99-066D8C15B365}"/>
                </a:ext>
              </a:extLst>
            </p:cNvPr>
            <p:cNvSpPr>
              <a:spLocks noChangeShapeType="1"/>
            </p:cNvSpPr>
            <p:nvPr/>
          </p:nvSpPr>
          <p:spPr bwMode="auto">
            <a:xfrm>
              <a:off x="215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1" name="Line 61">
              <a:extLst>
                <a:ext uri="{FF2B5EF4-FFF2-40B4-BE49-F238E27FC236}">
                  <a16:creationId xmlns:a16="http://schemas.microsoft.com/office/drawing/2014/main" id="{4B064186-AEB5-4A44-BA80-ED86C8247AFF}"/>
                </a:ext>
              </a:extLst>
            </p:cNvPr>
            <p:cNvSpPr>
              <a:spLocks noChangeShapeType="1"/>
            </p:cNvSpPr>
            <p:nvPr/>
          </p:nvSpPr>
          <p:spPr bwMode="auto">
            <a:xfrm>
              <a:off x="225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2" name="Line 62">
              <a:extLst>
                <a:ext uri="{FF2B5EF4-FFF2-40B4-BE49-F238E27FC236}">
                  <a16:creationId xmlns:a16="http://schemas.microsoft.com/office/drawing/2014/main" id="{5AFD9F6A-23E6-4009-85DB-FD2A14EAD1B6}"/>
                </a:ext>
              </a:extLst>
            </p:cNvPr>
            <p:cNvSpPr>
              <a:spLocks noChangeShapeType="1"/>
            </p:cNvSpPr>
            <p:nvPr/>
          </p:nvSpPr>
          <p:spPr bwMode="auto">
            <a:xfrm>
              <a:off x="2347"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3" name="Line 63">
              <a:extLst>
                <a:ext uri="{FF2B5EF4-FFF2-40B4-BE49-F238E27FC236}">
                  <a16:creationId xmlns:a16="http://schemas.microsoft.com/office/drawing/2014/main" id="{F4383109-0D48-4D1F-9080-9396FC4CF585}"/>
                </a:ext>
              </a:extLst>
            </p:cNvPr>
            <p:cNvSpPr>
              <a:spLocks noChangeShapeType="1"/>
            </p:cNvSpPr>
            <p:nvPr/>
          </p:nvSpPr>
          <p:spPr bwMode="auto">
            <a:xfrm>
              <a:off x="2443"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4" name="Line 64">
              <a:extLst>
                <a:ext uri="{FF2B5EF4-FFF2-40B4-BE49-F238E27FC236}">
                  <a16:creationId xmlns:a16="http://schemas.microsoft.com/office/drawing/2014/main" id="{D813F014-7545-4F57-A33A-C94EF8654BFF}"/>
                </a:ext>
              </a:extLst>
            </p:cNvPr>
            <p:cNvSpPr>
              <a:spLocks noChangeShapeType="1"/>
            </p:cNvSpPr>
            <p:nvPr/>
          </p:nvSpPr>
          <p:spPr bwMode="auto">
            <a:xfrm>
              <a:off x="253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5" name="Line 65">
              <a:extLst>
                <a:ext uri="{FF2B5EF4-FFF2-40B4-BE49-F238E27FC236}">
                  <a16:creationId xmlns:a16="http://schemas.microsoft.com/office/drawing/2014/main" id="{63A2B35E-37F3-4368-A41B-4E4B6A160BE3}"/>
                </a:ext>
              </a:extLst>
            </p:cNvPr>
            <p:cNvSpPr>
              <a:spLocks noChangeShapeType="1"/>
            </p:cNvSpPr>
            <p:nvPr/>
          </p:nvSpPr>
          <p:spPr bwMode="auto">
            <a:xfrm>
              <a:off x="263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6" name="Line 66">
              <a:extLst>
                <a:ext uri="{FF2B5EF4-FFF2-40B4-BE49-F238E27FC236}">
                  <a16:creationId xmlns:a16="http://schemas.microsoft.com/office/drawing/2014/main" id="{9D35E554-5E0F-4997-B91A-15E8B4558224}"/>
                </a:ext>
              </a:extLst>
            </p:cNvPr>
            <p:cNvSpPr>
              <a:spLocks noChangeShapeType="1"/>
            </p:cNvSpPr>
            <p:nvPr/>
          </p:nvSpPr>
          <p:spPr bwMode="auto">
            <a:xfrm>
              <a:off x="273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67" name="Text Box 67">
            <a:extLst>
              <a:ext uri="{FF2B5EF4-FFF2-40B4-BE49-F238E27FC236}">
                <a16:creationId xmlns:a16="http://schemas.microsoft.com/office/drawing/2014/main" id="{E65293D8-072B-4F55-B7CE-F6759A704A10}"/>
              </a:ext>
            </a:extLst>
          </p:cNvPr>
          <p:cNvSpPr txBox="1">
            <a:spLocks noChangeArrowheads="1"/>
          </p:cNvSpPr>
          <p:nvPr/>
        </p:nvSpPr>
        <p:spPr bwMode="auto">
          <a:xfrm>
            <a:off x="1392772" y="3298495"/>
            <a:ext cx="144783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a:t>
            </a:r>
          </a:p>
        </p:txBody>
      </p:sp>
      <p:sp>
        <p:nvSpPr>
          <p:cNvPr id="179268" name="Text Box 68">
            <a:extLst>
              <a:ext uri="{FF2B5EF4-FFF2-40B4-BE49-F238E27FC236}">
                <a16:creationId xmlns:a16="http://schemas.microsoft.com/office/drawing/2014/main" id="{0D87FD49-8979-4331-A2FF-0C4663F76FFF}"/>
              </a:ext>
            </a:extLst>
          </p:cNvPr>
          <p:cNvSpPr txBox="1">
            <a:spLocks noChangeArrowheads="1"/>
          </p:cNvSpPr>
          <p:nvPr/>
        </p:nvSpPr>
        <p:spPr bwMode="auto">
          <a:xfrm>
            <a:off x="83274" y="3346931"/>
            <a:ext cx="154354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269" name="Arc 69">
            <a:extLst>
              <a:ext uri="{FF2B5EF4-FFF2-40B4-BE49-F238E27FC236}">
                <a16:creationId xmlns:a16="http://schemas.microsoft.com/office/drawing/2014/main" id="{705749C4-41D6-4642-B8AF-F24D1839221B}"/>
              </a:ext>
            </a:extLst>
          </p:cNvPr>
          <p:cNvSpPr>
            <a:spLocks/>
          </p:cNvSpPr>
          <p:nvPr/>
        </p:nvSpPr>
        <p:spPr bwMode="auto">
          <a:xfrm>
            <a:off x="2978920" y="3730415"/>
            <a:ext cx="1139496" cy="693165"/>
          </a:xfrm>
          <a:custGeom>
            <a:avLst/>
            <a:gdLst>
              <a:gd name="G0" fmla="+- 0 0 0"/>
              <a:gd name="G1" fmla="+- 21600 0 0"/>
              <a:gd name="G2" fmla="+- 21600 0 0"/>
              <a:gd name="T0" fmla="*/ 0 w 18510"/>
              <a:gd name="T1" fmla="*/ 0 h 21600"/>
              <a:gd name="T2" fmla="*/ 18510 w 18510"/>
              <a:gd name="T3" fmla="*/ 10467 h 21600"/>
              <a:gd name="T4" fmla="*/ 0 w 18510"/>
              <a:gd name="T5" fmla="*/ 21600 h 21600"/>
            </a:gdLst>
            <a:ahLst/>
            <a:cxnLst>
              <a:cxn ang="0">
                <a:pos x="T0" y="T1"/>
              </a:cxn>
              <a:cxn ang="0">
                <a:pos x="T2" y="T3"/>
              </a:cxn>
              <a:cxn ang="0">
                <a:pos x="T4" y="T5"/>
              </a:cxn>
            </a:cxnLst>
            <a:rect l="0" t="0" r="r" b="b"/>
            <a:pathLst>
              <a:path w="18510" h="21600" fill="none" extrusionOk="0">
                <a:moveTo>
                  <a:pt x="-1" y="0"/>
                </a:moveTo>
                <a:cubicBezTo>
                  <a:pt x="7579" y="0"/>
                  <a:pt x="14603" y="3972"/>
                  <a:pt x="18509" y="10467"/>
                </a:cubicBezTo>
              </a:path>
              <a:path w="18510" h="21600" stroke="0" extrusionOk="0">
                <a:moveTo>
                  <a:pt x="-1" y="0"/>
                </a:moveTo>
                <a:cubicBezTo>
                  <a:pt x="7579" y="0"/>
                  <a:pt x="14603" y="3972"/>
                  <a:pt x="18509" y="10467"/>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70" name="Text Box 70">
            <a:extLst>
              <a:ext uri="{FF2B5EF4-FFF2-40B4-BE49-F238E27FC236}">
                <a16:creationId xmlns:a16="http://schemas.microsoft.com/office/drawing/2014/main" id="{D6F9E1A2-D746-4F2A-9977-CD9E3F0B268D}"/>
              </a:ext>
            </a:extLst>
          </p:cNvPr>
          <p:cNvSpPr txBox="1">
            <a:spLocks noChangeArrowheads="1"/>
          </p:cNvSpPr>
          <p:nvPr/>
        </p:nvSpPr>
        <p:spPr bwMode="auto">
          <a:xfrm>
            <a:off x="1503828" y="1105546"/>
            <a:ext cx="2768643"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D   </a:t>
            </a:r>
            <a:r>
              <a:rPr lang="en-US" altLang="en-US" sz="2052" dirty="0">
                <a:highlight>
                  <a:srgbClr val="00FFFF"/>
                </a:highlight>
                <a:latin typeface="Arial" panose="020B0604020202020204" pitchFamily="34" charset="0"/>
                <a:cs typeface="Arial" panose="020B0604020202020204" pitchFamily="34" charset="0"/>
              </a:rPr>
              <a:t>E</a:t>
            </a:r>
            <a:r>
              <a:rPr lang="en-US" altLang="en-US" sz="2052" dirty="0">
                <a:latin typeface="Arial" panose="020B0604020202020204" pitchFamily="34" charset="0"/>
                <a:cs typeface="Arial" panose="020B0604020202020204" pitchFamily="34" charset="0"/>
              </a:rPr>
              <a:t>   F   G</a:t>
            </a:r>
          </a:p>
        </p:txBody>
      </p:sp>
      <p:grpSp>
        <p:nvGrpSpPr>
          <p:cNvPr id="179271" name="Group 71">
            <a:extLst>
              <a:ext uri="{FF2B5EF4-FFF2-40B4-BE49-F238E27FC236}">
                <a16:creationId xmlns:a16="http://schemas.microsoft.com/office/drawing/2014/main" id="{1A63E1A7-70E8-4439-BEAE-CC9AC32EF024}"/>
              </a:ext>
            </a:extLst>
          </p:cNvPr>
          <p:cNvGrpSpPr>
            <a:grpSpLocks/>
          </p:cNvGrpSpPr>
          <p:nvPr/>
        </p:nvGrpSpPr>
        <p:grpSpPr bwMode="auto">
          <a:xfrm>
            <a:off x="3482732" y="4213940"/>
            <a:ext cx="3112479" cy="955215"/>
            <a:chOff x="3213" y="2871"/>
            <a:chExt cx="1841" cy="565"/>
          </a:xfrm>
        </p:grpSpPr>
        <p:sp>
          <p:nvSpPr>
            <p:cNvPr id="179272" name="Freeform 72">
              <a:extLst>
                <a:ext uri="{FF2B5EF4-FFF2-40B4-BE49-F238E27FC236}">
                  <a16:creationId xmlns:a16="http://schemas.microsoft.com/office/drawing/2014/main" id="{5E557112-1362-47B4-ADD8-8720AF05E840}"/>
                </a:ext>
              </a:extLst>
            </p:cNvPr>
            <p:cNvSpPr>
              <a:spLocks/>
            </p:cNvSpPr>
            <p:nvPr/>
          </p:nvSpPr>
          <p:spPr bwMode="auto">
            <a:xfrm>
              <a:off x="3683" y="2871"/>
              <a:ext cx="864" cy="158"/>
            </a:xfrm>
            <a:custGeom>
              <a:avLst/>
              <a:gdLst>
                <a:gd name="T0" fmla="*/ 0 w 864"/>
                <a:gd name="T1" fmla="*/ 157 h 158"/>
                <a:gd name="T2" fmla="*/ 142 w 864"/>
                <a:gd name="T3" fmla="*/ 150 h 158"/>
                <a:gd name="T4" fmla="*/ 280 w 864"/>
                <a:gd name="T5" fmla="*/ 12 h 158"/>
                <a:gd name="T6" fmla="*/ 619 w 864"/>
                <a:gd name="T7" fmla="*/ 15 h 158"/>
                <a:gd name="T8" fmla="*/ 733 w 864"/>
                <a:gd name="T9" fmla="*/ 153 h 158"/>
                <a:gd name="T10" fmla="*/ 864 w 864"/>
                <a:gd name="T11" fmla="*/ 158 h 158"/>
              </a:gdLst>
              <a:ahLst/>
              <a:cxnLst>
                <a:cxn ang="0">
                  <a:pos x="T0" y="T1"/>
                </a:cxn>
                <a:cxn ang="0">
                  <a:pos x="T2" y="T3"/>
                </a:cxn>
                <a:cxn ang="0">
                  <a:pos x="T4" y="T5"/>
                </a:cxn>
                <a:cxn ang="0">
                  <a:pos x="T6" y="T7"/>
                </a:cxn>
                <a:cxn ang="0">
                  <a:pos x="T8" y="T9"/>
                </a:cxn>
                <a:cxn ang="0">
                  <a:pos x="T10" y="T11"/>
                </a:cxn>
              </a:cxnLst>
              <a:rect l="0" t="0" r="r" b="b"/>
              <a:pathLst>
                <a:path w="864" h="158">
                  <a:moveTo>
                    <a:pt x="0" y="157"/>
                  </a:moveTo>
                  <a:lnTo>
                    <a:pt x="142" y="150"/>
                  </a:lnTo>
                  <a:cubicBezTo>
                    <a:pt x="189" y="126"/>
                    <a:pt x="201" y="34"/>
                    <a:pt x="280" y="12"/>
                  </a:cubicBezTo>
                  <a:cubicBezTo>
                    <a:pt x="357" y="5"/>
                    <a:pt x="556" y="0"/>
                    <a:pt x="619" y="15"/>
                  </a:cubicBezTo>
                  <a:cubicBezTo>
                    <a:pt x="682" y="30"/>
                    <a:pt x="693" y="142"/>
                    <a:pt x="733" y="153"/>
                  </a:cubicBezTo>
                  <a:lnTo>
                    <a:pt x="864" y="158"/>
                  </a:lnTo>
                </a:path>
              </a:pathLst>
            </a:custGeom>
            <a:noFill/>
            <a:ln w="9525">
              <a:solidFill>
                <a:srgbClr val="0000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3" name="Line 73">
              <a:extLst>
                <a:ext uri="{FF2B5EF4-FFF2-40B4-BE49-F238E27FC236}">
                  <a16:creationId xmlns:a16="http://schemas.microsoft.com/office/drawing/2014/main" id="{70EB62D1-ADBA-48CB-B93D-31BC104655E1}"/>
                </a:ext>
              </a:extLst>
            </p:cNvPr>
            <p:cNvSpPr>
              <a:spLocks noChangeShapeType="1"/>
            </p:cNvSpPr>
            <p:nvPr/>
          </p:nvSpPr>
          <p:spPr bwMode="auto">
            <a:xfrm flipH="1">
              <a:off x="3683" y="3133"/>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4" name="Line 74">
              <a:extLst>
                <a:ext uri="{FF2B5EF4-FFF2-40B4-BE49-F238E27FC236}">
                  <a16:creationId xmlns:a16="http://schemas.microsoft.com/office/drawing/2014/main" id="{D5D7E023-4F0A-4885-903C-005A63483062}"/>
                </a:ext>
              </a:extLst>
            </p:cNvPr>
            <p:cNvSpPr>
              <a:spLocks noChangeShapeType="1"/>
            </p:cNvSpPr>
            <p:nvPr/>
          </p:nvSpPr>
          <p:spPr bwMode="auto">
            <a:xfrm>
              <a:off x="3769"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5" name="Line 75">
              <a:extLst>
                <a:ext uri="{FF2B5EF4-FFF2-40B4-BE49-F238E27FC236}">
                  <a16:creationId xmlns:a16="http://schemas.microsoft.com/office/drawing/2014/main" id="{7B3329F3-E7B4-46E0-97F4-A9351A33D5F1}"/>
                </a:ext>
              </a:extLst>
            </p:cNvPr>
            <p:cNvSpPr>
              <a:spLocks noChangeShapeType="1"/>
            </p:cNvSpPr>
            <p:nvPr/>
          </p:nvSpPr>
          <p:spPr bwMode="auto">
            <a:xfrm>
              <a:off x="3865"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6" name="Line 76">
              <a:extLst>
                <a:ext uri="{FF2B5EF4-FFF2-40B4-BE49-F238E27FC236}">
                  <a16:creationId xmlns:a16="http://schemas.microsoft.com/office/drawing/2014/main" id="{DF923EEA-A79E-464D-AF37-A559094AB1E3}"/>
                </a:ext>
              </a:extLst>
            </p:cNvPr>
            <p:cNvSpPr>
              <a:spLocks noChangeShapeType="1"/>
            </p:cNvSpPr>
            <p:nvPr/>
          </p:nvSpPr>
          <p:spPr bwMode="auto">
            <a:xfrm>
              <a:off x="3961"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7" name="Line 77">
              <a:extLst>
                <a:ext uri="{FF2B5EF4-FFF2-40B4-BE49-F238E27FC236}">
                  <a16:creationId xmlns:a16="http://schemas.microsoft.com/office/drawing/2014/main" id="{E7FF1311-CFAE-43A2-8D5A-9CA9C92616DC}"/>
                </a:ext>
              </a:extLst>
            </p:cNvPr>
            <p:cNvSpPr>
              <a:spLocks noChangeShapeType="1"/>
            </p:cNvSpPr>
            <p:nvPr/>
          </p:nvSpPr>
          <p:spPr bwMode="auto">
            <a:xfrm>
              <a:off x="4057"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8" name="Line 78">
              <a:extLst>
                <a:ext uri="{FF2B5EF4-FFF2-40B4-BE49-F238E27FC236}">
                  <a16:creationId xmlns:a16="http://schemas.microsoft.com/office/drawing/2014/main" id="{BE515268-C255-4B33-ACB8-F499940F78D4}"/>
                </a:ext>
              </a:extLst>
            </p:cNvPr>
            <p:cNvSpPr>
              <a:spLocks noChangeShapeType="1"/>
            </p:cNvSpPr>
            <p:nvPr/>
          </p:nvSpPr>
          <p:spPr bwMode="auto">
            <a:xfrm>
              <a:off x="4153"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9" name="Line 79">
              <a:extLst>
                <a:ext uri="{FF2B5EF4-FFF2-40B4-BE49-F238E27FC236}">
                  <a16:creationId xmlns:a16="http://schemas.microsoft.com/office/drawing/2014/main" id="{7946387C-389F-47DC-BE62-0536B3965852}"/>
                </a:ext>
              </a:extLst>
            </p:cNvPr>
            <p:cNvSpPr>
              <a:spLocks noChangeShapeType="1"/>
            </p:cNvSpPr>
            <p:nvPr/>
          </p:nvSpPr>
          <p:spPr bwMode="auto">
            <a:xfrm>
              <a:off x="4249"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0" name="Line 80">
              <a:extLst>
                <a:ext uri="{FF2B5EF4-FFF2-40B4-BE49-F238E27FC236}">
                  <a16:creationId xmlns:a16="http://schemas.microsoft.com/office/drawing/2014/main" id="{68FE2C1B-6B16-4B89-9B13-B7D58CE1824A}"/>
                </a:ext>
              </a:extLst>
            </p:cNvPr>
            <p:cNvSpPr>
              <a:spLocks noChangeShapeType="1"/>
            </p:cNvSpPr>
            <p:nvPr/>
          </p:nvSpPr>
          <p:spPr bwMode="auto">
            <a:xfrm>
              <a:off x="4345"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1" name="Line 81">
              <a:extLst>
                <a:ext uri="{FF2B5EF4-FFF2-40B4-BE49-F238E27FC236}">
                  <a16:creationId xmlns:a16="http://schemas.microsoft.com/office/drawing/2014/main" id="{CE0D5865-130B-40BB-9CE4-CD09B2D29F19}"/>
                </a:ext>
              </a:extLst>
            </p:cNvPr>
            <p:cNvSpPr>
              <a:spLocks noChangeShapeType="1"/>
            </p:cNvSpPr>
            <p:nvPr/>
          </p:nvSpPr>
          <p:spPr bwMode="auto">
            <a:xfrm>
              <a:off x="4441"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82" name="Group 82">
              <a:extLst>
                <a:ext uri="{FF2B5EF4-FFF2-40B4-BE49-F238E27FC236}">
                  <a16:creationId xmlns:a16="http://schemas.microsoft.com/office/drawing/2014/main" id="{1400C619-0684-42FE-A3D3-FBDACA3288AF}"/>
                </a:ext>
              </a:extLst>
            </p:cNvPr>
            <p:cNvGrpSpPr>
              <a:grpSpLocks/>
            </p:cNvGrpSpPr>
            <p:nvPr/>
          </p:nvGrpSpPr>
          <p:grpSpPr bwMode="auto">
            <a:xfrm>
              <a:off x="4190" y="3331"/>
              <a:ext cx="864" cy="105"/>
              <a:chOff x="1973" y="2547"/>
              <a:chExt cx="864" cy="105"/>
            </a:xfrm>
          </p:grpSpPr>
          <p:sp>
            <p:nvSpPr>
              <p:cNvPr id="179283" name="Line 83">
                <a:extLst>
                  <a:ext uri="{FF2B5EF4-FFF2-40B4-BE49-F238E27FC236}">
                    <a16:creationId xmlns:a16="http://schemas.microsoft.com/office/drawing/2014/main" id="{C0EB8152-BA13-4C32-9FE2-01E139F47CB1}"/>
                  </a:ext>
                </a:extLst>
              </p:cNvPr>
              <p:cNvSpPr>
                <a:spLocks noChangeShapeType="1"/>
              </p:cNvSpPr>
              <p:nvPr/>
            </p:nvSpPr>
            <p:spPr bwMode="auto">
              <a:xfrm>
                <a:off x="1973" y="2547"/>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4" name="Line 84">
                <a:extLst>
                  <a:ext uri="{FF2B5EF4-FFF2-40B4-BE49-F238E27FC236}">
                    <a16:creationId xmlns:a16="http://schemas.microsoft.com/office/drawing/2014/main" id="{DE3614A2-AC5E-4BE3-B809-1BEDFA7B9641}"/>
                  </a:ext>
                </a:extLst>
              </p:cNvPr>
              <p:cNvSpPr>
                <a:spLocks noChangeShapeType="1"/>
              </p:cNvSpPr>
              <p:nvPr/>
            </p:nvSpPr>
            <p:spPr bwMode="auto">
              <a:xfrm flipH="1">
                <a:off x="1973" y="2652"/>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5" name="Line 85">
                <a:extLst>
                  <a:ext uri="{FF2B5EF4-FFF2-40B4-BE49-F238E27FC236}">
                    <a16:creationId xmlns:a16="http://schemas.microsoft.com/office/drawing/2014/main" id="{328768DE-0304-428B-AB19-4E73FA950CB7}"/>
                  </a:ext>
                </a:extLst>
              </p:cNvPr>
              <p:cNvSpPr>
                <a:spLocks noChangeShapeType="1"/>
              </p:cNvSpPr>
              <p:nvPr/>
            </p:nvSpPr>
            <p:spPr bwMode="auto">
              <a:xfrm>
                <a:off x="205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6" name="Line 86">
                <a:extLst>
                  <a:ext uri="{FF2B5EF4-FFF2-40B4-BE49-F238E27FC236}">
                    <a16:creationId xmlns:a16="http://schemas.microsoft.com/office/drawing/2014/main" id="{EFF3C881-1B2D-4E3B-B7FB-07FD889D79BD}"/>
                  </a:ext>
                </a:extLst>
              </p:cNvPr>
              <p:cNvSpPr>
                <a:spLocks noChangeShapeType="1"/>
              </p:cNvSpPr>
              <p:nvPr/>
            </p:nvSpPr>
            <p:spPr bwMode="auto">
              <a:xfrm>
                <a:off x="215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7" name="Line 87">
                <a:extLst>
                  <a:ext uri="{FF2B5EF4-FFF2-40B4-BE49-F238E27FC236}">
                    <a16:creationId xmlns:a16="http://schemas.microsoft.com/office/drawing/2014/main" id="{D9486C18-4DEA-42EB-B63E-9B0BFE7B3232}"/>
                  </a:ext>
                </a:extLst>
              </p:cNvPr>
              <p:cNvSpPr>
                <a:spLocks noChangeShapeType="1"/>
              </p:cNvSpPr>
              <p:nvPr/>
            </p:nvSpPr>
            <p:spPr bwMode="auto">
              <a:xfrm>
                <a:off x="225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8" name="Line 88">
                <a:extLst>
                  <a:ext uri="{FF2B5EF4-FFF2-40B4-BE49-F238E27FC236}">
                    <a16:creationId xmlns:a16="http://schemas.microsoft.com/office/drawing/2014/main" id="{71978F8D-E996-46BA-B953-CEC6254C05C1}"/>
                  </a:ext>
                </a:extLst>
              </p:cNvPr>
              <p:cNvSpPr>
                <a:spLocks noChangeShapeType="1"/>
              </p:cNvSpPr>
              <p:nvPr/>
            </p:nvSpPr>
            <p:spPr bwMode="auto">
              <a:xfrm>
                <a:off x="2347"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9" name="Line 89">
                <a:extLst>
                  <a:ext uri="{FF2B5EF4-FFF2-40B4-BE49-F238E27FC236}">
                    <a16:creationId xmlns:a16="http://schemas.microsoft.com/office/drawing/2014/main" id="{966EBFB1-21C1-4B4D-87B4-5382F1275CE1}"/>
                  </a:ext>
                </a:extLst>
              </p:cNvPr>
              <p:cNvSpPr>
                <a:spLocks noChangeShapeType="1"/>
              </p:cNvSpPr>
              <p:nvPr/>
            </p:nvSpPr>
            <p:spPr bwMode="auto">
              <a:xfrm>
                <a:off x="2443"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0" name="Line 90">
                <a:extLst>
                  <a:ext uri="{FF2B5EF4-FFF2-40B4-BE49-F238E27FC236}">
                    <a16:creationId xmlns:a16="http://schemas.microsoft.com/office/drawing/2014/main" id="{2AC51508-17A3-42E0-BADC-077575125A4E}"/>
                  </a:ext>
                </a:extLst>
              </p:cNvPr>
              <p:cNvSpPr>
                <a:spLocks noChangeShapeType="1"/>
              </p:cNvSpPr>
              <p:nvPr/>
            </p:nvSpPr>
            <p:spPr bwMode="auto">
              <a:xfrm>
                <a:off x="253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1" name="Line 91">
                <a:extLst>
                  <a:ext uri="{FF2B5EF4-FFF2-40B4-BE49-F238E27FC236}">
                    <a16:creationId xmlns:a16="http://schemas.microsoft.com/office/drawing/2014/main" id="{4ECC1B79-795F-45D7-9506-4A8B223DAD66}"/>
                  </a:ext>
                </a:extLst>
              </p:cNvPr>
              <p:cNvSpPr>
                <a:spLocks noChangeShapeType="1"/>
              </p:cNvSpPr>
              <p:nvPr/>
            </p:nvSpPr>
            <p:spPr bwMode="auto">
              <a:xfrm>
                <a:off x="263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2" name="Line 92">
                <a:extLst>
                  <a:ext uri="{FF2B5EF4-FFF2-40B4-BE49-F238E27FC236}">
                    <a16:creationId xmlns:a16="http://schemas.microsoft.com/office/drawing/2014/main" id="{62C53A6E-0F24-4CC8-AB68-6F6B75B03DA8}"/>
                  </a:ext>
                </a:extLst>
              </p:cNvPr>
              <p:cNvSpPr>
                <a:spLocks noChangeShapeType="1"/>
              </p:cNvSpPr>
              <p:nvPr/>
            </p:nvSpPr>
            <p:spPr bwMode="auto">
              <a:xfrm>
                <a:off x="273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93" name="Line 93">
              <a:extLst>
                <a:ext uri="{FF2B5EF4-FFF2-40B4-BE49-F238E27FC236}">
                  <a16:creationId xmlns:a16="http://schemas.microsoft.com/office/drawing/2014/main" id="{AE41F71E-65FB-4BF5-A6DD-88103D5A0439}"/>
                </a:ext>
              </a:extLst>
            </p:cNvPr>
            <p:cNvSpPr>
              <a:spLocks noChangeShapeType="1"/>
            </p:cNvSpPr>
            <p:nvPr/>
          </p:nvSpPr>
          <p:spPr bwMode="auto">
            <a:xfrm>
              <a:off x="3213" y="3331"/>
              <a:ext cx="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4" name="Line 94">
              <a:extLst>
                <a:ext uri="{FF2B5EF4-FFF2-40B4-BE49-F238E27FC236}">
                  <a16:creationId xmlns:a16="http://schemas.microsoft.com/office/drawing/2014/main" id="{82E99AB6-4EE1-4A17-9633-A0DAF3DACC78}"/>
                </a:ext>
              </a:extLst>
            </p:cNvPr>
            <p:cNvSpPr>
              <a:spLocks noChangeShapeType="1"/>
            </p:cNvSpPr>
            <p:nvPr/>
          </p:nvSpPr>
          <p:spPr bwMode="auto">
            <a:xfrm flipH="1">
              <a:off x="3213" y="3436"/>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5" name="Line 95">
              <a:extLst>
                <a:ext uri="{FF2B5EF4-FFF2-40B4-BE49-F238E27FC236}">
                  <a16:creationId xmlns:a16="http://schemas.microsoft.com/office/drawing/2014/main" id="{96A4B567-71B8-4687-BF52-399889F8A58B}"/>
                </a:ext>
              </a:extLst>
            </p:cNvPr>
            <p:cNvSpPr>
              <a:spLocks noChangeShapeType="1"/>
            </p:cNvSpPr>
            <p:nvPr/>
          </p:nvSpPr>
          <p:spPr bwMode="auto">
            <a:xfrm>
              <a:off x="329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6" name="Line 96">
              <a:extLst>
                <a:ext uri="{FF2B5EF4-FFF2-40B4-BE49-F238E27FC236}">
                  <a16:creationId xmlns:a16="http://schemas.microsoft.com/office/drawing/2014/main" id="{2A6540C1-B054-4000-8BC3-F15012CA1FE8}"/>
                </a:ext>
              </a:extLst>
            </p:cNvPr>
            <p:cNvSpPr>
              <a:spLocks noChangeShapeType="1"/>
            </p:cNvSpPr>
            <p:nvPr/>
          </p:nvSpPr>
          <p:spPr bwMode="auto">
            <a:xfrm>
              <a:off x="3395"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7" name="Line 97">
              <a:extLst>
                <a:ext uri="{FF2B5EF4-FFF2-40B4-BE49-F238E27FC236}">
                  <a16:creationId xmlns:a16="http://schemas.microsoft.com/office/drawing/2014/main" id="{F9D97641-7B23-46D4-A326-B28F45B0FF4D}"/>
                </a:ext>
              </a:extLst>
            </p:cNvPr>
            <p:cNvSpPr>
              <a:spLocks noChangeShapeType="1"/>
            </p:cNvSpPr>
            <p:nvPr/>
          </p:nvSpPr>
          <p:spPr bwMode="auto">
            <a:xfrm>
              <a:off x="3491"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8" name="Line 98">
              <a:extLst>
                <a:ext uri="{FF2B5EF4-FFF2-40B4-BE49-F238E27FC236}">
                  <a16:creationId xmlns:a16="http://schemas.microsoft.com/office/drawing/2014/main" id="{81BEA980-95B2-4604-B02D-28F47530ACA6}"/>
                </a:ext>
              </a:extLst>
            </p:cNvPr>
            <p:cNvSpPr>
              <a:spLocks noChangeShapeType="1"/>
            </p:cNvSpPr>
            <p:nvPr/>
          </p:nvSpPr>
          <p:spPr bwMode="auto">
            <a:xfrm>
              <a:off x="3587"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9" name="Line 99">
              <a:extLst>
                <a:ext uri="{FF2B5EF4-FFF2-40B4-BE49-F238E27FC236}">
                  <a16:creationId xmlns:a16="http://schemas.microsoft.com/office/drawing/2014/main" id="{F49463EE-1CA5-41CA-8BE3-2E93B91EC8BC}"/>
                </a:ext>
              </a:extLst>
            </p:cNvPr>
            <p:cNvSpPr>
              <a:spLocks noChangeShapeType="1"/>
            </p:cNvSpPr>
            <p:nvPr/>
          </p:nvSpPr>
          <p:spPr bwMode="auto">
            <a:xfrm>
              <a:off x="3683"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0" name="Line 100">
              <a:extLst>
                <a:ext uri="{FF2B5EF4-FFF2-40B4-BE49-F238E27FC236}">
                  <a16:creationId xmlns:a16="http://schemas.microsoft.com/office/drawing/2014/main" id="{43B60100-95C7-448D-A542-516FDB5CC7C7}"/>
                </a:ext>
              </a:extLst>
            </p:cNvPr>
            <p:cNvSpPr>
              <a:spLocks noChangeShapeType="1"/>
            </p:cNvSpPr>
            <p:nvPr/>
          </p:nvSpPr>
          <p:spPr bwMode="auto">
            <a:xfrm>
              <a:off x="377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1" name="Line 101">
              <a:extLst>
                <a:ext uri="{FF2B5EF4-FFF2-40B4-BE49-F238E27FC236}">
                  <a16:creationId xmlns:a16="http://schemas.microsoft.com/office/drawing/2014/main" id="{C9D767DC-CD5F-4955-8E1E-8A54DC55DDE8}"/>
                </a:ext>
              </a:extLst>
            </p:cNvPr>
            <p:cNvSpPr>
              <a:spLocks noChangeShapeType="1"/>
            </p:cNvSpPr>
            <p:nvPr/>
          </p:nvSpPr>
          <p:spPr bwMode="auto">
            <a:xfrm>
              <a:off x="3875"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2" name="Line 102">
              <a:extLst>
                <a:ext uri="{FF2B5EF4-FFF2-40B4-BE49-F238E27FC236}">
                  <a16:creationId xmlns:a16="http://schemas.microsoft.com/office/drawing/2014/main" id="{8F8E9721-6141-48D2-AA69-9E37DCF5083D}"/>
                </a:ext>
              </a:extLst>
            </p:cNvPr>
            <p:cNvSpPr>
              <a:spLocks noChangeShapeType="1"/>
            </p:cNvSpPr>
            <p:nvPr/>
          </p:nvSpPr>
          <p:spPr bwMode="auto">
            <a:xfrm>
              <a:off x="3971"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cxnSp>
          <p:nvCxnSpPr>
            <p:cNvPr id="179303" name="AutoShape 103">
              <a:extLst>
                <a:ext uri="{FF2B5EF4-FFF2-40B4-BE49-F238E27FC236}">
                  <a16:creationId xmlns:a16="http://schemas.microsoft.com/office/drawing/2014/main" id="{5726BF70-4647-4763-AF50-DADAF049AC2A}"/>
                </a:ext>
              </a:extLst>
            </p:cNvPr>
            <p:cNvCxnSpPr>
              <a:cxnSpLocks noChangeShapeType="1"/>
            </p:cNvCxnSpPr>
            <p:nvPr/>
          </p:nvCxnSpPr>
          <p:spPr bwMode="auto">
            <a:xfrm flipV="1">
              <a:off x="3735" y="3013"/>
              <a:ext cx="342" cy="31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9304" name="Line 104">
              <a:extLst>
                <a:ext uri="{FF2B5EF4-FFF2-40B4-BE49-F238E27FC236}">
                  <a16:creationId xmlns:a16="http://schemas.microsoft.com/office/drawing/2014/main" id="{18FF4BC0-45D6-43DD-9CFB-56E13133EA9E}"/>
                </a:ext>
              </a:extLst>
            </p:cNvPr>
            <p:cNvSpPr>
              <a:spLocks noChangeShapeType="1"/>
            </p:cNvSpPr>
            <p:nvPr/>
          </p:nvSpPr>
          <p:spPr bwMode="auto">
            <a:xfrm>
              <a:off x="3865" y="297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5" name="Line 105">
              <a:extLst>
                <a:ext uri="{FF2B5EF4-FFF2-40B4-BE49-F238E27FC236}">
                  <a16:creationId xmlns:a16="http://schemas.microsoft.com/office/drawing/2014/main" id="{7FBA4882-73AA-46ED-A807-5EF1F80D3505}"/>
                </a:ext>
              </a:extLst>
            </p:cNvPr>
            <p:cNvSpPr>
              <a:spLocks noChangeShapeType="1"/>
            </p:cNvSpPr>
            <p:nvPr/>
          </p:nvSpPr>
          <p:spPr bwMode="auto">
            <a:xfrm>
              <a:off x="3961" y="288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6" name="Line 106">
              <a:extLst>
                <a:ext uri="{FF2B5EF4-FFF2-40B4-BE49-F238E27FC236}">
                  <a16:creationId xmlns:a16="http://schemas.microsoft.com/office/drawing/2014/main" id="{75BB723D-B448-47C4-AC45-EEF9ECC62F8E}"/>
                </a:ext>
              </a:extLst>
            </p:cNvPr>
            <p:cNvSpPr>
              <a:spLocks noChangeShapeType="1"/>
            </p:cNvSpPr>
            <p:nvPr/>
          </p:nvSpPr>
          <p:spPr bwMode="auto">
            <a:xfrm>
              <a:off x="4057"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7" name="Line 107">
              <a:extLst>
                <a:ext uri="{FF2B5EF4-FFF2-40B4-BE49-F238E27FC236}">
                  <a16:creationId xmlns:a16="http://schemas.microsoft.com/office/drawing/2014/main" id="{FAB39340-1585-48B5-968F-73FF9FA369AF}"/>
                </a:ext>
              </a:extLst>
            </p:cNvPr>
            <p:cNvSpPr>
              <a:spLocks noChangeShapeType="1"/>
            </p:cNvSpPr>
            <p:nvPr/>
          </p:nvSpPr>
          <p:spPr bwMode="auto">
            <a:xfrm>
              <a:off x="4153"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8" name="Line 108">
              <a:extLst>
                <a:ext uri="{FF2B5EF4-FFF2-40B4-BE49-F238E27FC236}">
                  <a16:creationId xmlns:a16="http://schemas.microsoft.com/office/drawing/2014/main" id="{0B31ABD3-663F-4718-B19E-216C39599858}"/>
                </a:ext>
              </a:extLst>
            </p:cNvPr>
            <p:cNvSpPr>
              <a:spLocks noChangeShapeType="1"/>
            </p:cNvSpPr>
            <p:nvPr/>
          </p:nvSpPr>
          <p:spPr bwMode="auto">
            <a:xfrm>
              <a:off x="4249"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9" name="Line 109">
              <a:extLst>
                <a:ext uri="{FF2B5EF4-FFF2-40B4-BE49-F238E27FC236}">
                  <a16:creationId xmlns:a16="http://schemas.microsoft.com/office/drawing/2014/main" id="{36488289-1177-4508-AB64-8813A6022410}"/>
                </a:ext>
              </a:extLst>
            </p:cNvPr>
            <p:cNvSpPr>
              <a:spLocks noChangeShapeType="1"/>
            </p:cNvSpPr>
            <p:nvPr/>
          </p:nvSpPr>
          <p:spPr bwMode="auto">
            <a:xfrm>
              <a:off x="4345" y="2923"/>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0" name="Line 110">
              <a:extLst>
                <a:ext uri="{FF2B5EF4-FFF2-40B4-BE49-F238E27FC236}">
                  <a16:creationId xmlns:a16="http://schemas.microsoft.com/office/drawing/2014/main" id="{A18DED74-EF0E-49B4-AD36-E9031EE97E91}"/>
                </a:ext>
              </a:extLst>
            </p:cNvPr>
            <p:cNvSpPr>
              <a:spLocks noChangeShapeType="1"/>
            </p:cNvSpPr>
            <p:nvPr/>
          </p:nvSpPr>
          <p:spPr bwMode="auto">
            <a:xfrm>
              <a:off x="3962"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1" name="Line 111">
              <a:extLst>
                <a:ext uri="{FF2B5EF4-FFF2-40B4-BE49-F238E27FC236}">
                  <a16:creationId xmlns:a16="http://schemas.microsoft.com/office/drawing/2014/main" id="{C59B7937-80AA-4569-B0E7-2FA7046D24C9}"/>
                </a:ext>
              </a:extLst>
            </p:cNvPr>
            <p:cNvSpPr>
              <a:spLocks noChangeShapeType="1"/>
            </p:cNvSpPr>
            <p:nvPr/>
          </p:nvSpPr>
          <p:spPr bwMode="auto">
            <a:xfrm>
              <a:off x="4058"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312" name="Text Box 112">
            <a:extLst>
              <a:ext uri="{FF2B5EF4-FFF2-40B4-BE49-F238E27FC236}">
                <a16:creationId xmlns:a16="http://schemas.microsoft.com/office/drawing/2014/main" id="{F414F3D1-2F27-4E3E-AE36-CFA615EF5353}"/>
              </a:ext>
            </a:extLst>
          </p:cNvPr>
          <p:cNvSpPr txBox="1">
            <a:spLocks noChangeArrowheads="1"/>
          </p:cNvSpPr>
          <p:nvPr/>
        </p:nvSpPr>
        <p:spPr bwMode="auto">
          <a:xfrm>
            <a:off x="5237619" y="4342425"/>
            <a:ext cx="22773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313" name="Text Box 113">
            <a:extLst>
              <a:ext uri="{FF2B5EF4-FFF2-40B4-BE49-F238E27FC236}">
                <a16:creationId xmlns:a16="http://schemas.microsoft.com/office/drawing/2014/main" id="{71AC7BF4-B79B-4710-99C7-50A90F907E5D}"/>
              </a:ext>
            </a:extLst>
          </p:cNvPr>
          <p:cNvSpPr txBox="1">
            <a:spLocks noChangeArrowheads="1"/>
          </p:cNvSpPr>
          <p:nvPr/>
        </p:nvSpPr>
        <p:spPr bwMode="auto">
          <a:xfrm>
            <a:off x="6664525" y="4592645"/>
            <a:ext cx="1007625"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G-DNA </a:t>
            </a:r>
          </a:p>
          <a:p>
            <a:pPr algn="ctr"/>
            <a:r>
              <a:rPr lang="en-US" altLang="en-US" sz="1917" dirty="0">
                <a:latin typeface="Arial" panose="020B0604020202020204" pitchFamily="34" charset="0"/>
                <a:cs typeface="Arial" panose="020B0604020202020204" pitchFamily="34" charset="0"/>
              </a:rPr>
              <a:t>w/DS </a:t>
            </a:r>
          </a:p>
          <a:p>
            <a:pPr algn="ctr"/>
            <a:r>
              <a:rPr lang="en-US" altLang="en-US" sz="1917" dirty="0">
                <a:latin typeface="Arial" panose="020B0604020202020204" pitchFamily="34" charset="0"/>
                <a:cs typeface="Arial" panose="020B0604020202020204" pitchFamily="34" charset="0"/>
              </a:rPr>
              <a:t>break</a:t>
            </a:r>
          </a:p>
        </p:txBody>
      </p:sp>
      <p:grpSp>
        <p:nvGrpSpPr>
          <p:cNvPr id="5" name="Group 4">
            <a:extLst>
              <a:ext uri="{FF2B5EF4-FFF2-40B4-BE49-F238E27FC236}">
                <a16:creationId xmlns:a16="http://schemas.microsoft.com/office/drawing/2014/main" id="{33B8EE59-C644-4DEE-B082-79E1FA17A384}"/>
              </a:ext>
            </a:extLst>
          </p:cNvPr>
          <p:cNvGrpSpPr/>
          <p:nvPr/>
        </p:nvGrpSpPr>
        <p:grpSpPr>
          <a:xfrm>
            <a:off x="1341525" y="5662270"/>
            <a:ext cx="3047964" cy="610873"/>
            <a:chOff x="3216275" y="5911334"/>
            <a:chExt cx="2862008" cy="573604"/>
          </a:xfrm>
        </p:grpSpPr>
        <p:grpSp>
          <p:nvGrpSpPr>
            <p:cNvPr id="179314" name="Group 114">
              <a:extLst>
                <a:ext uri="{FF2B5EF4-FFF2-40B4-BE49-F238E27FC236}">
                  <a16:creationId xmlns:a16="http://schemas.microsoft.com/office/drawing/2014/main" id="{1E65F0FA-90DC-4CE3-A73B-78654CAAC505}"/>
                </a:ext>
              </a:extLst>
            </p:cNvPr>
            <p:cNvGrpSpPr>
              <a:grpSpLocks/>
            </p:cNvGrpSpPr>
            <p:nvPr/>
          </p:nvGrpSpPr>
          <p:grpSpPr bwMode="auto">
            <a:xfrm>
              <a:off x="3216275" y="6272213"/>
              <a:ext cx="2743200" cy="166687"/>
              <a:chOff x="2016" y="1246"/>
              <a:chExt cx="1728" cy="105"/>
            </a:xfrm>
          </p:grpSpPr>
          <p:sp>
            <p:nvSpPr>
              <p:cNvPr id="179315" name="Line 115">
                <a:extLst>
                  <a:ext uri="{FF2B5EF4-FFF2-40B4-BE49-F238E27FC236}">
                    <a16:creationId xmlns:a16="http://schemas.microsoft.com/office/drawing/2014/main" id="{06CFF2EE-3ADF-4D80-8371-DFA9B2929B23}"/>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6" name="Line 116">
                <a:extLst>
                  <a:ext uri="{FF2B5EF4-FFF2-40B4-BE49-F238E27FC236}">
                    <a16:creationId xmlns:a16="http://schemas.microsoft.com/office/drawing/2014/main" id="{ADB0DF0D-9A4C-4B79-993E-3946C0B2EA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317" name="Group 117">
                <a:extLst>
                  <a:ext uri="{FF2B5EF4-FFF2-40B4-BE49-F238E27FC236}">
                    <a16:creationId xmlns:a16="http://schemas.microsoft.com/office/drawing/2014/main" id="{A26E6B25-7E39-4923-A911-4C0DED9C1980}"/>
                  </a:ext>
                </a:extLst>
              </p:cNvPr>
              <p:cNvGrpSpPr>
                <a:grpSpLocks/>
              </p:cNvGrpSpPr>
              <p:nvPr/>
            </p:nvGrpSpPr>
            <p:grpSpPr bwMode="auto">
              <a:xfrm>
                <a:off x="2112" y="1246"/>
                <a:ext cx="1536" cy="101"/>
                <a:chOff x="2078" y="1246"/>
                <a:chExt cx="1536" cy="101"/>
              </a:xfrm>
            </p:grpSpPr>
            <p:sp>
              <p:nvSpPr>
                <p:cNvPr id="179318" name="Line 118">
                  <a:extLst>
                    <a:ext uri="{FF2B5EF4-FFF2-40B4-BE49-F238E27FC236}">
                      <a16:creationId xmlns:a16="http://schemas.microsoft.com/office/drawing/2014/main" id="{47F0C7EE-26AC-4449-9B92-A0D524B1B4C2}"/>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9" name="Line 119">
                  <a:extLst>
                    <a:ext uri="{FF2B5EF4-FFF2-40B4-BE49-F238E27FC236}">
                      <a16:creationId xmlns:a16="http://schemas.microsoft.com/office/drawing/2014/main" id="{0ACA1419-F63F-40F2-9C95-E0A38CCCF461}"/>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0" name="Line 120">
                  <a:extLst>
                    <a:ext uri="{FF2B5EF4-FFF2-40B4-BE49-F238E27FC236}">
                      <a16:creationId xmlns:a16="http://schemas.microsoft.com/office/drawing/2014/main" id="{A8AD0318-42A1-4E88-9AD6-5A76B4915335}"/>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1" name="Line 121">
                  <a:extLst>
                    <a:ext uri="{FF2B5EF4-FFF2-40B4-BE49-F238E27FC236}">
                      <a16:creationId xmlns:a16="http://schemas.microsoft.com/office/drawing/2014/main" id="{0F1D5A78-BAB7-4E4E-A2DF-8D2CFFCBBBE6}"/>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2" name="Line 122">
                  <a:extLst>
                    <a:ext uri="{FF2B5EF4-FFF2-40B4-BE49-F238E27FC236}">
                      <a16:creationId xmlns:a16="http://schemas.microsoft.com/office/drawing/2014/main" id="{CD0314B5-41CD-46D6-9931-89F5CA8A6784}"/>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3" name="Line 123">
                  <a:extLst>
                    <a:ext uri="{FF2B5EF4-FFF2-40B4-BE49-F238E27FC236}">
                      <a16:creationId xmlns:a16="http://schemas.microsoft.com/office/drawing/2014/main" id="{0C403BBE-B6D2-43F7-BD10-5DE8A27E1A81}"/>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4" name="Line 124">
                  <a:extLst>
                    <a:ext uri="{FF2B5EF4-FFF2-40B4-BE49-F238E27FC236}">
                      <a16:creationId xmlns:a16="http://schemas.microsoft.com/office/drawing/2014/main" id="{C13FB981-4F3A-4C33-A43C-B508CEA094C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5" name="Line 125">
                  <a:extLst>
                    <a:ext uri="{FF2B5EF4-FFF2-40B4-BE49-F238E27FC236}">
                      <a16:creationId xmlns:a16="http://schemas.microsoft.com/office/drawing/2014/main" id="{AC4A6948-9CBC-4D16-B4BC-B0573CD2C9E6}"/>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6" name="Line 126">
                  <a:extLst>
                    <a:ext uri="{FF2B5EF4-FFF2-40B4-BE49-F238E27FC236}">
                      <a16:creationId xmlns:a16="http://schemas.microsoft.com/office/drawing/2014/main" id="{52AFD55E-1FDD-4090-BE46-C88B02A8224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7" name="Line 127">
                  <a:extLst>
                    <a:ext uri="{FF2B5EF4-FFF2-40B4-BE49-F238E27FC236}">
                      <a16:creationId xmlns:a16="http://schemas.microsoft.com/office/drawing/2014/main" id="{9712258F-F7C2-43D6-B371-80F84D07E9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8" name="Line 128">
                  <a:extLst>
                    <a:ext uri="{FF2B5EF4-FFF2-40B4-BE49-F238E27FC236}">
                      <a16:creationId xmlns:a16="http://schemas.microsoft.com/office/drawing/2014/main" id="{C32EBE54-1252-4382-8FF2-ABBBD4CACD17}"/>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9" name="Line 129">
                  <a:extLst>
                    <a:ext uri="{FF2B5EF4-FFF2-40B4-BE49-F238E27FC236}">
                      <a16:creationId xmlns:a16="http://schemas.microsoft.com/office/drawing/2014/main" id="{B2969835-1851-4DC9-B51B-9F6AC77E1023}"/>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0" name="Line 130">
                  <a:extLst>
                    <a:ext uri="{FF2B5EF4-FFF2-40B4-BE49-F238E27FC236}">
                      <a16:creationId xmlns:a16="http://schemas.microsoft.com/office/drawing/2014/main" id="{6CBF37B0-816C-46D3-B572-88ECFD56ED4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1" name="Line 131">
                  <a:extLst>
                    <a:ext uri="{FF2B5EF4-FFF2-40B4-BE49-F238E27FC236}">
                      <a16:creationId xmlns:a16="http://schemas.microsoft.com/office/drawing/2014/main" id="{2449FA6E-2BAC-45C2-ABBB-43BBEFC17200}"/>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2" name="Line 132">
                  <a:extLst>
                    <a:ext uri="{FF2B5EF4-FFF2-40B4-BE49-F238E27FC236}">
                      <a16:creationId xmlns:a16="http://schemas.microsoft.com/office/drawing/2014/main" id="{5CD64FD1-B37E-4466-8960-5D6DC04023F9}"/>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3" name="Line 133">
                  <a:extLst>
                    <a:ext uri="{FF2B5EF4-FFF2-40B4-BE49-F238E27FC236}">
                      <a16:creationId xmlns:a16="http://schemas.microsoft.com/office/drawing/2014/main" id="{94DAB967-2204-4E59-9ECA-72D9387BF16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4" name="Line 134">
                  <a:extLst>
                    <a:ext uri="{FF2B5EF4-FFF2-40B4-BE49-F238E27FC236}">
                      <a16:creationId xmlns:a16="http://schemas.microsoft.com/office/drawing/2014/main" id="{A1FF751F-4A73-46C5-A907-9168AEA844AF}"/>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35" name="Text Box 135">
              <a:extLst>
                <a:ext uri="{FF2B5EF4-FFF2-40B4-BE49-F238E27FC236}">
                  <a16:creationId xmlns:a16="http://schemas.microsoft.com/office/drawing/2014/main" id="{7108E182-3581-4918-977F-268BD463891E}"/>
                </a:ext>
              </a:extLst>
            </p:cNvPr>
            <p:cNvSpPr txBox="1">
              <a:spLocks noChangeArrowheads="1"/>
            </p:cNvSpPr>
            <p:nvPr/>
          </p:nvSpPr>
          <p:spPr bwMode="auto">
            <a:xfrm>
              <a:off x="3368675" y="5911334"/>
              <a:ext cx="2709608" cy="38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 </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 </a:t>
              </a:r>
              <a:r>
                <a:rPr lang="en-US" altLang="en-US" sz="2052" dirty="0">
                  <a:latin typeface="Arial" panose="020B0604020202020204" pitchFamily="34" charset="0"/>
                  <a:cs typeface="Arial" panose="020B0604020202020204" pitchFamily="34" charset="0"/>
                </a:rPr>
                <a:t>  F  G</a:t>
              </a:r>
            </a:p>
          </p:txBody>
        </p:sp>
        <p:grpSp>
          <p:nvGrpSpPr>
            <p:cNvPr id="179336" name="Group 136">
              <a:extLst>
                <a:ext uri="{FF2B5EF4-FFF2-40B4-BE49-F238E27FC236}">
                  <a16:creationId xmlns:a16="http://schemas.microsoft.com/office/drawing/2014/main" id="{108D6D1B-3D74-4CF5-9534-AB7F91D45807}"/>
                </a:ext>
              </a:extLst>
            </p:cNvPr>
            <p:cNvGrpSpPr>
              <a:grpSpLocks/>
            </p:cNvGrpSpPr>
            <p:nvPr/>
          </p:nvGrpSpPr>
          <p:grpSpPr bwMode="auto">
            <a:xfrm>
              <a:off x="4824413" y="6229350"/>
              <a:ext cx="188912" cy="88900"/>
              <a:chOff x="2463" y="4170"/>
              <a:chExt cx="119" cy="56"/>
            </a:xfrm>
          </p:grpSpPr>
          <p:sp>
            <p:nvSpPr>
              <p:cNvPr id="179337" name="Oval 137">
                <a:extLst>
                  <a:ext uri="{FF2B5EF4-FFF2-40B4-BE49-F238E27FC236}">
                    <a16:creationId xmlns:a16="http://schemas.microsoft.com/office/drawing/2014/main" id="{CBA5B7EA-0773-47B0-B187-7D93C7A24B7D}"/>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38" name="Line 138">
                <a:extLst>
                  <a:ext uri="{FF2B5EF4-FFF2-40B4-BE49-F238E27FC236}">
                    <a16:creationId xmlns:a16="http://schemas.microsoft.com/office/drawing/2014/main" id="{B799A139-D335-4E21-9261-E5297D76D67C}"/>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79339" name="Group 139">
              <a:extLst>
                <a:ext uri="{FF2B5EF4-FFF2-40B4-BE49-F238E27FC236}">
                  <a16:creationId xmlns:a16="http://schemas.microsoft.com/office/drawing/2014/main" id="{6F0C8F4C-7F3F-4564-BC35-CD8B293F6682}"/>
                </a:ext>
              </a:extLst>
            </p:cNvPr>
            <p:cNvGrpSpPr>
              <a:grpSpLocks/>
            </p:cNvGrpSpPr>
            <p:nvPr/>
          </p:nvGrpSpPr>
          <p:grpSpPr bwMode="auto">
            <a:xfrm flipH="1">
              <a:off x="4448175" y="6396038"/>
              <a:ext cx="188913" cy="88900"/>
              <a:chOff x="2463" y="4170"/>
              <a:chExt cx="119" cy="56"/>
            </a:xfrm>
          </p:grpSpPr>
          <p:sp>
            <p:nvSpPr>
              <p:cNvPr id="179340" name="Oval 140">
                <a:extLst>
                  <a:ext uri="{FF2B5EF4-FFF2-40B4-BE49-F238E27FC236}">
                    <a16:creationId xmlns:a16="http://schemas.microsoft.com/office/drawing/2014/main" id="{352DBA2A-AA08-446E-B3C3-D808AD5C14A8}"/>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41" name="Line 141">
                <a:extLst>
                  <a:ext uri="{FF2B5EF4-FFF2-40B4-BE49-F238E27FC236}">
                    <a16:creationId xmlns:a16="http://schemas.microsoft.com/office/drawing/2014/main" id="{A0F518F2-F2E3-4102-939B-E268A6908F76}"/>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42" name="Text Box 142">
            <a:extLst>
              <a:ext uri="{FF2B5EF4-FFF2-40B4-BE49-F238E27FC236}">
                <a16:creationId xmlns:a16="http://schemas.microsoft.com/office/drawing/2014/main" id="{5AF153BA-16E4-46A1-A7E6-03E3B96F8569}"/>
              </a:ext>
            </a:extLst>
          </p:cNvPr>
          <p:cNvSpPr txBox="1">
            <a:spLocks noChangeArrowheads="1"/>
          </p:cNvSpPr>
          <p:nvPr/>
        </p:nvSpPr>
        <p:spPr bwMode="auto">
          <a:xfrm>
            <a:off x="5103283" y="5703880"/>
            <a:ext cx="2530897"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staggered nicks (rapidly ligated)</a:t>
            </a:r>
          </a:p>
        </p:txBody>
      </p:sp>
      <p:sp>
        <p:nvSpPr>
          <p:cNvPr id="179343" name="Freeform 143">
            <a:extLst>
              <a:ext uri="{FF2B5EF4-FFF2-40B4-BE49-F238E27FC236}">
                <a16:creationId xmlns:a16="http://schemas.microsoft.com/office/drawing/2014/main" id="{E5F6FAD4-AFDC-4CEA-A4CE-B1EE9B95040F}"/>
              </a:ext>
            </a:extLst>
          </p:cNvPr>
          <p:cNvSpPr>
            <a:spLocks/>
          </p:cNvSpPr>
          <p:nvPr/>
        </p:nvSpPr>
        <p:spPr bwMode="auto">
          <a:xfrm>
            <a:off x="2510607" y="5103216"/>
            <a:ext cx="818273" cy="613704"/>
          </a:xfrm>
          <a:custGeom>
            <a:avLst/>
            <a:gdLst>
              <a:gd name="T0" fmla="*/ 484 w 484"/>
              <a:gd name="T1" fmla="*/ 14 h 363"/>
              <a:gd name="T2" fmla="*/ 76 w 484"/>
              <a:gd name="T3" fmla="*/ 58 h 363"/>
              <a:gd name="T4" fmla="*/ 31 w 484"/>
              <a:gd name="T5" fmla="*/ 363 h 363"/>
            </a:gdLst>
            <a:ahLst/>
            <a:cxnLst>
              <a:cxn ang="0">
                <a:pos x="T0" y="T1"/>
              </a:cxn>
              <a:cxn ang="0">
                <a:pos x="T2" y="T3"/>
              </a:cxn>
              <a:cxn ang="0">
                <a:pos x="T4" y="T5"/>
              </a:cxn>
            </a:cxnLst>
            <a:rect l="0" t="0" r="r" b="b"/>
            <a:pathLst>
              <a:path w="484" h="363">
                <a:moveTo>
                  <a:pt x="484" y="14"/>
                </a:moveTo>
                <a:cubicBezTo>
                  <a:pt x="416" y="21"/>
                  <a:pt x="152" y="0"/>
                  <a:pt x="76" y="58"/>
                </a:cubicBezTo>
                <a:cubicBezTo>
                  <a:pt x="0" y="116"/>
                  <a:pt x="38" y="312"/>
                  <a:pt x="31" y="363"/>
                </a:cubicBezTo>
              </a:path>
            </a:pathLst>
          </a:custGeom>
          <a:noFill/>
          <a:ln w="9525" cap="flat">
            <a:solidFill>
              <a:schemeClr val="tx1"/>
            </a:solidFill>
            <a:prstDash val="dash"/>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74C9E6C-4674-E4D0-0DC3-FEB5E280A7F5}"/>
              </a:ext>
            </a:extLst>
          </p:cNvPr>
          <p:cNvSpPr txBox="1"/>
          <p:nvPr/>
        </p:nvSpPr>
        <p:spPr>
          <a:xfrm>
            <a:off x="60472" y="656616"/>
            <a:ext cx="6999032" cy="420115"/>
          </a:xfrm>
          <a:prstGeom prst="rect">
            <a:avLst/>
          </a:prstGeom>
          <a:noFill/>
        </p:spPr>
        <p:txBody>
          <a:bodyPr wrap="none" rtlCol="0">
            <a:spAutoFit/>
          </a:bodyPr>
          <a:lstStyle/>
          <a:p>
            <a:r>
              <a:rPr lang="en-US" sz="2130" b="1" dirty="0">
                <a:solidFill>
                  <a:srgbClr val="C00000"/>
                </a:solidFill>
                <a:latin typeface="Arial" panose="020B0604020202020204" pitchFamily="34" charset="0"/>
              </a:rPr>
              <a:t>Repair method II – replacement of a segment of DNA</a:t>
            </a:r>
          </a:p>
        </p:txBody>
      </p:sp>
      <p:sp>
        <p:nvSpPr>
          <p:cNvPr id="9" name="TextBox 8">
            <a:extLst>
              <a:ext uri="{FF2B5EF4-FFF2-40B4-BE49-F238E27FC236}">
                <a16:creationId xmlns:a16="http://schemas.microsoft.com/office/drawing/2014/main" id="{AAE634E3-1CDE-A93A-A3C9-B00DF2DAE250}"/>
              </a:ext>
            </a:extLst>
          </p:cNvPr>
          <p:cNvSpPr txBox="1"/>
          <p:nvPr/>
        </p:nvSpPr>
        <p:spPr>
          <a:xfrm>
            <a:off x="8083831" y="1228375"/>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0" name="TextBox 9">
            <a:extLst>
              <a:ext uri="{FF2B5EF4-FFF2-40B4-BE49-F238E27FC236}">
                <a16:creationId xmlns:a16="http://schemas.microsoft.com/office/drawing/2014/main" id="{5172278E-F31B-DACE-585D-BDADFB588330}"/>
              </a:ext>
            </a:extLst>
          </p:cNvPr>
          <p:cNvSpPr txBox="1"/>
          <p:nvPr/>
        </p:nvSpPr>
        <p:spPr>
          <a:xfrm>
            <a:off x="9048582" y="3097423"/>
            <a:ext cx="2462213" cy="408125"/>
          </a:xfrm>
          <a:prstGeom prst="rect">
            <a:avLst/>
          </a:prstGeom>
          <a:noFill/>
        </p:spPr>
        <p:txBody>
          <a:bodyPr wrap="none" rtlCol="0">
            <a:spAutoFit/>
          </a:bodyPr>
          <a:lstStyle/>
          <a:p>
            <a:r>
              <a:rPr lang="en-US" sz="2052" dirty="0">
                <a:latin typeface="Arial" panose="020B0604020202020204" pitchFamily="34" charset="0"/>
              </a:rPr>
              <a:t>Template sequence</a:t>
            </a:r>
          </a:p>
        </p:txBody>
      </p:sp>
      <p:sp>
        <p:nvSpPr>
          <p:cNvPr id="11" name="TextBox 10">
            <a:extLst>
              <a:ext uri="{FF2B5EF4-FFF2-40B4-BE49-F238E27FC236}">
                <a16:creationId xmlns:a16="http://schemas.microsoft.com/office/drawing/2014/main" id="{36DEBC57-FF01-CC71-DA05-CF9EC1D662A4}"/>
              </a:ext>
            </a:extLst>
          </p:cNvPr>
          <p:cNvSpPr txBox="1"/>
          <p:nvPr/>
        </p:nvSpPr>
        <p:spPr>
          <a:xfrm>
            <a:off x="9180264" y="5290102"/>
            <a:ext cx="2007281" cy="408125"/>
          </a:xfrm>
          <a:prstGeom prst="rect">
            <a:avLst/>
          </a:prstGeom>
          <a:noFill/>
        </p:spPr>
        <p:txBody>
          <a:bodyPr wrap="none" rtlCol="0">
            <a:spAutoFit/>
          </a:bodyPr>
          <a:lstStyle/>
          <a:p>
            <a:r>
              <a:rPr lang="en-US" sz="2052" dirty="0">
                <a:latin typeface="Arial" panose="020B0604020202020204" pitchFamily="34" charset="0"/>
              </a:rPr>
              <a:t>Final Sequence</a:t>
            </a:r>
          </a:p>
        </p:txBody>
      </p:sp>
      <p:sp>
        <p:nvSpPr>
          <p:cNvPr id="12" name="TextBox 11">
            <a:extLst>
              <a:ext uri="{FF2B5EF4-FFF2-40B4-BE49-F238E27FC236}">
                <a16:creationId xmlns:a16="http://schemas.microsoft.com/office/drawing/2014/main" id="{A43A0F85-FF61-232C-3EAC-72611E4C2D81}"/>
              </a:ext>
            </a:extLst>
          </p:cNvPr>
          <p:cNvSpPr txBox="1"/>
          <p:nvPr/>
        </p:nvSpPr>
        <p:spPr>
          <a:xfrm>
            <a:off x="7279621" y="1670058"/>
            <a:ext cx="5617664" cy="646331"/>
          </a:xfrm>
          <a:prstGeom prst="rect">
            <a:avLst/>
          </a:prstGeom>
          <a:noFill/>
        </p:spPr>
        <p:txBody>
          <a:bodyPr wrap="square" rtlCol="0">
            <a:spAutoFit/>
          </a:bodyPr>
          <a:lstStyle/>
          <a:p>
            <a:r>
              <a:rPr lang="en-US" sz="1800" dirty="0">
                <a:latin typeface="Courier New" panose="02070309020205020404" pitchFamily="49" charset="0"/>
                <a:cs typeface="Courier New" panose="02070309020205020404" pitchFamily="49" charset="0"/>
              </a:rPr>
              <a:t>-AAT</a:t>
            </a:r>
            <a:r>
              <a:rPr lang="en-US" sz="1800" dirty="0">
                <a:highlight>
                  <a:srgbClr val="FFFF00"/>
                </a:highlight>
                <a:latin typeface="Courier New" panose="02070309020205020404" pitchFamily="49" charset="0"/>
                <a:cs typeface="Courier New" panose="02070309020205020404" pitchFamily="49" charset="0"/>
              </a:rPr>
              <a:t>GCGATGCAAA</a:t>
            </a:r>
            <a:r>
              <a:rPr lang="en-US" sz="1800" dirty="0">
                <a:latin typeface="Courier New" panose="02070309020205020404" pitchFamily="49" charset="0"/>
                <a:cs typeface="Courier New" panose="02070309020205020404" pitchFamily="49" charset="0"/>
              </a:rPr>
              <a:t>GGCTGATGGGTA</a:t>
            </a:r>
            <a:r>
              <a:rPr lang="en-US" sz="1800" dirty="0">
                <a:highlight>
                  <a:srgbClr val="00FFFF"/>
                </a:highlight>
                <a:latin typeface="Courier New" panose="02070309020205020404" pitchFamily="49" charset="0"/>
                <a:cs typeface="Courier New" panose="02070309020205020404" pitchFamily="49" charset="0"/>
              </a:rPr>
              <a:t>CCTAGAT</a:t>
            </a:r>
            <a:r>
              <a:rPr lang="en-US" sz="1800" dirty="0">
                <a:latin typeface="Courier New" panose="02070309020205020404" pitchFamily="49" charset="0"/>
                <a:cs typeface="Courier New" panose="02070309020205020404" pitchFamily="49" charset="0"/>
              </a:rPr>
              <a:t>GCC-</a:t>
            </a:r>
          </a:p>
          <a:p>
            <a:r>
              <a:rPr lang="en-US" sz="1800" dirty="0">
                <a:latin typeface="Courier New" panose="02070309020205020404" pitchFamily="49" charset="0"/>
                <a:cs typeface="Courier New" panose="02070309020205020404" pitchFamily="49" charset="0"/>
              </a:rPr>
              <a:t>-TTA</a:t>
            </a:r>
            <a:r>
              <a:rPr lang="en-US" sz="1800" dirty="0">
                <a:highlight>
                  <a:srgbClr val="FFFF00"/>
                </a:highlight>
                <a:latin typeface="Courier New" panose="02070309020205020404" pitchFamily="49" charset="0"/>
                <a:cs typeface="Courier New" panose="02070309020205020404" pitchFamily="49" charset="0"/>
              </a:rPr>
              <a:t>CGCTACGTTT</a:t>
            </a:r>
            <a:r>
              <a:rPr lang="en-US" sz="1800" dirty="0">
                <a:latin typeface="Courier New" panose="02070309020205020404" pitchFamily="49" charset="0"/>
                <a:cs typeface="Courier New" panose="02070309020205020404" pitchFamily="49" charset="0"/>
              </a:rPr>
              <a:t>CCGACTACCCAT</a:t>
            </a:r>
            <a:r>
              <a:rPr lang="en-US" sz="1800" dirty="0">
                <a:highlight>
                  <a:srgbClr val="00FFFF"/>
                </a:highlight>
                <a:latin typeface="Courier New" panose="02070309020205020404" pitchFamily="49" charset="0"/>
                <a:cs typeface="Courier New" panose="02070309020205020404" pitchFamily="49" charset="0"/>
              </a:rPr>
              <a:t>GGATCTA</a:t>
            </a:r>
            <a:r>
              <a:rPr lang="en-US" sz="1800" dirty="0">
                <a:latin typeface="Courier New" panose="02070309020205020404" pitchFamily="49" charset="0"/>
                <a:cs typeface="Courier New" panose="02070309020205020404" pitchFamily="49" charset="0"/>
              </a:rPr>
              <a:t>CGG-</a:t>
            </a:r>
          </a:p>
        </p:txBody>
      </p:sp>
      <p:sp>
        <p:nvSpPr>
          <p:cNvPr id="156" name="TextBox 155">
            <a:extLst>
              <a:ext uri="{FF2B5EF4-FFF2-40B4-BE49-F238E27FC236}">
                <a16:creationId xmlns:a16="http://schemas.microsoft.com/office/drawing/2014/main" id="{2931695C-4F54-705F-DE7A-A1BDB245AF97}"/>
              </a:ext>
            </a:extLst>
          </p:cNvPr>
          <p:cNvSpPr txBox="1"/>
          <p:nvPr/>
        </p:nvSpPr>
        <p:spPr>
          <a:xfrm>
            <a:off x="8083831" y="3578412"/>
            <a:ext cx="3993401" cy="723916"/>
          </a:xfrm>
          <a:prstGeom prst="rect">
            <a:avLst/>
          </a:prstGeom>
          <a:noFill/>
        </p:spPr>
        <p:txBody>
          <a:bodyPr wrap="none" rtlCol="0">
            <a:spAutoFit/>
          </a:bodyPr>
          <a:lstStyle/>
          <a:p>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p>
          <a:p>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p>
        </p:txBody>
      </p:sp>
      <p:cxnSp>
        <p:nvCxnSpPr>
          <p:cNvPr id="14" name="Straight Arrow Connector 13">
            <a:extLst>
              <a:ext uri="{FF2B5EF4-FFF2-40B4-BE49-F238E27FC236}">
                <a16:creationId xmlns:a16="http://schemas.microsoft.com/office/drawing/2014/main" id="{BEDB389E-F43E-0503-BA5A-C4CC71A6C5E3}"/>
              </a:ext>
            </a:extLst>
          </p:cNvPr>
          <p:cNvCxnSpPr>
            <a:cxnSpLocks/>
          </p:cNvCxnSpPr>
          <p:nvPr/>
        </p:nvCxnSpPr>
        <p:spPr>
          <a:xfrm flipH="1">
            <a:off x="9995325" y="1513671"/>
            <a:ext cx="663508" cy="266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365810-6239-94B4-6EBF-61A187FE0085}"/>
              </a:ext>
            </a:extLst>
          </p:cNvPr>
          <p:cNvSpPr txBox="1"/>
          <p:nvPr/>
        </p:nvSpPr>
        <p:spPr>
          <a:xfrm>
            <a:off x="10664275" y="873278"/>
            <a:ext cx="1014389" cy="723916"/>
          </a:xfrm>
          <a:prstGeom prst="rect">
            <a:avLst/>
          </a:prstGeom>
          <a:noFill/>
        </p:spPr>
        <p:txBody>
          <a:bodyPr wrap="square" rtlCol="0">
            <a:spAutoFit/>
          </a:bodyPr>
          <a:lstStyle/>
          <a:p>
            <a:r>
              <a:rPr lang="en-US" sz="2052" dirty="0">
                <a:latin typeface="Arial" panose="020B0604020202020204" pitchFamily="34" charset="0"/>
              </a:rPr>
              <a:t>Cut site</a:t>
            </a:r>
          </a:p>
        </p:txBody>
      </p:sp>
      <p:sp>
        <p:nvSpPr>
          <p:cNvPr id="160" name="TextBox 159">
            <a:extLst>
              <a:ext uri="{FF2B5EF4-FFF2-40B4-BE49-F238E27FC236}">
                <a16:creationId xmlns:a16="http://schemas.microsoft.com/office/drawing/2014/main" id="{E676F94A-FB59-3CBC-B908-E10359C2E36F}"/>
              </a:ext>
            </a:extLst>
          </p:cNvPr>
          <p:cNvSpPr txBox="1"/>
          <p:nvPr/>
        </p:nvSpPr>
        <p:spPr>
          <a:xfrm>
            <a:off x="7672150" y="5799467"/>
            <a:ext cx="5262979"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-AAT</a:t>
            </a:r>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r>
              <a:rPr lang="en-US" sz="2052" dirty="0">
                <a:latin typeface="Courier New" panose="02070309020205020404" pitchFamily="49" charset="0"/>
                <a:cs typeface="Courier New" panose="02070309020205020404" pitchFamily="49" charset="0"/>
              </a:rPr>
              <a:t>GCC-</a:t>
            </a:r>
          </a:p>
          <a:p>
            <a:r>
              <a:rPr lang="en-US" sz="2052" dirty="0">
                <a:latin typeface="Courier New" panose="02070309020205020404" pitchFamily="49" charset="0"/>
                <a:cs typeface="Courier New" panose="02070309020205020404" pitchFamily="49" charset="0"/>
              </a:rPr>
              <a:t>-TTA</a:t>
            </a:r>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r>
              <a:rPr lang="en-US" sz="2052" dirty="0">
                <a:latin typeface="Courier New" panose="02070309020205020404" pitchFamily="49" charset="0"/>
                <a:cs typeface="Courier New" panose="02070309020205020404" pitchFamily="49" charset="0"/>
              </a:rPr>
              <a:t>CGG-</a:t>
            </a:r>
          </a:p>
        </p:txBody>
      </p:sp>
      <p:sp>
        <p:nvSpPr>
          <p:cNvPr id="7" name="TextBox 6">
            <a:extLst>
              <a:ext uri="{FF2B5EF4-FFF2-40B4-BE49-F238E27FC236}">
                <a16:creationId xmlns:a16="http://schemas.microsoft.com/office/drawing/2014/main" id="{23380B8E-BB1B-B569-D9AB-50A6C2C8A89D}"/>
              </a:ext>
            </a:extLst>
          </p:cNvPr>
          <p:cNvSpPr txBox="1"/>
          <p:nvPr/>
        </p:nvSpPr>
        <p:spPr>
          <a:xfrm>
            <a:off x="8645831" y="2277758"/>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8" name="TextBox 7">
            <a:extLst>
              <a:ext uri="{FF2B5EF4-FFF2-40B4-BE49-F238E27FC236}">
                <a16:creationId xmlns:a16="http://schemas.microsoft.com/office/drawing/2014/main" id="{FEEBB85B-EA22-9DB5-882C-BD070E362A95}"/>
              </a:ext>
            </a:extLst>
          </p:cNvPr>
          <p:cNvSpPr txBox="1"/>
          <p:nvPr/>
        </p:nvSpPr>
        <p:spPr>
          <a:xfrm>
            <a:off x="10208564" y="2277758"/>
            <a:ext cx="48690" cy="420115"/>
          </a:xfrm>
          <a:prstGeom prst="rect">
            <a:avLst/>
          </a:prstGeom>
          <a:noFill/>
        </p:spPr>
        <p:txBody>
          <a:bodyPr wrap="square" rtlCol="0">
            <a:spAutoFit/>
          </a:bodyPr>
          <a:lstStyle/>
          <a:p>
            <a:r>
              <a:rPr lang="en-US" sz="2130" dirty="0">
                <a:latin typeface="Arial" panose="020B0604020202020204" pitchFamily="34" charset="0"/>
              </a:rPr>
              <a:t>D</a:t>
            </a:r>
          </a:p>
        </p:txBody>
      </p:sp>
      <p:sp>
        <p:nvSpPr>
          <p:cNvPr id="13" name="TextBox 12">
            <a:extLst>
              <a:ext uri="{FF2B5EF4-FFF2-40B4-BE49-F238E27FC236}">
                <a16:creationId xmlns:a16="http://schemas.microsoft.com/office/drawing/2014/main" id="{7B7FEE48-9F22-0EB7-02E3-E9077CD9516E}"/>
              </a:ext>
            </a:extLst>
          </p:cNvPr>
          <p:cNvSpPr txBox="1"/>
          <p:nvPr/>
        </p:nvSpPr>
        <p:spPr>
          <a:xfrm>
            <a:off x="11599937" y="2277758"/>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6" name="Text Box 67">
            <a:extLst>
              <a:ext uri="{FF2B5EF4-FFF2-40B4-BE49-F238E27FC236}">
                <a16:creationId xmlns:a16="http://schemas.microsoft.com/office/drawing/2014/main" id="{679E0C37-8A52-FBAF-FD79-3631786B59D5}"/>
              </a:ext>
            </a:extLst>
          </p:cNvPr>
          <p:cNvSpPr txBox="1">
            <a:spLocks noChangeArrowheads="1"/>
          </p:cNvSpPr>
          <p:nvPr/>
        </p:nvSpPr>
        <p:spPr bwMode="auto">
          <a:xfrm>
            <a:off x="4822934" y="4048423"/>
            <a:ext cx="344967"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00FF"/>
                </a:highlight>
                <a:latin typeface="Arial" panose="020B0604020202020204" pitchFamily="34" charset="0"/>
                <a:cs typeface="Arial" panose="020B0604020202020204" pitchFamily="34" charset="0"/>
              </a:rPr>
              <a:t>Z</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17" name="Text Box 67">
            <a:extLst>
              <a:ext uri="{FF2B5EF4-FFF2-40B4-BE49-F238E27FC236}">
                <a16:creationId xmlns:a16="http://schemas.microsoft.com/office/drawing/2014/main" id="{0D097B01-D577-67B0-8A35-BCF03D42E7B4}"/>
              </a:ext>
            </a:extLst>
          </p:cNvPr>
          <p:cNvSpPr txBox="1">
            <a:spLocks noChangeArrowheads="1"/>
          </p:cNvSpPr>
          <p:nvPr/>
        </p:nvSpPr>
        <p:spPr bwMode="auto">
          <a:xfrm>
            <a:off x="5418878" y="4158769"/>
            <a:ext cx="359394"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00FFFF"/>
                </a:highlight>
                <a:latin typeface="Arial" panose="020B0604020202020204" pitchFamily="34" charset="0"/>
                <a:cs typeface="Arial" panose="020B0604020202020204" pitchFamily="34" charset="0"/>
              </a:rPr>
              <a:t>E</a:t>
            </a:r>
          </a:p>
        </p:txBody>
      </p:sp>
      <p:sp>
        <p:nvSpPr>
          <p:cNvPr id="18" name="Text Box 67">
            <a:extLst>
              <a:ext uri="{FF2B5EF4-FFF2-40B4-BE49-F238E27FC236}">
                <a16:creationId xmlns:a16="http://schemas.microsoft.com/office/drawing/2014/main" id="{83A5639D-8680-D179-2245-E7478999AEAF}"/>
              </a:ext>
            </a:extLst>
          </p:cNvPr>
          <p:cNvSpPr txBox="1">
            <a:spLocks noChangeArrowheads="1"/>
          </p:cNvSpPr>
          <p:nvPr/>
        </p:nvSpPr>
        <p:spPr bwMode="auto">
          <a:xfrm>
            <a:off x="4220377" y="4163619"/>
            <a:ext cx="44916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06991FF-7310-46A8-B9DF-9B3C036652E5}"/>
              </a:ext>
            </a:extLst>
          </p:cNvPr>
          <p:cNvSpPr txBox="1"/>
          <p:nvPr/>
        </p:nvSpPr>
        <p:spPr>
          <a:xfrm>
            <a:off x="8251457" y="4251032"/>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22" name="TextBox 21">
            <a:extLst>
              <a:ext uri="{FF2B5EF4-FFF2-40B4-BE49-F238E27FC236}">
                <a16:creationId xmlns:a16="http://schemas.microsoft.com/office/drawing/2014/main" id="{A152AAD3-7BC0-7439-B575-3B873232F8B1}"/>
              </a:ext>
            </a:extLst>
          </p:cNvPr>
          <p:cNvSpPr txBox="1"/>
          <p:nvPr/>
        </p:nvSpPr>
        <p:spPr>
          <a:xfrm>
            <a:off x="10017632" y="4240958"/>
            <a:ext cx="48690" cy="420115"/>
          </a:xfrm>
          <a:prstGeom prst="rect">
            <a:avLst/>
          </a:prstGeom>
          <a:noFill/>
        </p:spPr>
        <p:txBody>
          <a:bodyPr wrap="square" rtlCol="0">
            <a:spAutoFit/>
          </a:bodyPr>
          <a:lstStyle/>
          <a:p>
            <a:r>
              <a:rPr lang="en-US" sz="2130" dirty="0">
                <a:highlight>
                  <a:srgbClr val="FF00FF"/>
                </a:highlight>
                <a:latin typeface="Arial" panose="020B0604020202020204" pitchFamily="34" charset="0"/>
              </a:rPr>
              <a:t>Z</a:t>
            </a:r>
          </a:p>
        </p:txBody>
      </p:sp>
      <p:sp>
        <p:nvSpPr>
          <p:cNvPr id="23" name="TextBox 22">
            <a:extLst>
              <a:ext uri="{FF2B5EF4-FFF2-40B4-BE49-F238E27FC236}">
                <a16:creationId xmlns:a16="http://schemas.microsoft.com/office/drawing/2014/main" id="{D494C53F-C057-CCE5-7C78-693C8B7F7332}"/>
              </a:ext>
            </a:extLst>
          </p:cNvPr>
          <p:cNvSpPr txBox="1"/>
          <p:nvPr/>
        </p:nvSpPr>
        <p:spPr>
          <a:xfrm>
            <a:off x="11205562" y="4251032"/>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9" name="Date Placeholder 18">
            <a:extLst>
              <a:ext uri="{FF2B5EF4-FFF2-40B4-BE49-F238E27FC236}">
                <a16:creationId xmlns:a16="http://schemas.microsoft.com/office/drawing/2014/main" id="{04230989-FB86-73DD-47C2-C72D77FF682C}"/>
              </a:ext>
            </a:extLst>
          </p:cNvPr>
          <p:cNvSpPr>
            <a:spLocks noGrp="1"/>
          </p:cNvSpPr>
          <p:nvPr>
            <p:ph type="dt" sz="half" idx="10"/>
          </p:nvPr>
        </p:nvSpPr>
        <p:spPr/>
        <p:txBody>
          <a:bodyPr/>
          <a:lstStyle/>
          <a:p>
            <a:fld id="{9B4F55D1-E01E-4414-A162-4EB0FE3B59C4}" type="datetime1">
              <a:rPr lang="en-US" smtClean="0"/>
              <a:t>2/13/2025</a:t>
            </a:fld>
            <a:endParaRPr lang="en-US"/>
          </a:p>
        </p:txBody>
      </p:sp>
      <p:sp>
        <p:nvSpPr>
          <p:cNvPr id="20" name="Footer Placeholder 19">
            <a:extLst>
              <a:ext uri="{FF2B5EF4-FFF2-40B4-BE49-F238E27FC236}">
                <a16:creationId xmlns:a16="http://schemas.microsoft.com/office/drawing/2014/main" id="{62A1EC57-5E60-E714-40FD-A80F18BD51AD}"/>
              </a:ext>
            </a:extLst>
          </p:cNvPr>
          <p:cNvSpPr>
            <a:spLocks noGrp="1"/>
          </p:cNvSpPr>
          <p:nvPr>
            <p:ph type="ftr" sz="quarter" idx="11"/>
          </p:nvPr>
        </p:nvSpPr>
        <p:spPr/>
        <p:txBody>
          <a:bodyPr/>
          <a:lstStyle/>
          <a:p>
            <a:r>
              <a:rPr lang="en-US"/>
              <a:t>Drugs and Disease Spring 2025 - Lecture 5b</a:t>
            </a:r>
          </a:p>
        </p:txBody>
      </p:sp>
      <p:sp>
        <p:nvSpPr>
          <p:cNvPr id="24" name="Slide Number Placeholder 23">
            <a:extLst>
              <a:ext uri="{FF2B5EF4-FFF2-40B4-BE49-F238E27FC236}">
                <a16:creationId xmlns:a16="http://schemas.microsoft.com/office/drawing/2014/main" id="{E96AFCF4-DF1E-15F7-42A0-507D6CC4C3E6}"/>
              </a:ext>
            </a:extLst>
          </p:cNvPr>
          <p:cNvSpPr>
            <a:spLocks noGrp="1"/>
          </p:cNvSpPr>
          <p:nvPr>
            <p:ph type="sldNum" sz="quarter" idx="12"/>
          </p:nvPr>
        </p:nvSpPr>
        <p:spPr/>
        <p:txBody>
          <a:bodyPr/>
          <a:lstStyle/>
          <a:p>
            <a:fld id="{DC3BB032-4020-48F4-953B-341806DC4A2B}"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79254"/>
                                        </p:tgtEl>
                                        <p:attrNameLst>
                                          <p:attrName>style.visibility</p:attrName>
                                        </p:attrNameLst>
                                      </p:cBhvr>
                                      <p:to>
                                        <p:strVal val="visible"/>
                                      </p:to>
                                    </p:set>
                                    <p:animEffect transition="in" filter="wipe(up)">
                                      <p:cBhvr>
                                        <p:cTn id="7" dur="500"/>
                                        <p:tgtEl>
                                          <p:spTgt spid="1792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255"/>
                                        </p:tgtEl>
                                        <p:attrNameLst>
                                          <p:attrName>style.visibility</p:attrName>
                                        </p:attrNameLst>
                                      </p:cBhvr>
                                      <p:to>
                                        <p:strVal val="visible"/>
                                      </p:to>
                                    </p:set>
                                    <p:animEffect transition="in" filter="dissolve">
                                      <p:cBhvr>
                                        <p:cTn id="10" dur="500"/>
                                        <p:tgtEl>
                                          <p:spTgt spid="1792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79269"/>
                                        </p:tgtEl>
                                        <p:attrNameLst>
                                          <p:attrName>style.visibility</p:attrName>
                                        </p:attrNameLst>
                                      </p:cBhvr>
                                      <p:to>
                                        <p:strVal val="visible"/>
                                      </p:to>
                                    </p:set>
                                    <p:animEffect transition="in" filter="wipe(left)">
                                      <p:cBhvr>
                                        <p:cTn id="15" dur="500"/>
                                        <p:tgtEl>
                                          <p:spTgt spid="179269"/>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179256"/>
                                        </p:tgtEl>
                                        <p:attrNameLst>
                                          <p:attrName>style.visibility</p:attrName>
                                        </p:attrNameLst>
                                      </p:cBhvr>
                                      <p:to>
                                        <p:strVal val="visible"/>
                                      </p:to>
                                    </p:set>
                                    <p:animEffect transition="in" filter="dissolve">
                                      <p:cBhvr>
                                        <p:cTn id="19" dur="500"/>
                                        <p:tgtEl>
                                          <p:spTgt spid="17925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9267"/>
                                        </p:tgtEl>
                                        <p:attrNameLst>
                                          <p:attrName>style.visibility</p:attrName>
                                        </p:attrNameLst>
                                      </p:cBhvr>
                                      <p:to>
                                        <p:strVal val="visible"/>
                                      </p:to>
                                    </p:set>
                                    <p:animEffect transition="in" filter="dissolve">
                                      <p:cBhvr>
                                        <p:cTn id="22" dur="500"/>
                                        <p:tgtEl>
                                          <p:spTgt spid="17926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9268"/>
                                        </p:tgtEl>
                                        <p:attrNameLst>
                                          <p:attrName>style.visibility</p:attrName>
                                        </p:attrNameLst>
                                      </p:cBhvr>
                                      <p:to>
                                        <p:strVal val="visible"/>
                                      </p:to>
                                    </p:set>
                                    <p:animEffect transition="in" filter="dissolve">
                                      <p:cBhvr>
                                        <p:cTn id="25" dur="500"/>
                                        <p:tgtEl>
                                          <p:spTgt spid="17926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79271"/>
                                        </p:tgtEl>
                                        <p:attrNameLst>
                                          <p:attrName>style.visibility</p:attrName>
                                        </p:attrNameLst>
                                      </p:cBhvr>
                                      <p:to>
                                        <p:strVal val="visible"/>
                                      </p:to>
                                    </p:set>
                                    <p:animEffect transition="in" filter="dissolve">
                                      <p:cBhvr>
                                        <p:cTn id="30" dur="500"/>
                                        <p:tgtEl>
                                          <p:spTgt spid="17927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9312"/>
                                        </p:tgtEl>
                                        <p:attrNameLst>
                                          <p:attrName>style.visibility</p:attrName>
                                        </p:attrNameLst>
                                      </p:cBhvr>
                                      <p:to>
                                        <p:strVal val="visible"/>
                                      </p:to>
                                    </p:set>
                                    <p:animEffect transition="in" filter="dissolve">
                                      <p:cBhvr>
                                        <p:cTn id="33" dur="500"/>
                                        <p:tgtEl>
                                          <p:spTgt spid="1793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9313"/>
                                        </p:tgtEl>
                                        <p:attrNameLst>
                                          <p:attrName>style.visibility</p:attrName>
                                        </p:attrNameLst>
                                      </p:cBhvr>
                                      <p:to>
                                        <p:strVal val="visible"/>
                                      </p:to>
                                    </p:set>
                                    <p:animEffect transition="in" filter="dissolve">
                                      <p:cBhvr>
                                        <p:cTn id="36" dur="500"/>
                                        <p:tgtEl>
                                          <p:spTgt spid="1793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179343"/>
                                        </p:tgtEl>
                                        <p:attrNameLst>
                                          <p:attrName>style.visibility</p:attrName>
                                        </p:attrNameLst>
                                      </p:cBhvr>
                                      <p:to>
                                        <p:strVal val="visible"/>
                                      </p:to>
                                    </p:set>
                                    <p:animEffect transition="in" filter="wipe(right)">
                                      <p:cBhvr>
                                        <p:cTn id="41" dur="500"/>
                                        <p:tgtEl>
                                          <p:spTgt spid="179343"/>
                                        </p:tgtEl>
                                      </p:cBhvr>
                                    </p:animEffect>
                                  </p:childTnLst>
                                </p:cTn>
                              </p:par>
                            </p:childTnLst>
                          </p:cTn>
                        </p:par>
                        <p:par>
                          <p:cTn id="42" fill="hold" nodeType="afterGroup">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179342"/>
                                        </p:tgtEl>
                                        <p:attrNameLst>
                                          <p:attrName>style.visibility</p:attrName>
                                        </p:attrNameLst>
                                      </p:cBhvr>
                                      <p:to>
                                        <p:strVal val="visible"/>
                                      </p:to>
                                    </p:set>
                                    <p:animEffect transition="in" filter="dissolve">
                                      <p:cBhvr>
                                        <p:cTn id="45" dur="500"/>
                                        <p:tgtEl>
                                          <p:spTgt spid="1793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55" grpId="0"/>
      <p:bldP spid="179267" grpId="0"/>
      <p:bldP spid="179268" grpId="0"/>
      <p:bldP spid="179312" grpId="0"/>
      <p:bldP spid="179313" grpId="0"/>
      <p:bldP spid="179342"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D22198-6495-49CB-8445-CA8C4CBED5DD}"/>
              </a:ext>
            </a:extLst>
          </p:cNvPr>
          <p:cNvPicPr>
            <a:picLocks noChangeAspect="1"/>
          </p:cNvPicPr>
          <p:nvPr/>
        </p:nvPicPr>
        <p:blipFill rotWithShape="1">
          <a:blip r:embed="rId2"/>
          <a:srcRect l="8000" t="917" r="9333" b="1835"/>
          <a:stretch/>
        </p:blipFill>
        <p:spPr>
          <a:xfrm>
            <a:off x="4121401" y="2372942"/>
            <a:ext cx="6581023" cy="4301004"/>
          </a:xfrm>
          <a:prstGeom prst="rect">
            <a:avLst/>
          </a:prstGeom>
        </p:spPr>
      </p:pic>
      <p:sp>
        <p:nvSpPr>
          <p:cNvPr id="10" name="TextBox 9">
            <a:extLst>
              <a:ext uri="{FF2B5EF4-FFF2-40B4-BE49-F238E27FC236}">
                <a16:creationId xmlns:a16="http://schemas.microsoft.com/office/drawing/2014/main" id="{1F5867DE-1D2E-4491-91DC-D5A795E9CD20}"/>
              </a:ext>
            </a:extLst>
          </p:cNvPr>
          <p:cNvSpPr txBox="1"/>
          <p:nvPr/>
        </p:nvSpPr>
        <p:spPr>
          <a:xfrm>
            <a:off x="7939881" y="1316754"/>
            <a:ext cx="2844048" cy="723916"/>
          </a:xfrm>
          <a:prstGeom prst="rect">
            <a:avLst/>
          </a:prstGeom>
          <a:noFill/>
        </p:spPr>
        <p:txBody>
          <a:bodyPr wrap="none" rtlCol="0">
            <a:spAutoFit/>
          </a:bodyPr>
          <a:lstStyle/>
          <a:p>
            <a:r>
              <a:rPr lang="en-US" sz="2052" dirty="0">
                <a:latin typeface="Arial" panose="020B0604020202020204" pitchFamily="34" charset="0"/>
              </a:rPr>
              <a:t>Double stranded break</a:t>
            </a:r>
          </a:p>
          <a:p>
            <a:r>
              <a:rPr lang="en-US" sz="2052" dirty="0">
                <a:latin typeface="Arial" panose="020B0604020202020204" pitchFamily="34" charset="0"/>
              </a:rPr>
              <a:t>(3 bases from PAM)</a:t>
            </a:r>
          </a:p>
        </p:txBody>
      </p:sp>
      <p:cxnSp>
        <p:nvCxnSpPr>
          <p:cNvPr id="12" name="Straight Arrow Connector 11">
            <a:extLst>
              <a:ext uri="{FF2B5EF4-FFF2-40B4-BE49-F238E27FC236}">
                <a16:creationId xmlns:a16="http://schemas.microsoft.com/office/drawing/2014/main" id="{00D9B39E-D030-4375-96AB-F125CF075814}"/>
              </a:ext>
            </a:extLst>
          </p:cNvPr>
          <p:cNvCxnSpPr>
            <a:cxnSpLocks/>
          </p:cNvCxnSpPr>
          <p:nvPr/>
        </p:nvCxnSpPr>
        <p:spPr>
          <a:xfrm flipH="1">
            <a:off x="7698691" y="2060036"/>
            <a:ext cx="1311126" cy="13347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143FF2-E134-4D84-810A-94C3B9430CCF}"/>
              </a:ext>
            </a:extLst>
          </p:cNvPr>
          <p:cNvCxnSpPr>
            <a:cxnSpLocks/>
          </p:cNvCxnSpPr>
          <p:nvPr/>
        </p:nvCxnSpPr>
        <p:spPr>
          <a:xfrm flipH="1">
            <a:off x="7796415" y="2077669"/>
            <a:ext cx="1213404" cy="24066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6E593D-34AB-4920-91D8-45E4A5A261B1}"/>
              </a:ext>
            </a:extLst>
          </p:cNvPr>
          <p:cNvSpPr txBox="1"/>
          <p:nvPr/>
        </p:nvSpPr>
        <p:spPr>
          <a:xfrm>
            <a:off x="326046" y="3046144"/>
            <a:ext cx="3352800" cy="3416320"/>
          </a:xfrm>
          <a:prstGeom prst="rect">
            <a:avLst/>
          </a:prstGeom>
          <a:noFill/>
        </p:spPr>
        <p:txBody>
          <a:bodyPr wrap="square" rtlCol="0">
            <a:spAutoFit/>
          </a:bodyPr>
          <a:lstStyle/>
          <a:p>
            <a:pPr marL="304324" indent="-304324"/>
            <a:r>
              <a:rPr lang="en-US" sz="1800" b="1" dirty="0">
                <a:latin typeface="Arial" panose="020B0604020202020204" pitchFamily="34" charset="0"/>
                <a:cs typeface="Arial" panose="020B0604020202020204" pitchFamily="34" charset="0"/>
              </a:rPr>
              <a:t>Step 2. </a:t>
            </a:r>
            <a:r>
              <a:rPr lang="en-US" sz="1800" dirty="0">
                <a:latin typeface="Arial" panose="020B0604020202020204" pitchFamily="34" charset="0"/>
                <a:cs typeface="Arial" panose="020B0604020202020204" pitchFamily="34" charset="0"/>
              </a:rPr>
              <a:t>After PAM recognition by Cas9, guide RNA unwinds DNA,  by pairing with one DNA strand.</a:t>
            </a:r>
          </a:p>
          <a:p>
            <a:pPr marL="304324" indent="-304324"/>
            <a:r>
              <a:rPr lang="en-US" sz="1800" b="1" dirty="0">
                <a:latin typeface="Arial" panose="020B0604020202020204" pitchFamily="34" charset="0"/>
                <a:cs typeface="Arial" panose="020B0604020202020204" pitchFamily="34" charset="0"/>
              </a:rPr>
              <a:t>Step 3. </a:t>
            </a:r>
            <a:r>
              <a:rPr lang="en-US" sz="1800" dirty="0">
                <a:latin typeface="Arial" panose="020B0604020202020204" pitchFamily="34" charset="0"/>
                <a:cs typeface="Arial" panose="020B0604020202020204" pitchFamily="34" charset="0"/>
              </a:rPr>
              <a:t>Cas9 cleaves both strands near site, generating a double strand break.</a:t>
            </a:r>
          </a:p>
          <a:p>
            <a:pPr marL="304324" indent="-304324"/>
            <a:r>
              <a:rPr lang="en-US" sz="1800" b="1" dirty="0">
                <a:latin typeface="Arial" panose="020B0604020202020204" pitchFamily="34" charset="0"/>
                <a:cs typeface="Arial" panose="020B0604020202020204" pitchFamily="34" charset="0"/>
              </a:rPr>
              <a:t>Step 4. </a:t>
            </a:r>
            <a:r>
              <a:rPr lang="en-US" sz="1800" dirty="0">
                <a:latin typeface="Arial" panose="020B0604020202020204" pitchFamily="34" charset="0"/>
                <a:cs typeface="Arial" panose="020B0604020202020204" pitchFamily="34" charset="0"/>
              </a:rPr>
              <a:t>Double stranded break triggers DNA repair, 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160539" y="39414"/>
            <a:ext cx="9387506" cy="551241"/>
          </a:xfrm>
          <a:prstGeom prst="rect">
            <a:avLst/>
          </a:prstGeom>
          <a:noFill/>
        </p:spPr>
        <p:txBody>
          <a:bodyPr wrap="none" rtlCol="0">
            <a:spAutoFit/>
          </a:bodyPr>
          <a:lstStyle/>
          <a:p>
            <a:r>
              <a:rPr lang="en-US" sz="2982" dirty="0">
                <a:latin typeface="Arial" panose="020B0604020202020204" pitchFamily="34" charset="0"/>
              </a:rPr>
              <a:t>How to Cut at a Defined Location - Cas9 + Guide RNA</a:t>
            </a:r>
          </a:p>
        </p:txBody>
      </p:sp>
      <p:sp>
        <p:nvSpPr>
          <p:cNvPr id="5" name="Date Placeholder 4">
            <a:extLst>
              <a:ext uri="{FF2B5EF4-FFF2-40B4-BE49-F238E27FC236}">
                <a16:creationId xmlns:a16="http://schemas.microsoft.com/office/drawing/2014/main" id="{F8651D15-BF7C-CE84-7FAE-9AE6EDC0C709}"/>
              </a:ext>
            </a:extLst>
          </p:cNvPr>
          <p:cNvSpPr>
            <a:spLocks noGrp="1"/>
          </p:cNvSpPr>
          <p:nvPr>
            <p:ph type="dt" sz="half" idx="10"/>
          </p:nvPr>
        </p:nvSpPr>
        <p:spPr/>
        <p:txBody>
          <a:bodyPr/>
          <a:lstStyle/>
          <a:p>
            <a:fld id="{44DF9E7A-A542-4339-97FA-2C0FC7573541}" type="datetime1">
              <a:rPr lang="en-US" smtClean="0"/>
              <a:t>2/13/2025</a:t>
            </a:fld>
            <a:endParaRPr lang="en-US"/>
          </a:p>
        </p:txBody>
      </p:sp>
      <p:sp>
        <p:nvSpPr>
          <p:cNvPr id="8" name="Footer Placeholder 7">
            <a:extLst>
              <a:ext uri="{FF2B5EF4-FFF2-40B4-BE49-F238E27FC236}">
                <a16:creationId xmlns:a16="http://schemas.microsoft.com/office/drawing/2014/main" id="{E824F414-690B-E976-8E65-5C98D3C52015}"/>
              </a:ext>
            </a:extLst>
          </p:cNvPr>
          <p:cNvSpPr>
            <a:spLocks noGrp="1"/>
          </p:cNvSpPr>
          <p:nvPr>
            <p:ph type="ftr" sz="quarter" idx="11"/>
          </p:nvPr>
        </p:nvSpPr>
        <p:spPr/>
        <p:txBody>
          <a:bodyPr/>
          <a:lstStyle/>
          <a:p>
            <a:r>
              <a:rPr lang="en-US"/>
              <a:t>Drugs and Disease Spring 2025 - Lecture 5b</a:t>
            </a:r>
          </a:p>
        </p:txBody>
      </p:sp>
      <p:sp>
        <p:nvSpPr>
          <p:cNvPr id="9" name="Slide Number Placeholder 8">
            <a:extLst>
              <a:ext uri="{FF2B5EF4-FFF2-40B4-BE49-F238E27FC236}">
                <a16:creationId xmlns:a16="http://schemas.microsoft.com/office/drawing/2014/main" id="{8C7F0D1A-9D52-DCE6-929E-1B2D56657B97}"/>
              </a:ext>
            </a:extLst>
          </p:cNvPr>
          <p:cNvSpPr>
            <a:spLocks noGrp="1"/>
          </p:cNvSpPr>
          <p:nvPr>
            <p:ph type="sldNum" sz="quarter" idx="12"/>
          </p:nvPr>
        </p:nvSpPr>
        <p:spPr/>
        <p:txBody>
          <a:bodyPr/>
          <a:lstStyle/>
          <a:p>
            <a:fld id="{DC3BB032-4020-48F4-953B-341806DC4A2B}" type="slidenum">
              <a:rPr lang="en-US" smtClean="0"/>
              <a:pPr/>
              <a:t>8</a:t>
            </a:fld>
            <a:endParaRPr lang="en-US"/>
          </a:p>
        </p:txBody>
      </p:sp>
      <p:sp>
        <p:nvSpPr>
          <p:cNvPr id="3" name="TextBox 2">
            <a:extLst>
              <a:ext uri="{FF2B5EF4-FFF2-40B4-BE49-F238E27FC236}">
                <a16:creationId xmlns:a16="http://schemas.microsoft.com/office/drawing/2014/main" id="{E9645F99-6802-9DDD-B411-642D91279562}"/>
              </a:ext>
            </a:extLst>
          </p:cNvPr>
          <p:cNvSpPr txBox="1"/>
          <p:nvPr/>
        </p:nvSpPr>
        <p:spPr>
          <a:xfrm>
            <a:off x="319881" y="618671"/>
            <a:ext cx="5859553" cy="1938992"/>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Cas9-RNA complex</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Cas9 – nuclease that cuts DNA after activation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Guide RNA:</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5’ end complementary to target sequence</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3’ end required for Cas9 activity (</a:t>
            </a:r>
            <a:r>
              <a:rPr lang="en-US" sz="2000" dirty="0" err="1">
                <a:latin typeface="Arial" panose="020B0604020202020204" pitchFamily="34" charset="0"/>
                <a:cs typeface="Arial" panose="020B0604020202020204" pitchFamily="34" charset="0"/>
              </a:rPr>
              <a:t>tracrRNA</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BA7C95-2C58-5E0D-6FEC-27DBA570F21D}"/>
              </a:ext>
            </a:extLst>
          </p:cNvPr>
          <p:cNvSpPr txBox="1"/>
          <p:nvPr/>
        </p:nvSpPr>
        <p:spPr>
          <a:xfrm>
            <a:off x="10552776" y="1614912"/>
            <a:ext cx="2438400" cy="1477328"/>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Step 1. </a:t>
            </a:r>
            <a:r>
              <a:rPr lang="en-US" sz="1800" dirty="0">
                <a:latin typeface="Arial" panose="020B0604020202020204" pitchFamily="34" charset="0"/>
                <a:cs typeface="Arial" panose="020B0604020202020204" pitchFamily="34" charset="0"/>
              </a:rPr>
              <a:t>Cas9 Binds to PAM, then checks if RNA is complimentary to DNA sequence 5’ to PAM.</a:t>
            </a:r>
          </a:p>
        </p:txBody>
      </p:sp>
    </p:spTree>
    <p:extLst>
      <p:ext uri="{BB962C8B-B14F-4D97-AF65-F5344CB8AC3E}">
        <p14:creationId xmlns:p14="http://schemas.microsoft.com/office/powerpoint/2010/main" val="63878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60174B-DAF4-4BF2-8005-266D9B1A5984}"/>
              </a:ext>
            </a:extLst>
          </p:cNvPr>
          <p:cNvSpPr txBox="1"/>
          <p:nvPr/>
        </p:nvSpPr>
        <p:spPr>
          <a:xfrm>
            <a:off x="162302" y="513408"/>
            <a:ext cx="4787910" cy="1754326"/>
          </a:xfrm>
          <a:prstGeom prst="rect">
            <a:avLst/>
          </a:prstGeom>
          <a:noFill/>
        </p:spPr>
        <p:txBody>
          <a:bodyPr wrap="square" rtlCol="0">
            <a:spAutoFit/>
          </a:bodyPr>
          <a:lstStyle/>
          <a:p>
            <a:r>
              <a:rPr lang="en-US" sz="1800" dirty="0">
                <a:latin typeface="Arial" panose="020B0604020202020204" pitchFamily="34" charset="0"/>
              </a:rPr>
              <a:t>Components to microinject:</a:t>
            </a:r>
          </a:p>
          <a:p>
            <a:r>
              <a:rPr lang="en-US" sz="1800" dirty="0">
                <a:latin typeface="Arial" panose="020B0604020202020204" pitchFamily="34" charset="0"/>
              </a:rPr>
              <a:t>1. Cas9 enzyme (nuclease)</a:t>
            </a:r>
          </a:p>
          <a:p>
            <a:r>
              <a:rPr lang="en-US" sz="1800" dirty="0">
                <a:latin typeface="Arial" panose="020B0604020202020204" pitchFamily="34" charset="0"/>
              </a:rPr>
              <a:t>2. Guide RNA, specific for site of cleavage, bound to the Cas9 protein</a:t>
            </a:r>
          </a:p>
          <a:p>
            <a:r>
              <a:rPr lang="en-US" sz="1800" dirty="0">
                <a:latin typeface="Arial" panose="020B0604020202020204" pitchFamily="34" charset="0"/>
              </a:rPr>
              <a:t>3. Copy of replacement DNA sequence (dsDNA)</a:t>
            </a:r>
          </a:p>
        </p:txBody>
      </p:sp>
      <p:pic>
        <p:nvPicPr>
          <p:cNvPr id="16" name="Picture 15">
            <a:extLst>
              <a:ext uri="{FF2B5EF4-FFF2-40B4-BE49-F238E27FC236}">
                <a16:creationId xmlns:a16="http://schemas.microsoft.com/office/drawing/2014/main" id="{050A351A-3CA5-4C22-8E95-5396D3CB81DE}"/>
              </a:ext>
            </a:extLst>
          </p:cNvPr>
          <p:cNvPicPr>
            <a:picLocks noChangeAspect="1"/>
          </p:cNvPicPr>
          <p:nvPr/>
        </p:nvPicPr>
        <p:blipFill>
          <a:blip r:embed="rId4"/>
          <a:stretch>
            <a:fillRect/>
          </a:stretch>
        </p:blipFill>
        <p:spPr>
          <a:xfrm>
            <a:off x="1582445" y="2324070"/>
            <a:ext cx="2231653" cy="2049063"/>
          </a:xfrm>
          <a:prstGeom prst="rect">
            <a:avLst/>
          </a:prstGeom>
        </p:spPr>
      </p:pic>
      <p:sp>
        <p:nvSpPr>
          <p:cNvPr id="17" name="TextBox 16">
            <a:extLst>
              <a:ext uri="{FF2B5EF4-FFF2-40B4-BE49-F238E27FC236}">
                <a16:creationId xmlns:a16="http://schemas.microsoft.com/office/drawing/2014/main" id="{CB6E593D-34AB-4920-91D8-45E4A5A261B1}"/>
              </a:ext>
            </a:extLst>
          </p:cNvPr>
          <p:cNvSpPr txBox="1"/>
          <p:nvPr/>
        </p:nvSpPr>
        <p:spPr>
          <a:xfrm>
            <a:off x="162303" y="4444828"/>
            <a:ext cx="4795376" cy="2031325"/>
          </a:xfrm>
          <a:prstGeom prst="rect">
            <a:avLst/>
          </a:prstGeom>
          <a:noFill/>
        </p:spPr>
        <p:txBody>
          <a:bodyPr wrap="square" rtlCol="0">
            <a:spAutoFit/>
          </a:bodyPr>
          <a:lstStyle/>
          <a:p>
            <a:pPr marL="304324" indent="-304324"/>
            <a:r>
              <a:rPr lang="en-US" sz="1800" dirty="0">
                <a:latin typeface="Arial" panose="020B0604020202020204" pitchFamily="34" charset="0"/>
              </a:rPr>
              <a:t>1. Guide RNA directs Cas9 to desired site, by pairing with one DNA strand.</a:t>
            </a:r>
          </a:p>
          <a:p>
            <a:pPr marL="304324" indent="-304324"/>
            <a:r>
              <a:rPr lang="en-US" sz="1800" dirty="0">
                <a:latin typeface="Arial" panose="020B0604020202020204" pitchFamily="34" charset="0"/>
              </a:rPr>
              <a:t>2. CRISPR cleaves both strands near site, generating a double strand break.</a:t>
            </a:r>
          </a:p>
          <a:p>
            <a:pPr marL="304324" indent="-304324"/>
            <a:r>
              <a:rPr lang="en-US" sz="1800" dirty="0">
                <a:latin typeface="Arial" panose="020B0604020202020204" pitchFamily="34" charset="0"/>
              </a:rPr>
              <a:t>3. Double stranded break triggers DNA repair, 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052404" y="41804"/>
            <a:ext cx="8879354" cy="551241"/>
          </a:xfrm>
          <a:prstGeom prst="rect">
            <a:avLst/>
          </a:prstGeom>
          <a:noFill/>
        </p:spPr>
        <p:txBody>
          <a:bodyPr wrap="none" rtlCol="0">
            <a:spAutoFit/>
          </a:bodyPr>
          <a:lstStyle/>
          <a:p>
            <a:r>
              <a:rPr lang="en-US" sz="2982" dirty="0">
                <a:latin typeface="Arial" panose="020B0604020202020204" pitchFamily="34" charset="0"/>
              </a:rPr>
              <a:t>Altering the Genome Sequence with Cas9-CRISPR</a:t>
            </a:r>
          </a:p>
        </p:txBody>
      </p:sp>
      <p:sp>
        <p:nvSpPr>
          <p:cNvPr id="8" name="Rectangle 7">
            <a:extLst>
              <a:ext uri="{FF2B5EF4-FFF2-40B4-BE49-F238E27FC236}">
                <a16:creationId xmlns:a16="http://schemas.microsoft.com/office/drawing/2014/main" id="{1908E55F-F4B8-4935-ABE5-34600126A44E}"/>
              </a:ext>
            </a:extLst>
          </p:cNvPr>
          <p:cNvSpPr/>
          <p:nvPr/>
        </p:nvSpPr>
        <p:spPr>
          <a:xfrm>
            <a:off x="5112514" y="5837870"/>
            <a:ext cx="7384742" cy="551177"/>
          </a:xfrm>
          <a:prstGeom prst="rect">
            <a:avLst/>
          </a:prstGeom>
        </p:spPr>
        <p:txBody>
          <a:bodyPr wrap="square">
            <a:spAutoFit/>
          </a:bodyPr>
          <a:lstStyle/>
          <a:p>
            <a:r>
              <a:rPr lang="en-US" sz="1491" dirty="0">
                <a:latin typeface="Arial" panose="020B0604020202020204" pitchFamily="34" charset="0"/>
              </a:rPr>
              <a:t>Also view:</a:t>
            </a:r>
          </a:p>
          <a:p>
            <a:r>
              <a:rPr lang="en-US" sz="1491" dirty="0">
                <a:latin typeface="Arial" panose="020B0604020202020204" pitchFamily="34" charset="0"/>
              </a:rPr>
              <a:t>https://wyss.harvard.edu/media-post/gene-editing-mechanism-of-crispr-cas9/</a:t>
            </a:r>
          </a:p>
        </p:txBody>
      </p:sp>
      <p:sp>
        <p:nvSpPr>
          <p:cNvPr id="11" name="Rectangle 10">
            <a:extLst>
              <a:ext uri="{FF2B5EF4-FFF2-40B4-BE49-F238E27FC236}">
                <a16:creationId xmlns:a16="http://schemas.microsoft.com/office/drawing/2014/main" id="{5FF14A5C-1739-4BAB-8631-09ACCACBB950}"/>
              </a:ext>
            </a:extLst>
          </p:cNvPr>
          <p:cNvSpPr/>
          <p:nvPr/>
        </p:nvSpPr>
        <p:spPr>
          <a:xfrm>
            <a:off x="5171309" y="5139068"/>
            <a:ext cx="3599127" cy="408125"/>
          </a:xfrm>
          <a:prstGeom prst="rect">
            <a:avLst/>
          </a:prstGeom>
        </p:spPr>
        <p:txBody>
          <a:bodyPr wrap="none">
            <a:spAutoFit/>
          </a:bodyPr>
          <a:lstStyle/>
          <a:p>
            <a:r>
              <a:rPr lang="en-US" sz="2052" dirty="0">
                <a:latin typeface="Arial" panose="020B0604020202020204" pitchFamily="34" charset="0"/>
              </a:rPr>
              <a:t>(Video originally from Nature)</a:t>
            </a:r>
          </a:p>
        </p:txBody>
      </p:sp>
      <p:pic>
        <p:nvPicPr>
          <p:cNvPr id="13" name="yt1s.com - CRISPR Gene editing and beyond_Trim">
            <a:hlinkClick r:id="" action="ppaction://media"/>
            <a:extLst>
              <a:ext uri="{FF2B5EF4-FFF2-40B4-BE49-F238E27FC236}">
                <a16:creationId xmlns:a16="http://schemas.microsoft.com/office/drawing/2014/main" id="{B4ED9567-0A95-4036-9AE1-5E134A058C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9081" y="924467"/>
            <a:ext cx="7069155" cy="3976400"/>
          </a:xfrm>
          <a:prstGeom prst="rect">
            <a:avLst/>
          </a:prstGeom>
        </p:spPr>
      </p:pic>
      <p:sp>
        <p:nvSpPr>
          <p:cNvPr id="4" name="Date Placeholder 3">
            <a:extLst>
              <a:ext uri="{FF2B5EF4-FFF2-40B4-BE49-F238E27FC236}">
                <a16:creationId xmlns:a16="http://schemas.microsoft.com/office/drawing/2014/main" id="{F4C37881-277B-DFE8-8D45-A8D30BA808AD}"/>
              </a:ext>
            </a:extLst>
          </p:cNvPr>
          <p:cNvSpPr>
            <a:spLocks noGrp="1"/>
          </p:cNvSpPr>
          <p:nvPr>
            <p:ph type="dt" sz="half" idx="10"/>
          </p:nvPr>
        </p:nvSpPr>
        <p:spPr/>
        <p:txBody>
          <a:bodyPr/>
          <a:lstStyle/>
          <a:p>
            <a:fld id="{D473909F-AD1E-4943-A30B-79708B01D17E}" type="datetime1">
              <a:rPr lang="en-US" smtClean="0"/>
              <a:t>2/13/2025</a:t>
            </a:fld>
            <a:endParaRPr lang="en-US"/>
          </a:p>
        </p:txBody>
      </p:sp>
      <p:sp>
        <p:nvSpPr>
          <p:cNvPr id="9" name="Footer Placeholder 8">
            <a:extLst>
              <a:ext uri="{FF2B5EF4-FFF2-40B4-BE49-F238E27FC236}">
                <a16:creationId xmlns:a16="http://schemas.microsoft.com/office/drawing/2014/main" id="{49C48F65-A8E9-D77F-131A-CBBB755BDF61}"/>
              </a:ext>
            </a:extLst>
          </p:cNvPr>
          <p:cNvSpPr>
            <a:spLocks noGrp="1"/>
          </p:cNvSpPr>
          <p:nvPr>
            <p:ph type="ftr" sz="quarter" idx="11"/>
          </p:nvPr>
        </p:nvSpPr>
        <p:spPr/>
        <p:txBody>
          <a:bodyPr/>
          <a:lstStyle/>
          <a:p>
            <a:r>
              <a:rPr lang="en-US"/>
              <a:t>Drugs and Disease Spring 2025 - Lecture 5b</a:t>
            </a:r>
          </a:p>
        </p:txBody>
      </p:sp>
      <p:sp>
        <p:nvSpPr>
          <p:cNvPr id="10" name="Slide Number Placeholder 9">
            <a:extLst>
              <a:ext uri="{FF2B5EF4-FFF2-40B4-BE49-F238E27FC236}">
                <a16:creationId xmlns:a16="http://schemas.microsoft.com/office/drawing/2014/main" id="{1DD87EED-83EC-B103-A5A2-850959E1466F}"/>
              </a:ext>
            </a:extLst>
          </p:cNvPr>
          <p:cNvSpPr>
            <a:spLocks noGrp="1"/>
          </p:cNvSpPr>
          <p:nvPr>
            <p:ph type="sldNum" sz="quarter" idx="12"/>
          </p:nvPr>
        </p:nvSpPr>
        <p:spPr/>
        <p:txBody>
          <a:bodyPr/>
          <a:lstStyle/>
          <a:p>
            <a:fld id="{DC3BB032-4020-48F4-953B-341806DC4A2B}" type="slidenum">
              <a:rPr lang="en-US" smtClean="0"/>
              <a:pPr/>
              <a:t>9</a:t>
            </a:fld>
            <a:endParaRPr lang="en-US"/>
          </a:p>
        </p:txBody>
      </p:sp>
    </p:spTree>
    <p:extLst>
      <p:ext uri="{BB962C8B-B14F-4D97-AF65-F5344CB8AC3E}">
        <p14:creationId xmlns:p14="http://schemas.microsoft.com/office/powerpoint/2010/main" val="310803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800" b="1"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3576</TotalTime>
  <Words>1713</Words>
  <Application>Microsoft Office PowerPoint</Application>
  <PresentationFormat>Custom</PresentationFormat>
  <Paragraphs>265</Paragraphs>
  <Slides>13</Slides>
  <Notes>6</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7" baseType="lpstr">
      <vt:lpstr>Arial</vt:lpstr>
      <vt:lpstr>Courier New</vt:lpstr>
      <vt:lpstr>Office Theme</vt:lpstr>
      <vt:lpstr>Image</vt:lpstr>
      <vt:lpstr>PowerPoint Presentation</vt:lpstr>
      <vt:lpstr>PowerPoint Presentation</vt:lpstr>
      <vt:lpstr>Protein Synthesis – tRNA &amp; Ribosomes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216</cp:revision>
  <cp:lastPrinted>2018-09-02T10:14:33Z</cp:lastPrinted>
  <dcterms:created xsi:type="dcterms:W3CDTF">2011-08-23T09:25:13Z</dcterms:created>
  <dcterms:modified xsi:type="dcterms:W3CDTF">2025-02-14T01:58:28Z</dcterms:modified>
</cp:coreProperties>
</file>