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8" r:id="rId2"/>
    <p:sldId id="603" r:id="rId3"/>
    <p:sldId id="612" r:id="rId4"/>
    <p:sldId id="613" r:id="rId5"/>
    <p:sldId id="614" r:id="rId6"/>
    <p:sldId id="301" r:id="rId7"/>
    <p:sldId id="304" r:id="rId8"/>
    <p:sldId id="302" r:id="rId9"/>
    <p:sldId id="474" r:id="rId10"/>
    <p:sldId id="303" r:id="rId11"/>
    <p:sldId id="616" r:id="rId12"/>
    <p:sldId id="468" r:id="rId13"/>
    <p:sldId id="475" r:id="rId14"/>
    <p:sldId id="476" r:id="rId15"/>
    <p:sldId id="323" r:id="rId16"/>
    <p:sldId id="325" r:id="rId17"/>
    <p:sldId id="618" r:id="rId18"/>
    <p:sldId id="430" r:id="rId19"/>
    <p:sldId id="450" r:id="rId20"/>
    <p:sldId id="485" r:id="rId21"/>
    <p:sldId id="571" r:id="rId22"/>
    <p:sldId id="588" r:id="rId23"/>
    <p:sldId id="436" r:id="rId24"/>
    <p:sldId id="589" r:id="rId25"/>
    <p:sldId id="576" r:id="rId26"/>
    <p:sldId id="577" r:id="rId27"/>
    <p:sldId id="601" r:id="rId28"/>
    <p:sldId id="602" r:id="rId29"/>
    <p:sldId id="628" r:id="rId30"/>
    <p:sldId id="629" r:id="rId31"/>
    <p:sldId id="354" r:id="rId32"/>
    <p:sldId id="346" r:id="rId33"/>
    <p:sldId id="630" r:id="rId34"/>
    <p:sldId id="631" r:id="rId35"/>
    <p:sldId id="632" r:id="rId36"/>
    <p:sldId id="372" r:id="rId37"/>
    <p:sldId id="359" r:id="rId38"/>
    <p:sldId id="609" r:id="rId39"/>
    <p:sldId id="633" r:id="rId40"/>
    <p:sldId id="634" r:id="rId41"/>
    <p:sldId id="635" r:id="rId42"/>
    <p:sldId id="636" r:id="rId43"/>
    <p:sldId id="503" r:id="rId44"/>
    <p:sldId id="338" r:id="rId45"/>
    <p:sldId id="326" r:id="rId46"/>
    <p:sldId id="327" r:id="rId47"/>
    <p:sldId id="328" r:id="rId48"/>
    <p:sldId id="329" r:id="rId49"/>
    <p:sldId id="330" r:id="rId50"/>
    <p:sldId id="398" r:id="rId51"/>
    <p:sldId id="332" r:id="rId52"/>
    <p:sldId id="333" r:id="rId53"/>
    <p:sldId id="399" r:id="rId54"/>
    <p:sldId id="456" r:id="rId55"/>
    <p:sldId id="619" r:id="rId56"/>
    <p:sldId id="638" r:id="rId57"/>
    <p:sldId id="639" r:id="rId58"/>
    <p:sldId id="385" r:id="rId59"/>
    <p:sldId id="353" r:id="rId60"/>
    <p:sldId id="320" r:id="rId61"/>
    <p:sldId id="512" r:id="rId62"/>
    <p:sldId id="640" r:id="rId63"/>
    <p:sldId id="641" r:id="rId64"/>
  </p:sldIdLst>
  <p:sldSz cx="12984163" cy="7407275"/>
  <p:notesSz cx="7010400" cy="9296400"/>
  <p:defaultTextStyle>
    <a:defPPr>
      <a:defRPr lang="en-US"/>
    </a:defPPr>
    <a:lvl1pPr marL="0" algn="l" defTabSz="978774" rtl="0" eaLnBrk="1" latinLnBrk="0" hangingPunct="1">
      <a:defRPr sz="1927" kern="1200">
        <a:solidFill>
          <a:schemeClr val="tx1"/>
        </a:solidFill>
        <a:latin typeface="+mn-lt"/>
        <a:ea typeface="+mn-ea"/>
        <a:cs typeface="+mn-cs"/>
      </a:defRPr>
    </a:lvl1pPr>
    <a:lvl2pPr marL="489387" algn="l" defTabSz="978774" rtl="0" eaLnBrk="1" latinLnBrk="0" hangingPunct="1">
      <a:defRPr sz="1927" kern="1200">
        <a:solidFill>
          <a:schemeClr val="tx1"/>
        </a:solidFill>
        <a:latin typeface="+mn-lt"/>
        <a:ea typeface="+mn-ea"/>
        <a:cs typeface="+mn-cs"/>
      </a:defRPr>
    </a:lvl2pPr>
    <a:lvl3pPr marL="978774" algn="l" defTabSz="978774" rtl="0" eaLnBrk="1" latinLnBrk="0" hangingPunct="1">
      <a:defRPr sz="1927" kern="1200">
        <a:solidFill>
          <a:schemeClr val="tx1"/>
        </a:solidFill>
        <a:latin typeface="+mn-lt"/>
        <a:ea typeface="+mn-ea"/>
        <a:cs typeface="+mn-cs"/>
      </a:defRPr>
    </a:lvl3pPr>
    <a:lvl4pPr marL="1468161" algn="l" defTabSz="978774" rtl="0" eaLnBrk="1" latinLnBrk="0" hangingPunct="1">
      <a:defRPr sz="1927" kern="1200">
        <a:solidFill>
          <a:schemeClr val="tx1"/>
        </a:solidFill>
        <a:latin typeface="+mn-lt"/>
        <a:ea typeface="+mn-ea"/>
        <a:cs typeface="+mn-cs"/>
      </a:defRPr>
    </a:lvl4pPr>
    <a:lvl5pPr marL="1957548" algn="l" defTabSz="978774" rtl="0" eaLnBrk="1" latinLnBrk="0" hangingPunct="1">
      <a:defRPr sz="1927" kern="1200">
        <a:solidFill>
          <a:schemeClr val="tx1"/>
        </a:solidFill>
        <a:latin typeface="+mn-lt"/>
        <a:ea typeface="+mn-ea"/>
        <a:cs typeface="+mn-cs"/>
      </a:defRPr>
    </a:lvl5pPr>
    <a:lvl6pPr marL="2446934" algn="l" defTabSz="978774" rtl="0" eaLnBrk="1" latinLnBrk="0" hangingPunct="1">
      <a:defRPr sz="1927" kern="1200">
        <a:solidFill>
          <a:schemeClr val="tx1"/>
        </a:solidFill>
        <a:latin typeface="+mn-lt"/>
        <a:ea typeface="+mn-ea"/>
        <a:cs typeface="+mn-cs"/>
      </a:defRPr>
    </a:lvl6pPr>
    <a:lvl7pPr marL="2936321" algn="l" defTabSz="978774" rtl="0" eaLnBrk="1" latinLnBrk="0" hangingPunct="1">
      <a:defRPr sz="1927" kern="1200">
        <a:solidFill>
          <a:schemeClr val="tx1"/>
        </a:solidFill>
        <a:latin typeface="+mn-lt"/>
        <a:ea typeface="+mn-ea"/>
        <a:cs typeface="+mn-cs"/>
      </a:defRPr>
    </a:lvl7pPr>
    <a:lvl8pPr marL="3425708" algn="l" defTabSz="978774" rtl="0" eaLnBrk="1" latinLnBrk="0" hangingPunct="1">
      <a:defRPr sz="1927" kern="1200">
        <a:solidFill>
          <a:schemeClr val="tx1"/>
        </a:solidFill>
        <a:latin typeface="+mn-lt"/>
        <a:ea typeface="+mn-ea"/>
        <a:cs typeface="+mn-cs"/>
      </a:defRPr>
    </a:lvl8pPr>
    <a:lvl9pPr marL="3915095" algn="l" defTabSz="978774" rtl="0" eaLnBrk="1" latinLnBrk="0" hangingPunct="1">
      <a:defRPr sz="192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409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8626" autoAdjust="0"/>
  </p:normalViewPr>
  <p:slideViewPr>
    <p:cSldViewPr>
      <p:cViewPr varScale="1">
        <p:scale>
          <a:sx n="89" d="100"/>
          <a:sy n="89" d="100"/>
        </p:scale>
        <p:origin x="915" y="54"/>
      </p:cViewPr>
      <p:guideLst>
        <p:guide orient="horz" pos="2333"/>
        <p:guide pos="4090"/>
      </p:guideLst>
    </p:cSldViewPr>
  </p:slideViewPr>
  <p:notesTextViewPr>
    <p:cViewPr>
      <p:scale>
        <a:sx n="1" d="1"/>
        <a:sy n="1" d="1"/>
      </p:scale>
      <p:origin x="0" y="0"/>
    </p:cViewPr>
  </p:notesTextViewPr>
  <p:sorterViewPr>
    <p:cViewPr varScale="1">
      <p:scale>
        <a:sx n="1" d="1"/>
        <a:sy n="1" d="1"/>
      </p:scale>
      <p:origin x="0" y="-88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ordon%20Rule\Desktop\Andrew_www\a0_harbour\HIV_Inhibito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No Inhibitor</c:v>
          </c:tx>
          <c:spPr>
            <a:ln w="19050" cap="rnd">
              <a:solidFill>
                <a:schemeClr val="accent1"/>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Sheet1!$B$2:$B$12</c:f>
              <c:numCache>
                <c:formatCode>0</c:formatCode>
                <c:ptCount val="11"/>
                <c:pt idx="0">
                  <c:v>0</c:v>
                </c:pt>
                <c:pt idx="1">
                  <c:v>16.666666666666668</c:v>
                </c:pt>
                <c:pt idx="2">
                  <c:v>28.571428571428573</c:v>
                </c:pt>
                <c:pt idx="3">
                  <c:v>37.5</c:v>
                </c:pt>
                <c:pt idx="4">
                  <c:v>44.444444444444443</c:v>
                </c:pt>
                <c:pt idx="5">
                  <c:v>50</c:v>
                </c:pt>
                <c:pt idx="6">
                  <c:v>66.666666666666671</c:v>
                </c:pt>
                <c:pt idx="7">
                  <c:v>80</c:v>
                </c:pt>
                <c:pt idx="8">
                  <c:v>88.888888888888886</c:v>
                </c:pt>
                <c:pt idx="9">
                  <c:v>92.307692307692307</c:v>
                </c:pt>
                <c:pt idx="10">
                  <c:v>95.238095238095241</c:v>
                </c:pt>
              </c:numCache>
            </c:numRef>
          </c:yVal>
          <c:smooth val="1"/>
          <c:extLst>
            <c:ext xmlns:c16="http://schemas.microsoft.com/office/drawing/2014/chart" uri="{C3380CC4-5D6E-409C-BE32-E72D297353CC}">
              <c16:uniqueId val="{00000000-6A85-4F9F-BFEE-4196C8292795}"/>
            </c:ext>
          </c:extLst>
        </c:ser>
        <c:ser>
          <c:idx val="1"/>
          <c:order val="1"/>
          <c:tx>
            <c:v>Inhibitor A</c:v>
          </c:tx>
          <c:spPr>
            <a:ln w="19050" cap="rnd">
              <a:solidFill>
                <a:schemeClr val="accent2"/>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Sheet1!$C$2:$C$12</c:f>
              <c:numCache>
                <c:formatCode>0</c:formatCode>
                <c:ptCount val="11"/>
                <c:pt idx="0">
                  <c:v>0</c:v>
                </c:pt>
                <c:pt idx="1">
                  <c:v>9.0909090909090917</c:v>
                </c:pt>
                <c:pt idx="2">
                  <c:v>16.666666666666668</c:v>
                </c:pt>
                <c:pt idx="3">
                  <c:v>23.076923076923077</c:v>
                </c:pt>
                <c:pt idx="4">
                  <c:v>28.571428571428573</c:v>
                </c:pt>
                <c:pt idx="5">
                  <c:v>33.333333333333336</c:v>
                </c:pt>
                <c:pt idx="6">
                  <c:v>50</c:v>
                </c:pt>
                <c:pt idx="7">
                  <c:v>66.666666666666671</c:v>
                </c:pt>
                <c:pt idx="8">
                  <c:v>80</c:v>
                </c:pt>
                <c:pt idx="9">
                  <c:v>85.714285714285708</c:v>
                </c:pt>
                <c:pt idx="10">
                  <c:v>90.909090909090907</c:v>
                </c:pt>
              </c:numCache>
            </c:numRef>
          </c:yVal>
          <c:smooth val="1"/>
          <c:extLst>
            <c:ext xmlns:c16="http://schemas.microsoft.com/office/drawing/2014/chart" uri="{C3380CC4-5D6E-409C-BE32-E72D297353CC}">
              <c16:uniqueId val="{00000001-6A85-4F9F-BFEE-4196C8292795}"/>
            </c:ext>
          </c:extLst>
        </c:ser>
        <c:ser>
          <c:idx val="2"/>
          <c:order val="2"/>
          <c:tx>
            <c:v>Inhibitor B</c:v>
          </c:tx>
          <c:spPr>
            <a:ln w="19050" cap="rnd">
              <a:solidFill>
                <a:schemeClr val="accent3"/>
              </a:solidFill>
              <a:round/>
            </a:ln>
            <a:effectLst/>
          </c:spPr>
          <c:marker>
            <c:symbol val="none"/>
          </c:marker>
          <c:xVal>
            <c:numRef>
              <c:f>Sheet1!$A$2:$A$12</c:f>
              <c:numCache>
                <c:formatCode>0</c:formatCode>
                <c:ptCount val="11"/>
                <c:pt idx="0">
                  <c:v>0</c:v>
                </c:pt>
                <c:pt idx="1">
                  <c:v>1</c:v>
                </c:pt>
                <c:pt idx="2">
                  <c:v>2</c:v>
                </c:pt>
                <c:pt idx="3">
                  <c:v>3</c:v>
                </c:pt>
                <c:pt idx="4">
                  <c:v>4</c:v>
                </c:pt>
                <c:pt idx="5">
                  <c:v>5</c:v>
                </c:pt>
                <c:pt idx="6">
                  <c:v>10</c:v>
                </c:pt>
                <c:pt idx="7">
                  <c:v>20</c:v>
                </c:pt>
                <c:pt idx="8">
                  <c:v>40</c:v>
                </c:pt>
                <c:pt idx="9">
                  <c:v>60</c:v>
                </c:pt>
                <c:pt idx="10">
                  <c:v>100</c:v>
                </c:pt>
              </c:numCache>
            </c:numRef>
          </c:xVal>
          <c:yVal>
            <c:numRef>
              <c:f>Sheet1!$D$2:$D$12</c:f>
              <c:numCache>
                <c:formatCode>0</c:formatCode>
                <c:ptCount val="11"/>
                <c:pt idx="0">
                  <c:v>0</c:v>
                </c:pt>
                <c:pt idx="1">
                  <c:v>1.7857142857142858</c:v>
                </c:pt>
                <c:pt idx="2">
                  <c:v>3.5087719298245612</c:v>
                </c:pt>
                <c:pt idx="3">
                  <c:v>5.1724137931034484</c:v>
                </c:pt>
                <c:pt idx="4">
                  <c:v>6.7796610169491522</c:v>
                </c:pt>
                <c:pt idx="5">
                  <c:v>8.3333333333333339</c:v>
                </c:pt>
                <c:pt idx="6">
                  <c:v>15.384615384615385</c:v>
                </c:pt>
                <c:pt idx="7">
                  <c:v>26.666666666666668</c:v>
                </c:pt>
                <c:pt idx="8">
                  <c:v>42.10526315789474</c:v>
                </c:pt>
                <c:pt idx="9">
                  <c:v>52.173913043478258</c:v>
                </c:pt>
                <c:pt idx="10">
                  <c:v>64.516129032258064</c:v>
                </c:pt>
              </c:numCache>
            </c:numRef>
          </c:yVal>
          <c:smooth val="1"/>
          <c:extLst>
            <c:ext xmlns:c16="http://schemas.microsoft.com/office/drawing/2014/chart" uri="{C3380CC4-5D6E-409C-BE32-E72D297353CC}">
              <c16:uniqueId val="{00000002-6A85-4F9F-BFEE-4196C8292795}"/>
            </c:ext>
          </c:extLst>
        </c:ser>
        <c:dLbls>
          <c:showLegendKey val="0"/>
          <c:showVal val="0"/>
          <c:showCatName val="0"/>
          <c:showSerName val="0"/>
          <c:showPercent val="0"/>
          <c:showBubbleSize val="0"/>
        </c:dLbls>
        <c:axId val="1491352016"/>
        <c:axId val="1491352848"/>
      </c:scatterChart>
      <c:valAx>
        <c:axId val="1491352016"/>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[Substrate]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out"/>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848"/>
        <c:crosses val="autoZero"/>
        <c:crossBetween val="midCat"/>
        <c:majorUnit val="5"/>
        <c:minorUnit val="2.5"/>
      </c:valAx>
      <c:valAx>
        <c:axId val="149135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Reaction Velocity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9135201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14 12 1600,'-13'-11'400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1.596"/>
    </inkml:context>
    <inkml:brush xml:id="br0">
      <inkml:brushProperty name="width" value="0.05" units="cm"/>
      <inkml:brushProperty name="height" value="0.05" units="cm"/>
    </inkml:brush>
  </inkml:definitions>
  <inkml:trace contextRef="#ctx0" brushRef="#br0">92 0 24575,'1'62'0,"-3"72"0,-1-128 0,2 2 0,-1-2 0,0 1 0,-1-1 0,0 1 0,1-1 0,-3 0 0,2 1 0,-1-2 0,0 1 0,-9 9 0,7-11 0,2 2 0,0-1 0,0 0 0,0 1 0,1-1 0,0 1 0,0 0 0,0 0 0,1 1 0,-1-1 0,1 0 0,0 1 0,-1 11 0,3-13-136,0-1-1,1 1 1,-1 0-1,1-1 1,0 0-1,0 1 1,0-1-1,0 1 0,4 5 1,6 9-6690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4.382"/>
    </inkml:context>
    <inkml:brush xml:id="br0">
      <inkml:brushProperty name="width" value="0.05" units="cm"/>
      <inkml:brushProperty name="height" value="0.05" units="cm"/>
    </inkml:brush>
  </inkml:definitions>
  <inkml:trace contextRef="#ctx0" brushRef="#br0">1 1 24575,'-1'16'0,"2"0"0,0 1 0,0-1 0,2 0 0,7 25 0,5 16 0,9 25 0,-13-59 0,1 1 0,14 23 0,-2-8 0,-22-36-136,0 0-1,0 1 1,0-1-1,2 0 1,-2-1-1,1 1 1,0 1-1,0-2 0,5 3 1,10 6-6690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38.283"/>
    </inkml:context>
    <inkml:brush xml:id="br0">
      <inkml:brushProperty name="width" value="0.05" units="cm"/>
      <inkml:brushProperty name="height" value="0.05" units="cm"/>
    </inkml:brush>
  </inkml:definitions>
  <inkml:trace contextRef="#ctx0" brushRef="#br0">23 528 24575,'0'-7'0,"1"-1"0,0 1 0,2-1 0,-1 2 0,0-2 0,4-7 0,8-27 0,-11 25 0,-1 1 0,1-1 0,-3-32 0,-1 40 0,-1 0 0,1 0 0,-1 0 0,0 0 0,0 1 0,-1-1 0,0 1 0,-9-16 0,7 17 0,0-2 0,1 1 0,0-2 0,1 2 0,-5-16 0,7 20 0,0 0 0,1-1 0,0 1 0,0-1 0,0 1 0,0-1 0,1 1 0,-1 0 0,1 0 0,0-1 0,0 1 0,1 0 0,-1-1 0,4-4 0,0 0-114,0 2 1,1-1-1,0 1 0,0 0 0,1 0 1,-1 0-1,2 0 0,-1 2 0,1 0 1,0-1-1,11-5 0,2 0-6712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77 1 16307,'-22'26'6442,"6"-13"-4226,-1-1-863,0-15 671,12-7-1376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16460,'8'14'6441,"-11"-2"-4913,-2-9-175,3 1-905,2-4-96,0 0 1256,0 0-1160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39:13.803"/>
    </inkml:context>
    <inkml:brush xml:id="br0">
      <inkml:brushProperty name="width" value="0.025" units="cm"/>
      <inkml:brushProperty name="height" value="0.025" units="cm"/>
      <inkml:brushProperty name="color" value="#AB008B"/>
    </inkml:brush>
  </inkml:definitions>
  <inkml:trace contextRef="#ctx0" brushRef="#br0">1 78 1976,'0'14'1641,"1"-2"319,10 9-175,-13-5-1,-2-8 232,4-3-63,-3-15-337,7-3-272,7-17-151,10-3-1337,27-35 184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09.958"/>
    </inkml:context>
    <inkml:brush xml:id="br0">
      <inkml:brushProperty name="width" value="0.05" units="cm"/>
      <inkml:brushProperty name="height" value="0.05" units="cm"/>
    </inkml:brush>
  </inkml:definitions>
  <inkml:trace contextRef="#ctx0" brushRef="#br0">1 327 24575,'6'-6'0,"3"-7"0,5 0 0,2-4 0,-3-6 0,-1 0 0,-1-1 0,-4-2 0,-1-1 0,-4-2 0,0-4 0,-2 0 0,-1 1 0,1 4-8191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2.481"/>
    </inkml:context>
    <inkml:brush xml:id="br0">
      <inkml:brushProperty name="width" value="0.05" units="cm"/>
      <inkml:brushProperty name="height" value="0.05" units="cm"/>
    </inkml:brush>
  </inkml:definitions>
  <inkml:trace contextRef="#ctx0" brushRef="#br0">0 1 24575,'12'0'0,"-1"0"0,0 0 0,1 2 0,0-1 0,-2 1 0,2 0 0,-1 2 0,-1 0 0,1-1 0,13 9 0,-7-4 0,-2 0 0,1 0 0,20 17 0,-31-22 0,-1 1 0,0-1 0,-1 2 0,2-2 0,-2 1 0,0 0 0,0 1 0,-1 0 0,2-1 0,-2 1 0,0 0 0,3 8 0,-3-4 12,0 2 0,1-2 0,-2 1 0,0 0 0,-1 0 0,0 0 0,0-1 0,-1 2 0,-4 15 0,3-20-105,1 0 0,-1 1 1,0-2-1,-1 2 0,1-2 0,-2 1 0,1 0 0,-1-1 1,1 0-1,-2-1 0,1 2 0,0-2 0,-1 0 1,0 1-1,-10 6 0,-4 0-6733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5.875"/>
    </inkml:context>
    <inkml:brush xml:id="br0">
      <inkml:brushProperty name="width" value="0.05" units="cm"/>
      <inkml:brushProperty name="height" value="0.05" units="cm"/>
    </inkml:brush>
  </inkml:definitions>
  <inkml:trace contextRef="#ctx0" brushRef="#br0">148 0 24575,'0'56'0,"-1"70"0,0-109 0,-1 0 0,-1 0 0,-1 1 0,-1-2 0,-6 18 0,-1-1 0,-3-1 0,0-1 0,-3 0 0,-21 28 0,37-55 0,-1 0 0,1 0 0,-1 0 0,1 1 0,-1-1 0,1 1 0,-2 8 0,4-11 0,0 1 0,0-1 0,0 0 0,0 0 0,0 0 0,0 0 0,0 0 0,1 1 0,-1-1 0,1 0 0,-1 0 0,1 0 0,0 0 0,0 0 0,0 0 0,0 1 0,1-1 0,-1-1 0,3 4 0,13 10-1365,2-2-5461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18.543"/>
    </inkml:context>
    <inkml:brush xml:id="br0">
      <inkml:brushProperty name="width" value="0.05" units="cm"/>
      <inkml:brushProperty name="height" value="0.05" units="cm"/>
    </inkml:brush>
  </inkml:definitions>
  <inkml:trace contextRef="#ctx0" brushRef="#br0">21 0 24575,'0'27'0,"0"-1"0,10 51 0,-8-67 0,0-2 0,1 2 0,0-1 0,1 0 0,0 0 0,1 0 0,0-1 0,0 1 0,0-2 0,2 1 0,6 9 0,8 2 0,-6-4 0,-2-1 0,1 2 0,20 30 0,-30-41 0,-1 0 0,-1 0 0,0 1 0,0-1 0,0 0 0,0 2 0,-1-2 0,0 2 0,1-2 0,-1 1 0,-1 0 0,0 0 0,0 0 0,0 0 0,-1 0 0,-1-1 0,-1 11 0,1-8 1,-1-1 1,0 1-1,0-1 0,-2 1 0,2-2 1,-2 2-1,1-2 0,-2 0 0,-9 11 1,-2-2-10,-1 0 1,-21 13 0,-21 17-1349,42-28-5470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4T14:25:27.103"/>
    </inkml:context>
    <inkml:brush xml:id="br0">
      <inkml:brushProperty name="width" value="0.05" units="cm"/>
      <inkml:brushProperty name="height" value="0.05" units="cm"/>
    </inkml:brush>
  </inkml:definitions>
  <inkml:trace contextRef="#ctx0" brushRef="#br0">0 0 24575,'0'267'0,"0"-258"0,1-2 0,0 1 0,0-1 0,0 1 0,1 0 0,1 0 0,-1-2 0,1 1 0,0 1 0,0-1 0,0 0 0,2-1 0,-1 1 0,0-1 0,2 0 0,-1 0 0,0 0 0,10 8 0,4 2 0,3 3 0,37 43 0,-53-56 0,-1 2 0,-1-1 0,1 1 0,0-1 0,-2 2 0,1-2 0,-1 2 0,1-1 0,-2 1 0,3 14 0,-4-11 24,0-2 0,-1 1 0,0 1 0,-2 14 0,1-20-148,0-1 0,0 0 1,0 1-1,-1-2 0,-1 1 0,1-1 1,0 2-1,0-2 0,-1 0 0,0 1 1,-6 5-1,-7 6-6702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8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1183" y="0"/>
            <a:ext cx="3037628" cy="4648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2/8/2025</a:t>
            </a:fld>
            <a:endParaRPr lang="en-US" dirty="0"/>
          </a:p>
        </p:txBody>
      </p:sp>
      <p:sp>
        <p:nvSpPr>
          <p:cNvPr id="4" name="Slide Image Placeholder 3"/>
          <p:cNvSpPr>
            <a:spLocks noGrp="1" noRot="1" noChangeAspect="1"/>
          </p:cNvSpPr>
          <p:nvPr>
            <p:ph type="sldImg" idx="2"/>
          </p:nvPr>
        </p:nvSpPr>
        <p:spPr>
          <a:xfrm>
            <a:off x="449263" y="698500"/>
            <a:ext cx="6111875" cy="348615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701359" y="4415790"/>
            <a:ext cx="5607684" cy="41833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88"/>
            <a:ext cx="3037628" cy="4648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1183" y="8829988"/>
            <a:ext cx="3037628" cy="4648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78774" rtl="0" eaLnBrk="1" latinLnBrk="0" hangingPunct="1">
      <a:defRPr sz="1284" kern="1200">
        <a:solidFill>
          <a:schemeClr val="tx1"/>
        </a:solidFill>
        <a:latin typeface="Arial" panose="020B0604020202020204" pitchFamily="34" charset="0"/>
        <a:ea typeface="+mn-ea"/>
        <a:cs typeface="+mn-cs"/>
      </a:defRPr>
    </a:lvl1pPr>
    <a:lvl2pPr marL="489387" algn="l" defTabSz="978774" rtl="0" eaLnBrk="1" latinLnBrk="0" hangingPunct="1">
      <a:defRPr sz="1284" kern="1200">
        <a:solidFill>
          <a:schemeClr val="tx1"/>
        </a:solidFill>
        <a:latin typeface="Arial" panose="020B0604020202020204" pitchFamily="34" charset="0"/>
        <a:ea typeface="+mn-ea"/>
        <a:cs typeface="+mn-cs"/>
      </a:defRPr>
    </a:lvl2pPr>
    <a:lvl3pPr marL="978774" algn="l" defTabSz="978774" rtl="0" eaLnBrk="1" latinLnBrk="0" hangingPunct="1">
      <a:defRPr sz="1284" kern="1200">
        <a:solidFill>
          <a:schemeClr val="tx1"/>
        </a:solidFill>
        <a:latin typeface="Arial" panose="020B0604020202020204" pitchFamily="34" charset="0"/>
        <a:ea typeface="+mn-ea"/>
        <a:cs typeface="+mn-cs"/>
      </a:defRPr>
    </a:lvl3pPr>
    <a:lvl4pPr marL="1468161" algn="l" defTabSz="978774" rtl="0" eaLnBrk="1" latinLnBrk="0" hangingPunct="1">
      <a:defRPr sz="1284" kern="1200">
        <a:solidFill>
          <a:schemeClr val="tx1"/>
        </a:solidFill>
        <a:latin typeface="Arial" panose="020B0604020202020204" pitchFamily="34" charset="0"/>
        <a:ea typeface="+mn-ea"/>
        <a:cs typeface="+mn-cs"/>
      </a:defRPr>
    </a:lvl4pPr>
    <a:lvl5pPr marL="1957548" algn="l" defTabSz="978774" rtl="0" eaLnBrk="1" latinLnBrk="0" hangingPunct="1">
      <a:defRPr sz="1284" kern="1200">
        <a:solidFill>
          <a:schemeClr val="tx1"/>
        </a:solidFill>
        <a:latin typeface="Arial" panose="020B0604020202020204" pitchFamily="34" charset="0"/>
        <a:ea typeface="+mn-ea"/>
        <a:cs typeface="+mn-cs"/>
      </a:defRPr>
    </a:lvl5pPr>
    <a:lvl6pPr marL="2446934" algn="l" defTabSz="978774" rtl="0" eaLnBrk="1" latinLnBrk="0" hangingPunct="1">
      <a:defRPr sz="1284" kern="1200">
        <a:solidFill>
          <a:schemeClr val="tx1"/>
        </a:solidFill>
        <a:latin typeface="+mn-lt"/>
        <a:ea typeface="+mn-ea"/>
        <a:cs typeface="+mn-cs"/>
      </a:defRPr>
    </a:lvl6pPr>
    <a:lvl7pPr marL="2936321" algn="l" defTabSz="978774" rtl="0" eaLnBrk="1" latinLnBrk="0" hangingPunct="1">
      <a:defRPr sz="1284" kern="1200">
        <a:solidFill>
          <a:schemeClr val="tx1"/>
        </a:solidFill>
        <a:latin typeface="+mn-lt"/>
        <a:ea typeface="+mn-ea"/>
        <a:cs typeface="+mn-cs"/>
      </a:defRPr>
    </a:lvl7pPr>
    <a:lvl8pPr marL="3425708" algn="l" defTabSz="978774" rtl="0" eaLnBrk="1" latinLnBrk="0" hangingPunct="1">
      <a:defRPr sz="1284" kern="1200">
        <a:solidFill>
          <a:schemeClr val="tx1"/>
        </a:solidFill>
        <a:latin typeface="+mn-lt"/>
        <a:ea typeface="+mn-ea"/>
        <a:cs typeface="+mn-cs"/>
      </a:defRPr>
    </a:lvl8pPr>
    <a:lvl9pPr marL="3915095" algn="l" defTabSz="978774" rtl="0" eaLnBrk="1" latinLnBrk="0" hangingPunct="1">
      <a:defRPr sz="128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21</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8774" rtl="0" eaLnBrk="1" fontAlgn="auto" latinLnBrk="0" hangingPunct="1">
              <a:lnSpc>
                <a:spcPct val="100000"/>
              </a:lnSpc>
              <a:spcBef>
                <a:spcPts val="0"/>
              </a:spcBef>
              <a:spcAft>
                <a:spcPts val="0"/>
              </a:spcAft>
              <a:buClrTx/>
              <a:buSzTx/>
              <a:buFontTx/>
              <a:buNone/>
              <a:tabLst/>
              <a:defRPr/>
            </a:pPr>
            <a:r>
              <a:rPr lang="en-US" sz="1400" dirty="0" err="1">
                <a:latin typeface="Arial" panose="020B0604020202020204" pitchFamily="34" charset="0"/>
              </a:rPr>
              <a:t>Jiskoot</a:t>
            </a:r>
            <a:r>
              <a:rPr lang="en-US" sz="1400" dirty="0">
                <a:latin typeface="Arial" panose="020B0604020202020204" pitchFamily="34" charset="0"/>
              </a:rPr>
              <a:t> W., Kersten G.F.A., </a:t>
            </a:r>
            <a:r>
              <a:rPr lang="en-US" sz="1400" dirty="0" err="1">
                <a:latin typeface="Arial" panose="020B0604020202020204" pitchFamily="34" charset="0"/>
              </a:rPr>
              <a:t>Mastrobattista</a:t>
            </a:r>
            <a:r>
              <a:rPr lang="en-US" sz="1400" dirty="0">
                <a:latin typeface="Arial" panose="020B0604020202020204" pitchFamily="34" charset="0"/>
              </a:rPr>
              <a:t> E., </a:t>
            </a:r>
            <a:r>
              <a:rPr lang="en-US" sz="1400" dirty="0" err="1">
                <a:latin typeface="Arial" panose="020B0604020202020204" pitchFamily="34" charset="0"/>
              </a:rPr>
              <a:t>Slütter</a:t>
            </a:r>
            <a:r>
              <a:rPr lang="en-US" sz="1400" dirty="0">
                <a:latin typeface="Arial" panose="020B0604020202020204" pitchFamily="34" charset="0"/>
              </a:rPr>
              <a:t> B. (2019) Vaccines. In: Crommelin D., </a:t>
            </a:r>
            <a:r>
              <a:rPr lang="en-US" sz="1400" dirty="0" err="1">
                <a:latin typeface="Arial" panose="020B0604020202020204" pitchFamily="34" charset="0"/>
              </a:rPr>
              <a:t>Sindelar</a:t>
            </a:r>
            <a:r>
              <a:rPr lang="en-US" sz="1400" dirty="0">
                <a:latin typeface="Arial" panose="020B0604020202020204" pitchFamily="34" charset="0"/>
              </a:rPr>
              <a:t> R., </a:t>
            </a:r>
            <a:r>
              <a:rPr lang="en-US" sz="1400" dirty="0" err="1">
                <a:latin typeface="Arial" panose="020B0604020202020204" pitchFamily="34" charset="0"/>
              </a:rPr>
              <a:t>Meibohm</a:t>
            </a:r>
            <a:r>
              <a:rPr lang="en-US" sz="1400" dirty="0">
                <a:latin typeface="Arial" panose="020B0604020202020204" pitchFamily="34" charset="0"/>
              </a:rPr>
              <a:t> B. (eds) Pharmaceutical Biotechnology. Springer, Cham. https://doi.org/10.1007/978-3-030-00710-2_14</a:t>
            </a:r>
          </a:p>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23</a:t>
            </a:fld>
            <a:endParaRPr lang="en-US" dirty="0"/>
          </a:p>
        </p:txBody>
      </p:sp>
    </p:spTree>
    <p:extLst>
      <p:ext uri="{BB962C8B-B14F-4D97-AF65-F5344CB8AC3E}">
        <p14:creationId xmlns:p14="http://schemas.microsoft.com/office/powerpoint/2010/main" val="2841052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698500"/>
            <a:ext cx="61118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30</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85800"/>
            <a:ext cx="6010275" cy="3429000"/>
          </a:xfrm>
        </p:spPr>
      </p:sp>
      <p:sp>
        <p:nvSpPr>
          <p:cNvPr id="3" name="Notes Placeholder 2"/>
          <p:cNvSpPr>
            <a:spLocks noGrp="1"/>
          </p:cNvSpPr>
          <p:nvPr>
            <p:ph type="body" idx="1"/>
          </p:nvPr>
        </p:nvSpPr>
        <p:spPr/>
        <p:txBody>
          <a:bodyPr/>
          <a:lstStyle/>
          <a:p>
            <a:r>
              <a:rPr lang="en-US" dirty="0"/>
              <a:t>Most cell functions depend on proteins</a:t>
            </a:r>
          </a:p>
        </p:txBody>
      </p:sp>
      <p:sp>
        <p:nvSpPr>
          <p:cNvPr id="4" name="Slide Number Placeholder 3"/>
          <p:cNvSpPr>
            <a:spLocks noGrp="1"/>
          </p:cNvSpPr>
          <p:nvPr>
            <p:ph type="sldNum" sz="quarter" idx="10"/>
          </p:nvPr>
        </p:nvSpPr>
        <p:spPr/>
        <p:txBody>
          <a:bodyPr/>
          <a:lstStyle/>
          <a:p>
            <a:fld id="{D5EC8971-9724-4B6A-B58D-BBE7BD1634F0}" type="slidenum">
              <a:rPr lang="en-US" smtClean="0"/>
              <a:t>35</a:t>
            </a:fld>
            <a:endParaRPr lang="en-US"/>
          </a:p>
        </p:txBody>
      </p:sp>
    </p:spTree>
    <p:extLst>
      <p:ext uri="{BB962C8B-B14F-4D97-AF65-F5344CB8AC3E}">
        <p14:creationId xmlns:p14="http://schemas.microsoft.com/office/powerpoint/2010/main" val="288111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44</a:t>
            </a:fld>
            <a:endParaRPr lang="en-US"/>
          </a:p>
        </p:txBody>
      </p:sp>
    </p:spTree>
    <p:extLst>
      <p:ext uri="{BB962C8B-B14F-4D97-AF65-F5344CB8AC3E}">
        <p14:creationId xmlns:p14="http://schemas.microsoft.com/office/powerpoint/2010/main" val="2832221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4E6D2B-41FD-4590-8149-73BC39AD3EE0}" type="slidenum">
              <a:rPr lang="en-US" altLang="en-US"/>
              <a:pPr/>
              <a:t>45</a:t>
            </a:fld>
            <a:endParaRPr lang="en-US" altLang="en-US"/>
          </a:p>
        </p:txBody>
      </p:sp>
      <p:sp>
        <p:nvSpPr>
          <p:cNvPr id="587778" name="Rectangle 2"/>
          <p:cNvSpPr>
            <a:spLocks noGrp="1" noRot="1" noChangeAspect="1" noChangeArrowheads="1" noTextEdit="1"/>
          </p:cNvSpPr>
          <p:nvPr>
            <p:ph type="sldImg"/>
          </p:nvPr>
        </p:nvSpPr>
        <p:spPr>
          <a:ln/>
        </p:spPr>
      </p:sp>
      <p:sp>
        <p:nvSpPr>
          <p:cNvPr id="587779" name="Rectangle 3"/>
          <p:cNvSpPr>
            <a:spLocks noGrp="1" noChangeArrowheads="1"/>
          </p:cNvSpPr>
          <p:nvPr>
            <p:ph type="body" idx="1"/>
          </p:nvPr>
        </p:nvSpPr>
        <p:spPr/>
        <p:txBody>
          <a:bodyPr/>
          <a:lstStyle/>
          <a:p>
            <a:r>
              <a:rPr lang="en-US" dirty="0"/>
              <a:t>What is the name</a:t>
            </a:r>
            <a:r>
              <a:rPr lang="en-US" baseline="0" dirty="0"/>
              <a:t> of a codon where the message begins? Start codon AUG found usually at the beginning on mRNA. Begins when </a:t>
            </a:r>
            <a:r>
              <a:rPr lang="en-US" baseline="0" dirty="0" err="1"/>
              <a:t>rRNA</a:t>
            </a:r>
            <a:r>
              <a:rPr lang="en-US" baseline="0" dirty="0"/>
              <a:t> binds to a section of mRNA called the ribosome binding site about 6 NT upstream of start sequence. Proteins called </a:t>
            </a:r>
            <a:r>
              <a:rPr lang="en-US" baseline="0" dirty="0" err="1"/>
              <a:t>iniation</a:t>
            </a:r>
            <a:r>
              <a:rPr lang="en-US" baseline="0" dirty="0"/>
              <a:t> factors help the two to associate. In eukaryotes bind to 5’ cap. </a:t>
            </a:r>
            <a:endParaRPr lang="en-US" altLang="en-US" dirty="0"/>
          </a:p>
          <a:p>
            <a:endParaRPr lang="en-US" altLang="en-US" dirty="0"/>
          </a:p>
        </p:txBody>
      </p:sp>
    </p:spTree>
    <p:extLst>
      <p:ext uri="{BB962C8B-B14F-4D97-AF65-F5344CB8AC3E}">
        <p14:creationId xmlns:p14="http://schemas.microsoft.com/office/powerpoint/2010/main" val="4266314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21C18-FA8B-48B4-81A6-889B96B78DFC}" type="slidenum">
              <a:rPr lang="en-US" altLang="en-US"/>
              <a:pPr/>
              <a:t>46</a:t>
            </a:fld>
            <a:endParaRPr lang="en-US" altLang="en-US"/>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p:txBody>
          <a:bodyPr/>
          <a:lstStyle/>
          <a:p>
            <a:r>
              <a:rPr lang="en-US" baseline="0" dirty="0"/>
              <a:t>Because it is in the P site, protein </a:t>
            </a:r>
            <a:r>
              <a:rPr lang="en-US" baseline="0" dirty="0" err="1"/>
              <a:t>sysntehsis</a:t>
            </a:r>
            <a:r>
              <a:rPr lang="en-US" baseline="0" dirty="0"/>
              <a:t> is ready to begin with the addition of the next charged </a:t>
            </a:r>
            <a:r>
              <a:rPr lang="en-US" baseline="0" dirty="0" err="1"/>
              <a:t>tRNA</a:t>
            </a:r>
            <a:r>
              <a:rPr lang="en-US" baseline="0" dirty="0"/>
              <a:t> to the A site. </a:t>
            </a:r>
            <a:endParaRPr lang="en-US" dirty="0"/>
          </a:p>
          <a:p>
            <a:endParaRPr lang="en-US" altLang="en-US" dirty="0"/>
          </a:p>
        </p:txBody>
      </p:sp>
    </p:spTree>
    <p:extLst>
      <p:ext uri="{BB962C8B-B14F-4D97-AF65-F5344CB8AC3E}">
        <p14:creationId xmlns:p14="http://schemas.microsoft.com/office/powerpoint/2010/main" val="3902485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2F2CDD-CCEE-4A7E-993C-FA841BB29002}" type="slidenum">
              <a:rPr lang="en-US" altLang="en-US"/>
              <a:pPr/>
              <a:t>47</a:t>
            </a:fld>
            <a:endParaRPr lang="en-US" altLang="en-US"/>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1875193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405281-D005-4567-8C19-E6AEFFEE5D19}" type="slidenum">
              <a:rPr lang="en-US" altLang="en-US"/>
              <a:pPr/>
              <a:t>48</a:t>
            </a:fld>
            <a:endParaRPr lang="en-US" altLang="en-US"/>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p:txBody>
          <a:bodyPr/>
          <a:lstStyle/>
          <a:p>
            <a:r>
              <a:rPr lang="en-US" altLang="en-US" dirty="0" err="1"/>
              <a:t>Transloation</a:t>
            </a:r>
            <a:r>
              <a:rPr lang="en-US" altLang="en-US" dirty="0"/>
              <a:t>, as the mRNA moves or is</a:t>
            </a:r>
            <a:r>
              <a:rPr lang="en-US" altLang="en-US" baseline="0" dirty="0"/>
              <a:t> </a:t>
            </a:r>
            <a:r>
              <a:rPr lang="en-US" altLang="en-US" baseline="0" dirty="0" err="1"/>
              <a:t>racheted</a:t>
            </a:r>
            <a:r>
              <a:rPr lang="en-US" altLang="en-US" baseline="0" dirty="0"/>
              <a:t> in the 5’ to 3’ direction is an energy-demanding event that requires GTP. </a:t>
            </a:r>
            <a:endParaRPr lang="en-US" altLang="en-US" dirty="0"/>
          </a:p>
        </p:txBody>
      </p:sp>
    </p:spTree>
    <p:extLst>
      <p:ext uri="{BB962C8B-B14F-4D97-AF65-F5344CB8AC3E}">
        <p14:creationId xmlns:p14="http://schemas.microsoft.com/office/powerpoint/2010/main" val="2732918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4F1A9-BB44-4FAF-B337-1C94E0388E3D}" type="slidenum">
              <a:rPr lang="en-US" altLang="en-US"/>
              <a:pPr/>
              <a:t>49</a:t>
            </a:fld>
            <a:endParaRPr lang="en-US" alt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29427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2</a:t>
            </a:fld>
            <a:endParaRPr lang="en-US"/>
          </a:p>
        </p:txBody>
      </p:sp>
    </p:spTree>
    <p:extLst>
      <p:ext uri="{BB962C8B-B14F-4D97-AF65-F5344CB8AC3E}">
        <p14:creationId xmlns:p14="http://schemas.microsoft.com/office/powerpoint/2010/main" val="148953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953045-FFA7-4D2F-9BA7-FB0F41AC8BF1}" type="slidenum">
              <a:rPr lang="en-US" altLang="en-US"/>
              <a:pPr/>
              <a:t>50</a:t>
            </a:fld>
            <a:endParaRPr lang="en-US" alt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r>
              <a:rPr lang="en-US" altLang="en-US"/>
              <a:t>Figure 16.15 (Step Edit)</a:t>
            </a:r>
          </a:p>
          <a:p>
            <a:r>
              <a:rPr lang="en-US" altLang="en-US"/>
              <a:t>Initiation Proteins Manage Assembly of Ribosomes and mRNAs.</a:t>
            </a:r>
          </a:p>
          <a:p>
            <a:r>
              <a:rPr lang="en-US" altLang="en-US"/>
              <a:t>Figure 16.16 (Step Edit)</a:t>
            </a:r>
          </a:p>
          <a:p>
            <a:r>
              <a:rPr lang="en-US" altLang="en-US"/>
              <a:t>During Elongation, Peptide Bond Formation Occurs inside the Ribosome.</a:t>
            </a:r>
            <a:endParaRPr lang="en-US" altLang="en-US">
              <a:solidFill>
                <a:srgbClr val="000000"/>
              </a:solidFill>
            </a:endParaRPr>
          </a:p>
          <a:p>
            <a:r>
              <a:rPr lang="en-US" altLang="en-US"/>
              <a:t>Figure 16.17 (Step Edit)</a:t>
            </a:r>
          </a:p>
          <a:p>
            <a:r>
              <a:rPr lang="en-US" altLang="en-US"/>
              <a:t>Release Factors Manage Translation Termination.</a:t>
            </a:r>
            <a:endParaRPr lang="en-US" altLang="en-US">
              <a:solidFill>
                <a:srgbClr val="000000"/>
              </a:solidFill>
            </a:endParaRPr>
          </a:p>
          <a:p>
            <a:endParaRPr lang="en-US" altLang="en-US"/>
          </a:p>
          <a:p>
            <a:endParaRPr lang="en-US" altLang="en-US"/>
          </a:p>
        </p:txBody>
      </p:sp>
    </p:spTree>
    <p:extLst>
      <p:ext uri="{BB962C8B-B14F-4D97-AF65-F5344CB8AC3E}">
        <p14:creationId xmlns:p14="http://schemas.microsoft.com/office/powerpoint/2010/main" val="2306536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47D22-48ED-482E-85FD-7A29E88A6A38}" type="slidenum">
              <a:rPr lang="en-US" altLang="en-US"/>
              <a:pPr/>
              <a:t>51</a:t>
            </a:fld>
            <a:endParaRPr lang="en-US" altLang="en-US"/>
          </a:p>
        </p:txBody>
      </p:sp>
      <p:sp>
        <p:nvSpPr>
          <p:cNvPr id="600066" name="Rectangle 2"/>
          <p:cNvSpPr>
            <a:spLocks noGrp="1" noRot="1" noChangeAspect="1" noChangeArrowheads="1" noTextEdit="1"/>
          </p:cNvSpPr>
          <p:nvPr>
            <p:ph type="sldImg"/>
          </p:nvPr>
        </p:nvSpPr>
        <p:spPr>
          <a:ln/>
        </p:spPr>
      </p:sp>
      <p:sp>
        <p:nvSpPr>
          <p:cNvPr id="600067" name="Rectangle 3"/>
          <p:cNvSpPr>
            <a:spLocks noGrp="1" noChangeArrowheads="1"/>
          </p:cNvSpPr>
          <p:nvPr>
            <p:ph type="body" idx="1"/>
          </p:nvPr>
        </p:nvSpPr>
        <p:spPr/>
        <p:txBody>
          <a:bodyPr/>
          <a:lstStyle/>
          <a:p>
            <a:r>
              <a:rPr lang="en-US" altLang="en-US"/>
              <a:t>Figure 16.15 (Step Edit)</a:t>
            </a:r>
          </a:p>
          <a:p>
            <a:r>
              <a:rPr lang="en-US" altLang="en-US"/>
              <a:t>Initiation Proteins Manage Assembly of Ribosomes and mRNAs.</a:t>
            </a:r>
          </a:p>
          <a:p>
            <a:r>
              <a:rPr lang="en-US" altLang="en-US"/>
              <a:t>Figure 16.16 (Step Edit)</a:t>
            </a:r>
          </a:p>
          <a:p>
            <a:r>
              <a:rPr lang="en-US" altLang="en-US"/>
              <a:t>During Elongation, Peptide Bond Formation Occurs inside the Ribosome.</a:t>
            </a:r>
            <a:endParaRPr lang="en-US" altLang="en-US">
              <a:solidFill>
                <a:srgbClr val="000000"/>
              </a:solidFill>
            </a:endParaRPr>
          </a:p>
          <a:p>
            <a:r>
              <a:rPr lang="en-US" altLang="en-US"/>
              <a:t>Figure 16.17 (Step Edit)</a:t>
            </a:r>
          </a:p>
          <a:p>
            <a:r>
              <a:rPr lang="en-US" altLang="en-US"/>
              <a:t>Release Factors Manage Translation Termination.</a:t>
            </a:r>
            <a:endParaRPr lang="en-US" altLang="en-US">
              <a:solidFill>
                <a:srgbClr val="000000"/>
              </a:solidFill>
            </a:endParaRPr>
          </a:p>
          <a:p>
            <a:endParaRPr lang="en-US" altLang="en-US"/>
          </a:p>
          <a:p>
            <a:endParaRPr lang="en-US" altLang="en-US"/>
          </a:p>
        </p:txBody>
      </p:sp>
    </p:spTree>
    <p:extLst>
      <p:ext uri="{BB962C8B-B14F-4D97-AF65-F5344CB8AC3E}">
        <p14:creationId xmlns:p14="http://schemas.microsoft.com/office/powerpoint/2010/main" val="3409975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52</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dirty="0"/>
              <a:t>Release factors do not carry an amino</a:t>
            </a:r>
            <a:r>
              <a:rPr lang="en-US" baseline="0" dirty="0"/>
              <a:t> acid. Frees the </a:t>
            </a:r>
            <a:r>
              <a:rPr lang="en-US" baseline="0" dirty="0" err="1"/>
              <a:t>polypetide</a:t>
            </a:r>
            <a:r>
              <a:rPr lang="en-US" baseline="0" dirty="0"/>
              <a:t>. They are </a:t>
            </a:r>
            <a:r>
              <a:rPr lang="en-US" baseline="0" dirty="0" err="1"/>
              <a:t>tRNA</a:t>
            </a:r>
            <a:r>
              <a:rPr lang="en-US" baseline="0"/>
              <a:t> like. </a:t>
            </a:r>
            <a:endParaRPr 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0F6D3-1F8F-404B-81BA-EED6AEE582A9}" type="slidenum">
              <a:rPr lang="en-US" altLang="en-US"/>
              <a:pPr/>
              <a:t>53</a:t>
            </a:fld>
            <a:endParaRPr lang="en-US" altLang="en-US"/>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p:txBody>
          <a:bodyPr/>
          <a:lstStyle/>
          <a:p>
            <a:r>
              <a:rPr lang="en-US" altLang="en-US" dirty="0"/>
              <a:t>Figure 16.15 (Step Edit)</a:t>
            </a:r>
          </a:p>
          <a:p>
            <a:r>
              <a:rPr lang="en-US" altLang="en-US" dirty="0"/>
              <a:t>Initiation Proteins Manage Assembly of Ribosomes and mRNAs.</a:t>
            </a:r>
          </a:p>
          <a:p>
            <a:r>
              <a:rPr lang="en-US" altLang="en-US" dirty="0"/>
              <a:t>Figure 16.16 (Step Edit)</a:t>
            </a:r>
          </a:p>
          <a:p>
            <a:r>
              <a:rPr lang="en-US" altLang="en-US" dirty="0"/>
              <a:t>During Elongation, Peptide Bond Formation Occurs inside the Ribosome.</a:t>
            </a:r>
            <a:endParaRPr lang="en-US" altLang="en-US" dirty="0">
              <a:solidFill>
                <a:srgbClr val="000000"/>
              </a:solidFill>
            </a:endParaRPr>
          </a:p>
          <a:p>
            <a:r>
              <a:rPr lang="en-US" altLang="en-US" dirty="0"/>
              <a:t>Figure 16.17 (Step Edit)</a:t>
            </a:r>
          </a:p>
          <a:p>
            <a:r>
              <a:rPr lang="en-US" altLang="en-US" dirty="0"/>
              <a:t>Release Factors Manage Translation Termination.</a:t>
            </a:r>
            <a:endParaRPr lang="en-US" altLang="en-US" dirty="0">
              <a:solidFill>
                <a:srgbClr val="000000"/>
              </a:solidFill>
            </a:endParaRPr>
          </a:p>
          <a:p>
            <a:endParaRPr lang="en-US" altLang="en-US" dirty="0"/>
          </a:p>
          <a:p>
            <a:endParaRPr lang="en-US" altLang="en-US" dirty="0"/>
          </a:p>
        </p:txBody>
      </p:sp>
    </p:spTree>
    <p:extLst>
      <p:ext uri="{BB962C8B-B14F-4D97-AF65-F5344CB8AC3E}">
        <p14:creationId xmlns:p14="http://schemas.microsoft.com/office/powerpoint/2010/main" val="3363116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8FC5E1-2DF1-444C-AB5D-1FEC106401EA}" type="slidenum">
              <a:rPr lang="en-US" altLang="en-US"/>
              <a:pPr/>
              <a:t>54</a:t>
            </a:fld>
            <a:endParaRPr lang="en-US" altLang="en-US"/>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p:txBody>
          <a:bodyPr/>
          <a:lstStyle/>
          <a:p>
            <a:r>
              <a:rPr lang="en-US" altLang="en-US" dirty="0"/>
              <a:t>Linezolid – blocks formation of 70S – binds to 50S subunit, cannot initiate</a:t>
            </a:r>
          </a:p>
          <a:p>
            <a:r>
              <a:rPr lang="en-US" altLang="en-US" dirty="0"/>
              <a:t>Tetracycline – blocks binding of charged tRNA to A site, cannot add amino acids</a:t>
            </a:r>
          </a:p>
          <a:p>
            <a:r>
              <a:rPr lang="en-US" altLang="en-US" dirty="0"/>
              <a:t>Kanamycin – binds to 30S, affects mRNA-tRNA pairing causing codon misreading</a:t>
            </a:r>
          </a:p>
          <a:p>
            <a:r>
              <a:rPr lang="en-US" altLang="en-US" dirty="0"/>
              <a:t>Chloramphenicol – binds to the peptidyl transferase site, preventing peptide bond 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Viomycin – blocks translation of the ribosome</a:t>
            </a:r>
          </a:p>
          <a:p>
            <a:r>
              <a:rPr lang="en-US" altLang="en-US" dirty="0"/>
              <a:t>Erythromycin – blocks exit tunnel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https://jamboard.google.com/d/1bnzal_X5sQQ-QqV4x8sAt95icyQEHVq8RLEHWQBEfaw/edit?usp=sharing</a:t>
            </a:r>
          </a:p>
          <a:p>
            <a:endParaRPr lang="en-US" altLang="en-US" dirty="0"/>
          </a:p>
          <a:p>
            <a:endParaRPr lang="en-US" altLang="en-US" dirty="0"/>
          </a:p>
        </p:txBody>
      </p:sp>
    </p:spTree>
    <p:extLst>
      <p:ext uri="{BB962C8B-B14F-4D97-AF65-F5344CB8AC3E}">
        <p14:creationId xmlns:p14="http://schemas.microsoft.com/office/powerpoint/2010/main" val="4175909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D547C0A-875B-490B-9790-4B3FCAD53005}"/>
              </a:ext>
            </a:extLst>
          </p:cNvPr>
          <p:cNvSpPr>
            <a:spLocks noGrp="1" noChangeArrowheads="1"/>
          </p:cNvSpPr>
          <p:nvPr>
            <p:ph type="sldNum" sz="quarter" idx="5"/>
          </p:nvPr>
        </p:nvSpPr>
        <p:spPr>
          <a:ln/>
        </p:spPr>
        <p:txBody>
          <a:bodyPr/>
          <a:lstStyle/>
          <a:p>
            <a:fld id="{750288BC-28D2-465C-8801-E3422DBD786C}" type="slidenum">
              <a:rPr lang="en-US" altLang="en-US"/>
              <a:pPr/>
              <a:t>56</a:t>
            </a:fld>
            <a:endParaRPr lang="en-US" altLang="en-US"/>
          </a:p>
        </p:txBody>
      </p:sp>
      <p:sp>
        <p:nvSpPr>
          <p:cNvPr id="155650" name="Rectangle 2">
            <a:extLst>
              <a:ext uri="{FF2B5EF4-FFF2-40B4-BE49-F238E27FC236}">
                <a16:creationId xmlns:a16="http://schemas.microsoft.com/office/drawing/2014/main" id="{895630FD-3B18-43D1-B154-03FEAA1B24DF}"/>
              </a:ext>
            </a:extLst>
          </p:cNvPr>
          <p:cNvSpPr>
            <a:spLocks noGrp="1" noRot="1" noChangeAspect="1" noChangeArrowheads="1" noTextEdit="1"/>
          </p:cNvSpPr>
          <p:nvPr>
            <p:ph type="sldImg"/>
          </p:nvPr>
        </p:nvSpPr>
        <p:spPr>
          <a:xfrm>
            <a:off x="501650" y="720725"/>
            <a:ext cx="6311900" cy="3600450"/>
          </a:xfrm>
          <a:ln/>
        </p:spPr>
      </p:sp>
      <p:sp>
        <p:nvSpPr>
          <p:cNvPr id="155651" name="Rectangle 3">
            <a:extLst>
              <a:ext uri="{FF2B5EF4-FFF2-40B4-BE49-F238E27FC236}">
                <a16:creationId xmlns:a16="http://schemas.microsoft.com/office/drawing/2014/main" id="{CCBF6107-4770-4C03-8A62-9C79878BE8BC}"/>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6B3055C-0CC9-4069-8719-5C6CB5BFB2CE}"/>
              </a:ext>
            </a:extLst>
          </p:cNvPr>
          <p:cNvSpPr>
            <a:spLocks noGrp="1" noChangeArrowheads="1"/>
          </p:cNvSpPr>
          <p:nvPr>
            <p:ph type="sldNum" sz="quarter" idx="5"/>
          </p:nvPr>
        </p:nvSpPr>
        <p:spPr>
          <a:ln/>
        </p:spPr>
        <p:txBody>
          <a:bodyPr/>
          <a:lstStyle/>
          <a:p>
            <a:fld id="{80CB4A35-F8DB-4080-AF11-A78698076380}" type="slidenum">
              <a:rPr lang="en-US" altLang="en-US"/>
              <a:pPr/>
              <a:t>57</a:t>
            </a:fld>
            <a:endParaRPr lang="en-US" altLang="en-US"/>
          </a:p>
        </p:txBody>
      </p:sp>
      <p:sp>
        <p:nvSpPr>
          <p:cNvPr id="180226" name="Rectangle 2">
            <a:extLst>
              <a:ext uri="{FF2B5EF4-FFF2-40B4-BE49-F238E27FC236}">
                <a16:creationId xmlns:a16="http://schemas.microsoft.com/office/drawing/2014/main" id="{30618BB4-9637-4D06-82CC-D742E38AD251}"/>
              </a:ext>
            </a:extLst>
          </p:cNvPr>
          <p:cNvSpPr>
            <a:spLocks noGrp="1" noRot="1" noChangeAspect="1" noChangeArrowheads="1" noTextEdit="1"/>
          </p:cNvSpPr>
          <p:nvPr>
            <p:ph type="sldImg"/>
          </p:nvPr>
        </p:nvSpPr>
        <p:spPr>
          <a:xfrm>
            <a:off x="501650" y="720725"/>
            <a:ext cx="6311900" cy="3600450"/>
          </a:xfrm>
          <a:ln/>
        </p:spPr>
      </p:sp>
      <p:sp>
        <p:nvSpPr>
          <p:cNvPr id="180227" name="Rectangle 3">
            <a:extLst>
              <a:ext uri="{FF2B5EF4-FFF2-40B4-BE49-F238E27FC236}">
                <a16:creationId xmlns:a16="http://schemas.microsoft.com/office/drawing/2014/main" id="{D10EB369-FF46-4571-B928-283B3922452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1650" y="720725"/>
            <a:ext cx="6311900" cy="3600450"/>
          </a:xfrm>
        </p:spPr>
      </p:sp>
      <p:sp>
        <p:nvSpPr>
          <p:cNvPr id="3" name="Notes Placeholder 2"/>
          <p:cNvSpPr>
            <a:spLocks noGrp="1"/>
          </p:cNvSpPr>
          <p:nvPr>
            <p:ph type="body" idx="1"/>
          </p:nvPr>
        </p:nvSpPr>
        <p:spPr/>
        <p:txBody>
          <a:bodyPr/>
          <a:lstStyle/>
          <a:p>
            <a:r>
              <a:rPr lang="en-US" dirty="0"/>
              <a:t>Pituitary gland produces several important biomolecules including protein</a:t>
            </a:r>
            <a:r>
              <a:rPr lang="en-US" baseline="0" dirty="0"/>
              <a:t> that stimulates growth, just 191 amino acids long called HGH and coded for by GH1. By studying the pedigrees of families in which dwarfism was common,  they determined it was an autosomal recessive trait. Grow more slowly reach puberty 2-10 years later than average. 1860 Willian Harrison and Charles Stratton comedians and performers.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60</a:t>
            </a:fld>
            <a:endParaRPr lang="en-US"/>
          </a:p>
        </p:txBody>
      </p:sp>
    </p:spTree>
    <p:extLst>
      <p:ext uri="{BB962C8B-B14F-4D97-AF65-F5344CB8AC3E}">
        <p14:creationId xmlns:p14="http://schemas.microsoft.com/office/powerpoint/2010/main" val="3166565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3</a:t>
            </a:fld>
            <a:endParaRPr lang="en-US"/>
          </a:p>
        </p:txBody>
      </p:sp>
    </p:spTree>
    <p:extLst>
      <p:ext uri="{BB962C8B-B14F-4D97-AF65-F5344CB8AC3E}">
        <p14:creationId xmlns:p14="http://schemas.microsoft.com/office/powerpoint/2010/main" val="132280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0427D6-D8CA-4930-B69E-43171D1651CD}" type="slidenum">
              <a:rPr lang="en-US" smtClean="0"/>
              <a:t>4</a:t>
            </a:fld>
            <a:endParaRPr lang="en-US"/>
          </a:p>
        </p:txBody>
      </p:sp>
    </p:spTree>
    <p:extLst>
      <p:ext uri="{BB962C8B-B14F-4D97-AF65-F5344CB8AC3E}">
        <p14:creationId xmlns:p14="http://schemas.microsoft.com/office/powerpoint/2010/main" val="3219838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4575" y="527050"/>
            <a:ext cx="4606925" cy="2628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0427D6-D8CA-4930-B69E-43171D1651CD}" type="slidenum">
              <a:rPr lang="en-US" smtClean="0"/>
              <a:t>5</a:t>
            </a:fld>
            <a:endParaRPr lang="en-US"/>
          </a:p>
        </p:txBody>
      </p:sp>
    </p:spTree>
    <p:extLst>
      <p:ext uri="{BB962C8B-B14F-4D97-AF65-F5344CB8AC3E}">
        <p14:creationId xmlns:p14="http://schemas.microsoft.com/office/powerpoint/2010/main" val="41667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6</a:t>
            </a:fld>
            <a:endParaRPr lang="en-US" dirty="0"/>
          </a:p>
        </p:txBody>
      </p:sp>
    </p:spTree>
    <p:extLst>
      <p:ext uri="{BB962C8B-B14F-4D97-AF65-F5344CB8AC3E}">
        <p14:creationId xmlns:p14="http://schemas.microsoft.com/office/powerpoint/2010/main" val="241481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e 50 cells</a:t>
            </a:r>
          </a:p>
          <a:p>
            <a:endParaRPr lang="en-US" dirty="0"/>
          </a:p>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8</a:t>
            </a:fld>
            <a:endParaRPr lang="en-US"/>
          </a:p>
        </p:txBody>
      </p:sp>
    </p:spTree>
    <p:extLst>
      <p:ext uri="{BB962C8B-B14F-4D97-AF65-F5344CB8AC3E}">
        <p14:creationId xmlns:p14="http://schemas.microsoft.com/office/powerpoint/2010/main" val="359697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9</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10</a:t>
            </a:fld>
            <a:endParaRPr lang="en-US" dirty="0"/>
          </a:p>
        </p:txBody>
      </p:sp>
    </p:spTree>
    <p:extLst>
      <p:ext uri="{BB962C8B-B14F-4D97-AF65-F5344CB8AC3E}">
        <p14:creationId xmlns:p14="http://schemas.microsoft.com/office/powerpoint/2010/main" val="348290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812" y="2301060"/>
            <a:ext cx="11036539" cy="1587763"/>
          </a:xfrm>
        </p:spPr>
        <p:txBody>
          <a:bodyPr/>
          <a:lstStyle/>
          <a:p>
            <a:r>
              <a:rPr lang="en-US"/>
              <a:t>Click to edit Master title style</a:t>
            </a:r>
          </a:p>
        </p:txBody>
      </p:sp>
      <p:sp>
        <p:nvSpPr>
          <p:cNvPr id="3" name="Subtitle 2"/>
          <p:cNvSpPr>
            <a:spLocks noGrp="1"/>
          </p:cNvSpPr>
          <p:nvPr>
            <p:ph type="subTitle" idx="1"/>
          </p:nvPr>
        </p:nvSpPr>
        <p:spPr>
          <a:xfrm>
            <a:off x="1947625" y="4197456"/>
            <a:ext cx="9088914" cy="189297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B6AC45-0337-4C6E-9899-88BB922E2552}"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38E8A8-F5F4-4B37-82AF-AF70A6C5641D}"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13518" y="296638"/>
            <a:ext cx="2921437" cy="632018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9208" y="296638"/>
            <a:ext cx="8547907" cy="63201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A382A5-935F-4CA4-A148-688BCC464D1C}"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9EA78-CA65-4157-885F-A74FFD0EC3C5}"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5659" y="4759864"/>
            <a:ext cx="11036539" cy="147116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5659" y="3139520"/>
            <a:ext cx="11036539" cy="1620341"/>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6534C4-F565-44CB-95D9-E0B3B85A92C5}" type="datetime1">
              <a:rPr lang="en-US" smtClean="0"/>
              <a:t>2/8/2025</a:t>
            </a:fld>
            <a:endParaRPr lang="en-US"/>
          </a:p>
        </p:txBody>
      </p:sp>
      <p:sp>
        <p:nvSpPr>
          <p:cNvPr id="5" name="Footer Placeholder 4"/>
          <p:cNvSpPr>
            <a:spLocks noGrp="1"/>
          </p:cNvSpPr>
          <p:nvPr>
            <p:ph type="ftr" sz="quarter" idx="11"/>
          </p:nvPr>
        </p:nvSpPr>
        <p:spPr/>
        <p:txBody>
          <a:bodyPr/>
          <a:lstStyle/>
          <a:p>
            <a:r>
              <a:rPr lang="en-US"/>
              <a:t>Drugs and Disease Spring 2025 - Lecture 5</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208"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0283" y="1728368"/>
            <a:ext cx="5734672" cy="4888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DE58CC-7B39-4AD2-B4F1-95E0549E523C}"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9208" y="1658064"/>
            <a:ext cx="5736927"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49208" y="2349066"/>
            <a:ext cx="5736927"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5777" y="1658064"/>
            <a:ext cx="5739180" cy="69100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5777" y="2349066"/>
            <a:ext cx="5739180" cy="426775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CA0FA9-F6BB-4679-B3B7-467C644AB22A}" type="datetime1">
              <a:rPr lang="en-US" smtClean="0"/>
              <a:t>2/8/2025</a:t>
            </a:fld>
            <a:endParaRPr lang="en-US"/>
          </a:p>
        </p:txBody>
      </p:sp>
      <p:sp>
        <p:nvSpPr>
          <p:cNvPr id="8" name="Footer Placeholder 7"/>
          <p:cNvSpPr>
            <a:spLocks noGrp="1"/>
          </p:cNvSpPr>
          <p:nvPr>
            <p:ph type="ftr" sz="quarter" idx="11"/>
          </p:nvPr>
        </p:nvSpPr>
        <p:spPr/>
        <p:txBody>
          <a:bodyPr/>
          <a:lstStyle/>
          <a:p>
            <a:r>
              <a:rPr lang="en-US"/>
              <a:t>Drugs and Disease Spring 2025 - Lecture 5</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33086A-8770-4103-A925-C18B1CF57341}" type="datetime1">
              <a:rPr lang="en-US" smtClean="0"/>
              <a:t>2/8/2025</a:t>
            </a:fld>
            <a:endParaRPr lang="en-US"/>
          </a:p>
        </p:txBody>
      </p:sp>
      <p:sp>
        <p:nvSpPr>
          <p:cNvPr id="4" name="Footer Placeholder 3"/>
          <p:cNvSpPr>
            <a:spLocks noGrp="1"/>
          </p:cNvSpPr>
          <p:nvPr>
            <p:ph type="ftr" sz="quarter" idx="11"/>
          </p:nvPr>
        </p:nvSpPr>
        <p:spPr/>
        <p:txBody>
          <a:bodyPr/>
          <a:lstStyle/>
          <a:p>
            <a:r>
              <a:rPr lang="en-US"/>
              <a:t>Drugs and Disease Spring 2025 - Lecture 5</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CA0EC-BF1F-43BD-A6F4-518FFC89A681}" type="datetime1">
              <a:rPr lang="en-US" smtClean="0"/>
              <a:t>2/8/2025</a:t>
            </a:fld>
            <a:endParaRPr lang="en-US"/>
          </a:p>
        </p:txBody>
      </p:sp>
      <p:sp>
        <p:nvSpPr>
          <p:cNvPr id="3" name="Footer Placeholder 2"/>
          <p:cNvSpPr>
            <a:spLocks noGrp="1"/>
          </p:cNvSpPr>
          <p:nvPr>
            <p:ph type="ftr" sz="quarter" idx="11"/>
          </p:nvPr>
        </p:nvSpPr>
        <p:spPr/>
        <p:txBody>
          <a:bodyPr/>
          <a:lstStyle/>
          <a:p>
            <a:r>
              <a:rPr lang="en-US"/>
              <a:t>Drugs and Disease Spring 2025 - Lecture 5</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10" y="294919"/>
            <a:ext cx="4271700" cy="125512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76447" y="294923"/>
            <a:ext cx="7258508" cy="63219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9210" y="1550045"/>
            <a:ext cx="4271700" cy="506678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B7F0CD-C75A-4CC0-B047-038620F3FD28}"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4986" y="5185092"/>
            <a:ext cx="7790498" cy="61213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4986" y="661854"/>
            <a:ext cx="7790498" cy="44443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544986" y="5797222"/>
            <a:ext cx="7790498" cy="86932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066AD-2DB4-4739-AA5C-4FE167E3B197}" type="datetime1">
              <a:rPr lang="en-US" smtClean="0"/>
              <a:t>2/8/2025</a:t>
            </a:fld>
            <a:endParaRPr lang="en-US"/>
          </a:p>
        </p:txBody>
      </p:sp>
      <p:sp>
        <p:nvSpPr>
          <p:cNvPr id="6" name="Footer Placeholder 5"/>
          <p:cNvSpPr>
            <a:spLocks noGrp="1"/>
          </p:cNvSpPr>
          <p:nvPr>
            <p:ph type="ftr" sz="quarter" idx="11"/>
          </p:nvPr>
        </p:nvSpPr>
        <p:spPr/>
        <p:txBody>
          <a:bodyPr/>
          <a:lstStyle/>
          <a:p>
            <a:r>
              <a:rPr lang="en-US"/>
              <a:t>Drugs and Disease Spring 2025 - Lecture 5</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9208" y="296634"/>
            <a:ext cx="11685747" cy="123454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9208" y="1728368"/>
            <a:ext cx="11685747" cy="48884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208" y="6865450"/>
            <a:ext cx="3029638" cy="394369"/>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596E3884-44A1-4398-8D50-AF6613C67DDD}" type="datetime1">
              <a:rPr lang="en-US" smtClean="0"/>
              <a:t>2/8/2025</a:t>
            </a:fld>
            <a:endParaRPr lang="en-US" dirty="0"/>
          </a:p>
        </p:txBody>
      </p:sp>
      <p:sp>
        <p:nvSpPr>
          <p:cNvPr id="5" name="Footer Placeholder 4"/>
          <p:cNvSpPr>
            <a:spLocks noGrp="1"/>
          </p:cNvSpPr>
          <p:nvPr>
            <p:ph type="ftr" sz="quarter" idx="3"/>
          </p:nvPr>
        </p:nvSpPr>
        <p:spPr>
          <a:xfrm>
            <a:off x="4436256" y="6865450"/>
            <a:ext cx="4111652" cy="394369"/>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a:t>Drugs and Disease Spring 2025 - Lecture 5</a:t>
            </a:r>
            <a:endParaRPr lang="en-US" dirty="0"/>
          </a:p>
        </p:txBody>
      </p:sp>
      <p:sp>
        <p:nvSpPr>
          <p:cNvPr id="6" name="Slide Number Placeholder 5"/>
          <p:cNvSpPr>
            <a:spLocks noGrp="1"/>
          </p:cNvSpPr>
          <p:nvPr>
            <p:ph type="sldNum" sz="quarter" idx="4"/>
          </p:nvPr>
        </p:nvSpPr>
        <p:spPr>
          <a:xfrm>
            <a:off x="9305317" y="6865450"/>
            <a:ext cx="3029638" cy="394369"/>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e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3" Type="http://schemas.openxmlformats.org/officeDocument/2006/relationships/image" Target="file:///C:\Documents%20and%20Settings\rajesh.ACEPRO\Desktop\Freeman\Chapter%2048\Unlabeled\48_05_B_vs_T_cell_receptor-U.jpg"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4.png"/><Relationship Id="rId7" Type="http://schemas.openxmlformats.org/officeDocument/2006/relationships/customXml" Target="../ink/ink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30.png"/><Relationship Id="rId5" Type="http://schemas.openxmlformats.org/officeDocument/2006/relationships/customXml" Target="../ink/ink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7.png"/><Relationship Id="rId7" Type="http://schemas.openxmlformats.org/officeDocument/2006/relationships/customXml" Target="../ink/ink3.xml"/><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oleObject" Target="../embeddings/oleObject15.bin"/></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460.png"/><Relationship Id="rId7" Type="http://schemas.openxmlformats.org/officeDocument/2006/relationships/image" Target="../media/image68.emf"/><Relationship Id="rId2" Type="http://schemas.openxmlformats.org/officeDocument/2006/relationships/customXml" Target="../ink/ink4.xml"/><Relationship Id="rId1" Type="http://schemas.openxmlformats.org/officeDocument/2006/relationships/slideLayout" Target="../slideLayouts/slideLayout7.xml"/><Relationship Id="rId6" Type="http://schemas.openxmlformats.org/officeDocument/2006/relationships/oleObject" Target="../embeddings/oleObject17.bin"/><Relationship Id="rId5" Type="http://schemas.openxmlformats.org/officeDocument/2006/relationships/image" Target="../media/image67.emf"/><Relationship Id="rId4" Type="http://schemas.openxmlformats.org/officeDocument/2006/relationships/oleObject" Target="../embeddings/oleObject16.bin"/><Relationship Id="rId9" Type="http://schemas.openxmlformats.org/officeDocument/2006/relationships/image" Target="../media/image69.emf"/></Relationships>
</file>

<file path=ppt/slides/_rels/slide33.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2.emf"/><Relationship Id="rId5" Type="http://schemas.openxmlformats.org/officeDocument/2006/relationships/oleObject" Target="../embeddings/oleObject20.bin"/><Relationship Id="rId4"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22.bin"/><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oleObject" Target="../embeddings/oleObject23.bin"/><Relationship Id="rId4" Type="http://schemas.openxmlformats.org/officeDocument/2006/relationships/image" Target="../media/image77.jpg"/></Relationships>
</file>

<file path=ppt/slides/_rels/slide36.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oleObject" Target="../embeddings/oleObject28.bin"/><Relationship Id="rId3" Type="http://schemas.openxmlformats.org/officeDocument/2006/relationships/image" Target="../media/image79.emf"/><Relationship Id="rId7" Type="http://schemas.openxmlformats.org/officeDocument/2006/relationships/oleObject" Target="../embeddings/oleObject25.bin"/><Relationship Id="rId12" Type="http://schemas.openxmlformats.org/officeDocument/2006/relationships/image" Target="../media/image82.emf"/><Relationship Id="rId2" Type="http://schemas.openxmlformats.org/officeDocument/2006/relationships/oleObject" Target="../embeddings/oleObject24.bin"/><Relationship Id="rId1" Type="http://schemas.openxmlformats.org/officeDocument/2006/relationships/slideLayout" Target="../slideLayouts/slideLayout7.xml"/><Relationship Id="rId6" Type="http://schemas.openxmlformats.org/officeDocument/2006/relationships/image" Target="../media/image620.png"/><Relationship Id="rId11" Type="http://schemas.openxmlformats.org/officeDocument/2006/relationships/oleObject" Target="../embeddings/oleObject27.bin"/><Relationship Id="rId5" Type="http://schemas.openxmlformats.org/officeDocument/2006/relationships/image" Target="../media/image79.emf"/><Relationship Id="rId10" Type="http://schemas.openxmlformats.org/officeDocument/2006/relationships/image" Target="../media/image81.emf"/><Relationship Id="rId4" Type="http://schemas.openxmlformats.org/officeDocument/2006/relationships/oleObject" Target="../embeddings/oleObject24.bin"/><Relationship Id="rId9" Type="http://schemas.openxmlformats.org/officeDocument/2006/relationships/oleObject" Target="../embeddings/oleObject26.bin"/><Relationship Id="rId14" Type="http://schemas.openxmlformats.org/officeDocument/2006/relationships/image" Target="../media/image83.e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84.emf"/><Relationship Id="rId7" Type="http://schemas.openxmlformats.org/officeDocument/2006/relationships/image" Target="../media/image86.wmf"/><Relationship Id="rId2" Type="http://schemas.openxmlformats.org/officeDocument/2006/relationships/oleObject" Target="../embeddings/oleObject29.bin"/><Relationship Id="rId1" Type="http://schemas.openxmlformats.org/officeDocument/2006/relationships/slideLayout" Target="../slideLayouts/slideLayout7.xml"/><Relationship Id="rId6" Type="http://schemas.openxmlformats.org/officeDocument/2006/relationships/oleObject" Target="../embeddings/oleObject31.bin"/><Relationship Id="rId5" Type="http://schemas.openxmlformats.org/officeDocument/2006/relationships/image" Target="../media/image85.emf"/><Relationship Id="rId10" Type="http://schemas.openxmlformats.org/officeDocument/2006/relationships/image" Target="../media/image68.png"/><Relationship Id="rId4" Type="http://schemas.openxmlformats.org/officeDocument/2006/relationships/oleObject" Target="../embeddings/oleObject30.bin"/><Relationship Id="rId9" Type="http://schemas.openxmlformats.org/officeDocument/2006/relationships/image" Target="../media/image87.wmf"/></Relationships>
</file>

<file path=ppt/slides/_rels/slide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emf"/><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oleObject" Target="../embeddings/oleObject34.bin"/><Relationship Id="rId5" Type="http://schemas.openxmlformats.org/officeDocument/2006/relationships/image" Target="../media/image91.emf"/><Relationship Id="rId4" Type="http://schemas.openxmlformats.org/officeDocument/2006/relationships/oleObject" Target="../embeddings/oleObject33.bin"/></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oleObject" Target="../embeddings/oleObject35.bin"/><Relationship Id="rId1" Type="http://schemas.openxmlformats.org/officeDocument/2006/relationships/slideLayout" Target="../slideLayouts/slideLayout7.xml"/><Relationship Id="rId5" Type="http://schemas.openxmlformats.org/officeDocument/2006/relationships/image" Target="../media/image94.emf"/><Relationship Id="rId4" Type="http://schemas.openxmlformats.org/officeDocument/2006/relationships/oleObject" Target="../embeddings/oleObject36.bin"/></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oleObject" Target="../embeddings/oleObject36.bin"/><Relationship Id="rId1" Type="http://schemas.openxmlformats.org/officeDocument/2006/relationships/slideLayout" Target="../slideLayouts/slideLayout7.xml"/><Relationship Id="rId5" Type="http://schemas.openxmlformats.org/officeDocument/2006/relationships/image" Target="../media/image95.emf"/><Relationship Id="rId4" Type="http://schemas.openxmlformats.org/officeDocument/2006/relationships/oleObject" Target="../embeddings/oleObject37.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5.e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14.png"/><Relationship Id="rId5" Type="http://schemas.openxmlformats.org/officeDocument/2006/relationships/oleObject" Target="../embeddings/oleObject3.bin"/><Relationship Id="rId15" Type="http://schemas.openxmlformats.org/officeDocument/2006/relationships/image" Target="../media/image16.emf"/><Relationship Id="rId10" Type="http://schemas.openxmlformats.org/officeDocument/2006/relationships/image" Target="../media/image13.png"/><Relationship Id="rId4" Type="http://schemas.openxmlformats.org/officeDocument/2006/relationships/image" Target="../media/image9.emf"/><Relationship Id="rId9" Type="http://schemas.openxmlformats.org/officeDocument/2006/relationships/image" Target="../media/image12.png"/><Relationship Id="rId1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w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2.png"/><Relationship Id="rId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1060.png"/><Relationship Id="rId3" Type="http://schemas.openxmlformats.org/officeDocument/2006/relationships/image" Target="../media/image1000.png"/><Relationship Id="rId7" Type="http://schemas.openxmlformats.org/officeDocument/2006/relationships/image" Target="../media/image1030.png"/><Relationship Id="rId12" Type="http://schemas.openxmlformats.org/officeDocument/2006/relationships/customXml" Target="../ink/ink10.xml"/><Relationship Id="rId17" Type="http://schemas.openxmlformats.org/officeDocument/2006/relationships/image" Target="../media/image1080.png"/><Relationship Id="rId2" Type="http://schemas.openxmlformats.org/officeDocument/2006/relationships/customXml" Target="../ink/ink5.xml"/><Relationship Id="rId16" Type="http://schemas.openxmlformats.org/officeDocument/2006/relationships/customXml" Target="../ink/ink12.xml"/><Relationship Id="rId1" Type="http://schemas.openxmlformats.org/officeDocument/2006/relationships/slideLayout" Target="../slideLayouts/slideLayout7.xml"/><Relationship Id="rId6" Type="http://schemas.openxmlformats.org/officeDocument/2006/relationships/customXml" Target="../ink/ink7.xml"/><Relationship Id="rId11" Type="http://schemas.openxmlformats.org/officeDocument/2006/relationships/image" Target="../media/image1050.png"/><Relationship Id="rId5" Type="http://schemas.openxmlformats.org/officeDocument/2006/relationships/image" Target="../media/image101.png"/><Relationship Id="rId15" Type="http://schemas.openxmlformats.org/officeDocument/2006/relationships/image" Target="../media/image1070.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104.png"/><Relationship Id="rId14" Type="http://schemas.openxmlformats.org/officeDocument/2006/relationships/customXml" Target="../ink/ink1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1.emf"/><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oleObject" Target="../embeddings/oleObject8.bin"/><Relationship Id="rId5" Type="http://schemas.openxmlformats.org/officeDocument/2006/relationships/image" Target="../media/image20.emf"/><Relationship Id="rId4" Type="http://schemas.openxmlformats.org/officeDocument/2006/relationships/oleObject" Target="../embeddings/oleObject7.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1310481" y="510007"/>
            <a:ext cx="1066800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5</a:t>
            </a:r>
            <a:br>
              <a:rPr lang="en-US" sz="3600" b="1" dirty="0">
                <a:latin typeface="Arial" panose="020B0604020202020204" pitchFamily="34" charset="0"/>
              </a:rPr>
            </a:br>
            <a:r>
              <a:rPr lang="en-US" sz="3600" b="1" dirty="0">
                <a:latin typeface="Arial" panose="020B0604020202020204" pitchFamily="34" charset="0"/>
              </a:rPr>
              <a:t>Immunology &amp; Drugs &amp; Genome Editing</a:t>
            </a:r>
          </a:p>
          <a:p>
            <a:r>
              <a:rPr lang="en-US" sz="3600" b="1" dirty="0">
                <a:latin typeface="Arial" panose="020B0604020202020204" pitchFamily="34" charset="0"/>
              </a:rPr>
              <a:t>(and a little on PCR)</a:t>
            </a:r>
            <a:endParaRPr lang="en-US" sz="3600" dirty="0">
              <a:latin typeface="Arial" panose="020B0604020202020204" pitchFamily="34" charset="0"/>
            </a:endParaRPr>
          </a:p>
        </p:txBody>
      </p:sp>
      <p:sp>
        <p:nvSpPr>
          <p:cNvPr id="2" name="TextBox 1">
            <a:extLst>
              <a:ext uri="{FF2B5EF4-FFF2-40B4-BE49-F238E27FC236}">
                <a16:creationId xmlns:a16="http://schemas.microsoft.com/office/drawing/2014/main" id="{654A98A5-84A1-4394-BEC3-0E5E7644FB7C}"/>
              </a:ext>
            </a:extLst>
          </p:cNvPr>
          <p:cNvSpPr txBox="1"/>
          <p:nvPr/>
        </p:nvSpPr>
        <p:spPr>
          <a:xfrm>
            <a:off x="3710038" y="2484438"/>
            <a:ext cx="6211043" cy="1323439"/>
          </a:xfrm>
          <a:prstGeom prst="rect">
            <a:avLst/>
          </a:prstGeom>
          <a:noFill/>
        </p:spPr>
        <p:txBody>
          <a:bodyPr wrap="square" rtlCol="0">
            <a:spAutoFit/>
          </a:bodyPr>
          <a:lstStyle/>
          <a:p>
            <a:pPr marL="285744" indent="-285744">
              <a:buFont typeface="Arial" panose="020B0604020202020204" pitchFamily="34" charset="0"/>
              <a:buChar char="•"/>
            </a:pPr>
            <a:r>
              <a:rPr lang="en-US" sz="2000" dirty="0">
                <a:latin typeface="Arial" panose="020B0604020202020204" pitchFamily="34" charset="0"/>
              </a:rPr>
              <a:t>PCR</a:t>
            </a:r>
          </a:p>
          <a:p>
            <a:pPr marL="285744" indent="-285744">
              <a:buFont typeface="Arial" panose="020B0604020202020204" pitchFamily="34" charset="0"/>
              <a:buChar char="•"/>
            </a:pPr>
            <a:r>
              <a:rPr lang="en-US" sz="2000" dirty="0">
                <a:latin typeface="Arial" panose="020B0604020202020204" pitchFamily="34" charset="0"/>
              </a:rPr>
              <a:t>Immunotherapies</a:t>
            </a:r>
          </a:p>
          <a:p>
            <a:pPr marL="285744" indent="-285744">
              <a:buFont typeface="Arial" panose="020B0604020202020204" pitchFamily="34" charset="0"/>
              <a:buChar char="•"/>
            </a:pPr>
            <a:r>
              <a:rPr lang="en-US" sz="2000" dirty="0">
                <a:latin typeface="Arial" panose="020B0604020202020204" pitchFamily="34" charset="0"/>
              </a:rPr>
              <a:t>Drugs that inhibit key processes</a:t>
            </a:r>
          </a:p>
          <a:p>
            <a:pPr marL="285744" indent="-285744">
              <a:buFont typeface="Arial" panose="020B0604020202020204" pitchFamily="34" charset="0"/>
              <a:buChar char="•"/>
            </a:pPr>
            <a:r>
              <a:rPr lang="en-US" sz="2000" dirty="0">
                <a:latin typeface="Arial" panose="020B0604020202020204" pitchFamily="34" charset="0"/>
              </a:rPr>
              <a:t>How do you edit the genome of an organism</a:t>
            </a:r>
          </a:p>
        </p:txBody>
      </p:sp>
      <p:sp>
        <p:nvSpPr>
          <p:cNvPr id="6" name="Date Placeholder 5">
            <a:extLst>
              <a:ext uri="{FF2B5EF4-FFF2-40B4-BE49-F238E27FC236}">
                <a16:creationId xmlns:a16="http://schemas.microsoft.com/office/drawing/2014/main" id="{372FFEBE-A36F-05D4-B99E-3D1B3C051B3A}"/>
              </a:ext>
            </a:extLst>
          </p:cNvPr>
          <p:cNvSpPr>
            <a:spLocks noGrp="1"/>
          </p:cNvSpPr>
          <p:nvPr>
            <p:ph type="dt" sz="half" idx="10"/>
          </p:nvPr>
        </p:nvSpPr>
        <p:spPr/>
        <p:txBody>
          <a:bodyPr/>
          <a:lstStyle/>
          <a:p>
            <a:fld id="{8BA3D780-9836-417E-9D37-544EEBE5FE0C}" type="datetime1">
              <a:rPr lang="en-US" smtClean="0"/>
              <a:t>2/8/2025</a:t>
            </a:fld>
            <a:endParaRPr lang="en-US"/>
          </a:p>
        </p:txBody>
      </p:sp>
      <p:sp>
        <p:nvSpPr>
          <p:cNvPr id="7" name="Footer Placeholder 6">
            <a:extLst>
              <a:ext uri="{FF2B5EF4-FFF2-40B4-BE49-F238E27FC236}">
                <a16:creationId xmlns:a16="http://schemas.microsoft.com/office/drawing/2014/main" id="{72FBB088-2A23-F3CB-B449-23A48DC00849}"/>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DC0E0EFF-52F6-BCB8-1136-E7CCFFAA1D24}"/>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2814305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4" descr="pollen">
            <a:extLst>
              <a:ext uri="{FF2B5EF4-FFF2-40B4-BE49-F238E27FC236}">
                <a16:creationId xmlns:a16="http://schemas.microsoft.com/office/drawing/2014/main" id="{2E9A36DB-C78F-4EEC-BF9F-DCBC96E96E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17"/>
          <a:stretch/>
        </p:blipFill>
        <p:spPr bwMode="auto">
          <a:xfrm>
            <a:off x="3327192" y="1067758"/>
            <a:ext cx="949377" cy="899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extLst>
              <a:ext uri="{FF2B5EF4-FFF2-40B4-BE49-F238E27FC236}">
                <a16:creationId xmlns:a16="http://schemas.microsoft.com/office/drawing/2014/main" id="{ACC895E1-FD20-4F72-972E-B90E04B332F6}"/>
              </a:ext>
            </a:extLst>
          </p:cNvPr>
          <p:cNvGraphicFramePr>
            <a:graphicFrameLocks noChangeAspect="1"/>
          </p:cNvGraphicFramePr>
          <p:nvPr/>
        </p:nvGraphicFramePr>
        <p:xfrm>
          <a:off x="3164407" y="1339403"/>
          <a:ext cx="6128592" cy="4884276"/>
        </p:xfrm>
        <a:graphic>
          <a:graphicData uri="http://schemas.openxmlformats.org/presentationml/2006/ole">
            <mc:AlternateContent xmlns:mc="http://schemas.openxmlformats.org/markup-compatibility/2006">
              <mc:Choice xmlns:v="urn:schemas-microsoft-com:vml" Requires="v">
                <p:oleObj name="MDLDrawObject Class" r:id="rId4" imgW="6466889" imgH="5152959" progId="MDLDrawOLE.MDLDrawObject.1">
                  <p:embed/>
                </p:oleObj>
              </mc:Choice>
              <mc:Fallback>
                <p:oleObj name="MDLDrawObject Class" r:id="rId4" imgW="6466889" imgH="5152959" progId="MDLDrawOLE.MDLDrawObject.1">
                  <p:embed/>
                  <p:pic>
                    <p:nvPicPr>
                      <p:cNvPr id="2" name="Object 1">
                        <a:extLst>
                          <a:ext uri="{FF2B5EF4-FFF2-40B4-BE49-F238E27FC236}">
                            <a16:creationId xmlns:a16="http://schemas.microsoft.com/office/drawing/2014/main" id="{ACC895E1-FD20-4F72-972E-B90E04B332F6}"/>
                          </a:ext>
                        </a:extLst>
                      </p:cNvPr>
                      <p:cNvPicPr>
                        <a:picLocks noChangeAspect="1" noChangeArrowheads="1"/>
                      </p:cNvPicPr>
                      <p:nvPr/>
                    </p:nvPicPr>
                    <p:blipFill>
                      <a:blip r:embed="rId5"/>
                      <a:srcRect/>
                      <a:stretch>
                        <a:fillRect/>
                      </a:stretch>
                    </p:blipFill>
                    <p:spPr bwMode="auto">
                      <a:xfrm>
                        <a:off x="3164407" y="1339403"/>
                        <a:ext cx="6128592" cy="4884276"/>
                      </a:xfrm>
                      <a:prstGeom prst="rect">
                        <a:avLst/>
                      </a:prstGeom>
                      <a:noFill/>
                    </p:spPr>
                  </p:pic>
                </p:oleObj>
              </mc:Fallback>
            </mc:AlternateContent>
          </a:graphicData>
        </a:graphic>
      </p:graphicFrame>
      <p:sp>
        <p:nvSpPr>
          <p:cNvPr id="19" name="Rectangle 18">
            <a:extLst>
              <a:ext uri="{FF2B5EF4-FFF2-40B4-BE49-F238E27FC236}">
                <a16:creationId xmlns:a16="http://schemas.microsoft.com/office/drawing/2014/main" id="{45CE2AA3-784F-57A1-21EE-992A96476119}"/>
              </a:ext>
            </a:extLst>
          </p:cNvPr>
          <p:cNvSpPr/>
          <p:nvPr/>
        </p:nvSpPr>
        <p:spPr>
          <a:xfrm>
            <a:off x="8716650" y="926135"/>
            <a:ext cx="1461175" cy="235715"/>
          </a:xfrm>
          <a:prstGeom prst="rect">
            <a:avLst/>
          </a:prstGeom>
          <a:pattFill prst="dkVert">
            <a:fgClr>
              <a:schemeClr val="tx1">
                <a:lumMod val="50000"/>
                <a:lumOff val="50000"/>
              </a:schemeClr>
            </a:fgClr>
            <a:bgClr>
              <a:schemeClr val="bg1"/>
            </a:bgClr>
          </a:pattFill>
          <a:ln>
            <a:solidFill>
              <a:schemeClr val="tx2"/>
            </a:solidFill>
          </a:ln>
          <a:effectLst>
            <a:outerShdw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 name="TextBox 4">
            <a:extLst>
              <a:ext uri="{FF2B5EF4-FFF2-40B4-BE49-F238E27FC236}">
                <a16:creationId xmlns:a16="http://schemas.microsoft.com/office/drawing/2014/main" id="{6DB63EA5-2677-4C56-B4B9-FF0F30A602C6}"/>
              </a:ext>
            </a:extLst>
          </p:cNvPr>
          <p:cNvSpPr txBox="1"/>
          <p:nvPr/>
        </p:nvSpPr>
        <p:spPr>
          <a:xfrm>
            <a:off x="8686616" y="591396"/>
            <a:ext cx="3555098"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Light chain sequences:</a:t>
            </a:r>
          </a:p>
          <a:p>
            <a:r>
              <a:rPr lang="en-US" sz="2000" b="1" dirty="0">
                <a:latin typeface="Courier New" panose="02070309020205020404" pitchFamily="49" charset="0"/>
                <a:cs typeface="Courier New" panose="02070309020205020404" pitchFamily="49" charset="0"/>
              </a:rPr>
              <a:t>M..TSERTQ</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highlight>
                  <a:srgbClr val="C0C0C0"/>
                </a:highlight>
                <a:latin typeface="Courier New" panose="02070309020205020404" pitchFamily="49" charset="0"/>
                <a:cs typeface="Courier New" panose="02070309020205020404" pitchFamily="49" charset="0"/>
              </a:rPr>
              <a:t>M..AAFQRT</a:t>
            </a:r>
            <a:r>
              <a:rPr lang="en-US" sz="2000" dirty="0">
                <a:highlight>
                  <a:srgbClr val="00FFFF"/>
                </a:highlight>
                <a:latin typeface="Courier New" panose="02070309020205020404" pitchFamily="49" charset="0"/>
                <a:cs typeface="Courier New" panose="02070309020205020404" pitchFamily="49" charset="0"/>
              </a:rPr>
              <a:t>YESTTY..RGEC</a:t>
            </a:r>
          </a:p>
          <a:p>
            <a:r>
              <a:rPr lang="en-US" sz="2000" dirty="0">
                <a:latin typeface="Courier New" panose="02070309020205020404" pitchFamily="49" charset="0"/>
                <a:cs typeface="Courier New" panose="02070309020205020404" pitchFamily="49" charset="0"/>
              </a:rPr>
              <a:t>1.....110.........210</a:t>
            </a:r>
            <a:endParaRPr lang="en-US" sz="1704"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1E59515-A84D-4FB3-8A82-6E7B154A62AD}"/>
              </a:ext>
            </a:extLst>
          </p:cNvPr>
          <p:cNvSpPr txBox="1"/>
          <p:nvPr/>
        </p:nvSpPr>
        <p:spPr>
          <a:xfrm>
            <a:off x="8635553" y="4773449"/>
            <a:ext cx="3952527" cy="1277914"/>
          </a:xfrm>
          <a:prstGeom prst="rect">
            <a:avLst/>
          </a:prstGeom>
          <a:noFill/>
        </p:spPr>
        <p:txBody>
          <a:bodyPr wrap="square" rtlCol="0">
            <a:spAutoFit/>
          </a:bodyPr>
          <a:lstStyle/>
          <a:p>
            <a:r>
              <a:rPr lang="en-US" sz="1704" b="1" dirty="0">
                <a:latin typeface="Arial" panose="020B0604020202020204" pitchFamily="34" charset="0"/>
                <a:cs typeface="Arial" panose="020B0604020202020204" pitchFamily="34" charset="0"/>
              </a:rPr>
              <a:t>Heavy chain sequences:</a:t>
            </a:r>
          </a:p>
          <a:p>
            <a:r>
              <a:rPr lang="en-US" sz="2000" dirty="0">
                <a:latin typeface="Courier New" panose="02070309020205020404" pitchFamily="49" charset="0"/>
                <a:cs typeface="Courier New" panose="02070309020205020404" pitchFamily="49" charset="0"/>
              </a:rPr>
              <a:t>M...AGLLIT</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solidFill>
                  <a:schemeClr val="bg1"/>
                </a:solidFill>
                <a:highlight>
                  <a:srgbClr val="800080"/>
                </a:highlight>
                <a:latin typeface="Courier New" panose="02070309020205020404" pitchFamily="49" charset="0"/>
                <a:cs typeface="Courier New" panose="02070309020205020404" pitchFamily="49" charset="0"/>
              </a:rPr>
              <a:t>M...FPREYA</a:t>
            </a:r>
            <a:r>
              <a:rPr lang="en-US" sz="2000" dirty="0">
                <a:highlight>
                  <a:srgbClr val="FFFF00"/>
                </a:highlight>
                <a:latin typeface="Courier New" panose="02070309020205020404" pitchFamily="49" charset="0"/>
                <a:cs typeface="Courier New" panose="02070309020205020404" pitchFamily="49" charset="0"/>
              </a:rPr>
              <a:t>WHIKLPA...SPGK</a:t>
            </a:r>
          </a:p>
          <a:p>
            <a:r>
              <a:rPr lang="en-US" sz="2000" dirty="0">
                <a:latin typeface="Courier New" panose="02070309020205020404" pitchFamily="49" charset="0"/>
                <a:cs typeface="Courier New" panose="02070309020205020404" pitchFamily="49" charset="0"/>
              </a:rPr>
              <a:t>1......120...........449</a:t>
            </a:r>
          </a:p>
        </p:txBody>
      </p:sp>
      <p:pic>
        <p:nvPicPr>
          <p:cNvPr id="1038" name="Picture 14" descr="pollen">
            <a:extLst>
              <a:ext uri="{FF2B5EF4-FFF2-40B4-BE49-F238E27FC236}">
                <a16:creationId xmlns:a16="http://schemas.microsoft.com/office/drawing/2014/main" id="{374EB487-D956-4BA6-92C0-1A40FBD48E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271" y="1067758"/>
            <a:ext cx="949377" cy="84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7" descr="protein_g_cartoon">
            <a:extLst>
              <a:ext uri="{FF2B5EF4-FFF2-40B4-BE49-F238E27FC236}">
                <a16:creationId xmlns:a16="http://schemas.microsoft.com/office/drawing/2014/main" id="{4E3086C9-44DC-4485-A4E3-75F1C6464D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994901">
            <a:off x="9218002" y="3030395"/>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protein_g_cartoon">
            <a:extLst>
              <a:ext uri="{FF2B5EF4-FFF2-40B4-BE49-F238E27FC236}">
                <a16:creationId xmlns:a16="http://schemas.microsoft.com/office/drawing/2014/main" id="{51BE13DD-E230-4E59-A361-20B4D65D51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417671">
            <a:off x="6152095" y="3144909"/>
            <a:ext cx="422991" cy="65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EA2F809D-4D46-487C-A749-5DC69AEF8C81}" type="datetime1">
              <a:rPr lang="en-US" smtClean="0"/>
              <a:t>2/8/2025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5</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10</a:t>
            </a:fld>
            <a:endParaRPr lang="en-US"/>
          </a:p>
        </p:txBody>
      </p:sp>
      <p:sp>
        <p:nvSpPr>
          <p:cNvPr id="15" name="TextBox 14">
            <a:extLst>
              <a:ext uri="{FF2B5EF4-FFF2-40B4-BE49-F238E27FC236}">
                <a16:creationId xmlns:a16="http://schemas.microsoft.com/office/drawing/2014/main" id="{8FA045F2-D8D8-AB7B-8DA4-EAF81C30C1FF}"/>
              </a:ext>
            </a:extLst>
          </p:cNvPr>
          <p:cNvSpPr txBox="1"/>
          <p:nvPr/>
        </p:nvSpPr>
        <p:spPr>
          <a:xfrm>
            <a:off x="3006151" y="2624722"/>
            <a:ext cx="2210990" cy="369332"/>
          </a:xfrm>
          <a:prstGeom prst="rect">
            <a:avLst/>
          </a:prstGeom>
          <a:noFill/>
        </p:spPr>
        <p:txBody>
          <a:bodyPr wrap="none" rtlCol="0">
            <a:spAutoFit/>
          </a:bodyPr>
          <a:lstStyle/>
          <a:p>
            <a:r>
              <a:rPr lang="en-US" sz="1800" dirty="0">
                <a:latin typeface="Arial" panose="020B0604020202020204" pitchFamily="34" charset="0"/>
              </a:rPr>
              <a:t>(one letter AA code)</a:t>
            </a:r>
          </a:p>
        </p:txBody>
      </p:sp>
      <p:sp>
        <p:nvSpPr>
          <p:cNvPr id="16" name="TextBox 15">
            <a:extLst>
              <a:ext uri="{FF2B5EF4-FFF2-40B4-BE49-F238E27FC236}">
                <a16:creationId xmlns:a16="http://schemas.microsoft.com/office/drawing/2014/main" id="{9003A207-0871-71CC-53D4-23CB53A460DE}"/>
              </a:ext>
            </a:extLst>
          </p:cNvPr>
          <p:cNvSpPr txBox="1"/>
          <p:nvPr/>
        </p:nvSpPr>
        <p:spPr>
          <a:xfrm>
            <a:off x="209360" y="279732"/>
            <a:ext cx="2707965" cy="6186309"/>
          </a:xfrm>
          <a:prstGeom prst="rect">
            <a:avLst/>
          </a:prstGeom>
          <a:noFill/>
        </p:spPr>
        <p:txBody>
          <a:bodyPr wrap="square" rtlCol="0">
            <a:spAutoFit/>
          </a:bodyPr>
          <a:lstStyle/>
          <a:p>
            <a:r>
              <a:rPr lang="en-US" sz="1800" dirty="0">
                <a:latin typeface="Arial" panose="020B0604020202020204" pitchFamily="34" charset="0"/>
              </a:rPr>
              <a:t>Each Antibody:</a:t>
            </a:r>
          </a:p>
          <a:p>
            <a:pPr marL="304324" indent="-304324">
              <a:buFont typeface="Wingdings" panose="05000000000000000000" pitchFamily="2" charset="2"/>
              <a:buChar char="§"/>
            </a:pPr>
            <a:r>
              <a:rPr lang="en-US" sz="1800" dirty="0">
                <a:latin typeface="Arial" panose="020B0604020202020204" pitchFamily="34" charset="0"/>
              </a:rPr>
              <a:t>Two identical light chains</a:t>
            </a:r>
          </a:p>
          <a:p>
            <a:pPr marL="304324" indent="-304324">
              <a:buFont typeface="Wingdings" panose="05000000000000000000" pitchFamily="2" charset="2"/>
              <a:buChar char="§"/>
            </a:pPr>
            <a:r>
              <a:rPr lang="en-US" sz="1800" dirty="0">
                <a:latin typeface="Arial" panose="020B0604020202020204" pitchFamily="34" charset="0"/>
              </a:rPr>
              <a:t>Two identical heavy chains</a:t>
            </a:r>
          </a:p>
          <a:p>
            <a:pPr marL="304324" indent="-304324">
              <a:buFont typeface="Wingdings" panose="05000000000000000000" pitchFamily="2" charset="2"/>
              <a:buChar char="§"/>
            </a:pPr>
            <a:r>
              <a:rPr lang="en-US" sz="1800" dirty="0">
                <a:latin typeface="Arial" panose="020B0604020202020204" pitchFamily="34" charset="0"/>
              </a:rPr>
              <a:t>First ~100 Amino acids on each chain are called the variable region and differ from antibody to antibody.</a:t>
            </a:r>
          </a:p>
          <a:p>
            <a:pPr marL="304324" indent="-304324">
              <a:buFont typeface="Wingdings" panose="05000000000000000000" pitchFamily="2" charset="2"/>
              <a:buChar char="§"/>
            </a:pPr>
            <a:r>
              <a:rPr lang="en-US" sz="1800" dirty="0">
                <a:latin typeface="Arial" panose="020B0604020202020204" pitchFamily="34" charset="0"/>
              </a:rPr>
              <a:t>Unique sequence for variable region of both heavy and light chains </a:t>
            </a:r>
            <a:r>
              <a:rPr lang="en-US" sz="1800" b="1" i="1" dirty="0">
                <a:latin typeface="Arial" panose="020B0604020202020204" pitchFamily="34" charset="0"/>
              </a:rPr>
              <a:t>– defines specificity – different antibodies bind different antigens.</a:t>
            </a:r>
          </a:p>
          <a:p>
            <a:pPr marL="304324" indent="-304324">
              <a:buFont typeface="Wingdings" panose="05000000000000000000" pitchFamily="2" charset="2"/>
              <a:buChar char="§"/>
            </a:pPr>
            <a:r>
              <a:rPr lang="en-US" sz="1800" dirty="0">
                <a:latin typeface="Arial" panose="020B0604020202020204" pitchFamily="34" charset="0"/>
              </a:rPr>
              <a:t>Constant regions - same protein sequence for all.</a:t>
            </a:r>
          </a:p>
        </p:txBody>
      </p:sp>
      <p:sp>
        <p:nvSpPr>
          <p:cNvPr id="18" name="TextBox 17">
            <a:extLst>
              <a:ext uri="{FF2B5EF4-FFF2-40B4-BE49-F238E27FC236}">
                <a16:creationId xmlns:a16="http://schemas.microsoft.com/office/drawing/2014/main" id="{8445B475-ECCA-7776-A1C6-EB55AFC2D84C}"/>
              </a:ext>
            </a:extLst>
          </p:cNvPr>
          <p:cNvSpPr txBox="1"/>
          <p:nvPr/>
        </p:nvSpPr>
        <p:spPr>
          <a:xfrm>
            <a:off x="4041184" y="90851"/>
            <a:ext cx="5644494" cy="551241"/>
          </a:xfrm>
          <a:prstGeom prst="rect">
            <a:avLst/>
          </a:prstGeom>
          <a:noFill/>
        </p:spPr>
        <p:txBody>
          <a:bodyPr wrap="none" rtlCol="0">
            <a:spAutoFit/>
          </a:bodyPr>
          <a:lstStyle/>
          <a:p>
            <a:r>
              <a:rPr lang="en-US" sz="2982" dirty="0">
                <a:latin typeface="Arial" panose="020B0604020202020204" pitchFamily="34" charset="0"/>
              </a:rPr>
              <a:t>Antibody Structure and Diversity</a:t>
            </a:r>
          </a:p>
        </p:txBody>
      </p:sp>
      <p:sp>
        <p:nvSpPr>
          <p:cNvPr id="20" name="Rectangle 19">
            <a:extLst>
              <a:ext uri="{FF2B5EF4-FFF2-40B4-BE49-F238E27FC236}">
                <a16:creationId xmlns:a16="http://schemas.microsoft.com/office/drawing/2014/main" id="{30CCB1F1-D30C-F0EC-28D7-6A3051DDD999}"/>
              </a:ext>
            </a:extLst>
          </p:cNvPr>
          <p:cNvSpPr/>
          <p:nvPr/>
        </p:nvSpPr>
        <p:spPr>
          <a:xfrm>
            <a:off x="8768587" y="5141307"/>
            <a:ext cx="1457293" cy="2385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7" name="Straight Arrow Connector 6">
            <a:extLst>
              <a:ext uri="{FF2B5EF4-FFF2-40B4-BE49-F238E27FC236}">
                <a16:creationId xmlns:a16="http://schemas.microsoft.com/office/drawing/2014/main" id="{63608E9D-43AA-C353-B892-4C1A60C4F3BB}"/>
              </a:ext>
            </a:extLst>
          </p:cNvPr>
          <p:cNvCxnSpPr/>
          <p:nvPr/>
        </p:nvCxnSpPr>
        <p:spPr>
          <a:xfrm flipH="1">
            <a:off x="5044281" y="1646237"/>
            <a:ext cx="152400" cy="28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3719C7A-C7C5-651B-D032-4054FAB4D92A}"/>
              </a:ext>
            </a:extLst>
          </p:cNvPr>
          <p:cNvCxnSpPr/>
          <p:nvPr/>
        </p:nvCxnSpPr>
        <p:spPr>
          <a:xfrm>
            <a:off x="4206081" y="2305886"/>
            <a:ext cx="4011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AF73771-BA1C-4BA9-EFCB-241FAF296A0E}"/>
              </a:ext>
            </a:extLst>
          </p:cNvPr>
          <p:cNvCxnSpPr/>
          <p:nvPr/>
        </p:nvCxnSpPr>
        <p:spPr>
          <a:xfrm flipH="1">
            <a:off x="7406481" y="3733932"/>
            <a:ext cx="228600" cy="274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6386E0-467D-3CBA-6873-5CE44F3DE236}"/>
              </a:ext>
            </a:extLst>
          </p:cNvPr>
          <p:cNvCxnSpPr/>
          <p:nvPr/>
        </p:nvCxnSpPr>
        <p:spPr>
          <a:xfrm flipV="1">
            <a:off x="6847271" y="4389437"/>
            <a:ext cx="17921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3F53521-8F73-6283-8574-8DC253AD05FE}"/>
              </a:ext>
            </a:extLst>
          </p:cNvPr>
          <p:cNvSpPr txBox="1"/>
          <p:nvPr/>
        </p:nvSpPr>
        <p:spPr>
          <a:xfrm>
            <a:off x="8902065" y="2188595"/>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27" name="Straight Arrow Connector 26">
            <a:extLst>
              <a:ext uri="{FF2B5EF4-FFF2-40B4-BE49-F238E27FC236}">
                <a16:creationId xmlns:a16="http://schemas.microsoft.com/office/drawing/2014/main" id="{0CFDCF79-8D72-E4E5-FD92-D34CE10DD6AA}"/>
              </a:ext>
            </a:extLst>
          </p:cNvPr>
          <p:cNvCxnSpPr/>
          <p:nvPr/>
        </p:nvCxnSpPr>
        <p:spPr>
          <a:xfrm flipV="1">
            <a:off x="95400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BDB732-D258-E8E4-1EEC-B2AA77087FBA}"/>
              </a:ext>
            </a:extLst>
          </p:cNvPr>
          <p:cNvCxnSpPr/>
          <p:nvPr/>
        </p:nvCxnSpPr>
        <p:spPr>
          <a:xfrm flipV="1">
            <a:off x="10987881" y="1787126"/>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C1F434-0C02-7E50-3D90-5868E7C7EE03}"/>
              </a:ext>
            </a:extLst>
          </p:cNvPr>
          <p:cNvSpPr txBox="1"/>
          <p:nvPr/>
        </p:nvSpPr>
        <p:spPr>
          <a:xfrm>
            <a:off x="8854281" y="6359352"/>
            <a:ext cx="31242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Coded by different exons</a:t>
            </a:r>
          </a:p>
        </p:txBody>
      </p:sp>
      <p:cxnSp>
        <p:nvCxnSpPr>
          <p:cNvPr id="4" name="Straight Arrow Connector 3">
            <a:extLst>
              <a:ext uri="{FF2B5EF4-FFF2-40B4-BE49-F238E27FC236}">
                <a16:creationId xmlns:a16="http://schemas.microsoft.com/office/drawing/2014/main" id="{7D488794-4F69-2C84-D63F-B74FE9EAABC0}"/>
              </a:ext>
            </a:extLst>
          </p:cNvPr>
          <p:cNvCxnSpPr/>
          <p:nvPr/>
        </p:nvCxnSpPr>
        <p:spPr>
          <a:xfrm flipV="1">
            <a:off x="9492297" y="5957883"/>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327A93-E711-E8E6-59F3-DE2801E9868D}"/>
              </a:ext>
            </a:extLst>
          </p:cNvPr>
          <p:cNvCxnSpPr/>
          <p:nvPr/>
        </p:nvCxnSpPr>
        <p:spPr>
          <a:xfrm flipV="1">
            <a:off x="10940097" y="5957883"/>
            <a:ext cx="0" cy="401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3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EF0C0D-1407-4431-B7A5-B272C1EC259F}"/>
              </a:ext>
            </a:extLst>
          </p:cNvPr>
          <p:cNvSpPr/>
          <p:nvPr/>
        </p:nvSpPr>
        <p:spPr>
          <a:xfrm>
            <a:off x="546994" y="511888"/>
            <a:ext cx="5535289" cy="1754326"/>
          </a:xfrm>
          <a:prstGeom prst="rect">
            <a:avLst/>
          </a:prstGeom>
        </p:spPr>
        <p:txBody>
          <a:bodyPr wrap="square">
            <a:spAutoFit/>
          </a:bodyPr>
          <a:lstStyle/>
          <a:p>
            <a:r>
              <a:rPr lang="en-US" sz="1800" b="1" dirty="0">
                <a:latin typeface="Arial" panose="020B0604020202020204" pitchFamily="34" charset="0"/>
              </a:rPr>
              <a:t>B- Cells &amp; B-cell Receptor (BCR)</a:t>
            </a:r>
          </a:p>
          <a:p>
            <a:pPr marL="304324" indent="-304324">
              <a:buFont typeface="Wingdings" panose="05000000000000000000" pitchFamily="2" charset="2"/>
              <a:buChar char="§"/>
            </a:pPr>
            <a:r>
              <a:rPr lang="en-US" sz="1800" dirty="0">
                <a:latin typeface="Arial" panose="020B0604020202020204" pitchFamily="34" charset="0"/>
              </a:rPr>
              <a:t>Each B-cell has only one type of antibody as part of its BCR (B-cell receptor), i.e. the 10</a:t>
            </a:r>
            <a:r>
              <a:rPr lang="en-US" sz="1800" baseline="30000" dirty="0">
                <a:latin typeface="Arial" panose="020B0604020202020204" pitchFamily="34" charset="0"/>
              </a:rPr>
              <a:t>5</a:t>
            </a:r>
            <a:r>
              <a:rPr lang="en-US" sz="1800" dirty="0">
                <a:latin typeface="Arial" panose="020B0604020202020204" pitchFamily="34" charset="0"/>
              </a:rPr>
              <a:t> BCRs are </a:t>
            </a:r>
            <a:r>
              <a:rPr lang="en-US" sz="1800" i="1" dirty="0">
                <a:latin typeface="Arial" panose="020B0604020202020204" pitchFamily="34" charset="0"/>
              </a:rPr>
              <a:t>homogeneous</a:t>
            </a:r>
            <a:r>
              <a:rPr lang="en-US" sz="1800" dirty="0">
                <a:latin typeface="Arial" panose="020B0604020202020204" pitchFamily="34" charset="0"/>
              </a:rPr>
              <a:t> on the same cell.</a:t>
            </a:r>
          </a:p>
          <a:p>
            <a:pPr marL="304324" indent="-304324">
              <a:buFont typeface="Wingdings" panose="05000000000000000000" pitchFamily="2" charset="2"/>
              <a:buChar char="§"/>
            </a:pPr>
            <a:r>
              <a:rPr lang="en-US" sz="1800" dirty="0">
                <a:latin typeface="Arial" panose="020B0604020202020204" pitchFamily="34" charset="0"/>
              </a:rPr>
              <a:t>Approximately 10</a:t>
            </a:r>
            <a:r>
              <a:rPr lang="en-US" sz="1800" baseline="30000" dirty="0">
                <a:latin typeface="Arial" panose="020B0604020202020204" pitchFamily="34" charset="0"/>
              </a:rPr>
              <a:t>8</a:t>
            </a:r>
            <a:r>
              <a:rPr lang="en-US" sz="1800" dirty="0">
                <a:latin typeface="Arial" panose="020B0604020202020204" pitchFamily="34" charset="0"/>
              </a:rPr>
              <a:t> different specificities at any one time. i.e. </a:t>
            </a:r>
            <a:r>
              <a:rPr lang="en-US" sz="1800" i="1" dirty="0">
                <a:latin typeface="Arial" panose="020B0604020202020204" pitchFamily="34" charset="0"/>
              </a:rPr>
              <a:t>10</a:t>
            </a:r>
            <a:r>
              <a:rPr lang="en-US" sz="1800" i="1" baseline="30000" dirty="0">
                <a:latin typeface="Arial" panose="020B0604020202020204" pitchFamily="34" charset="0"/>
              </a:rPr>
              <a:t>8</a:t>
            </a:r>
            <a:r>
              <a:rPr lang="en-US" sz="1800" i="1" dirty="0">
                <a:latin typeface="Arial" panose="020B0604020202020204" pitchFamily="34" charset="0"/>
              </a:rPr>
              <a:t> different B-cells!</a:t>
            </a:r>
          </a:p>
        </p:txBody>
      </p:sp>
      <p:sp>
        <p:nvSpPr>
          <p:cNvPr id="8" name="Date Placeholder 7">
            <a:extLst>
              <a:ext uri="{FF2B5EF4-FFF2-40B4-BE49-F238E27FC236}">
                <a16:creationId xmlns:a16="http://schemas.microsoft.com/office/drawing/2014/main" id="{77158816-9A40-46D8-B08F-EAB7D175A851}"/>
              </a:ext>
            </a:extLst>
          </p:cNvPr>
          <p:cNvSpPr>
            <a:spLocks noGrp="1"/>
          </p:cNvSpPr>
          <p:nvPr>
            <p:ph type="dt" sz="half" idx="10"/>
          </p:nvPr>
        </p:nvSpPr>
        <p:spPr/>
        <p:txBody>
          <a:bodyPr/>
          <a:lstStyle/>
          <a:p>
            <a:fld id="{00FC85AD-E93E-4CE6-8C4C-90F106F49F08}" type="datetime1">
              <a:rPr lang="en-US" smtClean="0"/>
              <a:t>2/8/2025</a:t>
            </a:fld>
            <a:endParaRPr lang="en-US"/>
          </a:p>
        </p:txBody>
      </p:sp>
      <p:sp>
        <p:nvSpPr>
          <p:cNvPr id="12" name="Footer Placeholder 11">
            <a:extLst>
              <a:ext uri="{FF2B5EF4-FFF2-40B4-BE49-F238E27FC236}">
                <a16:creationId xmlns:a16="http://schemas.microsoft.com/office/drawing/2014/main" id="{63601D5C-3809-4E89-A8D2-2E197A61D3AE}"/>
              </a:ext>
            </a:extLst>
          </p:cNvPr>
          <p:cNvSpPr>
            <a:spLocks noGrp="1"/>
          </p:cNvSpPr>
          <p:nvPr>
            <p:ph type="ftr" sz="quarter" idx="11"/>
          </p:nvPr>
        </p:nvSpPr>
        <p:spPr/>
        <p:txBody>
          <a:bodyPr/>
          <a:lstStyle/>
          <a:p>
            <a:r>
              <a:rPr lang="en-US"/>
              <a:t>Drugs and Disease Spring 2025 - Lecture 5</a:t>
            </a:r>
            <a:endParaRPr lang="en-US" dirty="0"/>
          </a:p>
        </p:txBody>
      </p:sp>
      <p:sp>
        <p:nvSpPr>
          <p:cNvPr id="10" name="Slide Number Placeholder 9">
            <a:extLst>
              <a:ext uri="{FF2B5EF4-FFF2-40B4-BE49-F238E27FC236}">
                <a16:creationId xmlns:a16="http://schemas.microsoft.com/office/drawing/2014/main" id="{3FE90A3B-8FE6-4FCC-B8F4-C07AC80B1D72}"/>
              </a:ext>
            </a:extLst>
          </p:cNvPr>
          <p:cNvSpPr>
            <a:spLocks noGrp="1"/>
          </p:cNvSpPr>
          <p:nvPr>
            <p:ph type="sldNum" sz="quarter" idx="12"/>
          </p:nvPr>
        </p:nvSpPr>
        <p:spPr/>
        <p:txBody>
          <a:bodyPr/>
          <a:lstStyle/>
          <a:p>
            <a:fld id="{5B355701-1634-9947-B683-B8275B8528C8}" type="slidenum">
              <a:rPr lang="en-US" smtClean="0"/>
              <a:t>11</a:t>
            </a:fld>
            <a:endParaRPr lang="en-US"/>
          </a:p>
        </p:txBody>
      </p:sp>
      <p:grpSp>
        <p:nvGrpSpPr>
          <p:cNvPr id="17" name="Group 16">
            <a:extLst>
              <a:ext uri="{FF2B5EF4-FFF2-40B4-BE49-F238E27FC236}">
                <a16:creationId xmlns:a16="http://schemas.microsoft.com/office/drawing/2014/main" id="{A56A25D7-0EE6-C02C-FFA1-36E3AD47D931}"/>
              </a:ext>
            </a:extLst>
          </p:cNvPr>
          <p:cNvGrpSpPr/>
          <p:nvPr/>
        </p:nvGrpSpPr>
        <p:grpSpPr>
          <a:xfrm>
            <a:off x="81298" y="2956885"/>
            <a:ext cx="5660250" cy="3715784"/>
            <a:chOff x="6556910" y="3278456"/>
            <a:chExt cx="5314918" cy="3489084"/>
          </a:xfrm>
        </p:grpSpPr>
        <p:grpSp>
          <p:nvGrpSpPr>
            <p:cNvPr id="63" name="Group 62">
              <a:extLst>
                <a:ext uri="{FF2B5EF4-FFF2-40B4-BE49-F238E27FC236}">
                  <a16:creationId xmlns:a16="http://schemas.microsoft.com/office/drawing/2014/main" id="{858C65AB-3059-68D4-29C2-A4C689F879C3}"/>
                </a:ext>
              </a:extLst>
            </p:cNvPr>
            <p:cNvGrpSpPr/>
            <p:nvPr/>
          </p:nvGrpSpPr>
          <p:grpSpPr>
            <a:xfrm>
              <a:off x="6981102" y="3278456"/>
              <a:ext cx="4890726" cy="3094605"/>
              <a:chOff x="1586819" y="477413"/>
              <a:chExt cx="4890726" cy="3094605"/>
            </a:xfrm>
          </p:grpSpPr>
          <p:pic>
            <p:nvPicPr>
              <p:cNvPr id="1024" name="Picture 1023">
                <a:extLst>
                  <a:ext uri="{FF2B5EF4-FFF2-40B4-BE49-F238E27FC236}">
                    <a16:creationId xmlns:a16="http://schemas.microsoft.com/office/drawing/2014/main" id="{01013498-F750-CB0A-83F6-8FDCCFAEAD67}"/>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1" r="50847" b="47103"/>
              <a:stretch>
                <a:fillRect/>
              </a:stretch>
            </p:blipFill>
            <p:spPr>
              <a:xfrm>
                <a:off x="1655034" y="477413"/>
                <a:ext cx="4576082" cy="3094605"/>
              </a:xfrm>
              <a:prstGeom prst="rect">
                <a:avLst/>
              </a:prstGeom>
            </p:spPr>
          </p:pic>
          <p:sp>
            <p:nvSpPr>
              <p:cNvPr id="1025" name="TextBox 3">
                <a:extLst>
                  <a:ext uri="{FF2B5EF4-FFF2-40B4-BE49-F238E27FC236}">
                    <a16:creationId xmlns:a16="http://schemas.microsoft.com/office/drawing/2014/main" id="{0580CF1D-2E08-CABF-80A4-6ABFFCE49E39}"/>
                  </a:ext>
                </a:extLst>
              </p:cNvPr>
              <p:cNvSpPr txBox="1">
                <a:spLocks noChangeArrowheads="1"/>
              </p:cNvSpPr>
              <p:nvPr/>
            </p:nvSpPr>
            <p:spPr bwMode="auto">
              <a:xfrm>
                <a:off x="1586819" y="644259"/>
                <a:ext cx="1216204"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Antigen-</a:t>
                </a:r>
              </a:p>
              <a:p>
                <a:pPr eaLnBrk="0" hangingPunct="0"/>
                <a:r>
                  <a:rPr lang="en-US" sz="1800" b="1" dirty="0">
                    <a:solidFill>
                      <a:srgbClr val="000000"/>
                    </a:solidFill>
                    <a:latin typeface="Arial" panose="020B0604020202020204" pitchFamily="34" charset="0"/>
                  </a:rPr>
                  <a:t>binding site</a:t>
                </a:r>
              </a:p>
            </p:txBody>
          </p:sp>
          <p:sp>
            <p:nvSpPr>
              <p:cNvPr id="1026" name="TextBox 5">
                <a:extLst>
                  <a:ext uri="{FF2B5EF4-FFF2-40B4-BE49-F238E27FC236}">
                    <a16:creationId xmlns:a16="http://schemas.microsoft.com/office/drawing/2014/main" id="{28BD8358-956B-9BFD-3B1E-FA8BA9F61E5B}"/>
                  </a:ext>
                </a:extLst>
              </p:cNvPr>
              <p:cNvSpPr txBox="1">
                <a:spLocks noChangeArrowheads="1"/>
              </p:cNvSpPr>
              <p:nvPr/>
            </p:nvSpPr>
            <p:spPr bwMode="auto">
              <a:xfrm>
                <a:off x="1770404" y="1501900"/>
                <a:ext cx="115599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Light chain</a:t>
                </a:r>
              </a:p>
            </p:txBody>
          </p:sp>
          <p:sp>
            <p:nvSpPr>
              <p:cNvPr id="1027" name="TextBox 6">
                <a:extLst>
                  <a:ext uri="{FF2B5EF4-FFF2-40B4-BE49-F238E27FC236}">
                    <a16:creationId xmlns:a16="http://schemas.microsoft.com/office/drawing/2014/main" id="{E0E10F80-CD14-9BBA-79FE-2390807A15FE}"/>
                  </a:ext>
                </a:extLst>
              </p:cNvPr>
              <p:cNvSpPr txBox="1">
                <a:spLocks noChangeArrowheads="1"/>
              </p:cNvSpPr>
              <p:nvPr/>
            </p:nvSpPr>
            <p:spPr bwMode="auto">
              <a:xfrm>
                <a:off x="3623609" y="682734"/>
                <a:ext cx="686373"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Heavy</a:t>
                </a:r>
              </a:p>
              <a:p>
                <a:pPr eaLnBrk="0" hangingPunct="0"/>
                <a:r>
                  <a:rPr lang="en-US" sz="1800" b="1" dirty="0">
                    <a:solidFill>
                      <a:srgbClr val="000000"/>
                    </a:solidFill>
                    <a:latin typeface="Arial" panose="020B0604020202020204" pitchFamily="34" charset="0"/>
                  </a:rPr>
                  <a:t>chains</a:t>
                </a:r>
              </a:p>
            </p:txBody>
          </p:sp>
          <p:sp>
            <p:nvSpPr>
              <p:cNvPr id="1028" name="TextBox 8">
                <a:extLst>
                  <a:ext uri="{FF2B5EF4-FFF2-40B4-BE49-F238E27FC236}">
                    <a16:creationId xmlns:a16="http://schemas.microsoft.com/office/drawing/2014/main" id="{F2B930CD-8998-2AF7-5F0A-06A713B511F4}"/>
                  </a:ext>
                </a:extLst>
              </p:cNvPr>
              <p:cNvSpPr txBox="1">
                <a:spLocks noChangeArrowheads="1"/>
              </p:cNvSpPr>
              <p:nvPr/>
            </p:nvSpPr>
            <p:spPr bwMode="auto">
              <a:xfrm>
                <a:off x="5087347" y="772880"/>
                <a:ext cx="1216204" cy="5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Antigen-</a:t>
                </a:r>
              </a:p>
              <a:p>
                <a:pPr eaLnBrk="0" hangingPunct="0"/>
                <a:r>
                  <a:rPr lang="en-US" sz="1800" b="1" dirty="0">
                    <a:solidFill>
                      <a:srgbClr val="000000"/>
                    </a:solidFill>
                    <a:latin typeface="Arial" panose="020B0604020202020204" pitchFamily="34" charset="0"/>
                  </a:rPr>
                  <a:t>binding site</a:t>
                </a:r>
              </a:p>
            </p:txBody>
          </p:sp>
          <p:sp>
            <p:nvSpPr>
              <p:cNvPr id="1029" name="TextBox 1028">
                <a:extLst>
                  <a:ext uri="{FF2B5EF4-FFF2-40B4-BE49-F238E27FC236}">
                    <a16:creationId xmlns:a16="http://schemas.microsoft.com/office/drawing/2014/main" id="{0A7F87C2-07B6-5DAE-13CD-D4B91A5A5B8D}"/>
                  </a:ext>
                </a:extLst>
              </p:cNvPr>
              <p:cNvSpPr txBox="1">
                <a:spLocks noChangeArrowheads="1"/>
              </p:cNvSpPr>
              <p:nvPr/>
            </p:nvSpPr>
            <p:spPr bwMode="auto">
              <a:xfrm>
                <a:off x="5000009" y="1512277"/>
                <a:ext cx="115599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Light chain</a:t>
                </a:r>
              </a:p>
            </p:txBody>
          </p:sp>
          <p:sp>
            <p:nvSpPr>
              <p:cNvPr id="1030" name="TextBox 14">
                <a:extLst>
                  <a:ext uri="{FF2B5EF4-FFF2-40B4-BE49-F238E27FC236}">
                    <a16:creationId xmlns:a16="http://schemas.microsoft.com/office/drawing/2014/main" id="{32646109-4A0B-769C-971C-76FD5EFF7D16}"/>
                  </a:ext>
                </a:extLst>
              </p:cNvPr>
              <p:cNvSpPr txBox="1">
                <a:spLocks noChangeArrowheads="1"/>
              </p:cNvSpPr>
              <p:nvPr/>
            </p:nvSpPr>
            <p:spPr bwMode="auto">
              <a:xfrm>
                <a:off x="4972341" y="2342339"/>
                <a:ext cx="1505204"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Disulfide bond</a:t>
                </a:r>
              </a:p>
            </p:txBody>
          </p:sp>
          <p:sp>
            <p:nvSpPr>
              <p:cNvPr id="1031" name="TextBox 16">
                <a:extLst>
                  <a:ext uri="{FF2B5EF4-FFF2-40B4-BE49-F238E27FC236}">
                    <a16:creationId xmlns:a16="http://schemas.microsoft.com/office/drawing/2014/main" id="{7314AADA-7E52-B001-7038-A2496732C153}"/>
                  </a:ext>
                </a:extLst>
              </p:cNvPr>
              <p:cNvSpPr txBox="1">
                <a:spLocks noChangeArrowheads="1"/>
              </p:cNvSpPr>
              <p:nvPr/>
            </p:nvSpPr>
            <p:spPr bwMode="auto">
              <a:xfrm>
                <a:off x="2947334" y="3181048"/>
                <a:ext cx="2625136" cy="26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800" b="1" dirty="0">
                    <a:solidFill>
                      <a:srgbClr val="000000"/>
                    </a:solidFill>
                    <a:latin typeface="Arial" panose="020B0604020202020204" pitchFamily="34" charset="0"/>
                  </a:rPr>
                  <a:t>Transmembrane domains</a:t>
                </a:r>
              </a:p>
            </p:txBody>
          </p:sp>
          <p:sp>
            <p:nvSpPr>
              <p:cNvPr id="1032" name="Freeform 27">
                <a:extLst>
                  <a:ext uri="{FF2B5EF4-FFF2-40B4-BE49-F238E27FC236}">
                    <a16:creationId xmlns:a16="http://schemas.microsoft.com/office/drawing/2014/main" id="{D9764AA8-B11D-3C4F-8568-6A725EC4DD64}"/>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3" name="Freeform 3">
                <a:extLst>
                  <a:ext uri="{FF2B5EF4-FFF2-40B4-BE49-F238E27FC236}">
                    <a16:creationId xmlns:a16="http://schemas.microsoft.com/office/drawing/2014/main" id="{0D367D01-7DA8-C359-7888-5A1DD5572F2B}"/>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4" name="Freeform 3">
                <a:extLst>
                  <a:ext uri="{FF2B5EF4-FFF2-40B4-BE49-F238E27FC236}">
                    <a16:creationId xmlns:a16="http://schemas.microsoft.com/office/drawing/2014/main" id="{EE5F6482-F561-220D-04D4-52B643C1FFB4}"/>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sp>
            <p:nvSpPr>
              <p:cNvPr id="1035" name="Freeform 3">
                <a:extLst>
                  <a:ext uri="{FF2B5EF4-FFF2-40B4-BE49-F238E27FC236}">
                    <a16:creationId xmlns:a16="http://schemas.microsoft.com/office/drawing/2014/main" id="{0226E1A8-EC5B-D9E9-D291-F0C544636649}"/>
                  </a:ext>
                </a:extLst>
              </p:cNvPr>
              <p:cNvSpPr/>
              <p:nvPr/>
            </p:nvSpPr>
            <p:spPr>
              <a:xfrm>
                <a:off x="3818751" y="2960155"/>
                <a:ext cx="269078" cy="263281"/>
              </a:xfrm>
              <a:custGeom>
                <a:avLst/>
                <a:gdLst>
                  <a:gd name="connsiteX0" fmla="*/ 9525 w 247014"/>
                  <a:gd name="connsiteY0" fmla="*/ 11087 h 241693"/>
                  <a:gd name="connsiteX1" fmla="*/ 125425 w 247014"/>
                  <a:gd name="connsiteY1" fmla="*/ 232168 h 241693"/>
                  <a:gd name="connsiteX2" fmla="*/ 237489 w 247014"/>
                  <a:gd name="connsiteY2" fmla="*/ 9525 h 241693"/>
                </a:gdLst>
                <a:ahLst/>
                <a:cxnLst>
                  <a:cxn ang="0">
                    <a:pos x="connsiteX0" y="connsiteY0"/>
                  </a:cxn>
                  <a:cxn ang="1">
                    <a:pos x="connsiteX1" y="connsiteY1"/>
                  </a:cxn>
                  <a:cxn ang="2">
                    <a:pos x="connsiteX2" y="connsiteY2"/>
                  </a:cxn>
                </a:cxnLst>
                <a:rect l="l" t="t" r="r" b="b"/>
                <a:pathLst>
                  <a:path w="247014" h="241693">
                    <a:moveTo>
                      <a:pt x="9525" y="11087"/>
                    </a:moveTo>
                    <a:lnTo>
                      <a:pt x="125425" y="232168"/>
                    </a:lnTo>
                    <a:lnTo>
                      <a:pt x="237489"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1800" b="1" dirty="0">
                  <a:solidFill>
                    <a:srgbClr val="000000"/>
                  </a:solidFill>
                  <a:latin typeface="Arial" panose="020B0604020202020204" pitchFamily="34" charset="0"/>
                </a:endParaRPr>
              </a:p>
            </p:txBody>
          </p:sp>
          <p:grpSp>
            <p:nvGrpSpPr>
              <p:cNvPr id="1036" name="Group 1035">
                <a:extLst>
                  <a:ext uri="{FF2B5EF4-FFF2-40B4-BE49-F238E27FC236}">
                    <a16:creationId xmlns:a16="http://schemas.microsoft.com/office/drawing/2014/main" id="{F81F5EEF-7413-7C7F-ADB9-28821455AC8F}"/>
                  </a:ext>
                </a:extLst>
              </p:cNvPr>
              <p:cNvGrpSpPr/>
              <p:nvPr/>
            </p:nvGrpSpPr>
            <p:grpSpPr>
              <a:xfrm rot="19004428" flipH="1">
                <a:off x="4822916" y="907579"/>
                <a:ext cx="87005" cy="409845"/>
                <a:chOff x="955378" y="4073056"/>
                <a:chExt cx="79871" cy="563257"/>
              </a:xfrm>
            </p:grpSpPr>
            <p:sp>
              <p:nvSpPr>
                <p:cNvPr id="1042" name="Freeform 3">
                  <a:extLst>
                    <a:ext uri="{FF2B5EF4-FFF2-40B4-BE49-F238E27FC236}">
                      <a16:creationId xmlns:a16="http://schemas.microsoft.com/office/drawing/2014/main" id="{B256B537-9A10-A4CF-012F-1711D6D52361}"/>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sp>
              <p:nvSpPr>
                <p:cNvPr id="1043" name="Freeform 3">
                  <a:extLst>
                    <a:ext uri="{FF2B5EF4-FFF2-40B4-BE49-F238E27FC236}">
                      <a16:creationId xmlns:a16="http://schemas.microsoft.com/office/drawing/2014/main" id="{EF5A47D4-939C-C7C7-A222-6A90D7AA5E5D}"/>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grpSp>
          <p:grpSp>
            <p:nvGrpSpPr>
              <p:cNvPr id="1037" name="Group 1036">
                <a:extLst>
                  <a:ext uri="{FF2B5EF4-FFF2-40B4-BE49-F238E27FC236}">
                    <a16:creationId xmlns:a16="http://schemas.microsoft.com/office/drawing/2014/main" id="{0E290059-5A8F-2FE2-43AE-FEB5F65A3894}"/>
                  </a:ext>
                </a:extLst>
              </p:cNvPr>
              <p:cNvGrpSpPr/>
              <p:nvPr/>
            </p:nvGrpSpPr>
            <p:grpSpPr>
              <a:xfrm rot="13552243" flipH="1">
                <a:off x="3015186" y="915219"/>
                <a:ext cx="87005" cy="409845"/>
                <a:chOff x="955378" y="4073056"/>
                <a:chExt cx="79871" cy="563257"/>
              </a:xfrm>
            </p:grpSpPr>
            <p:sp>
              <p:nvSpPr>
                <p:cNvPr id="1039" name="Freeform 3">
                  <a:extLst>
                    <a:ext uri="{FF2B5EF4-FFF2-40B4-BE49-F238E27FC236}">
                      <a16:creationId xmlns:a16="http://schemas.microsoft.com/office/drawing/2014/main" id="{AEEDE867-FCF4-9812-09EA-C836B4E97FC7}"/>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sp>
              <p:nvSpPr>
                <p:cNvPr id="1040" name="Freeform 3">
                  <a:extLst>
                    <a:ext uri="{FF2B5EF4-FFF2-40B4-BE49-F238E27FC236}">
                      <a16:creationId xmlns:a16="http://schemas.microsoft.com/office/drawing/2014/main" id="{7A23772B-1673-B0CA-D5F1-7828783B6437}"/>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1800" b="1" dirty="0">
                    <a:solidFill>
                      <a:srgbClr val="FFFFFF"/>
                    </a:solidFill>
                    <a:latin typeface="Arial" panose="020B0604020202020204" pitchFamily="34" charset="0"/>
                  </a:endParaRPr>
                </a:p>
              </p:txBody>
            </p:sp>
          </p:grpSp>
        </p:grpSp>
        <p:sp>
          <p:nvSpPr>
            <p:cNvPr id="4" name="Rectangle 3">
              <a:extLst>
                <a:ext uri="{FF2B5EF4-FFF2-40B4-BE49-F238E27FC236}">
                  <a16:creationId xmlns:a16="http://schemas.microsoft.com/office/drawing/2014/main" id="{71DAA23F-5943-72AA-B6DD-3C1763164229}"/>
                </a:ext>
              </a:extLst>
            </p:cNvPr>
            <p:cNvSpPr/>
            <p:nvPr/>
          </p:nvSpPr>
          <p:spPr>
            <a:xfrm>
              <a:off x="8759965"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1" name="Rectangle 10">
              <a:extLst>
                <a:ext uri="{FF2B5EF4-FFF2-40B4-BE49-F238E27FC236}">
                  <a16:creationId xmlns:a16="http://schemas.microsoft.com/office/drawing/2014/main" id="{68673B78-5141-6EEA-8F34-9BCFB269DF33}"/>
                </a:ext>
              </a:extLst>
            </p:cNvPr>
            <p:cNvSpPr/>
            <p:nvPr/>
          </p:nvSpPr>
          <p:spPr>
            <a:xfrm>
              <a:off x="8508692" y="5329095"/>
              <a:ext cx="144777" cy="65495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Arial" panose="020B0604020202020204" pitchFamily="34" charset="0"/>
              </a:endParaRPr>
            </a:p>
          </p:txBody>
        </p:sp>
        <p:sp>
          <p:nvSpPr>
            <p:cNvPr id="14" name="TextBox 13">
              <a:extLst>
                <a:ext uri="{FF2B5EF4-FFF2-40B4-BE49-F238E27FC236}">
                  <a16:creationId xmlns:a16="http://schemas.microsoft.com/office/drawing/2014/main" id="{FA18EABD-6D70-E063-7C4F-B4B29A384746}"/>
                </a:ext>
              </a:extLst>
            </p:cNvPr>
            <p:cNvSpPr txBox="1"/>
            <p:nvPr/>
          </p:nvSpPr>
          <p:spPr>
            <a:xfrm>
              <a:off x="6556910" y="5900542"/>
              <a:ext cx="2501978" cy="866998"/>
            </a:xfrm>
            <a:prstGeom prst="rect">
              <a:avLst/>
            </a:prstGeom>
            <a:noFill/>
          </p:spPr>
          <p:txBody>
            <a:bodyPr wrap="square" rtlCol="0">
              <a:spAutoFit/>
            </a:bodyPr>
            <a:lstStyle/>
            <a:p>
              <a:r>
                <a:rPr lang="en-US" sz="1800" dirty="0">
                  <a:latin typeface="Arial" panose="020B0604020202020204" pitchFamily="34" charset="0"/>
                </a:rPr>
                <a:t>RTK – Receptor tyrosine kinase – signaling domain. </a:t>
              </a:r>
            </a:p>
          </p:txBody>
        </p:sp>
      </p:grpSp>
      <p:sp>
        <p:nvSpPr>
          <p:cNvPr id="18" name="TextBox 17">
            <a:extLst>
              <a:ext uri="{FF2B5EF4-FFF2-40B4-BE49-F238E27FC236}">
                <a16:creationId xmlns:a16="http://schemas.microsoft.com/office/drawing/2014/main" id="{8445B475-ECCA-7776-A1C6-EB55AFC2D84C}"/>
              </a:ext>
            </a:extLst>
          </p:cNvPr>
          <p:cNvSpPr txBox="1"/>
          <p:nvPr/>
        </p:nvSpPr>
        <p:spPr>
          <a:xfrm>
            <a:off x="3300090" y="59544"/>
            <a:ext cx="8770093" cy="551241"/>
          </a:xfrm>
          <a:prstGeom prst="rect">
            <a:avLst/>
          </a:prstGeom>
          <a:noFill/>
        </p:spPr>
        <p:txBody>
          <a:bodyPr wrap="none" rtlCol="0">
            <a:spAutoFit/>
          </a:bodyPr>
          <a:lstStyle/>
          <a:p>
            <a:r>
              <a:rPr lang="en-US" sz="2982" dirty="0">
                <a:latin typeface="Arial" panose="020B0604020202020204" pitchFamily="34" charset="0"/>
              </a:rPr>
              <a:t>Production of Antibodies by B-cells &amp; Plasma Cells</a:t>
            </a:r>
          </a:p>
        </p:txBody>
      </p:sp>
      <p:sp>
        <p:nvSpPr>
          <p:cNvPr id="21" name="TextBox 20">
            <a:extLst>
              <a:ext uri="{FF2B5EF4-FFF2-40B4-BE49-F238E27FC236}">
                <a16:creationId xmlns:a16="http://schemas.microsoft.com/office/drawing/2014/main" id="{AC81019F-EC5F-611F-082C-0A813C0DA41C}"/>
              </a:ext>
            </a:extLst>
          </p:cNvPr>
          <p:cNvSpPr txBox="1"/>
          <p:nvPr/>
        </p:nvSpPr>
        <p:spPr>
          <a:xfrm>
            <a:off x="6471018" y="511888"/>
            <a:ext cx="6386943" cy="1754326"/>
          </a:xfrm>
          <a:prstGeom prst="rect">
            <a:avLst/>
          </a:prstGeom>
          <a:noFill/>
        </p:spPr>
        <p:txBody>
          <a:bodyPr wrap="square" rtlCol="0">
            <a:spAutoFit/>
          </a:bodyPr>
          <a:lstStyle/>
          <a:p>
            <a:r>
              <a:rPr lang="en-US" sz="1800" b="1" dirty="0">
                <a:latin typeface="Arial" panose="020B0604020202020204" pitchFamily="34" charset="0"/>
              </a:rPr>
              <a:t>Plasma Cells:</a:t>
            </a:r>
          </a:p>
          <a:p>
            <a:pPr marL="365189" indent="-365189">
              <a:buFont typeface="Arial" panose="020B0604020202020204" pitchFamily="34" charset="0"/>
              <a:buChar char="•"/>
            </a:pPr>
            <a:r>
              <a:rPr lang="en-US" sz="1800" dirty="0">
                <a:latin typeface="Arial" panose="020B0604020202020204" pitchFamily="34" charset="0"/>
              </a:rPr>
              <a:t>After activation, a B-cell develops into a plasma cell.</a:t>
            </a:r>
          </a:p>
          <a:p>
            <a:pPr marL="365189" indent="-365189">
              <a:buFont typeface="Arial" panose="020B0604020202020204" pitchFamily="34" charset="0"/>
              <a:buChar char="•"/>
            </a:pPr>
            <a:r>
              <a:rPr lang="en-US" sz="1800" dirty="0">
                <a:latin typeface="Arial" panose="020B0604020202020204" pitchFamily="34" charset="0"/>
              </a:rPr>
              <a:t>The antibody is secreted.</a:t>
            </a:r>
          </a:p>
          <a:p>
            <a:pPr marL="365189" indent="-365189">
              <a:buFont typeface="Arial" panose="020B0604020202020204" pitchFamily="34" charset="0"/>
              <a:buChar char="•"/>
            </a:pPr>
            <a:r>
              <a:rPr lang="en-US" sz="1800" dirty="0">
                <a:latin typeface="Arial" panose="020B0604020202020204" pitchFamily="34" charset="0"/>
              </a:rPr>
              <a:t>The same light chains are produced.</a:t>
            </a:r>
          </a:p>
          <a:p>
            <a:pPr marL="365189" indent="-365189">
              <a:buFont typeface="Arial" panose="020B0604020202020204" pitchFamily="34" charset="0"/>
              <a:buChar char="•"/>
            </a:pPr>
            <a:r>
              <a:rPr lang="en-US" sz="1800" dirty="0">
                <a:latin typeface="Arial" panose="020B0604020202020204" pitchFamily="34" charset="0"/>
              </a:rPr>
              <a:t>The heavy chains differ only in the absence of the transmembrane domains.</a:t>
            </a:r>
          </a:p>
        </p:txBody>
      </p:sp>
      <p:grpSp>
        <p:nvGrpSpPr>
          <p:cNvPr id="23" name="Group 22">
            <a:extLst>
              <a:ext uri="{FF2B5EF4-FFF2-40B4-BE49-F238E27FC236}">
                <a16:creationId xmlns:a16="http://schemas.microsoft.com/office/drawing/2014/main" id="{AC05E977-3F28-AE0F-4B76-433415C8788B}"/>
              </a:ext>
            </a:extLst>
          </p:cNvPr>
          <p:cNvGrpSpPr/>
          <p:nvPr/>
        </p:nvGrpSpPr>
        <p:grpSpPr>
          <a:xfrm>
            <a:off x="6977050" y="2620954"/>
            <a:ext cx="5515981" cy="2528349"/>
            <a:chOff x="1586819" y="477414"/>
            <a:chExt cx="5062812" cy="2131100"/>
          </a:xfrm>
        </p:grpSpPr>
        <p:pic>
          <p:nvPicPr>
            <p:cNvPr id="27" name="Picture 26">
              <a:extLst>
                <a:ext uri="{FF2B5EF4-FFF2-40B4-BE49-F238E27FC236}">
                  <a16:creationId xmlns:a16="http://schemas.microsoft.com/office/drawing/2014/main" id="{580625D4-0DEC-303A-8EE3-7F4A96070D68}"/>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t="2" r="50847" b="65099"/>
            <a:stretch>
              <a:fillRect/>
            </a:stretch>
          </p:blipFill>
          <p:spPr>
            <a:xfrm>
              <a:off x="1655034" y="477414"/>
              <a:ext cx="4576082" cy="2041777"/>
            </a:xfrm>
            <a:prstGeom prst="rect">
              <a:avLst/>
            </a:prstGeom>
          </p:spPr>
        </p:pic>
        <p:sp>
          <p:nvSpPr>
            <p:cNvPr id="28" name="TextBox 3">
              <a:extLst>
                <a:ext uri="{FF2B5EF4-FFF2-40B4-BE49-F238E27FC236}">
                  <a16:creationId xmlns:a16="http://schemas.microsoft.com/office/drawing/2014/main" id="{37601FC2-CB87-1961-4071-9BD71D96F7C2}"/>
                </a:ext>
              </a:extLst>
            </p:cNvPr>
            <p:cNvSpPr txBox="1">
              <a:spLocks noChangeArrowheads="1"/>
            </p:cNvSpPr>
            <p:nvPr/>
          </p:nvSpPr>
          <p:spPr bwMode="auto">
            <a:xfrm>
              <a:off x="1586819" y="644259"/>
              <a:ext cx="1355074"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Antigen-</a:t>
              </a:r>
            </a:p>
            <a:p>
              <a:pPr eaLnBrk="0" hangingPunct="0"/>
              <a:r>
                <a:rPr lang="en-US" sz="2052" b="1" dirty="0">
                  <a:solidFill>
                    <a:srgbClr val="000000"/>
                  </a:solidFill>
                  <a:latin typeface="Arial" panose="020B0604020202020204" pitchFamily="34" charset="0"/>
                </a:rPr>
                <a:t>binding site</a:t>
              </a:r>
            </a:p>
          </p:txBody>
        </p:sp>
        <p:sp>
          <p:nvSpPr>
            <p:cNvPr id="29" name="TextBox 5">
              <a:extLst>
                <a:ext uri="{FF2B5EF4-FFF2-40B4-BE49-F238E27FC236}">
                  <a16:creationId xmlns:a16="http://schemas.microsoft.com/office/drawing/2014/main" id="{73A78CAD-9B08-B372-5364-F95DF8C98F47}"/>
                </a:ext>
              </a:extLst>
            </p:cNvPr>
            <p:cNvSpPr txBox="1">
              <a:spLocks noChangeArrowheads="1"/>
            </p:cNvSpPr>
            <p:nvPr/>
          </p:nvSpPr>
          <p:spPr bwMode="auto">
            <a:xfrm>
              <a:off x="1770404" y="1501900"/>
              <a:ext cx="1287394"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Light chain</a:t>
              </a:r>
            </a:p>
          </p:txBody>
        </p:sp>
        <p:sp>
          <p:nvSpPr>
            <p:cNvPr id="30" name="TextBox 6">
              <a:extLst>
                <a:ext uri="{FF2B5EF4-FFF2-40B4-BE49-F238E27FC236}">
                  <a16:creationId xmlns:a16="http://schemas.microsoft.com/office/drawing/2014/main" id="{765E386F-78FE-C0FF-E568-D3E036EBB2A6}"/>
                </a:ext>
              </a:extLst>
            </p:cNvPr>
            <p:cNvSpPr txBox="1">
              <a:spLocks noChangeArrowheads="1"/>
            </p:cNvSpPr>
            <p:nvPr/>
          </p:nvSpPr>
          <p:spPr bwMode="auto">
            <a:xfrm>
              <a:off x="3623609" y="682734"/>
              <a:ext cx="763609"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Heavy</a:t>
              </a:r>
            </a:p>
            <a:p>
              <a:pPr eaLnBrk="0" hangingPunct="0"/>
              <a:r>
                <a:rPr lang="en-US" sz="2052" b="1" dirty="0">
                  <a:solidFill>
                    <a:srgbClr val="000000"/>
                  </a:solidFill>
                  <a:latin typeface="Arial" panose="020B0604020202020204" pitchFamily="34" charset="0"/>
                </a:rPr>
                <a:t>chains</a:t>
              </a:r>
            </a:p>
          </p:txBody>
        </p:sp>
        <p:sp>
          <p:nvSpPr>
            <p:cNvPr id="31" name="TextBox 8">
              <a:extLst>
                <a:ext uri="{FF2B5EF4-FFF2-40B4-BE49-F238E27FC236}">
                  <a16:creationId xmlns:a16="http://schemas.microsoft.com/office/drawing/2014/main" id="{98CA30B0-A21E-E84F-A4F0-38CF5573ED07}"/>
                </a:ext>
              </a:extLst>
            </p:cNvPr>
            <p:cNvSpPr txBox="1">
              <a:spLocks noChangeArrowheads="1"/>
            </p:cNvSpPr>
            <p:nvPr/>
          </p:nvSpPr>
          <p:spPr bwMode="auto">
            <a:xfrm>
              <a:off x="5087347" y="772880"/>
              <a:ext cx="1355074" cy="5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Antigen-</a:t>
              </a:r>
            </a:p>
            <a:p>
              <a:pPr eaLnBrk="0" hangingPunct="0"/>
              <a:r>
                <a:rPr lang="en-US" sz="2052" b="1" dirty="0">
                  <a:solidFill>
                    <a:srgbClr val="000000"/>
                  </a:solidFill>
                  <a:latin typeface="Arial" panose="020B0604020202020204" pitchFamily="34" charset="0"/>
                </a:rPr>
                <a:t>binding site</a:t>
              </a:r>
            </a:p>
          </p:txBody>
        </p:sp>
        <p:sp>
          <p:nvSpPr>
            <p:cNvPr id="32" name="TextBox 31">
              <a:extLst>
                <a:ext uri="{FF2B5EF4-FFF2-40B4-BE49-F238E27FC236}">
                  <a16:creationId xmlns:a16="http://schemas.microsoft.com/office/drawing/2014/main" id="{AD8C70A2-6077-33AC-BAE3-E4556E3FE1A7}"/>
                </a:ext>
              </a:extLst>
            </p:cNvPr>
            <p:cNvSpPr txBox="1">
              <a:spLocks noChangeArrowheads="1"/>
            </p:cNvSpPr>
            <p:nvPr/>
          </p:nvSpPr>
          <p:spPr bwMode="auto">
            <a:xfrm>
              <a:off x="5000009" y="1512277"/>
              <a:ext cx="1287394"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Light chain</a:t>
              </a:r>
            </a:p>
          </p:txBody>
        </p:sp>
        <p:sp>
          <p:nvSpPr>
            <p:cNvPr id="33" name="TextBox 14">
              <a:extLst>
                <a:ext uri="{FF2B5EF4-FFF2-40B4-BE49-F238E27FC236}">
                  <a16:creationId xmlns:a16="http://schemas.microsoft.com/office/drawing/2014/main" id="{D008D2AD-9232-1E55-E724-8EAC839B5AF7}"/>
                </a:ext>
              </a:extLst>
            </p:cNvPr>
            <p:cNvSpPr txBox="1">
              <a:spLocks noChangeArrowheads="1"/>
            </p:cNvSpPr>
            <p:nvPr/>
          </p:nvSpPr>
          <p:spPr bwMode="auto">
            <a:xfrm>
              <a:off x="4972341" y="2342339"/>
              <a:ext cx="1677290" cy="2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2052" b="1" dirty="0">
                  <a:solidFill>
                    <a:srgbClr val="000000"/>
                  </a:solidFill>
                  <a:latin typeface="Arial" panose="020B0604020202020204" pitchFamily="34" charset="0"/>
                </a:rPr>
                <a:t>Disulfide bond</a:t>
              </a:r>
            </a:p>
          </p:txBody>
        </p:sp>
        <p:sp>
          <p:nvSpPr>
            <p:cNvPr id="35" name="Freeform 27">
              <a:extLst>
                <a:ext uri="{FF2B5EF4-FFF2-40B4-BE49-F238E27FC236}">
                  <a16:creationId xmlns:a16="http://schemas.microsoft.com/office/drawing/2014/main" id="{2475B2B3-D86F-24B3-FB23-6CB5A32A8D5A}"/>
                </a:ext>
              </a:extLst>
            </p:cNvPr>
            <p:cNvSpPr/>
            <p:nvPr/>
          </p:nvSpPr>
          <p:spPr>
            <a:xfrm>
              <a:off x="2982131" y="1615233"/>
              <a:ext cx="347615" cy="41503"/>
            </a:xfrm>
            <a:custGeom>
              <a:avLst/>
              <a:gdLst>
                <a:gd name="connsiteX0" fmla="*/ 9525 w 319112"/>
                <a:gd name="connsiteY0" fmla="*/ 9525 h 38100"/>
                <a:gd name="connsiteX1" fmla="*/ 309587 w 319112"/>
                <a:gd name="connsiteY1" fmla="*/ 9525 h 38100"/>
              </a:gdLst>
              <a:ahLst/>
              <a:cxnLst>
                <a:cxn ang="0">
                  <a:pos x="connsiteX0" y="connsiteY0"/>
                </a:cxn>
                <a:cxn ang="1">
                  <a:pos x="connsiteX1" y="connsiteY1"/>
                </a:cxn>
              </a:cxnLst>
              <a:rect l="l" t="t" r="r" b="b"/>
              <a:pathLst>
                <a:path w="319112" h="38100">
                  <a:moveTo>
                    <a:pt x="9525" y="9525"/>
                  </a:moveTo>
                  <a:lnTo>
                    <a:pt x="309587"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sp>
          <p:nvSpPr>
            <p:cNvPr id="36" name="Freeform 3">
              <a:extLst>
                <a:ext uri="{FF2B5EF4-FFF2-40B4-BE49-F238E27FC236}">
                  <a16:creationId xmlns:a16="http://schemas.microsoft.com/office/drawing/2014/main" id="{DF6AB89A-F1AE-6F56-1FB3-DB2118652060}"/>
                </a:ext>
              </a:extLst>
            </p:cNvPr>
            <p:cNvSpPr/>
            <p:nvPr/>
          </p:nvSpPr>
          <p:spPr>
            <a:xfrm>
              <a:off x="4600933" y="1615233"/>
              <a:ext cx="356277" cy="41503"/>
            </a:xfrm>
            <a:custGeom>
              <a:avLst/>
              <a:gdLst>
                <a:gd name="connsiteX0" fmla="*/ 9525 w 327063"/>
                <a:gd name="connsiteY0" fmla="*/ 9525 h 38100"/>
                <a:gd name="connsiteX1" fmla="*/ 317538 w 327063"/>
                <a:gd name="connsiteY1" fmla="*/ 9525 h 38100"/>
              </a:gdLst>
              <a:ahLst/>
              <a:cxnLst>
                <a:cxn ang="0">
                  <a:pos x="connsiteX0" y="connsiteY0"/>
                </a:cxn>
                <a:cxn ang="1">
                  <a:pos x="connsiteX1" y="connsiteY1"/>
                </a:cxn>
              </a:cxnLst>
              <a:rect l="l" t="t" r="r" b="b"/>
              <a:pathLst>
                <a:path w="327063" h="38100">
                  <a:moveTo>
                    <a:pt x="9525" y="9525"/>
                  </a:moveTo>
                  <a:lnTo>
                    <a:pt x="317538"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sp>
          <p:nvSpPr>
            <p:cNvPr id="37" name="Freeform 3">
              <a:extLst>
                <a:ext uri="{FF2B5EF4-FFF2-40B4-BE49-F238E27FC236}">
                  <a16:creationId xmlns:a16="http://schemas.microsoft.com/office/drawing/2014/main" id="{7416C279-D69D-C6F6-E9E1-7134B6547503}"/>
                </a:ext>
              </a:extLst>
            </p:cNvPr>
            <p:cNvSpPr/>
            <p:nvPr/>
          </p:nvSpPr>
          <p:spPr>
            <a:xfrm>
              <a:off x="3637991" y="1320546"/>
              <a:ext cx="619502" cy="122668"/>
            </a:xfrm>
            <a:custGeom>
              <a:avLst/>
              <a:gdLst>
                <a:gd name="connsiteX0" fmla="*/ 9525 w 568705"/>
                <a:gd name="connsiteY0" fmla="*/ 102527 h 112610"/>
                <a:gd name="connsiteX1" fmla="*/ 279615 w 568705"/>
                <a:gd name="connsiteY1" fmla="*/ 9525 h 112610"/>
                <a:gd name="connsiteX2" fmla="*/ 559180 w 568705"/>
                <a:gd name="connsiteY2" fmla="*/ 103085 h 112610"/>
              </a:gdLst>
              <a:ahLst/>
              <a:cxnLst>
                <a:cxn ang="0">
                  <a:pos x="connsiteX0" y="connsiteY0"/>
                </a:cxn>
                <a:cxn ang="1">
                  <a:pos x="connsiteX1" y="connsiteY1"/>
                </a:cxn>
                <a:cxn ang="2">
                  <a:pos x="connsiteX2" y="connsiteY2"/>
                </a:cxn>
              </a:cxnLst>
              <a:rect l="l" t="t" r="r" b="b"/>
              <a:pathLst>
                <a:path w="568705" h="112610">
                  <a:moveTo>
                    <a:pt x="9525" y="102527"/>
                  </a:moveTo>
                  <a:lnTo>
                    <a:pt x="279615" y="9525"/>
                  </a:lnTo>
                  <a:lnTo>
                    <a:pt x="559180" y="10308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982" b="1" dirty="0">
                <a:solidFill>
                  <a:srgbClr val="000000"/>
                </a:solidFill>
                <a:latin typeface="Arial" panose="020B0604020202020204" pitchFamily="34" charset="0"/>
              </a:endParaRPr>
            </a:p>
          </p:txBody>
        </p:sp>
        <p:grpSp>
          <p:nvGrpSpPr>
            <p:cNvPr id="39" name="Group 38">
              <a:extLst>
                <a:ext uri="{FF2B5EF4-FFF2-40B4-BE49-F238E27FC236}">
                  <a16:creationId xmlns:a16="http://schemas.microsoft.com/office/drawing/2014/main" id="{9DFFDE8E-33B9-EDDE-FCC2-DB73BFC24BD0}"/>
                </a:ext>
              </a:extLst>
            </p:cNvPr>
            <p:cNvGrpSpPr/>
            <p:nvPr/>
          </p:nvGrpSpPr>
          <p:grpSpPr>
            <a:xfrm rot="19004428" flipH="1">
              <a:off x="4822916" y="907579"/>
              <a:ext cx="87005" cy="409845"/>
              <a:chOff x="955378" y="4073056"/>
              <a:chExt cx="79871" cy="563257"/>
            </a:xfrm>
          </p:grpSpPr>
          <p:sp>
            <p:nvSpPr>
              <p:cNvPr id="43" name="Freeform 3">
                <a:extLst>
                  <a:ext uri="{FF2B5EF4-FFF2-40B4-BE49-F238E27FC236}">
                    <a16:creationId xmlns:a16="http://schemas.microsoft.com/office/drawing/2014/main" id="{48CCD7A8-1A70-D7AB-CC10-9F35F21FA23B}"/>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sp>
            <p:nvSpPr>
              <p:cNvPr id="44" name="Freeform 3">
                <a:extLst>
                  <a:ext uri="{FF2B5EF4-FFF2-40B4-BE49-F238E27FC236}">
                    <a16:creationId xmlns:a16="http://schemas.microsoft.com/office/drawing/2014/main" id="{38C0E7CE-A466-858C-4D04-FD6F6BC5D630}"/>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grpSp>
        <p:grpSp>
          <p:nvGrpSpPr>
            <p:cNvPr id="40" name="Group 39">
              <a:extLst>
                <a:ext uri="{FF2B5EF4-FFF2-40B4-BE49-F238E27FC236}">
                  <a16:creationId xmlns:a16="http://schemas.microsoft.com/office/drawing/2014/main" id="{508CAF7F-EBA8-8409-61D1-C95BA01E44DA}"/>
                </a:ext>
              </a:extLst>
            </p:cNvPr>
            <p:cNvGrpSpPr/>
            <p:nvPr/>
          </p:nvGrpSpPr>
          <p:grpSpPr>
            <a:xfrm rot="13552243" flipH="1">
              <a:off x="3015186" y="915219"/>
              <a:ext cx="87005" cy="409845"/>
              <a:chOff x="955378" y="4073056"/>
              <a:chExt cx="79871" cy="563257"/>
            </a:xfrm>
          </p:grpSpPr>
          <p:sp>
            <p:nvSpPr>
              <p:cNvPr id="41" name="Freeform 3">
                <a:extLst>
                  <a:ext uri="{FF2B5EF4-FFF2-40B4-BE49-F238E27FC236}">
                    <a16:creationId xmlns:a16="http://schemas.microsoft.com/office/drawing/2014/main" id="{5B78E27A-C5E9-051E-4F8B-6B167F82483A}"/>
                  </a:ext>
                </a:extLst>
              </p:cNvPr>
              <p:cNvSpPr/>
              <p:nvPr/>
            </p:nvSpPr>
            <p:spPr>
              <a:xfrm>
                <a:off x="955378" y="4073056"/>
                <a:ext cx="79871" cy="259372"/>
              </a:xfrm>
              <a:custGeom>
                <a:avLst/>
                <a:gdLst>
                  <a:gd name="connsiteX0" fmla="*/ 0 w 79871"/>
                  <a:gd name="connsiteY0" fmla="*/ 258254 h 259372"/>
                  <a:gd name="connsiteX1" fmla="*/ 18907 w 79871"/>
                  <a:gd name="connsiteY1" fmla="*/ 256349 h 259372"/>
                  <a:gd name="connsiteX2" fmla="*/ 33511 w 79871"/>
                  <a:gd name="connsiteY2" fmla="*/ 240360 h 259372"/>
                  <a:gd name="connsiteX3" fmla="*/ 33386 w 79871"/>
                  <a:gd name="connsiteY3" fmla="*/ 19011 h 259372"/>
                  <a:gd name="connsiteX4" fmla="*/ 57949 w 79871"/>
                  <a:gd name="connsiteY4" fmla="*/ 0 h 259372"/>
                  <a:gd name="connsiteX5" fmla="*/ 79871 w 79871"/>
                  <a:gd name="connsiteY5" fmla="*/ 0 h 259372"/>
                  <a:gd name="connsiteX6" fmla="*/ 79871 w 79871"/>
                  <a:gd name="connsiteY6" fmla="*/ 2019 h 259372"/>
                  <a:gd name="connsiteX7" fmla="*/ 61137 w 79871"/>
                  <a:gd name="connsiteY7" fmla="*/ 2019 h 259372"/>
                  <a:gd name="connsiteX8" fmla="*/ 40685 w 79871"/>
                  <a:gd name="connsiteY8" fmla="*/ 17322 h 259372"/>
                  <a:gd name="connsiteX9" fmla="*/ 40685 w 79871"/>
                  <a:gd name="connsiteY9" fmla="*/ 240360 h 259372"/>
                  <a:gd name="connsiteX10" fmla="*/ 22039 w 79871"/>
                  <a:gd name="connsiteY10" fmla="*/ 258394 h 259372"/>
                  <a:gd name="connsiteX11" fmla="*/ 0 w 79871"/>
                  <a:gd name="connsiteY11" fmla="*/ 259372 h 259372"/>
                  <a:gd name="connsiteX12" fmla="*/ 0 w 79871"/>
                  <a:gd name="connsiteY12" fmla="*/ 258254 h 2593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259372">
                    <a:moveTo>
                      <a:pt x="0" y="258254"/>
                    </a:moveTo>
                    <a:cubicBezTo>
                      <a:pt x="0" y="258254"/>
                      <a:pt x="10851" y="258165"/>
                      <a:pt x="18907" y="256349"/>
                    </a:cubicBezTo>
                    <a:cubicBezTo>
                      <a:pt x="29591" y="253974"/>
                      <a:pt x="33386" y="246824"/>
                      <a:pt x="33511" y="240360"/>
                    </a:cubicBezTo>
                    <a:lnTo>
                      <a:pt x="33386" y="19011"/>
                    </a:lnTo>
                    <a:cubicBezTo>
                      <a:pt x="32766" y="6743"/>
                      <a:pt x="43500" y="-76"/>
                      <a:pt x="57949" y="0"/>
                    </a:cubicBezTo>
                    <a:lnTo>
                      <a:pt x="79871" y="0"/>
                    </a:lnTo>
                    <a:lnTo>
                      <a:pt x="79871" y="2019"/>
                    </a:lnTo>
                    <a:lnTo>
                      <a:pt x="61137" y="2019"/>
                    </a:lnTo>
                    <a:cubicBezTo>
                      <a:pt x="47271" y="2654"/>
                      <a:pt x="40332" y="8432"/>
                      <a:pt x="40685" y="17322"/>
                    </a:cubicBezTo>
                    <a:lnTo>
                      <a:pt x="40685" y="240360"/>
                    </a:lnTo>
                    <a:cubicBezTo>
                      <a:pt x="40953" y="250253"/>
                      <a:pt x="34664" y="256044"/>
                      <a:pt x="22039" y="258394"/>
                    </a:cubicBezTo>
                    <a:cubicBezTo>
                      <a:pt x="13264" y="260070"/>
                      <a:pt x="0" y="259372"/>
                      <a:pt x="0" y="259372"/>
                    </a:cubicBezTo>
                    <a:lnTo>
                      <a:pt x="0" y="258254"/>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sp>
            <p:nvSpPr>
              <p:cNvPr id="42" name="Freeform 3">
                <a:extLst>
                  <a:ext uri="{FF2B5EF4-FFF2-40B4-BE49-F238E27FC236}">
                    <a16:creationId xmlns:a16="http://schemas.microsoft.com/office/drawing/2014/main" id="{E5AAA08B-FD1E-A063-FD82-A8549F1A5A58}"/>
                  </a:ext>
                </a:extLst>
              </p:cNvPr>
              <p:cNvSpPr/>
              <p:nvPr/>
            </p:nvSpPr>
            <p:spPr>
              <a:xfrm>
                <a:off x="955378" y="4331539"/>
                <a:ext cx="79871" cy="304774"/>
              </a:xfrm>
              <a:custGeom>
                <a:avLst/>
                <a:gdLst>
                  <a:gd name="connsiteX0" fmla="*/ 0 w 79871"/>
                  <a:gd name="connsiteY0" fmla="*/ 1117 h 304774"/>
                  <a:gd name="connsiteX1" fmla="*/ 18907 w 79871"/>
                  <a:gd name="connsiteY1" fmla="*/ 2997 h 304774"/>
                  <a:gd name="connsiteX2" fmla="*/ 33511 w 79871"/>
                  <a:gd name="connsiteY2" fmla="*/ 18999 h 304774"/>
                  <a:gd name="connsiteX3" fmla="*/ 33386 w 79871"/>
                  <a:gd name="connsiteY3" fmla="*/ 285737 h 304774"/>
                  <a:gd name="connsiteX4" fmla="*/ 57949 w 79871"/>
                  <a:gd name="connsiteY4" fmla="*/ 304774 h 304774"/>
                  <a:gd name="connsiteX5" fmla="*/ 79871 w 79871"/>
                  <a:gd name="connsiteY5" fmla="*/ 304774 h 304774"/>
                  <a:gd name="connsiteX6" fmla="*/ 79871 w 79871"/>
                  <a:gd name="connsiteY6" fmla="*/ 302793 h 304774"/>
                  <a:gd name="connsiteX7" fmla="*/ 61137 w 79871"/>
                  <a:gd name="connsiteY7" fmla="*/ 302793 h 304774"/>
                  <a:gd name="connsiteX8" fmla="*/ 40685 w 79871"/>
                  <a:gd name="connsiteY8" fmla="*/ 287439 h 304774"/>
                  <a:gd name="connsiteX9" fmla="*/ 40685 w 79871"/>
                  <a:gd name="connsiteY9" fmla="*/ 18999 h 304774"/>
                  <a:gd name="connsiteX10" fmla="*/ 22039 w 79871"/>
                  <a:gd name="connsiteY10" fmla="*/ 965 h 304774"/>
                  <a:gd name="connsiteX11" fmla="*/ 0 w 79871"/>
                  <a:gd name="connsiteY11" fmla="*/ 0 h 304774"/>
                  <a:gd name="connsiteX12" fmla="*/ 0 w 79871"/>
                  <a:gd name="connsiteY12" fmla="*/ 1117 h 30477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Lst>
                <a:rect l="l" t="t" r="r" b="b"/>
                <a:pathLst>
                  <a:path w="79871" h="304774">
                    <a:moveTo>
                      <a:pt x="0" y="1117"/>
                    </a:moveTo>
                    <a:cubicBezTo>
                      <a:pt x="0" y="1117"/>
                      <a:pt x="10851" y="1219"/>
                      <a:pt x="18907" y="2997"/>
                    </a:cubicBezTo>
                    <a:cubicBezTo>
                      <a:pt x="29591" y="5384"/>
                      <a:pt x="33386" y="12522"/>
                      <a:pt x="33511" y="18999"/>
                    </a:cubicBezTo>
                    <a:lnTo>
                      <a:pt x="33386" y="285737"/>
                    </a:lnTo>
                    <a:cubicBezTo>
                      <a:pt x="32766" y="298005"/>
                      <a:pt x="43500" y="304850"/>
                      <a:pt x="57949" y="304774"/>
                    </a:cubicBezTo>
                    <a:lnTo>
                      <a:pt x="79871" y="304774"/>
                    </a:lnTo>
                    <a:lnTo>
                      <a:pt x="79871" y="302793"/>
                    </a:lnTo>
                    <a:lnTo>
                      <a:pt x="61137" y="302793"/>
                    </a:lnTo>
                    <a:cubicBezTo>
                      <a:pt x="47271" y="302094"/>
                      <a:pt x="40332" y="296341"/>
                      <a:pt x="40685" y="287439"/>
                    </a:cubicBezTo>
                    <a:lnTo>
                      <a:pt x="40685" y="18999"/>
                    </a:lnTo>
                    <a:cubicBezTo>
                      <a:pt x="40953" y="9131"/>
                      <a:pt x="34664" y="3352"/>
                      <a:pt x="22039" y="965"/>
                    </a:cubicBezTo>
                    <a:cubicBezTo>
                      <a:pt x="13264" y="-698"/>
                      <a:pt x="0" y="0"/>
                      <a:pt x="0" y="0"/>
                    </a:cubicBezTo>
                    <a:lnTo>
                      <a:pt x="0" y="1117"/>
                    </a:lnTo>
                  </a:path>
                </a:pathLst>
              </a:custGeom>
              <a:solidFill>
                <a:srgbClr val="231F2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zh-CN" altLang="en-US" sz="2982" b="1" dirty="0">
                  <a:solidFill>
                    <a:srgbClr val="FFFFFF"/>
                  </a:solidFill>
                  <a:latin typeface="Arial" panose="020B0604020202020204" pitchFamily="34" charset="0"/>
                </a:endParaRPr>
              </a:p>
            </p:txBody>
          </p:sp>
        </p:grpSp>
      </p:grpSp>
      <p:cxnSp>
        <p:nvCxnSpPr>
          <p:cNvPr id="3" name="Straight Arrow Connector 2">
            <a:extLst>
              <a:ext uri="{FF2B5EF4-FFF2-40B4-BE49-F238E27FC236}">
                <a16:creationId xmlns:a16="http://schemas.microsoft.com/office/drawing/2014/main" id="{6CA0A86A-46D9-FF2C-4442-065BCEF82653}"/>
              </a:ext>
            </a:extLst>
          </p:cNvPr>
          <p:cNvCxnSpPr/>
          <p:nvPr/>
        </p:nvCxnSpPr>
        <p:spPr>
          <a:xfrm flipV="1">
            <a:off x="1978979" y="5869494"/>
            <a:ext cx="321010" cy="2706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BBFFC1-91FE-C1D3-B6F7-34E6BDD13F57}"/>
              </a:ext>
            </a:extLst>
          </p:cNvPr>
          <p:cNvSpPr txBox="1"/>
          <p:nvPr/>
        </p:nvSpPr>
        <p:spPr>
          <a:xfrm>
            <a:off x="6745170" y="5159432"/>
            <a:ext cx="5508776"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mRNA that codes for antibodies contains two types of sequences: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Exons – contain codons for the amino acids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Introns – removed before translation</a:t>
            </a:r>
          </a:p>
          <a:p>
            <a:r>
              <a:rPr lang="en-US" sz="1800" dirty="0">
                <a:latin typeface="Arial" panose="020B0604020202020204" pitchFamily="34" charset="0"/>
                <a:cs typeface="Arial" panose="020B0604020202020204" pitchFamily="34" charset="0"/>
              </a:rPr>
              <a:t>Different exons are used to produce membrane bound or soluble antibodies.</a:t>
            </a:r>
          </a:p>
        </p:txBody>
      </p:sp>
    </p:spTree>
    <p:extLst>
      <p:ext uri="{BB962C8B-B14F-4D97-AF65-F5344CB8AC3E}">
        <p14:creationId xmlns:p14="http://schemas.microsoft.com/office/powerpoint/2010/main" val="3612373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1029459" y="53454"/>
            <a:ext cx="196729" cy="41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381" tIns="48691" rIns="97381" bIns="48691" numCol="1" anchor="ctr" anchorCtr="0" compatLnSpc="1">
            <a:prstTxWarp prst="textNoShape">
              <a:avLst/>
            </a:prstTxWarp>
            <a:spAutoFit/>
          </a:bodyPr>
          <a:lstStyle/>
          <a:p>
            <a:endParaRPr lang="en-US" sz="2052"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extLst>
              <p:ext uri="{D42A27DB-BD31-4B8C-83A1-F6EECF244321}">
                <p14:modId xmlns:p14="http://schemas.microsoft.com/office/powerpoint/2010/main" val="2007767103"/>
              </p:ext>
            </p:extLst>
          </p:nvPr>
        </p:nvGraphicFramePr>
        <p:xfrm>
          <a:off x="371929" y="790429"/>
          <a:ext cx="8807340" cy="1676389"/>
        </p:xfrm>
        <a:graphic>
          <a:graphicData uri="http://schemas.openxmlformats.org/presentationml/2006/ole">
            <mc:AlternateContent xmlns:mc="http://schemas.openxmlformats.org/markup-compatibility/2006">
              <mc:Choice xmlns:v="urn:schemas-microsoft-com:vml" Requires="v">
                <p:oleObj name="MDLDrawObject Class" r:id="rId2" imgW="10038869" imgH="1543050" progId="MDLDrawOLE.MDLDrawObject.1">
                  <p:embed/>
                </p:oleObj>
              </mc:Choice>
              <mc:Fallback>
                <p:oleObj name="MDLDrawObject Class" r:id="rId2" imgW="10038869" imgH="1543050"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71929" y="790429"/>
                        <a:ext cx="8807340" cy="1676389"/>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445143" y="1355688"/>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93582" y="1694035"/>
            <a:ext cx="1183181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422849" y="2628713"/>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7330281" y="2735421"/>
            <a:ext cx="1496630" cy="354584"/>
          </a:xfrm>
          <a:prstGeom prst="rect">
            <a:avLst/>
          </a:prstGeom>
          <a:noFill/>
        </p:spPr>
        <p:txBody>
          <a:bodyPr wrap="square" rtlCol="0">
            <a:spAutoFit/>
          </a:bodyPr>
          <a:lstStyle/>
          <a:p>
            <a:r>
              <a:rPr lang="en-US" sz="1704"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897094" y="3863269"/>
            <a:ext cx="2292389" cy="616836"/>
          </a:xfrm>
          <a:prstGeom prst="rect">
            <a:avLst/>
          </a:prstGeom>
          <a:noFill/>
        </p:spPr>
        <p:txBody>
          <a:bodyPr wrap="square" rtlCol="0">
            <a:spAutoFit/>
          </a:bodyPr>
          <a:lstStyle/>
          <a:p>
            <a:r>
              <a:rPr lang="en-US" sz="1704" dirty="0">
                <a:latin typeface="Arial" panose="020B0604020202020204" pitchFamily="34" charset="0"/>
              </a:rPr>
              <a:t>mRNA Splicing (introns removed)</a:t>
            </a:r>
          </a:p>
        </p:txBody>
      </p:sp>
      <p:sp>
        <p:nvSpPr>
          <p:cNvPr id="16" name="TextBox 15">
            <a:extLst>
              <a:ext uri="{FF2B5EF4-FFF2-40B4-BE49-F238E27FC236}">
                <a16:creationId xmlns:a16="http://schemas.microsoft.com/office/drawing/2014/main" id="{0D88DA5D-525C-4BC9-BFB0-2C4F2EC384A5}"/>
              </a:ext>
            </a:extLst>
          </p:cNvPr>
          <p:cNvSpPr txBox="1"/>
          <p:nvPr/>
        </p:nvSpPr>
        <p:spPr>
          <a:xfrm>
            <a:off x="7108222" y="4728346"/>
            <a:ext cx="1294024" cy="354584"/>
          </a:xfrm>
          <a:prstGeom prst="rect">
            <a:avLst/>
          </a:prstGeom>
          <a:noFill/>
        </p:spPr>
        <p:txBody>
          <a:bodyPr wrap="square" rtlCol="0">
            <a:spAutoFit/>
          </a:bodyPr>
          <a:lstStyle/>
          <a:p>
            <a:r>
              <a:rPr lang="en-US" sz="1704"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863681" y="5705752"/>
            <a:ext cx="3861258" cy="616836"/>
          </a:xfrm>
          <a:prstGeom prst="rect">
            <a:avLst/>
          </a:prstGeom>
          <a:noFill/>
        </p:spPr>
        <p:txBody>
          <a:bodyPr wrap="square" rtlCol="0">
            <a:spAutoFit/>
          </a:bodyPr>
          <a:lstStyle/>
          <a:p>
            <a:r>
              <a:rPr lang="en-US" sz="1704" dirty="0">
                <a:latin typeface="Arial" panose="020B0604020202020204" pitchFamily="34" charset="0"/>
              </a:rPr>
              <a:t>Export to cell surface (ER -&gt;  </a:t>
            </a:r>
            <a:r>
              <a:rPr lang="en-US" sz="1704" dirty="0" err="1">
                <a:latin typeface="Arial" panose="020B0604020202020204" pitchFamily="34" charset="0"/>
              </a:rPr>
              <a:t>golgi</a:t>
            </a:r>
            <a:r>
              <a:rPr lang="en-US" sz="1704"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445143" y="3589482"/>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424623" y="4550362"/>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713870" y="568483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175413" y="4296984"/>
            <a:ext cx="4293399" cy="2506003"/>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9495130" y="2271799"/>
            <a:ext cx="2495875" cy="356914"/>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53201" y="2207830"/>
            <a:ext cx="1810826" cy="1039708"/>
          </a:xfrm>
          <a:prstGeom prst="rect">
            <a:avLst/>
          </a:prstGeom>
          <a:noFill/>
        </p:spPr>
        <p:txBody>
          <a:bodyPr wrap="square" rtlCol="0">
            <a:spAutoFit/>
          </a:bodyPr>
          <a:lstStyle/>
          <a:p>
            <a:r>
              <a:rPr lang="en-US" sz="2052"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606882" y="1624330"/>
            <a:ext cx="2337317" cy="723916"/>
          </a:xfrm>
          <a:prstGeom prst="rect">
            <a:avLst/>
          </a:prstGeom>
          <a:noFill/>
        </p:spPr>
        <p:txBody>
          <a:bodyPr wrap="square" rtlCol="0">
            <a:spAutoFit/>
          </a:bodyPr>
          <a:lstStyle/>
          <a:p>
            <a:r>
              <a:rPr lang="en-US" sz="2052"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993627" y="1258914"/>
            <a:ext cx="4584780" cy="349563"/>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10286016" y="1533117"/>
            <a:ext cx="0" cy="6747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446928"/>
            <a:ext cx="1324402" cy="408125"/>
          </a:xfrm>
          <a:prstGeom prst="rect">
            <a:avLst/>
          </a:prstGeom>
          <a:noFill/>
        </p:spPr>
        <p:txBody>
          <a:bodyPr wrap="none" rtlCol="0">
            <a:spAutoFit/>
          </a:bodyPr>
          <a:lstStyle/>
          <a:p>
            <a:r>
              <a:rPr lang="en-US" sz="2052"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9206" y="1693046"/>
            <a:ext cx="899605" cy="408125"/>
          </a:xfrm>
          <a:prstGeom prst="rect">
            <a:avLst/>
          </a:prstGeom>
          <a:noFill/>
        </p:spPr>
        <p:txBody>
          <a:bodyPr wrap="none" rtlCol="0">
            <a:spAutoFit/>
          </a:bodyPr>
          <a:lstStyle/>
          <a:p>
            <a:r>
              <a:rPr lang="en-US" sz="2052"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10319011" y="2774838"/>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10319011" y="3505197"/>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10319011" y="4339496"/>
            <a:ext cx="0" cy="42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863681" y="4887788"/>
            <a:ext cx="2292389" cy="65919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518110" y="5053607"/>
            <a:ext cx="2043045" cy="548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389897" y="89315"/>
            <a:ext cx="7436651" cy="485646"/>
          </a:xfrm>
          <a:prstGeom prst="rect">
            <a:avLst/>
          </a:prstGeom>
          <a:noFill/>
        </p:spPr>
        <p:txBody>
          <a:bodyPr wrap="none" rtlCol="0">
            <a:spAutoFit/>
          </a:bodyPr>
          <a:lstStyle/>
          <a:p>
            <a:r>
              <a:rPr lang="en-US" sz="2556" dirty="0">
                <a:latin typeface="Arial" panose="020B0604020202020204" pitchFamily="34" charset="0"/>
              </a:rPr>
              <a:t>Antibody Production – From Stem Cells to B-Cells</a:t>
            </a:r>
          </a:p>
        </p:txBody>
      </p:sp>
      <p:sp>
        <p:nvSpPr>
          <p:cNvPr id="13" name="Date Placeholder 12">
            <a:extLst>
              <a:ext uri="{FF2B5EF4-FFF2-40B4-BE49-F238E27FC236}">
                <a16:creationId xmlns:a16="http://schemas.microsoft.com/office/drawing/2014/main" id="{FE173D27-AAC8-BD5F-D247-3110AF2E1DFF}"/>
              </a:ext>
            </a:extLst>
          </p:cNvPr>
          <p:cNvSpPr>
            <a:spLocks noGrp="1"/>
          </p:cNvSpPr>
          <p:nvPr>
            <p:ph type="dt" sz="half" idx="10"/>
          </p:nvPr>
        </p:nvSpPr>
        <p:spPr/>
        <p:txBody>
          <a:bodyPr/>
          <a:lstStyle/>
          <a:p>
            <a:fld id="{26E28EC5-0A5D-4FE2-91C3-125C0073AB1C}" type="datetime1">
              <a:rPr lang="en-US" smtClean="0"/>
              <a:t>2/8/2025</a:t>
            </a:fld>
            <a:endParaRPr lang="en-US"/>
          </a:p>
        </p:txBody>
      </p:sp>
      <p:sp>
        <p:nvSpPr>
          <p:cNvPr id="24" name="Footer Placeholder 23">
            <a:extLst>
              <a:ext uri="{FF2B5EF4-FFF2-40B4-BE49-F238E27FC236}">
                <a16:creationId xmlns:a16="http://schemas.microsoft.com/office/drawing/2014/main" id="{7BA2C902-4F4F-287B-6658-63DBAB7D861B}"/>
              </a:ext>
            </a:extLst>
          </p:cNvPr>
          <p:cNvSpPr>
            <a:spLocks noGrp="1"/>
          </p:cNvSpPr>
          <p:nvPr>
            <p:ph type="ftr" sz="quarter" idx="11"/>
          </p:nvPr>
        </p:nvSpPr>
        <p:spPr/>
        <p:txBody>
          <a:bodyPr/>
          <a:lstStyle/>
          <a:p>
            <a:r>
              <a:rPr lang="en-US"/>
              <a:t>Drugs and Disease Spring 2025 - Lecture 5</a:t>
            </a:r>
          </a:p>
        </p:txBody>
      </p:sp>
      <p:sp>
        <p:nvSpPr>
          <p:cNvPr id="33" name="Slide Number Placeholder 32">
            <a:extLst>
              <a:ext uri="{FF2B5EF4-FFF2-40B4-BE49-F238E27FC236}">
                <a16:creationId xmlns:a16="http://schemas.microsoft.com/office/drawing/2014/main" id="{44B0B62B-E98E-5599-A0C1-BADEC363DE42}"/>
              </a:ext>
            </a:extLst>
          </p:cNvPr>
          <p:cNvSpPr>
            <a:spLocks noGrp="1"/>
          </p:cNvSpPr>
          <p:nvPr>
            <p:ph type="sldNum" sz="quarter" idx="12"/>
          </p:nvPr>
        </p:nvSpPr>
        <p:spPr/>
        <p:txBody>
          <a:bodyPr/>
          <a:lstStyle/>
          <a:p>
            <a:fld id="{DC3BB032-4020-48F4-953B-341806DC4A2B}" type="slidenum">
              <a:rPr lang="en-US" smtClean="0"/>
              <a:t>12</a:t>
            </a:fld>
            <a:endParaRPr lang="en-US"/>
          </a:p>
        </p:txBody>
      </p:sp>
      <p:graphicFrame>
        <p:nvGraphicFramePr>
          <p:cNvPr id="2" name="Object 1">
            <a:extLst>
              <a:ext uri="{FF2B5EF4-FFF2-40B4-BE49-F238E27FC236}">
                <a16:creationId xmlns:a16="http://schemas.microsoft.com/office/drawing/2014/main" id="{F70183AA-C0B0-D64C-9408-08A498A8E732}"/>
              </a:ext>
            </a:extLst>
          </p:cNvPr>
          <p:cNvGraphicFramePr>
            <a:graphicFrameLocks/>
          </p:cNvGraphicFramePr>
          <p:nvPr>
            <p:extLst>
              <p:ext uri="{D42A27DB-BD31-4B8C-83A1-F6EECF244321}">
                <p14:modId xmlns:p14="http://schemas.microsoft.com/office/powerpoint/2010/main" val="1802175404"/>
              </p:ext>
            </p:extLst>
          </p:nvPr>
        </p:nvGraphicFramePr>
        <p:xfrm>
          <a:off x="3165526" y="3135457"/>
          <a:ext cx="4395788" cy="454025"/>
        </p:xfrm>
        <a:graphic>
          <a:graphicData uri="http://schemas.openxmlformats.org/presentationml/2006/ole">
            <mc:AlternateContent xmlns:mc="http://schemas.openxmlformats.org/markup-compatibility/2006">
              <mc:Choice xmlns:v="urn:schemas-microsoft-com:vml" Requires="v">
                <p:oleObj name="MDLDrawObject Class" r:id="rId6" imgW="5009373" imgH="418574" progId="MDLDrawOLE.MDLDrawObject.1">
                  <p:embed/>
                </p:oleObj>
              </mc:Choice>
              <mc:Fallback>
                <p:oleObj name="MDLDrawObject Class" r:id="rId6" imgW="5009373" imgH="418574"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7"/>
                      <a:srcRect/>
                      <a:stretch>
                        <a:fillRect/>
                      </a:stretch>
                    </p:blipFill>
                    <p:spPr bwMode="auto">
                      <a:xfrm>
                        <a:off x="3165526" y="3135457"/>
                        <a:ext cx="4395788" cy="454025"/>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0A3AE9A8-11D5-8191-BD20-290069555A2F}"/>
              </a:ext>
            </a:extLst>
          </p:cNvPr>
          <p:cNvGraphicFramePr>
            <a:graphicFrameLocks/>
          </p:cNvGraphicFramePr>
          <p:nvPr>
            <p:extLst>
              <p:ext uri="{D42A27DB-BD31-4B8C-83A1-F6EECF244321}">
                <p14:modId xmlns:p14="http://schemas.microsoft.com/office/powerpoint/2010/main" val="1640806220"/>
              </p:ext>
            </p:extLst>
          </p:nvPr>
        </p:nvGraphicFramePr>
        <p:xfrm>
          <a:off x="3968576" y="4007609"/>
          <a:ext cx="2898775" cy="514350"/>
        </p:xfrm>
        <a:graphic>
          <a:graphicData uri="http://schemas.openxmlformats.org/presentationml/2006/ole">
            <mc:AlternateContent xmlns:mc="http://schemas.openxmlformats.org/markup-compatibility/2006">
              <mc:Choice xmlns:v="urn:schemas-microsoft-com:vml" Requires="v">
                <p:oleObj name="MDLDrawObject Class" r:id="rId8" imgW="3304861" imgH="475330" progId="MDLDrawOLE.MDLDrawObject.1">
                  <p:embed/>
                </p:oleObj>
              </mc:Choice>
              <mc:Fallback>
                <p:oleObj name="MDLDrawObject Class" r:id="rId8" imgW="3304861" imgH="475330" progId="MDLDrawOLE.MDLDrawObject.1">
                  <p:embed/>
                  <p:pic>
                    <p:nvPicPr>
                      <p:cNvPr id="2" name="Object 1">
                        <a:extLst>
                          <a:ext uri="{FF2B5EF4-FFF2-40B4-BE49-F238E27FC236}">
                            <a16:creationId xmlns:a16="http://schemas.microsoft.com/office/drawing/2014/main" id="{F70183AA-C0B0-D64C-9408-08A498A8E732}"/>
                          </a:ext>
                        </a:extLst>
                      </p:cNvPr>
                      <p:cNvPicPr>
                        <a:picLocks noChangeArrowheads="1"/>
                      </p:cNvPicPr>
                      <p:nvPr/>
                    </p:nvPicPr>
                    <p:blipFill>
                      <a:blip r:embed="rId9"/>
                      <a:srcRect/>
                      <a:stretch>
                        <a:fillRect/>
                      </a:stretch>
                    </p:blipFill>
                    <p:spPr bwMode="auto">
                      <a:xfrm>
                        <a:off x="3968576" y="4007609"/>
                        <a:ext cx="2898775" cy="514350"/>
                      </a:xfrm>
                      <a:prstGeom prst="rect">
                        <a:avLst/>
                      </a:prstGeom>
                      <a:noFill/>
                    </p:spPr>
                  </p:pic>
                </p:oleObj>
              </mc:Fallback>
            </mc:AlternateContent>
          </a:graphicData>
        </a:graphic>
      </p:graphicFrame>
    </p:spTree>
    <p:extLst>
      <p:ext uri="{BB962C8B-B14F-4D97-AF65-F5344CB8AC3E}">
        <p14:creationId xmlns:p14="http://schemas.microsoft.com/office/powerpoint/2010/main" val="350449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3002587" y="3939386"/>
            <a:ext cx="2198873" cy="551177"/>
          </a:xfrm>
          <a:prstGeom prst="rect">
            <a:avLst/>
          </a:prstGeom>
          <a:noFill/>
        </p:spPr>
        <p:txBody>
          <a:bodyPr wrap="square" rtlCol="0">
            <a:spAutoFit/>
          </a:bodyPr>
          <a:lstStyle/>
          <a:p>
            <a:r>
              <a:rPr lang="en-US" sz="1491"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3059" y="5540168"/>
            <a:ext cx="7555179" cy="147732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exon that codes for the variable region of the heavy chain is generated by the random joining of a V, D, and J DNA segments.</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15210" y="39431"/>
            <a:ext cx="12220471"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191078" y="1128335"/>
            <a:ext cx="7182279" cy="3779070"/>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9267501" y="1756013"/>
            <a:ext cx="211710" cy="296298"/>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780137" y="3216731"/>
            <a:ext cx="211710" cy="296298"/>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591471" y="4510671"/>
            <a:ext cx="211710" cy="296298"/>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35469" y="5182963"/>
            <a:ext cx="2422458" cy="369332"/>
          </a:xfrm>
          <a:prstGeom prst="rect">
            <a:avLst/>
          </a:prstGeom>
          <a:noFill/>
        </p:spPr>
        <p:txBody>
          <a:bodyPr wrap="none" rtlCol="0">
            <a:spAutoFit/>
          </a:bodyPr>
          <a:lstStyle/>
          <a:p>
            <a:r>
              <a:rPr lang="en-US" sz="1800"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6116972" y="4851117"/>
            <a:ext cx="3223831" cy="551177"/>
          </a:xfrm>
          <a:prstGeom prst="rect">
            <a:avLst/>
          </a:prstGeom>
          <a:noFill/>
        </p:spPr>
        <p:txBody>
          <a:bodyPr wrap="square" rtlCol="0">
            <a:spAutoFit/>
          </a:bodyPr>
          <a:lstStyle/>
          <a:p>
            <a:r>
              <a:rPr lang="en-US" sz="1491"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750623" y="4475046"/>
            <a:ext cx="1306928" cy="321755"/>
          </a:xfrm>
          <a:prstGeom prst="rect">
            <a:avLst/>
          </a:prstGeom>
          <a:solidFill>
            <a:schemeClr val="bg1">
              <a:lumMod val="95000"/>
            </a:schemeClr>
          </a:solidFill>
        </p:spPr>
        <p:txBody>
          <a:bodyPr wrap="square" rtlCol="0">
            <a:spAutoFit/>
          </a:bodyPr>
          <a:lstStyle/>
          <a:p>
            <a:r>
              <a:rPr lang="en-US" sz="1491"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72170" y="1130542"/>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60859" y="3108013"/>
            <a:ext cx="2409634" cy="1200329"/>
          </a:xfrm>
          <a:prstGeom prst="rect">
            <a:avLst/>
          </a:prstGeom>
          <a:noFill/>
        </p:spPr>
        <p:txBody>
          <a:bodyPr wrap="none" rtlCol="0">
            <a:spAutoFit/>
          </a:bodyPr>
          <a:lstStyle/>
          <a:p>
            <a:r>
              <a:rPr lang="en-US" sz="1800" dirty="0">
                <a:latin typeface="Arial" panose="020B0604020202020204" pitchFamily="34" charset="0"/>
              </a:rPr>
              <a:t>L = leader (signal)</a:t>
            </a:r>
          </a:p>
          <a:p>
            <a:r>
              <a:rPr lang="en-US" sz="1800" dirty="0">
                <a:latin typeface="Arial" panose="020B0604020202020204" pitchFamily="34" charset="0"/>
              </a:rPr>
              <a:t>V = variable segment</a:t>
            </a:r>
          </a:p>
          <a:p>
            <a:r>
              <a:rPr lang="en-US" sz="1800" dirty="0">
                <a:latin typeface="Arial" panose="020B0604020202020204" pitchFamily="34" charset="0"/>
              </a:rPr>
              <a:t>D = diversity segment</a:t>
            </a:r>
          </a:p>
          <a:p>
            <a:r>
              <a:rPr lang="en-US" sz="1800"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8066699" y="3055216"/>
            <a:ext cx="3895249" cy="647633"/>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795647" y="1276955"/>
            <a:ext cx="3010722" cy="4049703"/>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531741" y="5452480"/>
            <a:ext cx="5274628" cy="923330"/>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94817" y="495898"/>
            <a:ext cx="5861659" cy="646331"/>
          </a:xfrm>
          <a:prstGeom prst="rect">
            <a:avLst/>
          </a:prstGeom>
          <a:solidFill>
            <a:schemeClr val="bg1"/>
          </a:solidFill>
        </p:spPr>
        <p:txBody>
          <a:bodyPr wrap="square" rtlCol="0">
            <a:spAutoFit/>
          </a:bodyPr>
          <a:lstStyle/>
          <a:p>
            <a:r>
              <a:rPr lang="en-US" sz="1800" dirty="0">
                <a:solidFill>
                  <a:srgbClr val="C00000"/>
                </a:solidFill>
                <a:latin typeface="Arial" panose="020B0604020202020204" pitchFamily="34" charset="0"/>
              </a:rPr>
              <a:t>Production of Heavy Chain Gene:</a:t>
            </a:r>
          </a:p>
          <a:p>
            <a:r>
              <a:rPr lang="en-US" sz="1800" dirty="0">
                <a:solidFill>
                  <a:srgbClr val="C00000"/>
                </a:solidFill>
                <a:latin typeface="Arial" panose="020B0604020202020204" pitchFamily="34" charset="0"/>
              </a:rPr>
              <a:t>V</a:t>
            </a:r>
            <a:r>
              <a:rPr lang="en-US" sz="1800" baseline="-25000" dirty="0">
                <a:solidFill>
                  <a:srgbClr val="C00000"/>
                </a:solidFill>
                <a:latin typeface="Arial" panose="020B0604020202020204" pitchFamily="34" charset="0"/>
              </a:rPr>
              <a:t>H</a:t>
            </a:r>
            <a:r>
              <a:rPr lang="en-US" sz="1800"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399772" y="2122038"/>
            <a:ext cx="877163" cy="321755"/>
          </a:xfrm>
          <a:prstGeom prst="rect">
            <a:avLst/>
          </a:prstGeom>
          <a:noFill/>
        </p:spPr>
        <p:txBody>
          <a:bodyPr wrap="none" rtlCol="0">
            <a:spAutoFit/>
          </a:bodyPr>
          <a:lstStyle/>
          <a:p>
            <a:r>
              <a:rPr lang="en-US" sz="1491" dirty="0">
                <a:latin typeface="Arial" panose="020B0604020202020204" pitchFamily="34" charset="0"/>
                <a:sym typeface="Wingdings" panose="05000000000000000000" pitchFamily="2" charset="2"/>
              </a:rPr>
              <a:t></a:t>
            </a:r>
            <a:r>
              <a:rPr lang="en-US" sz="1491" dirty="0">
                <a:latin typeface="Arial" panose="020B0604020202020204" pitchFamily="34" charset="0"/>
              </a:rPr>
              <a:t>300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321953" y="3181694"/>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790026" y="1773716"/>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580445" y="4490783"/>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915759" y="1767267"/>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446927" y="3205551"/>
            <a:ext cx="73302"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632676" y="2253982"/>
            <a:ext cx="3570648" cy="551177"/>
          </a:xfrm>
          <a:prstGeom prst="rect">
            <a:avLst/>
          </a:prstGeom>
          <a:solidFill>
            <a:schemeClr val="bg1"/>
          </a:solidFill>
        </p:spPr>
        <p:txBody>
          <a:bodyPr wrap="square" rtlCol="0">
            <a:spAutoFit/>
          </a:bodyPr>
          <a:lstStyle/>
          <a:p>
            <a:r>
              <a:rPr lang="en-US" sz="1491" dirty="0">
                <a:latin typeface="Arial" panose="020B0604020202020204" pitchFamily="34" charset="0"/>
              </a:rPr>
              <a:t>D-J joining</a:t>
            </a:r>
          </a:p>
          <a:p>
            <a:r>
              <a:rPr lang="en-US" sz="1491"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643367" y="3684580"/>
            <a:ext cx="2803690" cy="780598"/>
          </a:xfrm>
          <a:prstGeom prst="rect">
            <a:avLst/>
          </a:prstGeom>
          <a:solidFill>
            <a:schemeClr val="bg1"/>
          </a:solidFill>
        </p:spPr>
        <p:txBody>
          <a:bodyPr wrap="square" rtlCol="0">
            <a:spAutoFit/>
          </a:bodyPr>
          <a:lstStyle/>
          <a:p>
            <a:r>
              <a:rPr lang="en-US" sz="1491" dirty="0">
                <a:latin typeface="Arial" panose="020B0604020202020204" pitchFamily="34" charset="0"/>
              </a:rPr>
              <a:t>V joining to (DJ)</a:t>
            </a:r>
          </a:p>
          <a:p>
            <a:r>
              <a:rPr lang="en-US" sz="1491"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262441" y="4885850"/>
            <a:ext cx="2309042" cy="551177"/>
          </a:xfrm>
          <a:prstGeom prst="rect">
            <a:avLst/>
          </a:prstGeom>
          <a:noFill/>
        </p:spPr>
        <p:txBody>
          <a:bodyPr wrap="square" rtlCol="0">
            <a:spAutoFit/>
          </a:bodyPr>
          <a:lstStyle/>
          <a:p>
            <a:r>
              <a:rPr lang="en-US" sz="1491" dirty="0">
                <a:latin typeface="Arial" panose="020B0604020202020204" pitchFamily="34" charset="0"/>
              </a:rPr>
              <a:t>V</a:t>
            </a:r>
            <a:r>
              <a:rPr lang="en-US" sz="1491" baseline="-25000" dirty="0">
                <a:latin typeface="Arial" panose="020B0604020202020204" pitchFamily="34" charset="0"/>
              </a:rPr>
              <a:t>H</a:t>
            </a:r>
            <a:r>
              <a:rPr lang="en-US" sz="1491"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267501" y="523170"/>
            <a:ext cx="3624317" cy="646331"/>
          </a:xfrm>
          <a:prstGeom prst="rect">
            <a:avLst/>
          </a:prstGeom>
          <a:noFill/>
        </p:spPr>
        <p:txBody>
          <a:bodyPr wrap="square" rtlCol="0">
            <a:spAutoFit/>
          </a:bodyPr>
          <a:lstStyle/>
          <a:p>
            <a:r>
              <a:rPr lang="en-US" sz="1800" dirty="0">
                <a:latin typeface="Arial" panose="020B0604020202020204" pitchFamily="34" charset="0"/>
              </a:rPr>
              <a:t>The mRNA coding for antibodies contains 5 exons.</a:t>
            </a:r>
          </a:p>
        </p:txBody>
      </p:sp>
      <p:sp>
        <p:nvSpPr>
          <p:cNvPr id="11" name="Date Placeholder 10">
            <a:extLst>
              <a:ext uri="{FF2B5EF4-FFF2-40B4-BE49-F238E27FC236}">
                <a16:creationId xmlns:a16="http://schemas.microsoft.com/office/drawing/2014/main" id="{FB4620B2-2827-6EC1-38B6-81FE527CDDFC}"/>
              </a:ext>
            </a:extLst>
          </p:cNvPr>
          <p:cNvSpPr>
            <a:spLocks noGrp="1"/>
          </p:cNvSpPr>
          <p:nvPr>
            <p:ph type="dt" sz="half" idx="10"/>
          </p:nvPr>
        </p:nvSpPr>
        <p:spPr/>
        <p:txBody>
          <a:bodyPr/>
          <a:lstStyle/>
          <a:p>
            <a:fld id="{B7BD912E-59C1-44E8-BB35-2222FE41A7BE}" type="datetime1">
              <a:rPr lang="en-US" smtClean="0"/>
              <a:t>2/8/2025</a:t>
            </a:fld>
            <a:endParaRPr lang="en-US" dirty="0"/>
          </a:p>
        </p:txBody>
      </p:sp>
      <p:sp>
        <p:nvSpPr>
          <p:cNvPr id="13" name="Footer Placeholder 12">
            <a:extLst>
              <a:ext uri="{FF2B5EF4-FFF2-40B4-BE49-F238E27FC236}">
                <a16:creationId xmlns:a16="http://schemas.microsoft.com/office/drawing/2014/main" id="{6A695769-EB82-8E36-AA40-7E7B340D6F2B}"/>
              </a:ext>
            </a:extLst>
          </p:cNvPr>
          <p:cNvSpPr>
            <a:spLocks noGrp="1"/>
          </p:cNvSpPr>
          <p:nvPr>
            <p:ph type="ftr" sz="quarter" idx="11"/>
          </p:nvPr>
        </p:nvSpPr>
        <p:spPr/>
        <p:txBody>
          <a:bodyPr/>
          <a:lstStyle/>
          <a:p>
            <a:r>
              <a:rPr lang="en-US"/>
              <a:t>Drugs and Disease Spring 2025 - Lecture 5</a:t>
            </a:r>
          </a:p>
        </p:txBody>
      </p:sp>
      <p:sp>
        <p:nvSpPr>
          <p:cNvPr id="14" name="Slide Number Placeholder 13">
            <a:extLst>
              <a:ext uri="{FF2B5EF4-FFF2-40B4-BE49-F238E27FC236}">
                <a16:creationId xmlns:a16="http://schemas.microsoft.com/office/drawing/2014/main" id="{015B4DD0-F3FE-E5F7-5AFE-AF2B58AACE69}"/>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3601230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719171" y="1734075"/>
            <a:ext cx="5434169" cy="993872"/>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132868" y="1041438"/>
            <a:ext cx="3852337"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760779" y="2997918"/>
            <a:ext cx="3035458" cy="551177"/>
          </a:xfrm>
          <a:prstGeom prst="rect">
            <a:avLst/>
          </a:prstGeom>
          <a:noFill/>
        </p:spPr>
        <p:txBody>
          <a:bodyPr wrap="square" rtlCol="0">
            <a:spAutoFit/>
          </a:bodyPr>
          <a:lstStyle/>
          <a:p>
            <a:r>
              <a:rPr lang="en-US" sz="1491"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6192420" y="2792629"/>
            <a:ext cx="248793" cy="2239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6217189" y="4046183"/>
            <a:ext cx="3627691" cy="1200329"/>
          </a:xfrm>
          <a:prstGeom prst="rect">
            <a:avLst/>
          </a:prstGeom>
          <a:noFill/>
        </p:spPr>
        <p:txBody>
          <a:bodyPr wrap="square" rtlCol="0">
            <a:spAutoFit/>
          </a:bodyPr>
          <a:lstStyle/>
          <a:p>
            <a:r>
              <a:rPr lang="en-US" sz="1800"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6211605" y="5313420"/>
            <a:ext cx="4545040" cy="1754326"/>
          </a:xfrm>
          <a:prstGeom prst="rect">
            <a:avLst/>
          </a:prstGeom>
          <a:noFill/>
        </p:spPr>
        <p:txBody>
          <a:bodyPr wrap="square" rtlCol="0">
            <a:spAutoFit/>
          </a:bodyPr>
          <a:lstStyle/>
          <a:p>
            <a:r>
              <a:rPr lang="en-US" sz="1800" i="1" dirty="0">
                <a:solidFill>
                  <a:srgbClr val="00B0F0"/>
                </a:solidFill>
                <a:latin typeface="Arial" panose="020B0604020202020204" pitchFamily="34" charset="0"/>
              </a:rPr>
              <a:t>2. If any heavy chain that is generated can pair with any light chain that is generated, how many different antibodies can be generated (assuming there are 10,000 possible heavy chains and 500 different light chains) ?</a:t>
            </a:r>
          </a:p>
        </p:txBody>
      </p:sp>
      <p:sp>
        <p:nvSpPr>
          <p:cNvPr id="12" name="TextBox 11">
            <a:extLst>
              <a:ext uri="{FF2B5EF4-FFF2-40B4-BE49-F238E27FC236}">
                <a16:creationId xmlns:a16="http://schemas.microsoft.com/office/drawing/2014/main" id="{2D034E97-9133-45AB-80DA-D0B337B60EF3}"/>
              </a:ext>
            </a:extLst>
          </p:cNvPr>
          <p:cNvSpPr txBox="1"/>
          <p:nvPr/>
        </p:nvSpPr>
        <p:spPr>
          <a:xfrm>
            <a:off x="202259" y="5039189"/>
            <a:ext cx="5594993" cy="1754326"/>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In the case of the light chain, the variable region is generated by VJ joining.</a:t>
            </a:r>
          </a:p>
          <a:p>
            <a:pPr marL="304324" indent="-304324">
              <a:buFont typeface="Arial" panose="020B0604020202020204" pitchFamily="34" charset="0"/>
              <a:buChar char="•"/>
            </a:pPr>
            <a:r>
              <a:rPr lang="en-US" sz="1800" dirty="0">
                <a:latin typeface="Arial" panose="020B0604020202020204" pitchFamily="34" charset="0"/>
              </a:rPr>
              <a:t>Each B-cell will generate a unique sequence for its heavy and light chain DNA.</a:t>
            </a:r>
          </a:p>
          <a:p>
            <a:pPr marL="304324" indent="-304324">
              <a:buFont typeface="Arial" panose="020B0604020202020204" pitchFamily="34" charset="0"/>
              <a:buChar char="•"/>
            </a:pPr>
            <a:r>
              <a:rPr lang="en-US" sz="1800" dirty="0">
                <a:latin typeface="Arial" panose="020B0604020202020204" pitchFamily="34" charset="0"/>
              </a:rPr>
              <a:t>This is a permanent change to the DNA (</a:t>
            </a:r>
            <a:r>
              <a:rPr lang="en-US" sz="1800" b="1" i="1" dirty="0">
                <a:latin typeface="Arial" panose="020B0604020202020204" pitchFamily="34" charset="0"/>
              </a:rPr>
              <a:t>genome)</a:t>
            </a:r>
            <a:r>
              <a:rPr lang="en-US" sz="1800"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202259" y="24210"/>
            <a:ext cx="7912843"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698052"/>
            <a:ext cx="2422458" cy="369332"/>
          </a:xfrm>
          <a:prstGeom prst="rect">
            <a:avLst/>
          </a:prstGeom>
          <a:noFill/>
        </p:spPr>
        <p:txBody>
          <a:bodyPr wrap="none" rtlCol="0">
            <a:spAutoFit/>
          </a:bodyPr>
          <a:lstStyle/>
          <a:p>
            <a:r>
              <a:rPr lang="en-US" sz="1800"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759134" y="3026689"/>
            <a:ext cx="2850871" cy="551177"/>
          </a:xfrm>
          <a:prstGeom prst="rect">
            <a:avLst/>
          </a:prstGeom>
          <a:noFill/>
        </p:spPr>
        <p:txBody>
          <a:bodyPr wrap="square" rtlCol="0">
            <a:spAutoFit/>
          </a:bodyPr>
          <a:lstStyle/>
          <a:p>
            <a:r>
              <a:rPr lang="en-US" sz="1491"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6228798" y="3686038"/>
            <a:ext cx="2031325" cy="369332"/>
          </a:xfrm>
          <a:prstGeom prst="rect">
            <a:avLst/>
          </a:prstGeom>
          <a:noFill/>
        </p:spPr>
        <p:txBody>
          <a:bodyPr wrap="none" rtlCol="0">
            <a:spAutoFit/>
          </a:bodyPr>
          <a:lstStyle/>
          <a:p>
            <a:r>
              <a:rPr lang="en-US" sz="1800"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622596" y="2541823"/>
            <a:ext cx="1122423"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708363" y="1750839"/>
            <a:ext cx="3207460" cy="458673"/>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549" y="295197"/>
            <a:ext cx="2232698" cy="3107617"/>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9541429" y="376445"/>
            <a:ext cx="196693" cy="11361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52"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738122" y="701049"/>
            <a:ext cx="689055" cy="24345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9541429" y="1417624"/>
            <a:ext cx="1215216" cy="158029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102475" y="1472719"/>
            <a:ext cx="2257349" cy="321755"/>
          </a:xfrm>
          <a:prstGeom prst="rect">
            <a:avLst/>
          </a:prstGeom>
          <a:solidFill>
            <a:schemeClr val="bg1">
              <a:lumMod val="95000"/>
            </a:schemeClr>
          </a:solidFill>
        </p:spPr>
        <p:txBody>
          <a:bodyPr wrap="none" rtlCol="0">
            <a:spAutoFit/>
          </a:bodyPr>
          <a:lstStyle/>
          <a:p>
            <a:r>
              <a:rPr lang="en-US" sz="1491"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482558" y="1464105"/>
            <a:ext cx="877163" cy="321755"/>
          </a:xfrm>
          <a:prstGeom prst="rect">
            <a:avLst/>
          </a:prstGeom>
          <a:solidFill>
            <a:schemeClr val="bg1"/>
          </a:solidFill>
        </p:spPr>
        <p:txBody>
          <a:bodyPr wrap="none" rtlCol="0">
            <a:spAutoFit/>
          </a:bodyPr>
          <a:lstStyle/>
          <a:p>
            <a:r>
              <a:rPr lang="en-US" sz="1491" dirty="0">
                <a:latin typeface="Arial" panose="020B0604020202020204" pitchFamily="34" charset="0"/>
                <a:sym typeface="Wingdings" panose="05000000000000000000" pitchFamily="2" charset="2"/>
              </a:rPr>
              <a:t>1</a:t>
            </a:r>
            <a:r>
              <a:rPr lang="en-US" sz="1491" dirty="0">
                <a:latin typeface="Arial" panose="020B0604020202020204" pitchFamily="34" charset="0"/>
              </a:rPr>
              <a:t>00</a:t>
            </a:r>
            <a:r>
              <a:rPr lang="en-US" sz="1491" dirty="0">
                <a:latin typeface="Arial" panose="020B0604020202020204" pitchFamily="34" charset="0"/>
                <a:sym typeface="Wingdings" panose="05000000000000000000" pitchFamily="2" charset="2"/>
              </a:rPr>
              <a:t></a:t>
            </a:r>
            <a:endParaRPr lang="en-US" sz="1491"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4046110" y="2409409"/>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915544" y="1832026"/>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719171" y="1827821"/>
            <a:ext cx="168420" cy="29629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 name="Date Placeholder 5">
            <a:extLst>
              <a:ext uri="{FF2B5EF4-FFF2-40B4-BE49-F238E27FC236}">
                <a16:creationId xmlns:a16="http://schemas.microsoft.com/office/drawing/2014/main" id="{8E28DC9E-744F-E0D1-8964-36FFE8E0CCA7}"/>
              </a:ext>
            </a:extLst>
          </p:cNvPr>
          <p:cNvSpPr>
            <a:spLocks noGrp="1"/>
          </p:cNvSpPr>
          <p:nvPr>
            <p:ph type="dt" sz="half" idx="10"/>
          </p:nvPr>
        </p:nvSpPr>
        <p:spPr/>
        <p:txBody>
          <a:bodyPr/>
          <a:lstStyle/>
          <a:p>
            <a:fld id="{A77AD401-6A72-4164-BAD7-6DC19CA826C4}" type="datetime1">
              <a:rPr lang="en-US" smtClean="0"/>
              <a:t>2/8/2025</a:t>
            </a:fld>
            <a:endParaRPr lang="en-US"/>
          </a:p>
        </p:txBody>
      </p:sp>
      <p:sp>
        <p:nvSpPr>
          <p:cNvPr id="8" name="Footer Placeholder 7">
            <a:extLst>
              <a:ext uri="{FF2B5EF4-FFF2-40B4-BE49-F238E27FC236}">
                <a16:creationId xmlns:a16="http://schemas.microsoft.com/office/drawing/2014/main" id="{89E93309-6FD2-FB64-EDD2-F2A2C3099F9A}"/>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A530259E-40AC-B1A3-83F5-FE1FAAD165FB}"/>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214930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420724" y="623282"/>
            <a:ext cx="5129573" cy="2031325"/>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endParaRPr lang="en-US" sz="1800" dirty="0">
              <a:solidFill>
                <a:srgbClr val="C00000"/>
              </a:solidFill>
              <a:latin typeface="Arial" panose="020B0604020202020204" pitchFamily="34" charset="0"/>
            </a:endParaRPr>
          </a:p>
          <a:p>
            <a:r>
              <a:rPr lang="en-US" sz="1800" dirty="0">
                <a:latin typeface="Arial" panose="020B0604020202020204" pitchFamily="34" charset="0"/>
              </a:rPr>
              <a:t>1. How does your immune system fight viruses?</a:t>
            </a:r>
          </a:p>
          <a:p>
            <a:r>
              <a:rPr lang="en-US" sz="1800" dirty="0">
                <a:latin typeface="Arial" panose="020B0604020202020204" pitchFamily="34" charset="0"/>
              </a:rPr>
              <a:t>2. How does your immune system detect and destroy cancer cells?</a:t>
            </a:r>
          </a:p>
          <a:p>
            <a:r>
              <a:rPr lang="en-US" sz="1800"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472281" y="2780307"/>
            <a:ext cx="2675646" cy="923330"/>
          </a:xfrm>
          <a:prstGeom prst="rect">
            <a:avLst/>
          </a:prstGeom>
          <a:noFill/>
        </p:spPr>
        <p:txBody>
          <a:bodyPr wrap="square" rtlCol="0">
            <a:spAutoFit/>
          </a:bodyPr>
          <a:lstStyle/>
          <a:p>
            <a:r>
              <a:rPr lang="en-US" sz="1800" b="1" dirty="0">
                <a:latin typeface="Arial" panose="020B0604020202020204" pitchFamily="34" charset="0"/>
              </a:rPr>
              <a:t>Cell Types:</a:t>
            </a:r>
          </a:p>
          <a:p>
            <a:pPr marL="304324" indent="-304324">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H</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C</a:t>
            </a:r>
            <a:r>
              <a:rPr lang="en-US" sz="1800" dirty="0">
                <a:latin typeface="Arial" panose="020B0604020202020204" pitchFamily="34" charset="0"/>
              </a:rPr>
              <a:t>, T</a:t>
            </a:r>
            <a:r>
              <a:rPr lang="en-US" sz="1800"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883055" y="2594223"/>
            <a:ext cx="3766317" cy="3867614"/>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823869" y="1412453"/>
            <a:ext cx="3029638" cy="1754326"/>
          </a:xfrm>
          <a:prstGeom prst="rect">
            <a:avLst/>
          </a:prstGeom>
          <a:noFill/>
        </p:spPr>
        <p:txBody>
          <a:bodyPr wrap="square" rtlCol="0">
            <a:spAutoFit/>
          </a:bodyPr>
          <a:lstStyle/>
          <a:p>
            <a:r>
              <a:rPr lang="en-US" sz="1800" dirty="0">
                <a:latin typeface="Arial" panose="020B0604020202020204" pitchFamily="34" charset="0"/>
              </a:rPr>
              <a:t>Activation of Tc cells requires:</a:t>
            </a:r>
          </a:p>
          <a:p>
            <a:pPr marL="365189" indent="-365189">
              <a:buAutoNum type="arabicPeriod"/>
            </a:pPr>
            <a:r>
              <a:rPr lang="en-US" sz="1800" dirty="0">
                <a:latin typeface="Arial" panose="020B0604020202020204" pitchFamily="34" charset="0"/>
              </a:rPr>
              <a:t>Recognition of </a:t>
            </a:r>
            <a:r>
              <a:rPr lang="en-US" sz="1800" b="1" i="1" dirty="0">
                <a:latin typeface="Arial" panose="020B0604020202020204" pitchFamily="34" charset="0"/>
              </a:rPr>
              <a:t>foreign</a:t>
            </a:r>
            <a:r>
              <a:rPr lang="en-US" sz="1800" dirty="0">
                <a:latin typeface="Arial" panose="020B0604020202020204" pitchFamily="34" charset="0"/>
              </a:rPr>
              <a:t> peptide on MHC I.</a:t>
            </a:r>
          </a:p>
          <a:p>
            <a:pPr marL="365189" indent="-365189">
              <a:buAutoNum type="arabicPeriod"/>
            </a:pPr>
            <a:r>
              <a:rPr lang="en-US" sz="1800" dirty="0">
                <a:latin typeface="Arial" panose="020B0604020202020204" pitchFamily="34" charset="0"/>
              </a:rPr>
              <a:t>Assistance from T-helper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989516" y="4100087"/>
            <a:ext cx="2642033" cy="2215991"/>
          </a:xfrm>
          <a:prstGeom prst="rect">
            <a:avLst/>
          </a:prstGeom>
          <a:noFill/>
        </p:spPr>
        <p:txBody>
          <a:bodyPr wrap="square" rtlCol="0">
            <a:spAutoFit/>
          </a:bodyPr>
          <a:lstStyle/>
          <a:p>
            <a:r>
              <a:rPr lang="en-US" sz="1800" dirty="0">
                <a:latin typeface="Arial" panose="020B0604020202020204" pitchFamily="34" charset="0"/>
              </a:rPr>
              <a:t>Activated Tc cell becomes a cytotoxic T-lymphocyte T</a:t>
            </a:r>
            <a:r>
              <a:rPr lang="en-US" sz="1800" baseline="-25000" dirty="0">
                <a:latin typeface="Arial" panose="020B0604020202020204" pitchFamily="34" charset="0"/>
              </a:rPr>
              <a:t>CTL</a:t>
            </a:r>
          </a:p>
          <a:p>
            <a:endParaRPr lang="en-US" sz="1800" baseline="-25000" dirty="0">
              <a:latin typeface="Arial" panose="020B0604020202020204" pitchFamily="34" charset="0"/>
            </a:endParaRPr>
          </a:p>
          <a:p>
            <a:r>
              <a:rPr lang="en-US" sz="1800" dirty="0">
                <a:latin typeface="Arial" panose="020B0604020202020204" pitchFamily="34" charset="0"/>
              </a:rPr>
              <a:t>T</a:t>
            </a:r>
            <a:r>
              <a:rPr lang="en-US" sz="1800" baseline="-25000" dirty="0">
                <a:latin typeface="Arial" panose="020B0604020202020204" pitchFamily="34" charset="0"/>
              </a:rPr>
              <a:t>CTL</a:t>
            </a: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Kill virally infected cells</a:t>
            </a:r>
          </a:p>
          <a:p>
            <a:pPr marL="304324" indent="-304324">
              <a:buFont typeface="Arial" panose="020B0604020202020204" pitchFamily="34" charset="0"/>
              <a:buChar char="•"/>
            </a:pPr>
            <a:r>
              <a:rPr lang="en-US" sz="1800"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6190363" y="1473305"/>
            <a:ext cx="3653070" cy="866679"/>
            <a:chOff x="5041931" y="992601"/>
            <a:chExt cx="3430197" cy="813803"/>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53367"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52054"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28739" cy="394484"/>
            </a:xfrm>
            <a:prstGeom prst="rect">
              <a:avLst/>
            </a:prstGeom>
            <a:noFill/>
          </p:spPr>
          <p:txBody>
            <a:bodyPr wrap="none" rtlCol="0">
              <a:spAutoFit/>
            </a:bodyPr>
            <a:lstStyle/>
            <a:p>
              <a:r>
                <a:rPr lang="en-US" sz="2130" dirty="0">
                  <a:latin typeface="Arial" panose="020B0604020202020204" pitchFamily="34" charset="0"/>
                </a:rPr>
                <a:t>T</a:t>
              </a:r>
              <a:r>
                <a:rPr lang="en-US" sz="2130" baseline="-25000" dirty="0">
                  <a:latin typeface="Arial" panose="020B0604020202020204" pitchFamily="34" charset="0"/>
                </a:rPr>
                <a:t>C </a:t>
              </a:r>
              <a:r>
                <a:rPr lang="en-US" sz="213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438143" y="37658"/>
            <a:ext cx="6778338" cy="551241"/>
          </a:xfrm>
          <a:prstGeom prst="rect">
            <a:avLst/>
          </a:prstGeom>
          <a:noFill/>
        </p:spPr>
        <p:txBody>
          <a:bodyPr wrap="square">
            <a:spAutoFit/>
          </a:bodyPr>
          <a:lstStyle/>
          <a:p>
            <a:r>
              <a:rPr lang="en-US" sz="2982" dirty="0">
                <a:latin typeface="Arial" panose="020B0604020202020204" pitchFamily="34" charset="0"/>
              </a:rPr>
              <a:t>Cell Based Acquired Immunology</a:t>
            </a:r>
          </a:p>
        </p:txBody>
      </p:sp>
      <p:sp>
        <p:nvSpPr>
          <p:cNvPr id="7" name="Date Placeholder 6">
            <a:extLst>
              <a:ext uri="{FF2B5EF4-FFF2-40B4-BE49-F238E27FC236}">
                <a16:creationId xmlns:a16="http://schemas.microsoft.com/office/drawing/2014/main" id="{C39476D4-4A10-AA97-32D1-211796A2D9E0}"/>
              </a:ext>
            </a:extLst>
          </p:cNvPr>
          <p:cNvSpPr>
            <a:spLocks noGrp="1"/>
          </p:cNvSpPr>
          <p:nvPr>
            <p:ph type="dt" sz="half" idx="10"/>
          </p:nvPr>
        </p:nvSpPr>
        <p:spPr/>
        <p:txBody>
          <a:bodyPr/>
          <a:lstStyle/>
          <a:p>
            <a:fld id="{85433E81-8D7A-4B90-ABD6-31B4DBE8E7D4}" type="datetime1">
              <a:rPr lang="en-US" smtClean="0"/>
              <a:t>2/8/2025</a:t>
            </a:fld>
            <a:endParaRPr lang="en-US"/>
          </a:p>
        </p:txBody>
      </p:sp>
      <p:sp>
        <p:nvSpPr>
          <p:cNvPr id="13" name="Footer Placeholder 12">
            <a:extLst>
              <a:ext uri="{FF2B5EF4-FFF2-40B4-BE49-F238E27FC236}">
                <a16:creationId xmlns:a16="http://schemas.microsoft.com/office/drawing/2014/main" id="{B55BB4E4-66AD-47E6-EB7A-26A961DBAC25}"/>
              </a:ext>
            </a:extLst>
          </p:cNvPr>
          <p:cNvSpPr>
            <a:spLocks noGrp="1"/>
          </p:cNvSpPr>
          <p:nvPr>
            <p:ph type="ftr" sz="quarter" idx="11"/>
          </p:nvPr>
        </p:nvSpPr>
        <p:spPr/>
        <p:txBody>
          <a:bodyPr/>
          <a:lstStyle/>
          <a:p>
            <a:r>
              <a:rPr lang="en-US"/>
              <a:t>Drugs and Disease Spring 2025 - Lecture 5</a:t>
            </a:r>
          </a:p>
        </p:txBody>
      </p:sp>
      <p:sp>
        <p:nvSpPr>
          <p:cNvPr id="21" name="Slide Number Placeholder 20">
            <a:extLst>
              <a:ext uri="{FF2B5EF4-FFF2-40B4-BE49-F238E27FC236}">
                <a16:creationId xmlns:a16="http://schemas.microsoft.com/office/drawing/2014/main" id="{1FDD353E-285A-63CE-89E8-ABBF479B1146}"/>
              </a:ext>
            </a:extLst>
          </p:cNvPr>
          <p:cNvSpPr>
            <a:spLocks noGrp="1"/>
          </p:cNvSpPr>
          <p:nvPr>
            <p:ph type="sldNum" sz="quarter" idx="12"/>
          </p:nvPr>
        </p:nvSpPr>
        <p:spPr/>
        <p:txBody>
          <a:bodyPr/>
          <a:lstStyle/>
          <a:p>
            <a:fld id="{DC3BB032-4020-48F4-953B-341806DC4A2B}" type="slidenum">
              <a:rPr lang="en-US" smtClean="0"/>
              <a:t>15</a:t>
            </a:fld>
            <a:endParaRPr lang="en-US"/>
          </a:p>
        </p:txBody>
      </p:sp>
      <p:sp>
        <p:nvSpPr>
          <p:cNvPr id="2" name="TextBox 1">
            <a:extLst>
              <a:ext uri="{FF2B5EF4-FFF2-40B4-BE49-F238E27FC236}">
                <a16:creationId xmlns:a16="http://schemas.microsoft.com/office/drawing/2014/main" id="{1104302D-F653-A33B-D396-62C06B141809}"/>
              </a:ext>
            </a:extLst>
          </p:cNvPr>
          <p:cNvSpPr txBox="1"/>
          <p:nvPr/>
        </p:nvSpPr>
        <p:spPr>
          <a:xfrm>
            <a:off x="420724" y="3937304"/>
            <a:ext cx="4766521" cy="3093154"/>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MHC = major histocompatibility complex</a:t>
            </a:r>
          </a:p>
          <a:p>
            <a:r>
              <a:rPr lang="en-US" sz="1800" dirty="0">
                <a:latin typeface="Arial" panose="020B0604020202020204" pitchFamily="34" charset="0"/>
                <a:cs typeface="Arial" panose="020B0604020202020204" pitchFamily="34" charset="0"/>
              </a:rPr>
              <a:t>Membrane bound protein that “Presents” or displays peptides to T-cells: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MHC I – T</a:t>
            </a:r>
            <a:r>
              <a:rPr lang="en-US" sz="1800" baseline="-25000" dirty="0">
                <a:latin typeface="Arial" panose="020B0604020202020204" pitchFamily="34" charset="0"/>
                <a:cs typeface="Arial" panose="020B0604020202020204" pitchFamily="34" charset="0"/>
              </a:rPr>
              <a:t>C</a:t>
            </a:r>
            <a:r>
              <a:rPr lang="en-US" sz="1800" dirty="0">
                <a:latin typeface="Arial" panose="020B0604020202020204" pitchFamily="34" charset="0"/>
                <a:cs typeface="Arial" panose="020B0604020202020204" pitchFamily="34" charset="0"/>
              </a:rPr>
              <a:t> cells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MHC II – T</a:t>
            </a:r>
            <a:r>
              <a:rPr lang="en-US" sz="1800" baseline="-25000" dirty="0">
                <a:latin typeface="Arial" panose="020B0604020202020204" pitchFamily="34" charset="0"/>
                <a:cs typeface="Arial" panose="020B0604020202020204" pitchFamily="34" charset="0"/>
              </a:rPr>
              <a:t>H</a:t>
            </a:r>
            <a:r>
              <a:rPr lang="en-US" sz="1800" dirty="0">
                <a:latin typeface="Arial" panose="020B0604020202020204" pitchFamily="34" charset="0"/>
                <a:cs typeface="Arial" panose="020B0604020202020204" pitchFamily="34" charset="0"/>
              </a:rPr>
              <a:t> cells</a:t>
            </a:r>
          </a:p>
          <a:p>
            <a:pPr>
              <a:spcBef>
                <a:spcPts val="600"/>
              </a:spcBef>
            </a:pPr>
            <a:r>
              <a:rPr lang="en-US" sz="1800" dirty="0">
                <a:latin typeface="Arial" panose="020B0604020202020204" pitchFamily="34" charset="0"/>
                <a:cs typeface="Arial" panose="020B0604020202020204" pitchFamily="34" charset="0"/>
              </a:rPr>
              <a:t>A single MHC can present many different peptides (low specificity)</a:t>
            </a:r>
          </a:p>
          <a:p>
            <a:pPr>
              <a:spcBef>
                <a:spcPts val="600"/>
              </a:spcBef>
            </a:pPr>
            <a:r>
              <a:rPr lang="en-US" sz="1800" dirty="0">
                <a:latin typeface="Arial" panose="020B0604020202020204" pitchFamily="34" charset="0"/>
                <a:cs typeface="Arial" panose="020B0604020202020204" pitchFamily="34" charset="0"/>
              </a:rPr>
              <a:t>Peptide + MHC recognized by T-cell (T-cell receptor)</a:t>
            </a:r>
          </a:p>
          <a:p>
            <a:pPr>
              <a:spcBef>
                <a:spcPts val="600"/>
              </a:spcBef>
            </a:pPr>
            <a:r>
              <a:rPr lang="en-US" sz="1800" dirty="0">
                <a:latin typeface="Arial" panose="020B0604020202020204" pitchFamily="34" charset="0"/>
                <a:cs typeface="Arial" panose="020B0604020202020204" pitchFamily="34" charset="0"/>
              </a:rPr>
              <a:t>Responsible for transplantation rejection.</a:t>
            </a:r>
          </a:p>
        </p:txBody>
      </p:sp>
    </p:spTree>
    <p:extLst>
      <p:ext uri="{BB962C8B-B14F-4D97-AF65-F5344CB8AC3E}">
        <p14:creationId xmlns:p14="http://schemas.microsoft.com/office/powerpoint/2010/main" val="3327238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131675" y="513771"/>
            <a:ext cx="5265406" cy="5945143"/>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 - Role of MHC I</a:t>
            </a:r>
          </a:p>
        </p:txBody>
      </p:sp>
      <p:sp>
        <p:nvSpPr>
          <p:cNvPr id="5" name="TextBox 4">
            <a:extLst>
              <a:ext uri="{FF2B5EF4-FFF2-40B4-BE49-F238E27FC236}">
                <a16:creationId xmlns:a16="http://schemas.microsoft.com/office/drawing/2014/main" id="{2CBD8CAD-E78E-47F3-983E-0E0CA97D2BF8}"/>
              </a:ext>
            </a:extLst>
          </p:cNvPr>
          <p:cNvSpPr txBox="1"/>
          <p:nvPr/>
        </p:nvSpPr>
        <p:spPr>
          <a:xfrm>
            <a:off x="7397045" y="666334"/>
            <a:ext cx="5391266" cy="1477328"/>
          </a:xfrm>
          <a:prstGeom prst="rect">
            <a:avLst/>
          </a:prstGeom>
          <a:noFill/>
        </p:spPr>
        <p:txBody>
          <a:bodyPr wrap="square" rtlCol="0">
            <a:spAutoFit/>
          </a:bodyPr>
          <a:lstStyle/>
          <a:p>
            <a:r>
              <a:rPr lang="en-US" sz="1800" b="1" dirty="0">
                <a:latin typeface="Arial" panose="020B0604020202020204" pitchFamily="34" charset="0"/>
              </a:rPr>
              <a:t>Foreign Peptide Source:</a:t>
            </a:r>
          </a:p>
          <a:p>
            <a:pPr marL="179213" indent="-179213"/>
            <a:r>
              <a:rPr lang="en-US" sz="1800" dirty="0">
                <a:latin typeface="Arial" panose="020B0604020202020204" pitchFamily="34" charset="0"/>
              </a:rPr>
              <a:t>1. From replication of viruses in the cell</a:t>
            </a:r>
          </a:p>
          <a:p>
            <a:pPr marL="179213" indent="-179213"/>
            <a:r>
              <a:rPr lang="en-US" sz="1800" dirty="0">
                <a:latin typeface="Arial" panose="020B0604020202020204" pitchFamily="34" charset="0"/>
              </a:rPr>
              <a:t>2. New coding sequences in cancer cells due to genetic changes (e.g. mutations in p53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52117" y="574933"/>
            <a:ext cx="2979557" cy="6417141"/>
          </a:xfrm>
          <a:prstGeom prst="rect">
            <a:avLst/>
          </a:prstGeom>
          <a:noFill/>
        </p:spPr>
        <p:txBody>
          <a:bodyPr wrap="square" rtlCol="0">
            <a:spAutoFit/>
          </a:bodyPr>
          <a:lstStyle/>
          <a:p>
            <a:pPr marL="304324" indent="-304324">
              <a:spcBef>
                <a:spcPts val="200"/>
              </a:spcBef>
              <a:buFont typeface="Arial" panose="020B0604020202020204" pitchFamily="34" charset="0"/>
              <a:buChar char="•"/>
            </a:pPr>
            <a:r>
              <a:rPr lang="en-US" sz="1800" dirty="0">
                <a:latin typeface="Arial" panose="020B0604020202020204" pitchFamily="34" charset="0"/>
              </a:rPr>
              <a:t>MHC I present peptides</a:t>
            </a:r>
          </a:p>
          <a:p>
            <a:pPr marL="304324" indent="-304324">
              <a:spcBef>
                <a:spcPts val="200"/>
              </a:spcBef>
              <a:buFont typeface="Arial" panose="020B0604020202020204" pitchFamily="34" charset="0"/>
              <a:buChar char="•"/>
            </a:pPr>
            <a:r>
              <a:rPr lang="en-US" sz="1800" dirty="0">
                <a:latin typeface="Arial" panose="020B0604020202020204" pitchFamily="34" charset="0"/>
              </a:rPr>
              <a:t>Peptides are generated from of </a:t>
            </a:r>
            <a:r>
              <a:rPr lang="en-US" sz="1800" b="1" i="1" dirty="0">
                <a:latin typeface="Arial" panose="020B0604020202020204" pitchFamily="34" charset="0"/>
              </a:rPr>
              <a:t>all</a:t>
            </a:r>
            <a:r>
              <a:rPr lang="en-US" sz="1800" dirty="0">
                <a:latin typeface="Arial" panose="020B0604020202020204" pitchFamily="34" charset="0"/>
              </a:rPr>
              <a:t> of the proteins that are made in the cell, both self and foreign from pathogens.</a:t>
            </a:r>
          </a:p>
          <a:p>
            <a:pPr marL="304324" indent="-304324">
              <a:spcBef>
                <a:spcPts val="200"/>
              </a:spcBef>
              <a:buFont typeface="Arial" panose="020B0604020202020204" pitchFamily="34" charset="0"/>
              <a:buChar char="•"/>
            </a:pPr>
            <a:endParaRPr lang="en-US" sz="1800" dirty="0">
              <a:latin typeface="Arial" panose="020B0604020202020204" pitchFamily="34" charset="0"/>
            </a:endParaRPr>
          </a:p>
          <a:p>
            <a:pPr marL="304324" indent="-304324">
              <a:spcBef>
                <a:spcPts val="200"/>
              </a:spcBef>
              <a:buFont typeface="Arial" panose="020B0604020202020204" pitchFamily="34" charset="0"/>
              <a:buChar char="•"/>
            </a:pPr>
            <a:r>
              <a:rPr lang="en-US" sz="1800" dirty="0">
                <a:latin typeface="Arial" panose="020B0604020202020204" pitchFamily="34" charset="0"/>
              </a:rPr>
              <a:t>Steps for Presentation</a:t>
            </a:r>
          </a:p>
          <a:p>
            <a:pPr marL="304324" indent="-304324">
              <a:spcBef>
                <a:spcPts val="200"/>
              </a:spcBef>
              <a:buFont typeface="Arial" panose="020B0604020202020204" pitchFamily="34" charset="0"/>
              <a:buChar char="•"/>
            </a:pPr>
            <a:endParaRPr lang="en-US" sz="1800" dirty="0">
              <a:latin typeface="Arial" panose="020B0604020202020204" pitchFamily="34" charset="0"/>
            </a:endParaRPr>
          </a:p>
          <a:p>
            <a:pPr marL="486918" indent="-365189">
              <a:spcBef>
                <a:spcPts val="200"/>
              </a:spcBef>
              <a:buFont typeface="+mj-lt"/>
              <a:buAutoNum type="arabicPeriod"/>
            </a:pPr>
            <a:r>
              <a:rPr lang="en-US" sz="1800" dirty="0">
                <a:latin typeface="Arial" panose="020B0604020202020204" pitchFamily="34" charset="0"/>
              </a:rPr>
              <a:t>protein targeted for degradation by ubiquitin</a:t>
            </a:r>
          </a:p>
          <a:p>
            <a:pPr marL="486918" indent="-365189">
              <a:spcBef>
                <a:spcPts val="200"/>
              </a:spcBef>
              <a:buFont typeface="+mj-lt"/>
              <a:buAutoNum type="arabicPeriod"/>
            </a:pPr>
            <a:r>
              <a:rPr lang="en-US" sz="1800" dirty="0">
                <a:latin typeface="Arial" panose="020B0604020202020204" pitchFamily="34" charset="0"/>
              </a:rPr>
              <a:t>Protein digested by proteasome</a:t>
            </a:r>
          </a:p>
          <a:p>
            <a:pPr marL="486918" indent="-365189">
              <a:spcBef>
                <a:spcPts val="200"/>
              </a:spcBef>
              <a:buFont typeface="+mj-lt"/>
              <a:buAutoNum type="arabicPeriod"/>
            </a:pPr>
            <a:r>
              <a:rPr lang="en-US" sz="1800" dirty="0">
                <a:latin typeface="Arial" panose="020B0604020202020204" pitchFamily="34" charset="0"/>
              </a:rPr>
              <a:t>Peptides transported into endoplasmic reticulum (ER)</a:t>
            </a:r>
          </a:p>
          <a:p>
            <a:pPr marL="486918" indent="-365189">
              <a:spcBef>
                <a:spcPts val="200"/>
              </a:spcBef>
              <a:buFont typeface="+mj-lt"/>
              <a:buAutoNum type="arabicPeriod"/>
            </a:pPr>
            <a:r>
              <a:rPr lang="en-US" sz="1800" dirty="0">
                <a:latin typeface="Arial" panose="020B0604020202020204" pitchFamily="34" charset="0"/>
              </a:rPr>
              <a:t>Peptides loaded on to MHC I</a:t>
            </a:r>
          </a:p>
          <a:p>
            <a:pPr marL="486918" indent="-365189">
              <a:spcBef>
                <a:spcPts val="200"/>
              </a:spcBef>
              <a:buFont typeface="+mj-lt"/>
              <a:buAutoNum type="arabicPeriod"/>
            </a:pPr>
            <a:r>
              <a:rPr lang="en-US" sz="1800"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730433" y="948361"/>
            <a:ext cx="1666611" cy="101693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8328221" y="2872170"/>
            <a:ext cx="4719515" cy="2720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defTabSz="973836" eaLnBrk="0" fontAlgn="base" hangingPunct="0">
              <a:spcBef>
                <a:spcPct val="0"/>
              </a:spcBef>
              <a:spcAft>
                <a:spcPct val="0"/>
              </a:spcAft>
            </a:pPr>
            <a:r>
              <a:rPr lang="en-US" altLang="en-US" sz="1065" dirty="0">
                <a:latin typeface="Courier New" panose="02070309020205020404" pitchFamily="49" charset="0"/>
                <a:cs typeface="Courier New" panose="02070309020205020404" pitchFamily="49" charset="0"/>
              </a:rPr>
              <a:t>        10         20         30         40         50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MEEPQSDPSV EPPLSQETFS DLWKLLPENN VLSPLPSQAM DDLMLSPDDI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60         70         80         90        100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EQWFTEDPGP DEAPRMPEAA PPVAPAPAAP TPAAPAPAPS WPLSSSVPSQ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110        120        130        140        150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KTYQGSYGFR LGFLHSGTAK SVTCTYSPAL NKMFCQLAKT CPVQLWVDST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160        170        180        190        200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PPPGTRVRAM AIYKQSQHMT EVV</a:t>
            </a:r>
            <a:r>
              <a:rPr lang="en-US" altLang="en-US" sz="1065" dirty="0">
                <a:highlight>
                  <a:srgbClr val="00FFFF"/>
                </a:highlight>
                <a:latin typeface="Courier New" panose="02070309020205020404" pitchFamily="49" charset="0"/>
                <a:cs typeface="Courier New" panose="02070309020205020404" pitchFamily="49" charset="0"/>
              </a:rPr>
              <a:t>RR</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PH</a:t>
            </a:r>
            <a:r>
              <a:rPr lang="en-US" altLang="en-US" sz="1065" dirty="0">
                <a:highlight>
                  <a:srgbClr val="FFFF00"/>
                </a:highlight>
                <a:latin typeface="Courier New" panose="02070309020205020404" pitchFamily="49" charset="0"/>
                <a:cs typeface="Courier New" panose="02070309020205020404" pitchFamily="49" charset="0"/>
              </a:rPr>
              <a:t>H</a:t>
            </a:r>
            <a:r>
              <a:rPr lang="en-US" altLang="en-US" sz="1065" dirty="0">
                <a:latin typeface="Courier New" panose="02070309020205020404" pitchFamily="49" charset="0"/>
                <a:cs typeface="Courier New" panose="02070309020205020404" pitchFamily="49" charset="0"/>
              </a:rPr>
              <a:t>E RCSDSDGLAP PQHLIRVEGN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210        220        230        240        250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LRVEYLDDRN TFRHSVVVPY EPPEVGSDCT TIHYNYM</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NS S</a:t>
            </a:r>
            <a:r>
              <a:rPr lang="en-US" altLang="en-US" sz="1065" dirty="0">
                <a:highlight>
                  <a:srgbClr val="FFFF00"/>
                </a:highlight>
                <a:latin typeface="Courier New" panose="02070309020205020404" pitchFamily="49" charset="0"/>
                <a:cs typeface="Courier New" panose="02070309020205020404" pitchFamily="49" charset="0"/>
              </a:rPr>
              <a:t>C</a:t>
            </a:r>
            <a:r>
              <a:rPr lang="en-US" altLang="en-US" sz="1065" dirty="0">
                <a:latin typeface="Courier New" panose="02070309020205020404" pitchFamily="49" charset="0"/>
                <a:cs typeface="Courier New" panose="02070309020205020404" pitchFamily="49" charset="0"/>
              </a:rPr>
              <a:t>MGGMNRRP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260        270        280        290        300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ILTIITLEDS SGNLLG</a:t>
            </a:r>
            <a:r>
              <a:rPr lang="en-US" altLang="en-US" sz="1065" b="1" dirty="0">
                <a:latin typeface="Courier New" panose="02070309020205020404" pitchFamily="49" charset="0"/>
                <a:cs typeface="Courier New" panose="02070309020205020404" pitchFamily="49" charset="0"/>
              </a:rPr>
              <a:t>R</a:t>
            </a:r>
            <a:r>
              <a:rPr lang="en-US" altLang="en-US" sz="1065" dirty="0">
                <a:latin typeface="Courier New" panose="02070309020205020404" pitchFamily="49" charset="0"/>
                <a:cs typeface="Courier New" panose="02070309020205020404" pitchFamily="49" charset="0"/>
              </a:rPr>
              <a:t>NSF EVRVCACPGR DRRTEEENLR KKGEPHHELP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310        320        330        340        350</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PGSTKRALPN NTSSSPQPKK KPLDGEYFTL QIRGRERFEM FRELNEALEL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       360        370        380        390 </a:t>
            </a:r>
            <a:br>
              <a:rPr lang="en-US" altLang="en-US" sz="1065" dirty="0">
                <a:latin typeface="Courier New" panose="02070309020205020404" pitchFamily="49" charset="0"/>
                <a:cs typeface="Courier New" panose="02070309020205020404" pitchFamily="49" charset="0"/>
              </a:rPr>
            </a:br>
            <a:r>
              <a:rPr lang="en-US" altLang="en-US" sz="1065" dirty="0">
                <a:latin typeface="Courier New" panose="02070309020205020404" pitchFamily="49" charset="0"/>
                <a:cs typeface="Courier New" panose="02070309020205020404" pitchFamily="49" charset="0"/>
              </a:rPr>
              <a:t>KDAQAGKEPG GSRAHSSHLK SKKGQSTSRH KKLMFKTEGP DSD </a:t>
            </a:r>
            <a:endParaRPr lang="en-US" altLang="en-US" sz="1917" dirty="0">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456400" y="2676590"/>
            <a:ext cx="2341347" cy="321755"/>
          </a:xfrm>
          <a:prstGeom prst="rect">
            <a:avLst/>
          </a:prstGeom>
          <a:noFill/>
        </p:spPr>
        <p:txBody>
          <a:bodyPr wrap="none" rtlCol="0">
            <a:spAutoFit/>
          </a:bodyPr>
          <a:lstStyle/>
          <a:p>
            <a:r>
              <a:rPr lang="en-US" sz="1491"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397081" y="5813908"/>
            <a:ext cx="4471511" cy="1305101"/>
          </a:xfrm>
          <a:prstGeom prst="rect">
            <a:avLst/>
          </a:prstGeom>
        </p:spPr>
        <p:txBody>
          <a:bodyPr wrap="square">
            <a:spAutoFit/>
          </a:bodyPr>
          <a:lstStyle/>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dirty="0">
                <a:highlight>
                  <a:srgbClr val="00FFFF"/>
                </a:highlight>
                <a:latin typeface="Courier New" panose="02070309020205020404" pitchFamily="49" charset="0"/>
                <a:cs typeface="Courier New" panose="02070309020205020404" pitchFamily="49" charset="0"/>
              </a:rPr>
              <a:t>RR</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Arial" panose="020B0604020202020204" pitchFamily="34" charset="0"/>
                <a:cs typeface="Courier New" panose="02070309020205020404" pitchFamily="49" charset="0"/>
              </a:rPr>
              <a:t>Normal seq., </a:t>
            </a:r>
            <a:r>
              <a:rPr lang="en-US" altLang="en-US" sz="1491" b="1" i="1" dirty="0">
                <a:latin typeface="Arial" panose="020B0604020202020204" pitchFamily="34" charset="0"/>
                <a:cs typeface="Courier New" panose="02070309020205020404" pitchFamily="49" charset="0"/>
              </a:rPr>
              <a:t>ignored</a:t>
            </a:r>
            <a:r>
              <a:rPr lang="en-US" altLang="en-US" sz="1491" dirty="0">
                <a:latin typeface="Arial" panose="020B0604020202020204" pitchFamily="34" charset="0"/>
                <a:cs typeface="Courier New" panose="02070309020205020404" pitchFamily="49" charset="0"/>
              </a:rPr>
              <a:t> by TCR</a:t>
            </a:r>
          </a:p>
          <a:p>
            <a:endParaRPr lang="en-US" altLang="en-US" sz="1491" dirty="0">
              <a:latin typeface="Courier New" panose="02070309020205020404" pitchFamily="49" charset="0"/>
              <a:cs typeface="Courier New" panose="02070309020205020404" pitchFamily="49" charset="0"/>
            </a:endParaRPr>
          </a:p>
          <a:p>
            <a:r>
              <a:rPr lang="en-US" altLang="en-US" sz="1491" dirty="0">
                <a:latin typeface="Courier New" panose="02070309020205020404" pitchFamily="49" charset="0"/>
                <a:cs typeface="Courier New" panose="02070309020205020404" pitchFamily="49" charset="0"/>
              </a:rPr>
              <a:t> </a:t>
            </a:r>
            <a:r>
              <a:rPr lang="en-US" altLang="en-US" sz="1704" dirty="0">
                <a:latin typeface="Courier New" panose="02070309020205020404" pitchFamily="49" charset="0"/>
                <a:cs typeface="Courier New" panose="02070309020205020404" pitchFamily="49" charset="0"/>
              </a:rPr>
              <a:t>EVV</a:t>
            </a:r>
            <a:r>
              <a:rPr lang="en-US" altLang="en-US" sz="1704" b="1" dirty="0">
                <a:highlight>
                  <a:srgbClr val="00FFFF"/>
                </a:highlight>
                <a:latin typeface="Courier New" panose="02070309020205020404" pitchFamily="49" charset="0"/>
                <a:cs typeface="Courier New" panose="02070309020205020404" pitchFamily="49" charset="0"/>
              </a:rPr>
              <a:t>GG</a:t>
            </a:r>
            <a:r>
              <a:rPr lang="en-US" altLang="en-US" sz="1704" dirty="0">
                <a:highlight>
                  <a:srgbClr val="FFFF00"/>
                </a:highlight>
                <a:latin typeface="Courier New" panose="02070309020205020404" pitchFamily="49" charset="0"/>
                <a:cs typeface="Courier New" panose="02070309020205020404" pitchFamily="49" charset="0"/>
              </a:rPr>
              <a:t>C</a:t>
            </a:r>
            <a:r>
              <a:rPr lang="en-US" altLang="en-US" sz="1704" dirty="0">
                <a:latin typeface="Courier New" panose="02070309020205020404" pitchFamily="49" charset="0"/>
                <a:cs typeface="Courier New" panose="02070309020205020404" pitchFamily="49" charset="0"/>
              </a:rPr>
              <a:t>PH</a:t>
            </a:r>
            <a:r>
              <a:rPr lang="en-US" altLang="en-US" sz="1704" dirty="0">
                <a:highlight>
                  <a:srgbClr val="FFFF00"/>
                </a:highlight>
                <a:latin typeface="Courier New" panose="02070309020205020404" pitchFamily="49" charset="0"/>
                <a:cs typeface="Courier New" panose="02070309020205020404" pitchFamily="49" charset="0"/>
              </a:rPr>
              <a:t>H</a:t>
            </a:r>
            <a:r>
              <a:rPr lang="en-US" altLang="en-US" sz="1704" dirty="0">
                <a:latin typeface="Courier New" panose="02070309020205020404" pitchFamily="49" charset="0"/>
                <a:cs typeface="Courier New" panose="02070309020205020404" pitchFamily="49" charset="0"/>
              </a:rPr>
              <a:t>E </a:t>
            </a:r>
            <a:r>
              <a:rPr lang="en-US" altLang="en-US" sz="1491" dirty="0">
                <a:latin typeface="Courier New" panose="02070309020205020404" pitchFamily="49" charset="0"/>
                <a:cs typeface="Courier New" panose="02070309020205020404" pitchFamily="49" charset="0"/>
              </a:rPr>
              <a:t> </a:t>
            </a:r>
            <a:r>
              <a:rPr lang="en-US" altLang="en-US" sz="1491" dirty="0">
                <a:latin typeface="Arial" panose="020B0604020202020204" pitchFamily="34" charset="0"/>
                <a:cs typeface="Courier New" panose="02070309020205020404" pitchFamily="49" charset="0"/>
              </a:rPr>
              <a:t>Mutant seq. in cancer,</a:t>
            </a:r>
          </a:p>
          <a:p>
            <a:r>
              <a:rPr lang="en-US" altLang="en-US" sz="1491" dirty="0">
                <a:latin typeface="Arial" panose="020B0604020202020204" pitchFamily="34" charset="0"/>
                <a:cs typeface="Courier New" panose="02070309020205020404" pitchFamily="49" charset="0"/>
              </a:rPr>
              <a:t>                                       </a:t>
            </a:r>
            <a:r>
              <a:rPr lang="en-US" altLang="en-US" sz="1491" b="1" i="1" dirty="0">
                <a:latin typeface="Arial" panose="020B0604020202020204" pitchFamily="34" charset="0"/>
                <a:cs typeface="Courier New" panose="02070309020205020404" pitchFamily="49" charset="0"/>
              </a:rPr>
              <a:t>detected</a:t>
            </a:r>
            <a:r>
              <a:rPr lang="en-US" altLang="en-US" sz="1491" dirty="0">
                <a:latin typeface="Arial" panose="020B0604020202020204" pitchFamily="34" charset="0"/>
                <a:cs typeface="Courier New" panose="02070309020205020404" pitchFamily="49" charset="0"/>
              </a:rPr>
              <a:t> by TCR</a:t>
            </a:r>
          </a:p>
          <a:p>
            <a:endParaRPr lang="en-US" sz="1491"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10172318" y="4016154"/>
            <a:ext cx="819683"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605014" y="4262353"/>
            <a:ext cx="1487664" cy="15929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a:endCxn id="31" idx="3"/>
          </p:cNvCxnSpPr>
          <p:nvPr/>
        </p:nvCxnSpPr>
        <p:spPr>
          <a:xfrm flipH="1">
            <a:off x="9966072" y="4262353"/>
            <a:ext cx="1054119" cy="17047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8142455" y="2407851"/>
            <a:ext cx="2929007" cy="408125"/>
          </a:xfrm>
          <a:prstGeom prst="rect">
            <a:avLst/>
          </a:prstGeom>
          <a:noFill/>
        </p:spPr>
        <p:txBody>
          <a:bodyPr wrap="none" rtlCol="0">
            <a:spAutoFit/>
          </a:bodyPr>
          <a:lstStyle/>
          <a:p>
            <a:r>
              <a:rPr lang="en-US" sz="2052"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762838" y="2913553"/>
            <a:ext cx="1056151" cy="11096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591544" y="5860552"/>
            <a:ext cx="1374528" cy="21317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580896" y="6346489"/>
            <a:ext cx="1374527" cy="246199"/>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4074417" y="3140391"/>
            <a:ext cx="360525" cy="408125"/>
            <a:chOff x="3459161" y="1449056"/>
            <a:chExt cx="338529" cy="383226"/>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4003378" y="3988850"/>
            <a:ext cx="360525" cy="408125"/>
            <a:chOff x="3459161" y="1449056"/>
            <a:chExt cx="338529" cy="383226"/>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4069983" y="5188062"/>
            <a:ext cx="360525" cy="408125"/>
            <a:chOff x="3459161" y="1449056"/>
            <a:chExt cx="338529" cy="383226"/>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699821" y="5452427"/>
            <a:ext cx="360525" cy="408125"/>
            <a:chOff x="3459161" y="1449056"/>
            <a:chExt cx="338529" cy="383226"/>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6131557" y="3375379"/>
            <a:ext cx="360525" cy="408125"/>
            <a:chOff x="3459161" y="1449056"/>
            <a:chExt cx="338529" cy="383226"/>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83226"/>
            </a:xfrm>
            <a:prstGeom prst="rect">
              <a:avLst/>
            </a:prstGeom>
            <a:noFill/>
          </p:spPr>
          <p:txBody>
            <a:bodyPr wrap="square" rtlCol="0">
              <a:spAutoFit/>
            </a:bodyPr>
            <a:lstStyle/>
            <a:p>
              <a:r>
                <a:rPr lang="en-US" sz="2052"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263803" y="624567"/>
            <a:ext cx="2889560" cy="646331"/>
          </a:xfrm>
          <a:prstGeom prst="rect">
            <a:avLst/>
          </a:prstGeom>
          <a:noFill/>
        </p:spPr>
        <p:txBody>
          <a:bodyPr wrap="square" rtlCol="0">
            <a:spAutoFit/>
          </a:bodyPr>
          <a:lstStyle/>
          <a:p>
            <a:pPr marL="285750" indent="-285750">
              <a:buFont typeface="Arial" panose="020B0604020202020204" pitchFamily="34" charset="0"/>
              <a:buChar char="•"/>
            </a:pPr>
            <a:r>
              <a:rPr lang="en-US" sz="1800"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3BECF544-A5C1-4503-B168-8D436FEDD979}" type="datetime1">
              <a:rPr lang="en-US" smtClean="0"/>
              <a:t>2/8/2025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16</a:t>
            </a:fld>
            <a:endParaRPr lang="en-US"/>
          </a:p>
        </p:txBody>
      </p:sp>
      <p:cxnSp>
        <p:nvCxnSpPr>
          <p:cNvPr id="42" name="Straight Arrow Connector 41">
            <a:extLst>
              <a:ext uri="{FF2B5EF4-FFF2-40B4-BE49-F238E27FC236}">
                <a16:creationId xmlns:a16="http://schemas.microsoft.com/office/drawing/2014/main" id="{7F0A571A-7151-C339-3A8C-A0E662E27696}"/>
              </a:ext>
            </a:extLst>
          </p:cNvPr>
          <p:cNvCxnSpPr>
            <a:cxnSpLocks/>
          </p:cNvCxnSpPr>
          <p:nvPr/>
        </p:nvCxnSpPr>
        <p:spPr>
          <a:xfrm>
            <a:off x="11818989" y="3011556"/>
            <a:ext cx="83292" cy="1333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0689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8319C-933A-4FCE-757E-CBBB2683D7B5}"/>
              </a:ext>
            </a:extLst>
          </p:cNvPr>
          <p:cNvPicPr>
            <a:picLocks noChangeAspect="1"/>
          </p:cNvPicPr>
          <p:nvPr/>
        </p:nvPicPr>
        <p:blipFill>
          <a:blip r:embed="rId2"/>
          <a:stretch>
            <a:fillRect/>
          </a:stretch>
        </p:blipFill>
        <p:spPr>
          <a:xfrm>
            <a:off x="3063081" y="427037"/>
            <a:ext cx="5269866" cy="5939449"/>
          </a:xfrm>
          <a:prstGeom prst="rect">
            <a:avLst/>
          </a:prstGeom>
        </p:spPr>
      </p:pic>
      <p:sp>
        <p:nvSpPr>
          <p:cNvPr id="12" name="Date Placeholder 11">
            <a:extLst>
              <a:ext uri="{FF2B5EF4-FFF2-40B4-BE49-F238E27FC236}">
                <a16:creationId xmlns:a16="http://schemas.microsoft.com/office/drawing/2014/main" id="{DB6BE1B9-BD88-440B-933A-5659E7D6089E}"/>
              </a:ext>
            </a:extLst>
          </p:cNvPr>
          <p:cNvSpPr>
            <a:spLocks noGrp="1"/>
          </p:cNvSpPr>
          <p:nvPr>
            <p:ph type="dt" sz="half" idx="10"/>
          </p:nvPr>
        </p:nvSpPr>
        <p:spPr/>
        <p:txBody>
          <a:bodyPr/>
          <a:lstStyle/>
          <a:p>
            <a:fld id="{2BFF95D8-479E-4F6C-B86B-A9883154B4D6}" type="datetime1">
              <a:rPr lang="en-US" smtClean="0"/>
              <a:t>2/8/2025</a:t>
            </a:fld>
            <a:endParaRPr lang="en-US"/>
          </a:p>
        </p:txBody>
      </p:sp>
      <p:sp>
        <p:nvSpPr>
          <p:cNvPr id="38" name="Footer Placeholder 37">
            <a:extLst>
              <a:ext uri="{FF2B5EF4-FFF2-40B4-BE49-F238E27FC236}">
                <a16:creationId xmlns:a16="http://schemas.microsoft.com/office/drawing/2014/main" id="{995A1ED3-C17F-572E-C3A9-2E5BA21BB2E2}"/>
              </a:ext>
            </a:extLst>
          </p:cNvPr>
          <p:cNvSpPr>
            <a:spLocks noGrp="1"/>
          </p:cNvSpPr>
          <p:nvPr>
            <p:ph type="ftr" sz="quarter" idx="11"/>
          </p:nvPr>
        </p:nvSpPr>
        <p:spPr/>
        <p:txBody>
          <a:bodyPr/>
          <a:lstStyle/>
          <a:p>
            <a:r>
              <a:rPr lang="en-US"/>
              <a:t>Drugs and Disease Spring 2025 - Lecture 5</a:t>
            </a:r>
          </a:p>
        </p:txBody>
      </p:sp>
      <p:sp>
        <p:nvSpPr>
          <p:cNvPr id="39" name="Slide Number Placeholder 38">
            <a:extLst>
              <a:ext uri="{FF2B5EF4-FFF2-40B4-BE49-F238E27FC236}">
                <a16:creationId xmlns:a16="http://schemas.microsoft.com/office/drawing/2014/main" id="{42B03815-B576-7B05-5803-8918967088AA}"/>
              </a:ext>
            </a:extLst>
          </p:cNvPr>
          <p:cNvSpPr>
            <a:spLocks noGrp="1"/>
          </p:cNvSpPr>
          <p:nvPr>
            <p:ph type="sldNum" sz="quarter" idx="12"/>
          </p:nvPr>
        </p:nvSpPr>
        <p:spPr/>
        <p:txBody>
          <a:bodyPr/>
          <a:lstStyle/>
          <a:p>
            <a:fld id="{DC3BB032-4020-48F4-953B-341806DC4A2B}" type="slidenum">
              <a:rPr lang="en-US" smtClean="0"/>
              <a:t>17</a:t>
            </a:fld>
            <a:endParaRPr lang="en-US"/>
          </a:p>
        </p:txBody>
      </p:sp>
      <p:sp>
        <p:nvSpPr>
          <p:cNvPr id="2" name="TextBox 1">
            <a:extLst>
              <a:ext uri="{FF2B5EF4-FFF2-40B4-BE49-F238E27FC236}">
                <a16:creationId xmlns:a16="http://schemas.microsoft.com/office/drawing/2014/main" id="{BAE12BB4-02BF-5613-AC32-A987301E6190}"/>
              </a:ext>
            </a:extLst>
          </p:cNvPr>
          <p:cNvSpPr txBox="1"/>
          <p:nvPr/>
        </p:nvSpPr>
        <p:spPr>
          <a:xfrm>
            <a:off x="1136114" y="21753"/>
            <a:ext cx="11032894" cy="485646"/>
          </a:xfrm>
          <a:prstGeom prst="rect">
            <a:avLst/>
          </a:prstGeom>
          <a:noFill/>
        </p:spPr>
        <p:txBody>
          <a:bodyPr wrap="square" rtlCol="0">
            <a:spAutoFit/>
          </a:bodyPr>
          <a:lstStyle/>
          <a:p>
            <a:pPr algn="ctr"/>
            <a:r>
              <a:rPr lang="en-US" sz="2556" dirty="0">
                <a:latin typeface="Arial" panose="020B0604020202020204" pitchFamily="34" charset="0"/>
              </a:rPr>
              <a:t>T</a:t>
            </a:r>
            <a:r>
              <a:rPr lang="en-US" sz="2556" baseline="-25000" dirty="0">
                <a:latin typeface="Arial" panose="020B0604020202020204" pitchFamily="34" charset="0"/>
              </a:rPr>
              <a:t>c</a:t>
            </a:r>
            <a:r>
              <a:rPr lang="en-US" sz="2556" dirty="0">
                <a:latin typeface="Arial" panose="020B0604020202020204" pitchFamily="34" charset="0"/>
              </a:rPr>
              <a:t> Detection of Diseased/Cancer Cells</a:t>
            </a:r>
          </a:p>
        </p:txBody>
      </p:sp>
    </p:spTree>
    <p:extLst>
      <p:ext uri="{BB962C8B-B14F-4D97-AF65-F5344CB8AC3E}">
        <p14:creationId xmlns:p14="http://schemas.microsoft.com/office/powerpoint/2010/main" val="1391971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1252211" y="217821"/>
            <a:ext cx="11225637" cy="551241"/>
          </a:xfrm>
          <a:prstGeom prst="rect">
            <a:avLst/>
          </a:prstGeom>
          <a:noFill/>
        </p:spPr>
        <p:txBody>
          <a:bodyPr wrap="none" rtlCol="0">
            <a:spAutoFit/>
          </a:bodyPr>
          <a:lstStyle/>
          <a:p>
            <a:r>
              <a:rPr lang="en-US" sz="2982" dirty="0">
                <a:latin typeface="Arial" panose="020B0604020202020204" pitchFamily="34" charset="0"/>
              </a:rPr>
              <a:t>T</a:t>
            </a:r>
            <a:r>
              <a:rPr lang="en-US" sz="2982" baseline="-25000" dirty="0">
                <a:latin typeface="Arial" panose="020B0604020202020204" pitchFamily="34" charset="0"/>
              </a:rPr>
              <a:t>C</a:t>
            </a:r>
            <a:r>
              <a:rPr lang="en-US" sz="2982" dirty="0">
                <a:latin typeface="Arial" panose="020B0604020202020204" pitchFamily="34" charset="0"/>
              </a:rPr>
              <a:t> Cells: 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56281" y="5766443"/>
            <a:ext cx="2044800" cy="723916"/>
          </a:xfrm>
          <a:prstGeom prst="rect">
            <a:avLst/>
          </a:prstGeom>
          <a:solidFill>
            <a:schemeClr val="bg1"/>
          </a:solidFill>
        </p:spPr>
        <p:txBody>
          <a:bodyPr wrap="square" rtlCol="0">
            <a:spAutoFit/>
          </a:bodyPr>
          <a:lstStyle/>
          <a:p>
            <a:pPr algn="ctr"/>
            <a:r>
              <a:rPr lang="en-US" sz="2052" b="1" dirty="0">
                <a:latin typeface="Arial" panose="020B0604020202020204" pitchFamily="34" charset="0"/>
                <a:cs typeface="Arial" panose="020B0604020202020204" pitchFamily="34" charset="0"/>
              </a:rPr>
              <a:t>Cancer cell or</a:t>
            </a:r>
          </a:p>
          <a:p>
            <a:pPr algn="ctr"/>
            <a:r>
              <a:rPr lang="en-US" sz="2052"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381857" y="5733666"/>
            <a:ext cx="4966346" cy="923330"/>
          </a:xfrm>
          <a:prstGeom prst="rect">
            <a:avLst/>
          </a:prstGeom>
          <a:noFill/>
        </p:spPr>
        <p:txBody>
          <a:bodyPr wrap="square" rtlCol="0">
            <a:spAutoFit/>
          </a:bodyPr>
          <a:lstStyle/>
          <a:p>
            <a:pPr marL="304324" indent="-304324">
              <a:buFont typeface="Arial" panose="020B0604020202020204" pitchFamily="34" charset="0"/>
              <a:buChar char="•"/>
            </a:pPr>
            <a:r>
              <a:rPr lang="en-US" sz="1800"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21359" y="2175285"/>
            <a:ext cx="3378483" cy="2533863"/>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484740" y="2072551"/>
            <a:ext cx="853119" cy="408125"/>
          </a:xfrm>
          <a:prstGeom prst="rect">
            <a:avLst/>
          </a:prstGeom>
          <a:noFill/>
        </p:spPr>
        <p:txBody>
          <a:bodyPr wrap="none" rtlCol="0">
            <a:spAutoFit/>
          </a:bodyPr>
          <a:lstStyle/>
          <a:p>
            <a:r>
              <a:rPr lang="en-US" sz="2052" dirty="0">
                <a:latin typeface="Arial" panose="020B0604020202020204" pitchFamily="34" charset="0"/>
              </a:rPr>
              <a:t>(T</a:t>
            </a:r>
            <a:r>
              <a:rPr lang="en-US" sz="2052" baseline="-25000" dirty="0">
                <a:latin typeface="Arial" panose="020B0604020202020204" pitchFamily="34" charset="0"/>
              </a:rPr>
              <a:t>CTL</a:t>
            </a:r>
            <a:r>
              <a:rPr lang="en-US" sz="2052"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27704" y="1907920"/>
            <a:ext cx="9145969" cy="3862968"/>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923334" y="3980670"/>
            <a:ext cx="1969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Date Placeholder 6">
            <a:extLst>
              <a:ext uri="{FF2B5EF4-FFF2-40B4-BE49-F238E27FC236}">
                <a16:creationId xmlns:a16="http://schemas.microsoft.com/office/drawing/2014/main" id="{48C7B49A-CEF7-7559-182F-63B22ED7F926}"/>
              </a:ext>
            </a:extLst>
          </p:cNvPr>
          <p:cNvSpPr>
            <a:spLocks noGrp="1"/>
          </p:cNvSpPr>
          <p:nvPr>
            <p:ph type="dt" sz="half" idx="10"/>
          </p:nvPr>
        </p:nvSpPr>
        <p:spPr/>
        <p:txBody>
          <a:bodyPr/>
          <a:lstStyle/>
          <a:p>
            <a:fld id="{F16C1AD4-0B4B-4DC8-B2F3-75D9A0DB2873}" type="datetime1">
              <a:rPr lang="en-US" smtClean="0"/>
              <a:t>2/8/2025</a:t>
            </a:fld>
            <a:endParaRPr lang="en-US"/>
          </a:p>
        </p:txBody>
      </p:sp>
      <p:sp>
        <p:nvSpPr>
          <p:cNvPr id="8" name="Footer Placeholder 7">
            <a:extLst>
              <a:ext uri="{FF2B5EF4-FFF2-40B4-BE49-F238E27FC236}">
                <a16:creationId xmlns:a16="http://schemas.microsoft.com/office/drawing/2014/main" id="{C26F41F9-D169-E8EA-B84F-D659F2467B27}"/>
              </a:ext>
            </a:extLst>
          </p:cNvPr>
          <p:cNvSpPr>
            <a:spLocks noGrp="1"/>
          </p:cNvSpPr>
          <p:nvPr>
            <p:ph type="ftr" sz="quarter" idx="11"/>
          </p:nvPr>
        </p:nvSpPr>
        <p:spPr/>
        <p:txBody>
          <a:bodyPr/>
          <a:lstStyle/>
          <a:p>
            <a:r>
              <a:rPr lang="en-US"/>
              <a:t>Drugs and Disease Spring 2025 - Lecture 5</a:t>
            </a:r>
          </a:p>
        </p:txBody>
      </p:sp>
      <p:sp>
        <p:nvSpPr>
          <p:cNvPr id="13" name="Slide Number Placeholder 12">
            <a:extLst>
              <a:ext uri="{FF2B5EF4-FFF2-40B4-BE49-F238E27FC236}">
                <a16:creationId xmlns:a16="http://schemas.microsoft.com/office/drawing/2014/main" id="{EA361549-6911-E2E2-2078-64E084598212}"/>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414962" y="8246"/>
            <a:ext cx="9595388" cy="485646"/>
          </a:xfrm>
          <a:prstGeom prst="rect">
            <a:avLst/>
          </a:prstGeom>
        </p:spPr>
        <p:txBody>
          <a:bodyPr wrap="square">
            <a:spAutoFit/>
          </a:bodyPr>
          <a:lstStyle/>
          <a:p>
            <a:r>
              <a:rPr lang="en-US" sz="2556" dirty="0">
                <a:latin typeface="Arial" panose="020B0604020202020204" pitchFamily="34" charset="0"/>
              </a:rPr>
              <a:t>Cancer Evasion Mechanism - Loss of MHC I on Tumor Cell</a:t>
            </a:r>
            <a:endParaRPr lang="en-US" sz="2556"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2682081" y="1487146"/>
            <a:ext cx="4955430" cy="5012979"/>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8664518" y="2814049"/>
            <a:ext cx="3275128" cy="1200329"/>
          </a:xfrm>
          <a:prstGeom prst="rect">
            <a:avLst/>
          </a:prstGeom>
        </p:spPr>
        <p:txBody>
          <a:bodyPr wrap="square">
            <a:spAutoFit/>
          </a:bodyPr>
          <a:lstStyle/>
          <a:p>
            <a:r>
              <a:rPr lang="en-US" sz="1800" i="1" dirty="0">
                <a:solidFill>
                  <a:srgbClr val="00B0F0"/>
                </a:solidFill>
                <a:latin typeface="Arial" panose="020B0604020202020204" pitchFamily="34" charset="0"/>
              </a:rPr>
              <a:t>How to re-establish T</a:t>
            </a:r>
            <a:r>
              <a:rPr lang="en-US" sz="1800" i="1" baseline="-25000" dirty="0">
                <a:solidFill>
                  <a:srgbClr val="00B0F0"/>
                </a:solidFill>
                <a:latin typeface="Arial" panose="020B0604020202020204" pitchFamily="34" charset="0"/>
              </a:rPr>
              <a:t>C</a:t>
            </a:r>
            <a:r>
              <a:rPr lang="en-US" sz="1800" i="1" dirty="0">
                <a:solidFill>
                  <a:srgbClr val="00B0F0"/>
                </a:solidFill>
                <a:latin typeface="Arial" panose="020B0604020202020204" pitchFamily="34" charset="0"/>
              </a:rPr>
              <a:t> contact with tumor cell and activation of the T-cell so that the cancer cell is killed?</a:t>
            </a:r>
            <a:endParaRPr lang="en-US" sz="180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8545" y="641450"/>
            <a:ext cx="2537336" cy="2585323"/>
          </a:xfrm>
          <a:prstGeom prst="rect">
            <a:avLst/>
          </a:prstGeom>
          <a:noFill/>
        </p:spPr>
        <p:txBody>
          <a:bodyPr wrap="square" rtlCol="0">
            <a:spAutoFit/>
          </a:bodyPr>
          <a:lstStyle/>
          <a:p>
            <a:r>
              <a:rPr lang="en-US" sz="1800" dirty="0">
                <a:latin typeface="Arial" panose="020B0604020202020204" pitchFamily="34" charset="0"/>
              </a:rPr>
              <a:t>Loss of MHC I expression means that T</a:t>
            </a:r>
            <a:r>
              <a:rPr lang="en-US" sz="1800" baseline="-25000" dirty="0">
                <a:latin typeface="Arial" panose="020B0604020202020204" pitchFamily="34" charset="0"/>
              </a:rPr>
              <a:t>CTL</a:t>
            </a:r>
            <a:r>
              <a:rPr lang="en-US" sz="18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F0FC84DA-ED46-6E8A-DD68-3E9381CEF750}"/>
              </a:ext>
            </a:extLst>
          </p:cNvPr>
          <p:cNvSpPr txBox="1"/>
          <p:nvPr/>
        </p:nvSpPr>
        <p:spPr>
          <a:xfrm>
            <a:off x="4510881" y="5426500"/>
            <a:ext cx="1184940" cy="723916"/>
          </a:xfrm>
          <a:prstGeom prst="rect">
            <a:avLst/>
          </a:prstGeom>
          <a:solidFill>
            <a:srgbClr val="CCCCCC"/>
          </a:solidFill>
        </p:spPr>
        <p:txBody>
          <a:bodyPr wrap="none" rtlCol="0">
            <a:spAutoFit/>
          </a:bodyPr>
          <a:lstStyle/>
          <a:p>
            <a:r>
              <a:rPr lang="en-US" sz="2052" b="1" dirty="0">
                <a:latin typeface="Arial" panose="020B0604020202020204" pitchFamily="34" charset="0"/>
              </a:rPr>
              <a:t>Cancer</a:t>
            </a:r>
          </a:p>
          <a:p>
            <a:r>
              <a:rPr lang="en-US" sz="2052" b="1" dirty="0">
                <a:latin typeface="Arial" panose="020B0604020202020204" pitchFamily="34" charset="0"/>
              </a:rPr>
              <a:t>Cell       </a:t>
            </a:r>
          </a:p>
        </p:txBody>
      </p:sp>
      <p:sp>
        <p:nvSpPr>
          <p:cNvPr id="10" name="Date Placeholder 9">
            <a:extLst>
              <a:ext uri="{FF2B5EF4-FFF2-40B4-BE49-F238E27FC236}">
                <a16:creationId xmlns:a16="http://schemas.microsoft.com/office/drawing/2014/main" id="{F956A760-0550-AAF8-FF6F-E1883DD9F71A}"/>
              </a:ext>
            </a:extLst>
          </p:cNvPr>
          <p:cNvSpPr>
            <a:spLocks noGrp="1"/>
          </p:cNvSpPr>
          <p:nvPr>
            <p:ph type="dt" sz="half" idx="10"/>
          </p:nvPr>
        </p:nvSpPr>
        <p:spPr/>
        <p:txBody>
          <a:bodyPr/>
          <a:lstStyle/>
          <a:p>
            <a:fld id="{5D6C1A2B-EE94-4E20-927F-701F7C39837D}" type="datetime1">
              <a:rPr lang="en-US" smtClean="0"/>
              <a:t>2/8/2025</a:t>
            </a:fld>
            <a:endParaRPr lang="en-US"/>
          </a:p>
        </p:txBody>
      </p:sp>
      <p:sp>
        <p:nvSpPr>
          <p:cNvPr id="11" name="Footer Placeholder 10">
            <a:extLst>
              <a:ext uri="{FF2B5EF4-FFF2-40B4-BE49-F238E27FC236}">
                <a16:creationId xmlns:a16="http://schemas.microsoft.com/office/drawing/2014/main" id="{060EBE2B-C0E0-3562-DAD4-964D0ADFE442}"/>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F7F5F8E2-1DA4-792B-E497-DCAA34B7640D}"/>
              </a:ext>
            </a:extLst>
          </p:cNvPr>
          <p:cNvSpPr>
            <a:spLocks noGrp="1"/>
          </p:cNvSpPr>
          <p:nvPr>
            <p:ph type="sldNum" sz="quarter" idx="12"/>
          </p:nvPr>
        </p:nvSpPr>
        <p:spPr/>
        <p:txBody>
          <a:bodyPr/>
          <a:lstStyle/>
          <a:p>
            <a:fld id="{DC3BB032-4020-48F4-953B-341806DC4A2B}" type="slidenum">
              <a:rPr lang="en-US" smtClean="0"/>
              <a:t>19</a:t>
            </a:fld>
            <a:endParaRPr lang="en-US"/>
          </a:p>
        </p:txBody>
      </p:sp>
    </p:spTree>
    <p:extLst>
      <p:ext uri="{BB962C8B-B14F-4D97-AF65-F5344CB8AC3E}">
        <p14:creationId xmlns:p14="http://schemas.microsoft.com/office/powerpoint/2010/main" val="139320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77617" y="132044"/>
            <a:ext cx="5727700" cy="394369"/>
          </a:xfrm>
        </p:spPr>
        <p:txBody>
          <a:bodyPr>
            <a:noAutofit/>
          </a:bodyPr>
          <a:lstStyle/>
          <a:p>
            <a:r>
              <a:rPr lang="en-US" sz="2982" dirty="0"/>
              <a:t>Polymerase Chain Reaction</a:t>
            </a:r>
          </a:p>
        </p:txBody>
      </p:sp>
      <p:sp>
        <p:nvSpPr>
          <p:cNvPr id="5" name="Content Placeholder 4"/>
          <p:cNvSpPr>
            <a:spLocks noGrp="1"/>
          </p:cNvSpPr>
          <p:nvPr>
            <p:ph idx="4294967295"/>
          </p:nvPr>
        </p:nvSpPr>
        <p:spPr>
          <a:xfrm>
            <a:off x="0" y="587375"/>
            <a:ext cx="6415881" cy="5618163"/>
          </a:xfrm>
        </p:spPr>
        <p:txBody>
          <a:bodyPr>
            <a:noAutofit/>
          </a:bodyPr>
          <a:lstStyle/>
          <a:p>
            <a:pPr marL="276197" indent="-276197">
              <a:spcBef>
                <a:spcPts val="0"/>
              </a:spcBef>
            </a:pPr>
            <a:r>
              <a:rPr lang="en-US" sz="1800" dirty="0">
                <a:cs typeface="Arial" panose="020B0604020202020204" pitchFamily="34" charset="0"/>
              </a:rPr>
              <a:t>PCR is an </a:t>
            </a:r>
            <a:r>
              <a:rPr lang="en-US" sz="1800" i="1" dirty="0">
                <a:cs typeface="Arial" panose="020B0604020202020204" pitchFamily="34" charset="0"/>
              </a:rPr>
              <a:t>in vitro </a:t>
            </a:r>
            <a:r>
              <a:rPr lang="en-US" sz="1800" dirty="0">
                <a:cs typeface="Arial" panose="020B0604020202020204" pitchFamily="34" charset="0"/>
              </a:rPr>
              <a:t>DNA synthesis reaction in which a specific section of DNA is replicated over and over generating exponentially large amounts of a specific piece of DNA from trace amounts of starting material (template). </a:t>
            </a:r>
          </a:p>
          <a:p>
            <a:pPr marL="276197" indent="-276197">
              <a:spcBef>
                <a:spcPts val="0"/>
              </a:spcBef>
            </a:pPr>
            <a:r>
              <a:rPr lang="en-US" sz="1800" dirty="0">
                <a:cs typeface="Arial" panose="020B0604020202020204" pitchFamily="34" charset="0"/>
              </a:rPr>
              <a:t>Template can be trace amounts of DNA from a drop of blood, a single hair follicle, or a cheek cell.</a:t>
            </a:r>
          </a:p>
          <a:p>
            <a:pPr marL="276197" indent="-276197">
              <a:spcBef>
                <a:spcPts val="0"/>
              </a:spcBef>
            </a:pPr>
            <a:r>
              <a:rPr lang="en-US" sz="1800" dirty="0">
                <a:cs typeface="Arial" panose="020B0604020202020204" pitchFamily="34" charset="0"/>
              </a:rPr>
              <a:t>The region of DNA that is copied is specified by the sequence of two primers, which are short ssDNA  that initiate polymerase activity.  The primers are in vast excess over the DNA.</a:t>
            </a:r>
          </a:p>
          <a:p>
            <a:pPr marL="363204" indent="-363204" algn="just">
              <a:spcBef>
                <a:spcPts val="0"/>
              </a:spcBef>
              <a:buFont typeface="Symbol" panose="05050102010706020507" pitchFamily="18" charset="2"/>
              <a:buChar char=""/>
              <a:tabLst>
                <a:tab pos="242136" algn="l"/>
              </a:tabLst>
            </a:pPr>
            <a:r>
              <a:rPr lang="en-US" sz="1800" dirty="0">
                <a:ea typeface="Times" panose="02020603050405020304" pitchFamily="18" charset="0"/>
                <a:cs typeface="Arial" panose="020B0604020202020204" pitchFamily="34" charset="0"/>
              </a:rPr>
              <a:t>The location of the amplified segment is </a:t>
            </a:r>
            <a:r>
              <a:rPr lang="en-US" sz="1800" i="1" dirty="0">
                <a:ea typeface="Times" panose="02020603050405020304" pitchFamily="18" charset="0"/>
                <a:cs typeface="Arial" panose="020B0604020202020204" pitchFamily="34" charset="0"/>
              </a:rPr>
              <a:t>defined</a:t>
            </a:r>
            <a:r>
              <a:rPr lang="en-US" sz="1800" dirty="0">
                <a:ea typeface="Times" panose="02020603050405020304" pitchFamily="18" charset="0"/>
                <a:cs typeface="Arial" panose="020B0604020202020204" pitchFamily="34" charset="0"/>
              </a:rPr>
              <a:t> by two primers (</a:t>
            </a:r>
            <a:r>
              <a:rPr lang="en-US" sz="1800" dirty="0">
                <a:solidFill>
                  <a:srgbClr val="FF0000"/>
                </a:solidFill>
                <a:ea typeface="Times" panose="02020603050405020304" pitchFamily="18" charset="0"/>
                <a:cs typeface="Arial" panose="020B0604020202020204" pitchFamily="34" charset="0"/>
              </a:rPr>
              <a:t>left</a:t>
            </a:r>
            <a:r>
              <a:rPr lang="en-US" sz="1800" dirty="0">
                <a:ea typeface="Times" panose="02020603050405020304" pitchFamily="18" charset="0"/>
                <a:cs typeface="Arial" panose="020B0604020202020204" pitchFamily="34" charset="0"/>
              </a:rPr>
              <a:t> = </a:t>
            </a:r>
            <a:r>
              <a:rPr lang="en-US" sz="1800" dirty="0">
                <a:solidFill>
                  <a:srgbClr val="FF0000"/>
                </a:solidFill>
                <a:ea typeface="Times" panose="02020603050405020304" pitchFamily="18" charset="0"/>
                <a:cs typeface="Arial" panose="020B0604020202020204" pitchFamily="34" charset="0"/>
              </a:rPr>
              <a:t>upstream, </a:t>
            </a:r>
            <a:r>
              <a:rPr lang="en-US" sz="1800" dirty="0">
                <a:solidFill>
                  <a:srgbClr val="00B050"/>
                </a:solidFill>
                <a:ea typeface="Times" panose="02020603050405020304" pitchFamily="18" charset="0"/>
                <a:cs typeface="Arial" panose="020B0604020202020204" pitchFamily="34" charset="0"/>
              </a:rPr>
              <a:t>right =  downstream</a:t>
            </a:r>
            <a:r>
              <a:rPr lang="en-US" sz="1800" dirty="0">
                <a:ea typeface="Times" panose="02020603050405020304" pitchFamily="18" charset="0"/>
                <a:cs typeface="Arial" panose="020B0604020202020204" pitchFamily="34" charset="0"/>
              </a:rPr>
              <a:t>):</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anneal to their templates according to Watson-Crick pairing rules (A-T, G-C),</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initiate polymerization from those sites,</a:t>
            </a:r>
          </a:p>
          <a:p>
            <a:pPr marL="791242" lvl="1" indent="-304324" algn="just">
              <a:spcBef>
                <a:spcPts val="0"/>
              </a:spcBef>
              <a:buFont typeface="Courier New" panose="02070309020205020404" pitchFamily="49" charset="0"/>
              <a:buChar char="o"/>
              <a:tabLst>
                <a:tab pos="242136" algn="l"/>
              </a:tabLst>
            </a:pPr>
            <a:r>
              <a:rPr lang="en-US" sz="1800" dirty="0">
                <a:ea typeface="Times" panose="02020603050405020304" pitchFamily="18" charset="0"/>
                <a:cs typeface="Arial" panose="020B0604020202020204" pitchFamily="34" charset="0"/>
              </a:rPr>
              <a:t>they are incorporated into the final PCR product.</a:t>
            </a:r>
          </a:p>
          <a:p>
            <a:pPr lvl="1" algn="just">
              <a:spcBef>
                <a:spcPts val="0"/>
              </a:spcBef>
              <a:tabLst>
                <a:tab pos="242136" algn="l"/>
              </a:tabLst>
            </a:pPr>
            <a:r>
              <a:rPr lang="en-US" sz="1800" dirty="0">
                <a:solidFill>
                  <a:srgbClr val="FF0000"/>
                </a:solidFill>
                <a:ea typeface="Times" panose="02020603050405020304" pitchFamily="18" charset="0"/>
                <a:cs typeface="Arial" panose="020B0604020202020204" pitchFamily="34" charset="0"/>
              </a:rPr>
              <a:t>Left primer = sequence of top strand at left boundary</a:t>
            </a:r>
          </a:p>
          <a:p>
            <a:pPr lvl="1" algn="just">
              <a:spcBef>
                <a:spcPts val="0"/>
              </a:spcBef>
              <a:tabLst>
                <a:tab pos="242136" algn="l"/>
              </a:tabLst>
            </a:pPr>
            <a:r>
              <a:rPr lang="en-US" sz="1800" dirty="0">
                <a:solidFill>
                  <a:srgbClr val="00B050"/>
                </a:solidFill>
                <a:ea typeface="Times" panose="02020603050405020304" pitchFamily="18" charset="0"/>
                <a:cs typeface="Arial" panose="020B0604020202020204" pitchFamily="34" charset="0"/>
              </a:rPr>
              <a:t>Right primer = sequence of bottom strand at right boundary</a:t>
            </a:r>
          </a:p>
          <a:p>
            <a:pPr algn="just">
              <a:spcBef>
                <a:spcPts val="0"/>
              </a:spcBef>
              <a:tabLst>
                <a:tab pos="242136" algn="l"/>
              </a:tabLst>
            </a:pPr>
            <a:r>
              <a:rPr lang="en-US" sz="1800" dirty="0">
                <a:solidFill>
                  <a:srgbClr val="C00000"/>
                </a:solidFill>
                <a:ea typeface="Times" panose="02020603050405020304" pitchFamily="18" charset="0"/>
                <a:cs typeface="Arial" panose="020B0604020202020204" pitchFamily="34" charset="0"/>
              </a:rPr>
              <a:t>The primers are DNA and are synthesized chemically, they can be any desired sequence.</a:t>
            </a:r>
          </a:p>
          <a:p>
            <a:pPr marL="276197" indent="-276197">
              <a:spcBef>
                <a:spcPts val="639"/>
              </a:spcBef>
            </a:pPr>
            <a:r>
              <a:rPr lang="en-US" sz="1800" dirty="0">
                <a:cs typeface="Arial" panose="020B0604020202020204" pitchFamily="34" charset="0"/>
              </a:rPr>
              <a:t>If there is no homology between the primers and the input DNA, then no PCR product will be formed.</a:t>
            </a:r>
          </a:p>
        </p:txBody>
      </p:sp>
      <p:sp>
        <p:nvSpPr>
          <p:cNvPr id="4" name="Rectangle 3">
            <a:extLst>
              <a:ext uri="{FF2B5EF4-FFF2-40B4-BE49-F238E27FC236}">
                <a16:creationId xmlns:a16="http://schemas.microsoft.com/office/drawing/2014/main" id="{8A203572-026F-4672-9100-12E1B84305DD}"/>
              </a:ext>
            </a:extLst>
          </p:cNvPr>
          <p:cNvSpPr/>
          <p:nvPr/>
        </p:nvSpPr>
        <p:spPr>
          <a:xfrm>
            <a:off x="6705601" y="5088049"/>
            <a:ext cx="6019799" cy="1754326"/>
          </a:xfrm>
          <a:prstGeom prst="rect">
            <a:avLst/>
          </a:prstGeom>
        </p:spPr>
        <p:txBody>
          <a:bodyPr wrap="square">
            <a:spAutoFit/>
          </a:bodyPr>
          <a:lstStyle/>
          <a:p>
            <a:r>
              <a:rPr lang="en-US" sz="1800" dirty="0">
                <a:latin typeface="Arial" panose="020B0604020202020204" pitchFamily="34" charset="0"/>
              </a:rPr>
              <a:t>Each  PCR cycle consists of three steps:</a:t>
            </a:r>
          </a:p>
          <a:p>
            <a:pPr marL="290728" indent="-290728">
              <a:buFont typeface="+mj-lt"/>
              <a:buAutoNum type="arabicPeriod"/>
            </a:pPr>
            <a:r>
              <a:rPr lang="en-US" sz="1800" dirty="0">
                <a:latin typeface="Arial" panose="020B0604020202020204" pitchFamily="34" charset="0"/>
              </a:rPr>
              <a:t>Denaturation of the DNA to make it single stranded (2 min  at 98 C)</a:t>
            </a:r>
          </a:p>
          <a:p>
            <a:pPr marL="290728" indent="-290728">
              <a:buFont typeface="+mj-lt"/>
              <a:buAutoNum type="arabicPeriod"/>
            </a:pPr>
            <a:r>
              <a:rPr lang="en-US" sz="1800" dirty="0">
                <a:latin typeface="Arial" panose="020B0604020202020204" pitchFamily="34" charset="0"/>
              </a:rPr>
              <a:t>Lowering of temperature to let the primers form double-stranded DNA (1 min  at 55 C)</a:t>
            </a:r>
          </a:p>
          <a:p>
            <a:pPr marL="290728" indent="-290728">
              <a:buFont typeface="+mj-lt"/>
              <a:buAutoNum type="arabicPeriod"/>
            </a:pPr>
            <a:r>
              <a:rPr lang="en-US" sz="1800" dirty="0">
                <a:latin typeface="Arial" panose="020B0604020202020204" pitchFamily="34" charset="0"/>
              </a:rPr>
              <a:t>Elongation by DNA polymerase (1 min/kb  at 78 C)</a:t>
            </a:r>
          </a:p>
        </p:txBody>
      </p:sp>
      <p:pic>
        <p:nvPicPr>
          <p:cNvPr id="11" name="Picture 10">
            <a:extLst>
              <a:ext uri="{FF2B5EF4-FFF2-40B4-BE49-F238E27FC236}">
                <a16:creationId xmlns:a16="http://schemas.microsoft.com/office/drawing/2014/main" id="{BC9ACC6F-F99D-4583-B1D3-3C71BA2EE9A1}"/>
              </a:ext>
            </a:extLst>
          </p:cNvPr>
          <p:cNvPicPr>
            <a:picLocks noChangeAspect="1"/>
          </p:cNvPicPr>
          <p:nvPr/>
        </p:nvPicPr>
        <p:blipFill rotWithShape="1">
          <a:blip r:embed="rId3"/>
          <a:srcRect l="22938" r="16967"/>
          <a:stretch/>
        </p:blipFill>
        <p:spPr>
          <a:xfrm>
            <a:off x="6796881" y="564900"/>
            <a:ext cx="1039419" cy="1513428"/>
          </a:xfrm>
          <a:prstGeom prst="rect">
            <a:avLst/>
          </a:prstGeom>
        </p:spPr>
      </p:pic>
      <p:graphicFrame>
        <p:nvGraphicFramePr>
          <p:cNvPr id="13" name="Object 12">
            <a:extLst>
              <a:ext uri="{FF2B5EF4-FFF2-40B4-BE49-F238E27FC236}">
                <a16:creationId xmlns:a16="http://schemas.microsoft.com/office/drawing/2014/main" id="{03ADD0BD-47FA-AA91-5593-F2E2C322D0FB}"/>
              </a:ext>
            </a:extLst>
          </p:cNvPr>
          <p:cNvGraphicFramePr>
            <a:graphicFrameLocks noChangeAspect="1"/>
          </p:cNvGraphicFramePr>
          <p:nvPr/>
        </p:nvGraphicFramePr>
        <p:xfrm>
          <a:off x="6939836" y="1242680"/>
          <a:ext cx="5395119" cy="3845369"/>
        </p:xfrm>
        <a:graphic>
          <a:graphicData uri="http://schemas.openxmlformats.org/presentationml/2006/ole">
            <mc:AlternateContent xmlns:mc="http://schemas.openxmlformats.org/markup-compatibility/2006">
              <mc:Choice xmlns:v="urn:schemas-microsoft-com:vml" Requires="v">
                <p:oleObj name="MDLDrawObject Class" r:id="rId4" imgW="3418495" imgH="2438137" progId="MDLDrawOLE.MDLDrawObject.1">
                  <p:embed/>
                </p:oleObj>
              </mc:Choice>
              <mc:Fallback>
                <p:oleObj name="MDLDrawObject Class" r:id="rId4" imgW="3418495" imgH="2438137" progId="MDLDrawOLE.MDLDrawObject.1">
                  <p:embed/>
                  <p:pic>
                    <p:nvPicPr>
                      <p:cNvPr id="13" name="Object 12">
                        <a:extLst>
                          <a:ext uri="{FF2B5EF4-FFF2-40B4-BE49-F238E27FC236}">
                            <a16:creationId xmlns:a16="http://schemas.microsoft.com/office/drawing/2014/main" id="{03ADD0BD-47FA-AA91-5593-F2E2C322D0FB}"/>
                          </a:ext>
                        </a:extLst>
                      </p:cNvPr>
                      <p:cNvPicPr>
                        <a:picLocks noChangeAspect="1" noChangeArrowheads="1"/>
                      </p:cNvPicPr>
                      <p:nvPr/>
                    </p:nvPicPr>
                    <p:blipFill>
                      <a:blip r:embed="rId5"/>
                      <a:srcRect/>
                      <a:stretch>
                        <a:fillRect/>
                      </a:stretch>
                    </p:blipFill>
                    <p:spPr bwMode="auto">
                      <a:xfrm>
                        <a:off x="6939836" y="1242680"/>
                        <a:ext cx="5395119" cy="3845369"/>
                      </a:xfrm>
                      <a:prstGeom prst="rect">
                        <a:avLst/>
                      </a:prstGeom>
                      <a:noFill/>
                    </p:spPr>
                  </p:pic>
                </p:oleObj>
              </mc:Fallback>
            </mc:AlternateContent>
          </a:graphicData>
        </a:graphic>
      </p:graphicFrame>
      <p:sp>
        <p:nvSpPr>
          <p:cNvPr id="3" name="Date Placeholder 2">
            <a:extLst>
              <a:ext uri="{FF2B5EF4-FFF2-40B4-BE49-F238E27FC236}">
                <a16:creationId xmlns:a16="http://schemas.microsoft.com/office/drawing/2014/main" id="{CD7C01FE-1048-F3C7-F1E9-BFC8846404D5}"/>
              </a:ext>
            </a:extLst>
          </p:cNvPr>
          <p:cNvSpPr>
            <a:spLocks noGrp="1"/>
          </p:cNvSpPr>
          <p:nvPr>
            <p:ph type="dt" sz="half" idx="10"/>
          </p:nvPr>
        </p:nvSpPr>
        <p:spPr/>
        <p:txBody>
          <a:bodyPr/>
          <a:lstStyle/>
          <a:p>
            <a:fld id="{8DF5DDD3-2E4A-4E30-8783-735829528620}" type="datetime1">
              <a:rPr lang="en-US" smtClean="0"/>
              <a:t>2/8/2025</a:t>
            </a:fld>
            <a:endParaRPr lang="en-US"/>
          </a:p>
        </p:txBody>
      </p:sp>
      <p:sp>
        <p:nvSpPr>
          <p:cNvPr id="8" name="Footer Placeholder 7">
            <a:extLst>
              <a:ext uri="{FF2B5EF4-FFF2-40B4-BE49-F238E27FC236}">
                <a16:creationId xmlns:a16="http://schemas.microsoft.com/office/drawing/2014/main" id="{96CB0055-849A-FF13-92DC-C9645E841325}"/>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B3376090-F292-F937-7247-6F9B152F24D7}"/>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1539602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rcRect l="3447" t="5859" r="3470" b="5907"/>
          <a:stretch/>
        </p:blipFill>
        <p:spPr>
          <a:xfrm>
            <a:off x="4320380" y="761056"/>
            <a:ext cx="6172201" cy="3999460"/>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8545" y="74546"/>
            <a:ext cx="12915617" cy="485646"/>
          </a:xfrm>
          <a:prstGeom prst="rect">
            <a:avLst/>
          </a:prstGeom>
        </p:spPr>
        <p:txBody>
          <a:bodyPr wrap="square">
            <a:spAutoFit/>
          </a:bodyPr>
          <a:lstStyle/>
          <a:p>
            <a:r>
              <a:rPr lang="en-US" sz="2556" dirty="0">
                <a:latin typeface="Arial" panose="020B0604020202020204" pitchFamily="34" charset="0"/>
              </a:rPr>
              <a:t>Cancer Treatment with Antibodies - Cancer Evasion - Loss of MHC I on Tumor Cell</a:t>
            </a:r>
            <a:endParaRPr lang="en-US" sz="2556"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406481" y="3475037"/>
            <a:ext cx="1276311" cy="354584"/>
          </a:xfrm>
          <a:prstGeom prst="rect">
            <a:avLst/>
          </a:prstGeom>
          <a:solidFill>
            <a:schemeClr val="bg1"/>
          </a:solidFill>
          <a:ln>
            <a:solidFill>
              <a:schemeClr val="bg1">
                <a:lumMod val="50000"/>
              </a:schemeClr>
            </a:solidFill>
          </a:ln>
        </p:spPr>
        <p:txBody>
          <a:bodyPr wrap="none" rtlCol="0">
            <a:spAutoFit/>
          </a:bodyPr>
          <a:lstStyle/>
          <a:p>
            <a:r>
              <a:rPr lang="en-US" sz="1704"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l="5479" t="21276" r="51553" b="10860"/>
          <a:stretch/>
        </p:blipFill>
        <p:spPr>
          <a:xfrm>
            <a:off x="10527384" y="1364819"/>
            <a:ext cx="2286000" cy="2707939"/>
          </a:xfrm>
          <a:prstGeom prst="rect">
            <a:avLst/>
          </a:prstGeom>
        </p:spPr>
      </p:pic>
      <p:sp>
        <p:nvSpPr>
          <p:cNvPr id="12" name="TextBox 11">
            <a:extLst>
              <a:ext uri="{FF2B5EF4-FFF2-40B4-BE49-F238E27FC236}">
                <a16:creationId xmlns:a16="http://schemas.microsoft.com/office/drawing/2014/main" id="{C9DA3BA7-92EB-4489-AA29-AAD6B2A3F970}"/>
              </a:ext>
            </a:extLst>
          </p:cNvPr>
          <p:cNvSpPr txBox="1"/>
          <p:nvPr/>
        </p:nvSpPr>
        <p:spPr>
          <a:xfrm>
            <a:off x="4968080" y="4877385"/>
            <a:ext cx="8016081" cy="1754326"/>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Bispecific antibodies are generated from two separate antibodies:</a:t>
            </a:r>
          </a:p>
          <a:p>
            <a:pPr marL="791242" lvl="1" indent="-304324">
              <a:buFont typeface="Arial" panose="020B0604020202020204" pitchFamily="34" charset="0"/>
              <a:buChar char="•"/>
            </a:pPr>
            <a:r>
              <a:rPr lang="en-US" sz="1800" dirty="0">
                <a:latin typeface="Arial" panose="020B0604020202020204" pitchFamily="34" charset="0"/>
              </a:rPr>
              <a:t>One recognizes CD3, which is part of the T-cell receptor (TCR)</a:t>
            </a:r>
          </a:p>
          <a:p>
            <a:pPr marL="791242" lvl="1" indent="-304324">
              <a:buFont typeface="Arial" panose="020B0604020202020204" pitchFamily="34" charset="0"/>
              <a:buChar char="•"/>
            </a:pPr>
            <a:r>
              <a:rPr lang="en-US" sz="1800" dirty="0">
                <a:latin typeface="Arial" panose="020B0604020202020204" pitchFamily="34" charset="0"/>
              </a:rPr>
              <a:t>Other recognizes a tumor antigen.</a:t>
            </a:r>
          </a:p>
          <a:p>
            <a:pPr marL="304324" indent="-304324">
              <a:buFont typeface="Arial" panose="020B0604020202020204" pitchFamily="34" charset="0"/>
              <a:buChar char="•"/>
            </a:pPr>
            <a:r>
              <a:rPr lang="en-US" sz="1800" dirty="0">
                <a:latin typeface="Arial" panose="020B0604020202020204" pitchFamily="34" charset="0"/>
              </a:rPr>
              <a:t>The two variable regions are linked into a single polypeptide chain by construction of a synthetic DNA molecule.</a:t>
            </a:r>
          </a:p>
          <a:p>
            <a:pPr marL="304324" indent="-304324">
              <a:buFont typeface="Arial" panose="020B0604020202020204" pitchFamily="34" charset="0"/>
              <a:buChar char="•"/>
            </a:pPr>
            <a:r>
              <a:rPr lang="en-US" sz="1800" dirty="0">
                <a:latin typeface="Arial" panose="020B0604020202020204" pitchFamily="34" charset="0"/>
              </a:rPr>
              <a:t>The dual binding event mimics the original MHC-I TCR interaction.</a:t>
            </a:r>
          </a:p>
        </p:txBody>
      </p:sp>
      <p:sp>
        <p:nvSpPr>
          <p:cNvPr id="2" name="TextBox 1">
            <a:extLst>
              <a:ext uri="{FF2B5EF4-FFF2-40B4-BE49-F238E27FC236}">
                <a16:creationId xmlns:a16="http://schemas.microsoft.com/office/drawing/2014/main" id="{CC668F95-5DF0-83B2-D73E-F1D9321ABEE5}"/>
              </a:ext>
            </a:extLst>
          </p:cNvPr>
          <p:cNvSpPr txBox="1"/>
          <p:nvPr/>
        </p:nvSpPr>
        <p:spPr>
          <a:xfrm>
            <a:off x="11133956" y="3353318"/>
            <a:ext cx="904415" cy="551177"/>
          </a:xfrm>
          <a:prstGeom prst="rect">
            <a:avLst/>
          </a:prstGeom>
          <a:solidFill>
            <a:srgbClr val="CCCCCC"/>
          </a:solidFill>
        </p:spPr>
        <p:txBody>
          <a:bodyPr wrap="none" rtlCol="0">
            <a:spAutoFit/>
          </a:bodyPr>
          <a:lstStyle/>
          <a:p>
            <a:r>
              <a:rPr lang="en-US" sz="1491" b="1" dirty="0">
                <a:latin typeface="Arial" panose="020B0604020202020204" pitchFamily="34" charset="0"/>
              </a:rPr>
              <a:t>Cancer</a:t>
            </a:r>
          </a:p>
          <a:p>
            <a:r>
              <a:rPr lang="en-US" sz="1491" b="1" dirty="0">
                <a:latin typeface="Arial" panose="020B0604020202020204" pitchFamily="34" charset="0"/>
              </a:rPr>
              <a:t>Cell       </a:t>
            </a:r>
          </a:p>
        </p:txBody>
      </p:sp>
      <p:sp>
        <p:nvSpPr>
          <p:cNvPr id="13" name="Date Placeholder 12">
            <a:extLst>
              <a:ext uri="{FF2B5EF4-FFF2-40B4-BE49-F238E27FC236}">
                <a16:creationId xmlns:a16="http://schemas.microsoft.com/office/drawing/2014/main" id="{A7167580-C722-52D2-6588-3E637F5CDD8D}"/>
              </a:ext>
            </a:extLst>
          </p:cNvPr>
          <p:cNvSpPr>
            <a:spLocks noGrp="1"/>
          </p:cNvSpPr>
          <p:nvPr>
            <p:ph type="dt" sz="half" idx="10"/>
          </p:nvPr>
        </p:nvSpPr>
        <p:spPr/>
        <p:txBody>
          <a:bodyPr/>
          <a:lstStyle/>
          <a:p>
            <a:fld id="{EA066ABA-0800-4691-BD69-F08544620DFD}" type="datetime1">
              <a:rPr lang="en-US" smtClean="0"/>
              <a:t>2/8/2025</a:t>
            </a:fld>
            <a:endParaRPr lang="en-US"/>
          </a:p>
        </p:txBody>
      </p:sp>
      <p:sp>
        <p:nvSpPr>
          <p:cNvPr id="14" name="Footer Placeholder 13">
            <a:extLst>
              <a:ext uri="{FF2B5EF4-FFF2-40B4-BE49-F238E27FC236}">
                <a16:creationId xmlns:a16="http://schemas.microsoft.com/office/drawing/2014/main" id="{CF1A26BC-1BDC-8D14-B673-FA82B2C49D32}"/>
              </a:ext>
            </a:extLst>
          </p:cNvPr>
          <p:cNvSpPr>
            <a:spLocks noGrp="1"/>
          </p:cNvSpPr>
          <p:nvPr>
            <p:ph type="ftr" sz="quarter" idx="11"/>
          </p:nvPr>
        </p:nvSpPr>
        <p:spPr/>
        <p:txBody>
          <a:bodyPr/>
          <a:lstStyle/>
          <a:p>
            <a:r>
              <a:rPr lang="en-US"/>
              <a:t>Drugs and Disease Spring 2025 - Lecture 5</a:t>
            </a:r>
          </a:p>
        </p:txBody>
      </p:sp>
      <p:sp>
        <p:nvSpPr>
          <p:cNvPr id="15" name="Slide Number Placeholder 14">
            <a:extLst>
              <a:ext uri="{FF2B5EF4-FFF2-40B4-BE49-F238E27FC236}">
                <a16:creationId xmlns:a16="http://schemas.microsoft.com/office/drawing/2014/main" id="{3A3BEC4E-A4E3-2A99-1EE1-BBEE388CDCE4}"/>
              </a:ext>
            </a:extLst>
          </p:cNvPr>
          <p:cNvSpPr>
            <a:spLocks noGrp="1"/>
          </p:cNvSpPr>
          <p:nvPr>
            <p:ph type="sldNum" sz="quarter" idx="12"/>
          </p:nvPr>
        </p:nvSpPr>
        <p:spPr/>
        <p:txBody>
          <a:bodyPr/>
          <a:lstStyle/>
          <a:p>
            <a:fld id="{DC3BB032-4020-48F4-953B-341806DC4A2B}" type="slidenum">
              <a:rPr lang="en-US" smtClean="0"/>
              <a:t>20</a:t>
            </a:fld>
            <a:endParaRPr lang="en-US"/>
          </a:p>
        </p:txBody>
      </p:sp>
      <p:graphicFrame>
        <p:nvGraphicFramePr>
          <p:cNvPr id="3" name="Object 2">
            <a:extLst>
              <a:ext uri="{FF2B5EF4-FFF2-40B4-BE49-F238E27FC236}">
                <a16:creationId xmlns:a16="http://schemas.microsoft.com/office/drawing/2014/main" id="{9B750373-2D6B-1BE9-DF1C-3F98CA92439A}"/>
              </a:ext>
            </a:extLst>
          </p:cNvPr>
          <p:cNvGraphicFramePr>
            <a:graphicFrameLocks noChangeAspect="1"/>
          </p:cNvGraphicFramePr>
          <p:nvPr>
            <p:extLst>
              <p:ext uri="{D42A27DB-BD31-4B8C-83A1-F6EECF244321}">
                <p14:modId xmlns:p14="http://schemas.microsoft.com/office/powerpoint/2010/main" val="1818722290"/>
              </p:ext>
            </p:extLst>
          </p:nvPr>
        </p:nvGraphicFramePr>
        <p:xfrm>
          <a:off x="209383" y="1811234"/>
          <a:ext cx="4256088" cy="4687888"/>
        </p:xfrm>
        <a:graphic>
          <a:graphicData uri="http://schemas.openxmlformats.org/presentationml/2006/ole">
            <mc:AlternateContent xmlns:mc="http://schemas.openxmlformats.org/markup-compatibility/2006">
              <mc:Choice xmlns:v="urn:schemas-microsoft-com:vml" Requires="v">
                <p:oleObj name="MDLDrawObject Class" r:id="rId4" imgW="5981182" imgH="6581315" progId="MDLDrawOLE.MDLDrawObject.1">
                  <p:embed/>
                </p:oleObj>
              </mc:Choice>
              <mc:Fallback>
                <p:oleObj name="MDLDrawObject Class" r:id="rId4" imgW="5981182" imgH="6581315" progId="MDLDrawOLE.MDLDrawObject.1">
                  <p:embed/>
                  <p:pic>
                    <p:nvPicPr>
                      <p:cNvPr id="3" name="Object 2">
                        <a:extLst>
                          <a:ext uri="{FF2B5EF4-FFF2-40B4-BE49-F238E27FC236}">
                            <a16:creationId xmlns:a16="http://schemas.microsoft.com/office/drawing/2014/main" id="{9B750373-2D6B-1BE9-DF1C-3F98CA92439A}"/>
                          </a:ext>
                        </a:extLst>
                      </p:cNvPr>
                      <p:cNvPicPr/>
                      <p:nvPr/>
                    </p:nvPicPr>
                    <p:blipFill>
                      <a:blip r:embed="rId5"/>
                      <a:stretch>
                        <a:fillRect/>
                      </a:stretch>
                    </p:blipFill>
                    <p:spPr>
                      <a:xfrm>
                        <a:off x="209383" y="1811234"/>
                        <a:ext cx="4256088" cy="46878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53EDCD39-8492-DEDD-B7FB-7FFBD40E4F2B}"/>
              </a:ext>
            </a:extLst>
          </p:cNvPr>
          <p:cNvSpPr txBox="1"/>
          <p:nvPr/>
        </p:nvSpPr>
        <p:spPr>
          <a:xfrm>
            <a:off x="209383" y="602871"/>
            <a:ext cx="4076194" cy="1200329"/>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Tumor-associated antigen: An antigen that is found only on tumor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Up-regulation</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Mutation</a:t>
            </a:r>
          </a:p>
        </p:txBody>
      </p:sp>
    </p:spTree>
    <p:extLst>
      <p:ext uri="{BB962C8B-B14F-4D97-AF65-F5344CB8AC3E}">
        <p14:creationId xmlns:p14="http://schemas.microsoft.com/office/powerpoint/2010/main" val="21884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3107170" y="51841"/>
            <a:ext cx="8172820" cy="485646"/>
          </a:xfrm>
          <a:prstGeom prst="rect">
            <a:avLst/>
          </a:prstGeom>
        </p:spPr>
        <p:txBody>
          <a:bodyPr wrap="square">
            <a:spAutoFit/>
          </a:bodyPr>
          <a:lstStyle/>
          <a:p>
            <a:r>
              <a:rPr lang="en-US" sz="2556" dirty="0">
                <a:latin typeface="Arial" panose="020B0604020202020204" pitchFamily="34" charset="0"/>
              </a:rPr>
              <a:t>Chimeric Antigen Receptor T-cells = CAR T-Cells</a:t>
            </a:r>
            <a:endParaRPr lang="en-US" sz="2556"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10464055" y="3087557"/>
            <a:ext cx="1401217" cy="408125"/>
          </a:xfrm>
          <a:prstGeom prst="rect">
            <a:avLst/>
          </a:prstGeom>
          <a:noFill/>
        </p:spPr>
        <p:txBody>
          <a:bodyPr wrap="none" rtlCol="0">
            <a:spAutoFit/>
          </a:bodyPr>
          <a:lstStyle/>
          <a:p>
            <a:r>
              <a:rPr lang="en-US" sz="2052"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883709" y="1095032"/>
            <a:ext cx="3999481" cy="5326527"/>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45092" y="4796883"/>
            <a:ext cx="7494956" cy="2173544"/>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76058" y="2914845"/>
              <a:ext cx="4984" cy="4217"/>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6"/>
              <a:stretch>
                <a:fillRect/>
              </a:stretch>
            </p:blipFill>
            <p:spPr>
              <a:xfrm>
                <a:off x="1067158" y="2906060"/>
                <a:ext cx="22428" cy="214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1" name="Ink 40">
                <a:extLst>
                  <a:ext uri="{FF2B5EF4-FFF2-40B4-BE49-F238E27FC236}">
                    <a16:creationId xmlns:a16="http://schemas.microsoft.com/office/drawing/2014/main" id="{3E535F9A-989E-440E-AE72-A022BF378453}"/>
                  </a:ext>
                </a:extLst>
              </p14:cNvPr>
              <p14:cNvContentPartPr/>
              <p14:nvPr/>
            </p14:nvContentPartPr>
            <p14:xfrm>
              <a:off x="7270500" y="1454127"/>
              <a:ext cx="27988" cy="18786"/>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8"/>
              <a:stretch>
                <a:fillRect/>
              </a:stretch>
            </p:blipFill>
            <p:spPr>
              <a:xfrm>
                <a:off x="7261529" y="1445095"/>
                <a:ext cx="45570" cy="36488"/>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50720" y="406706"/>
            <a:ext cx="12153071" cy="646331"/>
          </a:xfrm>
          <a:prstGeom prst="rect">
            <a:avLst/>
          </a:prstGeom>
          <a:noFill/>
        </p:spPr>
        <p:txBody>
          <a:bodyPr wrap="none" rtlCol="0">
            <a:spAutoFit/>
          </a:bodyPr>
          <a:lstStyle/>
          <a:p>
            <a:pPr marL="365189" indent="-365189">
              <a:buFont typeface="+mj-lt"/>
              <a:buAutoNum type="alphaUcPeriod"/>
            </a:pPr>
            <a:r>
              <a:rPr lang="en-US" sz="1800" dirty="0">
                <a:latin typeface="Arial" panose="020B0604020202020204" pitchFamily="34" charset="0"/>
              </a:rPr>
              <a:t>Obtain antibodies against cancer antigen, isolate genes that code for light and heavy chains for those antibodies.</a:t>
            </a:r>
          </a:p>
          <a:p>
            <a:pPr marL="365189" indent="-365189">
              <a:buFont typeface="+mj-lt"/>
              <a:buAutoNum type="alphaUcPeriod"/>
            </a:pPr>
            <a:r>
              <a:rPr lang="en-US" sz="1800" dirty="0">
                <a:latin typeface="Arial" panose="020B0604020202020204" pitchFamily="34" charset="0"/>
              </a:rPr>
              <a:t>Fuse coding region for variable light and heavy domains to signaling  on T-cells =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33248" y="3144409"/>
            <a:ext cx="5595014" cy="1477328"/>
          </a:xfrm>
          <a:prstGeom prst="rect">
            <a:avLst/>
          </a:prstGeom>
          <a:noFill/>
        </p:spPr>
        <p:txBody>
          <a:bodyPr wrap="square">
            <a:spAutoFit/>
          </a:bodyPr>
          <a:lstStyle/>
          <a:p>
            <a:pPr marL="365189" indent="-365189">
              <a:buFont typeface="+mj-lt"/>
              <a:buAutoNum type="arabicPeriod"/>
            </a:pPr>
            <a:r>
              <a:rPr lang="en-US" sz="1800" dirty="0">
                <a:latin typeface="Arial" panose="020B0604020202020204" pitchFamily="34" charset="0"/>
              </a:rPr>
              <a:t>Obtain white blood cells from patient</a:t>
            </a:r>
          </a:p>
          <a:p>
            <a:pPr marL="365189" indent="-365189">
              <a:buFont typeface="+mj-lt"/>
              <a:buAutoNum type="arabicPeriod"/>
            </a:pPr>
            <a:r>
              <a:rPr lang="en-US" sz="1800" dirty="0">
                <a:latin typeface="Arial" panose="020B0604020202020204" pitchFamily="34" charset="0"/>
              </a:rPr>
              <a:t>Isolate T-cells</a:t>
            </a:r>
          </a:p>
          <a:p>
            <a:pPr marL="365189" indent="-365189">
              <a:buFont typeface="+mj-lt"/>
              <a:buAutoNum type="arabicPeriod"/>
            </a:pPr>
            <a:r>
              <a:rPr lang="en-US" sz="1800" dirty="0">
                <a:latin typeface="Arial" panose="020B0604020202020204" pitchFamily="34" charset="0"/>
              </a:rPr>
              <a:t>Introduce DNA into T-cells</a:t>
            </a:r>
          </a:p>
          <a:p>
            <a:pPr marL="365189" indent="-365189">
              <a:buFont typeface="+mj-lt"/>
              <a:buAutoNum type="arabicPeriod"/>
            </a:pPr>
            <a:r>
              <a:rPr lang="en-US" sz="1800" dirty="0">
                <a:latin typeface="Arial" panose="020B0604020202020204" pitchFamily="34" charset="0"/>
              </a:rPr>
              <a:t>Obtain large amounts of T-cells by cell culture</a:t>
            </a:r>
          </a:p>
          <a:p>
            <a:pPr marL="365189" indent="-365189">
              <a:buFont typeface="+mj-lt"/>
              <a:buAutoNum type="arabicPeriod"/>
            </a:pPr>
            <a:r>
              <a:rPr lang="en-US" sz="1800"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100972" y="2826949"/>
            <a:ext cx="6491197" cy="369332"/>
          </a:xfrm>
          <a:prstGeom prst="rect">
            <a:avLst/>
          </a:prstGeom>
          <a:noFill/>
        </p:spPr>
        <p:txBody>
          <a:bodyPr wrap="square">
            <a:spAutoFit/>
          </a:bodyPr>
          <a:lstStyle/>
          <a:p>
            <a:pPr marL="365189" indent="-365189">
              <a:buFont typeface="+mj-lt"/>
              <a:buAutoNum type="alphaUcPeriod" startAt="3"/>
            </a:pPr>
            <a:r>
              <a:rPr lang="en-US" sz="1800"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740537" y="1462675"/>
            <a:ext cx="1965266"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198500" y="1459982"/>
            <a:ext cx="1105285" cy="80732"/>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737064" y="2214598"/>
            <a:ext cx="1462483" cy="88370"/>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54323" y="1105297"/>
            <a:ext cx="193514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923172" y="1105297"/>
            <a:ext cx="1790875"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5171562" y="1105297"/>
            <a:ext cx="1164934" cy="354584"/>
          </a:xfrm>
          <a:prstGeom prst="rect">
            <a:avLst/>
          </a:prstGeom>
          <a:noFill/>
        </p:spPr>
        <p:txBody>
          <a:bodyPr wrap="none" rtlCol="0">
            <a:spAutoFit/>
          </a:bodyPr>
          <a:lstStyle/>
          <a:p>
            <a:r>
              <a:rPr lang="en-US" sz="1704"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3045108" y="2210708"/>
            <a:ext cx="678611" cy="88370"/>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379842" y="2209293"/>
            <a:ext cx="678611" cy="88370"/>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914739" y="1479434"/>
            <a:ext cx="1462483" cy="88370"/>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04"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740537" y="1566438"/>
            <a:ext cx="1663596" cy="624117"/>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81356" y="1542231"/>
            <a:ext cx="1893402" cy="6725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3097878" y="1481136"/>
            <a:ext cx="97487" cy="723964"/>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701624" y="1505372"/>
            <a:ext cx="23663" cy="720773"/>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755328" y="1523619"/>
            <a:ext cx="1159411" cy="68552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5181317" y="1523619"/>
            <a:ext cx="1195905" cy="70595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542445" y="2243890"/>
            <a:ext cx="391454" cy="307777"/>
          </a:xfrm>
          <a:prstGeom prst="rect">
            <a:avLst/>
          </a:prstGeom>
          <a:noFill/>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226390" y="2255695"/>
            <a:ext cx="372218" cy="307777"/>
          </a:xfrm>
          <a:prstGeom prst="rect">
            <a:avLst/>
          </a:prstGeom>
          <a:noFill/>
          <a:ln>
            <a:noFill/>
          </a:ln>
        </p:spPr>
        <p:txBody>
          <a:bodyPr wrap="non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4196862" y="2283320"/>
            <a:ext cx="540469" cy="307777"/>
          </a:xfrm>
          <a:prstGeom prst="rect">
            <a:avLst/>
          </a:prstGeom>
          <a:noFill/>
        </p:spPr>
        <p:txBody>
          <a:bodyPr wrap="none" rtlCol="0">
            <a:spAutoFit/>
          </a:bodyPr>
          <a:lstStyle/>
          <a:p>
            <a:r>
              <a:rPr lang="en-US" sz="1400"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21938" y="2425469"/>
            <a:ext cx="3371051" cy="276999"/>
          </a:xfrm>
          <a:prstGeom prst="rect">
            <a:avLst/>
          </a:prstGeom>
          <a:noFill/>
        </p:spPr>
        <p:txBody>
          <a:bodyPr wrap="none" rtlCol="0">
            <a:spAutoFit/>
          </a:bodyPr>
          <a:lstStyle/>
          <a:p>
            <a:r>
              <a:rPr lang="en-US" sz="1200"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97995" y="1520718"/>
            <a:ext cx="2447721" cy="276999"/>
          </a:xfrm>
          <a:prstGeom prst="rect">
            <a:avLst/>
          </a:prstGeom>
          <a:solidFill>
            <a:schemeClr val="bg1">
              <a:alpha val="44000"/>
            </a:schemeClr>
          </a:solidFill>
        </p:spPr>
        <p:txBody>
          <a:bodyPr wrap="none" rtlCol="0">
            <a:spAutoFit/>
          </a:bodyPr>
          <a:lstStyle/>
          <a:p>
            <a:r>
              <a:rPr lang="en-US" sz="1200"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3011287" y="1520718"/>
            <a:ext cx="1505156" cy="276999"/>
          </a:xfrm>
          <a:prstGeom prst="rect">
            <a:avLst/>
          </a:prstGeom>
          <a:solidFill>
            <a:schemeClr val="bg1">
              <a:alpha val="44000"/>
            </a:schemeClr>
          </a:solidFill>
        </p:spPr>
        <p:txBody>
          <a:bodyPr wrap="none" rtlCol="0">
            <a:spAutoFit/>
          </a:bodyPr>
          <a:lstStyle/>
          <a:p>
            <a:r>
              <a:rPr lang="en-US" sz="1200"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755848" y="1520718"/>
            <a:ext cx="1966820" cy="276999"/>
          </a:xfrm>
          <a:prstGeom prst="rect">
            <a:avLst/>
          </a:prstGeom>
          <a:solidFill>
            <a:schemeClr val="bg1">
              <a:alpha val="44000"/>
            </a:schemeClr>
          </a:solidFill>
        </p:spPr>
        <p:txBody>
          <a:bodyPr wrap="none" rtlCol="0">
            <a:spAutoFit/>
          </a:bodyPr>
          <a:lstStyle/>
          <a:p>
            <a:r>
              <a:rPr lang="en-US" sz="1200"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6038229" y="2875502"/>
            <a:ext cx="3060427" cy="923330"/>
          </a:xfrm>
          <a:prstGeom prst="rect">
            <a:avLst/>
          </a:prstGeom>
          <a:noFill/>
        </p:spPr>
        <p:txBody>
          <a:bodyPr wrap="square" rtlCol="0">
            <a:spAutoFit/>
          </a:bodyPr>
          <a:lstStyle/>
          <a:p>
            <a:r>
              <a:rPr lang="en-US" sz="1800" dirty="0">
                <a:latin typeface="Arial" panose="020B0604020202020204" pitchFamily="34" charset="0"/>
              </a:rPr>
              <a:t>D. What happens when cancer cell is encountered by </a:t>
            </a:r>
            <a:r>
              <a:rPr lang="en-US" sz="1800" dirty="0" err="1">
                <a:latin typeface="Arial" panose="020B0604020202020204" pitchFamily="34" charset="0"/>
              </a:rPr>
              <a:t>CarT</a:t>
            </a:r>
            <a:r>
              <a:rPr lang="en-US" sz="1800" dirty="0">
                <a:latin typeface="Arial" panose="020B0604020202020204" pitchFamily="34" charset="0"/>
              </a:rPr>
              <a:t> cell?</a:t>
            </a:r>
          </a:p>
        </p:txBody>
      </p:sp>
      <p:sp>
        <p:nvSpPr>
          <p:cNvPr id="6" name="TextBox 5">
            <a:extLst>
              <a:ext uri="{FF2B5EF4-FFF2-40B4-BE49-F238E27FC236}">
                <a16:creationId xmlns:a16="http://schemas.microsoft.com/office/drawing/2014/main" id="{E553DDE9-7C42-4E04-542E-DE3306723CB4}"/>
              </a:ext>
            </a:extLst>
          </p:cNvPr>
          <p:cNvSpPr txBox="1"/>
          <p:nvPr/>
        </p:nvSpPr>
        <p:spPr>
          <a:xfrm>
            <a:off x="5804662" y="1805187"/>
            <a:ext cx="3348032" cy="646331"/>
          </a:xfrm>
          <a:prstGeom prst="rect">
            <a:avLst/>
          </a:prstGeom>
          <a:noFill/>
        </p:spPr>
        <p:txBody>
          <a:bodyPr wrap="none" rtlCol="0">
            <a:spAutoFit/>
          </a:bodyPr>
          <a:lstStyle/>
          <a:p>
            <a:r>
              <a:rPr lang="en-US" sz="1800" dirty="0">
                <a:latin typeface="Arial" panose="020B0604020202020204" pitchFamily="34" charset="0"/>
              </a:rPr>
              <a:t>RTK – receptor tyrosine kinase</a:t>
            </a:r>
          </a:p>
          <a:p>
            <a:r>
              <a:rPr lang="en-US" sz="1800" dirty="0">
                <a:latin typeface="Arial" panose="020B0604020202020204" pitchFamily="34" charset="0"/>
              </a:rPr>
              <a:t>Signaling domain on T-cells</a:t>
            </a:r>
          </a:p>
        </p:txBody>
      </p:sp>
      <p:sp>
        <p:nvSpPr>
          <p:cNvPr id="12" name="Date Placeholder 11">
            <a:extLst>
              <a:ext uri="{FF2B5EF4-FFF2-40B4-BE49-F238E27FC236}">
                <a16:creationId xmlns:a16="http://schemas.microsoft.com/office/drawing/2014/main" id="{8C6497A9-77A0-E292-0FD2-42B2F187F672}"/>
              </a:ext>
            </a:extLst>
          </p:cNvPr>
          <p:cNvSpPr>
            <a:spLocks noGrp="1"/>
          </p:cNvSpPr>
          <p:nvPr>
            <p:ph type="dt" sz="half" idx="10"/>
          </p:nvPr>
        </p:nvSpPr>
        <p:spPr/>
        <p:txBody>
          <a:bodyPr/>
          <a:lstStyle/>
          <a:p>
            <a:fld id="{06585D97-7411-4469-A862-68C47399433F}" type="datetime1">
              <a:rPr lang="en-US" smtClean="0"/>
              <a:t>2/8/2025</a:t>
            </a:fld>
            <a:endParaRPr lang="en-US"/>
          </a:p>
        </p:txBody>
      </p:sp>
      <p:sp>
        <p:nvSpPr>
          <p:cNvPr id="14" name="Footer Placeholder 13">
            <a:extLst>
              <a:ext uri="{FF2B5EF4-FFF2-40B4-BE49-F238E27FC236}">
                <a16:creationId xmlns:a16="http://schemas.microsoft.com/office/drawing/2014/main" id="{96ECE164-724F-3C16-4E42-6B94D2AEFE57}"/>
              </a:ext>
            </a:extLst>
          </p:cNvPr>
          <p:cNvSpPr>
            <a:spLocks noGrp="1"/>
          </p:cNvSpPr>
          <p:nvPr>
            <p:ph type="ftr" sz="quarter" idx="11"/>
          </p:nvPr>
        </p:nvSpPr>
        <p:spPr/>
        <p:txBody>
          <a:bodyPr/>
          <a:lstStyle/>
          <a:p>
            <a:r>
              <a:rPr lang="en-US"/>
              <a:t>Drugs and Disease Spring 2025 - Lecture 5</a:t>
            </a:r>
          </a:p>
        </p:txBody>
      </p:sp>
      <p:sp>
        <p:nvSpPr>
          <p:cNvPr id="25" name="Slide Number Placeholder 24">
            <a:extLst>
              <a:ext uri="{FF2B5EF4-FFF2-40B4-BE49-F238E27FC236}">
                <a16:creationId xmlns:a16="http://schemas.microsoft.com/office/drawing/2014/main" id="{7A1BF0A6-2CDF-DCA0-76A0-EFC6D4C7C334}"/>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229993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548826" y="458445"/>
            <a:ext cx="4772547" cy="3820877"/>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7321373" y="3883103"/>
            <a:ext cx="5463353" cy="2731676"/>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99437" y="837242"/>
            <a:ext cx="3427477" cy="4197624"/>
          </a:xfrm>
          <a:prstGeom prst="rect">
            <a:avLst/>
          </a:prstGeom>
          <a:noFill/>
        </p:spPr>
        <p:txBody>
          <a:bodyPr wrap="none" rtlCol="0">
            <a:spAutoFit/>
          </a:bodyPr>
          <a:lstStyle/>
          <a:p>
            <a:r>
              <a:rPr lang="en-US" sz="2052" b="1" dirty="0">
                <a:latin typeface="Arial" panose="020B0604020202020204" pitchFamily="34" charset="0"/>
              </a:rPr>
              <a:t>Types of vaccines:</a:t>
            </a:r>
          </a:p>
          <a:p>
            <a:r>
              <a:rPr lang="en-US" sz="2052" dirty="0">
                <a:latin typeface="Arial" panose="020B0604020202020204" pitchFamily="34" charset="0"/>
              </a:rPr>
              <a:t>1. Passive (Ab injected)</a:t>
            </a: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endParaRPr lang="en-US" sz="2052" dirty="0">
              <a:latin typeface="Arial" panose="020B0604020202020204" pitchFamily="34" charset="0"/>
            </a:endParaRPr>
          </a:p>
          <a:p>
            <a:r>
              <a:rPr lang="en-US" sz="2052"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772173" y="1846379"/>
            <a:ext cx="4400698" cy="1618661"/>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16598" y="1514732"/>
            <a:ext cx="2013149" cy="1731555"/>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235178" y="5532"/>
            <a:ext cx="2311595" cy="551241"/>
          </a:xfrm>
          <a:prstGeom prst="rect">
            <a:avLst/>
          </a:prstGeom>
          <a:noFill/>
        </p:spPr>
        <p:txBody>
          <a:bodyPr wrap="none" rtlCol="0">
            <a:spAutoFit/>
          </a:bodyPr>
          <a:lstStyle/>
          <a:p>
            <a:r>
              <a:rPr lang="en-US" sz="2982"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508471" y="655102"/>
            <a:ext cx="1382110" cy="408125"/>
          </a:xfrm>
          <a:prstGeom prst="rect">
            <a:avLst/>
          </a:prstGeom>
          <a:noFill/>
        </p:spPr>
        <p:txBody>
          <a:bodyPr wrap="none" rtlCol="0">
            <a:spAutoFit/>
          </a:bodyPr>
          <a:lstStyle/>
          <a:p>
            <a:r>
              <a:rPr lang="en-US" sz="2052"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825030" y="639382"/>
            <a:ext cx="1634494" cy="1167497"/>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580710" y="494635"/>
              <a:ext cx="3834" cy="12269"/>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571996" y="485614"/>
                <a:ext cx="20913" cy="29951"/>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849610" y="3255138"/>
            <a:ext cx="1642306" cy="1413993"/>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10435336" y="3524172"/>
            <a:ext cx="2610283" cy="584775"/>
          </a:xfrm>
          <a:prstGeom prst="rect">
            <a:avLst/>
          </a:prstGeom>
          <a:noFill/>
        </p:spPr>
        <p:txBody>
          <a:bodyPr wrap="square" rtlCol="0">
            <a:spAutoFit/>
          </a:bodyPr>
          <a:lstStyle/>
          <a:p>
            <a:r>
              <a:rPr lang="en-US" sz="1600" dirty="0">
                <a:latin typeface="Arial" panose="020B0604020202020204" pitchFamily="34" charset="0"/>
              </a:rPr>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C79310C4-CBFB-4E4E-B47C-97EF6584DCF4}" type="datetime1">
              <a:rPr lang="en-US" smtClean="0"/>
              <a:t>2/8/2025</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5513807" y="4305794"/>
            <a:ext cx="3791509" cy="1200329"/>
          </a:xfrm>
          <a:prstGeom prst="rect">
            <a:avLst/>
          </a:prstGeom>
        </p:spPr>
        <p:txBody>
          <a:bodyPr wrap="square">
            <a:spAutoFit/>
          </a:bodyPr>
          <a:lstStyle/>
          <a:p>
            <a:pPr marL="353230" indent="-264922">
              <a:tabLst>
                <a:tab pos="2649224" algn="ctr"/>
                <a:tab pos="5298447" algn="r"/>
                <a:tab pos="441537" algn="l"/>
              </a:tabLst>
            </a:pPr>
            <a:r>
              <a:rPr lang="en-US" sz="1800" b="1" dirty="0">
                <a:latin typeface="Arial" panose="020B0604020202020204" pitchFamily="34" charset="0"/>
                <a:ea typeface="Times" panose="02020603050405020304" pitchFamily="18" charset="0"/>
                <a:cs typeface="Arial" panose="020B0604020202020204" pitchFamily="34" charset="0"/>
              </a:rPr>
              <a:t>Vaccine</a:t>
            </a:r>
            <a:r>
              <a:rPr lang="en-US" sz="1800" dirty="0">
                <a:latin typeface="Arial" panose="020B0604020202020204" pitchFamily="34" charset="0"/>
                <a:ea typeface="Times" panose="02020603050405020304" pitchFamily="18" charset="0"/>
                <a:cs typeface="Arial" panose="020B0604020202020204" pitchFamily="34" charset="0"/>
              </a:rPr>
              <a:t>: </a:t>
            </a:r>
            <a:r>
              <a:rPr lang="en-US" sz="1800" b="1" dirty="0">
                <a:latin typeface="Arial" panose="020B0604020202020204" pitchFamily="34" charset="0"/>
                <a:ea typeface="Times" panose="02020603050405020304" pitchFamily="18" charset="0"/>
                <a:cs typeface="Arial" panose="020B0604020202020204" pitchFamily="34" charset="0"/>
              </a:rPr>
              <a:t>antigen</a:t>
            </a:r>
            <a:r>
              <a:rPr lang="en-US" sz="1800" dirty="0">
                <a:latin typeface="Arial" panose="020B0604020202020204" pitchFamily="34" charset="0"/>
                <a:ea typeface="Times" panose="02020603050405020304" pitchFamily="18" charset="0"/>
                <a:cs typeface="Arial" panose="020B0604020202020204" pitchFamily="34" charset="0"/>
              </a:rPr>
              <a:t> induces primary response = memory B and T (T</a:t>
            </a:r>
            <a:r>
              <a:rPr lang="en-US" sz="1800" baseline="-25000" dirty="0">
                <a:latin typeface="Arial" panose="020B0604020202020204" pitchFamily="34" charset="0"/>
                <a:ea typeface="Times" panose="02020603050405020304" pitchFamily="18" charset="0"/>
                <a:cs typeface="Arial" panose="020B0604020202020204" pitchFamily="34" charset="0"/>
              </a:rPr>
              <a:t>H</a:t>
            </a:r>
            <a:r>
              <a:rPr lang="en-US" sz="1800" dirty="0">
                <a:latin typeface="Arial" panose="020B0604020202020204" pitchFamily="34" charset="0"/>
                <a:ea typeface="Times" panose="02020603050405020304" pitchFamily="18" charset="0"/>
                <a:cs typeface="Arial" panose="020B0604020202020204" pitchFamily="34" charset="0"/>
              </a:rPr>
              <a:t> and T</a:t>
            </a:r>
            <a:r>
              <a:rPr lang="en-US" sz="1800" baseline="-25000" dirty="0">
                <a:latin typeface="Arial" panose="020B0604020202020204" pitchFamily="34" charset="0"/>
                <a:ea typeface="Times" panose="02020603050405020304" pitchFamily="18" charset="0"/>
                <a:cs typeface="Arial" panose="020B0604020202020204" pitchFamily="34" charset="0"/>
              </a:rPr>
              <a:t>C</a:t>
            </a:r>
            <a:r>
              <a:rPr lang="en-US" sz="1800" dirty="0">
                <a:latin typeface="Arial" panose="020B0604020202020204" pitchFamily="34" charset="0"/>
                <a:ea typeface="Times" panose="02020603050405020304" pitchFamily="18" charset="0"/>
                <a:cs typeface="Arial" panose="020B0604020202020204" pitchFamily="34" charset="0"/>
              </a:rPr>
              <a:t>) cells specific for that antigen.  </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663630" y="920287"/>
            <a:ext cx="8409878" cy="3351645"/>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3"/>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77273" cy="337828"/>
            </a:xfrm>
            <a:prstGeom prst="rect">
              <a:avLst/>
            </a:prstGeom>
            <a:noFill/>
          </p:spPr>
          <p:txBody>
            <a:bodyPr wrap="none" rtlCol="0">
              <a:spAutoFit/>
            </a:bodyPr>
            <a:lstStyle/>
            <a:p>
              <a:r>
                <a:rPr lang="en-US" sz="1738"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193446" cy="337828"/>
            </a:xfrm>
            <a:prstGeom prst="rect">
              <a:avLst/>
            </a:prstGeom>
            <a:noFill/>
          </p:spPr>
          <p:txBody>
            <a:bodyPr wrap="none" rtlCol="0">
              <a:spAutoFit/>
            </a:bodyPr>
            <a:lstStyle/>
            <a:p>
              <a:r>
                <a:rPr lang="en-US" sz="1738"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nvGraphicFramePr>
        <p:xfrm>
          <a:off x="9235281" y="1118933"/>
          <a:ext cx="3657600" cy="3273493"/>
        </p:xfrm>
        <a:graphic>
          <a:graphicData uri="http://schemas.openxmlformats.org/presentationml/2006/ole">
            <mc:AlternateContent xmlns:mc="http://schemas.openxmlformats.org/markup-compatibility/2006">
              <mc:Choice xmlns:v="urn:schemas-microsoft-com:vml" Requires="v">
                <p:oleObj name="MDLDrawObject Class" r:id="rId4" imgW="9934310" imgH="8886234" progId="MDLDrawOLE.MDLDrawObject.1">
                  <p:embed/>
                </p:oleObj>
              </mc:Choice>
              <mc:Fallback>
                <p:oleObj name="MDLDrawObject Class" r:id="rId4"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5"/>
                      <a:stretch>
                        <a:fillRect/>
                      </a:stretch>
                    </p:blipFill>
                    <p:spPr>
                      <a:xfrm>
                        <a:off x="9235281" y="1118933"/>
                        <a:ext cx="3657600" cy="3273493"/>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50E82867-99E0-A40C-A6C3-DCE73125158C}"/>
              </a:ext>
            </a:extLst>
          </p:cNvPr>
          <p:cNvSpPr txBox="1"/>
          <p:nvPr/>
        </p:nvSpPr>
        <p:spPr>
          <a:xfrm>
            <a:off x="880729" y="4305794"/>
            <a:ext cx="4111652" cy="286232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Large number of pathogens during first (primary) infection causes disease symptoms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Antigen from pathogen prompts acquired immune response.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Generates long-lived memory cells.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More rapid &amp; intense secondary response prevents extensive pathogen growth – no symptoms.</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3B3A4DFE-7AAC-4415-8E75-90CE0CDE1058}" type="datetime1">
              <a:rPr lang="en-US" smtClean="0"/>
              <a:t>2/8/2025</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a:t>Drugs and Disease Spring 2025 - Lecture 5</a:t>
            </a:r>
            <a:endParaRPr lang="en-US" dirty="0"/>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23</a:t>
            </a:fld>
            <a:endParaRPr lang="en-US"/>
          </a:p>
        </p:txBody>
      </p:sp>
      <p:sp>
        <p:nvSpPr>
          <p:cNvPr id="18" name="TextBox 17">
            <a:extLst>
              <a:ext uri="{FF2B5EF4-FFF2-40B4-BE49-F238E27FC236}">
                <a16:creationId xmlns:a16="http://schemas.microsoft.com/office/drawing/2014/main" id="{B92E6047-3F91-0E0D-CE73-98AD31BC33F0}"/>
              </a:ext>
            </a:extLst>
          </p:cNvPr>
          <p:cNvSpPr txBox="1"/>
          <p:nvPr/>
        </p:nvSpPr>
        <p:spPr>
          <a:xfrm>
            <a:off x="1089011" y="91837"/>
            <a:ext cx="1012746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Primary and Secondary Response &amp; Protection by Vaccines</a:t>
            </a:r>
          </a:p>
        </p:txBody>
      </p:sp>
      <p:sp>
        <p:nvSpPr>
          <p:cNvPr id="11" name="TextBox 10">
            <a:extLst>
              <a:ext uri="{FF2B5EF4-FFF2-40B4-BE49-F238E27FC236}">
                <a16:creationId xmlns:a16="http://schemas.microsoft.com/office/drawing/2014/main" id="{C4B74CFD-7BAC-488C-3544-29D3F605B1DC}"/>
              </a:ext>
            </a:extLst>
          </p:cNvPr>
          <p:cNvSpPr txBox="1"/>
          <p:nvPr/>
        </p:nvSpPr>
        <p:spPr>
          <a:xfrm>
            <a:off x="5806281" y="5719059"/>
            <a:ext cx="3981351" cy="923330"/>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More rapid &amp; intense secondary response prevents extensive pathogen growth – no symptoms.</a:t>
            </a:r>
          </a:p>
        </p:txBody>
      </p:sp>
    </p:spTree>
    <p:extLst>
      <p:ext uri="{BB962C8B-B14F-4D97-AF65-F5344CB8AC3E}">
        <p14:creationId xmlns:p14="http://schemas.microsoft.com/office/powerpoint/2010/main" val="1371644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529076" y="731837"/>
            <a:ext cx="2374407" cy="1780806"/>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3970648" y="926449"/>
            <a:ext cx="1801325" cy="165074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4"/>
          <a:stretch>
            <a:fillRect/>
          </a:stretch>
        </p:blipFill>
        <p:spPr>
          <a:xfrm>
            <a:off x="4544599" y="3295149"/>
            <a:ext cx="3303345" cy="2202230"/>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5"/>
          <a:srcRect l="5118" t="17020" r="10029" b="19814"/>
          <a:stretch/>
        </p:blipFill>
        <p:spPr>
          <a:xfrm>
            <a:off x="8580328" y="3165766"/>
            <a:ext cx="4191000" cy="2202230"/>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3164879" y="136403"/>
            <a:ext cx="7463838" cy="551241"/>
          </a:xfrm>
          <a:prstGeom prst="rect">
            <a:avLst/>
          </a:prstGeom>
          <a:noFill/>
        </p:spPr>
        <p:txBody>
          <a:bodyPr wrap="none" rtlCol="0">
            <a:spAutoFit/>
          </a:bodyPr>
          <a:lstStyle/>
          <a:p>
            <a:pPr algn="ctr"/>
            <a:r>
              <a:rPr lang="en-US" sz="2982"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806281" y="854332"/>
            <a:ext cx="6858000" cy="1477328"/>
          </a:xfrm>
          <a:prstGeom prst="rect">
            <a:avLst/>
          </a:prstGeom>
          <a:noFill/>
        </p:spPr>
        <p:txBody>
          <a:bodyPr wrap="square" rtlCol="0">
            <a:spAutoFit/>
          </a:bodyPr>
          <a:lstStyle/>
          <a:p>
            <a:r>
              <a:rPr lang="en-US" sz="1800" dirty="0">
                <a:latin typeface="Arial" panose="020B0604020202020204" pitchFamily="34" charset="0"/>
              </a:rPr>
              <a:t>Variolation (1670) provided protection by exposing people to small amounts of smallpox virus (obtained from blisters on infected people). Practice spread from Istanbul to Europe.</a:t>
            </a:r>
          </a:p>
          <a:p>
            <a:endParaRPr lang="en-US" sz="1800" dirty="0">
              <a:latin typeface="Arial" panose="020B0604020202020204" pitchFamily="34" charset="0"/>
            </a:endParaRPr>
          </a:p>
          <a:p>
            <a:r>
              <a:rPr lang="en-US" sz="1800" dirty="0">
                <a:latin typeface="Arial" panose="020B0604020202020204" pitchFamily="34" charset="0"/>
              </a:rPr>
              <a:t>Risky because smallpox was used to vaccinate (2% risk of death)</a:t>
            </a:r>
          </a:p>
        </p:txBody>
      </p:sp>
      <p:sp>
        <p:nvSpPr>
          <p:cNvPr id="13" name="TextBox 12">
            <a:extLst>
              <a:ext uri="{FF2B5EF4-FFF2-40B4-BE49-F238E27FC236}">
                <a16:creationId xmlns:a16="http://schemas.microsoft.com/office/drawing/2014/main" id="{EDB8072A-295F-465D-84DA-3D0B846A2286}"/>
              </a:ext>
            </a:extLst>
          </p:cNvPr>
          <p:cNvSpPr txBox="1"/>
          <p:nvPr/>
        </p:nvSpPr>
        <p:spPr>
          <a:xfrm>
            <a:off x="85635" y="5547943"/>
            <a:ext cx="4349088" cy="1477328"/>
          </a:xfrm>
          <a:prstGeom prst="rect">
            <a:avLst/>
          </a:prstGeom>
          <a:noFill/>
        </p:spPr>
        <p:txBody>
          <a:bodyPr wrap="square" rtlCol="0">
            <a:spAutoFit/>
          </a:bodyPr>
          <a:lstStyle/>
          <a:p>
            <a:r>
              <a:rPr lang="en-US" sz="1800" dirty="0">
                <a:latin typeface="Arial" panose="020B0604020202020204" pitchFamily="34" charset="0"/>
              </a:rPr>
              <a:t>Cowpox virus:</a:t>
            </a:r>
          </a:p>
          <a:p>
            <a:pPr marL="342900" indent="-342900">
              <a:buFont typeface="Arial" panose="020B0604020202020204" pitchFamily="34" charset="0"/>
              <a:buChar char="•"/>
            </a:pPr>
            <a:r>
              <a:rPr lang="en-US" sz="1800" dirty="0">
                <a:latin typeface="Arial" panose="020B0604020202020204" pitchFamily="34" charset="0"/>
              </a:rPr>
              <a:t>Not lethal</a:t>
            </a:r>
          </a:p>
          <a:p>
            <a:pPr marL="342900" indent="-342900">
              <a:buFont typeface="Arial" panose="020B0604020202020204" pitchFamily="34" charset="0"/>
              <a:buChar char="•"/>
            </a:pPr>
            <a:r>
              <a:rPr lang="en-US" sz="1800" dirty="0">
                <a:latin typeface="Arial" panose="020B0604020202020204" pitchFamily="34" charset="0"/>
              </a:rPr>
              <a:t>Similar to smallpox virus</a:t>
            </a:r>
          </a:p>
          <a:p>
            <a:pPr marL="342900" indent="-342900">
              <a:buFont typeface="Arial" panose="020B0604020202020204" pitchFamily="34" charset="0"/>
              <a:buChar char="•"/>
            </a:pPr>
            <a:r>
              <a:rPr lang="en-US" sz="1800" dirty="0">
                <a:latin typeface="Arial" panose="020B0604020202020204" pitchFamily="34" charset="0"/>
              </a:rPr>
              <a:t>Causes production of </a:t>
            </a:r>
            <a:r>
              <a:rPr lang="en-US" sz="1800" b="1" i="1" dirty="0">
                <a:latin typeface="Arial" panose="020B0604020202020204" pitchFamily="34" charset="0"/>
              </a:rPr>
              <a:t>cross-reactive</a:t>
            </a:r>
            <a:r>
              <a:rPr lang="en-US" sz="1800" dirty="0">
                <a:latin typeface="Arial" panose="020B0604020202020204" pitchFamily="34" charset="0"/>
              </a:rPr>
              <a:t> antibodies that can bind to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422527" y="2403988"/>
            <a:ext cx="2719195" cy="646331"/>
          </a:xfrm>
          <a:prstGeom prst="rect">
            <a:avLst/>
          </a:prstGeom>
          <a:noFill/>
        </p:spPr>
        <p:txBody>
          <a:bodyPr wrap="square" rtlCol="0">
            <a:spAutoFit/>
          </a:bodyPr>
          <a:lstStyle/>
          <a:p>
            <a:r>
              <a:rPr lang="en-US" sz="1800" dirty="0">
                <a:latin typeface="Arial" panose="020B0604020202020204" pitchFamily="34" charset="0"/>
              </a:rPr>
              <a:t>10,000 BC Smallpox – 20-90% lethality </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334885" y="1418090"/>
            <a:ext cx="226231" cy="56624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3421871" y="4396433"/>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2870800" y="3409175"/>
            <a:ext cx="226231" cy="72849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8191855" y="4343019"/>
            <a:ext cx="226231" cy="26353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9463881" y="5774378"/>
            <a:ext cx="3029638" cy="923330"/>
          </a:xfrm>
          <a:prstGeom prst="rect">
            <a:avLst/>
          </a:prstGeom>
        </p:spPr>
        <p:txBody>
          <a:bodyPr wrap="square">
            <a:spAutoFit/>
          </a:bodyPr>
          <a:lstStyle/>
          <a:p>
            <a:r>
              <a:rPr lang="en-US" sz="1800"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29F99CD8-3C72-4CA4-A926-FE21ACBB8B17}" type="datetime1">
              <a:rPr lang="en-US" smtClean="0"/>
              <a:t>2/8/2025</a:t>
            </a:fld>
            <a:endParaRPr lang="en-US" dirty="0"/>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Drugs and Disease Spring 2025 - Lecture 5</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24</a:t>
            </a:fld>
            <a:endParaRPr lang="en-US" dirty="0"/>
          </a:p>
        </p:txBody>
      </p:sp>
      <p:sp>
        <p:nvSpPr>
          <p:cNvPr id="21" name="TextBox 20">
            <a:extLst>
              <a:ext uri="{FF2B5EF4-FFF2-40B4-BE49-F238E27FC236}">
                <a16:creationId xmlns:a16="http://schemas.microsoft.com/office/drawing/2014/main" id="{F8E3EF08-5485-A40D-2F58-727485C20DFE}"/>
              </a:ext>
            </a:extLst>
          </p:cNvPr>
          <p:cNvSpPr txBox="1"/>
          <p:nvPr/>
        </p:nvSpPr>
        <p:spPr>
          <a:xfrm>
            <a:off x="4434723" y="5497379"/>
            <a:ext cx="4416772" cy="1477328"/>
          </a:xfrm>
          <a:prstGeom prst="rect">
            <a:avLst/>
          </a:prstGeom>
          <a:noFill/>
        </p:spPr>
        <p:txBody>
          <a:bodyPr wrap="square">
            <a:spAutoFit/>
          </a:bodyPr>
          <a:lstStyle/>
          <a:p>
            <a:r>
              <a:rPr lang="en-US" sz="1800" dirty="0">
                <a:latin typeface="Arial" panose="020B0604020202020204" pitchFamily="34" charset="0"/>
              </a:rPr>
              <a:t>Jenner was the first to use cowpox to vaccinate against smallpox (1796)</a:t>
            </a:r>
          </a:p>
          <a:p>
            <a:pPr marL="285750" indent="-285750">
              <a:buFont typeface="Arial" panose="020B0604020202020204" pitchFamily="34" charset="0"/>
              <a:buChar char="•"/>
            </a:pPr>
            <a:r>
              <a:rPr lang="en-US" sz="1800" dirty="0">
                <a:latin typeface="Arial" panose="020B0604020202020204" pitchFamily="34" charset="0"/>
              </a:rPr>
              <a:t>Vaccinated with cowpox (ill for 9 days)</a:t>
            </a:r>
          </a:p>
          <a:p>
            <a:pPr marL="285750" indent="-285750">
              <a:buFont typeface="Arial" panose="020B0604020202020204" pitchFamily="34" charset="0"/>
              <a:buChar char="•"/>
            </a:pPr>
            <a:r>
              <a:rPr lang="en-US" sz="1800" dirty="0">
                <a:latin typeface="Arial" panose="020B0604020202020204" pitchFamily="34" charset="0"/>
              </a:rPr>
              <a:t>Infected with smallpox (2 months later)</a:t>
            </a:r>
          </a:p>
          <a:p>
            <a:pPr marL="285750" indent="-285750">
              <a:buFont typeface="Arial" panose="020B0604020202020204" pitchFamily="34" charset="0"/>
              <a:buChar char="•"/>
            </a:pPr>
            <a:r>
              <a:rPr lang="en-US" sz="1800" dirty="0">
                <a:latin typeface="Arial" panose="020B0604020202020204" pitchFamily="34" charset="0"/>
              </a:rPr>
              <a:t>Subject did not develop smallpox</a:t>
            </a:r>
          </a:p>
        </p:txBody>
      </p:sp>
      <p:sp>
        <p:nvSpPr>
          <p:cNvPr id="22" name="TextBox 21">
            <a:extLst>
              <a:ext uri="{FF2B5EF4-FFF2-40B4-BE49-F238E27FC236}">
                <a16:creationId xmlns:a16="http://schemas.microsoft.com/office/drawing/2014/main" id="{DE3FA377-4B14-3BB9-2C72-DD17A849A350}"/>
              </a:ext>
            </a:extLst>
          </p:cNvPr>
          <p:cNvSpPr txBox="1"/>
          <p:nvPr/>
        </p:nvSpPr>
        <p:spPr>
          <a:xfrm>
            <a:off x="8015521" y="2912618"/>
            <a:ext cx="4929556" cy="338554"/>
          </a:xfrm>
          <a:prstGeom prst="rect">
            <a:avLst/>
          </a:prstGeom>
          <a:solidFill>
            <a:schemeClr val="bg1"/>
          </a:solidFill>
          <a:ln>
            <a:solidFill>
              <a:schemeClr val="bg1"/>
            </a:solidFill>
          </a:ln>
        </p:spPr>
        <p:txBody>
          <a:bodyPr wrap="none" rtlCol="0">
            <a:spAutoFit/>
          </a:bodyPr>
          <a:lstStyle/>
          <a:p>
            <a:pPr algn="ctr"/>
            <a:r>
              <a:rPr lang="en-US" sz="1600" b="1" dirty="0">
                <a:latin typeface="Arial" panose="020B0604020202020204" pitchFamily="34" charset="0"/>
                <a:cs typeface="Arial" panose="020B0604020202020204" pitchFamily="34" charset="0"/>
              </a:rPr>
              <a:t>Decade in which smallpox ceased to be endemic</a:t>
            </a:r>
          </a:p>
        </p:txBody>
      </p:sp>
      <p:pic>
        <p:nvPicPr>
          <p:cNvPr id="23" name="Picture 22" descr="A close up of a map&#10;&#10;Description generated with high confidence">
            <a:extLst>
              <a:ext uri="{FF2B5EF4-FFF2-40B4-BE49-F238E27FC236}">
                <a16:creationId xmlns:a16="http://schemas.microsoft.com/office/drawing/2014/main" id="{214CC894-0CFB-710B-5576-2E2EEA8731BE}"/>
              </a:ext>
            </a:extLst>
          </p:cNvPr>
          <p:cNvPicPr>
            <a:picLocks noChangeAspect="1"/>
          </p:cNvPicPr>
          <p:nvPr/>
        </p:nvPicPr>
        <p:blipFill rotWithShape="1">
          <a:blip r:embed="rId5"/>
          <a:srcRect l="24993" t="86960" r="23914" b="5689"/>
          <a:stretch/>
        </p:blipFill>
        <p:spPr>
          <a:xfrm>
            <a:off x="8680641" y="5329814"/>
            <a:ext cx="4217887" cy="428356"/>
          </a:xfrm>
          <a:prstGeom prst="rect">
            <a:avLst/>
          </a:prstGeom>
        </p:spPr>
      </p:pic>
      <p:pic>
        <p:nvPicPr>
          <p:cNvPr id="20" name="Picture 19" descr="A close-up of a person's arm with many bumps&#10;&#10;Description automatically generated">
            <a:extLst>
              <a:ext uri="{FF2B5EF4-FFF2-40B4-BE49-F238E27FC236}">
                <a16:creationId xmlns:a16="http://schemas.microsoft.com/office/drawing/2014/main" id="{E4C9F2A9-3768-641B-A1B7-2D5242BB9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20" y="3519366"/>
            <a:ext cx="2388585" cy="1791439"/>
          </a:xfrm>
          <a:prstGeom prst="rect">
            <a:avLst/>
          </a:prstGeom>
        </p:spPr>
      </p:pic>
      <p:pic>
        <p:nvPicPr>
          <p:cNvPr id="25" name="Picture 24" descr="A close-up of a microscope&#10;&#10;Description automatically generated">
            <a:extLst>
              <a:ext uri="{FF2B5EF4-FFF2-40B4-BE49-F238E27FC236}">
                <a16:creationId xmlns:a16="http://schemas.microsoft.com/office/drawing/2014/main" id="{349D9938-3ACC-1D42-7D0F-0FC006DA5A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1685" y="4904737"/>
            <a:ext cx="1027657" cy="1401351"/>
          </a:xfrm>
          <a:prstGeom prst="rect">
            <a:avLst/>
          </a:prstGeom>
        </p:spPr>
      </p:pic>
    </p:spTree>
    <p:extLst>
      <p:ext uri="{BB962C8B-B14F-4D97-AF65-F5344CB8AC3E}">
        <p14:creationId xmlns:p14="http://schemas.microsoft.com/office/powerpoint/2010/main" val="2368011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5308504" y="350837"/>
            <a:ext cx="7509943" cy="6349817"/>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6531" y="846240"/>
            <a:ext cx="4344394" cy="1754326"/>
          </a:xfrm>
          <a:prstGeom prst="rect">
            <a:avLst/>
          </a:prstGeom>
          <a:noFill/>
        </p:spPr>
        <p:txBody>
          <a:bodyPr wrap="square" rtlCol="0">
            <a:spAutoFit/>
          </a:bodyPr>
          <a:lstStyle/>
          <a:p>
            <a:r>
              <a:rPr lang="en-US" sz="1800" b="1" dirty="0">
                <a:latin typeface="Arial" panose="020B0604020202020204" pitchFamily="34" charset="0"/>
              </a:rPr>
              <a:t>A. Subunit Vaccine:</a:t>
            </a:r>
          </a:p>
          <a:p>
            <a:r>
              <a:rPr lang="en-US" sz="1800" dirty="0">
                <a:latin typeface="Arial" panose="020B0604020202020204" pitchFamily="34" charset="0"/>
              </a:rPr>
              <a:t>A protein from the pathogen is used to induce memory cells, e.g. spike protein from the virus. The protein can be produced by recombinant DNA technology.</a:t>
            </a:r>
          </a:p>
        </p:txBody>
      </p:sp>
      <p:sp>
        <p:nvSpPr>
          <p:cNvPr id="4" name="TextBox 3">
            <a:extLst>
              <a:ext uri="{FF2B5EF4-FFF2-40B4-BE49-F238E27FC236}">
                <a16:creationId xmlns:a16="http://schemas.microsoft.com/office/drawing/2014/main" id="{40565B1F-5C54-4B73-C41B-19292443C4FD}"/>
              </a:ext>
            </a:extLst>
          </p:cNvPr>
          <p:cNvSpPr txBox="1"/>
          <p:nvPr/>
        </p:nvSpPr>
        <p:spPr>
          <a:xfrm>
            <a:off x="151036" y="2864941"/>
            <a:ext cx="4102933" cy="1200329"/>
          </a:xfrm>
          <a:prstGeom prst="rect">
            <a:avLst/>
          </a:prstGeom>
          <a:noFill/>
        </p:spPr>
        <p:txBody>
          <a:bodyPr wrap="square" rtlCol="0">
            <a:spAutoFit/>
          </a:bodyPr>
          <a:lstStyle/>
          <a:p>
            <a:r>
              <a:rPr lang="en-US" sz="1800" b="1" dirty="0">
                <a:latin typeface="Arial" panose="020B0604020202020204" pitchFamily="34" charset="0"/>
              </a:rPr>
              <a:t>B. Inactivated Virus</a:t>
            </a:r>
          </a:p>
          <a:p>
            <a:r>
              <a:rPr lang="en-US" sz="1800" dirty="0">
                <a:latin typeface="Arial" panose="020B0604020202020204" pitchFamily="34" charset="0"/>
              </a:rPr>
              <a:t>The virus is chemically inactivated before administration. Peptides from virus activate B and T cells.</a:t>
            </a:r>
          </a:p>
        </p:txBody>
      </p:sp>
      <p:sp>
        <p:nvSpPr>
          <p:cNvPr id="6" name="TextBox 5">
            <a:extLst>
              <a:ext uri="{FF2B5EF4-FFF2-40B4-BE49-F238E27FC236}">
                <a16:creationId xmlns:a16="http://schemas.microsoft.com/office/drawing/2014/main" id="{210CF6B3-9184-0E06-5DD6-FB93E8639621}"/>
              </a:ext>
            </a:extLst>
          </p:cNvPr>
          <p:cNvSpPr txBox="1"/>
          <p:nvPr/>
        </p:nvSpPr>
        <p:spPr>
          <a:xfrm>
            <a:off x="510530" y="228677"/>
            <a:ext cx="3259418" cy="551241"/>
          </a:xfrm>
          <a:prstGeom prst="rect">
            <a:avLst/>
          </a:prstGeom>
          <a:noFill/>
        </p:spPr>
        <p:txBody>
          <a:bodyPr wrap="none" rtlCol="0">
            <a:spAutoFit/>
          </a:bodyPr>
          <a:lstStyle/>
          <a:p>
            <a:r>
              <a:rPr lang="en-US" sz="2982" dirty="0">
                <a:latin typeface="Arial" panose="020B0604020202020204" pitchFamily="34" charset="0"/>
              </a:rPr>
              <a:t>Types of Vaccines</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66930E04-677A-424B-9D66-B1346ED4E7D1}" type="datetime1">
              <a:rPr lang="en-US" smtClean="0"/>
              <a:t>2/8/2025</a:t>
            </a:fld>
            <a:endParaRPr lang="en-US"/>
          </a:p>
        </p:txBody>
      </p:sp>
      <p:sp>
        <p:nvSpPr>
          <p:cNvPr id="10" name="TextBox 9">
            <a:extLst>
              <a:ext uri="{FF2B5EF4-FFF2-40B4-BE49-F238E27FC236}">
                <a16:creationId xmlns:a16="http://schemas.microsoft.com/office/drawing/2014/main" id="{AED65DB2-EDCB-9C7A-AEBD-58A0668EB501}"/>
              </a:ext>
            </a:extLst>
          </p:cNvPr>
          <p:cNvSpPr txBox="1"/>
          <p:nvPr/>
        </p:nvSpPr>
        <p:spPr>
          <a:xfrm>
            <a:off x="5303502" y="1134067"/>
            <a:ext cx="364202" cy="389658"/>
          </a:xfrm>
          <a:prstGeom prst="rect">
            <a:avLst/>
          </a:prstGeom>
          <a:noFill/>
        </p:spPr>
        <p:txBody>
          <a:bodyPr wrap="none" rtlCol="0">
            <a:spAutoFit/>
          </a:bodyPr>
          <a:lstStyle/>
          <a:p>
            <a:r>
              <a:rPr lang="en-US" sz="1932"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5298932" y="3021617"/>
            <a:ext cx="364202" cy="389658"/>
          </a:xfrm>
          <a:prstGeom prst="rect">
            <a:avLst/>
          </a:prstGeom>
          <a:noFill/>
        </p:spPr>
        <p:txBody>
          <a:bodyPr wrap="none" rtlCol="0">
            <a:spAutoFit/>
          </a:bodyPr>
          <a:lstStyle/>
          <a:p>
            <a:r>
              <a:rPr lang="en-US" sz="1932" b="1" dirty="0">
                <a:latin typeface="Arial" panose="020B0604020202020204" pitchFamily="34" charset="0"/>
              </a:rPr>
              <a:t>B</a:t>
            </a:r>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25</a:t>
            </a:fld>
            <a:endParaRPr lang="en-US"/>
          </a:p>
        </p:txBody>
      </p:sp>
      <p:pic>
        <p:nvPicPr>
          <p:cNvPr id="13" name="Picture 12" descr="Graphical user interface, application&#10;&#10;Description automatically generated">
            <a:extLst>
              <a:ext uri="{FF2B5EF4-FFF2-40B4-BE49-F238E27FC236}">
                <a16:creationId xmlns:a16="http://schemas.microsoft.com/office/drawing/2014/main" id="{10B46B43-ED73-6467-AB71-D9EDE19ABFF9}"/>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b="40438"/>
          <a:stretch/>
        </p:blipFill>
        <p:spPr>
          <a:xfrm>
            <a:off x="5338596" y="4609342"/>
            <a:ext cx="7449758" cy="2035452"/>
          </a:xfrm>
          <a:prstGeom prst="rect">
            <a:avLst/>
          </a:prstGeom>
        </p:spPr>
      </p:pic>
      <p:sp>
        <p:nvSpPr>
          <p:cNvPr id="14" name="TextBox 13">
            <a:extLst>
              <a:ext uri="{FF2B5EF4-FFF2-40B4-BE49-F238E27FC236}">
                <a16:creationId xmlns:a16="http://schemas.microsoft.com/office/drawing/2014/main" id="{3325A7B0-C9D3-706B-0E14-20CC6CF48630}"/>
              </a:ext>
            </a:extLst>
          </p:cNvPr>
          <p:cNvSpPr txBox="1"/>
          <p:nvPr/>
        </p:nvSpPr>
        <p:spPr>
          <a:xfrm>
            <a:off x="142231" y="4609342"/>
            <a:ext cx="4466507" cy="1200329"/>
          </a:xfrm>
          <a:prstGeom prst="rect">
            <a:avLst/>
          </a:prstGeom>
          <a:noFill/>
        </p:spPr>
        <p:txBody>
          <a:bodyPr wrap="square" rtlCol="0">
            <a:spAutoFit/>
          </a:bodyPr>
          <a:lstStyle/>
          <a:p>
            <a:r>
              <a:rPr lang="en-US" sz="1800" b="1" dirty="0">
                <a:latin typeface="Arial" panose="020B0604020202020204" pitchFamily="34" charset="0"/>
              </a:rPr>
              <a:t>C. Virus Like Particles:</a:t>
            </a:r>
          </a:p>
          <a:p>
            <a:r>
              <a:rPr lang="en-US" sz="1800" dirty="0">
                <a:latin typeface="Arial" panose="020B0604020202020204" pitchFamily="34" charset="0"/>
              </a:rPr>
              <a:t>Proteins isolated from the virus form virus-like-particles, </a:t>
            </a:r>
            <a:r>
              <a:rPr lang="en-US" sz="1800" i="1" dirty="0">
                <a:latin typeface="Arial" panose="020B0604020202020204" pitchFamily="34" charset="0"/>
              </a:rPr>
              <a:t>without</a:t>
            </a:r>
            <a:r>
              <a:rPr lang="en-US" sz="1800" dirty="0">
                <a:latin typeface="Arial" panose="020B0604020202020204" pitchFamily="34" charset="0"/>
              </a:rPr>
              <a:t> the genetic material of the virus</a:t>
            </a:r>
          </a:p>
        </p:txBody>
      </p:sp>
      <p:sp>
        <p:nvSpPr>
          <p:cNvPr id="12" name="TextBox 11">
            <a:extLst>
              <a:ext uri="{FF2B5EF4-FFF2-40B4-BE49-F238E27FC236}">
                <a16:creationId xmlns:a16="http://schemas.microsoft.com/office/drawing/2014/main" id="{D8C34DB2-D358-A0BC-7A54-9FE53E817DB3}"/>
              </a:ext>
            </a:extLst>
          </p:cNvPr>
          <p:cNvSpPr txBox="1"/>
          <p:nvPr/>
        </p:nvSpPr>
        <p:spPr>
          <a:xfrm>
            <a:off x="5288285" y="4655111"/>
            <a:ext cx="364202" cy="389658"/>
          </a:xfrm>
          <a:prstGeom prst="rect">
            <a:avLst/>
          </a:prstGeom>
          <a:noFill/>
        </p:spPr>
        <p:txBody>
          <a:bodyPr wrap="none" rtlCol="0">
            <a:spAutoFit/>
          </a:bodyPr>
          <a:lstStyle/>
          <a:p>
            <a:r>
              <a:rPr lang="en-US" sz="1932" b="1" dirty="0">
                <a:latin typeface="Arial" panose="020B0604020202020204" pitchFamily="34" charset="0"/>
              </a:rPr>
              <a:t>C</a:t>
            </a:r>
          </a:p>
        </p:txBody>
      </p:sp>
    </p:spTree>
    <p:extLst>
      <p:ext uri="{BB962C8B-B14F-4D97-AF65-F5344CB8AC3E}">
        <p14:creationId xmlns:p14="http://schemas.microsoft.com/office/powerpoint/2010/main" val="366538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777317" y="742849"/>
            <a:ext cx="6095323" cy="6225589"/>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730081" y="123580"/>
            <a:ext cx="6032155" cy="585671"/>
          </a:xfrm>
          <a:prstGeom prst="rect">
            <a:avLst/>
          </a:prstGeom>
        </p:spPr>
      </p:pic>
      <p:sp>
        <p:nvSpPr>
          <p:cNvPr id="5" name="TextBox 4">
            <a:extLst>
              <a:ext uri="{FF2B5EF4-FFF2-40B4-BE49-F238E27FC236}">
                <a16:creationId xmlns:a16="http://schemas.microsoft.com/office/drawing/2014/main" id="{B4B0722C-ADB2-FF5B-512C-A90C294FC4C2}"/>
              </a:ext>
            </a:extLst>
          </p:cNvPr>
          <p:cNvSpPr txBox="1"/>
          <p:nvPr/>
        </p:nvSpPr>
        <p:spPr>
          <a:xfrm>
            <a:off x="112128" y="2257858"/>
            <a:ext cx="5616199" cy="2662267"/>
          </a:xfrm>
          <a:prstGeom prst="rect">
            <a:avLst/>
          </a:prstGeom>
          <a:noFill/>
        </p:spPr>
        <p:txBody>
          <a:bodyPr wrap="square" rtlCol="0">
            <a:spAutoFit/>
          </a:bodyPr>
          <a:lstStyle/>
          <a:p>
            <a:r>
              <a:rPr lang="en-US" sz="1800" b="1" dirty="0">
                <a:latin typeface="Arial" panose="020B0604020202020204" pitchFamily="34" charset="0"/>
              </a:rPr>
              <a:t>E. Recombinant Virus:</a:t>
            </a:r>
          </a:p>
          <a:p>
            <a:r>
              <a:rPr lang="en-US" sz="1800" dirty="0">
                <a:latin typeface="Arial" panose="020B0604020202020204" pitchFamily="34" charset="0"/>
              </a:rPr>
              <a:t>A “safe virus” is used (e.g. cold virus)</a:t>
            </a:r>
          </a:p>
          <a:p>
            <a:r>
              <a:rPr lang="en-US" sz="1800" dirty="0">
                <a:latin typeface="Arial" panose="020B0604020202020204" pitchFamily="34" charset="0"/>
              </a:rPr>
              <a:t>Gene for a protein from a pathogen is inserted into the DNA of  the virus.</a:t>
            </a:r>
          </a:p>
          <a:p>
            <a:pPr marL="365163" indent="-365163">
              <a:buFont typeface="Arial" panose="020B0604020202020204" pitchFamily="34" charset="0"/>
              <a:buChar char="•"/>
            </a:pPr>
            <a:r>
              <a:rPr lang="en-US" sz="1800" dirty="0">
                <a:latin typeface="Arial" panose="020B0604020202020204" pitchFamily="34" charset="0"/>
              </a:rPr>
              <a:t>When virus grows it produces the protein from the pathogen generating immunity.</a:t>
            </a:r>
          </a:p>
          <a:p>
            <a:pPr>
              <a:spcBef>
                <a:spcPts val="639"/>
              </a:spcBef>
            </a:pPr>
            <a:r>
              <a:rPr lang="en-US" sz="1800"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112128" y="5373740"/>
            <a:ext cx="5726128" cy="1200329"/>
          </a:xfrm>
          <a:prstGeom prst="rect">
            <a:avLst/>
          </a:prstGeom>
          <a:noFill/>
        </p:spPr>
        <p:txBody>
          <a:bodyPr wrap="square" rtlCol="0">
            <a:spAutoFit/>
          </a:bodyPr>
          <a:lstStyle/>
          <a:p>
            <a:r>
              <a:rPr lang="en-US" sz="1800" b="1" dirty="0">
                <a:latin typeface="Arial" panose="020B0604020202020204" pitchFamily="34" charset="0"/>
              </a:rPr>
              <a:t>F. RNA Vaccines </a:t>
            </a:r>
            <a:r>
              <a:rPr lang="en-US" sz="1800" dirty="0">
                <a:latin typeface="Arial" panose="020B0604020202020204" pitchFamily="34" charset="0"/>
              </a:rPr>
              <a:t>(Pfizer Covid Vaccines)</a:t>
            </a:r>
          </a:p>
          <a:p>
            <a:r>
              <a:rPr lang="en-US" sz="1800"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800341" y="731673"/>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824710" y="2465591"/>
            <a:ext cx="349776" cy="389658"/>
          </a:xfrm>
          <a:prstGeom prst="rect">
            <a:avLst/>
          </a:prstGeom>
          <a:noFill/>
        </p:spPr>
        <p:txBody>
          <a:bodyPr wrap="none" rtlCol="0">
            <a:spAutoFit/>
          </a:bodyPr>
          <a:lstStyle/>
          <a:p>
            <a:r>
              <a:rPr lang="en-US" sz="1932"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824710" y="5248981"/>
            <a:ext cx="335348" cy="389658"/>
          </a:xfrm>
          <a:prstGeom prst="rect">
            <a:avLst/>
          </a:prstGeom>
          <a:noFill/>
        </p:spPr>
        <p:txBody>
          <a:bodyPr wrap="none" rtlCol="0">
            <a:spAutoFit/>
          </a:bodyPr>
          <a:lstStyle/>
          <a:p>
            <a:r>
              <a:rPr lang="en-US" sz="1932"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A3C6314B-6000-4F49-97DB-BF38FBFE1EC9}" type="datetime1">
              <a:rPr lang="en-US" smtClean="0"/>
              <a:t>2/8/2025</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26</a:t>
            </a:fld>
            <a:endParaRPr lang="en-US"/>
          </a:p>
        </p:txBody>
      </p:sp>
      <p:pic>
        <p:nvPicPr>
          <p:cNvPr id="13" name="Picture 12">
            <a:extLst>
              <a:ext uri="{FF2B5EF4-FFF2-40B4-BE49-F238E27FC236}">
                <a16:creationId xmlns:a16="http://schemas.microsoft.com/office/drawing/2014/main" id="{D1CFBDFD-6A62-E553-2E3F-6044C519AA4E}"/>
              </a:ext>
            </a:extLst>
          </p:cNvPr>
          <p:cNvPicPr>
            <a:picLocks noChangeAspect="1"/>
          </p:cNvPicPr>
          <p:nvPr/>
        </p:nvPicPr>
        <p:blipFill rotWithShape="1">
          <a:blip r:embed="rId2">
            <a:extLst>
              <a:ext uri="{28A0092B-C50C-407E-A947-70E740481C1C}">
                <a14:useLocalDpi xmlns:a14="http://schemas.microsoft.com/office/drawing/2010/main" val="0"/>
              </a:ext>
            </a:extLst>
          </a:blip>
          <a:srcRect t="30427" r="33082" b="54444"/>
          <a:stretch/>
        </p:blipFill>
        <p:spPr>
          <a:xfrm>
            <a:off x="5777317" y="720427"/>
            <a:ext cx="6090888" cy="1710235"/>
          </a:xfrm>
          <a:prstGeom prst="rect">
            <a:avLst/>
          </a:prstGeom>
        </p:spPr>
      </p:pic>
      <p:sp>
        <p:nvSpPr>
          <p:cNvPr id="15" name="TextBox 14">
            <a:extLst>
              <a:ext uri="{FF2B5EF4-FFF2-40B4-BE49-F238E27FC236}">
                <a16:creationId xmlns:a16="http://schemas.microsoft.com/office/drawing/2014/main" id="{5DFEEF51-8479-24A6-98F7-BAE4A94341CC}"/>
              </a:ext>
            </a:extLst>
          </p:cNvPr>
          <p:cNvSpPr txBox="1"/>
          <p:nvPr/>
        </p:nvSpPr>
        <p:spPr>
          <a:xfrm>
            <a:off x="179839" y="110894"/>
            <a:ext cx="4864337" cy="1477328"/>
          </a:xfrm>
          <a:prstGeom prst="rect">
            <a:avLst/>
          </a:prstGeom>
          <a:noFill/>
          <a:ln>
            <a:solidFill>
              <a:srgbClr val="C00000"/>
            </a:solidFill>
          </a:ln>
        </p:spPr>
        <p:txBody>
          <a:bodyPr wrap="square" rtlCol="0">
            <a:spAutoFit/>
          </a:bodyPr>
          <a:lstStyle/>
          <a:p>
            <a:r>
              <a:rPr lang="en-US" sz="1800" b="1" dirty="0">
                <a:latin typeface="Arial" panose="020B0604020202020204" pitchFamily="34" charset="0"/>
              </a:rPr>
              <a:t>D. Live Attenuated</a:t>
            </a:r>
          </a:p>
          <a:p>
            <a:r>
              <a:rPr lang="en-US" sz="1800" dirty="0">
                <a:latin typeface="Arial" panose="020B0604020202020204" pitchFamily="34" charset="0"/>
              </a:rPr>
              <a:t>The virus is grown under conditions that select for mutant viruses that:</a:t>
            </a:r>
          </a:p>
          <a:p>
            <a:pPr marL="426022" indent="-426022">
              <a:buAutoNum type="romanLcParenR"/>
            </a:pPr>
            <a:r>
              <a:rPr lang="en-US" sz="1800" dirty="0">
                <a:latin typeface="Arial" panose="020B0604020202020204" pitchFamily="34" charset="0"/>
              </a:rPr>
              <a:t>Induce memory cells in humans</a:t>
            </a:r>
          </a:p>
          <a:p>
            <a:pPr marL="426022" indent="-426022">
              <a:buAutoNum type="romanLcParenR"/>
            </a:pPr>
            <a:r>
              <a:rPr lang="en-US" sz="1800" dirty="0">
                <a:latin typeface="Arial" panose="020B0604020202020204" pitchFamily="34" charset="0"/>
              </a:rPr>
              <a:t>Do not cause disease symptoms</a:t>
            </a:r>
          </a:p>
        </p:txBody>
      </p:sp>
      <p:sp>
        <p:nvSpPr>
          <p:cNvPr id="16" name="TextBox 15">
            <a:extLst>
              <a:ext uri="{FF2B5EF4-FFF2-40B4-BE49-F238E27FC236}">
                <a16:creationId xmlns:a16="http://schemas.microsoft.com/office/drawing/2014/main" id="{C1DDE6E2-7B88-910A-07AD-63299154CB32}"/>
              </a:ext>
            </a:extLst>
          </p:cNvPr>
          <p:cNvSpPr txBox="1"/>
          <p:nvPr/>
        </p:nvSpPr>
        <p:spPr>
          <a:xfrm>
            <a:off x="5810284" y="714326"/>
            <a:ext cx="364202" cy="389658"/>
          </a:xfrm>
          <a:prstGeom prst="rect">
            <a:avLst/>
          </a:prstGeom>
          <a:noFill/>
        </p:spPr>
        <p:txBody>
          <a:bodyPr wrap="none" rtlCol="0">
            <a:spAutoFit/>
          </a:bodyPr>
          <a:lstStyle/>
          <a:p>
            <a:r>
              <a:rPr lang="en-US" sz="1932" b="1" dirty="0">
                <a:latin typeface="Arial" panose="020B0604020202020204" pitchFamily="34" charset="0"/>
              </a:rPr>
              <a:t>D</a:t>
            </a:r>
          </a:p>
        </p:txBody>
      </p:sp>
    </p:spTree>
    <p:extLst>
      <p:ext uri="{BB962C8B-B14F-4D97-AF65-F5344CB8AC3E}">
        <p14:creationId xmlns:p14="http://schemas.microsoft.com/office/powerpoint/2010/main" val="2589820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2834481" y="38373"/>
            <a:ext cx="8100705" cy="551241"/>
          </a:xfrm>
          <a:prstGeom prst="rect">
            <a:avLst/>
          </a:prstGeom>
          <a:noFill/>
        </p:spPr>
        <p:txBody>
          <a:bodyPr wrap="square" rtlCol="0">
            <a:spAutoFit/>
          </a:bodyPr>
          <a:lstStyle/>
          <a:p>
            <a:pPr algn="ctr"/>
            <a:r>
              <a:rPr lang="en-US" sz="2982" dirty="0">
                <a:latin typeface="Arial" panose="020B0604020202020204" pitchFamily="34" charset="0"/>
              </a:rPr>
              <a:t>D. Attenuated – Sabin Polio Vaccine</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740937" y="589614"/>
            <a:ext cx="5186140" cy="2101996"/>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2072481" y="3293929"/>
            <a:ext cx="9310413" cy="3025884"/>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62302" y="614799"/>
            <a:ext cx="7509943" cy="2191019"/>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BDA82B5C-807A-437E-A73F-AD180E0071C9}" type="datetime1">
              <a:rPr lang="en-US" smtClean="0"/>
              <a:t>2/8/2025</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27</a:t>
            </a:fld>
            <a:endParaRPr lang="en-US"/>
          </a:p>
        </p:txBody>
      </p:sp>
      <p:sp>
        <p:nvSpPr>
          <p:cNvPr id="7" name="TextBox 6">
            <a:extLst>
              <a:ext uri="{FF2B5EF4-FFF2-40B4-BE49-F238E27FC236}">
                <a16:creationId xmlns:a16="http://schemas.microsoft.com/office/drawing/2014/main" id="{26B1E474-6737-E2D8-1CA9-7A5675E5B367}"/>
              </a:ext>
            </a:extLst>
          </p:cNvPr>
          <p:cNvSpPr txBox="1"/>
          <p:nvPr/>
        </p:nvSpPr>
        <p:spPr>
          <a:xfrm>
            <a:off x="6116" y="2857089"/>
            <a:ext cx="10405413" cy="400110"/>
          </a:xfrm>
          <a:prstGeom prst="rect">
            <a:avLst/>
          </a:prstGeom>
          <a:noFill/>
        </p:spPr>
        <p:txBody>
          <a:bodyPr wrap="none" rtlCol="0">
            <a:spAutoFit/>
          </a:bodyPr>
          <a:lstStyle/>
          <a:p>
            <a:pPr algn="ctr"/>
            <a:r>
              <a:rPr lang="en-US" sz="2000" dirty="0">
                <a:latin typeface="Arial" panose="020B0604020202020204" pitchFamily="34" charset="0"/>
                <a:cs typeface="Arial" panose="020B0604020202020204" pitchFamily="34" charset="0"/>
              </a:rPr>
              <a:t>Attenuation Process Requires Mutations </a:t>
            </a:r>
            <a:r>
              <a:rPr lang="en-US" sz="2000" dirty="0">
                <a:latin typeface="Arial" panose="020B0604020202020204" pitchFamily="34" charset="0"/>
                <a:cs typeface="Arial" panose="020B0604020202020204" pitchFamily="34" charset="0"/>
                <a:sym typeface="Wingdings 3" panose="05040102010807070707" pitchFamily="18" charset="2"/>
              </a:rPr>
              <a:t></a:t>
            </a:r>
            <a:r>
              <a:rPr lang="en-US" sz="2000" dirty="0">
                <a:latin typeface="Arial" panose="020B0604020202020204" pitchFamily="34" charset="0"/>
                <a:cs typeface="Arial" panose="020B0604020202020204" pitchFamily="34" charset="0"/>
              </a:rPr>
              <a:t> Change growth characteristics on human cells.</a:t>
            </a:r>
          </a:p>
        </p:txBody>
      </p:sp>
    </p:spTree>
    <p:extLst>
      <p:ext uri="{BB962C8B-B14F-4D97-AF65-F5344CB8AC3E}">
        <p14:creationId xmlns:p14="http://schemas.microsoft.com/office/powerpoint/2010/main" val="2796885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929480" y="65391"/>
            <a:ext cx="11125201" cy="551241"/>
          </a:xfrm>
          <a:prstGeom prst="rect">
            <a:avLst/>
          </a:prstGeom>
          <a:noFill/>
        </p:spPr>
        <p:txBody>
          <a:bodyPr wrap="square" rtlCol="0">
            <a:spAutoFit/>
          </a:bodyPr>
          <a:lstStyle/>
          <a:p>
            <a:pPr algn="ctr"/>
            <a:r>
              <a:rPr lang="en-US" sz="2982" dirty="0">
                <a:latin typeface="Arial" panose="020B0604020202020204" pitchFamily="34" charset="0"/>
              </a:rPr>
              <a:t>C. Attenuated Viruses – Return to Virulence by Reversion</a:t>
            </a:r>
          </a:p>
        </p:txBody>
      </p:sp>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2">
            <a:alphaModFix amt="67000"/>
          </a:blip>
          <a:stretch>
            <a:fillRect/>
          </a:stretch>
        </p:blipFill>
        <p:spPr>
          <a:xfrm>
            <a:off x="7025481" y="503237"/>
            <a:ext cx="5778852" cy="5883711"/>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D1ECCAB2-FEF2-4DCE-B566-CB4EC2285AB6}" type="datetime1">
              <a:rPr lang="en-US" smtClean="0"/>
              <a:t>2/8/2025</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28</a:t>
            </a:fld>
            <a:endParaRPr lang="en-US"/>
          </a:p>
        </p:txBody>
      </p:sp>
      <p:pic>
        <p:nvPicPr>
          <p:cNvPr id="9" name="Picture 8">
            <a:extLst>
              <a:ext uri="{FF2B5EF4-FFF2-40B4-BE49-F238E27FC236}">
                <a16:creationId xmlns:a16="http://schemas.microsoft.com/office/drawing/2014/main" id="{8AB9D5A9-0934-058E-F62A-8413CBFBB525}"/>
              </a:ext>
            </a:extLst>
          </p:cNvPr>
          <p:cNvPicPr>
            <a:picLocks noChangeAspect="1"/>
          </p:cNvPicPr>
          <p:nvPr/>
        </p:nvPicPr>
        <p:blipFill>
          <a:blip r:embed="rId3"/>
          <a:stretch>
            <a:fillRect/>
          </a:stretch>
        </p:blipFill>
        <p:spPr>
          <a:xfrm>
            <a:off x="91281" y="719668"/>
            <a:ext cx="5353050" cy="2402344"/>
          </a:xfrm>
          <a:prstGeom prst="rect">
            <a:avLst/>
          </a:prstGeom>
          <a:ln>
            <a:solidFill>
              <a:schemeClr val="accent6">
                <a:lumMod val="75000"/>
              </a:schemeClr>
            </a:solidFill>
          </a:ln>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4"/>
          <a:stretch>
            <a:fillRect/>
          </a:stretch>
        </p:blipFill>
        <p:spPr>
          <a:xfrm>
            <a:off x="2682081" y="4738821"/>
            <a:ext cx="4267200" cy="2265461"/>
          </a:xfrm>
          <a:prstGeom prst="rect">
            <a:avLst/>
          </a:prstGeom>
          <a:ln>
            <a:solidFill>
              <a:schemeClr val="accent6">
                <a:lumMod val="75000"/>
              </a:schemeClr>
            </a:solidFill>
          </a:ln>
        </p:spPr>
      </p:pic>
      <p:sp>
        <p:nvSpPr>
          <p:cNvPr id="2" name="TextBox 1">
            <a:extLst>
              <a:ext uri="{FF2B5EF4-FFF2-40B4-BE49-F238E27FC236}">
                <a16:creationId xmlns:a16="http://schemas.microsoft.com/office/drawing/2014/main" id="{56B41327-2A54-4BD5-EA9F-4AEFFA3DFBAD}"/>
              </a:ext>
            </a:extLst>
          </p:cNvPr>
          <p:cNvSpPr txBox="1"/>
          <p:nvPr/>
        </p:nvSpPr>
        <p:spPr>
          <a:xfrm>
            <a:off x="80364" y="3122012"/>
            <a:ext cx="712470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Mutations that attenuated the virus revert to the original sequence during infection.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This is not surprising because growth of the virus in infected humans will select for viruses that grow better in humans.</a:t>
            </a:r>
          </a:p>
        </p:txBody>
      </p:sp>
    </p:spTree>
    <p:extLst>
      <p:ext uri="{BB962C8B-B14F-4D97-AF65-F5344CB8AC3E}">
        <p14:creationId xmlns:p14="http://schemas.microsoft.com/office/powerpoint/2010/main" val="1901009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17391" y="225310"/>
            <a:ext cx="7407797" cy="616772"/>
          </a:xfrm>
          <a:prstGeom prst="rect">
            <a:avLst/>
          </a:prstGeom>
          <a:noFill/>
        </p:spPr>
        <p:txBody>
          <a:bodyPr wrap="none" rtlCol="0">
            <a:spAutoFit/>
          </a:bodyPr>
          <a:lstStyle/>
          <a:p>
            <a:r>
              <a:rPr lang="en-US" sz="3408"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37441" y="960437"/>
            <a:ext cx="12280911" cy="2308324"/>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What are the two major branches of the immune system?  Why are both important?</a:t>
            </a:r>
          </a:p>
          <a:p>
            <a:pPr marL="365189" indent="-365189">
              <a:buFont typeface="+mj-lt"/>
              <a:buAutoNum type="arabicPeriod"/>
            </a:pPr>
            <a:r>
              <a:rPr lang="en-US" sz="1800" dirty="0">
                <a:latin typeface="Arial" panose="020B0604020202020204" pitchFamily="34" charset="0"/>
              </a:rPr>
              <a:t>What are the roles of different cell types in each system, e.g. what would happen if T</a:t>
            </a:r>
            <a:r>
              <a:rPr lang="en-US" sz="1800" baseline="-25000" dirty="0">
                <a:latin typeface="Arial" panose="020B0604020202020204" pitchFamily="34" charset="0"/>
              </a:rPr>
              <a:t>H</a:t>
            </a:r>
            <a:r>
              <a:rPr lang="en-US" sz="1800" dirty="0">
                <a:latin typeface="Arial" panose="020B0604020202020204" pitchFamily="34" charset="0"/>
              </a:rPr>
              <a:t>-cells disappeared?</a:t>
            </a:r>
          </a:p>
          <a:p>
            <a:pPr marL="365189" indent="-365189">
              <a:buFont typeface="+mj-lt"/>
              <a:buAutoNum type="arabicPeriod"/>
            </a:pPr>
            <a:r>
              <a:rPr lang="en-US" sz="1800" dirty="0">
                <a:latin typeface="Arial" panose="020B0604020202020204" pitchFamily="34" charset="0"/>
              </a:rPr>
              <a:t>What is the quaternary structure of an antibody? Can you sketch an antibody and indicate where the antigen binds?</a:t>
            </a:r>
          </a:p>
          <a:p>
            <a:pPr marL="365189" indent="-365189">
              <a:buFont typeface="+mj-lt"/>
              <a:buAutoNum type="arabicPeriod"/>
            </a:pPr>
            <a:r>
              <a:rPr lang="en-US" sz="1800" dirty="0">
                <a:latin typeface="Arial" panose="020B0604020202020204" pitchFamily="34" charset="0"/>
              </a:rPr>
              <a:t>What part of the antibody defines the specificity?</a:t>
            </a:r>
          </a:p>
          <a:p>
            <a:pPr marL="365189" indent="-365189">
              <a:buFont typeface="+mj-lt"/>
              <a:buAutoNum type="arabicPeriod"/>
            </a:pPr>
            <a:r>
              <a:rPr lang="en-US" sz="1800" dirty="0">
                <a:latin typeface="Arial" panose="020B0604020202020204" pitchFamily="34" charset="0"/>
              </a:rPr>
              <a:t>What are the steps in the production of antibody genes, at the molecular level:</a:t>
            </a:r>
          </a:p>
          <a:p>
            <a:pPr marL="852107" lvl="1" indent="-365189">
              <a:buFont typeface="+mj-lt"/>
              <a:buAutoNum type="alphaLcParenR"/>
            </a:pPr>
            <a:r>
              <a:rPr lang="en-US" sz="1800" dirty="0">
                <a:latin typeface="Arial" panose="020B0604020202020204" pitchFamily="34" charset="0"/>
              </a:rPr>
              <a:t>How do DNA rearrangements produce functional heavy and light chain genes</a:t>
            </a:r>
          </a:p>
          <a:p>
            <a:pPr marL="852107" lvl="1" indent="-365189">
              <a:buFont typeface="+mj-lt"/>
              <a:buAutoNum type="alphaLcParenR"/>
            </a:pPr>
            <a:r>
              <a:rPr lang="en-US" sz="1800" dirty="0">
                <a:latin typeface="Arial" panose="020B0604020202020204" pitchFamily="34" charset="0"/>
              </a:rPr>
              <a:t>What is the difference between the heavy chain for B-cells versus plasma cells.</a:t>
            </a:r>
          </a:p>
          <a:p>
            <a:pPr marL="365189" indent="-365189">
              <a:buFont typeface="+mj-lt"/>
              <a:buAutoNum type="arabicPeriod"/>
            </a:pPr>
            <a:r>
              <a:rPr lang="en-US" sz="1800"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37441" y="3156404"/>
            <a:ext cx="12083872" cy="2308324"/>
          </a:xfrm>
          <a:prstGeom prst="rect">
            <a:avLst/>
          </a:prstGeom>
          <a:noFill/>
        </p:spPr>
        <p:txBody>
          <a:bodyPr wrap="square" rtlCol="0">
            <a:spAutoFit/>
          </a:bodyPr>
          <a:lstStyle/>
          <a:p>
            <a:pPr marL="365189" indent="-365189">
              <a:buFont typeface="+mj-lt"/>
              <a:buAutoNum type="arabicPeriod" startAt="7"/>
            </a:pPr>
            <a:r>
              <a:rPr lang="en-US" sz="1800" dirty="0">
                <a:latin typeface="Arial" panose="020B0604020202020204" pitchFamily="34" charset="0"/>
              </a:rPr>
              <a:t>How are virally infected cells and tumor cells recognized by Tc cells?</a:t>
            </a:r>
          </a:p>
          <a:p>
            <a:pPr marL="365189" indent="-365189">
              <a:buFont typeface="+mj-lt"/>
              <a:buAutoNum type="arabicPeriod" startAt="7"/>
            </a:pPr>
            <a:r>
              <a:rPr lang="en-US" sz="1800" dirty="0">
                <a:latin typeface="Arial" panose="020B0604020202020204" pitchFamily="34" charset="0"/>
              </a:rPr>
              <a:t>How does the Tc cell kill those cells?</a:t>
            </a:r>
          </a:p>
          <a:p>
            <a:pPr marL="365189" indent="-365189">
              <a:buFont typeface="+mj-lt"/>
              <a:buAutoNum type="arabicPeriod" startAt="7"/>
            </a:pPr>
            <a:r>
              <a:rPr lang="en-US" sz="1800" dirty="0">
                <a:latin typeface="Arial" panose="020B0604020202020204" pitchFamily="34" charset="0"/>
              </a:rPr>
              <a:t>What evasion mechanisms are used by cancer cells and how have these been addressed by antibody therapy?</a:t>
            </a:r>
          </a:p>
          <a:p>
            <a:pPr marL="365189" indent="-365189">
              <a:buFont typeface="+mj-lt"/>
              <a:buAutoNum type="arabicPeriod" startAt="7"/>
            </a:pPr>
            <a:endParaRPr lang="en-US" sz="1800" dirty="0">
              <a:latin typeface="Arial" panose="020B0604020202020204" pitchFamily="34" charset="0"/>
            </a:endParaRPr>
          </a:p>
          <a:p>
            <a:pPr marL="365189" indent="-365189">
              <a:buFont typeface="+mj-lt"/>
              <a:buAutoNum type="arabicPeriod" startAt="7"/>
            </a:pPr>
            <a:r>
              <a:rPr lang="en-US" sz="1800" dirty="0">
                <a:latin typeface="Arial" panose="020B0604020202020204" pitchFamily="34" charset="0"/>
              </a:rPr>
              <a:t>What was the origin of the idea for vaccination?</a:t>
            </a:r>
          </a:p>
          <a:p>
            <a:pPr marL="365189" indent="-365189">
              <a:buFont typeface="+mj-lt"/>
              <a:buAutoNum type="arabicPeriod" startAt="7"/>
            </a:pPr>
            <a:r>
              <a:rPr lang="en-US" sz="1800" dirty="0">
                <a:latin typeface="Arial" panose="020B0604020202020204" pitchFamily="34" charset="0"/>
              </a:rPr>
              <a:t>What was one of the first “safe” vaccines? What disease has now been eradicated due to this vaccine?</a:t>
            </a:r>
          </a:p>
          <a:p>
            <a:pPr marL="365189" indent="-365189">
              <a:buFont typeface="+mj-lt"/>
              <a:buAutoNum type="arabicPeriod" startAt="7"/>
            </a:pPr>
            <a:r>
              <a:rPr lang="en-US" sz="1800"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FC003528-AEE5-45B2-A977-7E0630694617}" type="datetime1">
              <a:rPr lang="en-US" smtClean="0"/>
              <a:t>2/8/2025</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230537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081" y="83174"/>
            <a:ext cx="9388475" cy="392112"/>
          </a:xfrm>
        </p:spPr>
        <p:txBody>
          <a:bodyPr>
            <a:noAutofit/>
          </a:bodyPr>
          <a:lstStyle/>
          <a:p>
            <a:r>
              <a:rPr lang="en-US" sz="2706" dirty="0"/>
              <a:t>PCR Applications – Identification of Individuals</a:t>
            </a:r>
          </a:p>
        </p:txBody>
      </p:sp>
      <p:pic>
        <p:nvPicPr>
          <p:cNvPr id="7" name="Picture 3"/>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3773"/>
          <a:stretch/>
        </p:blipFill>
        <p:spPr bwMode="auto">
          <a:xfrm>
            <a:off x="8013700" y="4003675"/>
            <a:ext cx="4970463" cy="230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B9503C7-58E0-46F8-A8C3-F88505205AF3}"/>
              </a:ext>
            </a:extLst>
          </p:cNvPr>
          <p:cNvSpPr txBox="1"/>
          <p:nvPr/>
        </p:nvSpPr>
        <p:spPr>
          <a:xfrm>
            <a:off x="5349081" y="4237672"/>
            <a:ext cx="2446054" cy="2302875"/>
          </a:xfrm>
          <a:prstGeom prst="rect">
            <a:avLst/>
          </a:prstGeom>
          <a:noFill/>
        </p:spPr>
        <p:txBody>
          <a:bodyPr wrap="square" rtlCol="0">
            <a:spAutoFit/>
          </a:bodyPr>
          <a:lstStyle/>
          <a:p>
            <a:r>
              <a:rPr lang="en-US" sz="2052" i="1" dirty="0">
                <a:solidFill>
                  <a:srgbClr val="0070C0"/>
                </a:solidFill>
                <a:latin typeface="Arial" panose="020B0604020202020204" pitchFamily="34" charset="0"/>
              </a:rPr>
              <a:t>Which individual has the shortest PCR product?</a:t>
            </a:r>
          </a:p>
          <a:p>
            <a:endParaRPr lang="en-US" sz="2052" i="1" dirty="0">
              <a:solidFill>
                <a:srgbClr val="0070C0"/>
              </a:solidFill>
              <a:latin typeface="Arial" panose="020B0604020202020204" pitchFamily="34" charset="0"/>
            </a:endParaRPr>
          </a:p>
          <a:p>
            <a:endParaRPr lang="en-US" sz="2052" i="1" dirty="0">
              <a:solidFill>
                <a:srgbClr val="0070C0"/>
              </a:solidFill>
              <a:latin typeface="Arial" panose="020B0604020202020204" pitchFamily="34" charset="0"/>
            </a:endParaRPr>
          </a:p>
          <a:p>
            <a:r>
              <a:rPr lang="en-US" sz="2052" i="1" dirty="0">
                <a:solidFill>
                  <a:srgbClr val="0070C0"/>
                </a:solidFill>
                <a:latin typeface="Arial" panose="020B0604020202020204" pitchFamily="34" charset="0"/>
              </a:rPr>
              <a:t>Which has the longest?</a:t>
            </a:r>
          </a:p>
        </p:txBody>
      </p:sp>
      <p:sp>
        <p:nvSpPr>
          <p:cNvPr id="9" name="TextBox 8">
            <a:extLst>
              <a:ext uri="{FF2B5EF4-FFF2-40B4-BE49-F238E27FC236}">
                <a16:creationId xmlns:a16="http://schemas.microsoft.com/office/drawing/2014/main" id="{2B6C198B-15C2-4737-B381-B990213A893E}"/>
              </a:ext>
            </a:extLst>
          </p:cNvPr>
          <p:cNvSpPr txBox="1"/>
          <p:nvPr/>
        </p:nvSpPr>
        <p:spPr>
          <a:xfrm>
            <a:off x="6557923" y="1153418"/>
            <a:ext cx="5918607" cy="561949"/>
          </a:xfrm>
          <a:prstGeom prst="rect">
            <a:avLst/>
          </a:prstGeom>
          <a:noFill/>
        </p:spPr>
        <p:txBody>
          <a:bodyPr wrap="none" rtlCol="0">
            <a:spAutoFit/>
          </a:bodyPr>
          <a:lstStyle/>
          <a:p>
            <a:pPr algn="ctr"/>
            <a:r>
              <a:rPr lang="en-US" sz="1526" dirty="0">
                <a:latin typeface="Courier New" panose="02070309020205020404" pitchFamily="49" charset="0"/>
                <a:cs typeface="Courier New" panose="02070309020205020404" pitchFamily="49" charset="0"/>
              </a:rPr>
              <a:t>--TG</a:t>
            </a:r>
            <a:r>
              <a:rPr lang="en-US" sz="1526" b="1" dirty="0">
                <a:highlight>
                  <a:srgbClr val="FFFF00"/>
                </a:highlight>
                <a:latin typeface="Courier New" panose="02070309020205020404" pitchFamily="49" charset="0"/>
                <a:cs typeface="Courier New" panose="02070309020205020404" pitchFamily="49" charset="0"/>
              </a:rPr>
              <a:t>CCGACTC</a:t>
            </a:r>
            <a:r>
              <a:rPr lang="en-US" sz="1526" dirty="0">
                <a:latin typeface="Courier New" panose="02070309020205020404" pitchFamily="49" charset="0"/>
                <a:cs typeface="Courier New" panose="02070309020205020404" pitchFamily="49" charset="0"/>
              </a:rPr>
              <a:t>GT</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highlight>
                  <a:srgbClr val="C0C0C0"/>
                </a:highlight>
                <a:latin typeface="Courier New" panose="02070309020205020404" pitchFamily="49" charset="0"/>
                <a:cs typeface="Courier New" panose="02070309020205020404" pitchFamily="49" charset="0"/>
              </a:rPr>
              <a:t>AGGCC</a:t>
            </a:r>
            <a:r>
              <a:rPr lang="en-US" sz="1526" dirty="0">
                <a:highlight>
                  <a:srgbClr val="00FFFF"/>
                </a:highlight>
                <a:latin typeface="Courier New" panose="02070309020205020404" pitchFamily="49" charset="0"/>
                <a:cs typeface="Courier New" panose="02070309020205020404" pitchFamily="49" charset="0"/>
              </a:rPr>
              <a:t>AGGCC</a:t>
            </a:r>
            <a:r>
              <a:rPr lang="en-US" sz="1526" dirty="0">
                <a:latin typeface="Courier New" panose="02070309020205020404" pitchFamily="49" charset="0"/>
                <a:cs typeface="Courier New" panose="02070309020205020404" pitchFamily="49" charset="0"/>
              </a:rPr>
              <a:t>ACTGGTGAGGTACG--</a:t>
            </a:r>
          </a:p>
          <a:p>
            <a:pPr algn="ctr"/>
            <a:r>
              <a:rPr lang="en-US" sz="1526" dirty="0">
                <a:latin typeface="Courier New" panose="02070309020205020404" pitchFamily="49" charset="0"/>
                <a:cs typeface="Courier New" panose="02070309020205020404" pitchFamily="49" charset="0"/>
              </a:rPr>
              <a:t>--ACGGCTGAGCATCCGGTCCGGTCCGGTCCGGTGACCA</a:t>
            </a:r>
            <a:r>
              <a:rPr lang="en-US" sz="1526" b="1" dirty="0">
                <a:highlight>
                  <a:srgbClr val="00FF00"/>
                </a:highlight>
                <a:latin typeface="Courier New" panose="02070309020205020404" pitchFamily="49" charset="0"/>
                <a:cs typeface="Courier New" panose="02070309020205020404" pitchFamily="49" charset="0"/>
              </a:rPr>
              <a:t>CTCCATG</a:t>
            </a:r>
            <a:r>
              <a:rPr lang="en-US" sz="1526" dirty="0">
                <a:latin typeface="Courier New" panose="02070309020205020404" pitchFamily="49" charset="0"/>
                <a:cs typeface="Courier New" panose="02070309020205020404" pitchFamily="49" charset="0"/>
              </a:rPr>
              <a:t>C--</a:t>
            </a:r>
          </a:p>
        </p:txBody>
      </p:sp>
      <p:sp>
        <p:nvSpPr>
          <p:cNvPr id="10" name="TextBox 9">
            <a:extLst>
              <a:ext uri="{FF2B5EF4-FFF2-40B4-BE49-F238E27FC236}">
                <a16:creationId xmlns:a16="http://schemas.microsoft.com/office/drawing/2014/main" id="{7AC88956-3FBC-4FBA-80FB-8984C0568524}"/>
              </a:ext>
            </a:extLst>
          </p:cNvPr>
          <p:cNvSpPr txBox="1"/>
          <p:nvPr/>
        </p:nvSpPr>
        <p:spPr>
          <a:xfrm>
            <a:off x="180272" y="2080957"/>
            <a:ext cx="4408740" cy="4678204"/>
          </a:xfrm>
          <a:prstGeom prst="rect">
            <a:avLst/>
          </a:prstGeom>
          <a:noFill/>
        </p:spPr>
        <p:txBody>
          <a:bodyPr wrap="square" rtlCol="0">
            <a:spAutoFit/>
          </a:bodyPr>
          <a:lstStyle/>
          <a:p>
            <a:pPr marL="263843" indent="-263843">
              <a:spcBef>
                <a:spcPts val="600"/>
              </a:spcBef>
              <a:buFont typeface="Arial" panose="020B0604020202020204" pitchFamily="34" charset="0"/>
              <a:buChar char="•"/>
            </a:pPr>
            <a:r>
              <a:rPr lang="en-US" sz="1800" dirty="0">
                <a:latin typeface="Arial" panose="020B0604020202020204" pitchFamily="34" charset="0"/>
              </a:rPr>
              <a:t>Individuals will inherit one copy of the repeat from each parent.  The length of the inherited DNA can be the same or different, depending on the number of repeats in each parent.</a:t>
            </a:r>
          </a:p>
          <a:p>
            <a:pPr marL="263843" indent="-263843">
              <a:spcBef>
                <a:spcPts val="600"/>
              </a:spcBef>
              <a:buFont typeface="Arial" panose="020B0604020202020204" pitchFamily="34" charset="0"/>
              <a:buChar char="•"/>
            </a:pPr>
            <a:r>
              <a:rPr lang="en-US" sz="1800" dirty="0">
                <a:latin typeface="Arial" panose="020B0604020202020204" pitchFamily="34" charset="0"/>
              </a:rPr>
              <a:t>PCR Primers are designed to be outside the repeated region, so that they will anneal to a single location on the chromosome and then amplify the region containing the STR</a:t>
            </a:r>
          </a:p>
          <a:p>
            <a:pPr marL="263843" indent="-263843">
              <a:spcBef>
                <a:spcPts val="600"/>
              </a:spcBef>
              <a:buFont typeface="Arial" panose="020B0604020202020204" pitchFamily="34" charset="0"/>
              <a:buChar char="•"/>
            </a:pPr>
            <a:r>
              <a:rPr lang="en-US" sz="1800" dirty="0">
                <a:latin typeface="Arial" panose="020B0604020202020204" pitchFamily="34" charset="0"/>
              </a:rPr>
              <a:t>PCR Product length = primer lengths + number of tandem repeats (+ any DNA between the primers and the repeats). </a:t>
            </a:r>
            <a:r>
              <a:rPr lang="en-US" sz="1800" i="1" dirty="0">
                <a:solidFill>
                  <a:srgbClr val="C00000"/>
                </a:solidFill>
                <a:latin typeface="Arial" panose="020B0604020202020204" pitchFamily="34" charset="0"/>
              </a:rPr>
              <a:t>Individuals can be differentiated by the length of the PCR product if they have different numbers of STR</a:t>
            </a:r>
            <a:endParaRPr lang="en-US" sz="1800" dirty="0">
              <a:latin typeface="Arial" panose="020B0604020202020204" pitchFamily="34" charset="0"/>
            </a:endParaRPr>
          </a:p>
        </p:txBody>
      </p:sp>
      <p:sp>
        <p:nvSpPr>
          <p:cNvPr id="12" name="Rectangle 11">
            <a:extLst>
              <a:ext uri="{FF2B5EF4-FFF2-40B4-BE49-F238E27FC236}">
                <a16:creationId xmlns:a16="http://schemas.microsoft.com/office/drawing/2014/main" id="{6FC8F7CD-1D13-461F-BEF9-D4DE55FBCD5F}"/>
              </a:ext>
            </a:extLst>
          </p:cNvPr>
          <p:cNvSpPr/>
          <p:nvPr/>
        </p:nvSpPr>
        <p:spPr>
          <a:xfrm>
            <a:off x="175478" y="540424"/>
            <a:ext cx="5554603" cy="1477328"/>
          </a:xfrm>
          <a:prstGeom prst="rect">
            <a:avLst/>
          </a:prstGeom>
        </p:spPr>
        <p:txBody>
          <a:bodyPr wrap="square">
            <a:spAutoFit/>
          </a:bodyPr>
          <a:lstStyle/>
          <a:p>
            <a:pPr marL="276197" indent="-276197">
              <a:buFont typeface="Arial" panose="020B0604020202020204" pitchFamily="34" charset="0"/>
              <a:buChar char="•"/>
            </a:pPr>
            <a:r>
              <a:rPr lang="en-US" sz="1800" dirty="0">
                <a:latin typeface="Arial" panose="020B0604020202020204" pitchFamily="34" charset="0"/>
              </a:rPr>
              <a:t>Regions of DNA have variable numbers of repeated DNA sequences (Short tandem repeats, STR). The number of STR can differ from one person to the next and can change over time due to replication errors (repeat expansion disease).</a:t>
            </a:r>
          </a:p>
        </p:txBody>
      </p:sp>
      <p:cxnSp>
        <p:nvCxnSpPr>
          <p:cNvPr id="14" name="Straight Arrow Connector 13">
            <a:extLst>
              <a:ext uri="{FF2B5EF4-FFF2-40B4-BE49-F238E27FC236}">
                <a16:creationId xmlns:a16="http://schemas.microsoft.com/office/drawing/2014/main" id="{5FCCD890-98E4-4FC7-9BB0-FAFAD6646DC3}"/>
              </a:ext>
            </a:extLst>
          </p:cNvPr>
          <p:cNvCxnSpPr/>
          <p:nvPr/>
        </p:nvCxnSpPr>
        <p:spPr>
          <a:xfrm>
            <a:off x="9415426" y="1712424"/>
            <a:ext cx="0" cy="707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D0BA7A3-0F19-4675-9D98-3AC6FAAD31ED}"/>
              </a:ext>
            </a:extLst>
          </p:cNvPr>
          <p:cNvSpPr/>
          <p:nvPr/>
        </p:nvSpPr>
        <p:spPr>
          <a:xfrm>
            <a:off x="7795135" y="1869342"/>
            <a:ext cx="1370888" cy="330219"/>
          </a:xfrm>
          <a:prstGeom prst="rect">
            <a:avLst/>
          </a:prstGeom>
        </p:spPr>
        <p:txBody>
          <a:bodyPr wrap="none">
            <a:spAutoFit/>
          </a:bodyPr>
          <a:lstStyle/>
          <a:p>
            <a:r>
              <a:rPr lang="en-US" sz="1546" b="1" dirty="0">
                <a:highlight>
                  <a:srgbClr val="FFFF00"/>
                </a:highlight>
                <a:latin typeface="Courier New" panose="02070309020205020404" pitchFamily="49" charset="0"/>
                <a:cs typeface="Courier New" panose="02070309020205020404" pitchFamily="49" charset="0"/>
              </a:rPr>
              <a:t>5’-CCGACTC</a:t>
            </a:r>
            <a:endParaRPr lang="en-US" sz="1546" dirty="0">
              <a:latin typeface="Arial" panose="020B0604020202020204" pitchFamily="34" charset="0"/>
            </a:endParaRPr>
          </a:p>
        </p:txBody>
      </p:sp>
      <p:sp>
        <p:nvSpPr>
          <p:cNvPr id="16" name="Rectangle 15">
            <a:extLst>
              <a:ext uri="{FF2B5EF4-FFF2-40B4-BE49-F238E27FC236}">
                <a16:creationId xmlns:a16="http://schemas.microsoft.com/office/drawing/2014/main" id="{704AB5D6-F0A9-4647-B3D2-DC11A8F06BD1}"/>
              </a:ext>
            </a:extLst>
          </p:cNvPr>
          <p:cNvSpPr/>
          <p:nvPr/>
        </p:nvSpPr>
        <p:spPr>
          <a:xfrm>
            <a:off x="9924527" y="2017725"/>
            <a:ext cx="1370888" cy="330219"/>
          </a:xfrm>
          <a:prstGeom prst="rect">
            <a:avLst/>
          </a:prstGeom>
        </p:spPr>
        <p:txBody>
          <a:bodyPr wrap="none">
            <a:spAutoFit/>
          </a:bodyPr>
          <a:lstStyle/>
          <a:p>
            <a:r>
              <a:rPr lang="en-US" sz="1546" b="1" dirty="0">
                <a:highlight>
                  <a:srgbClr val="00FF00"/>
                </a:highlight>
                <a:latin typeface="Courier New" panose="02070309020205020404" pitchFamily="49" charset="0"/>
                <a:cs typeface="Courier New" panose="02070309020205020404" pitchFamily="49" charset="0"/>
              </a:rPr>
              <a:t>CTCCATG-5’</a:t>
            </a:r>
            <a:endParaRPr lang="en-US" sz="1546" dirty="0">
              <a:latin typeface="Arial" panose="020B0604020202020204" pitchFamily="34" charset="0"/>
            </a:endParaRPr>
          </a:p>
        </p:txBody>
      </p:sp>
      <p:sp>
        <p:nvSpPr>
          <p:cNvPr id="17" name="Rectangle 16">
            <a:extLst>
              <a:ext uri="{FF2B5EF4-FFF2-40B4-BE49-F238E27FC236}">
                <a16:creationId xmlns:a16="http://schemas.microsoft.com/office/drawing/2014/main" id="{9F3F6AD2-4259-4CD2-AF85-3B9588290282}"/>
              </a:ext>
            </a:extLst>
          </p:cNvPr>
          <p:cNvSpPr/>
          <p:nvPr/>
        </p:nvSpPr>
        <p:spPr>
          <a:xfrm>
            <a:off x="6902664" y="2675014"/>
            <a:ext cx="5229125" cy="568104"/>
          </a:xfrm>
          <a:prstGeom prst="rect">
            <a:avLst/>
          </a:prstGeom>
        </p:spPr>
        <p:txBody>
          <a:bodyPr wrap="square">
            <a:spAutoFit/>
          </a:bodyPr>
          <a:lstStyle/>
          <a:p>
            <a:r>
              <a:rPr lang="en-US" sz="1546" b="1" dirty="0">
                <a:highlight>
                  <a:srgbClr val="FFFF00"/>
                </a:highlight>
                <a:latin typeface="Courier New" panose="02070309020205020404" pitchFamily="49" charset="0"/>
                <a:cs typeface="Courier New" panose="02070309020205020404" pitchFamily="49" charset="0"/>
              </a:rPr>
              <a:t>CCGACTC</a:t>
            </a:r>
            <a:r>
              <a:rPr lang="en-US" sz="1546" dirty="0">
                <a:latin typeface="Courier New" panose="02070309020205020404" pitchFamily="49" charset="0"/>
                <a:cs typeface="Courier New" panose="02070309020205020404" pitchFamily="49" charset="0"/>
              </a:rPr>
              <a:t>GT</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highlight>
                  <a:srgbClr val="C0C0C0"/>
                </a:highlight>
                <a:latin typeface="Courier New" panose="02070309020205020404" pitchFamily="49" charset="0"/>
                <a:cs typeface="Courier New" panose="02070309020205020404" pitchFamily="49" charset="0"/>
              </a:rPr>
              <a:t>AGGCC</a:t>
            </a:r>
            <a:r>
              <a:rPr lang="en-US" sz="1546" dirty="0">
                <a:highlight>
                  <a:srgbClr val="00FFFF"/>
                </a:highlight>
                <a:latin typeface="Courier New" panose="02070309020205020404" pitchFamily="49" charset="0"/>
                <a:cs typeface="Courier New" panose="02070309020205020404" pitchFamily="49" charset="0"/>
              </a:rPr>
              <a:t>AGGCC</a:t>
            </a:r>
            <a:r>
              <a:rPr lang="en-US" sz="1546" dirty="0">
                <a:latin typeface="Courier New" panose="02070309020205020404" pitchFamily="49" charset="0"/>
                <a:cs typeface="Courier New" panose="02070309020205020404" pitchFamily="49" charset="0"/>
              </a:rPr>
              <a:t>ACTGGTGAGGTAC</a:t>
            </a:r>
          </a:p>
          <a:p>
            <a:r>
              <a:rPr lang="en-US" sz="1546" dirty="0">
                <a:latin typeface="Courier New" panose="02070309020205020404" pitchFamily="49" charset="0"/>
                <a:cs typeface="Courier New" panose="02070309020205020404" pitchFamily="49" charset="0"/>
              </a:rPr>
              <a:t>GGCTGAGCATCCGGTCCGGTCCGGTCCGGTGACCA</a:t>
            </a:r>
            <a:r>
              <a:rPr lang="en-US" sz="1546" b="1" dirty="0">
                <a:highlight>
                  <a:srgbClr val="00FF00"/>
                </a:highlight>
                <a:latin typeface="Courier New" panose="02070309020205020404" pitchFamily="49" charset="0"/>
                <a:cs typeface="Courier New" panose="02070309020205020404" pitchFamily="49" charset="0"/>
              </a:rPr>
              <a:t>CTCCATG</a:t>
            </a:r>
            <a:endParaRPr lang="en-US" sz="1546" dirty="0">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A11ADB6E-EFD7-42D1-9DBA-952E3C2D8B2C}"/>
              </a:ext>
            </a:extLst>
          </p:cNvPr>
          <p:cNvSpPr txBox="1"/>
          <p:nvPr/>
        </p:nvSpPr>
        <p:spPr>
          <a:xfrm>
            <a:off x="9120828" y="651209"/>
            <a:ext cx="530915" cy="300723"/>
          </a:xfrm>
          <a:prstGeom prst="rect">
            <a:avLst/>
          </a:prstGeom>
          <a:noFill/>
        </p:spPr>
        <p:txBody>
          <a:bodyPr wrap="none" rtlCol="0">
            <a:spAutoFit/>
          </a:bodyPr>
          <a:lstStyle/>
          <a:p>
            <a:r>
              <a:rPr lang="en-US" sz="1354" dirty="0">
                <a:latin typeface="Arial" panose="020B0604020202020204" pitchFamily="34" charset="0"/>
              </a:rPr>
              <a:t>STR</a:t>
            </a:r>
          </a:p>
        </p:txBody>
      </p:sp>
      <p:cxnSp>
        <p:nvCxnSpPr>
          <p:cNvPr id="6" name="Straight Arrow Connector 5">
            <a:extLst>
              <a:ext uri="{FF2B5EF4-FFF2-40B4-BE49-F238E27FC236}">
                <a16:creationId xmlns:a16="http://schemas.microsoft.com/office/drawing/2014/main" id="{CA750F9A-E435-479F-9F3A-F272AA1E9421}"/>
              </a:ext>
            </a:extLst>
          </p:cNvPr>
          <p:cNvCxnSpPr>
            <a:stCxn id="3" idx="1"/>
          </p:cNvCxnSpPr>
          <p:nvPr/>
        </p:nvCxnSpPr>
        <p:spPr>
          <a:xfrm flipH="1">
            <a:off x="8442234" y="801571"/>
            <a:ext cx="678594" cy="414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BD1A262-C843-4BAC-AA87-825C4E2B19C9}"/>
              </a:ext>
            </a:extLst>
          </p:cNvPr>
          <p:cNvCxnSpPr>
            <a:stCxn id="3" idx="2"/>
          </p:cNvCxnSpPr>
          <p:nvPr/>
        </p:nvCxnSpPr>
        <p:spPr>
          <a:xfrm flipH="1">
            <a:off x="9120829" y="951932"/>
            <a:ext cx="265457" cy="216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737E118-AAE3-4F5B-AF73-707CD64A1DDB}"/>
              </a:ext>
            </a:extLst>
          </p:cNvPr>
          <p:cNvCxnSpPr>
            <a:stCxn id="3" idx="2"/>
          </p:cNvCxnSpPr>
          <p:nvPr/>
        </p:nvCxnSpPr>
        <p:spPr>
          <a:xfrm>
            <a:off x="9386286" y="951932"/>
            <a:ext cx="269288" cy="227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7663BA2-DEC7-4346-8660-27609FCC2DC9}"/>
              </a:ext>
            </a:extLst>
          </p:cNvPr>
          <p:cNvCxnSpPr>
            <a:stCxn id="3" idx="3"/>
          </p:cNvCxnSpPr>
          <p:nvPr/>
        </p:nvCxnSpPr>
        <p:spPr>
          <a:xfrm>
            <a:off x="9651743" y="801571"/>
            <a:ext cx="564683" cy="358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Date Placeholder 17">
            <a:extLst>
              <a:ext uri="{FF2B5EF4-FFF2-40B4-BE49-F238E27FC236}">
                <a16:creationId xmlns:a16="http://schemas.microsoft.com/office/drawing/2014/main" id="{539840A8-EADB-E4A8-6EBB-5566E09AC613}"/>
              </a:ext>
            </a:extLst>
          </p:cNvPr>
          <p:cNvSpPr>
            <a:spLocks noGrp="1"/>
          </p:cNvSpPr>
          <p:nvPr>
            <p:ph type="dt" sz="half" idx="10"/>
          </p:nvPr>
        </p:nvSpPr>
        <p:spPr/>
        <p:txBody>
          <a:bodyPr/>
          <a:lstStyle/>
          <a:p>
            <a:fld id="{3CC9A073-AD36-44D0-80E6-AD25A8ECF0F0}" type="datetime1">
              <a:rPr lang="en-US" smtClean="0"/>
              <a:t>2/8/2025</a:t>
            </a:fld>
            <a:endParaRPr lang="en-US"/>
          </a:p>
        </p:txBody>
      </p:sp>
      <p:sp>
        <p:nvSpPr>
          <p:cNvPr id="19" name="Footer Placeholder 18">
            <a:extLst>
              <a:ext uri="{FF2B5EF4-FFF2-40B4-BE49-F238E27FC236}">
                <a16:creationId xmlns:a16="http://schemas.microsoft.com/office/drawing/2014/main" id="{3C0D06AC-0D0C-38A5-04B6-93C3B191AF27}"/>
              </a:ext>
            </a:extLst>
          </p:cNvPr>
          <p:cNvSpPr>
            <a:spLocks noGrp="1"/>
          </p:cNvSpPr>
          <p:nvPr>
            <p:ph type="ftr" sz="quarter" idx="11"/>
          </p:nvPr>
        </p:nvSpPr>
        <p:spPr/>
        <p:txBody>
          <a:bodyPr/>
          <a:lstStyle/>
          <a:p>
            <a:r>
              <a:rPr lang="en-US"/>
              <a:t>Drugs and Disease Spring 2025 - Lecture 5</a:t>
            </a:r>
          </a:p>
        </p:txBody>
      </p:sp>
      <p:sp>
        <p:nvSpPr>
          <p:cNvPr id="20" name="Slide Number Placeholder 19">
            <a:extLst>
              <a:ext uri="{FF2B5EF4-FFF2-40B4-BE49-F238E27FC236}">
                <a16:creationId xmlns:a16="http://schemas.microsoft.com/office/drawing/2014/main" id="{FE10B94F-19E8-05B9-E6A2-5F867F36073B}"/>
              </a:ext>
            </a:extLst>
          </p:cNvPr>
          <p:cNvSpPr>
            <a:spLocks noGrp="1"/>
          </p:cNvSpPr>
          <p:nvPr>
            <p:ph type="sldNum" sz="quarter" idx="12"/>
          </p:nvPr>
        </p:nvSpPr>
        <p:spPr/>
        <p:txBody>
          <a:bodyPr/>
          <a:lstStyle/>
          <a:p>
            <a:fld id="{DC3BB032-4020-48F4-953B-341806DC4A2B}" type="slidenum">
              <a:rPr lang="en-US" smtClean="0"/>
              <a:t>3</a:t>
            </a:fld>
            <a:endParaRPr lang="en-US"/>
          </a:p>
        </p:txBody>
      </p:sp>
    </p:spTree>
    <p:extLst>
      <p:ext uri="{BB962C8B-B14F-4D97-AF65-F5344CB8AC3E}">
        <p14:creationId xmlns:p14="http://schemas.microsoft.com/office/powerpoint/2010/main" val="277308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E871E9-AB6E-D908-B37C-D8A9515E2EBC}"/>
              </a:ext>
            </a:extLst>
          </p:cNvPr>
          <p:cNvSpPr txBox="1"/>
          <p:nvPr/>
        </p:nvSpPr>
        <p:spPr>
          <a:xfrm>
            <a:off x="2224881" y="1050282"/>
            <a:ext cx="5950668" cy="616772"/>
          </a:xfrm>
          <a:prstGeom prst="rect">
            <a:avLst/>
          </a:prstGeom>
          <a:noFill/>
        </p:spPr>
        <p:txBody>
          <a:bodyPr wrap="none" rtlCol="0">
            <a:spAutoFit/>
          </a:bodyPr>
          <a:lstStyle/>
          <a:p>
            <a:r>
              <a:rPr lang="en-US" sz="3408" b="1" dirty="0">
                <a:latin typeface="Arial" panose="020B0604020202020204" pitchFamily="34" charset="0"/>
              </a:rPr>
              <a:t>Enzyme Inhibitors as Drugs</a:t>
            </a:r>
          </a:p>
        </p:txBody>
      </p:sp>
      <p:sp>
        <p:nvSpPr>
          <p:cNvPr id="2" name="TextBox 1">
            <a:extLst>
              <a:ext uri="{FF2B5EF4-FFF2-40B4-BE49-F238E27FC236}">
                <a16:creationId xmlns:a16="http://schemas.microsoft.com/office/drawing/2014/main" id="{2FC4E339-3B49-A884-196C-95149D997F8D}"/>
              </a:ext>
            </a:extLst>
          </p:cNvPr>
          <p:cNvSpPr txBox="1"/>
          <p:nvPr/>
        </p:nvSpPr>
        <p:spPr>
          <a:xfrm>
            <a:off x="2475260" y="1728094"/>
            <a:ext cx="6733254" cy="1731243"/>
          </a:xfrm>
          <a:prstGeom prst="rect">
            <a:avLst/>
          </a:prstGeom>
          <a:noFill/>
        </p:spPr>
        <p:txBody>
          <a:bodyPr wrap="none" rtlCol="0">
            <a:spAutoFit/>
          </a:bodyPr>
          <a:lstStyle/>
          <a:p>
            <a:pPr marL="304324" indent="-304324">
              <a:buFont typeface="Arial" panose="020B0604020202020204" pitchFamily="34" charset="0"/>
              <a:buChar char="•"/>
            </a:pPr>
            <a:r>
              <a:rPr lang="en-US" sz="2130" dirty="0">
                <a:latin typeface="Arial" panose="020B0604020202020204" pitchFamily="34" charset="0"/>
              </a:rPr>
              <a:t>Types of inhibitors</a:t>
            </a:r>
          </a:p>
          <a:p>
            <a:pPr marL="832287" lvl="1" indent="-342900">
              <a:buFont typeface="Arial" panose="020B0604020202020204" pitchFamily="34" charset="0"/>
              <a:buChar char="•"/>
            </a:pPr>
            <a:r>
              <a:rPr lang="en-US" sz="2130" dirty="0">
                <a:latin typeface="Arial" panose="020B0604020202020204" pitchFamily="34" charset="0"/>
              </a:rPr>
              <a:t>Covalent</a:t>
            </a:r>
          </a:p>
          <a:p>
            <a:pPr marL="832287" lvl="1" indent="-342900">
              <a:buFont typeface="Arial" panose="020B0604020202020204" pitchFamily="34" charset="0"/>
              <a:buChar char="•"/>
            </a:pPr>
            <a:r>
              <a:rPr lang="en-US" sz="2130" dirty="0">
                <a:latin typeface="Arial" panose="020B0604020202020204" pitchFamily="34" charset="0"/>
              </a:rPr>
              <a:t>Competitive</a:t>
            </a:r>
          </a:p>
          <a:p>
            <a:pPr marL="304324" indent="-304324">
              <a:buFont typeface="Arial" panose="020B0604020202020204" pitchFamily="34" charset="0"/>
              <a:buChar char="•"/>
            </a:pPr>
            <a:r>
              <a:rPr lang="en-US" sz="2130" dirty="0">
                <a:latin typeface="Arial" panose="020B0604020202020204" pitchFamily="34" charset="0"/>
              </a:rPr>
              <a:t>HIV drug therapy</a:t>
            </a:r>
          </a:p>
          <a:p>
            <a:pPr marL="304324" indent="-304324">
              <a:buFont typeface="Arial" panose="020B0604020202020204" pitchFamily="34" charset="0"/>
              <a:buChar char="•"/>
            </a:pPr>
            <a:r>
              <a:rPr lang="en-US" sz="2130" dirty="0">
                <a:latin typeface="Arial" panose="020B0604020202020204" pitchFamily="34" charset="0"/>
              </a:rPr>
              <a:t>Antibiotics – inhibitors of RNA and protein synthesis</a:t>
            </a:r>
          </a:p>
        </p:txBody>
      </p:sp>
      <p:sp>
        <p:nvSpPr>
          <p:cNvPr id="7" name="Date Placeholder 6">
            <a:extLst>
              <a:ext uri="{FF2B5EF4-FFF2-40B4-BE49-F238E27FC236}">
                <a16:creationId xmlns:a16="http://schemas.microsoft.com/office/drawing/2014/main" id="{FC22C70A-893D-FBF3-B13A-1F96F1970D2D}"/>
              </a:ext>
            </a:extLst>
          </p:cNvPr>
          <p:cNvSpPr>
            <a:spLocks noGrp="1"/>
          </p:cNvSpPr>
          <p:nvPr>
            <p:ph type="dt" sz="half" idx="10"/>
          </p:nvPr>
        </p:nvSpPr>
        <p:spPr/>
        <p:txBody>
          <a:bodyPr/>
          <a:lstStyle/>
          <a:p>
            <a:fld id="{12CF4167-E42B-4660-B734-518354598AA6}" type="datetime1">
              <a:rPr lang="en-US" smtClean="0"/>
              <a:t>2/8/2025</a:t>
            </a:fld>
            <a:endParaRPr lang="en-US"/>
          </a:p>
        </p:txBody>
      </p:sp>
      <p:sp>
        <p:nvSpPr>
          <p:cNvPr id="9" name="Footer Placeholder 8">
            <a:extLst>
              <a:ext uri="{FF2B5EF4-FFF2-40B4-BE49-F238E27FC236}">
                <a16:creationId xmlns:a16="http://schemas.microsoft.com/office/drawing/2014/main" id="{8BE849BF-0239-7C0F-9331-E5061B8F9A1D}"/>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40CCFC47-19D2-A4BF-4AAD-23C1260F0E59}"/>
              </a:ext>
            </a:extLst>
          </p:cNvPr>
          <p:cNvSpPr>
            <a:spLocks noGrp="1"/>
          </p:cNvSpPr>
          <p:nvPr>
            <p:ph type="sldNum" sz="quarter" idx="12"/>
          </p:nvPr>
        </p:nvSpPr>
        <p:spPr/>
        <p:txBody>
          <a:bodyPr/>
          <a:lstStyle/>
          <a:p>
            <a:fld id="{DC3BB032-4020-48F4-953B-341806DC4A2B}" type="slidenum">
              <a:rPr lang="en-US" smtClean="0"/>
              <a:pPr/>
              <a:t>30</a:t>
            </a:fld>
            <a:endParaRPr lang="en-US"/>
          </a:p>
        </p:txBody>
      </p:sp>
    </p:spTree>
    <p:extLst>
      <p:ext uri="{BB962C8B-B14F-4D97-AF65-F5344CB8AC3E}">
        <p14:creationId xmlns:p14="http://schemas.microsoft.com/office/powerpoint/2010/main" val="473240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A20CAC9-DD28-4D6D-8F87-48540B3BC841}"/>
              </a:ext>
            </a:extLst>
          </p:cNvPr>
          <p:cNvSpPr txBox="1"/>
          <p:nvPr/>
        </p:nvSpPr>
        <p:spPr>
          <a:xfrm>
            <a:off x="81151" y="132992"/>
            <a:ext cx="1989647" cy="485646"/>
          </a:xfrm>
          <a:prstGeom prst="rect">
            <a:avLst/>
          </a:prstGeom>
          <a:noFill/>
        </p:spPr>
        <p:txBody>
          <a:bodyPr wrap="none" rtlCol="0">
            <a:spAutoFit/>
          </a:bodyPr>
          <a:lstStyle/>
          <a:p>
            <a:r>
              <a:rPr lang="en-US" sz="2556" b="1" dirty="0">
                <a:latin typeface="Arial" panose="020B0604020202020204" pitchFamily="34" charset="0"/>
              </a:rPr>
              <a:t>Key Points:</a:t>
            </a:r>
          </a:p>
        </p:txBody>
      </p:sp>
      <p:sp>
        <p:nvSpPr>
          <p:cNvPr id="11" name="Rectangle 10">
            <a:extLst>
              <a:ext uri="{FF2B5EF4-FFF2-40B4-BE49-F238E27FC236}">
                <a16:creationId xmlns:a16="http://schemas.microsoft.com/office/drawing/2014/main" id="{DEDB1863-1746-4DD1-86C9-3761D81D4DD8}"/>
              </a:ext>
            </a:extLst>
          </p:cNvPr>
          <p:cNvSpPr/>
          <p:nvPr/>
        </p:nvSpPr>
        <p:spPr>
          <a:xfrm>
            <a:off x="568057" y="2862504"/>
            <a:ext cx="7017882" cy="3250249"/>
          </a:xfrm>
          <a:prstGeom prst="rect">
            <a:avLst/>
          </a:prstGeom>
        </p:spPr>
        <p:txBody>
          <a:bodyPr wrap="square">
            <a:spAutoFit/>
          </a:bodyPr>
          <a:lstStyle/>
          <a:p>
            <a:r>
              <a:rPr lang="en-US" sz="2052" b="1" dirty="0">
                <a:latin typeface="Arial" panose="020B0604020202020204" pitchFamily="34" charset="0"/>
              </a:rPr>
              <a:t>Kinetics</a:t>
            </a:r>
          </a:p>
          <a:p>
            <a:pPr lvl="1"/>
            <a:r>
              <a:rPr lang="en-US" sz="2052" dirty="0">
                <a:latin typeface="Arial" panose="020B0604020202020204" pitchFamily="34" charset="0"/>
              </a:rPr>
              <a:t>Rate = </a:t>
            </a:r>
            <a:r>
              <a:rPr lang="en-US" sz="2052" dirty="0" err="1">
                <a:latin typeface="Arial" panose="020B0604020202020204" pitchFamily="34" charset="0"/>
              </a:rPr>
              <a:t>dP</a:t>
            </a:r>
            <a:r>
              <a:rPr lang="en-US" sz="2052" dirty="0">
                <a:latin typeface="Arial" panose="020B0604020202020204" pitchFamily="34" charset="0"/>
              </a:rPr>
              <a:t>/dt, proportional to [ES].</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measured velocity at saturating substrate:</a:t>
            </a:r>
          </a:p>
          <a:p>
            <a:pPr marL="486918" lvl="2"/>
            <a:r>
              <a:rPr lang="en-US" sz="2052" dirty="0">
                <a:latin typeface="Arial" panose="020B0604020202020204" pitchFamily="34" charset="0"/>
              </a:rPr>
              <a:t>V</a:t>
            </a:r>
            <a:r>
              <a:rPr lang="en-US" sz="2052" baseline="-25000" dirty="0">
                <a:latin typeface="Arial" panose="020B0604020202020204" pitchFamily="34" charset="0"/>
              </a:rPr>
              <a:t>max</a:t>
            </a:r>
            <a:r>
              <a:rPr lang="en-US" sz="2052" dirty="0">
                <a:latin typeface="Arial" panose="020B0604020202020204" pitchFamily="34" charset="0"/>
              </a:rPr>
              <a:t> = </a:t>
            </a:r>
            <a:r>
              <a:rPr lang="en-US" sz="2052" dirty="0" err="1">
                <a:latin typeface="Arial" panose="020B0604020202020204" pitchFamily="34" charset="0"/>
              </a:rPr>
              <a:t>k</a:t>
            </a:r>
            <a:r>
              <a:rPr lang="en-US" sz="2052" baseline="-25000" dirty="0" err="1">
                <a:latin typeface="Arial" panose="020B0604020202020204" pitchFamily="34" charset="0"/>
              </a:rPr>
              <a:t>CAT</a:t>
            </a:r>
            <a:r>
              <a:rPr lang="en-US" sz="2052" dirty="0">
                <a:latin typeface="Arial" panose="020B0604020202020204" pitchFamily="34" charset="0"/>
              </a:rPr>
              <a:t> x </a:t>
            </a:r>
            <a:r>
              <a:rPr lang="en-US" sz="2052" dirty="0" err="1">
                <a:latin typeface="Arial" panose="020B0604020202020204" pitchFamily="34" charset="0"/>
              </a:rPr>
              <a:t>E</a:t>
            </a:r>
            <a:r>
              <a:rPr lang="en-US" sz="2052" baseline="-25000" dirty="0" err="1">
                <a:latin typeface="Arial" panose="020B0604020202020204" pitchFamily="34" charset="0"/>
              </a:rPr>
              <a:t>total</a:t>
            </a:r>
            <a:endParaRPr lang="en-US" sz="2052" baseline="-25000" dirty="0">
              <a:latin typeface="Arial" panose="020B0604020202020204" pitchFamily="34" charset="0"/>
            </a:endParaRPr>
          </a:p>
          <a:p>
            <a:pPr lvl="1"/>
            <a:r>
              <a:rPr lang="en-US" sz="2052" dirty="0">
                <a:latin typeface="Arial" panose="020B0604020202020204" pitchFamily="34" charset="0"/>
              </a:rPr>
              <a:t>K</a:t>
            </a:r>
            <a:r>
              <a:rPr lang="en-US" sz="2052" baseline="-25000" dirty="0">
                <a:latin typeface="Arial" panose="020B0604020202020204" pitchFamily="34" charset="0"/>
              </a:rPr>
              <a:t>M</a:t>
            </a:r>
            <a:r>
              <a:rPr lang="en-US" sz="2052" dirty="0">
                <a:latin typeface="Arial" panose="020B0604020202020204" pitchFamily="34" charset="0"/>
              </a:rPr>
              <a:t>:</a:t>
            </a:r>
          </a:p>
          <a:p>
            <a:pPr marL="1278160" lvl="2" indent="-304324">
              <a:buFont typeface="Arial" panose="020B0604020202020204" pitchFamily="34" charset="0"/>
              <a:buChar char="•"/>
            </a:pPr>
            <a:r>
              <a:rPr lang="en-US" sz="2052" dirty="0">
                <a:latin typeface="Arial" panose="020B0604020202020204" pitchFamily="34" charset="0"/>
              </a:rPr>
              <a:t>Substrate concentration to ½ saturate the enzyme, v = Vmax/2</a:t>
            </a:r>
          </a:p>
          <a:p>
            <a:pPr marL="1278160" lvl="2" indent="-304324">
              <a:buFont typeface="Arial" panose="020B0604020202020204" pitchFamily="34" charset="0"/>
              <a:buChar char="•"/>
            </a:pPr>
            <a:r>
              <a:rPr lang="en-US" sz="2052" dirty="0">
                <a:latin typeface="Arial" panose="020B0604020202020204" pitchFamily="34" charset="0"/>
              </a:rPr>
              <a:t>Measure of substrate affinity, lower K</a:t>
            </a:r>
            <a:r>
              <a:rPr lang="en-US" sz="2052" baseline="-25000" dirty="0">
                <a:latin typeface="Arial" panose="020B0604020202020204" pitchFamily="34" charset="0"/>
              </a:rPr>
              <a:t>M</a:t>
            </a:r>
            <a:r>
              <a:rPr lang="en-US" sz="2052" dirty="0">
                <a:latin typeface="Arial" panose="020B0604020202020204" pitchFamily="34" charset="0"/>
              </a:rPr>
              <a:t>, better binding (K</a:t>
            </a:r>
            <a:r>
              <a:rPr lang="en-US" sz="2052" baseline="-25000" dirty="0">
                <a:latin typeface="Arial" panose="020B0604020202020204" pitchFamily="34" charset="0"/>
              </a:rPr>
              <a:t>M</a:t>
            </a:r>
            <a:r>
              <a:rPr lang="en-US" sz="2052" dirty="0">
                <a:latin typeface="Arial" panose="020B0604020202020204" pitchFamily="34" charset="0"/>
              </a:rPr>
              <a:t> is very similar to K</a:t>
            </a:r>
            <a:r>
              <a:rPr lang="en-US" sz="2052" baseline="-25000" dirty="0">
                <a:latin typeface="Arial" panose="020B0604020202020204" pitchFamily="34" charset="0"/>
              </a:rPr>
              <a:t>D</a:t>
            </a:r>
            <a:r>
              <a:rPr lang="en-US" sz="2052" dirty="0">
                <a:latin typeface="Arial" panose="020B0604020202020204" pitchFamily="34" charset="0"/>
              </a:rPr>
              <a:t>).</a:t>
            </a:r>
          </a:p>
          <a:p>
            <a:pPr lvl="2"/>
            <a:endParaRPr lang="en-US" sz="2052" dirty="0">
              <a:latin typeface="Arial" panose="020B0604020202020204" pitchFamily="34" charset="0"/>
            </a:endParaRPr>
          </a:p>
        </p:txBody>
      </p:sp>
      <p:grpSp>
        <p:nvGrpSpPr>
          <p:cNvPr id="12" name="Group 11">
            <a:extLst>
              <a:ext uri="{FF2B5EF4-FFF2-40B4-BE49-F238E27FC236}">
                <a16:creationId xmlns:a16="http://schemas.microsoft.com/office/drawing/2014/main" id="{65027FB8-3A9C-4887-8640-41A5A9891C16}"/>
              </a:ext>
            </a:extLst>
          </p:cNvPr>
          <p:cNvGrpSpPr/>
          <p:nvPr/>
        </p:nvGrpSpPr>
        <p:grpSpPr>
          <a:xfrm>
            <a:off x="7069028" y="1111595"/>
            <a:ext cx="2292226" cy="1902522"/>
            <a:chOff x="8534400" y="489709"/>
            <a:chExt cx="2152377" cy="1786449"/>
          </a:xfrm>
        </p:grpSpPr>
        <p:grpSp>
          <p:nvGrpSpPr>
            <p:cNvPr id="13" name="Group 12">
              <a:extLst>
                <a:ext uri="{FF2B5EF4-FFF2-40B4-BE49-F238E27FC236}">
                  <a16:creationId xmlns:a16="http://schemas.microsoft.com/office/drawing/2014/main" id="{968928D1-832B-446A-AE98-B614C20EE9BB}"/>
                </a:ext>
              </a:extLst>
            </p:cNvPr>
            <p:cNvGrpSpPr/>
            <p:nvPr/>
          </p:nvGrpSpPr>
          <p:grpSpPr>
            <a:xfrm>
              <a:off x="8534400" y="914400"/>
              <a:ext cx="1723093" cy="1361758"/>
              <a:chOff x="6049307" y="5422267"/>
              <a:chExt cx="1723093" cy="1361758"/>
            </a:xfrm>
          </p:grpSpPr>
          <p:cxnSp>
            <p:nvCxnSpPr>
              <p:cNvPr id="19" name="Straight Connector 18">
                <a:extLst>
                  <a:ext uri="{FF2B5EF4-FFF2-40B4-BE49-F238E27FC236}">
                    <a16:creationId xmlns:a16="http://schemas.microsoft.com/office/drawing/2014/main" id="{6C468897-7D6F-434B-BD9C-04550D2CBADD}"/>
                  </a:ext>
                </a:extLst>
              </p:cNvPr>
              <p:cNvCxnSpPr/>
              <p:nvPr/>
            </p:nvCxnSpPr>
            <p:spPr>
              <a:xfrm>
                <a:off x="6516965" y="5422267"/>
                <a:ext cx="0" cy="978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77802D-A273-4393-B63F-3EBF39E253ED}"/>
                  </a:ext>
                </a:extLst>
              </p:cNvPr>
              <p:cNvCxnSpPr/>
              <p:nvPr/>
            </p:nvCxnSpPr>
            <p:spPr>
              <a:xfrm>
                <a:off x="6516965" y="6400800"/>
                <a:ext cx="1255435"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667B6A0-E958-4470-89CB-CEE925E95CF2}"/>
                  </a:ext>
                </a:extLst>
              </p:cNvPr>
              <p:cNvSpPr txBox="1"/>
              <p:nvPr/>
            </p:nvSpPr>
            <p:spPr>
              <a:xfrm>
                <a:off x="6838894" y="6400800"/>
                <a:ext cx="633992" cy="383225"/>
              </a:xfrm>
              <a:prstGeom prst="rect">
                <a:avLst/>
              </a:prstGeom>
              <a:noFill/>
            </p:spPr>
            <p:txBody>
              <a:bodyPr wrap="none" rtlCol="0">
                <a:spAutoFit/>
              </a:bodyPr>
              <a:lstStyle/>
              <a:p>
                <a:r>
                  <a:rPr lang="en-US" sz="2052" dirty="0">
                    <a:latin typeface="Arial" panose="020B0604020202020204" pitchFamily="34" charset="0"/>
                  </a:rPr>
                  <a:t>time</a:t>
                </a:r>
              </a:p>
            </p:txBody>
          </p:sp>
          <p:sp>
            <p:nvSpPr>
              <p:cNvPr id="22" name="TextBox 21">
                <a:extLst>
                  <a:ext uri="{FF2B5EF4-FFF2-40B4-BE49-F238E27FC236}">
                    <a16:creationId xmlns:a16="http://schemas.microsoft.com/office/drawing/2014/main" id="{D6FBFE67-7878-42DC-8A7D-A414E403C7C0}"/>
                  </a:ext>
                </a:extLst>
              </p:cNvPr>
              <p:cNvSpPr txBox="1"/>
              <p:nvPr/>
            </p:nvSpPr>
            <p:spPr>
              <a:xfrm>
                <a:off x="6049307" y="5580146"/>
                <a:ext cx="475946" cy="383225"/>
              </a:xfrm>
              <a:prstGeom prst="rect">
                <a:avLst/>
              </a:prstGeom>
              <a:noFill/>
            </p:spPr>
            <p:txBody>
              <a:bodyPr wrap="none" rtlCol="0">
                <a:spAutoFit/>
              </a:bodyPr>
              <a:lstStyle/>
              <a:p>
                <a:r>
                  <a:rPr lang="en-US" sz="2052" dirty="0">
                    <a:latin typeface="Arial" panose="020B0604020202020204" pitchFamily="34" charset="0"/>
                  </a:rPr>
                  <a:t>[P]</a:t>
                </a:r>
              </a:p>
            </p:txBody>
          </p:sp>
          <p:cxnSp>
            <p:nvCxnSpPr>
              <p:cNvPr id="23" name="Straight Connector 22">
                <a:extLst>
                  <a:ext uri="{FF2B5EF4-FFF2-40B4-BE49-F238E27FC236}">
                    <a16:creationId xmlns:a16="http://schemas.microsoft.com/office/drawing/2014/main" id="{74153B84-A8D9-459D-8D7F-50DDA860D72E}"/>
                  </a:ext>
                </a:extLst>
              </p:cNvPr>
              <p:cNvCxnSpPr>
                <a:cxnSpLocks/>
              </p:cNvCxnSpPr>
              <p:nvPr/>
            </p:nvCxnSpPr>
            <p:spPr>
              <a:xfrm flipH="1">
                <a:off x="6537410" y="5668022"/>
                <a:ext cx="1035897" cy="73277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C3228F5F-E3EC-44C7-A976-130FD7EE63F9}"/>
                </a:ext>
              </a:extLst>
            </p:cNvPr>
            <p:cNvCxnSpPr>
              <a:cxnSpLocks/>
            </p:cNvCxnSpPr>
            <p:nvPr/>
          </p:nvCxnSpPr>
          <p:spPr>
            <a:xfrm flipH="1">
              <a:off x="9022501" y="762001"/>
              <a:ext cx="731097" cy="1130934"/>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9188124-39F3-4716-94BA-B2E69676A3C0}"/>
                </a:ext>
              </a:extLst>
            </p:cNvPr>
            <p:cNvCxnSpPr>
              <a:cxnSpLocks/>
            </p:cNvCxnSpPr>
            <p:nvPr/>
          </p:nvCxnSpPr>
          <p:spPr>
            <a:xfrm flipH="1">
              <a:off x="9002058" y="1582875"/>
              <a:ext cx="1179235" cy="31141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7C326B-7FC0-46C0-9990-F378B90DB5C6}"/>
                </a:ext>
              </a:extLst>
            </p:cNvPr>
            <p:cNvSpPr txBox="1"/>
            <p:nvPr/>
          </p:nvSpPr>
          <p:spPr>
            <a:xfrm>
              <a:off x="10257493" y="1373116"/>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1</a:t>
              </a:r>
            </a:p>
          </p:txBody>
        </p:sp>
        <p:sp>
          <p:nvSpPr>
            <p:cNvPr id="17" name="TextBox 16">
              <a:extLst>
                <a:ext uri="{FF2B5EF4-FFF2-40B4-BE49-F238E27FC236}">
                  <a16:creationId xmlns:a16="http://schemas.microsoft.com/office/drawing/2014/main" id="{BC8DA2BC-418B-4F2E-B86B-09D2EC824963}"/>
                </a:ext>
              </a:extLst>
            </p:cNvPr>
            <p:cNvSpPr txBox="1"/>
            <p:nvPr/>
          </p:nvSpPr>
          <p:spPr>
            <a:xfrm>
              <a:off x="10087850" y="943237"/>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2</a:t>
              </a:r>
            </a:p>
          </p:txBody>
        </p:sp>
        <p:sp>
          <p:nvSpPr>
            <p:cNvPr id="18" name="TextBox 17">
              <a:extLst>
                <a:ext uri="{FF2B5EF4-FFF2-40B4-BE49-F238E27FC236}">
                  <a16:creationId xmlns:a16="http://schemas.microsoft.com/office/drawing/2014/main" id="{AD460038-C90A-4049-A074-7093DCAF6495}"/>
                </a:ext>
              </a:extLst>
            </p:cNvPr>
            <p:cNvSpPr txBox="1"/>
            <p:nvPr/>
          </p:nvSpPr>
          <p:spPr>
            <a:xfrm>
              <a:off x="9753598" y="489709"/>
              <a:ext cx="429284" cy="383225"/>
            </a:xfrm>
            <a:prstGeom prst="rect">
              <a:avLst/>
            </a:prstGeom>
            <a:noFill/>
          </p:spPr>
          <p:txBody>
            <a:bodyPr wrap="none" rtlCol="0">
              <a:spAutoFit/>
            </a:bodyPr>
            <a:lstStyle/>
            <a:p>
              <a:r>
                <a:rPr lang="en-US" sz="2052" dirty="0">
                  <a:latin typeface="Arial" panose="020B0604020202020204" pitchFamily="34" charset="0"/>
                </a:rPr>
                <a:t>S</a:t>
              </a:r>
              <a:r>
                <a:rPr lang="en-US" sz="2052" baseline="-25000" dirty="0">
                  <a:latin typeface="Arial" panose="020B0604020202020204" pitchFamily="34" charset="0"/>
                </a:rPr>
                <a:t>3</a:t>
              </a:r>
            </a:p>
          </p:txBody>
        </p:sp>
      </p:grpSp>
      <p:pic>
        <p:nvPicPr>
          <p:cNvPr id="24" name="Picture 2" descr="Figure 3-24">
            <a:extLst>
              <a:ext uri="{FF2B5EF4-FFF2-40B4-BE49-F238E27FC236}">
                <a16:creationId xmlns:a16="http://schemas.microsoft.com/office/drawing/2014/main" id="{F7AAB9C0-B8E7-43E3-BD5C-FD7E4E1D73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0067" y="4583344"/>
            <a:ext cx="4276801" cy="241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AF14E62-A5A6-A428-E531-3A2FC291D6C6}"/>
                  </a:ext>
                </a:extLst>
              </p:cNvPr>
              <p:cNvSpPr txBox="1"/>
              <p:nvPr/>
            </p:nvSpPr>
            <p:spPr>
              <a:xfrm>
                <a:off x="1136115" y="1656295"/>
                <a:ext cx="5040611" cy="4303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2052" i="1">
                              <a:latin typeface="Cambria Math" panose="02040503050406030204" pitchFamily="18" charset="0"/>
                            </a:rPr>
                          </m:ctrlPr>
                        </m:dPr>
                        <m:e>
                          <m:r>
                            <a:rPr lang="en-US" sz="2052" i="1">
                              <a:latin typeface="Cambria Math" panose="02040503050406030204" pitchFamily="18" charset="0"/>
                            </a:rPr>
                            <m:t>𝐸</m:t>
                          </m:r>
                        </m:e>
                      </m:d>
                      <m:r>
                        <a:rPr lang="en-US" sz="2052" i="1">
                          <a:latin typeface="Cambria Math" panose="02040503050406030204" pitchFamily="18" charset="0"/>
                        </a:rPr>
                        <m:t>+</m:t>
                      </m:r>
                      <m:d>
                        <m:dPr>
                          <m:ctrlPr>
                            <a:rPr lang="en-US" sz="2052" i="1">
                              <a:latin typeface="Cambria Math" panose="02040503050406030204" pitchFamily="18" charset="0"/>
                            </a:rPr>
                          </m:ctrlPr>
                        </m:dPr>
                        <m:e>
                          <m:r>
                            <a:rPr lang="en-US" sz="2052" i="1">
                              <a:latin typeface="Cambria Math" panose="02040503050406030204" pitchFamily="18" charset="0"/>
                            </a:rPr>
                            <m:t>𝑆</m:t>
                          </m:r>
                        </m:e>
                      </m:d>
                      <m:r>
                        <a:rPr lang="en-US" sz="2052" i="1">
                          <a:latin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𝐸𝑆</m:t>
                          </m:r>
                        </m:e>
                      </m:d>
                      <m:r>
                        <a:rPr lang="en-US" sz="2052" i="1">
                          <a:latin typeface="Cambria Math" panose="02040503050406030204" pitchFamily="18" charset="0"/>
                          <a:ea typeface="Cambria Math" panose="02040503050406030204" pitchFamily="18" charset="0"/>
                        </a:rPr>
                        <m:t> </m:t>
                      </m:r>
                      <m:groupChr>
                        <m:groupChrPr>
                          <m:chr m:val="→"/>
                          <m:vertJc m:val="bot"/>
                          <m:ctrlPr>
                            <a:rPr lang="en-US" sz="2052" i="1">
                              <a:latin typeface="Cambria Math" panose="02040503050406030204" pitchFamily="18" charset="0"/>
                              <a:ea typeface="Cambria Math" panose="02040503050406030204" pitchFamily="18" charset="0"/>
                            </a:rPr>
                          </m:ctrlPr>
                        </m:groupChrPr>
                        <m:e>
                          <m:r>
                            <m:rPr>
                              <m:brk m:alnAt="2"/>
                            </m:rPr>
                            <a:rPr lang="en-US" sz="2052" i="1">
                              <a:latin typeface="Cambria Math" panose="02040503050406030204" pitchFamily="18" charset="0"/>
                              <a:ea typeface="Cambria Math" panose="02040503050406030204" pitchFamily="18" charset="0"/>
                            </a:rPr>
                            <m:t> </m:t>
                          </m:r>
                          <m:r>
                            <a:rPr lang="en-US" sz="2052" i="1">
                              <a:latin typeface="Cambria Math" panose="02040503050406030204" pitchFamily="18" charset="0"/>
                              <a:ea typeface="Cambria Math" panose="02040503050406030204" pitchFamily="18" charset="0"/>
                            </a:rPr>
                            <m:t>   </m:t>
                          </m:r>
                          <m:sSub>
                            <m:sSubPr>
                              <m:ctrlPr>
                                <a:rPr lang="en-US" sz="2052" i="1">
                                  <a:latin typeface="Cambria Math" panose="02040503050406030204" pitchFamily="18" charset="0"/>
                                  <a:ea typeface="Cambria Math" panose="02040503050406030204" pitchFamily="18" charset="0"/>
                                </a:rPr>
                              </m:ctrlPr>
                            </m:sSubPr>
                            <m:e>
                              <m:r>
                                <a:rPr lang="en-US" sz="2052" i="1">
                                  <a:latin typeface="Cambria Math" panose="02040503050406030204" pitchFamily="18" charset="0"/>
                                  <a:ea typeface="Cambria Math" panose="02040503050406030204" pitchFamily="18" charset="0"/>
                                </a:rPr>
                                <m:t>𝑘</m:t>
                              </m:r>
                            </m:e>
                            <m:sub>
                              <m:r>
                                <a:rPr lang="en-US" sz="2052" i="1">
                                  <a:latin typeface="Cambria Math" panose="02040503050406030204" pitchFamily="18" charset="0"/>
                                  <a:ea typeface="Cambria Math" panose="02040503050406030204" pitchFamily="18" charset="0"/>
                                </a:rPr>
                                <m:t>𝐶𝐴𝑇</m:t>
                              </m:r>
                            </m:sub>
                          </m:sSub>
                        </m:e>
                      </m:groupChr>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𝐸𝑃</m:t>
                          </m:r>
                        </m:e>
                      </m:d>
                      <m:r>
                        <a:rPr lang="en-US" sz="2052" i="1">
                          <a:latin typeface="Cambria Math" panose="02040503050406030204" pitchFamily="18" charset="0"/>
                          <a:ea typeface="Cambria Math" panose="02040503050406030204" pitchFamily="18" charset="0"/>
                        </a:rPr>
                        <m:t> ⟶</m:t>
                      </m:r>
                      <m:d>
                        <m:dPr>
                          <m:ctrlPr>
                            <a:rPr lang="en-US" sz="2052" i="1">
                              <a:latin typeface="Cambria Math" panose="02040503050406030204" pitchFamily="18" charset="0"/>
                              <a:ea typeface="Cambria Math" panose="02040503050406030204" pitchFamily="18" charset="0"/>
                            </a:rPr>
                          </m:ctrlPr>
                        </m:dPr>
                        <m:e>
                          <m:r>
                            <a:rPr lang="en-US" sz="2052" i="1">
                              <a:latin typeface="Cambria Math" panose="02040503050406030204" pitchFamily="18" charset="0"/>
                              <a:ea typeface="Cambria Math" panose="02040503050406030204" pitchFamily="18" charset="0"/>
                            </a:rPr>
                            <m:t>𝐸</m:t>
                          </m:r>
                        </m:e>
                      </m:d>
                      <m:r>
                        <a:rPr lang="en-US" sz="2052" i="1">
                          <a:latin typeface="Cambria Math" panose="02040503050406030204" pitchFamily="18" charset="0"/>
                          <a:ea typeface="Cambria Math" panose="02040503050406030204" pitchFamily="18" charset="0"/>
                        </a:rPr>
                        <m:t>+(</m:t>
                      </m:r>
                      <m:r>
                        <a:rPr lang="en-US" sz="2052" i="1">
                          <a:latin typeface="Cambria Math" panose="02040503050406030204" pitchFamily="18" charset="0"/>
                          <a:ea typeface="Cambria Math" panose="02040503050406030204" pitchFamily="18" charset="0"/>
                        </a:rPr>
                        <m:t>𝑃</m:t>
                      </m:r>
                      <m:r>
                        <a:rPr lang="en-US" sz="2052" i="1">
                          <a:latin typeface="Cambria Math" panose="02040503050406030204" pitchFamily="18" charset="0"/>
                          <a:ea typeface="Cambria Math" panose="02040503050406030204" pitchFamily="18" charset="0"/>
                        </a:rPr>
                        <m:t>)</m:t>
                      </m:r>
                    </m:oMath>
                  </m:oMathPara>
                </a14:m>
                <a:endParaRPr lang="en-US" sz="2052" dirty="0">
                  <a:latin typeface="Arial" panose="020B0604020202020204" pitchFamily="34" charset="0"/>
                </a:endParaRPr>
              </a:p>
            </p:txBody>
          </p:sp>
        </mc:Choice>
        <mc:Fallback xmlns="">
          <p:sp>
            <p:nvSpPr>
              <p:cNvPr id="5" name="TextBox 4">
                <a:extLst>
                  <a:ext uri="{FF2B5EF4-FFF2-40B4-BE49-F238E27FC236}">
                    <a16:creationId xmlns:a16="http://schemas.microsoft.com/office/drawing/2014/main" id="{0AF14E62-A5A6-A428-E531-3A2FC291D6C6}"/>
                  </a:ext>
                </a:extLst>
              </p:cNvPr>
              <p:cNvSpPr txBox="1">
                <a:spLocks noRot="1" noChangeAspect="1" noMove="1" noResize="1" noEditPoints="1" noAdjustHandles="1" noChangeArrowheads="1" noChangeShapeType="1" noTextEdit="1"/>
              </p:cNvSpPr>
              <p:nvPr/>
            </p:nvSpPr>
            <p:spPr>
              <a:xfrm>
                <a:off x="1136115" y="1656295"/>
                <a:ext cx="5040611" cy="430374"/>
              </a:xfrm>
              <a:prstGeom prst="rect">
                <a:avLst/>
              </a:prstGeom>
              <a:blipFill>
                <a:blip r:embed="rId3"/>
                <a:stretch>
                  <a:fillRect/>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28607191-1205-01F9-C7BD-33202CD1119E}"/>
              </a:ext>
            </a:extLst>
          </p:cNvPr>
          <p:cNvSpPr>
            <a:spLocks noGrp="1"/>
          </p:cNvSpPr>
          <p:nvPr>
            <p:ph type="dt" sz="half" idx="10"/>
          </p:nvPr>
        </p:nvSpPr>
        <p:spPr/>
        <p:txBody>
          <a:bodyPr/>
          <a:lstStyle/>
          <a:p>
            <a:fld id="{B01C9107-35BF-4F11-B472-90FA36C9F228}" type="datetime1">
              <a:rPr lang="en-US" smtClean="0"/>
              <a:t>2/8/2025</a:t>
            </a:fld>
            <a:endParaRPr lang="en-US"/>
          </a:p>
        </p:txBody>
      </p:sp>
      <p:sp>
        <p:nvSpPr>
          <p:cNvPr id="7" name="Footer Placeholder 6">
            <a:extLst>
              <a:ext uri="{FF2B5EF4-FFF2-40B4-BE49-F238E27FC236}">
                <a16:creationId xmlns:a16="http://schemas.microsoft.com/office/drawing/2014/main" id="{6E307E0C-D2B4-BD02-1445-41B0FFD65388}"/>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D9996158-E1B4-9A70-EA15-60BF3CAF795F}"/>
              </a:ext>
            </a:extLst>
          </p:cNvPr>
          <p:cNvSpPr>
            <a:spLocks noGrp="1"/>
          </p:cNvSpPr>
          <p:nvPr>
            <p:ph type="sldNum" sz="quarter" idx="12"/>
          </p:nvPr>
        </p:nvSpPr>
        <p:spPr/>
        <p:txBody>
          <a:bodyPr/>
          <a:lstStyle/>
          <a:p>
            <a:fld id="{DC3BB032-4020-48F4-953B-341806DC4A2B}" type="slidenum">
              <a:rPr lang="en-US" smtClean="0"/>
              <a:pPr/>
              <a:t>31</a:t>
            </a:fld>
            <a:endParaRPr lang="en-US"/>
          </a:p>
        </p:txBody>
      </p:sp>
    </p:spTree>
    <p:extLst>
      <p:ext uri="{BB962C8B-B14F-4D97-AF65-F5344CB8AC3E}">
        <p14:creationId xmlns:p14="http://schemas.microsoft.com/office/powerpoint/2010/main" val="2770238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646EF-072A-4A87-A1C6-AA97E05D3884}"/>
              </a:ext>
            </a:extLst>
          </p:cNvPr>
          <p:cNvSpPr/>
          <p:nvPr/>
        </p:nvSpPr>
        <p:spPr>
          <a:xfrm>
            <a:off x="163529" y="528105"/>
            <a:ext cx="7947866" cy="3053400"/>
          </a:xfrm>
          <a:prstGeom prst="rect">
            <a:avLst/>
          </a:prstGeom>
        </p:spPr>
        <p:txBody>
          <a:bodyPr wrap="square">
            <a:spAutoFit/>
          </a:bodyPr>
          <a:lstStyle/>
          <a:p>
            <a:r>
              <a:rPr lang="en-US" sz="1924" b="1" dirty="0">
                <a:latin typeface="Arial" panose="020B0604020202020204" pitchFamily="34" charset="0"/>
                <a:ea typeface="Times New Roman" panose="02020603050405020304" pitchFamily="18" charset="0"/>
                <a:cs typeface="Arial" panose="020B0604020202020204" pitchFamily="34" charset="0"/>
              </a:rPr>
              <a:t>Studies on Inhibitors are useful for:</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1. Mechanistic studies to learn about how enzymes interact with their substrates.</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2. Understanding the role of inhibitors in enzyme regulation.</a:t>
            </a:r>
          </a:p>
          <a:p>
            <a:pPr marL="384807" indent="-208500"/>
            <a:r>
              <a:rPr lang="en-US" sz="1924" dirty="0">
                <a:latin typeface="Arial" panose="020B0604020202020204" pitchFamily="34" charset="0"/>
                <a:ea typeface="Times New Roman" panose="02020603050405020304" pitchFamily="18" charset="0"/>
                <a:cs typeface="Arial" panose="020B0604020202020204" pitchFamily="34" charset="0"/>
              </a:rPr>
              <a:t>3. Drugs if they inhibit aberrant biochemical reactions:</a:t>
            </a:r>
          </a:p>
          <a:p>
            <a:pPr marL="772680" lvl="1" indent="-331148">
              <a:buFont typeface="Symbol" panose="05050102010706020507" pitchFamily="18" charset="2"/>
              <a:buChar char=""/>
              <a:tabLst>
                <a:tab pos="662297" algn="l"/>
              </a:tabLst>
            </a:pPr>
            <a:r>
              <a:rPr lang="en-US" sz="1924" dirty="0">
                <a:latin typeface="Arial" panose="020B0604020202020204" pitchFamily="34" charset="0"/>
                <a:ea typeface="Times New Roman" panose="02020603050405020304" pitchFamily="18" charset="0"/>
                <a:cs typeface="Arial" panose="020B0604020202020204" pitchFamily="34" charset="0"/>
              </a:rPr>
              <a:t>penicillin, ampicillin, etc. interfere with the synthesis of bacterial cell walls, acting as suicide inhibitors.</a:t>
            </a:r>
          </a:p>
          <a:p>
            <a:pPr indent="176612"/>
            <a:r>
              <a:rPr lang="en-US" sz="1924" dirty="0">
                <a:latin typeface="Arial" panose="020B0604020202020204" pitchFamily="34" charset="0"/>
                <a:ea typeface="Times New Roman" panose="02020603050405020304" pitchFamily="18" charset="0"/>
                <a:cs typeface="Arial" panose="020B0604020202020204" pitchFamily="34" charset="0"/>
              </a:rPr>
              <a:t>4. Understanding the role of biological toxins.</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Amino acid analogs - useful herbicides (i.e. roundup)</a:t>
            </a:r>
          </a:p>
          <a:p>
            <a:pPr marL="772680" lvl="1" indent="-331148">
              <a:buFont typeface="Symbol" panose="05050102010706020507" pitchFamily="18" charset="2"/>
              <a:buChar char=""/>
              <a:tabLst>
                <a:tab pos="618143" algn="l"/>
              </a:tabLst>
            </a:pPr>
            <a:r>
              <a:rPr lang="en-US" sz="1924" dirty="0">
                <a:latin typeface="Arial" panose="020B0604020202020204" pitchFamily="34" charset="0"/>
                <a:ea typeface="Times New Roman" panose="02020603050405020304" pitchFamily="18" charset="0"/>
                <a:cs typeface="Arial" panose="020B0604020202020204" pitchFamily="34" charset="0"/>
              </a:rPr>
              <a:t>Insecticides - chemicals targeted for insect nervous system.</a:t>
            </a:r>
          </a:p>
        </p:txBody>
      </p:sp>
      <mc:AlternateContent xmlns:mc="http://schemas.openxmlformats.org/markup-compatibility/2006" xmlns:p14="http://schemas.microsoft.com/office/powerpoint/2010/main">
        <mc:Choice Requires="p14">
          <p:contentPart p14:bwMode="auto" r:id="rId2">
            <p14:nvContentPartPr>
              <p14:cNvPr id="45" name="Ink 44">
                <a:extLst>
                  <a:ext uri="{FF2B5EF4-FFF2-40B4-BE49-F238E27FC236}">
                    <a16:creationId xmlns:a16="http://schemas.microsoft.com/office/drawing/2014/main" id="{B1282F16-EA8B-43A9-B5A7-AE563F1E3976}"/>
                  </a:ext>
                </a:extLst>
              </p14:cNvPr>
              <p14:cNvContentPartPr/>
              <p14:nvPr/>
            </p14:nvContentPartPr>
            <p14:xfrm>
              <a:off x="6134314" y="2940884"/>
              <a:ext cx="31984" cy="55626"/>
            </p14:xfrm>
          </p:contentPart>
        </mc:Choice>
        <mc:Fallback xmlns="">
          <p:pic>
            <p:nvPicPr>
              <p:cNvPr id="45" name="Ink 44">
                <a:extLst>
                  <a:ext uri="{FF2B5EF4-FFF2-40B4-BE49-F238E27FC236}">
                    <a16:creationId xmlns:a16="http://schemas.microsoft.com/office/drawing/2014/main" id="{B1282F16-EA8B-43A9-B5A7-AE563F1E3976}"/>
                  </a:ext>
                </a:extLst>
              </p:cNvPr>
              <p:cNvPicPr/>
              <p:nvPr/>
            </p:nvPicPr>
            <p:blipFill>
              <a:blip r:embed="rId3"/>
              <a:stretch>
                <a:fillRect/>
              </a:stretch>
            </p:blipFill>
            <p:spPr>
              <a:xfrm>
                <a:off x="6129953" y="2936577"/>
                <a:ext cx="40707" cy="64239"/>
              </a:xfrm>
              <a:prstGeom prst="rect">
                <a:avLst/>
              </a:prstGeom>
            </p:spPr>
          </p:pic>
        </mc:Fallback>
      </mc:AlternateContent>
      <p:sp>
        <p:nvSpPr>
          <p:cNvPr id="13" name="TextBox 12">
            <a:extLst>
              <a:ext uri="{FF2B5EF4-FFF2-40B4-BE49-F238E27FC236}">
                <a16:creationId xmlns:a16="http://schemas.microsoft.com/office/drawing/2014/main" id="{A809BB33-4618-4B8B-AA88-47DB84DAAF48}"/>
              </a:ext>
            </a:extLst>
          </p:cNvPr>
          <p:cNvSpPr txBox="1"/>
          <p:nvPr/>
        </p:nvSpPr>
        <p:spPr>
          <a:xfrm>
            <a:off x="4427053" y="51843"/>
            <a:ext cx="2935419" cy="508473"/>
          </a:xfrm>
          <a:prstGeom prst="rect">
            <a:avLst/>
          </a:prstGeom>
          <a:noFill/>
        </p:spPr>
        <p:txBody>
          <a:bodyPr wrap="none" rtlCol="0">
            <a:spAutoFit/>
          </a:bodyPr>
          <a:lstStyle/>
          <a:p>
            <a:r>
              <a:rPr lang="en-US" sz="2704" dirty="0">
                <a:latin typeface="Arial" panose="020B0604020202020204" pitchFamily="34" charset="0"/>
              </a:rPr>
              <a:t>Enzyme Inhibitors</a:t>
            </a:r>
          </a:p>
        </p:txBody>
      </p:sp>
      <p:sp>
        <p:nvSpPr>
          <p:cNvPr id="10" name="Rectangle 9">
            <a:extLst>
              <a:ext uri="{FF2B5EF4-FFF2-40B4-BE49-F238E27FC236}">
                <a16:creationId xmlns:a16="http://schemas.microsoft.com/office/drawing/2014/main" id="{F18439EC-E198-4A05-A7ED-A1F331EF22C7}"/>
              </a:ext>
            </a:extLst>
          </p:cNvPr>
          <p:cNvSpPr/>
          <p:nvPr/>
        </p:nvSpPr>
        <p:spPr>
          <a:xfrm>
            <a:off x="173633" y="3729414"/>
            <a:ext cx="7536616" cy="2988126"/>
          </a:xfrm>
          <a:prstGeom prst="rect">
            <a:avLst/>
          </a:prstGeom>
        </p:spPr>
        <p:txBody>
          <a:bodyPr wrap="square">
            <a:spAutoFit/>
          </a:bodyPr>
          <a:lstStyle/>
          <a:p>
            <a:pPr>
              <a:spcBef>
                <a:spcPts val="579"/>
              </a:spcBef>
            </a:pPr>
            <a:r>
              <a:rPr lang="en-US" sz="1924" b="1" dirty="0">
                <a:latin typeface="Arial" panose="020B0604020202020204" pitchFamily="34" charset="0"/>
                <a:ea typeface="Times New Roman" panose="02020603050405020304" pitchFamily="18" charset="0"/>
                <a:cs typeface="Arial" panose="020B0604020202020204" pitchFamily="34" charset="0"/>
              </a:rPr>
              <a:t>Types of Inhibitors:</a:t>
            </a:r>
            <a:endParaRPr lang="en-US" sz="1924" dirty="0">
              <a:latin typeface="Arial" panose="020B0604020202020204" pitchFamily="34" charset="0"/>
              <a:ea typeface="Times New Roman" panose="02020603050405020304" pitchFamily="18" charset="0"/>
              <a:cs typeface="Arial" panose="020B0604020202020204" pitchFamily="34" charset="0"/>
            </a:endParaRP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Covalent – inhibitor </a:t>
            </a:r>
            <a:r>
              <a:rPr lang="en-US" sz="1924" i="1" dirty="0">
                <a:latin typeface="Arial" panose="020B0604020202020204" pitchFamily="34" charset="0"/>
                <a:ea typeface="Times New Roman" panose="02020603050405020304" pitchFamily="18" charset="0"/>
                <a:cs typeface="Arial" panose="020B0604020202020204" pitchFamily="34" charset="0"/>
              </a:rPr>
              <a:t>covalently</a:t>
            </a:r>
            <a:r>
              <a:rPr lang="en-US" sz="1924" dirty="0">
                <a:latin typeface="Arial" panose="020B0604020202020204" pitchFamily="34" charset="0"/>
                <a:ea typeface="Times New Roman" panose="02020603050405020304" pitchFamily="18" charset="0"/>
                <a:cs typeface="Arial" panose="020B0604020202020204" pitchFamily="34" charset="0"/>
              </a:rPr>
              <a:t> modifies enzyme, usually in active site, these are generally </a:t>
            </a:r>
            <a:r>
              <a:rPr lang="en-US" sz="1924" i="1" dirty="0">
                <a:latin typeface="Arial" panose="020B0604020202020204" pitchFamily="34" charset="0"/>
                <a:ea typeface="Times New Roman" panose="02020603050405020304" pitchFamily="18" charset="0"/>
                <a:cs typeface="Arial" panose="020B0604020202020204" pitchFamily="34" charset="0"/>
              </a:rPr>
              <a:t>irreversible</a:t>
            </a:r>
            <a:r>
              <a:rPr lang="en-US" sz="1924" dirty="0">
                <a:latin typeface="Arial" panose="020B0604020202020204" pitchFamily="34" charset="0"/>
                <a:ea typeface="Times New Roman" panose="02020603050405020304" pitchFamily="18" charset="0"/>
                <a:cs typeface="Arial" panose="020B0604020202020204" pitchFamily="34" charset="0"/>
              </a:rPr>
              <a:t> – the enzyme is dead!  </a:t>
            </a:r>
            <a:r>
              <a:rPr lang="en-US" sz="1924" i="1" dirty="0">
                <a:latin typeface="Arial" panose="020B0604020202020204" pitchFamily="34" charset="0"/>
                <a:ea typeface="Times New Roman" panose="02020603050405020304" pitchFamily="18" charset="0"/>
                <a:cs typeface="Arial" panose="020B0604020202020204" pitchFamily="34" charset="0"/>
              </a:rPr>
              <a:t>Example – Sarin gas (Tokyo subway 1995)</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Competitive – inhibitor blocks substrate,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active site</a:t>
            </a:r>
            <a:r>
              <a:rPr lang="en-US" sz="1924"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p>
          <a:p>
            <a:pPr marL="331148" indent="-331148">
              <a:spcBef>
                <a:spcPts val="579"/>
              </a:spcBef>
              <a:buFont typeface="+mj-lt"/>
              <a:buAutoNum type="arabicPeriod"/>
            </a:pPr>
            <a:r>
              <a:rPr lang="en-US" sz="1924" dirty="0">
                <a:latin typeface="Arial" panose="020B0604020202020204" pitchFamily="34" charset="0"/>
                <a:ea typeface="Times New Roman" panose="02020603050405020304" pitchFamily="18" charset="0"/>
                <a:cs typeface="Arial" panose="020B0604020202020204" pitchFamily="34" charset="0"/>
              </a:rPr>
              <a:t>Allosteric (mixed type) – inhibitor causes allosteric (different shape) change, </a:t>
            </a:r>
            <a:r>
              <a:rPr lang="en-US" sz="1924" i="1" dirty="0">
                <a:latin typeface="Arial" panose="020B0604020202020204" pitchFamily="34" charset="0"/>
                <a:ea typeface="Times New Roman" panose="02020603050405020304" pitchFamily="18" charset="0"/>
                <a:cs typeface="Arial" panose="020B0604020202020204" pitchFamily="34" charset="0"/>
              </a:rPr>
              <a:t>distorting the active site</a:t>
            </a:r>
            <a:r>
              <a:rPr lang="en-US" sz="1924" dirty="0">
                <a:latin typeface="Arial" panose="020B0604020202020204" pitchFamily="34" charset="0"/>
                <a:ea typeface="Times New Roman" panose="02020603050405020304" pitchFamily="18" charset="0"/>
                <a:cs typeface="Arial" panose="020B0604020202020204" pitchFamily="34" charset="0"/>
              </a:rPr>
              <a:t>. Binds </a:t>
            </a:r>
            <a:r>
              <a:rPr lang="en-US" sz="1924" i="1" dirty="0">
                <a:latin typeface="Arial" panose="020B0604020202020204" pitchFamily="34" charset="0"/>
                <a:ea typeface="Times New Roman" panose="02020603050405020304" pitchFamily="18" charset="0"/>
                <a:cs typeface="Arial" panose="020B0604020202020204" pitchFamily="34" charset="0"/>
              </a:rPr>
              <a:t>reversibly to a different location. Enzyme activity returns when drug is removed.</a:t>
            </a:r>
            <a:endParaRPr lang="en-US" sz="1924"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649879EC-7A90-41A0-B905-1CA9BC0BC203}"/>
              </a:ext>
            </a:extLst>
          </p:cNvPr>
          <p:cNvCxnSpPr>
            <a:cxnSpLocks/>
          </p:cNvCxnSpPr>
          <p:nvPr/>
        </p:nvCxnSpPr>
        <p:spPr>
          <a:xfrm flipV="1">
            <a:off x="7626558" y="2145144"/>
            <a:ext cx="1368648" cy="22858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F24E90-8EDF-45F7-BB52-F3B4A0FA4104}"/>
              </a:ext>
            </a:extLst>
          </p:cNvPr>
          <p:cNvCxnSpPr>
            <a:cxnSpLocks/>
          </p:cNvCxnSpPr>
          <p:nvPr/>
        </p:nvCxnSpPr>
        <p:spPr>
          <a:xfrm flipV="1">
            <a:off x="7710249" y="4177976"/>
            <a:ext cx="1462792" cy="1107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CA3CE5B3-B0F6-439E-B4D3-A01AA017FB55}"/>
              </a:ext>
            </a:extLst>
          </p:cNvPr>
          <p:cNvGraphicFramePr>
            <a:graphicFrameLocks noChangeAspect="1"/>
          </p:cNvGraphicFramePr>
          <p:nvPr>
            <p:extLst>
              <p:ext uri="{D42A27DB-BD31-4B8C-83A1-F6EECF244321}">
                <p14:modId xmlns:p14="http://schemas.microsoft.com/office/powerpoint/2010/main" val="989127246"/>
              </p:ext>
            </p:extLst>
          </p:nvPr>
        </p:nvGraphicFramePr>
        <p:xfrm>
          <a:off x="9469371" y="507527"/>
          <a:ext cx="2186758" cy="1591484"/>
        </p:xfrm>
        <a:graphic>
          <a:graphicData uri="http://schemas.openxmlformats.org/presentationml/2006/ole">
            <mc:AlternateContent xmlns:mc="http://schemas.openxmlformats.org/markup-compatibility/2006">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5" name="Object 14">
                        <a:extLst>
                          <a:ext uri="{FF2B5EF4-FFF2-40B4-BE49-F238E27FC236}">
                            <a16:creationId xmlns:a16="http://schemas.microsoft.com/office/drawing/2014/main" id="{CA3CE5B3-B0F6-439E-B4D3-A01AA017FB55}"/>
                          </a:ext>
                        </a:extLst>
                      </p:cNvPr>
                      <p:cNvPicPr>
                        <a:picLocks noChangeAspect="1" noChangeArrowheads="1"/>
                      </p:cNvPicPr>
                      <p:nvPr/>
                    </p:nvPicPr>
                    <p:blipFill>
                      <a:blip r:embed="rId5"/>
                      <a:srcRect/>
                      <a:stretch>
                        <a:fillRect/>
                      </a:stretch>
                    </p:blipFill>
                    <p:spPr bwMode="auto">
                      <a:xfrm>
                        <a:off x="9469371" y="507527"/>
                        <a:ext cx="2186758" cy="1591484"/>
                      </a:xfrm>
                      <a:prstGeom prst="rect">
                        <a:avLst/>
                      </a:prstGeom>
                      <a:noFill/>
                      <a:ln>
                        <a:solidFill>
                          <a:srgbClr val="808080"/>
                        </a:solidFill>
                      </a:ln>
                    </p:spPr>
                  </p:pic>
                </p:oleObj>
              </mc:Fallback>
            </mc:AlternateContent>
          </a:graphicData>
        </a:graphic>
      </p:graphicFrame>
      <p:grpSp>
        <p:nvGrpSpPr>
          <p:cNvPr id="6" name="Group 5">
            <a:extLst>
              <a:ext uri="{FF2B5EF4-FFF2-40B4-BE49-F238E27FC236}">
                <a16:creationId xmlns:a16="http://schemas.microsoft.com/office/drawing/2014/main" id="{2557A300-5FA9-3757-B386-3469D8CF5E7D}"/>
              </a:ext>
            </a:extLst>
          </p:cNvPr>
          <p:cNvGrpSpPr/>
          <p:nvPr/>
        </p:nvGrpSpPr>
        <p:grpSpPr>
          <a:xfrm>
            <a:off x="9301903" y="2413759"/>
            <a:ext cx="3016008" cy="4558909"/>
            <a:chOff x="9619000" y="1008497"/>
            <a:chExt cx="3123069" cy="4720739"/>
          </a:xfrm>
        </p:grpSpPr>
        <p:graphicFrame>
          <p:nvGraphicFramePr>
            <p:cNvPr id="9" name="Object 8">
              <a:extLst>
                <a:ext uri="{FF2B5EF4-FFF2-40B4-BE49-F238E27FC236}">
                  <a16:creationId xmlns:a16="http://schemas.microsoft.com/office/drawing/2014/main" id="{EC88ACDF-CAB2-458B-AF4F-6AD67426C48A}"/>
                </a:ext>
              </a:extLst>
            </p:cNvPr>
            <p:cNvGraphicFramePr>
              <a:graphicFrameLocks noChangeAspect="1"/>
            </p:cNvGraphicFramePr>
            <p:nvPr/>
          </p:nvGraphicFramePr>
          <p:xfrm>
            <a:off x="9852020" y="1343619"/>
            <a:ext cx="2264382" cy="1647978"/>
          </p:xfrm>
          <a:graphic>
            <a:graphicData uri="http://schemas.openxmlformats.org/presentationml/2006/ole">
              <mc:AlternateContent xmlns:mc="http://schemas.openxmlformats.org/markup-compatibility/2006">
                <mc:Choice xmlns:v="urn:schemas-microsoft-com:vml" Requires="v">
                  <p:oleObj name="MDLDrawObject Class" r:id="rId6" imgW="2714594" imgH="1780715" progId="MDLDrawOLE.MDLDrawObject.1">
                    <p:embed/>
                  </p:oleObj>
                </mc:Choice>
                <mc:Fallback>
                  <p:oleObj name="MDLDrawObject Class" r:id="rId6" imgW="2714594" imgH="1780715" progId="MDLDrawOLE.MDLDrawObject.1">
                    <p:embed/>
                    <p:pic>
                      <p:nvPicPr>
                        <p:cNvPr id="9" name="Object 8">
                          <a:extLst>
                            <a:ext uri="{FF2B5EF4-FFF2-40B4-BE49-F238E27FC236}">
                              <a16:creationId xmlns:a16="http://schemas.microsoft.com/office/drawing/2014/main" id="{EC88ACDF-CAB2-458B-AF4F-6AD67426C48A}"/>
                            </a:ext>
                          </a:extLst>
                        </p:cNvPr>
                        <p:cNvPicPr>
                          <a:picLocks noChangeAspect="1" noChangeArrowheads="1"/>
                        </p:cNvPicPr>
                        <p:nvPr/>
                      </p:nvPicPr>
                      <p:blipFill>
                        <a:blip r:embed="rId7"/>
                        <a:srcRect/>
                        <a:stretch>
                          <a:fillRect/>
                        </a:stretch>
                      </p:blipFill>
                      <p:spPr bwMode="auto">
                        <a:xfrm>
                          <a:off x="9852020" y="1343619"/>
                          <a:ext cx="2264382" cy="1647978"/>
                        </a:xfrm>
                        <a:prstGeom prst="rect">
                          <a:avLst/>
                        </a:prstGeom>
                        <a:noFill/>
                        <a:ln>
                          <a:solidFill>
                            <a:srgbClr val="808080"/>
                          </a:solidFill>
                        </a:ln>
                      </p:spPr>
                    </p:pic>
                  </p:oleObj>
                </mc:Fallback>
              </mc:AlternateContent>
            </a:graphicData>
          </a:graphic>
        </p:graphicFrame>
        <p:graphicFrame>
          <p:nvGraphicFramePr>
            <p:cNvPr id="11" name="Object 10">
              <a:extLst>
                <a:ext uri="{FF2B5EF4-FFF2-40B4-BE49-F238E27FC236}">
                  <a16:creationId xmlns:a16="http://schemas.microsoft.com/office/drawing/2014/main" id="{179D95E0-ED3A-4FF8-A440-4D2AC9444D03}"/>
                </a:ext>
              </a:extLst>
            </p:cNvPr>
            <p:cNvGraphicFramePr>
              <a:graphicFrameLocks noChangeAspect="1"/>
            </p:cNvGraphicFramePr>
            <p:nvPr>
              <p:extLst>
                <p:ext uri="{D42A27DB-BD31-4B8C-83A1-F6EECF244321}">
                  <p14:modId xmlns:p14="http://schemas.microsoft.com/office/powerpoint/2010/main" val="1270397293"/>
                </p:ext>
              </p:extLst>
            </p:nvPr>
          </p:nvGraphicFramePr>
          <p:xfrm>
            <a:off x="9852020" y="4050888"/>
            <a:ext cx="2890049" cy="1678348"/>
          </p:xfrm>
          <a:graphic>
            <a:graphicData uri="http://schemas.openxmlformats.org/presentationml/2006/ole">
              <mc:AlternateContent xmlns:mc="http://schemas.openxmlformats.org/markup-compatibility/2006">
                <mc:Choice xmlns:v="urn:schemas-microsoft-com:vml" Requires="v">
                  <p:oleObj name="MDLDrawObject Class" r:id="rId8" imgW="5181403" imgH="3019097" progId="MDLDrawOLE.MDLDrawObject.1">
                    <p:embed/>
                  </p:oleObj>
                </mc:Choice>
                <mc:Fallback>
                  <p:oleObj name="MDLDrawObject Class" r:id="rId8" imgW="5181403" imgH="3019097" progId="MDLDrawOLE.MDLDrawObject.1">
                    <p:embed/>
                    <p:pic>
                      <p:nvPicPr>
                        <p:cNvPr id="11" name="Object 10">
                          <a:extLst>
                            <a:ext uri="{FF2B5EF4-FFF2-40B4-BE49-F238E27FC236}">
                              <a16:creationId xmlns:a16="http://schemas.microsoft.com/office/drawing/2014/main" id="{179D95E0-ED3A-4FF8-A440-4D2AC9444D03}"/>
                            </a:ext>
                          </a:extLst>
                        </p:cNvPr>
                        <p:cNvPicPr>
                          <a:picLocks noChangeAspect="1" noChangeArrowheads="1"/>
                        </p:cNvPicPr>
                        <p:nvPr/>
                      </p:nvPicPr>
                      <p:blipFill>
                        <a:blip r:embed="rId9"/>
                        <a:srcRect/>
                        <a:stretch>
                          <a:fillRect/>
                        </a:stretch>
                      </p:blipFill>
                      <p:spPr bwMode="auto">
                        <a:xfrm>
                          <a:off x="9852020" y="4050888"/>
                          <a:ext cx="2890049" cy="1678348"/>
                        </a:xfrm>
                        <a:prstGeom prst="rect">
                          <a:avLst/>
                        </a:prstGeom>
                        <a:noFill/>
                        <a:ln>
                          <a:solidFill>
                            <a:srgbClr val="808080"/>
                          </a:solidFill>
                        </a:ln>
                      </p:spPr>
                    </p:pic>
                  </p:oleObj>
                </mc:Fallback>
              </mc:AlternateContent>
            </a:graphicData>
          </a:graphic>
        </p:graphicFrame>
        <p:sp>
          <p:nvSpPr>
            <p:cNvPr id="14" name="TextBox 13">
              <a:extLst>
                <a:ext uri="{FF2B5EF4-FFF2-40B4-BE49-F238E27FC236}">
                  <a16:creationId xmlns:a16="http://schemas.microsoft.com/office/drawing/2014/main" id="{5EF1B8AE-68CB-4B8C-A32F-05D64BDBC3DB}"/>
                </a:ext>
              </a:extLst>
            </p:cNvPr>
            <p:cNvSpPr txBox="1"/>
            <p:nvPr/>
          </p:nvSpPr>
          <p:spPr>
            <a:xfrm>
              <a:off x="9631832" y="1008497"/>
              <a:ext cx="1542384" cy="402229"/>
            </a:xfrm>
            <a:prstGeom prst="rect">
              <a:avLst/>
            </a:prstGeom>
            <a:noFill/>
          </p:spPr>
          <p:txBody>
            <a:bodyPr wrap="none" rtlCol="0">
              <a:spAutoFit/>
            </a:bodyPr>
            <a:lstStyle/>
            <a:p>
              <a:r>
                <a:rPr lang="en-US" sz="1924" dirty="0">
                  <a:latin typeface="Arial" panose="020B0604020202020204" pitchFamily="34" charset="0"/>
                </a:rPr>
                <a:t>Competitive</a:t>
              </a:r>
            </a:p>
          </p:txBody>
        </p:sp>
        <p:sp>
          <p:nvSpPr>
            <p:cNvPr id="16" name="TextBox 15">
              <a:extLst>
                <a:ext uri="{FF2B5EF4-FFF2-40B4-BE49-F238E27FC236}">
                  <a16:creationId xmlns:a16="http://schemas.microsoft.com/office/drawing/2014/main" id="{251876F5-9325-418C-B60D-9F2C7361946B}"/>
                </a:ext>
              </a:extLst>
            </p:cNvPr>
            <p:cNvSpPr txBox="1"/>
            <p:nvPr/>
          </p:nvSpPr>
          <p:spPr>
            <a:xfrm>
              <a:off x="9619000" y="3631350"/>
              <a:ext cx="2707638" cy="402229"/>
            </a:xfrm>
            <a:prstGeom prst="rect">
              <a:avLst/>
            </a:prstGeom>
            <a:noFill/>
          </p:spPr>
          <p:txBody>
            <a:bodyPr wrap="none" rtlCol="0">
              <a:spAutoFit/>
            </a:bodyPr>
            <a:lstStyle/>
            <a:p>
              <a:r>
                <a:rPr lang="en-US" sz="1924" dirty="0">
                  <a:latin typeface="Arial" panose="020B0604020202020204" pitchFamily="34" charset="0"/>
                </a:rPr>
                <a:t>Allosteric (Mixed type)</a:t>
              </a:r>
            </a:p>
          </p:txBody>
        </p:sp>
      </p:grpSp>
      <p:sp>
        <p:nvSpPr>
          <p:cNvPr id="17" name="TextBox 16">
            <a:extLst>
              <a:ext uri="{FF2B5EF4-FFF2-40B4-BE49-F238E27FC236}">
                <a16:creationId xmlns:a16="http://schemas.microsoft.com/office/drawing/2014/main" id="{B48A2E27-6805-4AD3-B882-1966B7A76CC5}"/>
              </a:ext>
            </a:extLst>
          </p:cNvPr>
          <p:cNvSpPr txBox="1"/>
          <p:nvPr/>
        </p:nvSpPr>
        <p:spPr>
          <a:xfrm>
            <a:off x="9256732" y="110089"/>
            <a:ext cx="1160895" cy="388440"/>
          </a:xfrm>
          <a:prstGeom prst="rect">
            <a:avLst/>
          </a:prstGeom>
          <a:noFill/>
        </p:spPr>
        <p:txBody>
          <a:bodyPr wrap="none" rtlCol="0">
            <a:spAutoFit/>
          </a:bodyPr>
          <a:lstStyle/>
          <a:p>
            <a:r>
              <a:rPr lang="en-US" sz="1924" dirty="0">
                <a:latin typeface="Arial" panose="020B0604020202020204" pitchFamily="34" charset="0"/>
              </a:rPr>
              <a:t>Covalent</a:t>
            </a:r>
          </a:p>
        </p:txBody>
      </p:sp>
      <p:cxnSp>
        <p:nvCxnSpPr>
          <p:cNvPr id="21" name="Straight Arrow Connector 20">
            <a:extLst>
              <a:ext uri="{FF2B5EF4-FFF2-40B4-BE49-F238E27FC236}">
                <a16:creationId xmlns:a16="http://schemas.microsoft.com/office/drawing/2014/main" id="{35713988-3B8D-4D4F-86AC-3A4725A1B463}"/>
              </a:ext>
            </a:extLst>
          </p:cNvPr>
          <p:cNvCxnSpPr/>
          <p:nvPr/>
        </p:nvCxnSpPr>
        <p:spPr>
          <a:xfrm>
            <a:off x="7647398" y="6286305"/>
            <a:ext cx="16545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255E18B9-DACD-3F35-B9AC-733410AD9073}"/>
              </a:ext>
            </a:extLst>
          </p:cNvPr>
          <p:cNvSpPr>
            <a:spLocks noGrp="1"/>
          </p:cNvSpPr>
          <p:nvPr>
            <p:ph type="dt" sz="half" idx="10"/>
          </p:nvPr>
        </p:nvSpPr>
        <p:spPr/>
        <p:txBody>
          <a:bodyPr/>
          <a:lstStyle/>
          <a:p>
            <a:fld id="{7359E72A-F846-4D6C-8CC2-68D33B6BF61E}" type="datetime1">
              <a:rPr lang="en-US" smtClean="0"/>
              <a:t>2/8/2025</a:t>
            </a:fld>
            <a:endParaRPr lang="en-US"/>
          </a:p>
        </p:txBody>
      </p:sp>
      <p:sp>
        <p:nvSpPr>
          <p:cNvPr id="18" name="Footer Placeholder 17">
            <a:extLst>
              <a:ext uri="{FF2B5EF4-FFF2-40B4-BE49-F238E27FC236}">
                <a16:creationId xmlns:a16="http://schemas.microsoft.com/office/drawing/2014/main" id="{94156ED6-33E1-6D3D-FCE2-61C41099E2DF}"/>
              </a:ext>
            </a:extLst>
          </p:cNvPr>
          <p:cNvSpPr>
            <a:spLocks noGrp="1"/>
          </p:cNvSpPr>
          <p:nvPr>
            <p:ph type="ftr" sz="quarter" idx="11"/>
          </p:nvPr>
        </p:nvSpPr>
        <p:spPr/>
        <p:txBody>
          <a:bodyPr/>
          <a:lstStyle/>
          <a:p>
            <a:r>
              <a:rPr lang="en-US"/>
              <a:t>Drugs and Disease Spring 2025 - Lecture 5</a:t>
            </a:r>
          </a:p>
        </p:txBody>
      </p:sp>
      <p:sp>
        <p:nvSpPr>
          <p:cNvPr id="19" name="Slide Number Placeholder 18">
            <a:extLst>
              <a:ext uri="{FF2B5EF4-FFF2-40B4-BE49-F238E27FC236}">
                <a16:creationId xmlns:a16="http://schemas.microsoft.com/office/drawing/2014/main" id="{54DD95BB-2F92-F100-CA73-74901AFC8C0C}"/>
              </a:ext>
            </a:extLst>
          </p:cNvPr>
          <p:cNvSpPr>
            <a:spLocks noGrp="1"/>
          </p:cNvSpPr>
          <p:nvPr>
            <p:ph type="sldNum" sz="quarter" idx="12"/>
          </p:nvPr>
        </p:nvSpPr>
        <p:spPr/>
        <p:txBody>
          <a:bodyPr/>
          <a:lstStyle/>
          <a:p>
            <a:fld id="{DC3BB032-4020-48F4-953B-341806DC4A2B}" type="slidenum">
              <a:rPr lang="en-US" smtClean="0"/>
              <a:pPr/>
              <a:t>32</a:t>
            </a:fld>
            <a:endParaRPr lang="en-US"/>
          </a:p>
        </p:txBody>
      </p:sp>
    </p:spTree>
    <p:extLst>
      <p:ext uri="{BB962C8B-B14F-4D97-AF65-F5344CB8AC3E}">
        <p14:creationId xmlns:p14="http://schemas.microsoft.com/office/powerpoint/2010/main" val="748512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ule\AppData\Local\Microsoft\Windows\INetCache\Content.Word\grambacterium.jpg">
            <a:extLst>
              <a:ext uri="{FF2B5EF4-FFF2-40B4-BE49-F238E27FC236}">
                <a16:creationId xmlns:a16="http://schemas.microsoft.com/office/drawing/2014/main" id="{DB1C54EA-4723-4599-B7FB-64E6354FC7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013" y="506089"/>
            <a:ext cx="3368093" cy="2140062"/>
          </a:xfrm>
          <a:prstGeom prst="rect">
            <a:avLst/>
          </a:prstGeom>
          <a:noFill/>
          <a:ln>
            <a:noFill/>
          </a:ln>
        </p:spPr>
      </p:pic>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extLst>
              <p:ext uri="{D42A27DB-BD31-4B8C-83A1-F6EECF244321}">
                <p14:modId xmlns:p14="http://schemas.microsoft.com/office/powerpoint/2010/main" val="2210569999"/>
              </p:ext>
            </p:extLst>
          </p:nvPr>
        </p:nvGraphicFramePr>
        <p:xfrm>
          <a:off x="9540143" y="38795"/>
          <a:ext cx="3327192" cy="2140062"/>
        </p:xfrm>
        <a:graphic>
          <a:graphicData uri="http://schemas.openxmlformats.org/presentationml/2006/ole">
            <mc:AlternateContent xmlns:mc="http://schemas.openxmlformats.org/markup-compatibility/2006">
              <mc:Choice xmlns:v="urn:schemas-microsoft-com:vml" Requires="v">
                <p:oleObj name="MDLDrawObject Class" r:id="rId3" imgW="5895957" imgH="3819197" progId="MDLDrawOLE.MDLDrawObject.1">
                  <p:embed/>
                </p:oleObj>
              </mc:Choice>
              <mc:Fallback>
                <p:oleObj name="MDLDrawObject Class" r:id="rId3" imgW="5895957" imgH="3819197"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4"/>
                      <a:srcRect/>
                      <a:stretch>
                        <a:fillRect/>
                      </a:stretch>
                    </p:blipFill>
                    <p:spPr bwMode="auto">
                      <a:xfrm>
                        <a:off x="9540143" y="38795"/>
                        <a:ext cx="3327192" cy="2140062"/>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D651AC97-1A5C-4348-94EB-65531648DB28}"/>
              </a:ext>
            </a:extLst>
          </p:cNvPr>
          <p:cNvSpPr txBox="1"/>
          <p:nvPr/>
        </p:nvSpPr>
        <p:spPr>
          <a:xfrm>
            <a:off x="2967213" y="17437"/>
            <a:ext cx="8069326" cy="485646"/>
          </a:xfrm>
          <a:prstGeom prst="rect">
            <a:avLst/>
          </a:prstGeom>
          <a:noFill/>
        </p:spPr>
        <p:txBody>
          <a:bodyPr wrap="square" rtlCol="0">
            <a:spAutoFit/>
          </a:bodyPr>
          <a:lstStyle/>
          <a:p>
            <a:r>
              <a:rPr lang="en-US" sz="2556" dirty="0">
                <a:latin typeface="Arial" panose="020B0604020202020204" pitchFamily="34" charset="0"/>
              </a:rPr>
              <a:t>Mechanism of Penicillin – A Covalent Inhibitor</a:t>
            </a:r>
          </a:p>
        </p:txBody>
      </p:sp>
      <p:sp>
        <p:nvSpPr>
          <p:cNvPr id="14" name="TextBox 13">
            <a:extLst>
              <a:ext uri="{FF2B5EF4-FFF2-40B4-BE49-F238E27FC236}">
                <a16:creationId xmlns:a16="http://schemas.microsoft.com/office/drawing/2014/main" id="{58EABA82-0924-46E6-B7F3-DFB7255A8E63}"/>
              </a:ext>
            </a:extLst>
          </p:cNvPr>
          <p:cNvSpPr txBox="1"/>
          <p:nvPr/>
        </p:nvSpPr>
        <p:spPr>
          <a:xfrm>
            <a:off x="416353" y="146939"/>
            <a:ext cx="2305311" cy="408125"/>
          </a:xfrm>
          <a:prstGeom prst="rect">
            <a:avLst/>
          </a:prstGeom>
          <a:noFill/>
        </p:spPr>
        <p:txBody>
          <a:bodyPr wrap="none" rtlCol="0">
            <a:spAutoFit/>
          </a:bodyPr>
          <a:lstStyle/>
          <a:p>
            <a:r>
              <a:rPr lang="en-US" sz="2052" dirty="0">
                <a:latin typeface="Arial" panose="020B0604020202020204" pitchFamily="34" charset="0"/>
              </a:rPr>
              <a:t>Bacterial Cell Wall</a:t>
            </a:r>
          </a:p>
        </p:txBody>
      </p:sp>
      <p:sp>
        <p:nvSpPr>
          <p:cNvPr id="2" name="TextBox 1">
            <a:extLst>
              <a:ext uri="{FF2B5EF4-FFF2-40B4-BE49-F238E27FC236}">
                <a16:creationId xmlns:a16="http://schemas.microsoft.com/office/drawing/2014/main" id="{E2ACA521-B56A-E988-2B04-D29FCDD78B4C}"/>
              </a:ext>
            </a:extLst>
          </p:cNvPr>
          <p:cNvSpPr txBox="1"/>
          <p:nvPr/>
        </p:nvSpPr>
        <p:spPr>
          <a:xfrm>
            <a:off x="138722" y="2749639"/>
            <a:ext cx="3029638" cy="3693319"/>
          </a:xfrm>
          <a:prstGeom prst="rect">
            <a:avLst/>
          </a:prstGeom>
          <a:noFill/>
        </p:spPr>
        <p:txBody>
          <a:bodyPr wrap="square" rtlCol="0">
            <a:spAutoFit/>
          </a:bodyPr>
          <a:lstStyle/>
          <a:p>
            <a:r>
              <a:rPr lang="en-US" sz="1800" dirty="0">
                <a:latin typeface="Arial" panose="020B0604020202020204" pitchFamily="34" charset="0"/>
              </a:rPr>
              <a:t>Bacterial cell wall:</a:t>
            </a:r>
          </a:p>
          <a:p>
            <a:pPr marL="304324" indent="-304324">
              <a:buFont typeface="Arial" panose="020B0604020202020204" pitchFamily="34" charset="0"/>
              <a:buChar char="•"/>
            </a:pPr>
            <a:r>
              <a:rPr lang="en-US" sz="1800" dirty="0">
                <a:latin typeface="Arial" panose="020B0604020202020204" pitchFamily="34" charset="0"/>
              </a:rPr>
              <a:t>Linear polymers of alternating NAM (N-acetylmuramic acid) and NAG (N-acetylglucosamine), beta(1-4) linkage</a:t>
            </a:r>
          </a:p>
          <a:p>
            <a:pPr marL="304324" indent="-304324">
              <a:buFont typeface="Arial" panose="020B0604020202020204" pitchFamily="34" charset="0"/>
              <a:buChar char="•"/>
            </a:pPr>
            <a:r>
              <a:rPr lang="en-US" sz="1800" dirty="0">
                <a:latin typeface="Arial" panose="020B0604020202020204" pitchFamily="34" charset="0"/>
              </a:rPr>
              <a:t>NAM units on adjacent strands are linked via a peptide linker.</a:t>
            </a:r>
          </a:p>
          <a:p>
            <a:pPr marL="304324" indent="-304324">
              <a:buFont typeface="Arial" panose="020B0604020202020204" pitchFamily="34" charset="0"/>
              <a:buChar char="•"/>
            </a:pPr>
            <a:r>
              <a:rPr lang="en-US" sz="1800" dirty="0">
                <a:latin typeface="Arial" panose="020B0604020202020204" pitchFamily="34" charset="0"/>
              </a:rPr>
              <a:t>Crosslinking catalyzed by serine-containing </a:t>
            </a:r>
            <a:r>
              <a:rPr lang="en-US" sz="1800" b="1" i="1" dirty="0">
                <a:latin typeface="Arial" panose="020B0604020202020204" pitchFamily="34" charset="0"/>
              </a:rPr>
              <a:t>transpeptidase.</a:t>
            </a:r>
          </a:p>
        </p:txBody>
      </p:sp>
      <p:graphicFrame>
        <p:nvGraphicFramePr>
          <p:cNvPr id="11" name="Object 10">
            <a:extLst>
              <a:ext uri="{FF2B5EF4-FFF2-40B4-BE49-F238E27FC236}">
                <a16:creationId xmlns:a16="http://schemas.microsoft.com/office/drawing/2014/main" id="{1CE907AB-55B5-B886-B6C7-AEE7347803A4}"/>
              </a:ext>
            </a:extLst>
          </p:cNvPr>
          <p:cNvGraphicFramePr>
            <a:graphicFrameLocks noChangeAspect="1"/>
          </p:cNvGraphicFramePr>
          <p:nvPr>
            <p:extLst>
              <p:ext uri="{D42A27DB-BD31-4B8C-83A1-F6EECF244321}">
                <p14:modId xmlns:p14="http://schemas.microsoft.com/office/powerpoint/2010/main" val="2299987650"/>
              </p:ext>
            </p:extLst>
          </p:nvPr>
        </p:nvGraphicFramePr>
        <p:xfrm>
          <a:off x="3193133" y="1319312"/>
          <a:ext cx="6857619" cy="2390107"/>
        </p:xfrm>
        <a:graphic>
          <a:graphicData uri="http://schemas.openxmlformats.org/presentationml/2006/ole">
            <mc:AlternateContent xmlns:mc="http://schemas.openxmlformats.org/markup-compatibility/2006">
              <mc:Choice xmlns:v="urn:schemas-microsoft-com:vml" Requires="v">
                <p:oleObj name="MDLDrawObject Class" r:id="rId5" imgW="9010243" imgH="3161774" progId="MDLDrawOLE.MDLDrawObject.1">
                  <p:embed/>
                </p:oleObj>
              </mc:Choice>
              <mc:Fallback>
                <p:oleObj name="MDLDrawObject Class" r:id="rId5" imgW="9010243" imgH="3161774" progId="MDLDrawOLE.MDLDrawObject.1">
                  <p:embed/>
                  <p:pic>
                    <p:nvPicPr>
                      <p:cNvPr id="11" name="Object 10">
                        <a:extLst>
                          <a:ext uri="{FF2B5EF4-FFF2-40B4-BE49-F238E27FC236}">
                            <a16:creationId xmlns:a16="http://schemas.microsoft.com/office/drawing/2014/main" id="{1CE907AB-55B5-B886-B6C7-AEE7347803A4}"/>
                          </a:ext>
                        </a:extLst>
                      </p:cNvPr>
                      <p:cNvPicPr>
                        <a:picLocks noChangeAspect="1" noChangeArrowheads="1"/>
                      </p:cNvPicPr>
                      <p:nvPr/>
                    </p:nvPicPr>
                    <p:blipFill>
                      <a:blip r:embed="rId6"/>
                      <a:srcRect/>
                      <a:stretch>
                        <a:fillRect/>
                      </a:stretch>
                    </p:blipFill>
                    <p:spPr bwMode="auto">
                      <a:xfrm>
                        <a:off x="3193133" y="1319312"/>
                        <a:ext cx="6857619" cy="2390107"/>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B84F49E6-DDB2-BEBA-B597-B3465BDDB06C}"/>
              </a:ext>
            </a:extLst>
          </p:cNvPr>
          <p:cNvGraphicFramePr>
            <a:graphicFrameLocks noChangeAspect="1"/>
          </p:cNvGraphicFramePr>
          <p:nvPr>
            <p:extLst>
              <p:ext uri="{D42A27DB-BD31-4B8C-83A1-F6EECF244321}">
                <p14:modId xmlns:p14="http://schemas.microsoft.com/office/powerpoint/2010/main" val="2021751963"/>
              </p:ext>
            </p:extLst>
          </p:nvPr>
        </p:nvGraphicFramePr>
        <p:xfrm>
          <a:off x="4739481" y="4343455"/>
          <a:ext cx="7185246" cy="2916364"/>
        </p:xfrm>
        <a:graphic>
          <a:graphicData uri="http://schemas.openxmlformats.org/presentationml/2006/ole">
            <mc:AlternateContent xmlns:mc="http://schemas.openxmlformats.org/markup-compatibility/2006">
              <mc:Choice xmlns:v="urn:schemas-microsoft-com:vml" Requires="v">
                <p:oleObj name="MDLDrawObject Class" r:id="rId7" imgW="8781791" imgH="3589808" progId="MDLDrawOLE.MDLDrawObject.1">
                  <p:embed/>
                </p:oleObj>
              </mc:Choice>
              <mc:Fallback>
                <p:oleObj name="MDLDrawObject Class" r:id="rId7" imgW="8781791" imgH="3589808" progId="MDLDrawOLE.MDLDrawObject.1">
                  <p:embed/>
                  <p:pic>
                    <p:nvPicPr>
                      <p:cNvPr id="12" name="Object 11">
                        <a:extLst>
                          <a:ext uri="{FF2B5EF4-FFF2-40B4-BE49-F238E27FC236}">
                            <a16:creationId xmlns:a16="http://schemas.microsoft.com/office/drawing/2014/main" id="{B84F49E6-DDB2-BEBA-B597-B3465BDDB06C}"/>
                          </a:ext>
                        </a:extLst>
                      </p:cNvPr>
                      <p:cNvPicPr>
                        <a:picLocks noChangeAspect="1" noChangeArrowheads="1"/>
                      </p:cNvPicPr>
                      <p:nvPr/>
                    </p:nvPicPr>
                    <p:blipFill>
                      <a:blip r:embed="rId8"/>
                      <a:srcRect/>
                      <a:stretch>
                        <a:fillRect/>
                      </a:stretch>
                    </p:blipFill>
                    <p:spPr bwMode="auto">
                      <a:xfrm>
                        <a:off x="4739481" y="4343455"/>
                        <a:ext cx="7185246" cy="2916364"/>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D8533AE-4A98-69CA-83C9-2CDBCEF2CD34}"/>
              </a:ext>
            </a:extLst>
          </p:cNvPr>
          <p:cNvSpPr txBox="1"/>
          <p:nvPr/>
        </p:nvSpPr>
        <p:spPr>
          <a:xfrm>
            <a:off x="10050752" y="2243226"/>
            <a:ext cx="2825105" cy="2190343"/>
          </a:xfrm>
          <a:prstGeom prst="rect">
            <a:avLst/>
          </a:prstGeom>
          <a:noFill/>
        </p:spPr>
        <p:txBody>
          <a:bodyPr wrap="square">
            <a:spAutoFit/>
          </a:bodyPr>
          <a:lstStyle/>
          <a:p>
            <a:pPr marL="365189" indent="-365189">
              <a:buFont typeface="+mj-lt"/>
              <a:buAutoNum type="arabicPeriod"/>
            </a:pPr>
            <a:r>
              <a:rPr lang="en-US" sz="1704" dirty="0">
                <a:latin typeface="Arial" panose="020B0604020202020204" pitchFamily="34" charset="0"/>
              </a:rPr>
              <a:t>Serine breaks peptide bond between terminal D-Ala residues</a:t>
            </a:r>
          </a:p>
          <a:p>
            <a:pPr marL="365189" indent="-365189">
              <a:buFont typeface="+mj-lt"/>
              <a:buAutoNum type="arabicPeriod"/>
            </a:pPr>
            <a:r>
              <a:rPr lang="en-US" sz="1704" dirty="0">
                <a:latin typeface="Arial" panose="020B0604020202020204" pitchFamily="34" charset="0"/>
              </a:rPr>
              <a:t>Covalent intermediate formed</a:t>
            </a:r>
          </a:p>
          <a:p>
            <a:pPr marL="365189" indent="-365189">
              <a:buFont typeface="+mj-lt"/>
              <a:buAutoNum type="arabicPeriod"/>
            </a:pPr>
            <a:r>
              <a:rPr lang="en-US" sz="1704" dirty="0">
                <a:latin typeface="Arial" panose="020B0604020202020204" pitchFamily="34" charset="0"/>
              </a:rPr>
              <a:t>Amino group of glycine forms peptide linkage with D-Ala = crosslink</a:t>
            </a:r>
          </a:p>
        </p:txBody>
      </p:sp>
      <p:cxnSp>
        <p:nvCxnSpPr>
          <p:cNvPr id="16" name="Straight Arrow Connector 15">
            <a:extLst>
              <a:ext uri="{FF2B5EF4-FFF2-40B4-BE49-F238E27FC236}">
                <a16:creationId xmlns:a16="http://schemas.microsoft.com/office/drawing/2014/main" id="{728D61C3-85F0-0CEF-AC10-0E8EB33BF6C1}"/>
              </a:ext>
            </a:extLst>
          </p:cNvPr>
          <p:cNvCxnSpPr/>
          <p:nvPr/>
        </p:nvCxnSpPr>
        <p:spPr>
          <a:xfrm>
            <a:off x="9338328" y="2995086"/>
            <a:ext cx="669103" cy="160121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B0B8A1-A23B-C368-290B-1754B0E67C20}"/>
              </a:ext>
            </a:extLst>
          </p:cNvPr>
          <p:cNvCxnSpPr>
            <a:cxnSpLocks/>
          </p:cNvCxnSpPr>
          <p:nvPr/>
        </p:nvCxnSpPr>
        <p:spPr>
          <a:xfrm>
            <a:off x="5275119" y="3152153"/>
            <a:ext cx="465332" cy="11913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EF8A11-7EF1-D31A-5409-2260C1CE0240}"/>
              </a:ext>
            </a:extLst>
          </p:cNvPr>
          <p:cNvCxnSpPr>
            <a:cxnSpLocks/>
          </p:cNvCxnSpPr>
          <p:nvPr/>
        </p:nvCxnSpPr>
        <p:spPr>
          <a:xfrm>
            <a:off x="5738889" y="2924707"/>
            <a:ext cx="600792" cy="167159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7A8934-1654-2AD1-A309-30CE4464B85C}"/>
              </a:ext>
            </a:extLst>
          </p:cNvPr>
          <p:cNvSpPr>
            <a:spLocks noGrp="1"/>
          </p:cNvSpPr>
          <p:nvPr>
            <p:ph type="dt" sz="half" idx="10"/>
          </p:nvPr>
        </p:nvSpPr>
        <p:spPr/>
        <p:txBody>
          <a:bodyPr/>
          <a:lstStyle/>
          <a:p>
            <a:fld id="{9239C3CE-87A2-47C8-9060-86E5A7E50366}" type="datetime1">
              <a:rPr lang="en-US" smtClean="0"/>
              <a:t>2/8/2025</a:t>
            </a:fld>
            <a:endParaRPr lang="en-US"/>
          </a:p>
        </p:txBody>
      </p:sp>
      <p:sp>
        <p:nvSpPr>
          <p:cNvPr id="5" name="Footer Placeholder 4">
            <a:extLst>
              <a:ext uri="{FF2B5EF4-FFF2-40B4-BE49-F238E27FC236}">
                <a16:creationId xmlns:a16="http://schemas.microsoft.com/office/drawing/2014/main" id="{0C2379E9-FF34-BBA7-244E-05B926C6A29E}"/>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79E38F81-F738-2D8E-9985-6B7C97FDCE2A}"/>
              </a:ext>
            </a:extLst>
          </p:cNvPr>
          <p:cNvSpPr>
            <a:spLocks noGrp="1"/>
          </p:cNvSpPr>
          <p:nvPr>
            <p:ph type="sldNum" sz="quarter" idx="12"/>
          </p:nvPr>
        </p:nvSpPr>
        <p:spPr/>
        <p:txBody>
          <a:bodyPr/>
          <a:lstStyle/>
          <a:p>
            <a:fld id="{DC3BB032-4020-48F4-953B-341806DC4A2B}" type="slidenum">
              <a:rPr lang="en-US" smtClean="0"/>
              <a:pPr/>
              <a:t>33</a:t>
            </a:fld>
            <a:endParaRPr lang="en-US"/>
          </a:p>
        </p:txBody>
      </p:sp>
      <p:sp>
        <p:nvSpPr>
          <p:cNvPr id="3" name="TextBox 2">
            <a:extLst>
              <a:ext uri="{FF2B5EF4-FFF2-40B4-BE49-F238E27FC236}">
                <a16:creationId xmlns:a16="http://schemas.microsoft.com/office/drawing/2014/main" id="{B324577A-82A3-0FC6-F9EB-853CE7C12038}"/>
              </a:ext>
            </a:extLst>
          </p:cNvPr>
          <p:cNvSpPr txBox="1"/>
          <p:nvPr/>
        </p:nvSpPr>
        <p:spPr>
          <a:xfrm>
            <a:off x="3623358" y="807196"/>
            <a:ext cx="3021123" cy="923330"/>
          </a:xfrm>
          <a:prstGeom prst="rect">
            <a:avLst/>
          </a:prstGeom>
          <a:noFill/>
        </p:spPr>
        <p:txBody>
          <a:bodyPr wrap="square" rtlCol="0">
            <a:spAutoFit/>
          </a:bodyPr>
          <a:lstStyle/>
          <a:p>
            <a:pPr algn="l"/>
            <a:r>
              <a:rPr lang="en-US" sz="1800" dirty="0">
                <a:latin typeface="Arial" panose="020B0604020202020204" pitchFamily="34" charset="0"/>
                <a:cs typeface="Arial" panose="020B0604020202020204" pitchFamily="34" charset="0"/>
              </a:rPr>
              <a:t>Synthesis of bacterial cell wall – generation of protein crosslink</a:t>
            </a:r>
          </a:p>
        </p:txBody>
      </p:sp>
    </p:spTree>
    <p:extLst>
      <p:ext uri="{BB962C8B-B14F-4D97-AF65-F5344CB8AC3E}">
        <p14:creationId xmlns:p14="http://schemas.microsoft.com/office/powerpoint/2010/main" val="300918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nvGraphicFramePr>
        <p:xfrm>
          <a:off x="8467507" y="69174"/>
          <a:ext cx="4170225" cy="2684351"/>
        </p:xfrm>
        <a:graphic>
          <a:graphicData uri="http://schemas.openxmlformats.org/presentationml/2006/ole">
            <mc:AlternateContent xmlns:mc="http://schemas.openxmlformats.org/markup-compatibility/2006">
              <mc:Choice xmlns:v="urn:schemas-microsoft-com:vml" Requires="v">
                <p:oleObj name="MDLDrawObject Class" r:id="rId2" imgW="5905031" imgH="3828656" progId="MDLDrawOLE.MDLDrawObject.1">
                  <p:embed/>
                </p:oleObj>
              </mc:Choice>
              <mc:Fallback>
                <p:oleObj name="MDLDrawObject Class" r:id="rId2" imgW="5905031" imgH="3828656"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7507" y="69174"/>
                        <a:ext cx="4170225" cy="2684351"/>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3897F8BC-CBD2-43A5-9420-85D1236F1DF5}"/>
              </a:ext>
            </a:extLst>
          </p:cNvPr>
          <p:cNvSpPr/>
          <p:nvPr/>
        </p:nvSpPr>
        <p:spPr>
          <a:xfrm>
            <a:off x="162302" y="850582"/>
            <a:ext cx="4729579" cy="3139321"/>
          </a:xfrm>
          <a:prstGeom prst="rect">
            <a:avLst/>
          </a:prstGeom>
        </p:spPr>
        <p:txBody>
          <a:bodyPr wrap="square">
            <a:spAutoFit/>
          </a:bodyPr>
          <a:lstStyle/>
          <a:p>
            <a:r>
              <a:rPr lang="bg-BG" sz="1800" b="1" dirty="0">
                <a:latin typeface="Arial" panose="020B0604020202020204" pitchFamily="34" charset="0"/>
                <a:ea typeface="Times New Roman" panose="02020603050405020304" pitchFamily="18" charset="0"/>
                <a:cs typeface="Arial" panose="020B0604020202020204" pitchFamily="34" charset="0"/>
              </a:rPr>
              <a:t>Mechanism of Action of </a:t>
            </a:r>
            <a:r>
              <a:rPr lang="en-US" sz="1800" b="1" dirty="0">
                <a:latin typeface="Arial" panose="020B0604020202020204" pitchFamily="34" charset="0"/>
                <a:ea typeface="Times New Roman" panose="02020603050405020304" pitchFamily="18" charset="0"/>
                <a:cs typeface="Arial" panose="020B0604020202020204" pitchFamily="34" charset="0"/>
              </a:rPr>
              <a:t>P</a:t>
            </a:r>
            <a:r>
              <a:rPr lang="bg-BG" sz="1800" b="1" dirty="0">
                <a:latin typeface="Arial" panose="020B0604020202020204" pitchFamily="34" charset="0"/>
                <a:ea typeface="Times New Roman" panose="02020603050405020304" pitchFamily="18" charset="0"/>
                <a:cs typeface="Arial" panose="020B0604020202020204" pitchFamily="34" charset="0"/>
              </a:rPr>
              <a:t>enicillin:</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365189" indent="-365189">
              <a:buFont typeface="Symbol" panose="05050102010706020507" pitchFamily="18" charset="2"/>
              <a:buChar char=""/>
            </a:pPr>
            <a:r>
              <a:rPr lang="bg-BG" sz="1800" dirty="0">
                <a:latin typeface="Arial" panose="020B0604020202020204" pitchFamily="34" charset="0"/>
                <a:ea typeface="Times New Roman" panose="02020603050405020304" pitchFamily="18" charset="0"/>
                <a:cs typeface="Arial" panose="020B0604020202020204" pitchFamily="34" charset="0"/>
              </a:rPr>
              <a:t>Penicillin inhibits </a:t>
            </a:r>
            <a:r>
              <a:rPr lang="en-US" sz="1800" dirty="0">
                <a:latin typeface="Arial" panose="020B0604020202020204" pitchFamily="34" charset="0"/>
                <a:ea typeface="Times New Roman" panose="02020603050405020304" pitchFamily="18" charset="0"/>
                <a:cs typeface="Arial" panose="020B0604020202020204" pitchFamily="34" charset="0"/>
              </a:rPr>
              <a:t>the transpeptidase </a:t>
            </a:r>
            <a:r>
              <a:rPr lang="bg-BG" sz="1800" dirty="0">
                <a:latin typeface="Arial" panose="020B0604020202020204" pitchFamily="34" charset="0"/>
                <a:ea typeface="Times New Roman" panose="02020603050405020304" pitchFamily="18" charset="0"/>
                <a:cs typeface="Arial" panose="020B0604020202020204" pitchFamily="34" charset="0"/>
              </a:rPr>
              <a:t>enzyme</a:t>
            </a:r>
            <a:r>
              <a:rPr lang="en-US" sz="1800" dirty="0">
                <a:latin typeface="Arial" panose="020B0604020202020204" pitchFamily="34" charset="0"/>
                <a:ea typeface="Times New Roman" panose="02020603050405020304" pitchFamily="18" charset="0"/>
                <a:cs typeface="Arial" panose="020B0604020202020204" pitchFamily="34" charset="0"/>
              </a:rPr>
              <a:t> </a:t>
            </a:r>
            <a:r>
              <a:rPr lang="bg-BG" sz="1800" dirty="0">
                <a:latin typeface="Arial" panose="020B0604020202020204" pitchFamily="34" charset="0"/>
                <a:ea typeface="Times New Roman" panose="02020603050405020304" pitchFamily="18" charset="0"/>
                <a:cs typeface="Arial" panose="020B0604020202020204" pitchFamily="34" charset="0"/>
              </a:rPr>
              <a:t>that </a:t>
            </a:r>
            <a:r>
              <a:rPr lang="en-US" sz="1800" dirty="0">
                <a:latin typeface="Arial" panose="020B0604020202020204" pitchFamily="34" charset="0"/>
                <a:ea typeface="Times New Roman" panose="02020603050405020304" pitchFamily="18" charset="0"/>
                <a:cs typeface="Arial" panose="020B0604020202020204" pitchFamily="34" charset="0"/>
              </a:rPr>
              <a:t>is</a:t>
            </a:r>
            <a:r>
              <a:rPr lang="bg-BG" sz="1800" dirty="0">
                <a:latin typeface="Arial" panose="020B0604020202020204" pitchFamily="34" charset="0"/>
                <a:ea typeface="Times New Roman" panose="02020603050405020304" pitchFamily="18" charset="0"/>
                <a:cs typeface="Arial" panose="020B0604020202020204" pitchFamily="34" charset="0"/>
              </a:rPr>
              <a:t> responsible </a:t>
            </a:r>
            <a:r>
              <a:rPr lang="en-US" sz="1800" dirty="0">
                <a:latin typeface="Arial" panose="020B0604020202020204" pitchFamily="34" charset="0"/>
                <a:ea typeface="Times New Roman" panose="02020603050405020304" pitchFamily="18" charset="0"/>
                <a:cs typeface="Arial" panose="020B0604020202020204" pitchFamily="34" charset="0"/>
              </a:rPr>
              <a:t>for crosslinking the Gly</a:t>
            </a:r>
            <a:r>
              <a:rPr lang="en-US" sz="1800" baseline="-25000" dirty="0">
                <a:latin typeface="Arial" panose="020B0604020202020204" pitchFamily="34" charset="0"/>
                <a:ea typeface="Times New Roman" panose="02020603050405020304" pitchFamily="18" charset="0"/>
                <a:cs typeface="Arial" panose="020B0604020202020204" pitchFamily="34" charset="0"/>
              </a:rPr>
              <a:t>5</a:t>
            </a:r>
            <a:r>
              <a:rPr lang="en-US" sz="1800" dirty="0">
                <a:latin typeface="Arial" panose="020B0604020202020204" pitchFamily="34" charset="0"/>
                <a:ea typeface="Times New Roman" panose="02020603050405020304" pitchFamily="18" charset="0"/>
                <a:cs typeface="Arial" panose="020B0604020202020204" pitchFamily="34" charset="0"/>
              </a:rPr>
              <a:t> chain to alanine (circled on diagram).</a:t>
            </a:r>
          </a:p>
          <a:p>
            <a:pPr marL="365189" indent="-365189">
              <a:buFont typeface="Symbol" panose="05050102010706020507" pitchFamily="18" charset="2"/>
              <a:buChar char=""/>
            </a:pPr>
            <a:r>
              <a:rPr lang="en-US" sz="1800" dirty="0">
                <a:latin typeface="Arial" panose="020B0604020202020204" pitchFamily="34" charset="0"/>
                <a:ea typeface="Times New Roman" panose="02020603050405020304" pitchFamily="18" charset="0"/>
                <a:cs typeface="Arial" panose="020B0604020202020204" pitchFamily="34" charset="0"/>
              </a:rPr>
              <a:t>The crosslinking of the cell wall is broken, making the bacteria fragile to breakage.</a:t>
            </a:r>
          </a:p>
          <a:p>
            <a:pPr marL="365189" indent="-365189">
              <a:buFont typeface="Symbol" panose="05050102010706020507" pitchFamily="18" charset="2"/>
              <a:buChar char=""/>
            </a:pPr>
            <a:r>
              <a:rPr lang="bg-BG" sz="1800" dirty="0">
                <a:latin typeface="Arial" panose="020B0604020202020204" pitchFamily="34" charset="0"/>
                <a:ea typeface="Times New Roman" panose="02020603050405020304" pitchFamily="18" charset="0"/>
                <a:cs typeface="Arial" panose="020B0604020202020204" pitchFamily="34" charset="0"/>
              </a:rPr>
              <a:t>Inhibition is by formation of a chemical bond between penicillin and the enzyme (covalent inhibitor). </a:t>
            </a:r>
            <a:endParaRPr lang="en-US" sz="1800" dirty="0">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64317337-F4E1-4970-AF8C-24BE4B1E7F17}"/>
              </a:ext>
            </a:extLst>
          </p:cNvPr>
          <p:cNvSpPr txBox="1"/>
          <p:nvPr/>
        </p:nvSpPr>
        <p:spPr>
          <a:xfrm>
            <a:off x="4003345" y="28867"/>
            <a:ext cx="4182555" cy="551241"/>
          </a:xfrm>
          <a:prstGeom prst="rect">
            <a:avLst/>
          </a:prstGeom>
          <a:noFill/>
        </p:spPr>
        <p:txBody>
          <a:bodyPr wrap="none" rtlCol="0">
            <a:spAutoFit/>
          </a:bodyPr>
          <a:lstStyle/>
          <a:p>
            <a:r>
              <a:rPr lang="en-US" sz="2982" dirty="0">
                <a:latin typeface="Arial" panose="020B0604020202020204" pitchFamily="34" charset="0"/>
              </a:rPr>
              <a:t>Mechanism of Penicillin</a:t>
            </a:r>
          </a:p>
        </p:txBody>
      </p:sp>
      <p:pic>
        <p:nvPicPr>
          <p:cNvPr id="14" name="Picture 13">
            <a:extLst>
              <a:ext uri="{FF2B5EF4-FFF2-40B4-BE49-F238E27FC236}">
                <a16:creationId xmlns:a16="http://schemas.microsoft.com/office/drawing/2014/main" id="{D98A4B46-6677-622B-CA63-0B6FE67B3570}"/>
              </a:ext>
            </a:extLst>
          </p:cNvPr>
          <p:cNvPicPr>
            <a:picLocks noChangeAspect="1"/>
          </p:cNvPicPr>
          <p:nvPr/>
        </p:nvPicPr>
        <p:blipFill rotWithShape="1">
          <a:blip r:embed="rId4"/>
          <a:srcRect t="10289"/>
          <a:stretch/>
        </p:blipFill>
        <p:spPr>
          <a:xfrm>
            <a:off x="5727599" y="2767899"/>
            <a:ext cx="6938618" cy="2840737"/>
          </a:xfrm>
          <a:prstGeom prst="rect">
            <a:avLst/>
          </a:prstGeom>
        </p:spPr>
      </p:pic>
      <p:sp>
        <p:nvSpPr>
          <p:cNvPr id="2" name="TextBox 1">
            <a:extLst>
              <a:ext uri="{FF2B5EF4-FFF2-40B4-BE49-F238E27FC236}">
                <a16:creationId xmlns:a16="http://schemas.microsoft.com/office/drawing/2014/main" id="{1AF261E3-2E35-70A7-007B-588C124276D2}"/>
              </a:ext>
            </a:extLst>
          </p:cNvPr>
          <p:cNvSpPr txBox="1"/>
          <p:nvPr/>
        </p:nvSpPr>
        <p:spPr>
          <a:xfrm>
            <a:off x="6034881" y="2563836"/>
            <a:ext cx="1217000" cy="408125"/>
          </a:xfrm>
          <a:prstGeom prst="rect">
            <a:avLst/>
          </a:prstGeom>
          <a:noFill/>
        </p:spPr>
        <p:txBody>
          <a:bodyPr wrap="none" rtlCol="0">
            <a:spAutoFit/>
          </a:bodyPr>
          <a:lstStyle/>
          <a:p>
            <a:r>
              <a:rPr lang="en-US" sz="2052" dirty="0">
                <a:latin typeface="Arial" panose="020B0604020202020204" pitchFamily="34" charset="0"/>
              </a:rPr>
              <a:t>Penicillin</a:t>
            </a:r>
          </a:p>
        </p:txBody>
      </p:sp>
      <p:cxnSp>
        <p:nvCxnSpPr>
          <p:cNvPr id="7" name="Straight Arrow Connector 6">
            <a:extLst>
              <a:ext uri="{FF2B5EF4-FFF2-40B4-BE49-F238E27FC236}">
                <a16:creationId xmlns:a16="http://schemas.microsoft.com/office/drawing/2014/main" id="{1BB35006-E977-D227-5B22-1212964046DC}"/>
              </a:ext>
            </a:extLst>
          </p:cNvPr>
          <p:cNvCxnSpPr/>
          <p:nvPr/>
        </p:nvCxnSpPr>
        <p:spPr>
          <a:xfrm>
            <a:off x="6793975" y="3023290"/>
            <a:ext cx="316675" cy="305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37DB5CB-7FAD-44FD-6AF0-CB2A6782830F}"/>
              </a:ext>
            </a:extLst>
          </p:cNvPr>
          <p:cNvSpPr>
            <a:spLocks noGrp="1"/>
          </p:cNvSpPr>
          <p:nvPr>
            <p:ph type="dt" sz="half" idx="10"/>
          </p:nvPr>
        </p:nvSpPr>
        <p:spPr/>
        <p:txBody>
          <a:bodyPr/>
          <a:lstStyle/>
          <a:p>
            <a:fld id="{F8100209-6C41-41EA-9139-37C3979ED1C9}" type="datetime1">
              <a:rPr lang="en-US" smtClean="0"/>
              <a:t>2/8/2025</a:t>
            </a:fld>
            <a:endParaRPr lang="en-US"/>
          </a:p>
        </p:txBody>
      </p:sp>
      <p:sp>
        <p:nvSpPr>
          <p:cNvPr id="5" name="Footer Placeholder 4">
            <a:extLst>
              <a:ext uri="{FF2B5EF4-FFF2-40B4-BE49-F238E27FC236}">
                <a16:creationId xmlns:a16="http://schemas.microsoft.com/office/drawing/2014/main" id="{ABEBCC5D-7BE2-BAB0-7F26-A214AE52205D}"/>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B6217942-A35A-AD3F-580E-F3FBCBE69825}"/>
              </a:ext>
            </a:extLst>
          </p:cNvPr>
          <p:cNvSpPr>
            <a:spLocks noGrp="1"/>
          </p:cNvSpPr>
          <p:nvPr>
            <p:ph type="sldNum" sz="quarter" idx="12"/>
          </p:nvPr>
        </p:nvSpPr>
        <p:spPr/>
        <p:txBody>
          <a:bodyPr/>
          <a:lstStyle/>
          <a:p>
            <a:fld id="{DC3BB032-4020-48F4-953B-341806DC4A2B}" type="slidenum">
              <a:rPr lang="en-US" smtClean="0"/>
              <a:pPr/>
              <a:t>34</a:t>
            </a:fld>
            <a:endParaRPr lang="en-US"/>
          </a:p>
        </p:txBody>
      </p:sp>
    </p:spTree>
    <p:extLst>
      <p:ext uri="{BB962C8B-B14F-4D97-AF65-F5344CB8AC3E}">
        <p14:creationId xmlns:p14="http://schemas.microsoft.com/office/powerpoint/2010/main" val="1713221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2F056-03A5-4727-9318-D13E40255734}"/>
              </a:ext>
            </a:extLst>
          </p:cNvPr>
          <p:cNvPicPr>
            <a:picLocks noChangeAspect="1"/>
          </p:cNvPicPr>
          <p:nvPr/>
        </p:nvPicPr>
        <p:blipFill rotWithShape="1">
          <a:blip r:embed="rId3">
            <a:extLst>
              <a:ext uri="{28A0092B-C50C-407E-A947-70E740481C1C}">
                <a14:useLocalDpi xmlns:a14="http://schemas.microsoft.com/office/drawing/2010/main" val="0"/>
              </a:ext>
            </a:extLst>
          </a:blip>
          <a:srcRect l="3994" t="13567" b="1496"/>
          <a:stretch/>
        </p:blipFill>
        <p:spPr>
          <a:xfrm>
            <a:off x="3717300" y="2715070"/>
            <a:ext cx="6654383" cy="4248626"/>
          </a:xfrm>
          <a:prstGeom prst="rect">
            <a:avLst/>
          </a:prstGeom>
        </p:spPr>
      </p:pic>
      <p:pic>
        <p:nvPicPr>
          <p:cNvPr id="11" name="Picture 10">
            <a:extLst>
              <a:ext uri="{FF2B5EF4-FFF2-40B4-BE49-F238E27FC236}">
                <a16:creationId xmlns:a16="http://schemas.microsoft.com/office/drawing/2014/main" id="{19868AFC-3341-4C7A-99B2-CE4A8D96CC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440" b="6269"/>
          <a:stretch/>
        </p:blipFill>
        <p:spPr>
          <a:xfrm>
            <a:off x="8683158" y="376446"/>
            <a:ext cx="3943408" cy="2515681"/>
          </a:xfrm>
          <a:prstGeom prst="rect">
            <a:avLst/>
          </a:prstGeom>
        </p:spPr>
      </p:pic>
      <p:sp>
        <p:nvSpPr>
          <p:cNvPr id="13" name="TextBox 12">
            <a:extLst>
              <a:ext uri="{FF2B5EF4-FFF2-40B4-BE49-F238E27FC236}">
                <a16:creationId xmlns:a16="http://schemas.microsoft.com/office/drawing/2014/main" id="{26E7D25A-DFA5-4010-8B0A-2BC5454DCE3A}"/>
              </a:ext>
            </a:extLst>
          </p:cNvPr>
          <p:cNvSpPr txBox="1"/>
          <p:nvPr/>
        </p:nvSpPr>
        <p:spPr>
          <a:xfrm>
            <a:off x="302593" y="484293"/>
            <a:ext cx="8202616" cy="2308324"/>
          </a:xfrm>
          <a:prstGeom prst="rect">
            <a:avLst/>
          </a:prstGeom>
          <a:noFill/>
        </p:spPr>
        <p:txBody>
          <a:bodyPr wrap="square" rtlCol="0">
            <a:spAutoFit/>
          </a:bodyPr>
          <a:lstStyle/>
          <a:p>
            <a:r>
              <a:rPr lang="en-US" sz="1800" b="1" dirty="0">
                <a:latin typeface="Arial" panose="020B0604020202020204" pitchFamily="34" charset="0"/>
              </a:rPr>
              <a:t>Succinate dehydrogenase</a:t>
            </a:r>
            <a:r>
              <a:rPr lang="en-US" sz="1800" dirty="0">
                <a:latin typeface="Arial" panose="020B0604020202020204" pitchFamily="34" charset="0"/>
              </a:rPr>
              <a:t> converts succinate to fumarate by removal of two hydrogens.</a:t>
            </a:r>
          </a:p>
          <a:p>
            <a:r>
              <a:rPr lang="en-US" sz="1800" dirty="0">
                <a:latin typeface="Arial" panose="020B0604020202020204" pitchFamily="34" charset="0"/>
              </a:rPr>
              <a:t>Malonate is a </a:t>
            </a:r>
            <a:r>
              <a:rPr lang="en-US" sz="1800" b="1" dirty="0">
                <a:latin typeface="Arial" panose="020B0604020202020204" pitchFamily="34" charset="0"/>
              </a:rPr>
              <a:t>competitive inhibitor</a:t>
            </a:r>
            <a:r>
              <a:rPr lang="en-US" sz="1800" dirty="0">
                <a:latin typeface="Arial" panose="020B0604020202020204" pitchFamily="34" charset="0"/>
              </a:rPr>
              <a:t>, because:</a:t>
            </a:r>
          </a:p>
          <a:p>
            <a:pPr marL="304324" indent="-304324">
              <a:buFont typeface="Arial" panose="020B0604020202020204" pitchFamily="34" charset="0"/>
              <a:buChar char="•"/>
            </a:pPr>
            <a:r>
              <a:rPr lang="en-US" sz="1800" dirty="0">
                <a:latin typeface="Arial" panose="020B0604020202020204" pitchFamily="34" charset="0"/>
              </a:rPr>
              <a:t>It is similar in structure to the substrate – so it binds in active site – substrate cannot bind at the same time.</a:t>
            </a:r>
          </a:p>
          <a:p>
            <a:pPr marL="304324" indent="-304324">
              <a:buFont typeface="Arial" panose="020B0604020202020204" pitchFamily="34" charset="0"/>
              <a:buChar char="•"/>
            </a:pPr>
            <a:r>
              <a:rPr lang="en-US" sz="1800" dirty="0">
                <a:latin typeface="Arial" panose="020B0604020202020204" pitchFamily="34" charset="0"/>
              </a:rPr>
              <a:t>Malonate </a:t>
            </a:r>
            <a:r>
              <a:rPr lang="en-US" sz="1800" b="1" dirty="0">
                <a:latin typeface="Arial" panose="020B0604020202020204" pitchFamily="34" charset="0"/>
              </a:rPr>
              <a:t>cannot</a:t>
            </a:r>
            <a:r>
              <a:rPr lang="en-US" sz="1800" dirty="0">
                <a:latin typeface="Arial" panose="020B0604020202020204" pitchFamily="34" charset="0"/>
              </a:rPr>
              <a:t> undergo the chemical reaction – it is not possible to remove two hydrogens without leaving carbon with too few bonds.  </a:t>
            </a:r>
          </a:p>
          <a:p>
            <a:endParaRPr lang="en-US" sz="1800" dirty="0">
              <a:latin typeface="Arial" panose="020B0604020202020204" pitchFamily="34" charset="0"/>
            </a:endParaRPr>
          </a:p>
        </p:txBody>
      </p:sp>
      <p:sp>
        <p:nvSpPr>
          <p:cNvPr id="2" name="TextBox 1">
            <a:extLst>
              <a:ext uri="{FF2B5EF4-FFF2-40B4-BE49-F238E27FC236}">
                <a16:creationId xmlns:a16="http://schemas.microsoft.com/office/drawing/2014/main" id="{ED65BCCC-461F-4AE1-84BB-0C46AE6B5100}"/>
              </a:ext>
            </a:extLst>
          </p:cNvPr>
          <p:cNvSpPr txBox="1"/>
          <p:nvPr/>
        </p:nvSpPr>
        <p:spPr>
          <a:xfrm>
            <a:off x="4668189" y="41329"/>
            <a:ext cx="3861955" cy="551241"/>
          </a:xfrm>
          <a:prstGeom prst="rect">
            <a:avLst/>
          </a:prstGeom>
          <a:noFill/>
        </p:spPr>
        <p:txBody>
          <a:bodyPr wrap="none" rtlCol="0">
            <a:spAutoFit/>
          </a:bodyPr>
          <a:lstStyle/>
          <a:p>
            <a:r>
              <a:rPr lang="en-US" sz="2982" dirty="0">
                <a:latin typeface="Arial" panose="020B0604020202020204" pitchFamily="34" charset="0"/>
              </a:rPr>
              <a:t>Competitive Inhibitors</a:t>
            </a:r>
          </a:p>
        </p:txBody>
      </p:sp>
      <p:graphicFrame>
        <p:nvGraphicFramePr>
          <p:cNvPr id="5" name="Object 4">
            <a:extLst>
              <a:ext uri="{FF2B5EF4-FFF2-40B4-BE49-F238E27FC236}">
                <a16:creationId xmlns:a16="http://schemas.microsoft.com/office/drawing/2014/main" id="{8834A4A9-6123-4F7B-B8DE-46C5893F70AF}"/>
              </a:ext>
            </a:extLst>
          </p:cNvPr>
          <p:cNvGraphicFramePr>
            <a:graphicFrameLocks noChangeAspect="1"/>
          </p:cNvGraphicFramePr>
          <p:nvPr/>
        </p:nvGraphicFramePr>
        <p:xfrm>
          <a:off x="10549632" y="4880396"/>
          <a:ext cx="1147262" cy="1524963"/>
        </p:xfrm>
        <a:graphic>
          <a:graphicData uri="http://schemas.openxmlformats.org/presentationml/2006/ole">
            <mc:AlternateContent xmlns:mc="http://schemas.openxmlformats.org/markup-compatibility/2006">
              <mc:Choice xmlns:v="urn:schemas-microsoft-com:vml" Requires="v">
                <p:oleObj name="MDLDrawObject Class" r:id="rId5" imgW="1313895" imgH="1742878" progId="MDLDrawOLE.MDLDrawObject.1">
                  <p:embed/>
                </p:oleObj>
              </mc:Choice>
              <mc:Fallback>
                <p:oleObj name="MDLDrawObject Class" r:id="rId5" imgW="1313895" imgH="1742878" progId="MDLDrawOLE.MDLDrawObject.1">
                  <p:embed/>
                  <p:pic>
                    <p:nvPicPr>
                      <p:cNvPr id="5" name="Object 4">
                        <a:extLst>
                          <a:ext uri="{FF2B5EF4-FFF2-40B4-BE49-F238E27FC236}">
                            <a16:creationId xmlns:a16="http://schemas.microsoft.com/office/drawing/2014/main" id="{8834A4A9-6123-4F7B-B8DE-46C5893F70AF}"/>
                          </a:ext>
                        </a:extLst>
                      </p:cNvPr>
                      <p:cNvPicPr/>
                      <p:nvPr/>
                    </p:nvPicPr>
                    <p:blipFill>
                      <a:blip r:embed="rId6"/>
                      <a:stretch>
                        <a:fillRect/>
                      </a:stretch>
                    </p:blipFill>
                    <p:spPr>
                      <a:xfrm>
                        <a:off x="10549632" y="4880396"/>
                        <a:ext cx="1147262" cy="1524963"/>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E146A525-137A-455C-A921-991E7C122AC2}"/>
              </a:ext>
            </a:extLst>
          </p:cNvPr>
          <p:cNvSpPr txBox="1"/>
          <p:nvPr/>
        </p:nvSpPr>
        <p:spPr>
          <a:xfrm>
            <a:off x="10226537" y="3240041"/>
            <a:ext cx="1000595" cy="551177"/>
          </a:xfrm>
          <a:prstGeom prst="rect">
            <a:avLst/>
          </a:prstGeom>
          <a:noFill/>
        </p:spPr>
        <p:txBody>
          <a:bodyPr wrap="none" rtlCol="0">
            <a:spAutoFit/>
          </a:bodyPr>
          <a:lstStyle/>
          <a:p>
            <a:r>
              <a:rPr lang="en-US" sz="1491" dirty="0">
                <a:latin typeface="Arial" panose="020B0604020202020204" pitchFamily="34" charset="0"/>
              </a:rPr>
              <a:t>Fumarate</a:t>
            </a:r>
          </a:p>
          <a:p>
            <a:r>
              <a:rPr lang="en-US" sz="1491" dirty="0">
                <a:latin typeface="Arial" panose="020B0604020202020204" pitchFamily="34" charset="0"/>
              </a:rPr>
              <a:t>(product)</a:t>
            </a:r>
          </a:p>
        </p:txBody>
      </p:sp>
      <p:sp>
        <p:nvSpPr>
          <p:cNvPr id="3" name="TextBox 2">
            <a:extLst>
              <a:ext uri="{FF2B5EF4-FFF2-40B4-BE49-F238E27FC236}">
                <a16:creationId xmlns:a16="http://schemas.microsoft.com/office/drawing/2014/main" id="{A0CB4AF4-6D23-4754-B870-5ACD250FB0DB}"/>
              </a:ext>
            </a:extLst>
          </p:cNvPr>
          <p:cNvSpPr txBox="1"/>
          <p:nvPr/>
        </p:nvSpPr>
        <p:spPr>
          <a:xfrm>
            <a:off x="5714645" y="4362887"/>
            <a:ext cx="1002197" cy="321755"/>
          </a:xfrm>
          <a:prstGeom prst="rect">
            <a:avLst/>
          </a:prstGeom>
          <a:noFill/>
        </p:spPr>
        <p:txBody>
          <a:bodyPr wrap="none" rtlCol="0">
            <a:spAutoFit/>
          </a:bodyPr>
          <a:lstStyle/>
          <a:p>
            <a:r>
              <a:rPr lang="en-US" sz="1491" dirty="0">
                <a:latin typeface="Arial" panose="020B0604020202020204" pitchFamily="34" charset="0"/>
              </a:rPr>
              <a:t>Substrate</a:t>
            </a:r>
          </a:p>
        </p:txBody>
      </p:sp>
      <p:sp>
        <p:nvSpPr>
          <p:cNvPr id="16" name="TextBox 15">
            <a:extLst>
              <a:ext uri="{FF2B5EF4-FFF2-40B4-BE49-F238E27FC236}">
                <a16:creationId xmlns:a16="http://schemas.microsoft.com/office/drawing/2014/main" id="{A86C2D54-C56F-4BDE-903E-5B9121260015}"/>
              </a:ext>
            </a:extLst>
          </p:cNvPr>
          <p:cNvSpPr txBox="1"/>
          <p:nvPr/>
        </p:nvSpPr>
        <p:spPr>
          <a:xfrm>
            <a:off x="5748582" y="6595207"/>
            <a:ext cx="864339" cy="321755"/>
          </a:xfrm>
          <a:prstGeom prst="rect">
            <a:avLst/>
          </a:prstGeom>
          <a:noFill/>
        </p:spPr>
        <p:txBody>
          <a:bodyPr wrap="none" rtlCol="0">
            <a:spAutoFit/>
          </a:bodyPr>
          <a:lstStyle/>
          <a:p>
            <a:r>
              <a:rPr lang="en-US" sz="1491" dirty="0">
                <a:latin typeface="Arial" panose="020B0604020202020204" pitchFamily="34" charset="0"/>
              </a:rPr>
              <a:t>Inhibitor</a:t>
            </a:r>
          </a:p>
        </p:txBody>
      </p:sp>
      <p:sp>
        <p:nvSpPr>
          <p:cNvPr id="4" name="Date Placeholder 3">
            <a:extLst>
              <a:ext uri="{FF2B5EF4-FFF2-40B4-BE49-F238E27FC236}">
                <a16:creationId xmlns:a16="http://schemas.microsoft.com/office/drawing/2014/main" id="{62A3D2E3-3A60-6873-57AF-34BEB2EE180C}"/>
              </a:ext>
            </a:extLst>
          </p:cNvPr>
          <p:cNvSpPr>
            <a:spLocks noGrp="1"/>
          </p:cNvSpPr>
          <p:nvPr>
            <p:ph type="dt" sz="half" idx="10"/>
          </p:nvPr>
        </p:nvSpPr>
        <p:spPr/>
        <p:txBody>
          <a:bodyPr/>
          <a:lstStyle/>
          <a:p>
            <a:fld id="{51756680-9D39-4EAB-B1DC-3EF58A7546B7}" type="datetime1">
              <a:rPr lang="en-US" smtClean="0"/>
              <a:t>2/8/2025</a:t>
            </a:fld>
            <a:endParaRPr lang="en-US"/>
          </a:p>
        </p:txBody>
      </p:sp>
      <p:sp>
        <p:nvSpPr>
          <p:cNvPr id="6" name="Footer Placeholder 5">
            <a:extLst>
              <a:ext uri="{FF2B5EF4-FFF2-40B4-BE49-F238E27FC236}">
                <a16:creationId xmlns:a16="http://schemas.microsoft.com/office/drawing/2014/main" id="{658630EB-DB84-E353-6CB2-83D887B1469E}"/>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F12E452A-48A1-233A-4C63-C7DAF91F7BAC}"/>
              </a:ext>
            </a:extLst>
          </p:cNvPr>
          <p:cNvSpPr>
            <a:spLocks noGrp="1"/>
          </p:cNvSpPr>
          <p:nvPr>
            <p:ph type="sldNum" sz="quarter" idx="12"/>
          </p:nvPr>
        </p:nvSpPr>
        <p:spPr/>
        <p:txBody>
          <a:bodyPr/>
          <a:lstStyle/>
          <a:p>
            <a:fld id="{DC3BB032-4020-48F4-953B-341806DC4A2B}" type="slidenum">
              <a:rPr lang="en-US" smtClean="0"/>
              <a:pPr/>
              <a:t>35</a:t>
            </a:fld>
            <a:endParaRPr lang="en-US"/>
          </a:p>
        </p:txBody>
      </p:sp>
    </p:spTree>
    <p:extLst>
      <p:ext uri="{BB962C8B-B14F-4D97-AF65-F5344CB8AC3E}">
        <p14:creationId xmlns:p14="http://schemas.microsoft.com/office/powerpoint/2010/main" val="349900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E72CAF6D-6971-4E5F-B4C7-67297BF8C3E0}"/>
              </a:ext>
            </a:extLst>
          </p:cNvPr>
          <p:cNvSpPr>
            <a:spLocks noChangeArrowheads="1"/>
          </p:cNvSpPr>
          <p:nvPr/>
        </p:nvSpPr>
        <p:spPr bwMode="auto">
          <a:xfrm>
            <a:off x="1447863" y="2638829"/>
            <a:ext cx="178401" cy="35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8306" tIns="44153" rIns="88306" bIns="44153" numCol="1" anchor="ctr" anchorCtr="0" compatLnSpc="1">
            <a:prstTxWarp prst="textNoShape">
              <a:avLst/>
            </a:prstTxWarp>
            <a:spAutoFit/>
          </a:bodyPr>
          <a:lstStyle/>
          <a:p>
            <a:endParaRPr lang="en-US" sz="1750" dirty="0">
              <a:latin typeface="Arial" panose="020B0604020202020204" pitchFamily="34" charset="0"/>
            </a:endParaRPr>
          </a:p>
        </p:txBody>
      </p:sp>
      <p:sp>
        <p:nvSpPr>
          <p:cNvPr id="13" name="TextBox 12">
            <a:extLst>
              <a:ext uri="{FF2B5EF4-FFF2-40B4-BE49-F238E27FC236}">
                <a16:creationId xmlns:a16="http://schemas.microsoft.com/office/drawing/2014/main" id="{B36EEC41-6300-48DC-84E7-DBF3EE3339B1}"/>
              </a:ext>
            </a:extLst>
          </p:cNvPr>
          <p:cNvSpPr txBox="1"/>
          <p:nvPr/>
        </p:nvSpPr>
        <p:spPr>
          <a:xfrm>
            <a:off x="3732947" y="199141"/>
            <a:ext cx="4998484" cy="485646"/>
          </a:xfrm>
          <a:prstGeom prst="rect">
            <a:avLst/>
          </a:prstGeom>
          <a:noFill/>
        </p:spPr>
        <p:txBody>
          <a:bodyPr wrap="none" rtlCol="0">
            <a:spAutoFit/>
          </a:bodyPr>
          <a:lstStyle/>
          <a:p>
            <a:r>
              <a:rPr lang="en-US" sz="2556" dirty="0">
                <a:latin typeface="Arial" panose="020B0604020202020204" pitchFamily="34" charset="0"/>
              </a:rPr>
              <a:t>Quantification of Inhibitor Binding</a:t>
            </a:r>
          </a:p>
        </p:txBody>
      </p:sp>
      <p:grpSp>
        <p:nvGrpSpPr>
          <p:cNvPr id="7" name="Group 6">
            <a:extLst>
              <a:ext uri="{FF2B5EF4-FFF2-40B4-BE49-F238E27FC236}">
                <a16:creationId xmlns:a16="http://schemas.microsoft.com/office/drawing/2014/main" id="{D3406166-DCB3-61C6-55C6-71BC91CA6A76}"/>
              </a:ext>
            </a:extLst>
          </p:cNvPr>
          <p:cNvGrpSpPr/>
          <p:nvPr/>
        </p:nvGrpSpPr>
        <p:grpSpPr>
          <a:xfrm>
            <a:off x="1537063" y="1397911"/>
            <a:ext cx="3902686" cy="2840308"/>
            <a:chOff x="990600" y="2309032"/>
            <a:chExt cx="3077751" cy="2239935"/>
          </a:xfrm>
        </p:grpSpPr>
        <mc:AlternateContent xmlns:mc="http://schemas.openxmlformats.org/markup-compatibility/2006" xmlns:a14="http://schemas.microsoft.com/office/drawing/2010/main">
          <mc:Choice Requires="a14">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nvGraphicFramePr>
              <p:xfrm>
                <a:off x="990600" y="2309032"/>
                <a:ext cx="3077751" cy="2239935"/>
              </p:xfrm>
              <a:graphic>
                <a:graphicData uri="http://schemas.openxmlformats.org/presentationml/2006/ole">
                  <mc:AlternateContent>
                    <mc:Choice xmlns:v="urn:schemas-microsoft-com:vml" Requires="v">
                      <p:oleObj name="MDLDrawObject Class" r:id="rId2" imgW="2714594" imgH="1780715" progId="MDLDrawOLE.MDLDrawObject.1">
                        <p:embed/>
                      </p:oleObj>
                    </mc:Choice>
                    <mc:Fallback>
                      <p:oleObj name="MDLDrawObject Class" r:id="rId2"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3"/>
                            <a:srcRect/>
                            <a:stretch>
                              <a:fillRect/>
                            </a:stretch>
                          </p:blipFill>
                          <p:spPr bwMode="auto">
                            <a:xfrm>
                              <a:off x="990600" y="2309032"/>
                              <a:ext cx="3077751" cy="2239935"/>
                            </a:xfrm>
                            <a:prstGeom prst="rect">
                              <a:avLst/>
                            </a:prstGeom>
                            <a:noFill/>
                          </p:spPr>
                        </p:pic>
                      </p:oleObj>
                    </mc:Fallback>
                  </mc:AlternateContent>
                </a:graphicData>
              </a:graphic>
            </p:graphicFrame>
          </mc:Choice>
          <mc:Fallback xmlns="">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extLst>
                    <p:ext uri="{D42A27DB-BD31-4B8C-83A1-F6EECF244321}">
                      <p14:modId xmlns:p14="http://schemas.microsoft.com/office/powerpoint/2010/main" val="2283162764"/>
                    </p:ext>
                  </p:extLst>
                </p:nvPr>
              </p:nvGraphicFramePr>
              <p:xfrm>
                <a:off x="990600" y="2309032"/>
                <a:ext cx="3077751" cy="2239935"/>
              </p:xfrm>
              <a:graphic>
                <a:graphicData uri="http://schemas.openxmlformats.org/presentationml/2006/ole">
                  <mc:AlternateContent>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5"/>
                            <a:srcRect/>
                            <a:stretch>
                              <a:fillRect/>
                            </a:stretch>
                          </p:blipFill>
                          <p:spPr bwMode="auto">
                            <a:xfrm>
                              <a:off x="990600" y="2309032"/>
                              <a:ext cx="3077751" cy="2239935"/>
                            </a:xfrm>
                            <a:prstGeom prst="rect">
                              <a:avLst/>
                            </a:prstGeom>
                            <a:noFill/>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EFAF194-42E2-4D63-8661-D9F5AB655EA0}"/>
                    </a:ext>
                  </a:extLst>
                </p:cNvPr>
                <p:cNvSpPr/>
                <p:nvPr/>
              </p:nvSpPr>
              <p:spPr>
                <a:xfrm>
                  <a:off x="1935729" y="3485198"/>
                  <a:ext cx="1915160" cy="6668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𝐼</m:t>
                            </m:r>
                          </m:sub>
                        </m:sSub>
                        <m:r>
                          <a:rPr lang="en-US" sz="1924">
                            <a:latin typeface="Cambria Math" panose="02040503050406030204" pitchFamily="18" charset="0"/>
                          </a:rPr>
                          <m:t>=</m:t>
                        </m:r>
                        <m:sSub>
                          <m:sSubPr>
                            <m:ctrlPr>
                              <a:rPr lang="en-US" sz="1924" i="1">
                                <a:latin typeface="Cambria Math" panose="02040503050406030204" pitchFamily="18" charset="0"/>
                              </a:rPr>
                            </m:ctrlPr>
                          </m:sSubPr>
                          <m:e>
                            <m:r>
                              <a:rPr lang="en-US" sz="1924" i="1">
                                <a:latin typeface="Cambria Math" panose="02040503050406030204" pitchFamily="18" charset="0"/>
                              </a:rPr>
                              <m:t>𝐾</m:t>
                            </m:r>
                          </m:e>
                          <m:sub>
                            <m:r>
                              <a:rPr lang="en-US" sz="1924" i="1">
                                <a:latin typeface="Cambria Math" panose="02040503050406030204" pitchFamily="18" charset="0"/>
                              </a:rPr>
                              <m:t>𝐷</m:t>
                            </m:r>
                          </m:sub>
                        </m:sSub>
                        <m:r>
                          <a:rPr lang="en-US" sz="1924">
                            <a:latin typeface="Cambria Math" panose="02040503050406030204" pitchFamily="18" charset="0"/>
                          </a:rPr>
                          <m:t>=</m:t>
                        </m:r>
                        <m:f>
                          <m:fPr>
                            <m:ctrlPr>
                              <a:rPr lang="en-US" sz="1924" i="1">
                                <a:latin typeface="Cambria Math" panose="02040503050406030204" pitchFamily="18" charset="0"/>
                              </a:rPr>
                            </m:ctrlPr>
                          </m:fPr>
                          <m:num>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m:t>
                                </m:r>
                                <m:r>
                                  <a:rPr lang="en-US" sz="1924">
                                    <a:latin typeface="Cambria Math" panose="02040503050406030204" pitchFamily="18" charset="0"/>
                                  </a:rPr>
                                  <m:t>][</m:t>
                                </m:r>
                                <m:r>
                                  <a:rPr lang="en-US" sz="1924" i="1">
                                    <a:latin typeface="Cambria Math" panose="02040503050406030204" pitchFamily="18" charset="0"/>
                                  </a:rPr>
                                  <m:t>𝐼</m:t>
                                </m:r>
                              </m:e>
                            </m:d>
                          </m:num>
                          <m:den>
                            <m:d>
                              <m:dPr>
                                <m:begChr m:val="["/>
                                <m:endChr m:val="]"/>
                                <m:ctrlPr>
                                  <a:rPr lang="en-US" sz="1924" i="1">
                                    <a:latin typeface="Cambria Math" panose="02040503050406030204" pitchFamily="18" charset="0"/>
                                  </a:rPr>
                                </m:ctrlPr>
                              </m:dPr>
                              <m:e>
                                <m:r>
                                  <a:rPr lang="en-US" sz="1924" i="1">
                                    <a:latin typeface="Cambria Math" panose="02040503050406030204" pitchFamily="18" charset="0"/>
                                  </a:rPr>
                                  <m:t>𝐸𝐼</m:t>
                                </m:r>
                              </m:e>
                            </m:d>
                          </m:den>
                        </m:f>
                      </m:oMath>
                    </m:oMathPara>
                  </a14:m>
                  <a:endParaRPr lang="en-US" sz="1924" dirty="0">
                    <a:latin typeface="Arial" panose="020B0604020202020204" pitchFamily="34" charset="0"/>
                  </a:endParaRPr>
                </a:p>
              </p:txBody>
            </p:sp>
          </mc:Choice>
          <mc:Fallback xmlns="">
            <p:sp>
              <p:nvSpPr>
                <p:cNvPr id="14" name="Rectangle 13">
                  <a:extLst>
                    <a:ext uri="{FF2B5EF4-FFF2-40B4-BE49-F238E27FC236}">
                      <a16:creationId xmlns:a16="http://schemas.microsoft.com/office/drawing/2014/main" id="{CEFAF194-42E2-4D63-8661-D9F5AB655EA0}"/>
                    </a:ext>
                  </a:extLst>
                </p:cNvPr>
                <p:cNvSpPr>
                  <a:spLocks noRot="1" noChangeAspect="1" noMove="1" noResize="1" noEditPoints="1" noAdjustHandles="1" noChangeArrowheads="1" noChangeShapeType="1" noTextEdit="1"/>
                </p:cNvSpPr>
                <p:nvPr/>
              </p:nvSpPr>
              <p:spPr>
                <a:xfrm>
                  <a:off x="1935729" y="3485198"/>
                  <a:ext cx="1915160" cy="666865"/>
                </a:xfrm>
                <a:prstGeom prst="rect">
                  <a:avLst/>
                </a:prstGeom>
                <a:blipFill>
                  <a:blip r:embed="rId6"/>
                  <a:stretch>
                    <a:fillRect/>
                  </a:stretch>
                </a:blipFill>
              </p:spPr>
              <p:txBody>
                <a:bodyPr/>
                <a:lstStyle/>
                <a:p>
                  <a:r>
                    <a:rPr lang="en-US">
                      <a:noFill/>
                    </a:rPr>
                    <a:t> </a:t>
                  </a:r>
                </a:p>
              </p:txBody>
            </p:sp>
          </mc:Fallback>
        </mc:AlternateContent>
      </p:grpSp>
      <p:graphicFrame>
        <p:nvGraphicFramePr>
          <p:cNvPr id="15" name="Object 14">
            <a:extLst>
              <a:ext uri="{FF2B5EF4-FFF2-40B4-BE49-F238E27FC236}">
                <a16:creationId xmlns:a16="http://schemas.microsoft.com/office/drawing/2014/main" id="{9BD5C317-3F0F-44D4-A62D-4DD36F246F74}"/>
              </a:ext>
            </a:extLst>
          </p:cNvPr>
          <p:cNvGraphicFramePr>
            <a:graphicFrameLocks noChangeAspect="1"/>
          </p:cNvGraphicFramePr>
          <p:nvPr>
            <p:extLst>
              <p:ext uri="{D42A27DB-BD31-4B8C-83A1-F6EECF244321}">
                <p14:modId xmlns:p14="http://schemas.microsoft.com/office/powerpoint/2010/main" val="528098543"/>
              </p:ext>
            </p:extLst>
          </p:nvPr>
        </p:nvGraphicFramePr>
        <p:xfrm>
          <a:off x="6948902" y="1660766"/>
          <a:ext cx="4712829" cy="3422280"/>
        </p:xfrm>
        <a:graphic>
          <a:graphicData uri="http://schemas.openxmlformats.org/presentationml/2006/ole">
            <mc:AlternateContent xmlns:mc="http://schemas.openxmlformats.org/markup-compatibility/2006">
              <mc:Choice xmlns:v="urn:schemas-microsoft-com:vml" Requires="v">
                <p:oleObj name="MDLDrawObject Class" r:id="rId7" imgW="3952733" imgH="2904797" progId="MDLDrawOLE.MDLDrawObject.1">
                  <p:embed/>
                </p:oleObj>
              </mc:Choice>
              <mc:Fallback>
                <p:oleObj name="MDLDrawObject Class" r:id="rId7" imgW="3952733" imgH="2904797" progId="MDLDrawOLE.MDLDrawObject.1">
                  <p:embed/>
                  <p:pic>
                    <p:nvPicPr>
                      <p:cNvPr id="15" name="Object 14">
                        <a:extLst>
                          <a:ext uri="{FF2B5EF4-FFF2-40B4-BE49-F238E27FC236}">
                            <a16:creationId xmlns:a16="http://schemas.microsoft.com/office/drawing/2014/main" id="{9BD5C317-3F0F-44D4-A62D-4DD36F246F74}"/>
                          </a:ext>
                        </a:extLst>
                      </p:cNvPr>
                      <p:cNvPicPr>
                        <a:picLocks noChangeAspect="1" noChangeArrowheads="1"/>
                      </p:cNvPicPr>
                      <p:nvPr/>
                    </p:nvPicPr>
                    <p:blipFill>
                      <a:blip r:embed="rId8"/>
                      <a:srcRect/>
                      <a:stretch>
                        <a:fillRect/>
                      </a:stretch>
                    </p:blipFill>
                    <p:spPr bwMode="auto">
                      <a:xfrm>
                        <a:off x="6948902" y="1660766"/>
                        <a:ext cx="4712829" cy="3422280"/>
                      </a:xfrm>
                      <a:prstGeom prst="rect">
                        <a:avLst/>
                      </a:prstGeom>
                      <a:noFill/>
                    </p:spPr>
                  </p:pic>
                </p:oleObj>
              </mc:Fallback>
            </mc:AlternateContent>
          </a:graphicData>
        </a:graphic>
      </p:graphicFrame>
      <p:sp>
        <p:nvSpPr>
          <p:cNvPr id="5" name="Date Placeholder 4">
            <a:extLst>
              <a:ext uri="{FF2B5EF4-FFF2-40B4-BE49-F238E27FC236}">
                <a16:creationId xmlns:a16="http://schemas.microsoft.com/office/drawing/2014/main" id="{9350D666-85EF-F867-9ED9-5C6D030D7D55}"/>
              </a:ext>
            </a:extLst>
          </p:cNvPr>
          <p:cNvSpPr>
            <a:spLocks noGrp="1"/>
          </p:cNvSpPr>
          <p:nvPr>
            <p:ph type="dt" sz="half" idx="10"/>
          </p:nvPr>
        </p:nvSpPr>
        <p:spPr/>
        <p:txBody>
          <a:bodyPr/>
          <a:lstStyle/>
          <a:p>
            <a:fld id="{05DC0BE5-A042-4694-A52A-85959364AB16}" type="datetime1">
              <a:rPr lang="en-US" smtClean="0"/>
              <a:t>2/8/2025</a:t>
            </a:fld>
            <a:endParaRPr lang="en-US"/>
          </a:p>
        </p:txBody>
      </p:sp>
      <p:sp>
        <p:nvSpPr>
          <p:cNvPr id="6" name="Footer Placeholder 5">
            <a:extLst>
              <a:ext uri="{FF2B5EF4-FFF2-40B4-BE49-F238E27FC236}">
                <a16:creationId xmlns:a16="http://schemas.microsoft.com/office/drawing/2014/main" id="{2E7615B8-DEE2-0E44-4446-64F0BFE0FD53}"/>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33C1B0B2-19EE-6589-DB4C-0A38E1908F3F}"/>
              </a:ext>
            </a:extLst>
          </p:cNvPr>
          <p:cNvSpPr>
            <a:spLocks noGrp="1"/>
          </p:cNvSpPr>
          <p:nvPr>
            <p:ph type="sldNum" sz="quarter" idx="12"/>
          </p:nvPr>
        </p:nvSpPr>
        <p:spPr/>
        <p:txBody>
          <a:bodyPr/>
          <a:lstStyle/>
          <a:p>
            <a:fld id="{DC3BB032-4020-48F4-953B-341806DC4A2B}" type="slidenum">
              <a:rPr lang="en-US" smtClean="0"/>
              <a:pPr/>
              <a:t>36</a:t>
            </a:fld>
            <a:endParaRPr lang="en-US"/>
          </a:p>
        </p:txBody>
      </p:sp>
      <p:sp>
        <p:nvSpPr>
          <p:cNvPr id="2" name="TextBox 1">
            <a:extLst>
              <a:ext uri="{FF2B5EF4-FFF2-40B4-BE49-F238E27FC236}">
                <a16:creationId xmlns:a16="http://schemas.microsoft.com/office/drawing/2014/main" id="{D3C06774-7411-56DB-1729-191C5E9A95C8}"/>
              </a:ext>
            </a:extLst>
          </p:cNvPr>
          <p:cNvSpPr txBox="1"/>
          <p:nvPr/>
        </p:nvSpPr>
        <p:spPr>
          <a:xfrm>
            <a:off x="6873081" y="895881"/>
            <a:ext cx="5565947"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Fractional Saturation of Enzyme by Inhibitor</a:t>
            </a:r>
          </a:p>
        </p:txBody>
      </p:sp>
      <p:sp>
        <p:nvSpPr>
          <p:cNvPr id="3" name="TextBox 2">
            <a:extLst>
              <a:ext uri="{FF2B5EF4-FFF2-40B4-BE49-F238E27FC236}">
                <a16:creationId xmlns:a16="http://schemas.microsoft.com/office/drawing/2014/main" id="{BF4444B2-B8C8-86C1-607A-8C48AB13B5D9}"/>
              </a:ext>
            </a:extLst>
          </p:cNvPr>
          <p:cNvSpPr txBox="1"/>
          <p:nvPr/>
        </p:nvSpPr>
        <p:spPr>
          <a:xfrm>
            <a:off x="622155" y="4697033"/>
            <a:ext cx="6711052" cy="1631216"/>
          </a:xfrm>
          <a:prstGeom prst="rect">
            <a:avLst/>
          </a:prstGeom>
          <a:noFill/>
        </p:spPr>
        <p:txBody>
          <a:bodyPr wrap="square" rtlCol="0">
            <a:spAutoFit/>
          </a:bodyPr>
          <a:lstStyle/>
          <a:p>
            <a:pPr>
              <a:spcBef>
                <a:spcPts val="600"/>
              </a:spcBef>
            </a:pPr>
            <a:r>
              <a:rPr lang="en-US" sz="1800" dirty="0">
                <a:latin typeface="Arial" panose="020B0604020202020204" pitchFamily="34" charset="0"/>
                <a:cs typeface="Arial" panose="020B0604020202020204" pitchFamily="34" charset="0"/>
              </a:rPr>
              <a:t>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 equilibrium constant for dissociation of inhibitor from enzyme</a:t>
            </a:r>
          </a:p>
          <a:p>
            <a:pPr>
              <a:spcBef>
                <a:spcPts val="600"/>
              </a:spcBef>
            </a:pPr>
            <a:r>
              <a:rPr lang="en-US" sz="1800" dirty="0">
                <a:latin typeface="Arial" panose="020B0604020202020204" pitchFamily="34" charset="0"/>
                <a:cs typeface="Arial" panose="020B0604020202020204" pitchFamily="34" charset="0"/>
              </a:rPr>
              <a:t>Low 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 higher affinity (same principle as K</a:t>
            </a:r>
            <a:r>
              <a:rPr lang="en-US" sz="1800" baseline="-25000" dirty="0">
                <a:latin typeface="Arial" panose="020B0604020202020204" pitchFamily="34" charset="0"/>
                <a:cs typeface="Arial" panose="020B0604020202020204" pitchFamily="34" charset="0"/>
              </a:rPr>
              <a:t>D</a:t>
            </a:r>
            <a:r>
              <a:rPr lang="en-US" sz="1800" dirty="0">
                <a:latin typeface="Arial" panose="020B0604020202020204" pitchFamily="34" charset="0"/>
                <a:cs typeface="Arial" panose="020B0604020202020204" pitchFamily="34" charset="0"/>
              </a:rPr>
              <a:t>)</a:t>
            </a:r>
          </a:p>
          <a:p>
            <a:pPr>
              <a:spcBef>
                <a:spcPts val="600"/>
              </a:spcBef>
            </a:pPr>
            <a:r>
              <a:rPr lang="en-US" sz="1800" dirty="0">
                <a:latin typeface="Arial" panose="020B0604020202020204" pitchFamily="34" charset="0"/>
                <a:cs typeface="Arial" panose="020B0604020202020204" pitchFamily="34" charset="0"/>
              </a:rPr>
              <a:t>K</a:t>
            </a:r>
            <a:r>
              <a:rPr lang="en-US" sz="1800" baseline="-25000" dirty="0">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can be determined by measuring the effect of inhibitor on the enzyme kinetics.</a:t>
            </a:r>
          </a:p>
        </p:txBody>
      </p:sp>
      <p:graphicFrame>
        <p:nvGraphicFramePr>
          <p:cNvPr id="17" name="Object 16">
            <a:extLst>
              <a:ext uri="{FF2B5EF4-FFF2-40B4-BE49-F238E27FC236}">
                <a16:creationId xmlns:a16="http://schemas.microsoft.com/office/drawing/2014/main" id="{2D93A927-AF04-BFAF-ADA2-DA5EB442F0A1}"/>
              </a:ext>
            </a:extLst>
          </p:cNvPr>
          <p:cNvGraphicFramePr>
            <a:graphicFrameLocks noChangeAspect="1"/>
          </p:cNvGraphicFramePr>
          <p:nvPr>
            <p:extLst>
              <p:ext uri="{D42A27DB-BD31-4B8C-83A1-F6EECF244321}">
                <p14:modId xmlns:p14="http://schemas.microsoft.com/office/powerpoint/2010/main" val="4014696809"/>
              </p:ext>
            </p:extLst>
          </p:nvPr>
        </p:nvGraphicFramePr>
        <p:xfrm>
          <a:off x="11094403" y="2168117"/>
          <a:ext cx="396345" cy="355902"/>
        </p:xfrm>
        <a:graphic>
          <a:graphicData uri="http://schemas.openxmlformats.org/presentationml/2006/ole">
            <mc:AlternateContent xmlns:mc="http://schemas.openxmlformats.org/markup-compatibility/2006">
              <mc:Choice xmlns:v="urn:schemas-microsoft-com:vml" Requires="v">
                <p:oleObj name="MDLDrawObject Class" r:id="rId9" imgW="542130" imgH="437493" progId="MDLDrawOLE.MDLDrawObject.1">
                  <p:embed/>
                </p:oleObj>
              </mc:Choice>
              <mc:Fallback>
                <p:oleObj name="MDLDrawObject Class" r:id="rId9" imgW="542130" imgH="437493"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10"/>
                      <a:srcRect/>
                      <a:stretch>
                        <a:fillRect/>
                      </a:stretch>
                    </p:blipFill>
                    <p:spPr bwMode="auto">
                      <a:xfrm>
                        <a:off x="11094403" y="2168117"/>
                        <a:ext cx="396345" cy="355902"/>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7890EBA9-C0E2-7982-AF13-715CF1FAA57F}"/>
              </a:ext>
            </a:extLst>
          </p:cNvPr>
          <p:cNvGraphicFramePr>
            <a:graphicFrameLocks noChangeAspect="1"/>
          </p:cNvGraphicFramePr>
          <p:nvPr>
            <p:extLst>
              <p:ext uri="{D42A27DB-BD31-4B8C-83A1-F6EECF244321}">
                <p14:modId xmlns:p14="http://schemas.microsoft.com/office/powerpoint/2010/main" val="1426983642"/>
              </p:ext>
            </p:extLst>
          </p:nvPr>
        </p:nvGraphicFramePr>
        <p:xfrm>
          <a:off x="7894962" y="4196837"/>
          <a:ext cx="321121" cy="355902"/>
        </p:xfrm>
        <a:graphic>
          <a:graphicData uri="http://schemas.openxmlformats.org/presentationml/2006/ole">
            <mc:AlternateContent xmlns:mc="http://schemas.openxmlformats.org/markup-compatibility/2006">
              <mc:Choice xmlns:v="urn:schemas-microsoft-com:vml" Requires="v">
                <p:oleObj name="MDLDrawObject Class" r:id="rId11" imgW="437965" imgH="437493" progId="MDLDrawOLE.MDLDrawObject.1">
                  <p:embed/>
                </p:oleObj>
              </mc:Choice>
              <mc:Fallback>
                <p:oleObj name="MDLDrawObject Class" r:id="rId11" imgW="437965" imgH="437493" progId="MDLDrawOLE.MDLDrawObject.1">
                  <p:embed/>
                  <p:pic>
                    <p:nvPicPr>
                      <p:cNvPr id="17" name="Object 16">
                        <a:extLst>
                          <a:ext uri="{FF2B5EF4-FFF2-40B4-BE49-F238E27FC236}">
                            <a16:creationId xmlns:a16="http://schemas.microsoft.com/office/drawing/2014/main" id="{2D93A927-AF04-BFAF-ADA2-DA5EB442F0A1}"/>
                          </a:ext>
                        </a:extLst>
                      </p:cNvPr>
                      <p:cNvPicPr>
                        <a:picLocks noChangeAspect="1" noChangeArrowheads="1"/>
                      </p:cNvPicPr>
                      <p:nvPr/>
                    </p:nvPicPr>
                    <p:blipFill>
                      <a:blip r:embed="rId12"/>
                      <a:srcRect/>
                      <a:stretch>
                        <a:fillRect/>
                      </a:stretch>
                    </p:blipFill>
                    <p:spPr bwMode="auto">
                      <a:xfrm>
                        <a:off x="7894962" y="4196837"/>
                        <a:ext cx="321121" cy="355902"/>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32F7D86E-3166-EB09-DC72-81FC0756347F}"/>
              </a:ext>
            </a:extLst>
          </p:cNvPr>
          <p:cNvGraphicFramePr>
            <a:graphicFrameLocks noChangeAspect="1"/>
          </p:cNvGraphicFramePr>
          <p:nvPr>
            <p:extLst>
              <p:ext uri="{D42A27DB-BD31-4B8C-83A1-F6EECF244321}">
                <p14:modId xmlns:p14="http://schemas.microsoft.com/office/powerpoint/2010/main" val="1360384171"/>
              </p:ext>
            </p:extLst>
          </p:nvPr>
        </p:nvGraphicFramePr>
        <p:xfrm>
          <a:off x="9381895" y="2638829"/>
          <a:ext cx="396345" cy="867106"/>
        </p:xfrm>
        <a:graphic>
          <a:graphicData uri="http://schemas.openxmlformats.org/presentationml/2006/ole">
            <mc:AlternateContent xmlns:mc="http://schemas.openxmlformats.org/markup-compatibility/2006">
              <mc:Choice xmlns:v="urn:schemas-microsoft-com:vml" Requires="v">
                <p:oleObj name="MDLDrawObject Class" r:id="rId13" imgW="542130" imgH="1066537" progId="MDLDrawOLE.MDLDrawObject.1">
                  <p:embed/>
                </p:oleObj>
              </mc:Choice>
              <mc:Fallback>
                <p:oleObj name="MDLDrawObject Class" r:id="rId13" imgW="542130" imgH="1066537" progId="MDLDrawOLE.MDLDrawObject.1">
                  <p:embed/>
                  <p:pic>
                    <p:nvPicPr>
                      <p:cNvPr id="19" name="Object 18">
                        <a:extLst>
                          <a:ext uri="{FF2B5EF4-FFF2-40B4-BE49-F238E27FC236}">
                            <a16:creationId xmlns:a16="http://schemas.microsoft.com/office/drawing/2014/main" id="{7890EBA9-C0E2-7982-AF13-715CF1FAA57F}"/>
                          </a:ext>
                        </a:extLst>
                      </p:cNvPr>
                      <p:cNvPicPr>
                        <a:picLocks noChangeAspect="1" noChangeArrowheads="1"/>
                      </p:cNvPicPr>
                      <p:nvPr/>
                    </p:nvPicPr>
                    <p:blipFill>
                      <a:blip r:embed="rId14"/>
                      <a:srcRect/>
                      <a:stretch>
                        <a:fillRect/>
                      </a:stretch>
                    </p:blipFill>
                    <p:spPr bwMode="auto">
                      <a:xfrm>
                        <a:off x="9381895" y="2638829"/>
                        <a:ext cx="396345" cy="867106"/>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42DE770-82F7-A3F1-D836-1891BCBEEB16}"/>
              </a:ext>
            </a:extLst>
          </p:cNvPr>
          <p:cNvGraphicFramePr>
            <a:graphicFrameLocks noChangeAspect="1"/>
          </p:cNvGraphicFramePr>
          <p:nvPr>
            <p:extLst>
              <p:ext uri="{D42A27DB-BD31-4B8C-83A1-F6EECF244321}">
                <p14:modId xmlns:p14="http://schemas.microsoft.com/office/powerpoint/2010/main" val="393891595"/>
              </p:ext>
            </p:extLst>
          </p:nvPr>
        </p:nvGraphicFramePr>
        <p:xfrm>
          <a:off x="11094403" y="2601746"/>
          <a:ext cx="396345" cy="355902"/>
        </p:xfrm>
        <a:graphic>
          <a:graphicData uri="http://schemas.openxmlformats.org/presentationml/2006/ole">
            <mc:AlternateContent xmlns:mc="http://schemas.openxmlformats.org/markup-compatibility/2006">
              <mc:Choice xmlns:v="urn:schemas-microsoft-com:vml" Requires="v">
                <p:oleObj name="MDLDrawObject Class" r:id="rId9" imgW="542130" imgH="437493" progId="MDLDrawOLE.MDLDrawObject.1">
                  <p:embed/>
                </p:oleObj>
              </mc:Choice>
              <mc:Fallback>
                <p:oleObj name="MDLDrawObject Class" r:id="rId9" imgW="542130" imgH="437493" progId="MDLDrawOLE.MDLDrawObject.1">
                  <p:embed/>
                  <p:pic>
                    <p:nvPicPr>
                      <p:cNvPr id="17" name="Object 16">
                        <a:extLst>
                          <a:ext uri="{FF2B5EF4-FFF2-40B4-BE49-F238E27FC236}">
                            <a16:creationId xmlns:a16="http://schemas.microsoft.com/office/drawing/2014/main" id="{2D93A927-AF04-BFAF-ADA2-DA5EB442F0A1}"/>
                          </a:ext>
                        </a:extLst>
                      </p:cNvPr>
                      <p:cNvPicPr>
                        <a:picLocks noChangeAspect="1" noChangeArrowheads="1"/>
                      </p:cNvPicPr>
                      <p:nvPr/>
                    </p:nvPicPr>
                    <p:blipFill>
                      <a:blip r:embed="rId10"/>
                      <a:srcRect/>
                      <a:stretch>
                        <a:fillRect/>
                      </a:stretch>
                    </p:blipFill>
                    <p:spPr bwMode="auto">
                      <a:xfrm>
                        <a:off x="11094403" y="2601746"/>
                        <a:ext cx="396345" cy="355902"/>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71F62FC6-E300-020A-9AE5-1C755F4D4C10}"/>
              </a:ext>
            </a:extLst>
          </p:cNvPr>
          <p:cNvGraphicFramePr>
            <a:graphicFrameLocks noChangeAspect="1"/>
          </p:cNvGraphicFramePr>
          <p:nvPr>
            <p:extLst>
              <p:ext uri="{D42A27DB-BD31-4B8C-83A1-F6EECF244321}">
                <p14:modId xmlns:p14="http://schemas.microsoft.com/office/powerpoint/2010/main" val="1075667309"/>
              </p:ext>
            </p:extLst>
          </p:nvPr>
        </p:nvGraphicFramePr>
        <p:xfrm>
          <a:off x="8055522" y="3859294"/>
          <a:ext cx="321121" cy="355902"/>
        </p:xfrm>
        <a:graphic>
          <a:graphicData uri="http://schemas.openxmlformats.org/presentationml/2006/ole">
            <mc:AlternateContent xmlns:mc="http://schemas.openxmlformats.org/markup-compatibility/2006">
              <mc:Choice xmlns:v="urn:schemas-microsoft-com:vml" Requires="v">
                <p:oleObj name="MDLDrawObject Class" r:id="rId11" imgW="437965" imgH="437493" progId="MDLDrawOLE.MDLDrawObject.1">
                  <p:embed/>
                </p:oleObj>
              </mc:Choice>
              <mc:Fallback>
                <p:oleObj name="MDLDrawObject Class" r:id="rId11" imgW="437965" imgH="437493" progId="MDLDrawOLE.MDLDrawObject.1">
                  <p:embed/>
                  <p:pic>
                    <p:nvPicPr>
                      <p:cNvPr id="19" name="Object 18">
                        <a:extLst>
                          <a:ext uri="{FF2B5EF4-FFF2-40B4-BE49-F238E27FC236}">
                            <a16:creationId xmlns:a16="http://schemas.microsoft.com/office/drawing/2014/main" id="{7890EBA9-C0E2-7982-AF13-715CF1FAA57F}"/>
                          </a:ext>
                        </a:extLst>
                      </p:cNvPr>
                      <p:cNvPicPr>
                        <a:picLocks noChangeAspect="1" noChangeArrowheads="1"/>
                      </p:cNvPicPr>
                      <p:nvPr/>
                    </p:nvPicPr>
                    <p:blipFill>
                      <a:blip r:embed="rId12"/>
                      <a:srcRect/>
                      <a:stretch>
                        <a:fillRect/>
                      </a:stretch>
                    </p:blipFill>
                    <p:spPr bwMode="auto">
                      <a:xfrm>
                        <a:off x="8055522" y="3859294"/>
                        <a:ext cx="321121" cy="355902"/>
                      </a:xfrm>
                      <a:prstGeom prst="rect">
                        <a:avLst/>
                      </a:prstGeom>
                      <a:noFill/>
                    </p:spPr>
                  </p:pic>
                </p:oleObj>
              </mc:Fallback>
            </mc:AlternateContent>
          </a:graphicData>
        </a:graphic>
      </p:graphicFrame>
    </p:spTree>
    <p:extLst>
      <p:ext uri="{BB962C8B-B14F-4D97-AF65-F5344CB8AC3E}">
        <p14:creationId xmlns:p14="http://schemas.microsoft.com/office/powerpoint/2010/main" val="2209443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837E124-735D-435A-891B-D7F044C1945B}"/>
              </a:ext>
            </a:extLst>
          </p:cNvPr>
          <p:cNvGraphicFramePr>
            <a:graphicFrameLocks noChangeAspect="1"/>
          </p:cNvGraphicFramePr>
          <p:nvPr/>
        </p:nvGraphicFramePr>
        <p:xfrm>
          <a:off x="5875016" y="103967"/>
          <a:ext cx="7010774" cy="3817368"/>
        </p:xfrm>
        <a:graphic>
          <a:graphicData uri="http://schemas.openxmlformats.org/presentationml/2006/ole">
            <mc:AlternateContent xmlns:mc="http://schemas.openxmlformats.org/markup-compatibility/2006">
              <mc:Choice xmlns:v="urn:schemas-microsoft-com:vml" Requires="v">
                <p:oleObj name="MDLDrawObject Class" r:id="rId2" imgW="8753383" imgH="4742662" progId="MDLDrawOLE.MDLDrawObject.1">
                  <p:embed/>
                </p:oleObj>
              </mc:Choice>
              <mc:Fallback>
                <p:oleObj name="MDLDrawObject Class" r:id="rId2" imgW="8753383" imgH="4742662" progId="MDLDrawOLE.MDLDrawObject.1">
                  <p:embed/>
                  <p:pic>
                    <p:nvPicPr>
                      <p:cNvPr id="5" name="Object 4">
                        <a:extLst>
                          <a:ext uri="{FF2B5EF4-FFF2-40B4-BE49-F238E27FC236}">
                            <a16:creationId xmlns:a16="http://schemas.microsoft.com/office/drawing/2014/main" id="{2837E124-735D-435A-891B-D7F044C1945B}"/>
                          </a:ext>
                        </a:extLst>
                      </p:cNvPr>
                      <p:cNvPicPr>
                        <a:picLocks noChangeAspect="1" noChangeArrowheads="1"/>
                      </p:cNvPicPr>
                      <p:nvPr/>
                    </p:nvPicPr>
                    <p:blipFill>
                      <a:blip r:embed="rId3"/>
                      <a:srcRect/>
                      <a:stretch>
                        <a:fillRect/>
                      </a:stretch>
                    </p:blipFill>
                    <p:spPr bwMode="auto">
                      <a:xfrm>
                        <a:off x="5875016" y="103967"/>
                        <a:ext cx="7010774" cy="3817368"/>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6053A9A-8A9D-4385-BB72-2600F72F8B81}"/>
              </a:ext>
            </a:extLst>
          </p:cNvPr>
          <p:cNvGraphicFramePr>
            <a:graphicFrameLocks noChangeAspect="1"/>
          </p:cNvGraphicFramePr>
          <p:nvPr/>
        </p:nvGraphicFramePr>
        <p:xfrm>
          <a:off x="5509806" y="4265094"/>
          <a:ext cx="4829747" cy="2139367"/>
        </p:xfrm>
        <a:graphic>
          <a:graphicData uri="http://schemas.openxmlformats.org/presentationml/2006/ole">
            <mc:AlternateContent xmlns:mc="http://schemas.openxmlformats.org/markup-compatibility/2006">
              <mc:Choice xmlns:v="urn:schemas-microsoft-com:vml" Requires="v">
                <p:oleObj name="MDLDrawObject Class" r:id="rId4" imgW="4552469" imgH="2018774" progId="MDLDrawOLE.MDLDrawObject.1">
                  <p:embed/>
                </p:oleObj>
              </mc:Choice>
              <mc:Fallback>
                <p:oleObj name="MDLDrawObject Class" r:id="rId4" imgW="4552469" imgH="2018774" progId="MDLDrawOLE.MDLDrawObject.1">
                  <p:embed/>
                  <p:pic>
                    <p:nvPicPr>
                      <p:cNvPr id="6" name="Object 5">
                        <a:extLst>
                          <a:ext uri="{FF2B5EF4-FFF2-40B4-BE49-F238E27FC236}">
                            <a16:creationId xmlns:a16="http://schemas.microsoft.com/office/drawing/2014/main" id="{86053A9A-8A9D-4385-BB72-2600F72F8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806" y="4265094"/>
                        <a:ext cx="4829747" cy="2139367"/>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DE86ED0D-29EC-4AD9-989C-80CD46417F6C}"/>
              </a:ext>
            </a:extLst>
          </p:cNvPr>
          <p:cNvSpPr/>
          <p:nvPr/>
        </p:nvSpPr>
        <p:spPr>
          <a:xfrm>
            <a:off x="237117" y="250185"/>
            <a:ext cx="5298322" cy="1754326"/>
          </a:xfrm>
          <a:prstGeom prst="rect">
            <a:avLst/>
          </a:prstGeom>
        </p:spPr>
        <p:txBody>
          <a:bodyPr wrap="square">
            <a:spAutoFit/>
          </a:bodyPr>
          <a:lstStyle/>
          <a:p>
            <a:pPr algn="just"/>
            <a:r>
              <a:rPr lang="en-US" sz="1800" b="1" dirty="0">
                <a:latin typeface="Arial" panose="020B0604020202020204" pitchFamily="34" charset="0"/>
                <a:ea typeface="Times New Roman" panose="02020603050405020304" pitchFamily="18" charset="0"/>
                <a:cs typeface="Arial" panose="020B0604020202020204" pitchFamily="34" charset="0"/>
              </a:rPr>
              <a:t>Effect of Competitive Inhibitor on Steady-State Kinetics:</a:t>
            </a:r>
          </a:p>
          <a:p>
            <a:pPr marL="331153" indent="-331153" algn="just">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A competitive inhibitor reduces the amount of [E] by the formation of [EI] complex.</a:t>
            </a:r>
          </a:p>
          <a:p>
            <a:pPr marL="331153" indent="-331153" algn="just">
              <a:buFont typeface="Arial" panose="020B0604020202020204" pitchFamily="34" charset="0"/>
              <a:buChar char="•"/>
            </a:pPr>
            <a:r>
              <a:rPr lang="en-US" sz="1800" dirty="0">
                <a:latin typeface="Arial" panose="020B0604020202020204" pitchFamily="34" charset="0"/>
                <a:ea typeface="Times New Roman" panose="02020603050405020304" pitchFamily="18" charset="0"/>
                <a:cs typeface="Arial" panose="020B0604020202020204" pitchFamily="34" charset="0"/>
              </a:rPr>
              <a:t>The inhibitor cannot affect the [ES] complex since the inhibitor can no longer bind.  </a:t>
            </a:r>
            <a:endPar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18E8C6-548E-422C-8790-23002A75E4A5}"/>
              </a:ext>
            </a:extLst>
          </p:cNvPr>
          <p:cNvSpPr/>
          <p:nvPr/>
        </p:nvSpPr>
        <p:spPr>
          <a:xfrm>
            <a:off x="215998" y="2196120"/>
            <a:ext cx="5298321" cy="4001095"/>
          </a:xfrm>
          <a:prstGeom prst="rect">
            <a:avLst/>
          </a:prstGeom>
        </p:spPr>
        <p:txBody>
          <a:bodyPr wrap="square">
            <a:spAutoFit/>
          </a:bodyPr>
          <a:lstStyle/>
          <a:p>
            <a:r>
              <a:rPr lang="en-US" sz="1800" dirty="0">
                <a:latin typeface="Arial" panose="020B0604020202020204" pitchFamily="34" charset="0"/>
                <a:ea typeface="Times New Roman" panose="02020603050405020304" pitchFamily="18" charset="0"/>
                <a:cs typeface="Arial" panose="020B0604020202020204" pitchFamily="34" charset="0"/>
              </a:rPr>
              <a:t>There are two consequences of a competitive inhibitor binding on the kinetics of the enzyme:</a:t>
            </a:r>
          </a:p>
          <a:p>
            <a:pPr marL="331148" indent="-331148">
              <a:spcBef>
                <a:spcPts val="577"/>
              </a:spcBef>
              <a:buFont typeface="+mj-lt"/>
              <a:buAutoNum type="arabicPeriod"/>
              <a:tabLst>
                <a:tab pos="220766" algn="l"/>
              </a:tabLst>
            </a:pPr>
            <a:r>
              <a:rPr lang="en-US" sz="1800" b="1" dirty="0">
                <a:latin typeface="Arial" panose="020B0604020202020204" pitchFamily="34" charset="0"/>
                <a:ea typeface="Times New Roman" panose="02020603050405020304" pitchFamily="18" charset="0"/>
                <a:cs typeface="Arial" panose="020B0604020202020204" pitchFamily="34" charset="0"/>
              </a:rPr>
              <a:t>V</a:t>
            </a:r>
            <a:r>
              <a:rPr lang="en-US" sz="1800" b="1" baseline="-25000" dirty="0">
                <a:latin typeface="Arial" panose="020B0604020202020204" pitchFamily="34" charset="0"/>
                <a:ea typeface="Times New Roman" panose="02020603050405020304" pitchFamily="18" charset="0"/>
                <a:cs typeface="Arial" panose="020B0604020202020204" pitchFamily="34" charset="0"/>
              </a:rPr>
              <a:t>MAX</a:t>
            </a:r>
            <a:r>
              <a:rPr lang="en-US" sz="1800" b="1" dirty="0">
                <a:latin typeface="Arial" panose="020B0604020202020204" pitchFamily="34" charset="0"/>
                <a:ea typeface="Times New Roman" panose="02020603050405020304" pitchFamily="18" charset="0"/>
                <a:cs typeface="Arial" panose="020B0604020202020204" pitchFamily="34" charset="0"/>
              </a:rPr>
              <a:t> is unchanged</a:t>
            </a:r>
            <a:r>
              <a:rPr lang="en-US" sz="1800" dirty="0">
                <a:latin typeface="Arial" panose="020B0604020202020204" pitchFamily="34" charset="0"/>
                <a:ea typeface="Times New Roman" panose="02020603050405020304" pitchFamily="18" charset="0"/>
                <a:cs typeface="Arial" panose="020B0604020202020204" pitchFamily="34" charset="0"/>
              </a:rPr>
              <a:t>: At high levels of substrate all of the inhibitor is displaced by substrate, so [ES]=E</a:t>
            </a:r>
            <a:r>
              <a:rPr lang="en-US" sz="1800" baseline="-25000" dirty="0">
                <a:latin typeface="Arial" panose="020B0604020202020204" pitchFamily="34" charset="0"/>
                <a:ea typeface="Times New Roman" panose="02020603050405020304" pitchFamily="18" charset="0"/>
                <a:cs typeface="Arial" panose="020B0604020202020204" pitchFamily="34" charset="0"/>
              </a:rPr>
              <a:t>TOTAL</a:t>
            </a:r>
            <a:r>
              <a:rPr lang="en-US" sz="1800" dirty="0">
                <a:latin typeface="Arial" panose="020B0604020202020204" pitchFamily="34" charset="0"/>
                <a:ea typeface="Times New Roman" panose="02020603050405020304" pitchFamily="18" charset="0"/>
                <a:cs typeface="Arial" panose="020B0604020202020204" pitchFamily="34" charset="0"/>
              </a:rPr>
              <a:t>, and </a:t>
            </a:r>
            <a:r>
              <a:rPr lang="en-US" sz="1800" dirty="0" err="1">
                <a:latin typeface="Arial" panose="020B0604020202020204" pitchFamily="34" charset="0"/>
                <a:ea typeface="Times New Roman" panose="02020603050405020304" pitchFamily="18" charset="0"/>
                <a:cs typeface="Arial" panose="020B0604020202020204" pitchFamily="34" charset="0"/>
              </a:rPr>
              <a:t>v</a:t>
            </a:r>
            <a:r>
              <a:rPr lang="en-US" sz="1800" baseline="-25000" dirty="0" err="1">
                <a:latin typeface="Arial" panose="020B0604020202020204" pitchFamily="34" charset="0"/>
                <a:ea typeface="Times New Roman" panose="02020603050405020304" pitchFamily="18" charset="0"/>
                <a:cs typeface="Arial" panose="020B0604020202020204" pitchFamily="34" charset="0"/>
              </a:rPr>
              <a:t>MAX</a:t>
            </a:r>
            <a:r>
              <a:rPr lang="en-US" sz="1800" dirty="0">
                <a:latin typeface="Arial" panose="020B0604020202020204" pitchFamily="34" charset="0"/>
                <a:ea typeface="Times New Roman" panose="02020603050405020304" pitchFamily="18" charset="0"/>
                <a:cs typeface="Arial" panose="020B0604020202020204" pitchFamily="34" charset="0"/>
              </a:rPr>
              <a:t> = </a:t>
            </a:r>
            <a:r>
              <a:rPr lang="en-US" sz="1800" dirty="0" err="1">
                <a:latin typeface="Arial" panose="020B0604020202020204" pitchFamily="34" charset="0"/>
                <a:ea typeface="Times New Roman" panose="02020603050405020304" pitchFamily="18" charset="0"/>
                <a:cs typeface="Arial" panose="020B0604020202020204" pitchFamily="34" charset="0"/>
              </a:rPr>
              <a:t>k</a:t>
            </a:r>
            <a:r>
              <a:rPr lang="en-US" sz="1800"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0" dirty="0">
                <a:latin typeface="Arial" panose="020B0604020202020204" pitchFamily="34" charset="0"/>
                <a:ea typeface="Times New Roman" panose="02020603050405020304" pitchFamily="18" charset="0"/>
                <a:cs typeface="Arial" panose="020B0604020202020204" pitchFamily="34" charset="0"/>
              </a:rPr>
              <a:t>[E</a:t>
            </a:r>
            <a:r>
              <a:rPr lang="en-US" sz="1800" baseline="-25000" dirty="0">
                <a:latin typeface="Arial" panose="020B0604020202020204" pitchFamily="34" charset="0"/>
                <a:ea typeface="Times New Roman" panose="02020603050405020304" pitchFamily="18" charset="0"/>
                <a:cs typeface="Arial" panose="020B0604020202020204" pitchFamily="34" charset="0"/>
              </a:rPr>
              <a:t>TOT</a:t>
            </a:r>
            <a:r>
              <a:rPr lang="en-US" sz="1800" dirty="0">
                <a:latin typeface="Arial" panose="020B0604020202020204" pitchFamily="34" charset="0"/>
                <a:ea typeface="Times New Roman" panose="02020603050405020304" pitchFamily="18" charset="0"/>
                <a:cs typeface="Arial" panose="020B0604020202020204" pitchFamily="34" charset="0"/>
              </a:rPr>
              <a:t>].</a:t>
            </a:r>
          </a:p>
          <a:p>
            <a:pPr marL="331148" indent="-331148">
              <a:spcBef>
                <a:spcPts val="577"/>
              </a:spcBef>
              <a:buFont typeface="+mj-lt"/>
              <a:buAutoNum type="arabicPeriod"/>
              <a:tabLst>
                <a:tab pos="220766" algn="l"/>
              </a:tabLst>
            </a:pPr>
            <a:r>
              <a:rPr lang="en-US" sz="1800" b="1" dirty="0">
                <a:latin typeface="Arial" panose="020B0604020202020204" pitchFamily="34" charset="0"/>
                <a:ea typeface="Times New Roman" panose="02020603050405020304" pitchFamily="18" charset="0"/>
                <a:cs typeface="Arial" panose="020B0604020202020204" pitchFamily="34" charset="0"/>
              </a:rPr>
              <a:t>The </a:t>
            </a:r>
            <a:r>
              <a:rPr lang="en-US" sz="1800" b="1" i="1" dirty="0">
                <a:latin typeface="Arial" panose="020B0604020202020204" pitchFamily="34" charset="0"/>
                <a:ea typeface="Times New Roman" panose="02020603050405020304" pitchFamily="18" charset="0"/>
                <a:cs typeface="Arial" panose="020B0604020202020204" pitchFamily="34" charset="0"/>
              </a:rPr>
              <a:t>observed</a:t>
            </a:r>
            <a:r>
              <a:rPr lang="en-US" sz="1800" b="1" dirty="0">
                <a:latin typeface="Arial" panose="020B0604020202020204" pitchFamily="34" charset="0"/>
                <a:ea typeface="Times New Roman" panose="02020603050405020304" pitchFamily="18" charset="0"/>
                <a:cs typeface="Arial" panose="020B0604020202020204" pitchFamily="34" charset="0"/>
              </a:rPr>
              <a:t> K</a:t>
            </a:r>
            <a:r>
              <a:rPr lang="en-US" sz="1800" b="1" baseline="-25000" dirty="0">
                <a:latin typeface="Arial" panose="020B0604020202020204" pitchFamily="34" charset="0"/>
                <a:ea typeface="Times New Roman" panose="02020603050405020304" pitchFamily="18" charset="0"/>
                <a:cs typeface="Arial" panose="020B0604020202020204" pitchFamily="34" charset="0"/>
              </a:rPr>
              <a:t>M</a:t>
            </a:r>
            <a:r>
              <a:rPr lang="en-US" sz="1800" b="1" dirty="0">
                <a:latin typeface="Arial" panose="020B0604020202020204" pitchFamily="34" charset="0"/>
                <a:ea typeface="Times New Roman" panose="02020603050405020304" pitchFamily="18" charset="0"/>
                <a:cs typeface="Arial" panose="020B0604020202020204" pitchFamily="34" charset="0"/>
              </a:rPr>
              <a:t> is increased: </a:t>
            </a:r>
            <a:r>
              <a:rPr lang="en-US" sz="1800" dirty="0">
                <a:latin typeface="Arial" panose="020B0604020202020204" pitchFamily="34" charset="0"/>
                <a:ea typeface="Times New Roman" panose="02020603050405020304" pitchFamily="18" charset="0"/>
                <a:cs typeface="Arial" panose="020B0604020202020204" pitchFamily="34" charset="0"/>
              </a:rPr>
              <a:t> It requires more substrate to reach 1/2 maximal velocity because some of the enzyme is complexed with inhibitor. </a:t>
            </a:r>
          </a:p>
          <a:p>
            <a:pPr lvl="2">
              <a:spcBef>
                <a:spcPts val="577"/>
              </a:spcBef>
              <a:tabLst>
                <a:tab pos="220766" algn="l"/>
              </a:tabLst>
            </a:pPr>
            <a:r>
              <a:rPr lang="en-US" sz="1800" dirty="0">
                <a:latin typeface="Arial" panose="020B0604020202020204" pitchFamily="34" charset="0"/>
                <a:ea typeface="Times New Roman" panose="02020603050405020304" pitchFamily="18" charset="0"/>
                <a:cs typeface="Arial" panose="020B0604020202020204" pitchFamily="34" charset="0"/>
              </a:rPr>
              <a:t>K</a:t>
            </a:r>
            <a:r>
              <a:rPr lang="en-US" sz="1800" baseline="-25000" dirty="0">
                <a:latin typeface="Arial" panose="020B0604020202020204" pitchFamily="34" charset="0"/>
                <a:ea typeface="Times New Roman" panose="02020603050405020304" pitchFamily="18" charset="0"/>
                <a:cs typeface="Arial" panose="020B0604020202020204" pitchFamily="34" charset="0"/>
              </a:rPr>
              <a:t>M</a:t>
            </a:r>
            <a:r>
              <a:rPr lang="en-US" sz="1800" baseline="30000" dirty="0">
                <a:latin typeface="Arial" panose="020B0604020202020204" pitchFamily="34" charset="0"/>
                <a:ea typeface="Times New Roman" panose="02020603050405020304" pitchFamily="18" charset="0"/>
                <a:cs typeface="Arial" panose="020B0604020202020204" pitchFamily="34" charset="0"/>
              </a:rPr>
              <a:t>OBS</a:t>
            </a:r>
            <a:r>
              <a:rPr lang="en-US" sz="1800" dirty="0">
                <a:latin typeface="Arial" panose="020B0604020202020204" pitchFamily="34" charset="0"/>
                <a:ea typeface="Times New Roman" panose="02020603050405020304" pitchFamily="18" charset="0"/>
                <a:cs typeface="Arial" panose="020B0604020202020204" pitchFamily="34" charset="0"/>
              </a:rPr>
              <a:t> = </a:t>
            </a:r>
            <a:r>
              <a:rPr lang="el-GR" sz="1800" dirty="0">
                <a:latin typeface="Arial" panose="020B0604020202020204" pitchFamily="34" charset="0"/>
                <a:ea typeface="Times New Roman" panose="02020603050405020304" pitchFamily="18" charset="0"/>
                <a:cs typeface="Arial" panose="020B0604020202020204" pitchFamily="34" charset="0"/>
              </a:rPr>
              <a:t>α</a:t>
            </a:r>
            <a:r>
              <a:rPr lang="en-US" sz="1800" dirty="0">
                <a:latin typeface="Arial" panose="020B0604020202020204" pitchFamily="34" charset="0"/>
                <a:ea typeface="Times New Roman" panose="02020603050405020304" pitchFamily="18" charset="0"/>
                <a:cs typeface="Arial" panose="020B0604020202020204" pitchFamily="34" charset="0"/>
              </a:rPr>
              <a:t>K</a:t>
            </a:r>
            <a:r>
              <a:rPr lang="en-US" sz="1800" baseline="-25000" dirty="0">
                <a:latin typeface="Arial" panose="020B0604020202020204" pitchFamily="34" charset="0"/>
                <a:ea typeface="Times New Roman" panose="02020603050405020304" pitchFamily="18" charset="0"/>
                <a:cs typeface="Arial" panose="020B0604020202020204" pitchFamily="34" charset="0"/>
              </a:rPr>
              <a:t>M</a:t>
            </a:r>
          </a:p>
          <a:p>
            <a:pPr>
              <a:spcBef>
                <a:spcPts val="577"/>
              </a:spcBef>
            </a:pPr>
            <a:r>
              <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rPr>
              <a:t>The change in K</a:t>
            </a:r>
            <a:r>
              <a:rPr lang="en-US" sz="1800"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M</a:t>
            </a:r>
            <a:r>
              <a:rPr lang="en-US" sz="1800" dirty="0">
                <a:solidFill>
                  <a:srgbClr val="C00000"/>
                </a:solidFill>
                <a:latin typeface="Arial" panose="020B0604020202020204" pitchFamily="34" charset="0"/>
                <a:ea typeface="Times New Roman" panose="02020603050405020304" pitchFamily="18" charset="0"/>
                <a:cs typeface="Arial" panose="020B0604020202020204" pitchFamily="34" charset="0"/>
              </a:rPr>
              <a:t> can be used to determine how well the inhibitor binds to the free enzyme, </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if we know how </a:t>
            </a:r>
            <a:r>
              <a:rPr lang="el-GR"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α</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is related to K</a:t>
            </a:r>
            <a:r>
              <a:rPr lang="en-US" sz="1800" i="1" u="sng"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I</a:t>
            </a:r>
            <a:r>
              <a:rPr lang="en-US" sz="1800"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9" name="Object 8">
            <a:extLst>
              <a:ext uri="{FF2B5EF4-FFF2-40B4-BE49-F238E27FC236}">
                <a16:creationId xmlns:a16="http://schemas.microsoft.com/office/drawing/2014/main" id="{CD4DB58C-4403-46B1-A4A7-0E7E2EC00191}"/>
              </a:ext>
            </a:extLst>
          </p:cNvPr>
          <p:cNvGraphicFramePr>
            <a:graphicFrameLocks noChangeAspect="1"/>
          </p:cNvGraphicFramePr>
          <p:nvPr/>
        </p:nvGraphicFramePr>
        <p:xfrm>
          <a:off x="7332053" y="6438888"/>
          <a:ext cx="2005494" cy="701922"/>
        </p:xfrm>
        <a:graphic>
          <a:graphicData uri="http://schemas.openxmlformats.org/presentationml/2006/ole">
            <mc:AlternateContent xmlns:mc="http://schemas.openxmlformats.org/markup-compatibility/2006">
              <mc:Choice xmlns:v="urn:schemas-microsoft-com:vml" Requires="v">
                <p:oleObj r:id="rId6" imgW="1384300" imgH="495300" progId="Equation.3">
                  <p:embed/>
                </p:oleObj>
              </mc:Choice>
              <mc:Fallback>
                <p:oleObj r:id="rId6" imgW="1384300" imgH="495300" progId="Equation.3">
                  <p:embed/>
                  <p:pic>
                    <p:nvPicPr>
                      <p:cNvPr id="9" name="Object 8">
                        <a:extLst>
                          <a:ext uri="{FF2B5EF4-FFF2-40B4-BE49-F238E27FC236}">
                            <a16:creationId xmlns:a16="http://schemas.microsoft.com/office/drawing/2014/main" id="{CD4DB58C-4403-46B1-A4A7-0E7E2EC0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2053" y="6438888"/>
                        <a:ext cx="2005494" cy="701922"/>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7500CABE-6350-45D5-9C7D-A01B20F534FC}"/>
              </a:ext>
            </a:extLst>
          </p:cNvPr>
          <p:cNvGraphicFramePr>
            <a:graphicFrameLocks noChangeAspect="1"/>
          </p:cNvGraphicFramePr>
          <p:nvPr/>
        </p:nvGraphicFramePr>
        <p:xfrm>
          <a:off x="9729945" y="6423777"/>
          <a:ext cx="2141765" cy="701922"/>
        </p:xfrm>
        <a:graphic>
          <a:graphicData uri="http://schemas.openxmlformats.org/presentationml/2006/ole">
            <mc:AlternateContent xmlns:mc="http://schemas.openxmlformats.org/markup-compatibility/2006">
              <mc:Choice xmlns:v="urn:schemas-microsoft-com:vml" Requires="v">
                <p:oleObj r:id="rId8" imgW="1269449" imgH="431613" progId="Equation.3">
                  <p:embed/>
                </p:oleObj>
              </mc:Choice>
              <mc:Fallback>
                <p:oleObj r:id="rId8" imgW="1269449" imgH="431613" progId="Equation.3">
                  <p:embed/>
                  <p:pic>
                    <p:nvPicPr>
                      <p:cNvPr id="10" name="Object 9">
                        <a:extLst>
                          <a:ext uri="{FF2B5EF4-FFF2-40B4-BE49-F238E27FC236}">
                            <a16:creationId xmlns:a16="http://schemas.microsoft.com/office/drawing/2014/main" id="{7500CABE-6350-45D5-9C7D-A01B20F534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29945" y="6423777"/>
                        <a:ext cx="2141765" cy="701922"/>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97A36932-D87D-4FAE-B89D-E71A0210A470}"/>
              </a:ext>
            </a:extLst>
          </p:cNvPr>
          <p:cNvSpPr txBox="1"/>
          <p:nvPr/>
        </p:nvSpPr>
        <p:spPr>
          <a:xfrm>
            <a:off x="7140470" y="3939294"/>
            <a:ext cx="2108269" cy="361637"/>
          </a:xfrm>
          <a:prstGeom prst="rect">
            <a:avLst/>
          </a:prstGeom>
          <a:noFill/>
        </p:spPr>
        <p:txBody>
          <a:bodyPr wrap="none" rtlCol="0">
            <a:spAutoFit/>
          </a:bodyPr>
          <a:lstStyle/>
          <a:p>
            <a:r>
              <a:rPr lang="en-US" sz="1750" i="1" dirty="0">
                <a:latin typeface="Arial" panose="020B0604020202020204" pitchFamily="34" charset="0"/>
              </a:rPr>
              <a:t>v</a:t>
            </a:r>
            <a:r>
              <a:rPr lang="en-US" sz="1750" dirty="0">
                <a:latin typeface="Arial" panose="020B0604020202020204" pitchFamily="34" charset="0"/>
              </a:rPr>
              <a:t> =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[ES], </a:t>
            </a:r>
            <a:r>
              <a:rPr lang="en-US" sz="1750" dirty="0" err="1">
                <a:latin typeface="Arial" panose="020B0604020202020204" pitchFamily="34" charset="0"/>
              </a:rPr>
              <a:t>k</a:t>
            </a:r>
            <a:r>
              <a:rPr lang="en-US" sz="1750" baseline="-25000" dirty="0" err="1">
                <a:latin typeface="Arial" panose="020B0604020202020204" pitchFamily="34" charset="0"/>
              </a:rPr>
              <a:t>cat</a:t>
            </a:r>
            <a:r>
              <a:rPr lang="en-US" sz="1750" dirty="0">
                <a:latin typeface="Arial" panose="020B0604020202020204" pitchFamily="34" charset="0"/>
              </a:rPr>
              <a:t> =1</a:t>
            </a:r>
          </a:p>
        </p:txBody>
      </p:sp>
      <p:sp>
        <p:nvSpPr>
          <p:cNvPr id="12" name="TextBox 11">
            <a:extLst>
              <a:ext uri="{FF2B5EF4-FFF2-40B4-BE49-F238E27FC236}">
                <a16:creationId xmlns:a16="http://schemas.microsoft.com/office/drawing/2014/main" id="{97EDD5A1-D916-4FB2-9F45-EF43C1D76ACC}"/>
              </a:ext>
            </a:extLst>
          </p:cNvPr>
          <p:cNvSpPr txBox="1"/>
          <p:nvPr/>
        </p:nvSpPr>
        <p:spPr>
          <a:xfrm>
            <a:off x="5778294" y="6229557"/>
            <a:ext cx="1435008" cy="388440"/>
          </a:xfrm>
          <a:prstGeom prst="rect">
            <a:avLst/>
          </a:prstGeom>
          <a:noFill/>
        </p:spPr>
        <p:txBody>
          <a:bodyPr wrap="none" rtlCol="0">
            <a:spAutoFit/>
          </a:bodyPr>
          <a:lstStyle/>
          <a:p>
            <a:r>
              <a:rPr lang="en-US" sz="1924" dirty="0">
                <a:latin typeface="Arial" panose="020B0604020202020204" pitchFamily="34" charset="0"/>
              </a:rPr>
              <a:t>No inhibitor</a:t>
            </a:r>
          </a:p>
        </p:txBody>
      </p:sp>
      <p:sp>
        <p:nvSpPr>
          <p:cNvPr id="13" name="TextBox 12">
            <a:extLst>
              <a:ext uri="{FF2B5EF4-FFF2-40B4-BE49-F238E27FC236}">
                <a16:creationId xmlns:a16="http://schemas.microsoft.com/office/drawing/2014/main" id="{16D78E20-1B13-42B8-9273-B79D5AB770E1}"/>
              </a:ext>
            </a:extLst>
          </p:cNvPr>
          <p:cNvSpPr txBox="1"/>
          <p:nvPr/>
        </p:nvSpPr>
        <p:spPr>
          <a:xfrm>
            <a:off x="9201996" y="6254276"/>
            <a:ext cx="1778051" cy="388440"/>
          </a:xfrm>
          <a:prstGeom prst="rect">
            <a:avLst/>
          </a:prstGeom>
          <a:noFill/>
        </p:spPr>
        <p:txBody>
          <a:bodyPr wrap="none" rtlCol="0">
            <a:spAutoFit/>
          </a:bodyPr>
          <a:lstStyle/>
          <a:p>
            <a:r>
              <a:rPr lang="en-US" sz="1924" dirty="0">
                <a:latin typeface="Arial" panose="020B0604020202020204" pitchFamily="34" charset="0"/>
              </a:rPr>
              <a:t>Comp inhibitor</a:t>
            </a:r>
          </a:p>
        </p:txBody>
      </p:sp>
      <p:sp>
        <p:nvSpPr>
          <p:cNvPr id="14" name="Date Placeholder 13">
            <a:extLst>
              <a:ext uri="{FF2B5EF4-FFF2-40B4-BE49-F238E27FC236}">
                <a16:creationId xmlns:a16="http://schemas.microsoft.com/office/drawing/2014/main" id="{6FCE8FF9-7962-7FB5-B84D-476D2004140A}"/>
              </a:ext>
            </a:extLst>
          </p:cNvPr>
          <p:cNvSpPr>
            <a:spLocks noGrp="1"/>
          </p:cNvSpPr>
          <p:nvPr>
            <p:ph type="dt" sz="half" idx="10"/>
          </p:nvPr>
        </p:nvSpPr>
        <p:spPr/>
        <p:txBody>
          <a:bodyPr/>
          <a:lstStyle/>
          <a:p>
            <a:fld id="{913D8A9C-8C56-4E08-8BA3-FEEE883ABAE2}" type="datetime1">
              <a:rPr lang="en-US" smtClean="0"/>
              <a:t>2/8/2025</a:t>
            </a:fld>
            <a:endParaRPr lang="en-US"/>
          </a:p>
        </p:txBody>
      </p:sp>
      <p:sp>
        <p:nvSpPr>
          <p:cNvPr id="15" name="Footer Placeholder 14">
            <a:extLst>
              <a:ext uri="{FF2B5EF4-FFF2-40B4-BE49-F238E27FC236}">
                <a16:creationId xmlns:a16="http://schemas.microsoft.com/office/drawing/2014/main" id="{D01A8B9D-142B-DB1F-79E4-90A59873D2B1}"/>
              </a:ext>
            </a:extLst>
          </p:cNvPr>
          <p:cNvSpPr>
            <a:spLocks noGrp="1"/>
          </p:cNvSpPr>
          <p:nvPr>
            <p:ph type="ftr" sz="quarter" idx="11"/>
          </p:nvPr>
        </p:nvSpPr>
        <p:spPr/>
        <p:txBody>
          <a:bodyPr/>
          <a:lstStyle/>
          <a:p>
            <a:r>
              <a:rPr lang="en-US"/>
              <a:t>Drugs and Disease Spring 2025 - Lecture 5</a:t>
            </a:r>
          </a:p>
        </p:txBody>
      </p:sp>
      <p:sp>
        <p:nvSpPr>
          <p:cNvPr id="16" name="Slide Number Placeholder 15">
            <a:extLst>
              <a:ext uri="{FF2B5EF4-FFF2-40B4-BE49-F238E27FC236}">
                <a16:creationId xmlns:a16="http://schemas.microsoft.com/office/drawing/2014/main" id="{0E568299-CAB0-FCD0-79B9-7195D3EC626D}"/>
              </a:ext>
            </a:extLst>
          </p:cNvPr>
          <p:cNvSpPr>
            <a:spLocks noGrp="1"/>
          </p:cNvSpPr>
          <p:nvPr>
            <p:ph type="sldNum" sz="quarter" idx="12"/>
          </p:nvPr>
        </p:nvSpPr>
        <p:spPr/>
        <p:txBody>
          <a:bodyPr/>
          <a:lstStyle/>
          <a:p>
            <a:fld id="{DC3BB032-4020-48F4-953B-341806DC4A2B}" type="slidenum">
              <a:rPr lang="en-US" smtClean="0"/>
              <a:pPr/>
              <a:t>37</a:t>
            </a:fld>
            <a:endParaRPr lang="en-US"/>
          </a:p>
        </p:txBody>
      </p:sp>
      <mc:AlternateContent xmlns:mc="http://schemas.openxmlformats.org/markup-compatibility/2006" xmlns:a14="http://schemas.microsoft.com/office/drawing/2010/main">
        <mc:Choice Requires="a14">
          <p:sp>
            <p:nvSpPr>
              <p:cNvPr id="2" name="Object 6">
                <a:extLst>
                  <a:ext uri="{FF2B5EF4-FFF2-40B4-BE49-F238E27FC236}">
                    <a16:creationId xmlns:a16="http://schemas.microsoft.com/office/drawing/2014/main" id="{E8B573E3-81DF-BDEC-FC5A-44E547067C5C}"/>
                  </a:ext>
                </a:extLst>
              </p:cNvPr>
              <p:cNvSpPr txBox="1"/>
              <p:nvPr/>
            </p:nvSpPr>
            <p:spPr bwMode="auto">
              <a:xfrm>
                <a:off x="10752510" y="4820283"/>
                <a:ext cx="1454571" cy="788354"/>
              </a:xfrm>
              <a:prstGeom prst="rect">
                <a:avLst/>
              </a:prstGeom>
              <a:noFill/>
              <a:ln>
                <a:solidFill>
                  <a:srgbClr val="C00000"/>
                </a:solidFill>
              </a:ln>
            </p:spPr>
            <p:txBody>
              <a:bodyPr>
                <a:noAutofit/>
              </a:bodyPr>
              <a:lstStyle/>
              <a:p>
                <a:pPr/>
                <a14:m>
                  <m:oMathPara xmlns:m="http://schemas.openxmlformats.org/officeDocument/2006/math">
                    <m:oMathParaPr>
                      <m:jc m:val="left"/>
                    </m:oMathParaPr>
                    <m:oMath xmlns:m="http://schemas.openxmlformats.org/officeDocument/2006/math">
                      <m:r>
                        <a:rPr lang="en-US" sz="1932" i="1">
                          <a:solidFill>
                            <a:srgbClr val="000000"/>
                          </a:solidFill>
                          <a:latin typeface="Cambria Math" panose="02040503050406030204" pitchFamily="18" charset="0"/>
                        </a:rPr>
                        <m:t>𝛼</m:t>
                      </m:r>
                      <m:r>
                        <a:rPr lang="en-US" sz="1932" i="1">
                          <a:solidFill>
                            <a:srgbClr val="000000"/>
                          </a:solidFill>
                          <a:latin typeface="Cambria Math" panose="02040503050406030204" pitchFamily="18" charset="0"/>
                        </a:rPr>
                        <m:t>=1+</m:t>
                      </m:r>
                      <m:f>
                        <m:fPr>
                          <m:ctrlPr>
                            <a:rPr lang="en-US" sz="1932" i="1">
                              <a:solidFill>
                                <a:srgbClr val="000000"/>
                              </a:solidFill>
                              <a:latin typeface="Cambria Math" panose="02040503050406030204" pitchFamily="18" charset="0"/>
                            </a:rPr>
                          </m:ctrlPr>
                        </m:fPr>
                        <m:num>
                          <m:r>
                            <a:rPr lang="en-US" sz="1932" i="1">
                              <a:solidFill>
                                <a:srgbClr val="000000"/>
                              </a:solidFill>
                              <a:latin typeface="Cambria Math" panose="02040503050406030204" pitchFamily="18" charset="0"/>
                            </a:rPr>
                            <m:t>[</m:t>
                          </m:r>
                          <m:r>
                            <a:rPr lang="en-US" sz="1932" i="1">
                              <a:solidFill>
                                <a:srgbClr val="000000"/>
                              </a:solidFill>
                              <a:latin typeface="Cambria Math" panose="02040503050406030204" pitchFamily="18" charset="0"/>
                            </a:rPr>
                            <m:t>𝐼</m:t>
                          </m:r>
                          <m:r>
                            <a:rPr lang="en-US" sz="1932" i="1">
                              <a:solidFill>
                                <a:srgbClr val="000000"/>
                              </a:solidFill>
                              <a:latin typeface="Cambria Math" panose="02040503050406030204" pitchFamily="18" charset="0"/>
                            </a:rPr>
                            <m:t>]</m:t>
                          </m:r>
                        </m:num>
                        <m:den>
                          <m:sSub>
                            <m:sSubPr>
                              <m:ctrlPr>
                                <a:rPr lang="en-US" sz="1932" i="1">
                                  <a:solidFill>
                                    <a:srgbClr val="000000"/>
                                  </a:solidFill>
                                  <a:latin typeface="Cambria Math" panose="02040503050406030204" pitchFamily="18" charset="0"/>
                                </a:rPr>
                              </m:ctrlPr>
                            </m:sSubPr>
                            <m:e>
                              <m:r>
                                <a:rPr lang="en-US" sz="1932" i="1">
                                  <a:solidFill>
                                    <a:srgbClr val="000000"/>
                                  </a:solidFill>
                                  <a:latin typeface="Cambria Math" panose="02040503050406030204" pitchFamily="18" charset="0"/>
                                </a:rPr>
                                <m:t>𝐾</m:t>
                              </m:r>
                            </m:e>
                            <m:sub>
                              <m:r>
                                <a:rPr lang="en-US" sz="1932" i="1">
                                  <a:solidFill>
                                    <a:srgbClr val="000000"/>
                                  </a:solidFill>
                                  <a:latin typeface="Cambria Math" panose="02040503050406030204" pitchFamily="18" charset="0"/>
                                </a:rPr>
                                <m:t>𝐼</m:t>
                              </m:r>
                            </m:sub>
                          </m:sSub>
                        </m:den>
                      </m:f>
                    </m:oMath>
                  </m:oMathPara>
                </a14:m>
                <a:endParaRPr lang="en-US" sz="1932" dirty="0">
                  <a:latin typeface="Arial" panose="020B0604020202020204" pitchFamily="34" charset="0"/>
                </a:endParaRPr>
              </a:p>
            </p:txBody>
          </p:sp>
        </mc:Choice>
        <mc:Fallback xmlns="">
          <p:sp>
            <p:nvSpPr>
              <p:cNvPr id="2" name="Object 6">
                <a:extLst>
                  <a:ext uri="{FF2B5EF4-FFF2-40B4-BE49-F238E27FC236}">
                    <a16:creationId xmlns:a16="http://schemas.microsoft.com/office/drawing/2014/main" id="{E8B573E3-81DF-BDEC-FC5A-44E547067C5C}"/>
                  </a:ext>
                </a:extLst>
              </p:cNvPr>
              <p:cNvSpPr txBox="1">
                <a:spLocks noRot="1" noChangeAspect="1" noMove="1" noResize="1" noEditPoints="1" noAdjustHandles="1" noChangeArrowheads="1" noChangeShapeType="1" noTextEdit="1"/>
              </p:cNvSpPr>
              <p:nvPr/>
            </p:nvSpPr>
            <p:spPr bwMode="auto">
              <a:xfrm>
                <a:off x="10752510" y="4820283"/>
                <a:ext cx="1454571" cy="788354"/>
              </a:xfrm>
              <a:prstGeom prst="rect">
                <a:avLst/>
              </a:prstGeom>
              <a:blipFill>
                <a:blip r:embed="rId10"/>
                <a:stretch>
                  <a:fillRect/>
                </a:stretch>
              </a:blipFill>
              <a:ln>
                <a:solidFill>
                  <a:srgbClr val="C00000"/>
                </a:solidFill>
              </a:ln>
            </p:spPr>
            <p:txBody>
              <a:bodyPr/>
              <a:lstStyle/>
              <a:p>
                <a:r>
                  <a:rPr lang="en-US">
                    <a:noFill/>
                  </a:rPr>
                  <a:t> </a:t>
                </a:r>
              </a:p>
            </p:txBody>
          </p:sp>
        </mc:Fallback>
      </mc:AlternateContent>
    </p:spTree>
    <p:extLst>
      <p:ext uri="{BB962C8B-B14F-4D97-AF65-F5344CB8AC3E}">
        <p14:creationId xmlns:p14="http://schemas.microsoft.com/office/powerpoint/2010/main" val="191423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1119E9-919E-4173-94B8-37056858884E}"/>
              </a:ext>
            </a:extLst>
          </p:cNvPr>
          <p:cNvSpPr/>
          <p:nvPr/>
        </p:nvSpPr>
        <p:spPr>
          <a:xfrm>
            <a:off x="243062" y="2830790"/>
            <a:ext cx="5628201" cy="3093154"/>
          </a:xfrm>
          <a:prstGeom prst="rect">
            <a:avLst/>
          </a:prstGeom>
        </p:spPr>
        <p:txBody>
          <a:bodyPr wrap="square">
            <a:spAutoFit/>
          </a:bodyPr>
          <a:lstStyle/>
          <a:p>
            <a:pPr>
              <a:spcBef>
                <a:spcPts val="600"/>
              </a:spcBef>
            </a:pPr>
            <a:r>
              <a:rPr lang="en-US" sz="1800" b="1" dirty="0">
                <a:latin typeface="Arial" panose="020B0604020202020204" pitchFamily="34" charset="0"/>
              </a:rPr>
              <a:t>Human Immunodeficiency Virus (HIV)</a:t>
            </a:r>
          </a:p>
          <a:p>
            <a:pPr marL="275961" indent="-275961">
              <a:spcBef>
                <a:spcPts val="600"/>
              </a:spcBef>
              <a:buFont typeface="Arial" panose="020B0604020202020204" pitchFamily="34" charset="0"/>
              <a:buChar char="•"/>
            </a:pPr>
            <a:r>
              <a:rPr lang="en-US" sz="1800" dirty="0">
                <a:latin typeface="Arial" panose="020B0604020202020204" pitchFamily="34" charset="0"/>
              </a:rPr>
              <a:t>Infects specialized cells in the immune system – </a:t>
            </a:r>
            <a:r>
              <a:rPr lang="en-US" sz="1800" i="1" dirty="0">
                <a:solidFill>
                  <a:srgbClr val="C00000"/>
                </a:solidFill>
                <a:latin typeface="Arial" panose="020B0604020202020204" pitchFamily="34" charset="0"/>
              </a:rPr>
              <a:t>T-helper cells </a:t>
            </a:r>
            <a:r>
              <a:rPr lang="en-US" sz="1800" dirty="0">
                <a:latin typeface="Arial" panose="020B0604020202020204" pitchFamily="34" charset="0"/>
              </a:rPr>
              <a:t>(T</a:t>
            </a:r>
            <a:r>
              <a:rPr lang="en-US" sz="1800" baseline="-25000" dirty="0">
                <a:latin typeface="Arial" panose="020B0604020202020204" pitchFamily="34" charset="0"/>
              </a:rPr>
              <a:t>H</a:t>
            </a:r>
            <a:r>
              <a:rPr lang="en-US" sz="1800" dirty="0">
                <a:latin typeface="Arial" panose="020B0604020202020204" pitchFamily="34" charset="0"/>
              </a:rPr>
              <a:t>) cells, killing them.</a:t>
            </a:r>
          </a:p>
          <a:p>
            <a:pPr marL="275961" indent="-275961">
              <a:spcBef>
                <a:spcPts val="600"/>
              </a:spcBef>
              <a:buFont typeface="Arial" panose="020B0604020202020204" pitchFamily="34" charset="0"/>
              <a:buChar char="•"/>
            </a:pPr>
            <a:r>
              <a:rPr lang="en-US" sz="1800" dirty="0">
                <a:latin typeface="Arial" panose="020B0604020202020204" pitchFamily="34" charset="0"/>
              </a:rPr>
              <a:t>T</a:t>
            </a:r>
            <a:r>
              <a:rPr lang="en-US" sz="1800" baseline="-25000" dirty="0">
                <a:latin typeface="Arial" panose="020B0604020202020204" pitchFamily="34" charset="0"/>
              </a:rPr>
              <a:t>H</a:t>
            </a:r>
            <a:r>
              <a:rPr lang="en-US" sz="1800" dirty="0">
                <a:latin typeface="Arial" panose="020B0604020202020204" pitchFamily="34" charset="0"/>
              </a:rPr>
              <a:t> cells are required for activation of the immune response to all pathogens (bacteria, virus)</a:t>
            </a:r>
          </a:p>
          <a:p>
            <a:pPr marL="275961" indent="-275961">
              <a:spcBef>
                <a:spcPts val="600"/>
              </a:spcBef>
              <a:buFont typeface="Arial" panose="020B0604020202020204" pitchFamily="34" charset="0"/>
              <a:buChar char="•"/>
            </a:pPr>
            <a:r>
              <a:rPr lang="en-US" sz="1800" dirty="0">
                <a:latin typeface="Arial" panose="020B0604020202020204" pitchFamily="34" charset="0"/>
              </a:rPr>
              <a:t>Killing of T</a:t>
            </a:r>
            <a:r>
              <a:rPr lang="en-US" sz="1800" baseline="-25000" dirty="0">
                <a:latin typeface="Arial" panose="020B0604020202020204" pitchFamily="34" charset="0"/>
              </a:rPr>
              <a:t>H</a:t>
            </a:r>
            <a:r>
              <a:rPr lang="en-US" sz="1800" dirty="0">
                <a:latin typeface="Arial" panose="020B0604020202020204" pitchFamily="34" charset="0"/>
              </a:rPr>
              <a:t> cells by the HIV virus causes AIDS (acquired immunodeficiency), making the individual susceptible to serious infection by many otherwise harmless bacteria as well as developing rare cancers.</a:t>
            </a:r>
          </a:p>
        </p:txBody>
      </p:sp>
      <p:sp>
        <p:nvSpPr>
          <p:cNvPr id="5" name="Rectangle 4">
            <a:extLst>
              <a:ext uri="{FF2B5EF4-FFF2-40B4-BE49-F238E27FC236}">
                <a16:creationId xmlns:a16="http://schemas.microsoft.com/office/drawing/2014/main" id="{279866C9-CCB3-44DB-88D3-4E08A71C9DFA}"/>
              </a:ext>
            </a:extLst>
          </p:cNvPr>
          <p:cNvSpPr/>
          <p:nvPr/>
        </p:nvSpPr>
        <p:spPr>
          <a:xfrm>
            <a:off x="243681" y="1175794"/>
            <a:ext cx="6644482" cy="923330"/>
          </a:xfrm>
          <a:prstGeom prst="rect">
            <a:avLst/>
          </a:prstGeom>
        </p:spPr>
        <p:txBody>
          <a:bodyPr wrap="square">
            <a:spAutoFit/>
          </a:bodyPr>
          <a:lstStyle/>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Identify potential drug targets, based on viral life cycle.</a:t>
            </a:r>
          </a:p>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Measure inhibitor binding to characterize drug efficiency.</a:t>
            </a:r>
          </a:p>
          <a:p>
            <a:pPr marL="331153" indent="-331153">
              <a:buFont typeface="Symbol" panose="05050102010706020507" pitchFamily="18" charset="2"/>
              <a:buChar char=""/>
            </a:pPr>
            <a:r>
              <a:rPr lang="en-US" sz="1800" dirty="0">
                <a:latin typeface="Arial" panose="020B0604020202020204" pitchFamily="34" charset="0"/>
                <a:ea typeface="Times New Roman" panose="02020603050405020304" pitchFamily="18" charset="0"/>
              </a:rPr>
              <a:t>Rational drug design in response to mutations.</a:t>
            </a:r>
          </a:p>
        </p:txBody>
      </p:sp>
      <p:sp>
        <p:nvSpPr>
          <p:cNvPr id="6" name="Rectangle 5">
            <a:extLst>
              <a:ext uri="{FF2B5EF4-FFF2-40B4-BE49-F238E27FC236}">
                <a16:creationId xmlns:a16="http://schemas.microsoft.com/office/drawing/2014/main" id="{A8272A5D-DD2C-4B02-BEAC-EB52A02BC485}"/>
              </a:ext>
            </a:extLst>
          </p:cNvPr>
          <p:cNvSpPr/>
          <p:nvPr/>
        </p:nvSpPr>
        <p:spPr>
          <a:xfrm>
            <a:off x="167481" y="719604"/>
            <a:ext cx="5779364" cy="369332"/>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Retroviruses &amp; Inhibitors  - HIV Protease.</a:t>
            </a:r>
            <a:endParaRPr lang="en-US" sz="1800" dirty="0">
              <a:latin typeface="Arial" panose="020B0604020202020204" pitchFamily="34" charset="0"/>
              <a:ea typeface="Times New Roman" panose="02020603050405020304" pitchFamily="18" charset="0"/>
            </a:endParaRPr>
          </a:p>
        </p:txBody>
      </p:sp>
      <p:pic>
        <p:nvPicPr>
          <p:cNvPr id="13" name="Picture 12" descr="https://biotechinasia.files.wordpress.com/2015/07/hiv1.png">
            <a:extLst>
              <a:ext uri="{FF2B5EF4-FFF2-40B4-BE49-F238E27FC236}">
                <a16:creationId xmlns:a16="http://schemas.microsoft.com/office/drawing/2014/main" id="{C2CA9C17-62DA-4B67-B20F-2ACFCE6FE3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37319" y="352189"/>
            <a:ext cx="5177718" cy="3597044"/>
          </a:xfrm>
          <a:prstGeom prst="rect">
            <a:avLst/>
          </a:prstGeom>
          <a:noFill/>
          <a:ln>
            <a:noFill/>
          </a:ln>
        </p:spPr>
      </p:pic>
      <p:sp>
        <p:nvSpPr>
          <p:cNvPr id="10" name="TextBox 9">
            <a:extLst>
              <a:ext uri="{FF2B5EF4-FFF2-40B4-BE49-F238E27FC236}">
                <a16:creationId xmlns:a16="http://schemas.microsoft.com/office/drawing/2014/main" id="{D0C33A84-C600-4CFB-B26F-8513AF9B5604}"/>
              </a:ext>
            </a:extLst>
          </p:cNvPr>
          <p:cNvSpPr txBox="1"/>
          <p:nvPr/>
        </p:nvSpPr>
        <p:spPr>
          <a:xfrm>
            <a:off x="4358034" y="217221"/>
            <a:ext cx="4508382" cy="508473"/>
          </a:xfrm>
          <a:prstGeom prst="rect">
            <a:avLst/>
          </a:prstGeom>
          <a:noFill/>
        </p:spPr>
        <p:txBody>
          <a:bodyPr wrap="square" rtlCol="0">
            <a:spAutoFit/>
          </a:bodyPr>
          <a:lstStyle/>
          <a:p>
            <a:r>
              <a:rPr lang="en-US" sz="2704" dirty="0">
                <a:latin typeface="Arial" panose="020B0604020202020204" pitchFamily="34" charset="0"/>
              </a:rPr>
              <a:t>HIV Drug Therapy</a:t>
            </a:r>
          </a:p>
        </p:txBody>
      </p:sp>
      <p:sp>
        <p:nvSpPr>
          <p:cNvPr id="7" name="TextBox 6">
            <a:extLst>
              <a:ext uri="{FF2B5EF4-FFF2-40B4-BE49-F238E27FC236}">
                <a16:creationId xmlns:a16="http://schemas.microsoft.com/office/drawing/2014/main" id="{221928D0-4E26-4EF0-BD25-6995602AC707}"/>
              </a:ext>
            </a:extLst>
          </p:cNvPr>
          <p:cNvSpPr txBox="1"/>
          <p:nvPr/>
        </p:nvSpPr>
        <p:spPr>
          <a:xfrm>
            <a:off x="6339681" y="3949233"/>
            <a:ext cx="6644482" cy="2308324"/>
          </a:xfrm>
          <a:prstGeom prst="rect">
            <a:avLst/>
          </a:prstGeom>
          <a:noFill/>
        </p:spPr>
        <p:txBody>
          <a:bodyPr wrap="square" rtlCol="0">
            <a:spAutoFit/>
          </a:bodyPr>
          <a:lstStyle/>
          <a:p>
            <a:r>
              <a:rPr lang="en-US" sz="1800" dirty="0">
                <a:latin typeface="Arial" panose="020B0604020202020204" pitchFamily="34" charset="0"/>
              </a:rPr>
              <a:t>Viral particle contains enzymes required for the replication of the virus:</a:t>
            </a:r>
          </a:p>
          <a:p>
            <a:pPr marL="444603" indent="-444603">
              <a:buFont typeface="Arial" panose="020B0604020202020204" pitchFamily="34" charset="0"/>
              <a:buChar char="•"/>
            </a:pPr>
            <a:r>
              <a:rPr lang="en-US" sz="1800" b="1" i="1" dirty="0">
                <a:latin typeface="Arial" panose="020B0604020202020204" pitchFamily="34" charset="0"/>
              </a:rPr>
              <a:t>Reverse Transcriptase: </a:t>
            </a:r>
            <a:r>
              <a:rPr lang="en-US" sz="1800" dirty="0">
                <a:latin typeface="Arial" panose="020B0604020202020204" pitchFamily="34" charset="0"/>
              </a:rPr>
              <a:t>Copies viral RNA to DNA</a:t>
            </a:r>
          </a:p>
          <a:p>
            <a:pPr marL="444603" indent="-444603">
              <a:buFont typeface="Arial" panose="020B0604020202020204" pitchFamily="34" charset="0"/>
              <a:buChar char="•"/>
            </a:pPr>
            <a:r>
              <a:rPr lang="en-US" sz="1800" b="1" i="1" dirty="0">
                <a:latin typeface="Arial" panose="020B0604020202020204" pitchFamily="34" charset="0"/>
              </a:rPr>
              <a:t>Integrase: </a:t>
            </a:r>
            <a:r>
              <a:rPr lang="en-US" sz="1800" dirty="0">
                <a:latin typeface="Arial" panose="020B0604020202020204" pitchFamily="34" charset="0"/>
              </a:rPr>
              <a:t>Integrates viral DNA into host chromosome.  This DNA is used to make new copies of the viral RNA as well as mRNA to make viral proteins.</a:t>
            </a:r>
          </a:p>
          <a:p>
            <a:pPr marL="444603" indent="-444603">
              <a:buFont typeface="Arial" panose="020B0604020202020204" pitchFamily="34" charset="0"/>
              <a:buChar char="•"/>
            </a:pPr>
            <a:r>
              <a:rPr lang="en-US" sz="1800" b="1" i="1" dirty="0">
                <a:latin typeface="Arial" panose="020B0604020202020204" pitchFamily="34" charset="0"/>
              </a:rPr>
              <a:t>HIV Protease: </a:t>
            </a:r>
            <a:r>
              <a:rPr lang="en-US" sz="1800" dirty="0">
                <a:latin typeface="Arial" panose="020B0604020202020204" pitchFamily="34" charset="0"/>
              </a:rPr>
              <a:t>Cleaves immature viral protein to produce smaller mature proteins.</a:t>
            </a:r>
          </a:p>
        </p:txBody>
      </p:sp>
      <p:sp>
        <p:nvSpPr>
          <p:cNvPr id="2" name="Date Placeholder 1">
            <a:extLst>
              <a:ext uri="{FF2B5EF4-FFF2-40B4-BE49-F238E27FC236}">
                <a16:creationId xmlns:a16="http://schemas.microsoft.com/office/drawing/2014/main" id="{8C6CB777-EFE2-0B58-981F-6E980CF488D8}"/>
              </a:ext>
            </a:extLst>
          </p:cNvPr>
          <p:cNvSpPr>
            <a:spLocks noGrp="1"/>
          </p:cNvSpPr>
          <p:nvPr>
            <p:ph type="dt" sz="half" idx="10"/>
          </p:nvPr>
        </p:nvSpPr>
        <p:spPr/>
        <p:txBody>
          <a:bodyPr/>
          <a:lstStyle/>
          <a:p>
            <a:fld id="{27011D6C-00B4-45A7-9259-D4FB4B4BAF59}" type="datetime1">
              <a:rPr lang="en-US" smtClean="0"/>
              <a:t>2/8/2025</a:t>
            </a:fld>
            <a:endParaRPr lang="en-US"/>
          </a:p>
        </p:txBody>
      </p:sp>
      <p:sp>
        <p:nvSpPr>
          <p:cNvPr id="3" name="Footer Placeholder 2">
            <a:extLst>
              <a:ext uri="{FF2B5EF4-FFF2-40B4-BE49-F238E27FC236}">
                <a16:creationId xmlns:a16="http://schemas.microsoft.com/office/drawing/2014/main" id="{BD36F1C4-FB4B-878F-FDCE-ECE1C53F8C66}"/>
              </a:ext>
            </a:extLst>
          </p:cNvPr>
          <p:cNvSpPr>
            <a:spLocks noGrp="1"/>
          </p:cNvSpPr>
          <p:nvPr>
            <p:ph type="ftr" sz="quarter" idx="11"/>
          </p:nvPr>
        </p:nvSpPr>
        <p:spPr/>
        <p:txBody>
          <a:bodyPr/>
          <a:lstStyle/>
          <a:p>
            <a:r>
              <a:rPr lang="en-US" dirty="0"/>
              <a:t>Drugs and Disease Spring 2025 - Lecture 5</a:t>
            </a:r>
          </a:p>
        </p:txBody>
      </p:sp>
      <p:sp>
        <p:nvSpPr>
          <p:cNvPr id="4" name="Slide Number Placeholder 3">
            <a:extLst>
              <a:ext uri="{FF2B5EF4-FFF2-40B4-BE49-F238E27FC236}">
                <a16:creationId xmlns:a16="http://schemas.microsoft.com/office/drawing/2014/main" id="{7C81680C-16FF-CDDD-A51D-507B32BCB180}"/>
              </a:ext>
            </a:extLst>
          </p:cNvPr>
          <p:cNvSpPr>
            <a:spLocks noGrp="1"/>
          </p:cNvSpPr>
          <p:nvPr>
            <p:ph type="sldNum" sz="quarter" idx="12"/>
          </p:nvPr>
        </p:nvSpPr>
        <p:spPr/>
        <p:txBody>
          <a:bodyPr/>
          <a:lstStyle/>
          <a:p>
            <a:fld id="{DC3BB032-4020-48F4-953B-341806DC4A2B}" type="slidenum">
              <a:rPr lang="en-US" smtClean="0"/>
              <a:pPr/>
              <a:t>38</a:t>
            </a:fld>
            <a:endParaRPr lang="en-US"/>
          </a:p>
        </p:txBody>
      </p:sp>
    </p:spTree>
    <p:extLst>
      <p:ext uri="{BB962C8B-B14F-4D97-AF65-F5344CB8AC3E}">
        <p14:creationId xmlns:p14="http://schemas.microsoft.com/office/powerpoint/2010/main" val="254529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ot">
            <a:extLst>
              <a:ext uri="{FF2B5EF4-FFF2-40B4-BE49-F238E27FC236}">
                <a16:creationId xmlns:a16="http://schemas.microsoft.com/office/drawing/2014/main" id="{DB67B4D1-298D-43D1-8E80-2A3A0FB4397F}"/>
              </a:ext>
            </a:extLst>
          </p:cNvPr>
          <p:cNvPicPr/>
          <p:nvPr/>
        </p:nvPicPr>
        <p:blipFill>
          <a:blip r:embed="rId2" cstate="print"/>
          <a:srcRect/>
          <a:stretch>
            <a:fillRect/>
          </a:stretch>
        </p:blipFill>
        <p:spPr bwMode="auto">
          <a:xfrm>
            <a:off x="80651" y="821601"/>
            <a:ext cx="3171733" cy="2234854"/>
          </a:xfrm>
          <a:prstGeom prst="rect">
            <a:avLst/>
          </a:prstGeom>
          <a:noFill/>
          <a:ln w="9525">
            <a:noFill/>
            <a:miter lim="800000"/>
            <a:headEnd/>
            <a:tailEnd/>
          </a:ln>
        </p:spPr>
      </p:pic>
      <p:pic>
        <p:nvPicPr>
          <p:cNvPr id="7" name="Picture 6" descr="C:\Users\rule\AppData\Local\Microsoft\Windows\INetCache\Content.Word\hiv_protease.png">
            <a:extLst>
              <a:ext uri="{FF2B5EF4-FFF2-40B4-BE49-F238E27FC236}">
                <a16:creationId xmlns:a16="http://schemas.microsoft.com/office/drawing/2014/main" id="{D9EAFD40-90AB-4151-A83C-910DAB8A96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7118" y="384628"/>
            <a:ext cx="4799579" cy="2894156"/>
          </a:xfrm>
          <a:prstGeom prst="rect">
            <a:avLst/>
          </a:prstGeom>
          <a:noFill/>
          <a:ln>
            <a:noFill/>
          </a:ln>
        </p:spPr>
      </p:pic>
      <p:graphicFrame>
        <p:nvGraphicFramePr>
          <p:cNvPr id="5" name="Object 4">
            <a:extLst>
              <a:ext uri="{FF2B5EF4-FFF2-40B4-BE49-F238E27FC236}">
                <a16:creationId xmlns:a16="http://schemas.microsoft.com/office/drawing/2014/main" id="{7EFA91CB-5FE9-4915-995F-F529D1419FC2}"/>
              </a:ext>
            </a:extLst>
          </p:cNvPr>
          <p:cNvGraphicFramePr>
            <a:graphicFrameLocks noChangeAspect="1"/>
          </p:cNvGraphicFramePr>
          <p:nvPr/>
        </p:nvGraphicFramePr>
        <p:xfrm>
          <a:off x="3536173" y="883541"/>
          <a:ext cx="2647441" cy="2380946"/>
        </p:xfrm>
        <a:graphic>
          <a:graphicData uri="http://schemas.openxmlformats.org/presentationml/2006/ole">
            <mc:AlternateContent xmlns:mc="http://schemas.openxmlformats.org/markup-compatibility/2006">
              <mc:Choice xmlns:v="urn:schemas-microsoft-com:vml" Requires="v">
                <p:oleObj name="MDLDrawObject Class" r:id="rId4" imgW="4390698" imgH="3942956" progId="MDLDrawOLE.MDLDrawObject.1">
                  <p:embed/>
                </p:oleObj>
              </mc:Choice>
              <mc:Fallback>
                <p:oleObj name="MDLDrawObject Class" r:id="rId4" imgW="4390698" imgH="3942956" progId="MDLDrawOLE.MDLDrawObject.1">
                  <p:embed/>
                  <p:pic>
                    <p:nvPicPr>
                      <p:cNvPr id="5" name="Object 4">
                        <a:extLst>
                          <a:ext uri="{FF2B5EF4-FFF2-40B4-BE49-F238E27FC236}">
                            <a16:creationId xmlns:a16="http://schemas.microsoft.com/office/drawing/2014/main" id="{7EFA91CB-5FE9-4915-995F-F529D1419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6173" y="883541"/>
                        <a:ext cx="2647441" cy="238094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D788C427-599E-4DF6-8D1C-9300B5D4D21E}"/>
              </a:ext>
            </a:extLst>
          </p:cNvPr>
          <p:cNvGraphicFramePr>
            <a:graphicFrameLocks noChangeAspect="1"/>
          </p:cNvGraphicFramePr>
          <p:nvPr>
            <p:extLst>
              <p:ext uri="{D42A27DB-BD31-4B8C-83A1-F6EECF244321}">
                <p14:modId xmlns:p14="http://schemas.microsoft.com/office/powerpoint/2010/main" val="460966710"/>
              </p:ext>
            </p:extLst>
          </p:nvPr>
        </p:nvGraphicFramePr>
        <p:xfrm>
          <a:off x="6033524" y="3322637"/>
          <a:ext cx="6436961" cy="2263293"/>
        </p:xfrm>
        <a:graphic>
          <a:graphicData uri="http://schemas.openxmlformats.org/presentationml/2006/ole">
            <mc:AlternateContent xmlns:mc="http://schemas.openxmlformats.org/markup-compatibility/2006">
              <mc:Choice xmlns:v="urn:schemas-microsoft-com:vml" Requires="v">
                <p:oleObj name="MDLDrawObject Class" r:id="rId6" imgW="10582183" imgH="3732880" progId="MDLDrawOLE.MDLDrawObject.1">
                  <p:embed/>
                </p:oleObj>
              </mc:Choice>
              <mc:Fallback>
                <p:oleObj name="MDLDrawObject Class" r:id="rId6" imgW="10582183" imgH="3732880" progId="MDLDrawOLE.MDLDrawObject.1">
                  <p:embed/>
                  <p:pic>
                    <p:nvPicPr>
                      <p:cNvPr id="6" name="Object 5">
                        <a:extLst>
                          <a:ext uri="{FF2B5EF4-FFF2-40B4-BE49-F238E27FC236}">
                            <a16:creationId xmlns:a16="http://schemas.microsoft.com/office/drawing/2014/main" id="{D788C427-599E-4DF6-8D1C-9300B5D4D21E}"/>
                          </a:ext>
                        </a:extLst>
                      </p:cNvPr>
                      <p:cNvPicPr>
                        <a:picLocks noChangeAspect="1" noChangeArrowheads="1"/>
                      </p:cNvPicPr>
                      <p:nvPr/>
                    </p:nvPicPr>
                    <p:blipFill>
                      <a:blip r:embed="rId7"/>
                      <a:srcRect/>
                      <a:stretch>
                        <a:fillRect/>
                      </a:stretch>
                    </p:blipFill>
                    <p:spPr bwMode="auto">
                      <a:xfrm>
                        <a:off x="6033524" y="3322637"/>
                        <a:ext cx="6436961" cy="2263293"/>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9A1FECFE-F09C-49D5-962D-BA1009249299}"/>
              </a:ext>
            </a:extLst>
          </p:cNvPr>
          <p:cNvSpPr/>
          <p:nvPr/>
        </p:nvSpPr>
        <p:spPr>
          <a:xfrm>
            <a:off x="405755" y="5303977"/>
            <a:ext cx="12172652" cy="1477328"/>
          </a:xfrm>
          <a:prstGeom prst="rect">
            <a:avLst/>
          </a:prstGeom>
        </p:spPr>
        <p:txBody>
          <a:bodyPr wrap="square">
            <a:spAutoFit/>
          </a:bodyPr>
          <a:lstStyle/>
          <a:p>
            <a:pPr marL="176615" indent="-176615"/>
            <a:r>
              <a:rPr lang="en-US" sz="1800" dirty="0">
                <a:latin typeface="Arial" panose="020B0604020202020204" pitchFamily="34" charset="0"/>
                <a:ea typeface="Times New Roman" panose="02020603050405020304" pitchFamily="18" charset="0"/>
              </a:rPr>
              <a:t>HIV Protease:</a:t>
            </a:r>
          </a:p>
          <a:p>
            <a:pPr marL="365760" indent="-176615"/>
            <a:r>
              <a:rPr lang="en-US" sz="1800" dirty="0">
                <a:latin typeface="Arial" panose="020B0604020202020204" pitchFamily="34" charset="0"/>
                <a:ea typeface="Times New Roman" panose="02020603050405020304" pitchFamily="18" charset="0"/>
              </a:rPr>
              <a:t>1. An essential enzyme in the maturation of the HIV virus.  If inhibited, the virus cannot replicate.</a:t>
            </a:r>
          </a:p>
          <a:p>
            <a:pPr marL="365760" indent="-176615" algn="just"/>
            <a:r>
              <a:rPr lang="en-US" sz="1800" dirty="0">
                <a:latin typeface="Arial" panose="020B0604020202020204" pitchFamily="34" charset="0"/>
                <a:ea typeface="Times New Roman" panose="02020603050405020304" pitchFamily="18" charset="0"/>
              </a:rPr>
              <a:t>2. Prefers hydrophobic substrates (e.g. </a:t>
            </a:r>
            <a:r>
              <a:rPr lang="en-US" sz="1800" dirty="0" err="1">
                <a:latin typeface="Arial" panose="020B0604020202020204" pitchFamily="34" charset="0"/>
                <a:ea typeface="Times New Roman" panose="02020603050405020304" pitchFamily="18" charset="0"/>
              </a:rPr>
              <a:t>Phe</a:t>
            </a:r>
            <a:r>
              <a:rPr lang="en-US" sz="1800" dirty="0">
                <a:latin typeface="Arial" panose="020B0604020202020204" pitchFamily="34" charset="0"/>
                <a:ea typeface="Times New Roman" panose="02020603050405020304" pitchFamily="18" charset="0"/>
              </a:rPr>
              <a:t>) due to Val82 plus other non-polar residues in its active site (Pro81, Leu23).</a:t>
            </a:r>
          </a:p>
          <a:p>
            <a:pPr marL="365760" indent="-176615" algn="just"/>
            <a:r>
              <a:rPr lang="en-US" sz="1800" dirty="0">
                <a:latin typeface="Arial" panose="020B0604020202020204" pitchFamily="34" charset="0"/>
                <a:ea typeface="Times New Roman" panose="02020603050405020304" pitchFamily="18" charset="0"/>
              </a:rPr>
              <a:t>3. Cleaves peptide bond after large non-polar residues</a:t>
            </a:r>
          </a:p>
        </p:txBody>
      </p:sp>
      <p:sp>
        <p:nvSpPr>
          <p:cNvPr id="10" name="Rectangle 9">
            <a:extLst>
              <a:ext uri="{FF2B5EF4-FFF2-40B4-BE49-F238E27FC236}">
                <a16:creationId xmlns:a16="http://schemas.microsoft.com/office/drawing/2014/main" id="{970CF6A5-A6F6-4801-996C-7DDA2C049D33}"/>
              </a:ext>
            </a:extLst>
          </p:cNvPr>
          <p:cNvSpPr/>
          <p:nvPr/>
        </p:nvSpPr>
        <p:spPr>
          <a:xfrm>
            <a:off x="4138701" y="-47692"/>
            <a:ext cx="6136616" cy="551241"/>
          </a:xfrm>
          <a:prstGeom prst="rect">
            <a:avLst/>
          </a:prstGeom>
        </p:spPr>
        <p:txBody>
          <a:bodyPr wrap="none">
            <a:spAutoFit/>
          </a:bodyPr>
          <a:lstStyle/>
          <a:p>
            <a:pPr marL="176615" indent="-176615"/>
            <a:r>
              <a:rPr lang="en-US" sz="2982" b="1" dirty="0">
                <a:latin typeface="Arial" panose="020B0604020202020204" pitchFamily="34" charset="0"/>
                <a:ea typeface="Times New Roman" panose="02020603050405020304" pitchFamily="18" charset="0"/>
              </a:rPr>
              <a:t>HIV Protease (Aspartyl protease)</a:t>
            </a:r>
            <a:endParaRPr lang="en-US" sz="2982" dirty="0">
              <a:latin typeface="Arial" panose="020B0604020202020204" pitchFamily="34" charset="0"/>
              <a:ea typeface="Times New Roman" panose="02020603050405020304" pitchFamily="18" charset="0"/>
            </a:endParaRPr>
          </a:p>
        </p:txBody>
      </p:sp>
      <p:sp>
        <p:nvSpPr>
          <p:cNvPr id="11" name="Oval 10">
            <a:extLst>
              <a:ext uri="{FF2B5EF4-FFF2-40B4-BE49-F238E27FC236}">
                <a16:creationId xmlns:a16="http://schemas.microsoft.com/office/drawing/2014/main" id="{B5CE7297-ADA5-B556-8E32-3076E60FCAFB}"/>
              </a:ext>
            </a:extLst>
          </p:cNvPr>
          <p:cNvSpPr/>
          <p:nvPr/>
        </p:nvSpPr>
        <p:spPr>
          <a:xfrm>
            <a:off x="7299718" y="4521538"/>
            <a:ext cx="1704171" cy="841688"/>
          </a:xfrm>
          <a:prstGeom prst="ellipse">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2" name="Rectangle: Rounded Corners 11">
            <a:extLst>
              <a:ext uri="{FF2B5EF4-FFF2-40B4-BE49-F238E27FC236}">
                <a16:creationId xmlns:a16="http://schemas.microsoft.com/office/drawing/2014/main" id="{6FC895B3-94EE-4D35-760F-4692E0767790}"/>
              </a:ext>
            </a:extLst>
          </p:cNvPr>
          <p:cNvSpPr/>
          <p:nvPr/>
        </p:nvSpPr>
        <p:spPr>
          <a:xfrm>
            <a:off x="6434563" y="3322638"/>
            <a:ext cx="2863390" cy="1375127"/>
          </a:xfrm>
          <a:prstGeom prst="roundRect">
            <a:avLst/>
          </a:prstGeom>
          <a:solidFill>
            <a:schemeClr val="bg1">
              <a:lumMod val="6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3" name="Freeform: Shape 12">
            <a:extLst>
              <a:ext uri="{FF2B5EF4-FFF2-40B4-BE49-F238E27FC236}">
                <a16:creationId xmlns:a16="http://schemas.microsoft.com/office/drawing/2014/main" id="{717BA138-B084-6BB1-CCE8-325EDB351D0F}"/>
              </a:ext>
            </a:extLst>
          </p:cNvPr>
          <p:cNvSpPr/>
          <p:nvPr/>
        </p:nvSpPr>
        <p:spPr>
          <a:xfrm>
            <a:off x="3443199" y="729276"/>
            <a:ext cx="2077892" cy="2382099"/>
          </a:xfrm>
          <a:custGeom>
            <a:avLst/>
            <a:gdLst>
              <a:gd name="connsiteX0" fmla="*/ 850790 w 1828800"/>
              <a:gd name="connsiteY0" fmla="*/ 0 h 2305879"/>
              <a:gd name="connsiteX1" fmla="*/ 1518700 w 1828800"/>
              <a:gd name="connsiteY1" fmla="*/ 15903 h 2305879"/>
              <a:gd name="connsiteX2" fmla="*/ 1828800 w 1828800"/>
              <a:gd name="connsiteY2" fmla="*/ 349858 h 2305879"/>
              <a:gd name="connsiteX3" fmla="*/ 1709531 w 1828800"/>
              <a:gd name="connsiteY3" fmla="*/ 914400 h 2305879"/>
              <a:gd name="connsiteX4" fmla="*/ 1351722 w 1828800"/>
              <a:gd name="connsiteY4" fmla="*/ 1160891 h 2305879"/>
              <a:gd name="connsiteX5" fmla="*/ 1041621 w 1828800"/>
              <a:gd name="connsiteY5" fmla="*/ 1144988 h 2305879"/>
              <a:gd name="connsiteX6" fmla="*/ 978011 w 1828800"/>
              <a:gd name="connsiteY6" fmla="*/ 1510748 h 2305879"/>
              <a:gd name="connsiteX7" fmla="*/ 1192696 w 1828800"/>
              <a:gd name="connsiteY7" fmla="*/ 1876508 h 2305879"/>
              <a:gd name="connsiteX8" fmla="*/ 667910 w 1828800"/>
              <a:gd name="connsiteY8" fmla="*/ 2305879 h 2305879"/>
              <a:gd name="connsiteX9" fmla="*/ 0 w 1828800"/>
              <a:gd name="connsiteY9" fmla="*/ 1948070 h 2305879"/>
              <a:gd name="connsiteX10" fmla="*/ 15903 w 1828800"/>
              <a:gd name="connsiteY10" fmla="*/ 1296063 h 2305879"/>
              <a:gd name="connsiteX11" fmla="*/ 7952 w 1828800"/>
              <a:gd name="connsiteY11" fmla="*/ 787179 h 2305879"/>
              <a:gd name="connsiteX12" fmla="*/ 310101 w 1828800"/>
              <a:gd name="connsiteY12" fmla="*/ 326004 h 2305879"/>
              <a:gd name="connsiteX13" fmla="*/ 381663 w 1828800"/>
              <a:gd name="connsiteY13" fmla="*/ 270345 h 2305879"/>
              <a:gd name="connsiteX14" fmla="*/ 667910 w 1828800"/>
              <a:gd name="connsiteY14" fmla="*/ 95416 h 2305879"/>
              <a:gd name="connsiteX15" fmla="*/ 795131 w 1828800"/>
              <a:gd name="connsiteY15" fmla="*/ 31806 h 2305879"/>
              <a:gd name="connsiteX0" fmla="*/ 973110 w 1951120"/>
              <a:gd name="connsiteY0" fmla="*/ 0 h 2305879"/>
              <a:gd name="connsiteX1" fmla="*/ 1641020 w 1951120"/>
              <a:gd name="connsiteY1" fmla="*/ 15903 h 2305879"/>
              <a:gd name="connsiteX2" fmla="*/ 1951120 w 1951120"/>
              <a:gd name="connsiteY2" fmla="*/ 349858 h 2305879"/>
              <a:gd name="connsiteX3" fmla="*/ 1831851 w 1951120"/>
              <a:gd name="connsiteY3" fmla="*/ 914400 h 2305879"/>
              <a:gd name="connsiteX4" fmla="*/ 1474042 w 1951120"/>
              <a:gd name="connsiteY4" fmla="*/ 1160891 h 2305879"/>
              <a:gd name="connsiteX5" fmla="*/ 1163941 w 1951120"/>
              <a:gd name="connsiteY5" fmla="*/ 1144988 h 2305879"/>
              <a:gd name="connsiteX6" fmla="*/ 1100331 w 1951120"/>
              <a:gd name="connsiteY6" fmla="*/ 1510748 h 2305879"/>
              <a:gd name="connsiteX7" fmla="*/ 1315016 w 1951120"/>
              <a:gd name="connsiteY7" fmla="*/ 1876508 h 2305879"/>
              <a:gd name="connsiteX8" fmla="*/ 790230 w 1951120"/>
              <a:gd name="connsiteY8" fmla="*/ 2305879 h 2305879"/>
              <a:gd name="connsiteX9" fmla="*/ 122320 w 1951120"/>
              <a:gd name="connsiteY9" fmla="*/ 1948070 h 2305879"/>
              <a:gd name="connsiteX10" fmla="*/ 0 w 1951120"/>
              <a:gd name="connsiteY10" fmla="*/ 1296063 h 2305879"/>
              <a:gd name="connsiteX11" fmla="*/ 130272 w 1951120"/>
              <a:gd name="connsiteY11" fmla="*/ 787179 h 2305879"/>
              <a:gd name="connsiteX12" fmla="*/ 432421 w 1951120"/>
              <a:gd name="connsiteY12" fmla="*/ 326004 h 2305879"/>
              <a:gd name="connsiteX13" fmla="*/ 503983 w 1951120"/>
              <a:gd name="connsiteY13" fmla="*/ 270345 h 2305879"/>
              <a:gd name="connsiteX14" fmla="*/ 790230 w 1951120"/>
              <a:gd name="connsiteY14" fmla="*/ 95416 h 2305879"/>
              <a:gd name="connsiteX15" fmla="*/ 917451 w 1951120"/>
              <a:gd name="connsiteY15" fmla="*/ 31806 h 2305879"/>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876508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74042 w 1951120"/>
              <a:gd name="connsiteY4" fmla="*/ 1160891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31851 w 1951120"/>
              <a:gd name="connsiteY3" fmla="*/ 914400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 name="connsiteX0" fmla="*/ 973110 w 1951120"/>
              <a:gd name="connsiteY0" fmla="*/ 0 h 2236767"/>
              <a:gd name="connsiteX1" fmla="*/ 1641020 w 1951120"/>
              <a:gd name="connsiteY1" fmla="*/ 15903 h 2236767"/>
              <a:gd name="connsiteX2" fmla="*/ 1951120 w 1951120"/>
              <a:gd name="connsiteY2" fmla="*/ 349858 h 2236767"/>
              <a:gd name="connsiteX3" fmla="*/ 1821219 w 1951120"/>
              <a:gd name="connsiteY3" fmla="*/ 1116419 h 2236767"/>
              <a:gd name="connsiteX4" fmla="*/ 1463409 w 1951120"/>
              <a:gd name="connsiteY4" fmla="*/ 1086463 h 2236767"/>
              <a:gd name="connsiteX5" fmla="*/ 1163941 w 1951120"/>
              <a:gd name="connsiteY5" fmla="*/ 1144988 h 2236767"/>
              <a:gd name="connsiteX6" fmla="*/ 1100331 w 1951120"/>
              <a:gd name="connsiteY6" fmla="*/ 1510748 h 2236767"/>
              <a:gd name="connsiteX7" fmla="*/ 1315016 w 1951120"/>
              <a:gd name="connsiteY7" fmla="*/ 1913722 h 2236767"/>
              <a:gd name="connsiteX8" fmla="*/ 784914 w 1951120"/>
              <a:gd name="connsiteY8" fmla="*/ 2236767 h 2236767"/>
              <a:gd name="connsiteX9" fmla="*/ 122320 w 1951120"/>
              <a:gd name="connsiteY9" fmla="*/ 1948070 h 2236767"/>
              <a:gd name="connsiteX10" fmla="*/ 0 w 1951120"/>
              <a:gd name="connsiteY10" fmla="*/ 1296063 h 2236767"/>
              <a:gd name="connsiteX11" fmla="*/ 130272 w 1951120"/>
              <a:gd name="connsiteY11" fmla="*/ 787179 h 2236767"/>
              <a:gd name="connsiteX12" fmla="*/ 432421 w 1951120"/>
              <a:gd name="connsiteY12" fmla="*/ 326004 h 2236767"/>
              <a:gd name="connsiteX13" fmla="*/ 503983 w 1951120"/>
              <a:gd name="connsiteY13" fmla="*/ 270345 h 2236767"/>
              <a:gd name="connsiteX14" fmla="*/ 790230 w 1951120"/>
              <a:gd name="connsiteY14" fmla="*/ 95416 h 2236767"/>
              <a:gd name="connsiteX15" fmla="*/ 917451 w 1951120"/>
              <a:gd name="connsiteY15" fmla="*/ 31806 h 223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1120" h="2236767">
                <a:moveTo>
                  <a:pt x="973110" y="0"/>
                </a:moveTo>
                <a:lnTo>
                  <a:pt x="1641020" y="15903"/>
                </a:lnTo>
                <a:lnTo>
                  <a:pt x="1951120" y="349858"/>
                </a:lnTo>
                <a:lnTo>
                  <a:pt x="1821219" y="1116419"/>
                </a:lnTo>
                <a:lnTo>
                  <a:pt x="1463409" y="1086463"/>
                </a:lnTo>
                <a:lnTo>
                  <a:pt x="1163941" y="1144988"/>
                </a:lnTo>
                <a:lnTo>
                  <a:pt x="1100331" y="1510748"/>
                </a:lnTo>
                <a:lnTo>
                  <a:pt x="1315016" y="1913722"/>
                </a:lnTo>
                <a:lnTo>
                  <a:pt x="784914" y="2236767"/>
                </a:lnTo>
                <a:lnTo>
                  <a:pt x="122320" y="1948070"/>
                </a:lnTo>
                <a:lnTo>
                  <a:pt x="0" y="1296063"/>
                </a:lnTo>
                <a:lnTo>
                  <a:pt x="130272" y="787179"/>
                </a:lnTo>
                <a:lnTo>
                  <a:pt x="432421" y="326004"/>
                </a:lnTo>
                <a:lnTo>
                  <a:pt x="503983" y="270345"/>
                </a:lnTo>
                <a:lnTo>
                  <a:pt x="790230" y="95416"/>
                </a:lnTo>
                <a:lnTo>
                  <a:pt x="917451" y="31806"/>
                </a:lnTo>
              </a:path>
            </a:pathLst>
          </a:custGeom>
          <a:solidFill>
            <a:srgbClr val="DBA43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4" name="Date Placeholder 13">
            <a:extLst>
              <a:ext uri="{FF2B5EF4-FFF2-40B4-BE49-F238E27FC236}">
                <a16:creationId xmlns:a16="http://schemas.microsoft.com/office/drawing/2014/main" id="{FAD35FDE-8917-DC44-1FA5-5EB0B86923F3}"/>
              </a:ext>
            </a:extLst>
          </p:cNvPr>
          <p:cNvSpPr>
            <a:spLocks noGrp="1"/>
          </p:cNvSpPr>
          <p:nvPr>
            <p:ph type="dt" sz="half" idx="10"/>
          </p:nvPr>
        </p:nvSpPr>
        <p:spPr/>
        <p:txBody>
          <a:bodyPr/>
          <a:lstStyle/>
          <a:p>
            <a:fld id="{7A858F00-A1F4-4053-A7D0-E7D655FA1E68}" type="datetime1">
              <a:rPr lang="en-US" smtClean="0"/>
              <a:t>2/8/2025</a:t>
            </a:fld>
            <a:endParaRPr lang="en-US"/>
          </a:p>
        </p:txBody>
      </p:sp>
      <p:sp>
        <p:nvSpPr>
          <p:cNvPr id="15" name="Footer Placeholder 14">
            <a:extLst>
              <a:ext uri="{FF2B5EF4-FFF2-40B4-BE49-F238E27FC236}">
                <a16:creationId xmlns:a16="http://schemas.microsoft.com/office/drawing/2014/main" id="{F2002B9E-E4A0-4C77-778C-B7392B3444BB}"/>
              </a:ext>
            </a:extLst>
          </p:cNvPr>
          <p:cNvSpPr>
            <a:spLocks noGrp="1"/>
          </p:cNvSpPr>
          <p:nvPr>
            <p:ph type="ftr" sz="quarter" idx="11"/>
          </p:nvPr>
        </p:nvSpPr>
        <p:spPr/>
        <p:txBody>
          <a:bodyPr/>
          <a:lstStyle/>
          <a:p>
            <a:r>
              <a:rPr lang="en-US"/>
              <a:t>Drugs and Disease Spring 2025 - Lecture 5</a:t>
            </a:r>
          </a:p>
        </p:txBody>
      </p:sp>
      <p:sp>
        <p:nvSpPr>
          <p:cNvPr id="16" name="Slide Number Placeholder 15">
            <a:extLst>
              <a:ext uri="{FF2B5EF4-FFF2-40B4-BE49-F238E27FC236}">
                <a16:creationId xmlns:a16="http://schemas.microsoft.com/office/drawing/2014/main" id="{7EB26F3E-93A4-D5BE-E41F-278BA393C527}"/>
              </a:ext>
            </a:extLst>
          </p:cNvPr>
          <p:cNvSpPr>
            <a:spLocks noGrp="1"/>
          </p:cNvSpPr>
          <p:nvPr>
            <p:ph type="sldNum" sz="quarter" idx="12"/>
          </p:nvPr>
        </p:nvSpPr>
        <p:spPr/>
        <p:txBody>
          <a:bodyPr/>
          <a:lstStyle/>
          <a:p>
            <a:fld id="{DC3BB032-4020-48F4-953B-341806DC4A2B}" type="slidenum">
              <a:rPr lang="en-US" smtClean="0"/>
              <a:pPr/>
              <a:t>39</a:t>
            </a:fld>
            <a:endParaRPr lang="en-US"/>
          </a:p>
        </p:txBody>
      </p:sp>
      <p:sp>
        <p:nvSpPr>
          <p:cNvPr id="2" name="TextBox 1">
            <a:extLst>
              <a:ext uri="{FF2B5EF4-FFF2-40B4-BE49-F238E27FC236}">
                <a16:creationId xmlns:a16="http://schemas.microsoft.com/office/drawing/2014/main" id="{07292662-B003-1BC6-930D-1B7F62F50A85}"/>
              </a:ext>
            </a:extLst>
          </p:cNvPr>
          <p:cNvSpPr txBox="1"/>
          <p:nvPr/>
        </p:nvSpPr>
        <p:spPr>
          <a:xfrm>
            <a:off x="255480" y="3210720"/>
            <a:ext cx="4026801" cy="1754326"/>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The original viral protein is a long pre-protein containing many smaller mature proteins.</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HIV Protease cleaves the pre-protein, releasing the smaller mature proteins.</a:t>
            </a:r>
          </a:p>
        </p:txBody>
      </p:sp>
    </p:spTree>
    <p:extLst>
      <p:ext uri="{BB962C8B-B14F-4D97-AF65-F5344CB8AC3E}">
        <p14:creationId xmlns:p14="http://schemas.microsoft.com/office/powerpoint/2010/main" val="437011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48481" y="147382"/>
            <a:ext cx="12207082" cy="309562"/>
          </a:xfrm>
        </p:spPr>
        <p:txBody>
          <a:bodyPr>
            <a:noAutofit/>
          </a:bodyPr>
          <a:lstStyle/>
          <a:p>
            <a:r>
              <a:rPr lang="en-US" sz="2800" dirty="0"/>
              <a:t>Size Determination of PCR products - Agarose Gel Electrophoresis.</a:t>
            </a:r>
          </a:p>
        </p:txBody>
      </p:sp>
      <p:pic>
        <p:nvPicPr>
          <p:cNvPr id="2050" name="Picture 2" descr="http://openwetware.org/images/9/9e/6-28-07_PT_colony_PCR_gel.jpg"/>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7859" r="44880"/>
          <a:stretch/>
        </p:blipFill>
        <p:spPr bwMode="auto">
          <a:xfrm>
            <a:off x="9082881" y="1338721"/>
            <a:ext cx="1614488" cy="253682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5">
            <a:extLst>
              <a:ext uri="{FF2B5EF4-FFF2-40B4-BE49-F238E27FC236}">
                <a16:creationId xmlns:a16="http://schemas.microsoft.com/office/drawing/2014/main" id="{B43B280F-8070-488F-A0EA-1781AE2C027D}"/>
              </a:ext>
            </a:extLst>
          </p:cNvPr>
          <p:cNvPicPr>
            <a:picLocks noChangeAspect="1"/>
          </p:cNvPicPr>
          <p:nvPr/>
        </p:nvPicPr>
        <p:blipFill rotWithShape="1">
          <a:blip r:embed="rId4">
            <a:extLst>
              <a:ext uri="{28A0092B-C50C-407E-A947-70E740481C1C}">
                <a14:useLocalDpi xmlns:a14="http://schemas.microsoft.com/office/drawing/2010/main" val="0"/>
              </a:ext>
            </a:extLst>
          </a:blip>
          <a:srcRect b="7004"/>
          <a:stretch/>
        </p:blipFill>
        <p:spPr>
          <a:xfrm>
            <a:off x="3013446" y="4071904"/>
            <a:ext cx="7465186" cy="2050015"/>
          </a:xfrm>
          <a:prstGeom prst="rect">
            <a:avLst/>
          </a:prstGeom>
        </p:spPr>
      </p:pic>
      <p:pic>
        <p:nvPicPr>
          <p:cNvPr id="6" name="Content Placeholder 3">
            <a:extLst>
              <a:ext uri="{FF2B5EF4-FFF2-40B4-BE49-F238E27FC236}">
                <a16:creationId xmlns:a16="http://schemas.microsoft.com/office/drawing/2014/main" id="{6386C3A4-C023-4EC4-9F26-66540E5968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25"/>
          <a:stretch/>
        </p:blipFill>
        <p:spPr>
          <a:xfrm>
            <a:off x="2985366" y="1285357"/>
            <a:ext cx="5845155" cy="2706085"/>
          </a:xfrm>
          <a:prstGeom prst="rect">
            <a:avLst/>
          </a:prstGeom>
        </p:spPr>
      </p:pic>
      <p:pic>
        <p:nvPicPr>
          <p:cNvPr id="7" name="Content Placeholder 3">
            <a:extLst>
              <a:ext uri="{FF2B5EF4-FFF2-40B4-BE49-F238E27FC236}">
                <a16:creationId xmlns:a16="http://schemas.microsoft.com/office/drawing/2014/main" id="{11352DB9-D20C-4D86-A02E-A4FA9C5FC3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346" r="50000" b="1589"/>
          <a:stretch/>
        </p:blipFill>
        <p:spPr>
          <a:xfrm>
            <a:off x="3999018" y="2315770"/>
            <a:ext cx="839761" cy="933965"/>
          </a:xfrm>
          <a:prstGeom prst="rect">
            <a:avLst/>
          </a:prstGeom>
        </p:spPr>
      </p:pic>
      <p:sp>
        <p:nvSpPr>
          <p:cNvPr id="2" name="TextBox 1">
            <a:extLst>
              <a:ext uri="{FF2B5EF4-FFF2-40B4-BE49-F238E27FC236}">
                <a16:creationId xmlns:a16="http://schemas.microsoft.com/office/drawing/2014/main" id="{DE24F975-155C-46A3-A54C-8F3642F3AA79}"/>
              </a:ext>
            </a:extLst>
          </p:cNvPr>
          <p:cNvSpPr txBox="1"/>
          <p:nvPr/>
        </p:nvSpPr>
        <p:spPr>
          <a:xfrm>
            <a:off x="10825367" y="2978177"/>
            <a:ext cx="2035594" cy="1039708"/>
          </a:xfrm>
          <a:prstGeom prst="rect">
            <a:avLst/>
          </a:prstGeom>
          <a:noFill/>
        </p:spPr>
        <p:txBody>
          <a:bodyPr wrap="square" rtlCol="0">
            <a:spAutoFit/>
          </a:bodyPr>
          <a:lstStyle/>
          <a:p>
            <a:r>
              <a:rPr lang="en-US" sz="2052" i="1" dirty="0">
                <a:solidFill>
                  <a:srgbClr val="00B0F0"/>
                </a:solidFill>
                <a:latin typeface="Arial" panose="020B0604020202020204" pitchFamily="34" charset="0"/>
              </a:rPr>
              <a:t>Which are the smallest PCR fragments?</a:t>
            </a:r>
          </a:p>
        </p:txBody>
      </p:sp>
      <p:pic>
        <p:nvPicPr>
          <p:cNvPr id="13" name="Picture 12">
            <a:extLst>
              <a:ext uri="{FF2B5EF4-FFF2-40B4-BE49-F238E27FC236}">
                <a16:creationId xmlns:a16="http://schemas.microsoft.com/office/drawing/2014/main" id="{8F89AA9F-C3D7-4D71-A9E2-946CBF8F9BDC}"/>
              </a:ext>
            </a:extLst>
          </p:cNvPr>
          <p:cNvPicPr>
            <a:picLocks noChangeAspect="1"/>
          </p:cNvPicPr>
          <p:nvPr/>
        </p:nvPicPr>
        <p:blipFill>
          <a:blip r:embed="rId7"/>
          <a:stretch>
            <a:fillRect/>
          </a:stretch>
        </p:blipFill>
        <p:spPr>
          <a:xfrm>
            <a:off x="1625579" y="2315773"/>
            <a:ext cx="1231706" cy="2536070"/>
          </a:xfrm>
          <a:prstGeom prst="rect">
            <a:avLst/>
          </a:prstGeom>
        </p:spPr>
      </p:pic>
      <p:sp>
        <p:nvSpPr>
          <p:cNvPr id="14" name="Rectangle 13">
            <a:extLst>
              <a:ext uri="{FF2B5EF4-FFF2-40B4-BE49-F238E27FC236}">
                <a16:creationId xmlns:a16="http://schemas.microsoft.com/office/drawing/2014/main" id="{DA40B046-F49A-416A-A5C6-DD165A48D7AB}"/>
              </a:ext>
            </a:extLst>
          </p:cNvPr>
          <p:cNvSpPr/>
          <p:nvPr/>
        </p:nvSpPr>
        <p:spPr>
          <a:xfrm>
            <a:off x="3908206" y="1011580"/>
            <a:ext cx="8952755" cy="327141"/>
          </a:xfrm>
          <a:prstGeom prst="rect">
            <a:avLst/>
          </a:prstGeom>
        </p:spPr>
        <p:txBody>
          <a:bodyPr wrap="square">
            <a:spAutoFit/>
          </a:bodyPr>
          <a:lstStyle/>
          <a:p>
            <a:r>
              <a:rPr lang="en-US" sz="1526" dirty="0">
                <a:solidFill>
                  <a:srgbClr val="C00000"/>
                </a:solidFill>
                <a:latin typeface="Arial" panose="020B0604020202020204" pitchFamily="34" charset="0"/>
              </a:rPr>
              <a:t>https://dnalc.cshl.edu/resources/animations/gelelectrophoresis.html</a:t>
            </a:r>
          </a:p>
        </p:txBody>
      </p:sp>
      <p:sp>
        <p:nvSpPr>
          <p:cNvPr id="10" name="Date Placeholder 9">
            <a:extLst>
              <a:ext uri="{FF2B5EF4-FFF2-40B4-BE49-F238E27FC236}">
                <a16:creationId xmlns:a16="http://schemas.microsoft.com/office/drawing/2014/main" id="{6E74D7D3-8B49-B53E-2B6E-C850E9F5748F}"/>
              </a:ext>
            </a:extLst>
          </p:cNvPr>
          <p:cNvSpPr>
            <a:spLocks noGrp="1"/>
          </p:cNvSpPr>
          <p:nvPr>
            <p:ph type="dt" sz="half" idx="10"/>
          </p:nvPr>
        </p:nvSpPr>
        <p:spPr/>
        <p:txBody>
          <a:bodyPr/>
          <a:lstStyle/>
          <a:p>
            <a:fld id="{1FDF9C7E-91AD-4F46-A253-6780D977B1C0}" type="datetime1">
              <a:rPr lang="en-US" smtClean="0"/>
              <a:t>2/8/2025</a:t>
            </a:fld>
            <a:endParaRPr lang="en-US"/>
          </a:p>
        </p:txBody>
      </p:sp>
      <p:sp>
        <p:nvSpPr>
          <p:cNvPr id="11" name="Footer Placeholder 10">
            <a:extLst>
              <a:ext uri="{FF2B5EF4-FFF2-40B4-BE49-F238E27FC236}">
                <a16:creationId xmlns:a16="http://schemas.microsoft.com/office/drawing/2014/main" id="{FB1333B2-0DE6-0F1A-3293-16ED342F4A89}"/>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168E04BD-1B79-32B0-A0F2-4B786D0A535E}"/>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1738581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973BF3D-8C14-4EE5-AC5F-3BEB147E9E27}"/>
              </a:ext>
            </a:extLst>
          </p:cNvPr>
          <p:cNvGraphicFramePr>
            <a:graphicFrameLocks noChangeAspect="1"/>
          </p:cNvGraphicFramePr>
          <p:nvPr/>
        </p:nvGraphicFramePr>
        <p:xfrm>
          <a:off x="4580391" y="376155"/>
          <a:ext cx="8395841" cy="2523956"/>
        </p:xfrm>
        <a:graphic>
          <a:graphicData uri="http://schemas.openxmlformats.org/presentationml/2006/ole">
            <mc:AlternateContent xmlns:mc="http://schemas.openxmlformats.org/markup-compatibility/2006">
              <mc:Choice xmlns:v="urn:schemas-microsoft-com:vml" Requires="v">
                <p:oleObj name="MDLDrawObject Class" r:id="rId2" imgW="8266886" imgH="2485434" progId="MDLDrawOLE.MDLDrawObject.1">
                  <p:embed/>
                </p:oleObj>
              </mc:Choice>
              <mc:Fallback>
                <p:oleObj name="MDLDrawObject Class" r:id="rId2" imgW="8266886" imgH="2485434" progId="MDLDrawOLE.MDLDrawObject.1">
                  <p:embed/>
                  <p:pic>
                    <p:nvPicPr>
                      <p:cNvPr id="5" name="Object 4">
                        <a:extLst>
                          <a:ext uri="{FF2B5EF4-FFF2-40B4-BE49-F238E27FC236}">
                            <a16:creationId xmlns:a16="http://schemas.microsoft.com/office/drawing/2014/main" id="{E973BF3D-8C14-4EE5-AC5F-3BEB147E9E27}"/>
                          </a:ext>
                        </a:extLst>
                      </p:cNvPr>
                      <p:cNvPicPr>
                        <a:picLocks noChangeAspect="1" noChangeArrowheads="1"/>
                      </p:cNvPicPr>
                      <p:nvPr/>
                    </p:nvPicPr>
                    <p:blipFill>
                      <a:blip r:embed="rId3"/>
                      <a:srcRect/>
                      <a:stretch>
                        <a:fillRect/>
                      </a:stretch>
                    </p:blipFill>
                    <p:spPr bwMode="auto">
                      <a:xfrm>
                        <a:off x="4580391" y="376155"/>
                        <a:ext cx="8395841" cy="2523956"/>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5B5F5BC-A4B1-4CBD-ABCD-6E02A03C20F5}"/>
              </a:ext>
            </a:extLst>
          </p:cNvPr>
          <p:cNvGraphicFramePr>
            <a:graphicFrameLocks noChangeAspect="1"/>
          </p:cNvGraphicFramePr>
          <p:nvPr/>
        </p:nvGraphicFramePr>
        <p:xfrm>
          <a:off x="4706759" y="3678528"/>
          <a:ext cx="7840561" cy="1960141"/>
        </p:xfrm>
        <a:graphic>
          <a:graphicData uri="http://schemas.openxmlformats.org/presentationml/2006/ole">
            <mc:AlternateContent xmlns:mc="http://schemas.openxmlformats.org/markup-compatibility/2006">
              <mc:Choice xmlns:v="urn:schemas-microsoft-com:vml" Requires="v">
                <p:oleObj name="MDLDrawObject Class" r:id="rId4" imgW="8448385" imgH="2133074" progId="MDLDrawOLE.MDLDrawObject.1">
                  <p:embed/>
                </p:oleObj>
              </mc:Choice>
              <mc:Fallback>
                <p:oleObj name="MDLDrawObject Class" r:id="rId4" imgW="8448385" imgH="2133074" progId="MDLDrawOLE.MDLDrawObject.1">
                  <p:embed/>
                  <p:pic>
                    <p:nvPicPr>
                      <p:cNvPr id="6" name="Object 5">
                        <a:extLst>
                          <a:ext uri="{FF2B5EF4-FFF2-40B4-BE49-F238E27FC236}">
                            <a16:creationId xmlns:a16="http://schemas.microsoft.com/office/drawing/2014/main" id="{E5B5F5BC-A4B1-4CBD-ABCD-6E02A03C2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759" y="3678528"/>
                        <a:ext cx="7840561" cy="1960141"/>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F5B874A2-D90C-43D8-AF17-1482F3B22B84}"/>
              </a:ext>
            </a:extLst>
          </p:cNvPr>
          <p:cNvSpPr/>
          <p:nvPr/>
        </p:nvSpPr>
        <p:spPr>
          <a:xfrm>
            <a:off x="162302" y="221193"/>
            <a:ext cx="4424779" cy="2585323"/>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Inhibition of HIV Protease (HIV Drugs):</a:t>
            </a:r>
            <a:endParaRPr lang="en-US" sz="1800" dirty="0">
              <a:latin typeface="Arial" panose="020B0604020202020204" pitchFamily="34" charset="0"/>
              <a:ea typeface="Times New Roman" panose="02020603050405020304" pitchFamily="18" charset="0"/>
            </a:endParaRPr>
          </a:p>
          <a:p>
            <a:pPr marL="331153" indent="-331153" algn="just">
              <a:buFont typeface="Symbol" panose="05050102010706020507" pitchFamily="18" charset="2"/>
              <a:buChar char=""/>
              <a:tabLst>
                <a:tab pos="-220768" algn="l"/>
              </a:tabLst>
            </a:pPr>
            <a:r>
              <a:rPr lang="en-US" sz="1800" dirty="0">
                <a:latin typeface="Arial" panose="020B0604020202020204" pitchFamily="34" charset="0"/>
                <a:ea typeface="Times New Roman" panose="02020603050405020304" pitchFamily="18" charset="0"/>
              </a:rPr>
              <a:t>Most drugs are small peptide-like analogs with non-cleavable bonds that resemble peptide bonds. These are competitive inhibitors because:</a:t>
            </a:r>
          </a:p>
          <a:p>
            <a:pPr marL="820540" lvl="1" indent="-331153" algn="just">
              <a:buFont typeface="Wingdings" panose="05000000000000000000" pitchFamily="2" charset="2"/>
              <a:buChar char="q"/>
              <a:tabLst>
                <a:tab pos="-220768" algn="l"/>
              </a:tabLst>
            </a:pPr>
            <a:r>
              <a:rPr lang="en-US" sz="1800" dirty="0">
                <a:latin typeface="Arial" panose="020B0604020202020204" pitchFamily="34" charset="0"/>
                <a:ea typeface="Times New Roman" panose="02020603050405020304" pitchFamily="18" charset="0"/>
              </a:rPr>
              <a:t>They bind to the active site (similar to substrate)</a:t>
            </a:r>
          </a:p>
          <a:p>
            <a:pPr marL="820540" lvl="1" indent="-331153" algn="just">
              <a:buFont typeface="Wingdings" panose="05000000000000000000" pitchFamily="2" charset="2"/>
              <a:buChar char="q"/>
              <a:tabLst>
                <a:tab pos="-220768" algn="l"/>
              </a:tabLst>
            </a:pPr>
            <a:r>
              <a:rPr lang="en-US" sz="1800" dirty="0">
                <a:latin typeface="Arial" panose="020B0604020202020204" pitchFamily="34" charset="0"/>
                <a:ea typeface="Times New Roman" panose="02020603050405020304" pitchFamily="18" charset="0"/>
              </a:rPr>
              <a:t>They are unreactive (no peptide bond)</a:t>
            </a:r>
          </a:p>
        </p:txBody>
      </p:sp>
      <p:sp>
        <p:nvSpPr>
          <p:cNvPr id="9" name="Rectangle 8">
            <a:extLst>
              <a:ext uri="{FF2B5EF4-FFF2-40B4-BE49-F238E27FC236}">
                <a16:creationId xmlns:a16="http://schemas.microsoft.com/office/drawing/2014/main" id="{170E9B3C-FF4F-48CF-A575-93A5E1ED6271}"/>
              </a:ext>
            </a:extLst>
          </p:cNvPr>
          <p:cNvSpPr/>
          <p:nvPr/>
        </p:nvSpPr>
        <p:spPr>
          <a:xfrm>
            <a:off x="84353" y="4025695"/>
            <a:ext cx="4378465" cy="1477328"/>
          </a:xfrm>
          <a:prstGeom prst="rect">
            <a:avLst/>
          </a:prstGeom>
        </p:spPr>
        <p:txBody>
          <a:bodyPr wrap="square">
            <a:spAutoFit/>
          </a:bodyPr>
          <a:lstStyle/>
          <a:p>
            <a:r>
              <a:rPr lang="en-US" sz="1800" b="1" dirty="0">
                <a:latin typeface="Arial" panose="020B0604020202020204" pitchFamily="34" charset="0"/>
                <a:ea typeface="Times New Roman" panose="02020603050405020304" pitchFamily="18" charset="0"/>
              </a:rPr>
              <a:t>Drug Design: </a:t>
            </a:r>
            <a:r>
              <a:rPr lang="en-US" sz="1800" dirty="0">
                <a:latin typeface="Arial" panose="020B0604020202020204" pitchFamily="34" charset="0"/>
                <a:ea typeface="Times New Roman" panose="02020603050405020304" pitchFamily="18" charset="0"/>
              </a:rPr>
              <a:t>Compounds A (Isobutyl) and B (cyclohexane) are candidates for HIV protease inhibitors.  Which of the two drugs will be more effective at inhibiting the wild-type protease?</a:t>
            </a:r>
          </a:p>
        </p:txBody>
      </p:sp>
      <p:sp>
        <p:nvSpPr>
          <p:cNvPr id="10" name="Rectangle 9">
            <a:extLst>
              <a:ext uri="{FF2B5EF4-FFF2-40B4-BE49-F238E27FC236}">
                <a16:creationId xmlns:a16="http://schemas.microsoft.com/office/drawing/2014/main" id="{73781858-45D7-42BC-91D7-8DACEA56AB13}"/>
              </a:ext>
            </a:extLst>
          </p:cNvPr>
          <p:cNvSpPr/>
          <p:nvPr/>
        </p:nvSpPr>
        <p:spPr>
          <a:xfrm>
            <a:off x="57791" y="6055696"/>
            <a:ext cx="9342465" cy="646331"/>
          </a:xfrm>
          <a:prstGeom prst="rect">
            <a:avLst/>
          </a:prstGeom>
        </p:spPr>
        <p:txBody>
          <a:bodyPr wrap="square">
            <a:spAutoFit/>
          </a:bodyPr>
          <a:lstStyle/>
          <a:p>
            <a:pPr algn="just"/>
            <a:r>
              <a:rPr lang="en-US" sz="1800" b="1" dirty="0">
                <a:latin typeface="Arial" panose="020B0604020202020204" pitchFamily="34" charset="0"/>
                <a:ea typeface="Times New Roman" panose="02020603050405020304" pitchFamily="18" charset="0"/>
              </a:rPr>
              <a:t>Answer</a:t>
            </a:r>
            <a:r>
              <a:rPr lang="en-US" sz="1800" dirty="0">
                <a:latin typeface="Arial" panose="020B0604020202020204" pitchFamily="34" charset="0"/>
                <a:ea typeface="Times New Roman" panose="02020603050405020304" pitchFamily="18" charset="0"/>
              </a:rPr>
              <a:t>: We will assume that these are competitive inhibitors. Therefore</a:t>
            </a:r>
            <a:r>
              <a:rPr lang="en-US" sz="1800" b="1" dirty="0">
                <a:latin typeface="Arial" panose="020B06040202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rPr>
              <a:t>we need to compare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values for each inhibitor binding to the protease.</a:t>
            </a:r>
          </a:p>
        </p:txBody>
      </p:sp>
      <p:sp>
        <p:nvSpPr>
          <p:cNvPr id="7" name="Date Placeholder 6">
            <a:extLst>
              <a:ext uri="{FF2B5EF4-FFF2-40B4-BE49-F238E27FC236}">
                <a16:creationId xmlns:a16="http://schemas.microsoft.com/office/drawing/2014/main" id="{304F3609-204B-4D9E-5888-4E7E3ECE7AB8}"/>
              </a:ext>
            </a:extLst>
          </p:cNvPr>
          <p:cNvSpPr>
            <a:spLocks noGrp="1"/>
          </p:cNvSpPr>
          <p:nvPr>
            <p:ph type="dt" sz="half" idx="10"/>
          </p:nvPr>
        </p:nvSpPr>
        <p:spPr/>
        <p:txBody>
          <a:bodyPr/>
          <a:lstStyle/>
          <a:p>
            <a:fld id="{A56DAF38-5E80-4665-ADAC-E9446F4F3EFC}" type="datetime1">
              <a:rPr lang="en-US" smtClean="0"/>
              <a:t>2/8/2025</a:t>
            </a:fld>
            <a:endParaRPr lang="en-US"/>
          </a:p>
        </p:txBody>
      </p:sp>
      <p:sp>
        <p:nvSpPr>
          <p:cNvPr id="11" name="Footer Placeholder 10">
            <a:extLst>
              <a:ext uri="{FF2B5EF4-FFF2-40B4-BE49-F238E27FC236}">
                <a16:creationId xmlns:a16="http://schemas.microsoft.com/office/drawing/2014/main" id="{E336407C-6FCD-9B92-FDAB-05D57727B284}"/>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A173A77D-391B-0AFC-97D8-406C0B9C7A6A}"/>
              </a:ext>
            </a:extLst>
          </p:cNvPr>
          <p:cNvSpPr>
            <a:spLocks noGrp="1"/>
          </p:cNvSpPr>
          <p:nvPr>
            <p:ph type="sldNum" sz="quarter" idx="12"/>
          </p:nvPr>
        </p:nvSpPr>
        <p:spPr/>
        <p:txBody>
          <a:bodyPr/>
          <a:lstStyle/>
          <a:p>
            <a:fld id="{DC3BB032-4020-48F4-953B-341806DC4A2B}" type="slidenum">
              <a:rPr lang="en-US" smtClean="0"/>
              <a:pPr/>
              <a:t>40</a:t>
            </a:fld>
            <a:endParaRPr lang="en-US"/>
          </a:p>
        </p:txBody>
      </p:sp>
    </p:spTree>
    <p:extLst>
      <p:ext uri="{BB962C8B-B14F-4D97-AF65-F5344CB8AC3E}">
        <p14:creationId xmlns:p14="http://schemas.microsoft.com/office/powerpoint/2010/main" val="224623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D7C21-2B42-4E6C-B468-56D49E33B40A}"/>
              </a:ext>
            </a:extLst>
          </p:cNvPr>
          <p:cNvSpPr/>
          <p:nvPr/>
        </p:nvSpPr>
        <p:spPr>
          <a:xfrm>
            <a:off x="36740" y="0"/>
            <a:ext cx="5909675" cy="1754326"/>
          </a:xfrm>
          <a:prstGeom prst="rect">
            <a:avLst/>
          </a:prstGeom>
        </p:spPr>
        <p:txBody>
          <a:bodyPr wrap="square">
            <a:spAutoFit/>
          </a:bodyPr>
          <a:lstStyle/>
          <a:p>
            <a:pPr marL="176615" indent="-176615"/>
            <a:r>
              <a:rPr lang="en-US" sz="1800" dirty="0">
                <a:latin typeface="Arial" panose="020B0604020202020204" pitchFamily="34" charset="0"/>
                <a:ea typeface="Times New Roman" panose="02020603050405020304" pitchFamily="18" charset="0"/>
              </a:rPr>
              <a:t>Measuring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both Drugs:</a:t>
            </a:r>
          </a:p>
          <a:p>
            <a:pPr marL="176615"/>
            <a:r>
              <a:rPr lang="en-US" sz="1800" dirty="0">
                <a:latin typeface="Arial" panose="020B0604020202020204" pitchFamily="34" charset="0"/>
                <a:ea typeface="Times New Roman" panose="02020603050405020304" pitchFamily="18" charset="0"/>
              </a:rPr>
              <a:t>a) Acquire velocity versus substrate, no inhibitor.</a:t>
            </a:r>
          </a:p>
          <a:p>
            <a:pPr marL="353230" indent="-176615"/>
            <a:r>
              <a:rPr lang="en-US" sz="1800" dirty="0">
                <a:latin typeface="Arial" panose="020B0604020202020204" pitchFamily="34" charset="0"/>
                <a:ea typeface="Times New Roman" panose="02020603050405020304" pitchFamily="18" charset="0"/>
              </a:rPr>
              <a:t>b) Acquire velocity versus substrate, fixed inhibitor.</a:t>
            </a:r>
          </a:p>
          <a:p>
            <a:pPr marL="353230" indent="-176615"/>
            <a:r>
              <a:rPr lang="en-US" sz="1800" dirty="0">
                <a:latin typeface="Arial" panose="020B0604020202020204" pitchFamily="34" charset="0"/>
                <a:ea typeface="Times New Roman" panose="02020603050405020304" pitchFamily="18" charset="0"/>
              </a:rPr>
              <a:t>Analysis:</a:t>
            </a:r>
          </a:p>
          <a:p>
            <a:pPr marL="529845" indent="-176615"/>
            <a:r>
              <a:rPr lang="en-US" sz="1800" dirty="0" err="1">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Plot velocity versus [S]</a:t>
            </a:r>
          </a:p>
          <a:p>
            <a:pPr marL="529845" indent="-176615"/>
            <a:r>
              <a:rPr lang="en-US" sz="1800" dirty="0">
                <a:latin typeface="Arial" panose="020B0604020202020204" pitchFamily="34" charset="0"/>
                <a:ea typeface="Times New Roman" panose="02020603050405020304" pitchFamily="18" charset="0"/>
              </a:rPr>
              <a:t>ii) Obtain α from the observed Km values</a:t>
            </a:r>
          </a:p>
        </p:txBody>
      </p:sp>
      <p:sp>
        <p:nvSpPr>
          <p:cNvPr id="9" name="Rectangle 8">
            <a:extLst>
              <a:ext uri="{FF2B5EF4-FFF2-40B4-BE49-F238E27FC236}">
                <a16:creationId xmlns:a16="http://schemas.microsoft.com/office/drawing/2014/main" id="{90B340C0-B511-4213-B3AB-1E29D479EBE3}"/>
              </a:ext>
            </a:extLst>
          </p:cNvPr>
          <p:cNvSpPr/>
          <p:nvPr/>
        </p:nvSpPr>
        <p:spPr>
          <a:xfrm>
            <a:off x="298585" y="5196821"/>
            <a:ext cx="4107215" cy="330090"/>
          </a:xfrm>
          <a:prstGeom prst="rect">
            <a:avLst/>
          </a:prstGeom>
        </p:spPr>
        <p:txBody>
          <a:bodyPr wrap="none">
            <a:spAutoFit/>
          </a:bodyPr>
          <a:lstStyle/>
          <a:p>
            <a:pPr marL="44154" indent="-176615" algn="just"/>
            <a:r>
              <a:rPr lang="en-US" sz="1545" dirty="0">
                <a:latin typeface="Arial" panose="020B0604020202020204" pitchFamily="34" charset="0"/>
                <a:ea typeface="Times New Roman" panose="02020603050405020304" pitchFamily="18" charset="0"/>
              </a:rPr>
              <a:t>The units of velocity are </a:t>
            </a:r>
            <a:r>
              <a:rPr lang="en-US" sz="1545"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545" dirty="0">
                <a:latin typeface="Arial" panose="020B0604020202020204" pitchFamily="34" charset="0"/>
                <a:ea typeface="Times New Roman" panose="02020603050405020304" pitchFamily="18" charset="0"/>
              </a:rPr>
              <a:t>moles product/sec.</a:t>
            </a:r>
            <a:endParaRPr lang="en-US" sz="1159" dirty="0">
              <a:latin typeface="Arial" panose="020B0604020202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FDD3800F-189C-4617-9C6E-0115F6AC2831}"/>
              </a:ext>
            </a:extLst>
          </p:cNvPr>
          <p:cNvSpPr/>
          <p:nvPr/>
        </p:nvSpPr>
        <p:spPr>
          <a:xfrm>
            <a:off x="162300" y="5684837"/>
            <a:ext cx="5658553" cy="646331"/>
          </a:xfrm>
          <a:prstGeom prst="rect">
            <a:avLst/>
          </a:prstGeom>
        </p:spPr>
        <p:txBody>
          <a:bodyPr wrap="square">
            <a:spAutoFit/>
          </a:bodyPr>
          <a:lstStyle/>
          <a:p>
            <a:pPr algn="just"/>
            <a:r>
              <a:rPr lang="en-US" sz="1800" dirty="0">
                <a:latin typeface="Arial" panose="020B0604020202020204" pitchFamily="34" charset="0"/>
                <a:ea typeface="Times New Roman" panose="02020603050405020304" pitchFamily="18" charset="0"/>
              </a:rPr>
              <a:t>Once the </a:t>
            </a:r>
            <a:r>
              <a:rPr lang="en-US" sz="1800"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dirty="0">
                <a:latin typeface="Arial" panose="020B0604020202020204" pitchFamily="34" charset="0"/>
                <a:ea typeface="Times New Roman" panose="02020603050405020304" pitchFamily="18" charset="0"/>
              </a:rPr>
              <a:t> values are found, we can calculate the K</a:t>
            </a:r>
            <a:r>
              <a:rPr lang="en-US" sz="1800" baseline="-25000" dirty="0">
                <a:latin typeface="Arial" panose="020B0604020202020204" pitchFamily="34" charset="0"/>
                <a:ea typeface="Times New Roman" panose="02020603050405020304" pitchFamily="18" charset="0"/>
              </a:rPr>
              <a:t>I</a:t>
            </a:r>
            <a:r>
              <a:rPr lang="en-US" sz="1800" dirty="0">
                <a:latin typeface="Arial" panose="020B0604020202020204" pitchFamily="34" charset="0"/>
                <a:ea typeface="Times New Roman" panose="02020603050405020304" pitchFamily="18" charset="0"/>
              </a:rPr>
              <a:t> for each inhibitor using the formula: </a:t>
            </a:r>
            <a:r>
              <a:rPr lang="en-US" sz="1800" b="1" dirty="0">
                <a:latin typeface="Arial" panose="020B0604020202020204" pitchFamily="34" charset="0"/>
                <a:ea typeface="Times New Roman" panose="02020603050405020304" pitchFamily="18" charset="0"/>
              </a:rPr>
              <a:t>K</a:t>
            </a:r>
            <a:r>
              <a:rPr lang="en-US" sz="1800" b="1" baseline="-25000"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rPr>
              <a:t>=[I]/(</a:t>
            </a:r>
            <a:r>
              <a:rPr lang="en-US" sz="1800"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b="1" dirty="0">
                <a:latin typeface="Arial" panose="020B0604020202020204" pitchFamily="34" charset="0"/>
                <a:ea typeface="Times New Roman" panose="02020603050405020304" pitchFamily="18" charset="0"/>
              </a:rPr>
              <a:t>-1).</a:t>
            </a:r>
            <a:endParaRPr lang="en-US" sz="1800" dirty="0">
              <a:latin typeface="Arial" panose="020B0604020202020204" pitchFamily="34" charset="0"/>
              <a:ea typeface="Times New Roman" panose="02020603050405020304" pitchFamily="18" charset="0"/>
            </a:endParaRPr>
          </a:p>
        </p:txBody>
      </p:sp>
      <p:graphicFrame>
        <p:nvGraphicFramePr>
          <p:cNvPr id="14" name="Table 14">
            <a:extLst>
              <a:ext uri="{FF2B5EF4-FFF2-40B4-BE49-F238E27FC236}">
                <a16:creationId xmlns:a16="http://schemas.microsoft.com/office/drawing/2014/main" id="{C188E6A8-36EB-33E8-657C-D6E97EE29023}"/>
              </a:ext>
            </a:extLst>
          </p:cNvPr>
          <p:cNvGraphicFramePr>
            <a:graphicFrameLocks noGrp="1"/>
          </p:cNvGraphicFramePr>
          <p:nvPr/>
        </p:nvGraphicFramePr>
        <p:xfrm>
          <a:off x="6059274" y="4898826"/>
          <a:ext cx="6605007" cy="1861307"/>
        </p:xfrm>
        <a:graphic>
          <a:graphicData uri="http://schemas.openxmlformats.org/drawingml/2006/table">
            <a:tbl>
              <a:tblPr firstRow="1" bandRow="1">
                <a:tableStyleId>{5C22544A-7EE6-4342-B048-85BDC9FD1C3A}</a:tableStyleId>
              </a:tblPr>
              <a:tblGrid>
                <a:gridCol w="1651252">
                  <a:extLst>
                    <a:ext uri="{9D8B030D-6E8A-4147-A177-3AD203B41FA5}">
                      <a16:colId xmlns:a16="http://schemas.microsoft.com/office/drawing/2014/main" val="4283808386"/>
                    </a:ext>
                  </a:extLst>
                </a:gridCol>
                <a:gridCol w="969633">
                  <a:extLst>
                    <a:ext uri="{9D8B030D-6E8A-4147-A177-3AD203B41FA5}">
                      <a16:colId xmlns:a16="http://schemas.microsoft.com/office/drawing/2014/main" val="1339333815"/>
                    </a:ext>
                  </a:extLst>
                </a:gridCol>
                <a:gridCol w="1363379">
                  <a:extLst>
                    <a:ext uri="{9D8B030D-6E8A-4147-A177-3AD203B41FA5}">
                      <a16:colId xmlns:a16="http://schemas.microsoft.com/office/drawing/2014/main" val="3248800729"/>
                    </a:ext>
                  </a:extLst>
                </a:gridCol>
                <a:gridCol w="2620743">
                  <a:extLst>
                    <a:ext uri="{9D8B030D-6E8A-4147-A177-3AD203B41FA5}">
                      <a16:colId xmlns:a16="http://schemas.microsoft.com/office/drawing/2014/main" val="1641789672"/>
                    </a:ext>
                  </a:extLst>
                </a:gridCol>
              </a:tblGrid>
              <a:tr h="394935">
                <a:tc>
                  <a:txBody>
                    <a:bodyPr/>
                    <a:lstStyle/>
                    <a:p>
                      <a:r>
                        <a:rPr lang="en-US" sz="1900" dirty="0">
                          <a:latin typeface="Arial" panose="020B0604020202020204" pitchFamily="34" charset="0"/>
                        </a:rPr>
                        <a:t>Data</a:t>
                      </a:r>
                    </a:p>
                  </a:txBody>
                  <a:tcPr marL="97381" marR="97381" marT="48691" marB="48691"/>
                </a:tc>
                <a:tc>
                  <a:txBody>
                    <a:bodyPr/>
                    <a:lstStyle/>
                    <a:p>
                      <a:r>
                        <a:rPr lang="en-US" sz="1900" dirty="0">
                          <a:latin typeface="Arial" panose="020B0604020202020204" pitchFamily="34" charset="0"/>
                        </a:rPr>
                        <a:t>Km</a:t>
                      </a:r>
                    </a:p>
                  </a:txBody>
                  <a:tcPr marL="97381" marR="97381" marT="48691" marB="48691"/>
                </a:tc>
                <a:tc>
                  <a:txBody>
                    <a:bodyPr/>
                    <a:lstStyle/>
                    <a:p>
                      <a:r>
                        <a:rPr lang="en-US" sz="1900" dirty="0">
                          <a:latin typeface="Arial" panose="020B0604020202020204" pitchFamily="34" charset="0"/>
                        </a:rPr>
                        <a:t>Alpha (</a:t>
                      </a:r>
                      <a:r>
                        <a:rPr lang="en-US" sz="1900" dirty="0" err="1">
                          <a:latin typeface="Arial" panose="020B0604020202020204" pitchFamily="34" charset="0"/>
                        </a:rPr>
                        <a:t>K</a:t>
                      </a:r>
                      <a:r>
                        <a:rPr lang="en-US" sz="1900" baseline="-25000" dirty="0" err="1"/>
                        <a:t>M</a:t>
                      </a:r>
                      <a:r>
                        <a:rPr lang="en-US" sz="1900" baseline="30000" dirty="0" err="1"/>
                        <a:t>obs</a:t>
                      </a:r>
                      <a:r>
                        <a:rPr lang="en-US" sz="1900" dirty="0"/>
                        <a:t>/K</a:t>
                      </a:r>
                      <a:r>
                        <a:rPr lang="en-US" sz="1900" baseline="-25000" dirty="0"/>
                        <a:t>M</a:t>
                      </a:r>
                      <a:r>
                        <a:rPr lang="en-US" sz="1900" dirty="0"/>
                        <a:t>)</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=[I]/(</a:t>
                      </a:r>
                      <a:r>
                        <a:rPr lang="el-GR" sz="1900" dirty="0"/>
                        <a:t>α</a:t>
                      </a:r>
                      <a:r>
                        <a:rPr lang="en-US" sz="1900" dirty="0"/>
                        <a:t>-1)</a:t>
                      </a:r>
                    </a:p>
                    <a:p>
                      <a:r>
                        <a:rPr lang="en-US" sz="1900" dirty="0"/>
                        <a:t>([I]= 10 </a:t>
                      </a:r>
                      <a:r>
                        <a:rPr lang="en-US" sz="1900" dirty="0" err="1"/>
                        <a:t>nM</a:t>
                      </a:r>
                      <a:r>
                        <a:rPr lang="en-US" sz="1900" dirty="0"/>
                        <a:t>)</a:t>
                      </a:r>
                    </a:p>
                  </a:txBody>
                  <a:tcPr marL="97381" marR="97381" marT="48691" marB="48691"/>
                </a:tc>
                <a:extLst>
                  <a:ext uri="{0D108BD9-81ED-4DB2-BD59-A6C34878D82A}">
                    <a16:rowId xmlns:a16="http://schemas.microsoft.com/office/drawing/2014/main" val="1359170507"/>
                  </a:ext>
                </a:extLst>
              </a:tr>
              <a:tr h="394935">
                <a:tc>
                  <a:txBody>
                    <a:bodyPr/>
                    <a:lstStyle/>
                    <a:p>
                      <a:r>
                        <a:rPr lang="en-US" sz="1900" dirty="0">
                          <a:latin typeface="Arial" panose="020B0604020202020204" pitchFamily="34" charset="0"/>
                        </a:rPr>
                        <a:t>No </a:t>
                      </a:r>
                      <a:r>
                        <a:rPr lang="en-US" sz="1900" dirty="0" err="1">
                          <a:latin typeface="Arial" panose="020B0604020202020204" pitchFamily="34" charset="0"/>
                        </a:rPr>
                        <a:t>Inh</a:t>
                      </a:r>
                      <a:endParaRPr lang="en-US" sz="1900" dirty="0"/>
                    </a:p>
                  </a:txBody>
                  <a:tcPr marL="97381" marR="97381" marT="48691" marB="48691"/>
                </a:tc>
                <a:tc>
                  <a:txBody>
                    <a:bodyPr/>
                    <a:lstStyle/>
                    <a:p>
                      <a:r>
                        <a:rPr lang="en-US" sz="1900" dirty="0">
                          <a:latin typeface="Arial" panose="020B0604020202020204" pitchFamily="34" charset="0"/>
                        </a:rPr>
                        <a:t>5</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1178318081"/>
                  </a:ext>
                </a:extLst>
              </a:tr>
              <a:tr h="394935">
                <a:tc>
                  <a:txBody>
                    <a:bodyPr/>
                    <a:lstStyle/>
                    <a:p>
                      <a:r>
                        <a:rPr lang="en-US" sz="1900" dirty="0" err="1">
                          <a:latin typeface="Arial" panose="020B0604020202020204" pitchFamily="34" charset="0"/>
                        </a:rPr>
                        <a:t>Inh</a:t>
                      </a:r>
                      <a:r>
                        <a:rPr lang="en-US" sz="1900" dirty="0">
                          <a:latin typeface="Arial" panose="020B0604020202020204" pitchFamily="34" charset="0"/>
                        </a:rPr>
                        <a:t> A</a:t>
                      </a:r>
                    </a:p>
                  </a:txBody>
                  <a:tcPr marL="97381" marR="97381" marT="48691" marB="48691"/>
                </a:tc>
                <a:tc>
                  <a:txBody>
                    <a:bodyPr/>
                    <a:lstStyle/>
                    <a:p>
                      <a:r>
                        <a:rPr lang="en-US" sz="1900" dirty="0">
                          <a:latin typeface="Arial" panose="020B0604020202020204" pitchFamily="34" charset="0"/>
                        </a:rPr>
                        <a:t>10</a:t>
                      </a:r>
                    </a:p>
                  </a:txBody>
                  <a:tcPr marL="97381" marR="97381" marT="48691" marB="48691"/>
                </a:tc>
                <a:tc>
                  <a:txBody>
                    <a:bodyPr/>
                    <a:lstStyle/>
                    <a:p>
                      <a:r>
                        <a:rPr lang="en-US" sz="1900" dirty="0">
                          <a:latin typeface="Arial" panose="020B0604020202020204" pitchFamily="34" charset="0"/>
                        </a:rPr>
                        <a:t>2</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 10/(2-1) = 10 </a:t>
                      </a:r>
                      <a:r>
                        <a:rPr lang="en-US" sz="1900" dirty="0" err="1"/>
                        <a:t>nM</a:t>
                      </a:r>
                      <a:endParaRPr lang="en-US" sz="1900" dirty="0"/>
                    </a:p>
                  </a:txBody>
                  <a:tcPr marL="97381" marR="97381" marT="48691" marB="48691"/>
                </a:tc>
                <a:extLst>
                  <a:ext uri="{0D108BD9-81ED-4DB2-BD59-A6C34878D82A}">
                    <a16:rowId xmlns:a16="http://schemas.microsoft.com/office/drawing/2014/main" val="1500078057"/>
                  </a:ext>
                </a:extLst>
              </a:tr>
              <a:tr h="394935">
                <a:tc>
                  <a:txBody>
                    <a:bodyPr/>
                    <a:lstStyle/>
                    <a:p>
                      <a:r>
                        <a:rPr lang="en-US" sz="1900" dirty="0" err="1">
                          <a:latin typeface="Arial" panose="020B0604020202020204" pitchFamily="34" charset="0"/>
                        </a:rPr>
                        <a:t>Inh</a:t>
                      </a:r>
                      <a:r>
                        <a:rPr lang="en-US" sz="1900" dirty="0">
                          <a:latin typeface="Arial" panose="020B0604020202020204" pitchFamily="34" charset="0"/>
                        </a:rPr>
                        <a:t> B</a:t>
                      </a:r>
                    </a:p>
                  </a:txBody>
                  <a:tcPr marL="97381" marR="97381" marT="48691" marB="48691"/>
                </a:tc>
                <a:tc>
                  <a:txBody>
                    <a:bodyPr/>
                    <a:lstStyle/>
                    <a:p>
                      <a:r>
                        <a:rPr lang="en-US" sz="1900" dirty="0">
                          <a:latin typeface="Arial" panose="020B0604020202020204" pitchFamily="34" charset="0"/>
                        </a:rPr>
                        <a:t>54</a:t>
                      </a:r>
                    </a:p>
                  </a:txBody>
                  <a:tcPr marL="97381" marR="97381" marT="48691" marB="48691"/>
                </a:tc>
                <a:tc>
                  <a:txBody>
                    <a:bodyPr/>
                    <a:lstStyle/>
                    <a:p>
                      <a:r>
                        <a:rPr lang="en-US" sz="1900" dirty="0">
                          <a:latin typeface="Arial" panose="020B0604020202020204" pitchFamily="34" charset="0"/>
                        </a:rPr>
                        <a:t>10.8</a:t>
                      </a:r>
                    </a:p>
                  </a:txBody>
                  <a:tcPr marL="97381" marR="97381" marT="48691" marB="48691"/>
                </a:tc>
                <a:tc>
                  <a:txBody>
                    <a:bodyPr/>
                    <a:lstStyle/>
                    <a:p>
                      <a:r>
                        <a:rPr lang="en-US" sz="1900" dirty="0">
                          <a:latin typeface="Arial" panose="020B0604020202020204" pitchFamily="34" charset="0"/>
                        </a:rPr>
                        <a:t>K</a:t>
                      </a:r>
                      <a:r>
                        <a:rPr lang="en-US" sz="1900" baseline="-25000" dirty="0">
                          <a:latin typeface="Arial" panose="020B0604020202020204" pitchFamily="34" charset="0"/>
                        </a:rPr>
                        <a:t>I</a:t>
                      </a:r>
                      <a:r>
                        <a:rPr lang="en-US" sz="1900" dirty="0"/>
                        <a:t> = 10/(10.8-1)=1.1 </a:t>
                      </a:r>
                      <a:r>
                        <a:rPr lang="en-US" sz="1900" dirty="0" err="1"/>
                        <a:t>nM</a:t>
                      </a:r>
                      <a:endParaRPr lang="en-US" sz="1900" dirty="0"/>
                    </a:p>
                  </a:txBody>
                  <a:tcPr marL="97381" marR="97381" marT="48691" marB="48691"/>
                </a:tc>
                <a:extLst>
                  <a:ext uri="{0D108BD9-81ED-4DB2-BD59-A6C34878D82A}">
                    <a16:rowId xmlns:a16="http://schemas.microsoft.com/office/drawing/2014/main" val="688439840"/>
                  </a:ext>
                </a:extLst>
              </a:tr>
            </a:tbl>
          </a:graphicData>
        </a:graphic>
      </p:graphicFrame>
      <p:graphicFrame>
        <p:nvGraphicFramePr>
          <p:cNvPr id="15" name="Chart 14">
            <a:extLst>
              <a:ext uri="{FF2B5EF4-FFF2-40B4-BE49-F238E27FC236}">
                <a16:creationId xmlns:a16="http://schemas.microsoft.com/office/drawing/2014/main" id="{6317CA08-18A5-38B9-3626-601D18D5B4DB}"/>
              </a:ext>
            </a:extLst>
          </p:cNvPr>
          <p:cNvGraphicFramePr>
            <a:graphicFrameLocks/>
          </p:cNvGraphicFramePr>
          <p:nvPr/>
        </p:nvGraphicFramePr>
        <p:xfrm>
          <a:off x="5599420" y="109857"/>
          <a:ext cx="6897836" cy="44463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Table 15">
            <a:extLst>
              <a:ext uri="{FF2B5EF4-FFF2-40B4-BE49-F238E27FC236}">
                <a16:creationId xmlns:a16="http://schemas.microsoft.com/office/drawing/2014/main" id="{FE2FDEA8-07ED-BBE1-3D4E-83B1871646B6}"/>
              </a:ext>
            </a:extLst>
          </p:cNvPr>
          <p:cNvGraphicFramePr>
            <a:graphicFrameLocks noGrp="1"/>
          </p:cNvGraphicFramePr>
          <p:nvPr/>
        </p:nvGraphicFramePr>
        <p:xfrm>
          <a:off x="918522" y="1987082"/>
          <a:ext cx="3039496" cy="3197352"/>
        </p:xfrm>
        <a:graphic>
          <a:graphicData uri="http://schemas.openxmlformats.org/drawingml/2006/table">
            <a:tbl>
              <a:tblPr>
                <a:tableStyleId>{5C22544A-7EE6-4342-B048-85BDC9FD1C3A}</a:tableStyleId>
              </a:tblPr>
              <a:tblGrid>
                <a:gridCol w="759874">
                  <a:extLst>
                    <a:ext uri="{9D8B030D-6E8A-4147-A177-3AD203B41FA5}">
                      <a16:colId xmlns:a16="http://schemas.microsoft.com/office/drawing/2014/main" val="176441568"/>
                    </a:ext>
                  </a:extLst>
                </a:gridCol>
                <a:gridCol w="759874">
                  <a:extLst>
                    <a:ext uri="{9D8B030D-6E8A-4147-A177-3AD203B41FA5}">
                      <a16:colId xmlns:a16="http://schemas.microsoft.com/office/drawing/2014/main" val="4244248624"/>
                    </a:ext>
                  </a:extLst>
                </a:gridCol>
                <a:gridCol w="759874">
                  <a:extLst>
                    <a:ext uri="{9D8B030D-6E8A-4147-A177-3AD203B41FA5}">
                      <a16:colId xmlns:a16="http://schemas.microsoft.com/office/drawing/2014/main" val="430734984"/>
                    </a:ext>
                  </a:extLst>
                </a:gridCol>
                <a:gridCol w="759874">
                  <a:extLst>
                    <a:ext uri="{9D8B030D-6E8A-4147-A177-3AD203B41FA5}">
                      <a16:colId xmlns:a16="http://schemas.microsoft.com/office/drawing/2014/main" val="4209929610"/>
                    </a:ext>
                  </a:extLst>
                </a:gridCol>
              </a:tblGrid>
              <a:tr h="266446">
                <a:tc>
                  <a:txBody>
                    <a:bodyPr/>
                    <a:lstStyle/>
                    <a:p>
                      <a:pPr algn="ctr" fontAlgn="b"/>
                      <a:r>
                        <a:rPr lang="en-US" sz="1700" b="1" u="none" strike="noStrike" dirty="0">
                          <a:effectLst/>
                          <a:latin typeface="Arial" panose="020B0604020202020204" pitchFamily="34" charset="0"/>
                        </a:rPr>
                        <a:t>[S]</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no </a:t>
                      </a:r>
                      <a:r>
                        <a:rPr lang="en-US" sz="1700" b="1" u="none" strike="noStrike" dirty="0" err="1">
                          <a:effectLst/>
                          <a:latin typeface="Arial" panose="020B0604020202020204" pitchFamily="34" charset="0"/>
                        </a:rPr>
                        <a:t>inh</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A</a:t>
                      </a:r>
                      <a:endParaRPr lang="en-US" sz="1700" b="1"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b="1" u="none" strike="noStrike" dirty="0">
                          <a:effectLst/>
                          <a:latin typeface="Arial" panose="020B0604020202020204" pitchFamily="34" charset="0"/>
                        </a:rPr>
                        <a:t>B</a:t>
                      </a:r>
                      <a:endParaRPr lang="en-US" sz="1700" b="1"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50027821"/>
                  </a:ext>
                </a:extLst>
              </a:tr>
              <a:tr h="266446">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0</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828035948"/>
                  </a:ext>
                </a:extLst>
              </a:tr>
              <a:tr h="266446">
                <a:tc>
                  <a:txBody>
                    <a:bodyPr/>
                    <a:lstStyle/>
                    <a:p>
                      <a:pPr algn="ctr" fontAlgn="b"/>
                      <a:r>
                        <a:rPr lang="en-US" sz="1700" u="none" strike="noStrike" dirty="0">
                          <a:effectLst/>
                          <a:latin typeface="Arial" panose="020B0604020202020204" pitchFamily="34" charset="0"/>
                        </a:rPr>
                        <a:t>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108121796"/>
                  </a:ext>
                </a:extLst>
              </a:tr>
              <a:tr h="266446">
                <a:tc>
                  <a:txBody>
                    <a:bodyPr/>
                    <a:lstStyle/>
                    <a:p>
                      <a:pPr algn="ctr" fontAlgn="b"/>
                      <a:r>
                        <a:rPr lang="en-US" sz="1700" u="none" strike="noStrike" dirty="0">
                          <a:effectLst/>
                          <a:latin typeface="Arial" panose="020B0604020202020204" pitchFamily="34" charset="0"/>
                        </a:rPr>
                        <a:t>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34198576"/>
                  </a:ext>
                </a:extLst>
              </a:tr>
              <a:tr h="266446">
                <a:tc>
                  <a:txBody>
                    <a:bodyPr/>
                    <a:lstStyle/>
                    <a:p>
                      <a:pPr algn="ctr" fontAlgn="b"/>
                      <a:r>
                        <a:rPr lang="en-US" sz="1700" u="none" strike="noStrike" dirty="0">
                          <a:effectLst/>
                          <a:latin typeface="Arial" panose="020B0604020202020204" pitchFamily="34" charset="0"/>
                        </a:rPr>
                        <a:t>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38</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937780714"/>
                  </a:ext>
                </a:extLst>
              </a:tr>
              <a:tr h="266446">
                <a:tc>
                  <a:txBody>
                    <a:bodyPr/>
                    <a:lstStyle/>
                    <a:p>
                      <a:pPr algn="ctr" fontAlgn="b"/>
                      <a:r>
                        <a:rPr lang="en-US" sz="1700" u="none" strike="noStrike" dirty="0">
                          <a:effectLst/>
                          <a:latin typeface="Arial" panose="020B0604020202020204" pitchFamily="34" charset="0"/>
                        </a:rPr>
                        <a:t>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44</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87923623"/>
                  </a:ext>
                </a:extLst>
              </a:tr>
              <a:tr h="266446">
                <a:tc>
                  <a:txBody>
                    <a:bodyPr/>
                    <a:lstStyle/>
                    <a:p>
                      <a:pPr algn="ctr" fontAlgn="b"/>
                      <a:r>
                        <a:rPr lang="en-US" sz="1700" u="none" strike="noStrike" dirty="0">
                          <a:effectLst/>
                          <a:latin typeface="Arial" panose="020B0604020202020204" pitchFamily="34" charset="0"/>
                        </a:rPr>
                        <a:t>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33</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015733598"/>
                  </a:ext>
                </a:extLst>
              </a:tr>
              <a:tr h="266446">
                <a:tc>
                  <a:txBody>
                    <a:bodyPr/>
                    <a:lstStyle/>
                    <a:p>
                      <a:pPr algn="ctr" fontAlgn="b"/>
                      <a:r>
                        <a:rPr lang="en-US" sz="1700" u="none" strike="noStrike" dirty="0">
                          <a:effectLst/>
                          <a:latin typeface="Arial" panose="020B0604020202020204" pitchFamily="34" charset="0"/>
                        </a:rPr>
                        <a:t>10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15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1752826798"/>
                  </a:ext>
                </a:extLst>
              </a:tr>
              <a:tr h="266446">
                <a:tc>
                  <a:txBody>
                    <a:bodyPr/>
                    <a:lstStyle/>
                    <a:p>
                      <a:pPr algn="ctr" fontAlgn="b"/>
                      <a:r>
                        <a:rPr lang="en-US" sz="1700" u="none" strike="noStrike" dirty="0">
                          <a:effectLst/>
                          <a:latin typeface="Arial" panose="020B0604020202020204" pitchFamily="34" charset="0"/>
                        </a:rPr>
                        <a:t>20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67</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27</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64864440"/>
                  </a:ext>
                </a:extLst>
              </a:tr>
              <a:tr h="266446">
                <a:tc>
                  <a:txBody>
                    <a:bodyPr/>
                    <a:lstStyle/>
                    <a:p>
                      <a:pPr algn="ctr" fontAlgn="b"/>
                      <a:r>
                        <a:rPr lang="en-US" sz="1700" u="none" strike="noStrike" dirty="0">
                          <a:effectLst/>
                          <a:latin typeface="Arial" panose="020B0604020202020204" pitchFamily="34" charset="0"/>
                        </a:rPr>
                        <a:t>40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89</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42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799745652"/>
                  </a:ext>
                </a:extLst>
              </a:tr>
              <a:tr h="266446">
                <a:tc>
                  <a:txBody>
                    <a:bodyPr/>
                    <a:lstStyle/>
                    <a:p>
                      <a:pPr algn="ctr" fontAlgn="b"/>
                      <a:r>
                        <a:rPr lang="en-US" sz="1700" u="none" strike="noStrike" dirty="0">
                          <a:effectLst/>
                          <a:latin typeface="Arial" panose="020B0604020202020204" pitchFamily="34" charset="0"/>
                        </a:rPr>
                        <a:t>60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92</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86</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52</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2248836454"/>
                  </a:ext>
                </a:extLst>
              </a:tr>
              <a:tr h="266446">
                <a:tc>
                  <a:txBody>
                    <a:bodyPr/>
                    <a:lstStyle/>
                    <a:p>
                      <a:pPr algn="ctr" fontAlgn="b"/>
                      <a:r>
                        <a:rPr lang="en-US" sz="1700" u="none" strike="noStrike" dirty="0">
                          <a:effectLst/>
                          <a:latin typeface="Arial" panose="020B0604020202020204" pitchFamily="34" charset="0"/>
                        </a:rPr>
                        <a:t>100</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95</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91</a:t>
                      </a:r>
                      <a:endParaRPr lang="en-US" sz="1700" b="0" i="0" u="none" strike="noStrike" dirty="0">
                        <a:solidFill>
                          <a:srgbClr val="000000"/>
                        </a:solidFill>
                        <a:effectLst/>
                        <a:latin typeface="Arial" panose="020B0604020202020204" pitchFamily="34" charset="0"/>
                      </a:endParaRPr>
                    </a:p>
                  </a:txBody>
                  <a:tcPr marL="6763" marR="6763" marT="6763" marB="0" anchor="b"/>
                </a:tc>
                <a:tc>
                  <a:txBody>
                    <a:bodyPr/>
                    <a:lstStyle/>
                    <a:p>
                      <a:pPr algn="ctr" fontAlgn="b"/>
                      <a:r>
                        <a:rPr lang="en-US" sz="1700" u="none" strike="noStrike" dirty="0">
                          <a:effectLst/>
                          <a:latin typeface="Arial" panose="020B0604020202020204" pitchFamily="34" charset="0"/>
                        </a:rPr>
                        <a:t>65</a:t>
                      </a:r>
                      <a:endParaRPr lang="en-US" sz="1700" b="0" i="0" u="none" strike="noStrike" dirty="0">
                        <a:solidFill>
                          <a:srgbClr val="000000"/>
                        </a:solidFill>
                        <a:effectLst/>
                        <a:latin typeface="Arial" panose="020B0604020202020204" pitchFamily="34" charset="0"/>
                      </a:endParaRPr>
                    </a:p>
                  </a:txBody>
                  <a:tcPr marL="6763" marR="6763" marT="6763" marB="0" anchor="b"/>
                </a:tc>
                <a:extLst>
                  <a:ext uri="{0D108BD9-81ED-4DB2-BD59-A6C34878D82A}">
                    <a16:rowId xmlns:a16="http://schemas.microsoft.com/office/drawing/2014/main" val="3603721326"/>
                  </a:ext>
                </a:extLst>
              </a:tr>
            </a:tbl>
          </a:graphicData>
        </a:graphic>
      </p:graphicFrame>
      <p:sp>
        <p:nvSpPr>
          <p:cNvPr id="6" name="Date Placeholder 5">
            <a:extLst>
              <a:ext uri="{FF2B5EF4-FFF2-40B4-BE49-F238E27FC236}">
                <a16:creationId xmlns:a16="http://schemas.microsoft.com/office/drawing/2014/main" id="{9B591A5E-A017-EA7F-B5EC-F8FCB12B290B}"/>
              </a:ext>
            </a:extLst>
          </p:cNvPr>
          <p:cNvSpPr>
            <a:spLocks noGrp="1"/>
          </p:cNvSpPr>
          <p:nvPr>
            <p:ph type="dt" sz="half" idx="10"/>
          </p:nvPr>
        </p:nvSpPr>
        <p:spPr/>
        <p:txBody>
          <a:bodyPr/>
          <a:lstStyle/>
          <a:p>
            <a:fld id="{FF95824E-52EF-4B2F-BC9C-6BEF2E008D44}" type="datetime1">
              <a:rPr lang="en-US" smtClean="0"/>
              <a:t>2/8/2025</a:t>
            </a:fld>
            <a:endParaRPr lang="en-US"/>
          </a:p>
        </p:txBody>
      </p:sp>
      <p:sp>
        <p:nvSpPr>
          <p:cNvPr id="8" name="Footer Placeholder 7">
            <a:extLst>
              <a:ext uri="{FF2B5EF4-FFF2-40B4-BE49-F238E27FC236}">
                <a16:creationId xmlns:a16="http://schemas.microsoft.com/office/drawing/2014/main" id="{F8AD81F3-8204-4DC0-D7ED-C8C628B825C2}"/>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A27C124A-A7DF-9F05-7B0A-B586474A667E}"/>
              </a:ext>
            </a:extLst>
          </p:cNvPr>
          <p:cNvSpPr>
            <a:spLocks noGrp="1"/>
          </p:cNvSpPr>
          <p:nvPr>
            <p:ph type="sldNum" sz="quarter" idx="12"/>
          </p:nvPr>
        </p:nvSpPr>
        <p:spPr/>
        <p:txBody>
          <a:bodyPr/>
          <a:lstStyle/>
          <a:p>
            <a:fld id="{DC3BB032-4020-48F4-953B-341806DC4A2B}" type="slidenum">
              <a:rPr lang="en-US" smtClean="0"/>
              <a:pPr/>
              <a:t>41</a:t>
            </a:fld>
            <a:endParaRPr lang="en-US"/>
          </a:p>
        </p:txBody>
      </p:sp>
    </p:spTree>
    <p:extLst>
      <p:ext uri="{BB962C8B-B14F-4D97-AF65-F5344CB8AC3E}">
        <p14:creationId xmlns:p14="http://schemas.microsoft.com/office/powerpoint/2010/main" val="5367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9563DB6-A852-4B80-B45C-724BB4F392F9}"/>
              </a:ext>
            </a:extLst>
          </p:cNvPr>
          <p:cNvGraphicFramePr>
            <a:graphicFrameLocks noChangeAspect="1"/>
          </p:cNvGraphicFramePr>
          <p:nvPr/>
        </p:nvGraphicFramePr>
        <p:xfrm>
          <a:off x="2677983" y="682208"/>
          <a:ext cx="9386531" cy="2346634"/>
        </p:xfrm>
        <a:graphic>
          <a:graphicData uri="http://schemas.openxmlformats.org/presentationml/2006/ole">
            <mc:AlternateContent xmlns:mc="http://schemas.openxmlformats.org/markup-compatibility/2006">
              <mc:Choice xmlns:v="urn:schemas-microsoft-com:vml" Requires="v">
                <p:oleObj name="MDLDrawObject Class" r:id="rId2" imgW="8448385" imgH="2133074" progId="MDLDrawOLE.MDLDrawObject.1">
                  <p:embed/>
                </p:oleObj>
              </mc:Choice>
              <mc:Fallback>
                <p:oleObj name="MDLDrawObject Class" r:id="rId2" imgW="8448385" imgH="2133074"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983" y="682208"/>
                        <a:ext cx="9386531" cy="2346634"/>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9EB1C930-4BEE-9812-5DC5-3AAF18FABEED}"/>
              </a:ext>
            </a:extLst>
          </p:cNvPr>
          <p:cNvSpPr txBox="1"/>
          <p:nvPr/>
        </p:nvSpPr>
        <p:spPr>
          <a:xfrm>
            <a:off x="33465" y="167165"/>
            <a:ext cx="10209846" cy="408125"/>
          </a:xfrm>
          <a:prstGeom prst="rect">
            <a:avLst/>
          </a:prstGeom>
          <a:noFill/>
        </p:spPr>
        <p:txBody>
          <a:bodyPr wrap="none" rtlCol="0">
            <a:spAutoFit/>
          </a:bodyPr>
          <a:lstStyle/>
          <a:p>
            <a:r>
              <a:rPr lang="en-US" sz="2052" i="1" dirty="0">
                <a:solidFill>
                  <a:srgbClr val="00B0F0"/>
                </a:solidFill>
                <a:latin typeface="Arial" panose="020B0604020202020204" pitchFamily="34" charset="0"/>
              </a:rPr>
              <a:t>Explain the difference in K</a:t>
            </a:r>
            <a:r>
              <a:rPr lang="en-US" sz="2052" i="1" baseline="-25000" dirty="0">
                <a:solidFill>
                  <a:srgbClr val="00B0F0"/>
                </a:solidFill>
                <a:latin typeface="Arial" panose="020B0604020202020204" pitchFamily="34" charset="0"/>
              </a:rPr>
              <a:t>I</a:t>
            </a:r>
            <a:r>
              <a:rPr lang="en-US" sz="2052" i="1" dirty="0">
                <a:solidFill>
                  <a:srgbClr val="00B0F0"/>
                </a:solidFill>
                <a:latin typeface="Arial" panose="020B0604020202020204" pitchFamily="34" charset="0"/>
              </a:rPr>
              <a:t> based on the molecular interactions between each inhibitor</a:t>
            </a:r>
          </a:p>
        </p:txBody>
      </p:sp>
      <p:graphicFrame>
        <p:nvGraphicFramePr>
          <p:cNvPr id="8" name="Table 8">
            <a:extLst>
              <a:ext uri="{FF2B5EF4-FFF2-40B4-BE49-F238E27FC236}">
                <a16:creationId xmlns:a16="http://schemas.microsoft.com/office/drawing/2014/main" id="{779F3BDB-3FE2-C039-BCEA-2AC43655E68C}"/>
              </a:ext>
            </a:extLst>
          </p:cNvPr>
          <p:cNvGraphicFramePr>
            <a:graphicFrameLocks noGrp="1"/>
          </p:cNvGraphicFramePr>
          <p:nvPr>
            <p:extLst>
              <p:ext uri="{D42A27DB-BD31-4B8C-83A1-F6EECF244321}">
                <p14:modId xmlns:p14="http://schemas.microsoft.com/office/powerpoint/2010/main" val="3577403725"/>
              </p:ext>
            </p:extLst>
          </p:nvPr>
        </p:nvGraphicFramePr>
        <p:xfrm>
          <a:off x="178080" y="3070386"/>
          <a:ext cx="11685747" cy="1445475"/>
        </p:xfrm>
        <a:graphic>
          <a:graphicData uri="http://schemas.openxmlformats.org/drawingml/2006/table">
            <a:tbl>
              <a:tblPr firstRow="1" bandRow="1">
                <a:tableStyleId>{5C22544A-7EE6-4342-B048-85BDC9FD1C3A}</a:tableStyleId>
              </a:tblPr>
              <a:tblGrid>
                <a:gridCol w="2921437">
                  <a:extLst>
                    <a:ext uri="{9D8B030D-6E8A-4147-A177-3AD203B41FA5}">
                      <a16:colId xmlns:a16="http://schemas.microsoft.com/office/drawing/2014/main" val="1658098225"/>
                    </a:ext>
                  </a:extLst>
                </a:gridCol>
                <a:gridCol w="4138702">
                  <a:extLst>
                    <a:ext uri="{9D8B030D-6E8A-4147-A177-3AD203B41FA5}">
                      <a16:colId xmlns:a16="http://schemas.microsoft.com/office/drawing/2014/main" val="1987474670"/>
                    </a:ext>
                  </a:extLst>
                </a:gridCol>
                <a:gridCol w="4625608">
                  <a:extLst>
                    <a:ext uri="{9D8B030D-6E8A-4147-A177-3AD203B41FA5}">
                      <a16:colId xmlns:a16="http://schemas.microsoft.com/office/drawing/2014/main" val="3438837668"/>
                    </a:ext>
                  </a:extLst>
                </a:gridCol>
              </a:tblGrid>
              <a:tr h="329034">
                <a:tc>
                  <a:txBody>
                    <a:bodyPr/>
                    <a:lstStyle/>
                    <a:p>
                      <a:r>
                        <a:rPr lang="en-US" sz="1900" dirty="0">
                          <a:latin typeface="Arial" panose="020B0604020202020204" pitchFamily="34" charset="0"/>
                        </a:rPr>
                        <a:t>Potential Interaction</a:t>
                      </a:r>
                    </a:p>
                  </a:txBody>
                  <a:tcPr marL="97381" marR="97381" marT="48691" marB="48691"/>
                </a:tc>
                <a:tc>
                  <a:txBody>
                    <a:bodyPr/>
                    <a:lstStyle/>
                    <a:p>
                      <a:pPr algn="ctr"/>
                      <a:r>
                        <a:rPr lang="en-US" sz="1900" dirty="0">
                          <a:latin typeface="Arial" panose="020B0604020202020204" pitchFamily="34" charset="0"/>
                        </a:rPr>
                        <a:t>Drug A (K</a:t>
                      </a:r>
                      <a:r>
                        <a:rPr lang="en-US" sz="1900" baseline="-25000" dirty="0">
                          <a:latin typeface="Arial" panose="020B0604020202020204" pitchFamily="34" charset="0"/>
                        </a:rPr>
                        <a:t>I</a:t>
                      </a:r>
                      <a:r>
                        <a:rPr lang="en-US" sz="1900" dirty="0"/>
                        <a:t> = 10 </a:t>
                      </a:r>
                      <a:r>
                        <a:rPr lang="en-US" sz="1900" dirty="0" err="1"/>
                        <a:t>nM</a:t>
                      </a:r>
                      <a:r>
                        <a:rPr lang="en-US" sz="1900" dirty="0"/>
                        <a:t>)</a:t>
                      </a:r>
                    </a:p>
                  </a:txBody>
                  <a:tcPr marL="97381" marR="97381" marT="48691" marB="48691"/>
                </a:tc>
                <a:tc>
                  <a:txBody>
                    <a:bodyPr/>
                    <a:lstStyle/>
                    <a:p>
                      <a:pPr algn="ctr"/>
                      <a:r>
                        <a:rPr lang="en-US" sz="1900" dirty="0">
                          <a:latin typeface="Arial" panose="020B0604020202020204" pitchFamily="34" charset="0"/>
                        </a:rPr>
                        <a:t>Drug B (K</a:t>
                      </a:r>
                      <a:r>
                        <a:rPr lang="en-US" sz="1900" baseline="-25000" dirty="0">
                          <a:latin typeface="Arial" panose="020B0604020202020204" pitchFamily="34" charset="0"/>
                        </a:rPr>
                        <a:t>I</a:t>
                      </a:r>
                      <a:r>
                        <a:rPr lang="en-US" sz="1900" dirty="0"/>
                        <a:t> = 1.1 </a:t>
                      </a:r>
                      <a:r>
                        <a:rPr lang="en-US" sz="1900" dirty="0" err="1"/>
                        <a:t>nM</a:t>
                      </a:r>
                      <a:r>
                        <a:rPr lang="en-US" sz="1900" dirty="0"/>
                        <a:t>)</a:t>
                      </a:r>
                    </a:p>
                  </a:txBody>
                  <a:tcPr marL="97381" marR="97381" marT="48691" marB="48691"/>
                </a:tc>
                <a:extLst>
                  <a:ext uri="{0D108BD9-81ED-4DB2-BD59-A6C34878D82A}">
                    <a16:rowId xmlns:a16="http://schemas.microsoft.com/office/drawing/2014/main" val="1187517577"/>
                  </a:ext>
                </a:extLst>
              </a:tr>
              <a:tr h="474909">
                <a:tc>
                  <a:txBody>
                    <a:bodyPr/>
                    <a:lstStyle/>
                    <a:p>
                      <a:r>
                        <a:rPr lang="en-US" sz="1900" dirty="0">
                          <a:latin typeface="Arial" panose="020B0604020202020204" pitchFamily="34" charset="0"/>
                        </a:rPr>
                        <a:t>Van der Waals</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3615941925"/>
                  </a:ext>
                </a:extLst>
              </a:tr>
              <a:tr h="583624">
                <a:tc>
                  <a:txBody>
                    <a:bodyPr/>
                    <a:lstStyle/>
                    <a:p>
                      <a:r>
                        <a:rPr lang="en-US" sz="1900" dirty="0">
                          <a:latin typeface="Arial" panose="020B0604020202020204" pitchFamily="34" charset="0"/>
                        </a:rPr>
                        <a:t>Hydrophobic effect</a:t>
                      </a:r>
                    </a:p>
                  </a:txBody>
                  <a:tcPr marL="97381" marR="97381" marT="48691" marB="48691"/>
                </a:tc>
                <a:tc>
                  <a:txBody>
                    <a:bodyPr/>
                    <a:lstStyle/>
                    <a:p>
                      <a:endParaRPr lang="en-US" sz="1900" dirty="0">
                        <a:latin typeface="Arial" panose="020B0604020202020204" pitchFamily="34" charset="0"/>
                      </a:endParaRPr>
                    </a:p>
                  </a:txBody>
                  <a:tcPr marL="97381" marR="97381" marT="48691" marB="48691"/>
                </a:tc>
                <a:tc>
                  <a:txBody>
                    <a:bodyPr/>
                    <a:lstStyle/>
                    <a:p>
                      <a:endParaRPr lang="en-US" sz="1900" dirty="0">
                        <a:latin typeface="Arial" panose="020B0604020202020204" pitchFamily="34" charset="0"/>
                      </a:endParaRPr>
                    </a:p>
                  </a:txBody>
                  <a:tcPr marL="97381" marR="97381" marT="48691" marB="48691"/>
                </a:tc>
                <a:extLst>
                  <a:ext uri="{0D108BD9-81ED-4DB2-BD59-A6C34878D82A}">
                    <a16:rowId xmlns:a16="http://schemas.microsoft.com/office/drawing/2014/main" val="2755268105"/>
                  </a:ext>
                </a:extLst>
              </a:tr>
            </a:tbl>
          </a:graphicData>
        </a:graphic>
      </p:graphicFrame>
      <p:sp>
        <p:nvSpPr>
          <p:cNvPr id="6" name="Date Placeholder 5">
            <a:extLst>
              <a:ext uri="{FF2B5EF4-FFF2-40B4-BE49-F238E27FC236}">
                <a16:creationId xmlns:a16="http://schemas.microsoft.com/office/drawing/2014/main" id="{CB7FBD13-2897-15FD-6B07-B4DF88EE5FE6}"/>
              </a:ext>
            </a:extLst>
          </p:cNvPr>
          <p:cNvSpPr>
            <a:spLocks noGrp="1"/>
          </p:cNvSpPr>
          <p:nvPr>
            <p:ph type="dt" sz="half" idx="10"/>
          </p:nvPr>
        </p:nvSpPr>
        <p:spPr/>
        <p:txBody>
          <a:bodyPr/>
          <a:lstStyle/>
          <a:p>
            <a:fld id="{A58527B4-A493-41B4-A646-31FFD4A9A1FC}" type="datetime1">
              <a:rPr lang="en-US" smtClean="0"/>
              <a:t>2/8/2025</a:t>
            </a:fld>
            <a:endParaRPr lang="en-US"/>
          </a:p>
        </p:txBody>
      </p:sp>
      <p:sp>
        <p:nvSpPr>
          <p:cNvPr id="9" name="Footer Placeholder 8">
            <a:extLst>
              <a:ext uri="{FF2B5EF4-FFF2-40B4-BE49-F238E27FC236}">
                <a16:creationId xmlns:a16="http://schemas.microsoft.com/office/drawing/2014/main" id="{5663FAC9-B1BC-3089-DD03-3A8F611EBD8F}"/>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6015065A-DF50-E62D-54B5-47A92580FF06}"/>
              </a:ext>
            </a:extLst>
          </p:cNvPr>
          <p:cNvSpPr>
            <a:spLocks noGrp="1"/>
          </p:cNvSpPr>
          <p:nvPr>
            <p:ph type="sldNum" sz="quarter" idx="12"/>
          </p:nvPr>
        </p:nvSpPr>
        <p:spPr/>
        <p:txBody>
          <a:bodyPr/>
          <a:lstStyle/>
          <a:p>
            <a:fld id="{DC3BB032-4020-48F4-953B-341806DC4A2B}" type="slidenum">
              <a:rPr lang="en-US" smtClean="0"/>
              <a:pPr/>
              <a:t>42</a:t>
            </a:fld>
            <a:endParaRPr lang="en-US"/>
          </a:p>
        </p:txBody>
      </p:sp>
      <p:sp>
        <p:nvSpPr>
          <p:cNvPr id="2" name="TextBox 1">
            <a:extLst>
              <a:ext uri="{FF2B5EF4-FFF2-40B4-BE49-F238E27FC236}">
                <a16:creationId xmlns:a16="http://schemas.microsoft.com/office/drawing/2014/main" id="{425C5D25-506C-96CB-0D7F-12F3B53E655D}"/>
              </a:ext>
            </a:extLst>
          </p:cNvPr>
          <p:cNvSpPr txBox="1"/>
          <p:nvPr/>
        </p:nvSpPr>
        <p:spPr>
          <a:xfrm>
            <a:off x="99174" y="4536797"/>
            <a:ext cx="2887707" cy="1477328"/>
          </a:xfrm>
          <a:prstGeom prst="rect">
            <a:avLst/>
          </a:prstGeom>
          <a:noFill/>
        </p:spPr>
        <p:txBody>
          <a:bodyPr wrap="square" rtlCol="0">
            <a:spAutoFit/>
          </a:bodyPr>
          <a:lstStyle/>
          <a:p>
            <a:pPr algn="l"/>
            <a:r>
              <a:rPr lang="en-US" sz="1800" b="1" dirty="0">
                <a:latin typeface="Arial" panose="020B0604020202020204" pitchFamily="34" charset="0"/>
                <a:cs typeface="Arial" panose="020B0604020202020204" pitchFamily="34" charset="0"/>
              </a:rPr>
              <a:t>Rational Drug Design.</a:t>
            </a:r>
          </a:p>
          <a:p>
            <a:pPr algn="l"/>
            <a:r>
              <a:rPr lang="en-US" sz="1800" dirty="0">
                <a:latin typeface="Arial" panose="020B0604020202020204" pitchFamily="34" charset="0"/>
                <a:cs typeface="Arial" panose="020B0604020202020204" pitchFamily="34" charset="0"/>
              </a:rPr>
              <a:t>Which Drug would be more effective if the virus, via errors in replication, replaced Val82 with </a:t>
            </a:r>
            <a:r>
              <a:rPr lang="en-US" sz="1800" dirty="0" err="1">
                <a:latin typeface="Arial" panose="020B0604020202020204" pitchFamily="34" charset="0"/>
                <a:cs typeface="Arial" panose="020B0604020202020204" pitchFamily="34" charset="0"/>
              </a:rPr>
              <a:t>Phe</a:t>
            </a:r>
            <a:r>
              <a:rPr lang="en-US" sz="1800" dirty="0">
                <a:latin typeface="Arial" panose="020B0604020202020204" pitchFamily="34" charset="0"/>
                <a:cs typeface="Arial" panose="020B0604020202020204" pitchFamily="34" charset="0"/>
              </a:rPr>
              <a:t>?</a:t>
            </a:r>
          </a:p>
        </p:txBody>
      </p:sp>
      <p:graphicFrame>
        <p:nvGraphicFramePr>
          <p:cNvPr id="3" name="Object 2">
            <a:extLst>
              <a:ext uri="{FF2B5EF4-FFF2-40B4-BE49-F238E27FC236}">
                <a16:creationId xmlns:a16="http://schemas.microsoft.com/office/drawing/2014/main" id="{BA9184EC-7420-7FD3-318A-B696C0437B01}"/>
              </a:ext>
            </a:extLst>
          </p:cNvPr>
          <p:cNvGraphicFramePr>
            <a:graphicFrameLocks noChangeAspect="1"/>
          </p:cNvGraphicFramePr>
          <p:nvPr>
            <p:extLst>
              <p:ext uri="{D42A27DB-BD31-4B8C-83A1-F6EECF244321}">
                <p14:modId xmlns:p14="http://schemas.microsoft.com/office/powerpoint/2010/main" val="815229345"/>
              </p:ext>
            </p:extLst>
          </p:nvPr>
        </p:nvGraphicFramePr>
        <p:xfrm>
          <a:off x="3184525" y="4572000"/>
          <a:ext cx="8448675" cy="2085975"/>
        </p:xfrm>
        <a:graphic>
          <a:graphicData uri="http://schemas.openxmlformats.org/presentationml/2006/ole">
            <mc:AlternateContent xmlns:mc="http://schemas.openxmlformats.org/markup-compatibility/2006">
              <mc:Choice xmlns:v="urn:schemas-microsoft-com:vml" Requires="v">
                <p:oleObj name="MDLDrawObject Class" r:id="rId4" imgW="8438521" imgH="2104697" progId="MDLDrawOLE.MDLDrawObject.1">
                  <p:embed/>
                </p:oleObj>
              </mc:Choice>
              <mc:Fallback>
                <p:oleObj name="MDLDrawObject Class" r:id="rId4" imgW="8438521" imgH="2104697"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5"/>
                      <a:srcRect/>
                      <a:stretch>
                        <a:fillRect/>
                      </a:stretch>
                    </p:blipFill>
                    <p:spPr bwMode="auto">
                      <a:xfrm>
                        <a:off x="3184525" y="4572000"/>
                        <a:ext cx="8448675" cy="2085975"/>
                      </a:xfrm>
                      <a:prstGeom prst="rect">
                        <a:avLst/>
                      </a:prstGeom>
                      <a:noFill/>
                    </p:spPr>
                  </p:pic>
                </p:oleObj>
              </mc:Fallback>
            </mc:AlternateContent>
          </a:graphicData>
        </a:graphic>
      </p:graphicFrame>
    </p:spTree>
    <p:extLst>
      <p:ext uri="{BB962C8B-B14F-4D97-AF65-F5344CB8AC3E}">
        <p14:creationId xmlns:p14="http://schemas.microsoft.com/office/powerpoint/2010/main" val="3722213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670DA0-A0A1-B84E-A3D3-C8944706252E}"/>
              </a:ext>
            </a:extLst>
          </p:cNvPr>
          <p:cNvSpPr txBox="1"/>
          <p:nvPr/>
        </p:nvSpPr>
        <p:spPr>
          <a:xfrm>
            <a:off x="2921437" y="3054430"/>
            <a:ext cx="7892738" cy="551241"/>
          </a:xfrm>
          <a:prstGeom prst="rect">
            <a:avLst/>
          </a:prstGeom>
          <a:noFill/>
        </p:spPr>
        <p:txBody>
          <a:bodyPr wrap="none" rtlCol="0">
            <a:spAutoFit/>
          </a:bodyPr>
          <a:lstStyle/>
          <a:p>
            <a:r>
              <a:rPr lang="en-US" sz="2982" dirty="0">
                <a:latin typeface="Arial" panose="020B0604020202020204" pitchFamily="34" charset="0"/>
              </a:rPr>
              <a:t>Antibiotics That Inhibit Prokaryotic Translation</a:t>
            </a:r>
          </a:p>
        </p:txBody>
      </p:sp>
      <p:sp>
        <p:nvSpPr>
          <p:cNvPr id="6" name="Date Placeholder 5">
            <a:extLst>
              <a:ext uri="{FF2B5EF4-FFF2-40B4-BE49-F238E27FC236}">
                <a16:creationId xmlns:a16="http://schemas.microsoft.com/office/drawing/2014/main" id="{E5A245CC-689F-95A8-DF63-9B35084CD7D1}"/>
              </a:ext>
            </a:extLst>
          </p:cNvPr>
          <p:cNvSpPr>
            <a:spLocks noGrp="1"/>
          </p:cNvSpPr>
          <p:nvPr>
            <p:ph type="dt" sz="half" idx="10"/>
          </p:nvPr>
        </p:nvSpPr>
        <p:spPr/>
        <p:txBody>
          <a:bodyPr/>
          <a:lstStyle/>
          <a:p>
            <a:fld id="{BD50C728-BB1F-4208-A312-804A30EE0E74}" type="datetime1">
              <a:rPr lang="en-US" smtClean="0"/>
              <a:t>2/8/2025</a:t>
            </a:fld>
            <a:endParaRPr lang="en-US"/>
          </a:p>
        </p:txBody>
      </p:sp>
      <p:sp>
        <p:nvSpPr>
          <p:cNvPr id="7" name="Footer Placeholder 6">
            <a:extLst>
              <a:ext uri="{FF2B5EF4-FFF2-40B4-BE49-F238E27FC236}">
                <a16:creationId xmlns:a16="http://schemas.microsoft.com/office/drawing/2014/main" id="{6CF2A2AA-9ECD-E3C1-5978-DB55A24F2675}"/>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C0EB88F1-E35F-2693-04A1-8BA7393558D9}"/>
              </a:ext>
            </a:extLst>
          </p:cNvPr>
          <p:cNvSpPr>
            <a:spLocks noGrp="1"/>
          </p:cNvSpPr>
          <p:nvPr>
            <p:ph type="sldNum" sz="quarter" idx="12"/>
          </p:nvPr>
        </p:nvSpPr>
        <p:spPr/>
        <p:txBody>
          <a:bodyPr/>
          <a:lstStyle/>
          <a:p>
            <a:fld id="{DC3BB032-4020-48F4-953B-341806DC4A2B}" type="slidenum">
              <a:rPr lang="en-US" smtClean="0"/>
              <a:pPr/>
              <a:t>43</a:t>
            </a:fld>
            <a:endParaRPr lang="en-US"/>
          </a:p>
        </p:txBody>
      </p:sp>
    </p:spTree>
    <p:extLst>
      <p:ext uri="{BB962C8B-B14F-4D97-AF65-F5344CB8AC3E}">
        <p14:creationId xmlns:p14="http://schemas.microsoft.com/office/powerpoint/2010/main" val="244140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24881" y="49846"/>
            <a:ext cx="8764310" cy="671922"/>
          </a:xfrm>
        </p:spPr>
        <p:txBody>
          <a:bodyPr>
            <a:normAutofit/>
          </a:bodyPr>
          <a:lstStyle/>
          <a:p>
            <a:r>
              <a:rPr lang="en-US" sz="2982" dirty="0"/>
              <a:t>Protein Synthesis – tRNA &amp; Ribosomes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7844" b="3260"/>
          <a:stretch/>
        </p:blipFill>
        <p:spPr>
          <a:xfrm>
            <a:off x="7152493" y="3360250"/>
            <a:ext cx="5664188" cy="3505200"/>
          </a:xfrm>
          <a:prstGeom prst="rect">
            <a:avLst/>
          </a:prstGeom>
        </p:spPr>
      </p:pic>
      <p:sp>
        <p:nvSpPr>
          <p:cNvPr id="7" name="Rectangle 6">
            <a:extLst>
              <a:ext uri="{FF2B5EF4-FFF2-40B4-BE49-F238E27FC236}">
                <a16:creationId xmlns:a16="http://schemas.microsoft.com/office/drawing/2014/main" id="{A0909E7D-4888-4173-9C78-884B1108A391}"/>
              </a:ext>
            </a:extLst>
          </p:cNvPr>
          <p:cNvSpPr/>
          <p:nvPr/>
        </p:nvSpPr>
        <p:spPr>
          <a:xfrm>
            <a:off x="165530" y="949037"/>
            <a:ext cx="5105399" cy="5509200"/>
          </a:xfrm>
          <a:prstGeom prst="rect">
            <a:avLst/>
          </a:prstGeom>
        </p:spPr>
        <p:txBody>
          <a:bodyPr wrap="square">
            <a:spAutoFit/>
          </a:bodyPr>
          <a:lstStyle/>
          <a:p>
            <a:r>
              <a:rPr lang="en-US" sz="1600" b="1" dirty="0">
                <a:solidFill>
                  <a:srgbClr val="000000"/>
                </a:solidFill>
                <a:latin typeface="Arial" panose="020B0604020202020204" pitchFamily="34" charset="0"/>
              </a:rPr>
              <a:t>Role of different Ribosomal subunits</a:t>
            </a:r>
          </a:p>
          <a:p>
            <a:pPr lvl="1"/>
            <a:r>
              <a:rPr lang="en-US" sz="1600" dirty="0">
                <a:solidFill>
                  <a:srgbClr val="000000"/>
                </a:solidFill>
                <a:latin typeface="Arial" panose="020B0604020202020204" pitchFamily="34" charset="0"/>
              </a:rPr>
              <a:t>30S (Small) – RBS &amp; mRNA codon/anticodon</a:t>
            </a:r>
          </a:p>
          <a:p>
            <a:pPr lvl="1"/>
            <a:r>
              <a:rPr lang="en-US" sz="1600" dirty="0">
                <a:solidFill>
                  <a:srgbClr val="000000"/>
                </a:solidFill>
                <a:latin typeface="Arial" panose="020B0604020202020204" pitchFamily="34" charset="0"/>
              </a:rPr>
              <a:t>50S (Large)  – Peptide bond synthesis</a:t>
            </a:r>
          </a:p>
          <a:p>
            <a:pPr lvl="1"/>
            <a:r>
              <a:rPr lang="en-US" sz="1600" dirty="0">
                <a:solidFill>
                  <a:srgbClr val="000000"/>
                </a:solidFill>
                <a:latin typeface="Arial" panose="020B0604020202020204" pitchFamily="34" charset="0"/>
              </a:rPr>
              <a:t>Exit tunnel – new protein emerges</a:t>
            </a:r>
          </a:p>
          <a:p>
            <a:r>
              <a:rPr lang="en-US" sz="1600" b="1" dirty="0">
                <a:solidFill>
                  <a:srgbClr val="000000"/>
                </a:solidFill>
                <a:latin typeface="Arial" panose="020B0604020202020204" pitchFamily="34" charset="0"/>
              </a:rPr>
              <a:t>tRNA sites:</a:t>
            </a:r>
          </a:p>
          <a:p>
            <a:pPr lvl="1"/>
            <a:r>
              <a:rPr lang="en-US" sz="1600" dirty="0">
                <a:solidFill>
                  <a:srgbClr val="000000"/>
                </a:solidFill>
                <a:latin typeface="Arial" panose="020B0604020202020204" pitchFamily="34" charset="0"/>
              </a:rPr>
              <a:t>A – aminoacyl – next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-AA binds</a:t>
            </a:r>
          </a:p>
          <a:p>
            <a:pPr lvl="1"/>
            <a:r>
              <a:rPr lang="en-US" sz="1600" dirty="0">
                <a:solidFill>
                  <a:srgbClr val="000000"/>
                </a:solidFill>
                <a:latin typeface="Arial" panose="020B0604020202020204" pitchFamily="34" charset="0"/>
              </a:rPr>
              <a:t>P – 1</a:t>
            </a:r>
            <a:r>
              <a:rPr lang="en-US" sz="1600" baseline="30000" dirty="0">
                <a:solidFill>
                  <a:srgbClr val="000000"/>
                </a:solidFill>
                <a:latin typeface="Arial" panose="020B0604020202020204" pitchFamily="34" charset="0"/>
              </a:rPr>
              <a:t>st</a:t>
            </a:r>
            <a:r>
              <a:rPr lang="en-US" sz="1600" dirty="0">
                <a:solidFill>
                  <a:srgbClr val="000000"/>
                </a:solidFill>
                <a:latin typeface="Arial" panose="020B0604020202020204" pitchFamily="34" charset="0"/>
              </a:rPr>
              <a:t> tRNA-Met &amp; growing peptide</a:t>
            </a:r>
          </a:p>
          <a:p>
            <a:pPr lvl="1"/>
            <a:r>
              <a:rPr lang="en-US" sz="1600" dirty="0">
                <a:solidFill>
                  <a:srgbClr val="000000"/>
                </a:solidFill>
                <a:latin typeface="Arial" panose="020B0604020202020204" pitchFamily="34" charset="0"/>
              </a:rPr>
              <a:t>E – empty </a:t>
            </a:r>
            <a:r>
              <a:rPr lang="en-US" sz="1600" dirty="0" err="1">
                <a:solidFill>
                  <a:srgbClr val="000000"/>
                </a:solidFill>
                <a:latin typeface="Arial" panose="020B0604020202020204" pitchFamily="34" charset="0"/>
              </a:rPr>
              <a:t>tRNA</a:t>
            </a:r>
            <a:r>
              <a:rPr lang="en-US" sz="1600" dirty="0">
                <a:solidFill>
                  <a:srgbClr val="000000"/>
                </a:solidFill>
                <a:latin typeface="Arial" panose="020B0604020202020204" pitchFamily="34" charset="0"/>
              </a:rPr>
              <a:t> leave from here </a:t>
            </a:r>
          </a:p>
          <a:p>
            <a:r>
              <a:rPr lang="en-US" sz="1600" b="1" dirty="0">
                <a:latin typeface="Arial" panose="020B0604020202020204" pitchFamily="34" charset="0"/>
              </a:rPr>
              <a:t>Initiation: </a:t>
            </a:r>
            <a:endParaRPr lang="en-US" sz="1600" dirty="0">
              <a:latin typeface="Arial" panose="020B0604020202020204" pitchFamily="34" charset="0"/>
            </a:endParaRPr>
          </a:p>
          <a:p>
            <a:pPr lvl="1"/>
            <a:r>
              <a:rPr lang="en-US" sz="1600" dirty="0">
                <a:latin typeface="Arial" panose="020B0604020202020204" pitchFamily="34" charset="0"/>
              </a:rPr>
              <a:t>1. mRNA binds to 30S</a:t>
            </a:r>
          </a:p>
          <a:p>
            <a:pPr lvl="1"/>
            <a:r>
              <a:rPr lang="nl-NL" sz="1600" dirty="0">
                <a:latin typeface="Arial" panose="020B0604020202020204" pitchFamily="34" charset="0"/>
              </a:rPr>
              <a:t>2. fMet-tRNA binds to P site</a:t>
            </a:r>
          </a:p>
          <a:p>
            <a:pPr lvl="1"/>
            <a:r>
              <a:rPr lang="nl-NL" sz="1600" dirty="0">
                <a:latin typeface="Arial" panose="020B0604020202020204" pitchFamily="34" charset="0"/>
              </a:rPr>
              <a:t>3. 50s binds to complete initiation complex</a:t>
            </a:r>
          </a:p>
          <a:p>
            <a:pPr marR="112453"/>
            <a:r>
              <a:rPr lang="en-US" sz="1600" b="1" dirty="0">
                <a:latin typeface="Arial" panose="020B0604020202020204" pitchFamily="34" charset="0"/>
              </a:rPr>
              <a:t>Elongation: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New AA-</a:t>
            </a:r>
            <a:r>
              <a:rPr lang="en-US" sz="1600" dirty="0" err="1">
                <a:latin typeface="Arial" panose="020B0604020202020204" pitchFamily="34" charset="0"/>
              </a:rPr>
              <a:t>tRNA</a:t>
            </a:r>
            <a:r>
              <a:rPr lang="en-US" sz="1600" dirty="0">
                <a:latin typeface="Arial" panose="020B0604020202020204" pitchFamily="34" charset="0"/>
              </a:rPr>
              <a:t> in A site </a:t>
            </a:r>
          </a:p>
          <a:p>
            <a:pPr marL="667822" lvl="1" indent="-180904"/>
            <a:r>
              <a:rPr lang="en-US" sz="1600" dirty="0">
                <a:latin typeface="Arial" panose="020B0604020202020204" pitchFamily="34" charset="0"/>
              </a:rPr>
              <a:t>2. Peptide bond formation (amino acid in A site added to C-term of peptide in P site) </a:t>
            </a:r>
          </a:p>
          <a:p>
            <a:pPr marL="667822" lvl="1" indent="-180904"/>
            <a:r>
              <a:rPr lang="en-US" sz="1600" dirty="0">
                <a:latin typeface="Arial" panose="020B0604020202020204" pitchFamily="34" charset="0"/>
              </a:rPr>
              <a:t>3. Translocation (tRNA-peptide moves to P site) </a:t>
            </a:r>
          </a:p>
          <a:p>
            <a:pPr marL="667822" lvl="1" indent="-180904"/>
            <a:r>
              <a:rPr lang="en-US" sz="1600" dirty="0">
                <a:latin typeface="Arial" panose="020B0604020202020204" pitchFamily="34" charset="0"/>
              </a:rPr>
              <a:t>4. </a:t>
            </a:r>
            <a:r>
              <a:rPr lang="en-US" sz="1600" dirty="0" err="1">
                <a:latin typeface="Arial" panose="020B0604020202020204" pitchFamily="34" charset="0"/>
              </a:rPr>
              <a:t>tRNA</a:t>
            </a:r>
            <a:r>
              <a:rPr lang="en-US" sz="1600" dirty="0">
                <a:latin typeface="Arial" panose="020B0604020202020204" pitchFamily="34" charset="0"/>
              </a:rPr>
              <a:t> exits </a:t>
            </a:r>
          </a:p>
          <a:p>
            <a:pPr marR="84284"/>
            <a:r>
              <a:rPr lang="en-US" sz="1600" b="1" dirty="0">
                <a:latin typeface="Arial" panose="020B0604020202020204" pitchFamily="34" charset="0"/>
              </a:rPr>
              <a:t>Termination: </a:t>
            </a:r>
            <a:endParaRPr lang="en-US" sz="1600" dirty="0">
              <a:latin typeface="Arial" panose="020B0604020202020204" pitchFamily="34" charset="0"/>
            </a:endParaRPr>
          </a:p>
          <a:p>
            <a:pPr marL="667822" lvl="1" indent="-180904"/>
            <a:r>
              <a:rPr lang="en-US" sz="1600" dirty="0">
                <a:latin typeface="Arial" panose="020B0604020202020204" pitchFamily="34" charset="0"/>
              </a:rPr>
              <a:t>1. Stop codon at A site </a:t>
            </a:r>
          </a:p>
          <a:p>
            <a:pPr marL="667822" lvl="1" indent="-180904"/>
            <a:r>
              <a:rPr lang="en-US" sz="1600" dirty="0">
                <a:latin typeface="Arial" panose="020B0604020202020204" pitchFamily="34" charset="0"/>
              </a:rPr>
              <a:t>2. Termination factor (protein) adds water to cleave peptide from last tRNA </a:t>
            </a:r>
          </a:p>
        </p:txBody>
      </p:sp>
      <p:sp>
        <p:nvSpPr>
          <p:cNvPr id="6" name="Date Placeholder 5">
            <a:extLst>
              <a:ext uri="{FF2B5EF4-FFF2-40B4-BE49-F238E27FC236}">
                <a16:creationId xmlns:a16="http://schemas.microsoft.com/office/drawing/2014/main" id="{E54543CD-6766-40A1-FA97-F37A173420BC}"/>
              </a:ext>
            </a:extLst>
          </p:cNvPr>
          <p:cNvSpPr>
            <a:spLocks noGrp="1"/>
          </p:cNvSpPr>
          <p:nvPr>
            <p:ph type="dt" sz="half" idx="10"/>
          </p:nvPr>
        </p:nvSpPr>
        <p:spPr/>
        <p:txBody>
          <a:bodyPr/>
          <a:lstStyle/>
          <a:p>
            <a:fld id="{B7322A50-087D-4D25-B863-8D6B1984AA9C}" type="datetime1">
              <a:rPr lang="en-US" smtClean="0"/>
              <a:t>2/8/2025</a:t>
            </a:fld>
            <a:endParaRPr lang="en-US"/>
          </a:p>
        </p:txBody>
      </p:sp>
      <p:sp>
        <p:nvSpPr>
          <p:cNvPr id="8" name="Footer Placeholder 7">
            <a:extLst>
              <a:ext uri="{FF2B5EF4-FFF2-40B4-BE49-F238E27FC236}">
                <a16:creationId xmlns:a16="http://schemas.microsoft.com/office/drawing/2014/main" id="{85B0B6FD-FC67-1CD2-3659-EFAFC370D77B}"/>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80196F4C-0C21-27A4-FBA9-6DF4610452FA}"/>
              </a:ext>
            </a:extLst>
          </p:cNvPr>
          <p:cNvSpPr>
            <a:spLocks noGrp="1"/>
          </p:cNvSpPr>
          <p:nvPr>
            <p:ph type="sldNum" sz="quarter" idx="12"/>
          </p:nvPr>
        </p:nvSpPr>
        <p:spPr/>
        <p:txBody>
          <a:bodyPr/>
          <a:lstStyle/>
          <a:p>
            <a:fld id="{DC3BB032-4020-48F4-953B-341806DC4A2B}" type="slidenum">
              <a:rPr lang="en-US" smtClean="0"/>
              <a:pPr/>
              <a:t>44</a:t>
            </a:fld>
            <a:endParaRPr lang="en-US"/>
          </a:p>
        </p:txBody>
      </p:sp>
      <p:pic>
        <p:nvPicPr>
          <p:cNvPr id="3" name="Content Placeholder 7">
            <a:extLst>
              <a:ext uri="{FF2B5EF4-FFF2-40B4-BE49-F238E27FC236}">
                <a16:creationId xmlns:a16="http://schemas.microsoft.com/office/drawing/2014/main" id="{532361AF-446B-CEEF-F895-A08103D2E0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99"/>
          <a:stretch/>
        </p:blipFill>
        <p:spPr>
          <a:xfrm>
            <a:off x="5272881" y="628746"/>
            <a:ext cx="3124200" cy="3105996"/>
          </a:xfrm>
          <a:prstGeom prst="rect">
            <a:avLst/>
          </a:prstGeom>
        </p:spPr>
      </p:pic>
      <p:sp>
        <p:nvSpPr>
          <p:cNvPr id="4" name="Content Placeholder 3">
            <a:extLst>
              <a:ext uri="{FF2B5EF4-FFF2-40B4-BE49-F238E27FC236}">
                <a16:creationId xmlns:a16="http://schemas.microsoft.com/office/drawing/2014/main" id="{26B60FBB-78C6-C712-38AC-5AC7BE9D5C4B}"/>
              </a:ext>
            </a:extLst>
          </p:cNvPr>
          <p:cNvSpPr txBox="1">
            <a:spLocks/>
          </p:cNvSpPr>
          <p:nvPr/>
        </p:nvSpPr>
        <p:spPr>
          <a:xfrm>
            <a:off x="8547907" y="721768"/>
            <a:ext cx="4268773" cy="1866473"/>
          </a:xfrm>
          <a:prstGeom prst="rect">
            <a:avLst/>
          </a:prstGeom>
        </p:spPr>
        <p:txBody>
          <a:bodyPr vert="horz" lIns="91440" tIns="45720" rIns="91440" bIns="45720" rtlCol="0">
            <a:noAutofit/>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b="1" dirty="0"/>
              <a:t>tRNAs</a:t>
            </a:r>
          </a:p>
          <a:p>
            <a:pPr>
              <a:spcBef>
                <a:spcPts val="0"/>
              </a:spcBef>
            </a:pPr>
            <a:r>
              <a:rPr lang="en-US" sz="1800" dirty="0"/>
              <a:t>The adapter molecules are called transfer RNAs or tRNAs.</a:t>
            </a:r>
          </a:p>
          <a:p>
            <a:pPr>
              <a:spcBef>
                <a:spcPts val="0"/>
              </a:spcBef>
            </a:pPr>
            <a:r>
              <a:rPr lang="en-US" sz="1800" dirty="0"/>
              <a:t>Contain a CCA sequence at 3’ end where the amino acid is attached</a:t>
            </a:r>
          </a:p>
          <a:p>
            <a:pPr>
              <a:spcBef>
                <a:spcPts val="0"/>
              </a:spcBef>
            </a:pPr>
            <a:r>
              <a:rPr lang="en-US" sz="1800" dirty="0"/>
              <a:t>a triplet anticodon to form base pairs with the appropriate mRNA codon</a:t>
            </a:r>
            <a:endParaRPr lang="en-US" sz="1800" b="1" i="1" dirty="0"/>
          </a:p>
        </p:txBody>
      </p:sp>
    </p:spTree>
    <p:extLst>
      <p:ext uri="{BB962C8B-B14F-4D97-AF65-F5344CB8AC3E}">
        <p14:creationId xmlns:p14="http://schemas.microsoft.com/office/powerpoint/2010/main" val="4147854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4" name="Picture 2" descr="16-15_slide3-U"/>
          <p:cNvPicPr>
            <a:picLocks noChangeAspect="1" noChangeArrowheads="1"/>
          </p:cNvPicPr>
          <p:nvPr/>
        </p:nvPicPr>
        <p:blipFill rotWithShape="1">
          <a:blip r:embed="rId3">
            <a:extLst>
              <a:ext uri="{28A0092B-C50C-407E-A947-70E740481C1C}">
                <a14:useLocalDpi xmlns:a14="http://schemas.microsoft.com/office/drawing/2010/main" val="0"/>
              </a:ext>
            </a:extLst>
          </a:blip>
          <a:srcRect b="3722"/>
          <a:stretch/>
        </p:blipFill>
        <p:spPr bwMode="auto">
          <a:xfrm>
            <a:off x="1939173" y="197237"/>
            <a:ext cx="9104129" cy="6751831"/>
          </a:xfrm>
          <a:prstGeom prst="rect">
            <a:avLst/>
          </a:prstGeom>
          <a:noFill/>
          <a:extLst>
            <a:ext uri="{909E8E84-426E-40dd-AFC4-6F175D3DCCD1}">
              <a14:hiddenFill xmlns:a14="http://schemas.microsoft.com/office/drawing/2010/main" xmlns="">
                <a:solidFill>
                  <a:srgbClr val="FFFFFF"/>
                </a:solidFill>
              </a14:hiddenFill>
            </a:ext>
          </a:extLst>
        </p:spPr>
      </p:pic>
      <p:sp>
        <p:nvSpPr>
          <p:cNvPr id="586757" name="Text Box 5"/>
          <p:cNvSpPr txBox="1">
            <a:spLocks noChangeArrowheads="1"/>
          </p:cNvSpPr>
          <p:nvPr/>
        </p:nvSpPr>
        <p:spPr bwMode="auto">
          <a:xfrm>
            <a:off x="3888782" y="6473643"/>
            <a:ext cx="2402408" cy="333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Initiation 3. Large subunit binds completing the complex</a:t>
            </a:r>
          </a:p>
        </p:txBody>
      </p:sp>
      <p:sp>
        <p:nvSpPr>
          <p:cNvPr id="586758" name="Text Box 6"/>
          <p:cNvSpPr txBox="1">
            <a:spLocks noChangeArrowheads="1"/>
          </p:cNvSpPr>
          <p:nvPr/>
        </p:nvSpPr>
        <p:spPr bwMode="auto">
          <a:xfrm>
            <a:off x="3464134" y="2895508"/>
            <a:ext cx="1183452" cy="928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Large</a:t>
            </a:r>
          </a:p>
          <a:p>
            <a:r>
              <a:rPr lang="en-US" altLang="en-US" sz="1704" b="1" dirty="0">
                <a:latin typeface="Arial" panose="020B0604020202020204" pitchFamily="34" charset="0"/>
              </a:rPr>
              <a:t>subunit of</a:t>
            </a:r>
          </a:p>
          <a:p>
            <a:r>
              <a:rPr lang="en-US" altLang="en-US" sz="1704" b="1" dirty="0">
                <a:latin typeface="Arial" panose="020B0604020202020204" pitchFamily="34" charset="0"/>
              </a:rPr>
              <a:t>ribosome</a:t>
            </a:r>
          </a:p>
        </p:txBody>
      </p:sp>
      <p:sp>
        <p:nvSpPr>
          <p:cNvPr id="586759" name="Line 7"/>
          <p:cNvSpPr>
            <a:spLocks noChangeShapeType="1"/>
          </p:cNvSpPr>
          <p:nvPr/>
        </p:nvSpPr>
        <p:spPr bwMode="auto">
          <a:xfrm>
            <a:off x="4571508" y="3309717"/>
            <a:ext cx="42266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TextBox 1">
            <a:extLst>
              <a:ext uri="{FF2B5EF4-FFF2-40B4-BE49-F238E27FC236}">
                <a16:creationId xmlns:a16="http://schemas.microsoft.com/office/drawing/2014/main" id="{1CE89FC6-DEA1-476C-B825-C3FB935F8B3C}"/>
              </a:ext>
            </a:extLst>
          </p:cNvPr>
          <p:cNvSpPr txBox="1"/>
          <p:nvPr/>
        </p:nvSpPr>
        <p:spPr>
          <a:xfrm>
            <a:off x="6491236" y="863352"/>
            <a:ext cx="1529586" cy="408125"/>
          </a:xfrm>
          <a:prstGeom prst="rect">
            <a:avLst/>
          </a:prstGeom>
          <a:noFill/>
        </p:spPr>
        <p:txBody>
          <a:bodyPr wrap="none" rtlCol="0">
            <a:spAutoFit/>
          </a:bodyPr>
          <a:lstStyle/>
          <a:p>
            <a:r>
              <a:rPr lang="en-US" sz="2052" b="1" dirty="0">
                <a:latin typeface="Arial" panose="020B0604020202020204" pitchFamily="34" charset="0"/>
              </a:rPr>
              <a:t>Exit tunnel</a:t>
            </a:r>
          </a:p>
        </p:txBody>
      </p:sp>
      <p:cxnSp>
        <p:nvCxnSpPr>
          <p:cNvPr id="4" name="Straight Arrow Connector 3">
            <a:extLst>
              <a:ext uri="{FF2B5EF4-FFF2-40B4-BE49-F238E27FC236}">
                <a16:creationId xmlns:a16="http://schemas.microsoft.com/office/drawing/2014/main" id="{B4D04608-6B43-4735-A028-F7304E5A0E40}"/>
              </a:ext>
            </a:extLst>
          </p:cNvPr>
          <p:cNvCxnSpPr>
            <a:stCxn id="2" idx="2"/>
          </p:cNvCxnSpPr>
          <p:nvPr/>
        </p:nvCxnSpPr>
        <p:spPr>
          <a:xfrm flipH="1">
            <a:off x="6329780" y="1271477"/>
            <a:ext cx="926249" cy="565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44A11F4-7822-4FEA-9EBC-BFE5763C171D}"/>
              </a:ext>
            </a:extLst>
          </p:cNvPr>
          <p:cNvSpPr txBox="1"/>
          <p:nvPr/>
        </p:nvSpPr>
        <p:spPr>
          <a:xfrm>
            <a:off x="3225927" y="5730400"/>
            <a:ext cx="3065263" cy="408125"/>
          </a:xfrm>
          <a:prstGeom prst="rect">
            <a:avLst/>
          </a:prstGeom>
          <a:noFill/>
        </p:spPr>
        <p:txBody>
          <a:bodyPr wrap="none" rtlCol="0">
            <a:spAutoFit/>
          </a:bodyPr>
          <a:lstStyle/>
          <a:p>
            <a:r>
              <a:rPr lang="en-US" sz="2052" b="1" dirty="0">
                <a:latin typeface="Arial" panose="020B0604020202020204" pitchFamily="34" charset="0"/>
              </a:rPr>
              <a:t>Ribosome Binding Site</a:t>
            </a:r>
          </a:p>
        </p:txBody>
      </p:sp>
      <p:cxnSp>
        <p:nvCxnSpPr>
          <p:cNvPr id="7" name="Straight Arrow Connector 6">
            <a:extLst>
              <a:ext uri="{FF2B5EF4-FFF2-40B4-BE49-F238E27FC236}">
                <a16:creationId xmlns:a16="http://schemas.microsoft.com/office/drawing/2014/main" id="{75BD348F-63C7-4C50-96CB-0A1AA4854851}"/>
              </a:ext>
            </a:extLst>
          </p:cNvPr>
          <p:cNvCxnSpPr/>
          <p:nvPr/>
        </p:nvCxnSpPr>
        <p:spPr>
          <a:xfrm flipV="1">
            <a:off x="4571507" y="5083204"/>
            <a:ext cx="622158" cy="568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843AE21-78B7-403D-A7A0-B830EE782900}"/>
              </a:ext>
            </a:extLst>
          </p:cNvPr>
          <p:cNvSpPr txBox="1"/>
          <p:nvPr/>
        </p:nvSpPr>
        <p:spPr>
          <a:xfrm>
            <a:off x="5921904" y="5476573"/>
            <a:ext cx="1689886" cy="408125"/>
          </a:xfrm>
          <a:prstGeom prst="rect">
            <a:avLst/>
          </a:prstGeom>
          <a:noFill/>
        </p:spPr>
        <p:txBody>
          <a:bodyPr wrap="none" rtlCol="0">
            <a:spAutoFit/>
          </a:bodyPr>
          <a:lstStyle/>
          <a:p>
            <a:r>
              <a:rPr lang="en-US" sz="2052" b="1" dirty="0">
                <a:latin typeface="Arial" panose="020B0604020202020204" pitchFamily="34" charset="0"/>
              </a:rPr>
              <a:t>Start Codon</a:t>
            </a:r>
          </a:p>
        </p:txBody>
      </p:sp>
      <p:cxnSp>
        <p:nvCxnSpPr>
          <p:cNvPr id="10" name="Straight Arrow Connector 9">
            <a:extLst>
              <a:ext uri="{FF2B5EF4-FFF2-40B4-BE49-F238E27FC236}">
                <a16:creationId xmlns:a16="http://schemas.microsoft.com/office/drawing/2014/main" id="{FAA0DF6C-2AA1-4826-8ED6-B3F052767B8D}"/>
              </a:ext>
            </a:extLst>
          </p:cNvPr>
          <p:cNvCxnSpPr/>
          <p:nvPr/>
        </p:nvCxnSpPr>
        <p:spPr>
          <a:xfrm flipV="1">
            <a:off x="6654383" y="5245506"/>
            <a:ext cx="0" cy="405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99FAE2-5A0F-4C72-8C8D-1B1C9D6E629F}"/>
              </a:ext>
            </a:extLst>
          </p:cNvPr>
          <p:cNvSpPr txBox="1"/>
          <p:nvPr/>
        </p:nvSpPr>
        <p:spPr>
          <a:xfrm>
            <a:off x="7636294" y="5672672"/>
            <a:ext cx="2037737" cy="408125"/>
          </a:xfrm>
          <a:prstGeom prst="rect">
            <a:avLst/>
          </a:prstGeom>
          <a:noFill/>
        </p:spPr>
        <p:txBody>
          <a:bodyPr wrap="none" rtlCol="0">
            <a:spAutoFit/>
          </a:bodyPr>
          <a:lstStyle/>
          <a:p>
            <a:r>
              <a:rPr lang="en-US" sz="2052" b="1" dirty="0">
                <a:latin typeface="Arial" panose="020B0604020202020204" pitchFamily="34" charset="0"/>
              </a:rPr>
              <a:t>Second Codon</a:t>
            </a:r>
          </a:p>
        </p:txBody>
      </p:sp>
      <p:cxnSp>
        <p:nvCxnSpPr>
          <p:cNvPr id="13" name="Straight Arrow Connector 12">
            <a:extLst>
              <a:ext uri="{FF2B5EF4-FFF2-40B4-BE49-F238E27FC236}">
                <a16:creationId xmlns:a16="http://schemas.microsoft.com/office/drawing/2014/main" id="{A856BC23-EE08-4E2A-B56D-E2AD423E37DA}"/>
              </a:ext>
            </a:extLst>
          </p:cNvPr>
          <p:cNvCxnSpPr>
            <a:stCxn id="11" idx="0"/>
          </p:cNvCxnSpPr>
          <p:nvPr/>
        </p:nvCxnSpPr>
        <p:spPr>
          <a:xfrm flipH="1" flipV="1">
            <a:off x="7222441" y="5245506"/>
            <a:ext cx="1432722" cy="427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33DF09-1767-4B71-9F3C-E11B791C02C8}"/>
              </a:ext>
            </a:extLst>
          </p:cNvPr>
          <p:cNvSpPr txBox="1"/>
          <p:nvPr/>
        </p:nvSpPr>
        <p:spPr>
          <a:xfrm>
            <a:off x="7775272" y="1451384"/>
            <a:ext cx="2202847" cy="408125"/>
          </a:xfrm>
          <a:prstGeom prst="rect">
            <a:avLst/>
          </a:prstGeom>
          <a:noFill/>
        </p:spPr>
        <p:txBody>
          <a:bodyPr wrap="none" rtlCol="0">
            <a:spAutoFit/>
          </a:bodyPr>
          <a:lstStyle/>
          <a:p>
            <a:r>
              <a:rPr lang="en-US" sz="2052" b="1" dirty="0">
                <a:latin typeface="Arial" panose="020B0604020202020204" pitchFamily="34" charset="0"/>
              </a:rPr>
              <a:t>First amino acid</a:t>
            </a:r>
          </a:p>
        </p:txBody>
      </p:sp>
      <p:cxnSp>
        <p:nvCxnSpPr>
          <p:cNvPr id="16" name="Straight Arrow Connector 15">
            <a:extLst>
              <a:ext uri="{FF2B5EF4-FFF2-40B4-BE49-F238E27FC236}">
                <a16:creationId xmlns:a16="http://schemas.microsoft.com/office/drawing/2014/main" id="{717D6AF8-CE47-4853-A286-8C1A3B86757D}"/>
              </a:ext>
            </a:extLst>
          </p:cNvPr>
          <p:cNvCxnSpPr/>
          <p:nvPr/>
        </p:nvCxnSpPr>
        <p:spPr>
          <a:xfrm flipH="1">
            <a:off x="6816687" y="1837164"/>
            <a:ext cx="941602" cy="811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a16="http://schemas.microsoft.com/office/drawing/2014/main" id="{C9E11DA9-F81C-4FB2-BC12-F179D2818AEE}"/>
              </a:ext>
            </a:extLst>
          </p:cNvPr>
          <p:cNvSpPr>
            <a:spLocks noGrp="1"/>
          </p:cNvSpPr>
          <p:nvPr>
            <p:ph type="dt" sz="half" idx="10"/>
          </p:nvPr>
        </p:nvSpPr>
        <p:spPr/>
        <p:txBody>
          <a:bodyPr/>
          <a:lstStyle/>
          <a:p>
            <a:fld id="{E78747CB-695D-480E-891D-DEBFE9CC83DF}" type="datetime1">
              <a:rPr lang="en-US" smtClean="0"/>
              <a:t>2/8/2025</a:t>
            </a:fld>
            <a:endParaRPr lang="en-US"/>
          </a:p>
        </p:txBody>
      </p:sp>
      <p:sp>
        <p:nvSpPr>
          <p:cNvPr id="18" name="Footer Placeholder 17">
            <a:extLst>
              <a:ext uri="{FF2B5EF4-FFF2-40B4-BE49-F238E27FC236}">
                <a16:creationId xmlns:a16="http://schemas.microsoft.com/office/drawing/2014/main" id="{4397461F-3E02-40AC-AF0E-D4CBC1C18634}"/>
              </a:ext>
            </a:extLst>
          </p:cNvPr>
          <p:cNvSpPr>
            <a:spLocks noGrp="1"/>
          </p:cNvSpPr>
          <p:nvPr>
            <p:ph type="ftr" sz="quarter" idx="11"/>
          </p:nvPr>
        </p:nvSpPr>
        <p:spPr/>
        <p:txBody>
          <a:bodyPr/>
          <a:lstStyle/>
          <a:p>
            <a:r>
              <a:rPr lang="en-US"/>
              <a:t>Drugs and Disease Spring 2025 - Lecture 5</a:t>
            </a:r>
          </a:p>
        </p:txBody>
      </p:sp>
      <p:sp>
        <p:nvSpPr>
          <p:cNvPr id="19" name="Slide Number Placeholder 18">
            <a:extLst>
              <a:ext uri="{FF2B5EF4-FFF2-40B4-BE49-F238E27FC236}">
                <a16:creationId xmlns:a16="http://schemas.microsoft.com/office/drawing/2014/main" id="{74AA88DE-9955-4DCB-90EE-F9ECDBF6F827}"/>
              </a:ext>
            </a:extLst>
          </p:cNvPr>
          <p:cNvSpPr>
            <a:spLocks noGrp="1"/>
          </p:cNvSpPr>
          <p:nvPr>
            <p:ph type="sldNum" sz="quarter" idx="12"/>
          </p:nvPr>
        </p:nvSpPr>
        <p:spPr/>
        <p:txBody>
          <a:bodyPr/>
          <a:lstStyle/>
          <a:p>
            <a:fld id="{81A4A6DF-011D-4280-B414-EAF6AEDD1D06}" type="slidenum">
              <a:rPr lang="en-US" smtClean="0"/>
              <a:t>45</a:t>
            </a:fld>
            <a:endParaRPr lang="en-US"/>
          </a:p>
        </p:txBody>
      </p:sp>
    </p:spTree>
    <p:extLst>
      <p:ext uri="{BB962C8B-B14F-4D97-AF65-F5344CB8AC3E}">
        <p14:creationId xmlns:p14="http://schemas.microsoft.com/office/powerpoint/2010/main" val="226854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2" descr="16-16_slide4-U"/>
          <p:cNvPicPr>
            <a:picLocks noChangeAspect="1" noChangeArrowheads="1"/>
          </p:cNvPicPr>
          <p:nvPr/>
        </p:nvPicPr>
        <p:blipFill rotWithShape="1">
          <a:blip r:embed="rId3">
            <a:extLst>
              <a:ext uri="{28A0092B-C50C-407E-A947-70E740481C1C}">
                <a14:useLocalDpi xmlns:a14="http://schemas.microsoft.com/office/drawing/2010/main" val="0"/>
              </a:ext>
            </a:extLst>
          </a:blip>
          <a:srcRect b="2573"/>
          <a:stretch/>
        </p:blipFill>
        <p:spPr bwMode="auto">
          <a:xfrm>
            <a:off x="1940017" y="179166"/>
            <a:ext cx="9104129" cy="6832371"/>
          </a:xfrm>
          <a:prstGeom prst="rect">
            <a:avLst/>
          </a:prstGeom>
          <a:noFill/>
          <a:extLst>
            <a:ext uri="{909E8E84-426E-40dd-AFC4-6F175D3DCCD1}">
              <a14:hiddenFill xmlns="" xmlns:a14="http://schemas.microsoft.com/office/drawing/2010/main">
                <a:solidFill>
                  <a:srgbClr val="FFFFFF"/>
                </a:solidFill>
              </a14:hiddenFill>
            </a:ext>
          </a:extLst>
        </p:spPr>
      </p:pic>
      <p:sp>
        <p:nvSpPr>
          <p:cNvPr id="588805" name="Text Box 5"/>
          <p:cNvSpPr txBox="1">
            <a:spLocks noChangeArrowheads="1"/>
          </p:cNvSpPr>
          <p:nvPr/>
        </p:nvSpPr>
        <p:spPr bwMode="auto">
          <a:xfrm>
            <a:off x="4371165" y="6513492"/>
            <a:ext cx="3097264" cy="307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4. Incoming aminoacyl tRNA arrives and binds in A site</a:t>
            </a:r>
          </a:p>
        </p:txBody>
      </p:sp>
      <p:sp>
        <p:nvSpPr>
          <p:cNvPr id="588806" name="Text Box 6"/>
          <p:cNvSpPr txBox="1">
            <a:spLocks noChangeArrowheads="1"/>
          </p:cNvSpPr>
          <p:nvPr/>
        </p:nvSpPr>
        <p:spPr bwMode="auto">
          <a:xfrm>
            <a:off x="4211400" y="1921697"/>
            <a:ext cx="1087085" cy="287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Ribosome</a:t>
            </a:r>
          </a:p>
        </p:txBody>
      </p:sp>
      <p:sp>
        <p:nvSpPr>
          <p:cNvPr id="588807" name="Line 7"/>
          <p:cNvSpPr>
            <a:spLocks noChangeShapeType="1"/>
          </p:cNvSpPr>
          <p:nvPr/>
        </p:nvSpPr>
        <p:spPr bwMode="auto">
          <a:xfrm>
            <a:off x="4508953" y="2606408"/>
            <a:ext cx="1697409" cy="676258"/>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08" name="Text Box 8"/>
          <p:cNvSpPr txBox="1">
            <a:spLocks noChangeArrowheads="1"/>
          </p:cNvSpPr>
          <p:nvPr/>
        </p:nvSpPr>
        <p:spPr bwMode="auto">
          <a:xfrm>
            <a:off x="3623055" y="2474538"/>
            <a:ext cx="938308" cy="5596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Peptidyl</a:t>
            </a:r>
          </a:p>
          <a:p>
            <a:r>
              <a:rPr lang="en-US" altLang="en-US" sz="2052" b="1" dirty="0">
                <a:latin typeface="Arial" panose="020B0604020202020204" pitchFamily="34" charset="0"/>
              </a:rPr>
              <a:t>site</a:t>
            </a:r>
          </a:p>
        </p:txBody>
      </p:sp>
      <p:sp>
        <p:nvSpPr>
          <p:cNvPr id="588809" name="Text Box 9"/>
          <p:cNvSpPr txBox="1">
            <a:spLocks noChangeArrowheads="1"/>
          </p:cNvSpPr>
          <p:nvPr/>
        </p:nvSpPr>
        <p:spPr bwMode="auto">
          <a:xfrm>
            <a:off x="3621366" y="4214212"/>
            <a:ext cx="904496" cy="2789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Exit site</a:t>
            </a:r>
          </a:p>
        </p:txBody>
      </p:sp>
      <p:sp>
        <p:nvSpPr>
          <p:cNvPr id="588810" name="Line 10"/>
          <p:cNvSpPr>
            <a:spLocks noChangeShapeType="1"/>
          </p:cNvSpPr>
          <p:nvPr/>
        </p:nvSpPr>
        <p:spPr bwMode="auto">
          <a:xfrm>
            <a:off x="4495430" y="4373133"/>
            <a:ext cx="157230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11" name="Text Box 11"/>
          <p:cNvSpPr txBox="1">
            <a:spLocks noChangeArrowheads="1"/>
          </p:cNvSpPr>
          <p:nvPr/>
        </p:nvSpPr>
        <p:spPr bwMode="auto">
          <a:xfrm>
            <a:off x="4421040" y="4697737"/>
            <a:ext cx="730359" cy="2705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mRNA</a:t>
            </a:r>
          </a:p>
        </p:txBody>
      </p:sp>
      <p:sp>
        <p:nvSpPr>
          <p:cNvPr id="588812" name="Text Box 12"/>
          <p:cNvSpPr txBox="1">
            <a:spLocks noChangeArrowheads="1"/>
          </p:cNvSpPr>
          <p:nvPr/>
        </p:nvSpPr>
        <p:spPr bwMode="auto">
          <a:xfrm>
            <a:off x="8311216" y="2687559"/>
            <a:ext cx="730359" cy="2705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tRNA</a:t>
            </a:r>
          </a:p>
        </p:txBody>
      </p:sp>
      <p:sp>
        <p:nvSpPr>
          <p:cNvPr id="588813" name="Text Box 13"/>
          <p:cNvSpPr txBox="1">
            <a:spLocks noChangeArrowheads="1"/>
          </p:cNvSpPr>
          <p:nvPr/>
        </p:nvSpPr>
        <p:spPr bwMode="auto">
          <a:xfrm>
            <a:off x="7651865" y="4266624"/>
            <a:ext cx="1624711" cy="2874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Aminoacyl site</a:t>
            </a:r>
          </a:p>
        </p:txBody>
      </p:sp>
      <p:sp>
        <p:nvSpPr>
          <p:cNvPr id="588814" name="Line 14"/>
          <p:cNvSpPr>
            <a:spLocks noChangeShapeType="1"/>
          </p:cNvSpPr>
          <p:nvPr/>
        </p:nvSpPr>
        <p:spPr bwMode="auto">
          <a:xfrm flipH="1">
            <a:off x="7323881" y="4400183"/>
            <a:ext cx="289101"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88815" name="Text Box 15"/>
          <p:cNvSpPr txBox="1">
            <a:spLocks noChangeArrowheads="1"/>
          </p:cNvSpPr>
          <p:nvPr/>
        </p:nvSpPr>
        <p:spPr bwMode="auto">
          <a:xfrm>
            <a:off x="6461651" y="5302990"/>
            <a:ext cx="726978" cy="5596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Start</a:t>
            </a:r>
          </a:p>
          <a:p>
            <a:r>
              <a:rPr lang="en-US" altLang="en-US" sz="2052" b="1" dirty="0">
                <a:latin typeface="Arial" panose="020B0604020202020204" pitchFamily="34" charset="0"/>
              </a:rPr>
              <a:t>codon</a:t>
            </a:r>
          </a:p>
        </p:txBody>
      </p:sp>
      <p:sp>
        <p:nvSpPr>
          <p:cNvPr id="588816" name="AutoShape 16"/>
          <p:cNvSpPr>
            <a:spLocks/>
          </p:cNvSpPr>
          <p:nvPr/>
        </p:nvSpPr>
        <p:spPr bwMode="auto">
          <a:xfrm rot="-5400000">
            <a:off x="6642549" y="5007126"/>
            <a:ext cx="184281" cy="485216"/>
          </a:xfrm>
          <a:prstGeom prst="leftBrace">
            <a:avLst>
              <a:gd name="adj1" fmla="val 21942"/>
              <a:gd name="adj2" fmla="val 50000"/>
            </a:avLst>
          </a:prstGeom>
          <a:noFill/>
          <a:ln w="127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900B57FE-3E4A-42BC-A527-BB6222C1A296}"/>
              </a:ext>
            </a:extLst>
          </p:cNvPr>
          <p:cNvSpPr>
            <a:spLocks noGrp="1"/>
          </p:cNvSpPr>
          <p:nvPr>
            <p:ph type="dt" sz="half" idx="10"/>
          </p:nvPr>
        </p:nvSpPr>
        <p:spPr/>
        <p:txBody>
          <a:bodyPr/>
          <a:lstStyle/>
          <a:p>
            <a:fld id="{079813DF-4E0E-4343-8DE4-5118A33C73CF}" type="datetime1">
              <a:rPr lang="en-US" smtClean="0"/>
              <a:t>2/8/2025</a:t>
            </a:fld>
            <a:endParaRPr lang="en-US"/>
          </a:p>
        </p:txBody>
      </p:sp>
      <p:sp>
        <p:nvSpPr>
          <p:cNvPr id="3" name="Footer Placeholder 2">
            <a:extLst>
              <a:ext uri="{FF2B5EF4-FFF2-40B4-BE49-F238E27FC236}">
                <a16:creationId xmlns:a16="http://schemas.microsoft.com/office/drawing/2014/main" id="{62A11DCC-E649-4D99-A0FA-69773558C16B}"/>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DB07F7A5-ED75-44F6-8CF8-BF35EBC1C62A}"/>
              </a:ext>
            </a:extLst>
          </p:cNvPr>
          <p:cNvSpPr>
            <a:spLocks noGrp="1"/>
          </p:cNvSpPr>
          <p:nvPr>
            <p:ph type="sldNum" sz="quarter" idx="12"/>
          </p:nvPr>
        </p:nvSpPr>
        <p:spPr/>
        <p:txBody>
          <a:bodyPr/>
          <a:lstStyle/>
          <a:p>
            <a:fld id="{81A4A6DF-011D-4280-B414-EAF6AEDD1D06}" type="slidenum">
              <a:rPr lang="en-US" smtClean="0"/>
              <a:t>46</a:t>
            </a:fld>
            <a:endParaRPr lang="en-US"/>
          </a:p>
        </p:txBody>
      </p:sp>
      <p:sp>
        <p:nvSpPr>
          <p:cNvPr id="5" name="TextBox 4">
            <a:extLst>
              <a:ext uri="{FF2B5EF4-FFF2-40B4-BE49-F238E27FC236}">
                <a16:creationId xmlns:a16="http://schemas.microsoft.com/office/drawing/2014/main" id="{791CBFA6-0020-355D-68C0-5FB4B4EAB06C}"/>
              </a:ext>
            </a:extLst>
          </p:cNvPr>
          <p:cNvSpPr txBox="1"/>
          <p:nvPr/>
        </p:nvSpPr>
        <p:spPr>
          <a:xfrm>
            <a:off x="4908513" y="142241"/>
            <a:ext cx="3438762" cy="551241"/>
          </a:xfrm>
          <a:prstGeom prst="rect">
            <a:avLst/>
          </a:prstGeom>
          <a:noFill/>
        </p:spPr>
        <p:txBody>
          <a:bodyPr wrap="none" rtlCol="0">
            <a:spAutoFit/>
          </a:bodyPr>
          <a:lstStyle/>
          <a:p>
            <a:r>
              <a:rPr lang="en-US" sz="2982" dirty="0">
                <a:latin typeface="Arial" panose="020B0604020202020204" pitchFamily="34" charset="0"/>
              </a:rPr>
              <a:t>Step 2 - Elongation</a:t>
            </a:r>
          </a:p>
        </p:txBody>
      </p:sp>
    </p:spTree>
    <p:extLst>
      <p:ext uri="{BB962C8B-B14F-4D97-AF65-F5344CB8AC3E}">
        <p14:creationId xmlns:p14="http://schemas.microsoft.com/office/powerpoint/2010/main" val="16869604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2" descr="16-16_slide5-U"/>
          <p:cNvPicPr>
            <a:picLocks noChangeAspect="1" noChangeArrowheads="1"/>
          </p:cNvPicPr>
          <p:nvPr/>
        </p:nvPicPr>
        <p:blipFill rotWithShape="1">
          <a:blip r:embed="rId3">
            <a:extLst>
              <a:ext uri="{28A0092B-C50C-407E-A947-70E740481C1C}">
                <a14:useLocalDpi xmlns:a14="http://schemas.microsoft.com/office/drawing/2010/main" val="0"/>
              </a:ext>
            </a:extLst>
          </a:blip>
          <a:srcRect b="3617"/>
          <a:stretch/>
        </p:blipFill>
        <p:spPr bwMode="auto">
          <a:xfrm>
            <a:off x="1939173" y="190527"/>
            <a:ext cx="9104129" cy="6759152"/>
          </a:xfrm>
          <a:prstGeom prst="rect">
            <a:avLst/>
          </a:prstGeom>
          <a:noFill/>
          <a:extLst>
            <a:ext uri="{909E8E84-426E-40dd-AFC4-6F175D3DCCD1}">
              <a14:hiddenFill xmlns="" xmlns:a14="http://schemas.microsoft.com/office/drawing/2010/main">
                <a:solidFill>
                  <a:srgbClr val="FFFFFF"/>
                </a:solidFill>
              </a14:hiddenFill>
            </a:ext>
          </a:extLst>
        </p:spPr>
      </p:pic>
      <p:sp>
        <p:nvSpPr>
          <p:cNvPr id="590853" name="Text Box 5"/>
          <p:cNvSpPr txBox="1">
            <a:spLocks noChangeArrowheads="1"/>
          </p:cNvSpPr>
          <p:nvPr/>
        </p:nvSpPr>
        <p:spPr bwMode="auto">
          <a:xfrm>
            <a:off x="5124227" y="6520255"/>
            <a:ext cx="3097264" cy="307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5. Peptide bond formation</a:t>
            </a:r>
          </a:p>
        </p:txBody>
      </p:sp>
      <p:sp>
        <p:nvSpPr>
          <p:cNvPr id="590854" name="Text Box 6"/>
          <p:cNvSpPr txBox="1">
            <a:spLocks noChangeArrowheads="1"/>
          </p:cNvSpPr>
          <p:nvPr/>
        </p:nvSpPr>
        <p:spPr bwMode="auto">
          <a:xfrm>
            <a:off x="8126936" y="1745871"/>
            <a:ext cx="1305179" cy="5596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Ribosome’s</a:t>
            </a:r>
          </a:p>
          <a:p>
            <a:r>
              <a:rPr lang="en-US" altLang="en-US" sz="2052" b="1" dirty="0">
                <a:latin typeface="Arial" panose="020B0604020202020204" pitchFamily="34" charset="0"/>
              </a:rPr>
              <a:t>active site</a:t>
            </a:r>
          </a:p>
        </p:txBody>
      </p:sp>
      <p:sp>
        <p:nvSpPr>
          <p:cNvPr id="590855" name="Line 7"/>
          <p:cNvSpPr>
            <a:spLocks noChangeShapeType="1"/>
          </p:cNvSpPr>
          <p:nvPr/>
        </p:nvSpPr>
        <p:spPr bwMode="auto">
          <a:xfrm flipH="1">
            <a:off x="7181865" y="1904791"/>
            <a:ext cx="914640" cy="701619"/>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90856" name="Text Box 8"/>
          <p:cNvSpPr txBox="1">
            <a:spLocks noChangeArrowheads="1"/>
          </p:cNvSpPr>
          <p:nvPr/>
        </p:nvSpPr>
        <p:spPr bwMode="auto">
          <a:xfrm>
            <a:off x="6715248" y="1350258"/>
            <a:ext cx="848704" cy="542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Peptide</a:t>
            </a:r>
          </a:p>
          <a:p>
            <a:r>
              <a:rPr lang="en-US" altLang="en-US" sz="2052" b="1" dirty="0">
                <a:latin typeface="Arial" panose="020B0604020202020204" pitchFamily="34" charset="0"/>
              </a:rPr>
              <a:t>bond</a:t>
            </a:r>
          </a:p>
        </p:txBody>
      </p:sp>
      <p:sp>
        <p:nvSpPr>
          <p:cNvPr id="590857" name="Line 9"/>
          <p:cNvSpPr>
            <a:spLocks noChangeShapeType="1"/>
          </p:cNvSpPr>
          <p:nvPr/>
        </p:nvSpPr>
        <p:spPr bwMode="auto">
          <a:xfrm>
            <a:off x="7016181" y="1869287"/>
            <a:ext cx="0" cy="1080322"/>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3" name="Date Placeholder 2">
            <a:extLst>
              <a:ext uri="{FF2B5EF4-FFF2-40B4-BE49-F238E27FC236}">
                <a16:creationId xmlns:a16="http://schemas.microsoft.com/office/drawing/2014/main" id="{1128D11B-3569-4889-9B17-09B9A67CAC51}"/>
              </a:ext>
            </a:extLst>
          </p:cNvPr>
          <p:cNvSpPr>
            <a:spLocks noGrp="1"/>
          </p:cNvSpPr>
          <p:nvPr>
            <p:ph type="dt" sz="half" idx="10"/>
          </p:nvPr>
        </p:nvSpPr>
        <p:spPr/>
        <p:txBody>
          <a:bodyPr/>
          <a:lstStyle/>
          <a:p>
            <a:fld id="{CC7222B0-6CC7-4985-8B44-7A6A07CCE90C}" type="datetime1">
              <a:rPr lang="en-US" smtClean="0"/>
              <a:t>2/8/2025</a:t>
            </a:fld>
            <a:endParaRPr lang="en-US"/>
          </a:p>
        </p:txBody>
      </p:sp>
      <p:sp>
        <p:nvSpPr>
          <p:cNvPr id="4" name="Footer Placeholder 3">
            <a:extLst>
              <a:ext uri="{FF2B5EF4-FFF2-40B4-BE49-F238E27FC236}">
                <a16:creationId xmlns:a16="http://schemas.microsoft.com/office/drawing/2014/main" id="{00727E62-62EE-4EE6-A0AF-4A887849EA30}"/>
              </a:ext>
            </a:extLst>
          </p:cNvPr>
          <p:cNvSpPr>
            <a:spLocks noGrp="1"/>
          </p:cNvSpPr>
          <p:nvPr>
            <p:ph type="ftr" sz="quarter" idx="11"/>
          </p:nvPr>
        </p:nvSpPr>
        <p:spPr/>
        <p:txBody>
          <a:bodyPr/>
          <a:lstStyle/>
          <a:p>
            <a:r>
              <a:rPr lang="en-US"/>
              <a:t>Drugs and Disease Spring 2025 - Lecture 5</a:t>
            </a:r>
          </a:p>
        </p:txBody>
      </p:sp>
      <p:sp>
        <p:nvSpPr>
          <p:cNvPr id="5" name="Slide Number Placeholder 4">
            <a:extLst>
              <a:ext uri="{FF2B5EF4-FFF2-40B4-BE49-F238E27FC236}">
                <a16:creationId xmlns:a16="http://schemas.microsoft.com/office/drawing/2014/main" id="{4D735080-B25A-4D75-9FC4-0BF736B1B105}"/>
              </a:ext>
            </a:extLst>
          </p:cNvPr>
          <p:cNvSpPr>
            <a:spLocks noGrp="1"/>
          </p:cNvSpPr>
          <p:nvPr>
            <p:ph type="sldNum" sz="quarter" idx="12"/>
          </p:nvPr>
        </p:nvSpPr>
        <p:spPr/>
        <p:txBody>
          <a:bodyPr/>
          <a:lstStyle/>
          <a:p>
            <a:fld id="{81A4A6DF-011D-4280-B414-EAF6AEDD1D06}" type="slidenum">
              <a:rPr lang="en-US" smtClean="0"/>
              <a:t>47</a:t>
            </a:fld>
            <a:endParaRPr lang="en-US"/>
          </a:p>
        </p:txBody>
      </p:sp>
    </p:spTree>
    <p:extLst>
      <p:ext uri="{BB962C8B-B14F-4D97-AF65-F5344CB8AC3E}">
        <p14:creationId xmlns:p14="http://schemas.microsoft.com/office/powerpoint/2010/main" val="2008879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descr="16-17_slide6-U"/>
          <p:cNvPicPr>
            <a:picLocks noChangeAspect="1" noChangeArrowheads="1"/>
          </p:cNvPicPr>
          <p:nvPr/>
        </p:nvPicPr>
        <p:blipFill rotWithShape="1">
          <a:blip r:embed="rId3">
            <a:extLst>
              <a:ext uri="{28A0092B-C50C-407E-A947-70E740481C1C}">
                <a14:useLocalDpi xmlns:a14="http://schemas.microsoft.com/office/drawing/2010/main" val="0"/>
              </a:ext>
            </a:extLst>
          </a:blip>
          <a:srcRect b="3304"/>
          <a:stretch/>
        </p:blipFill>
        <p:spPr bwMode="auto">
          <a:xfrm>
            <a:off x="1939173" y="197239"/>
            <a:ext cx="9104129" cy="6781118"/>
          </a:xfrm>
          <a:prstGeom prst="rect">
            <a:avLst/>
          </a:prstGeom>
          <a:noFill/>
          <a:extLst>
            <a:ext uri="{909E8E84-426E-40dd-AFC4-6F175D3DCCD1}">
              <a14:hiddenFill xmlns="" xmlns:a14="http://schemas.microsoft.com/office/drawing/2010/main">
                <a:solidFill>
                  <a:srgbClr val="FFFFFF"/>
                </a:solidFill>
              </a14:hiddenFill>
            </a:ext>
          </a:extLst>
        </p:spPr>
      </p:pic>
      <p:sp>
        <p:nvSpPr>
          <p:cNvPr id="592901" name="Text Box 5"/>
          <p:cNvSpPr txBox="1">
            <a:spLocks noChangeArrowheads="1"/>
          </p:cNvSpPr>
          <p:nvPr/>
        </p:nvSpPr>
        <p:spPr bwMode="auto">
          <a:xfrm>
            <a:off x="5437118" y="6625385"/>
            <a:ext cx="1797156" cy="3076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6. Translocation</a:t>
            </a:r>
          </a:p>
        </p:txBody>
      </p:sp>
      <p:sp>
        <p:nvSpPr>
          <p:cNvPr id="2" name="Date Placeholder 1">
            <a:extLst>
              <a:ext uri="{FF2B5EF4-FFF2-40B4-BE49-F238E27FC236}">
                <a16:creationId xmlns:a16="http://schemas.microsoft.com/office/drawing/2014/main" id="{74AEF8D2-1B92-4874-A385-B883B657F74B}"/>
              </a:ext>
            </a:extLst>
          </p:cNvPr>
          <p:cNvSpPr>
            <a:spLocks noGrp="1"/>
          </p:cNvSpPr>
          <p:nvPr>
            <p:ph type="dt" sz="half" idx="10"/>
          </p:nvPr>
        </p:nvSpPr>
        <p:spPr/>
        <p:txBody>
          <a:bodyPr/>
          <a:lstStyle/>
          <a:p>
            <a:fld id="{7A5A5FA4-4F57-4815-A2B4-483A62DC1F99}" type="datetime1">
              <a:rPr lang="en-US" smtClean="0"/>
              <a:t>2/8/2025</a:t>
            </a:fld>
            <a:endParaRPr lang="en-US"/>
          </a:p>
        </p:txBody>
      </p:sp>
      <p:sp>
        <p:nvSpPr>
          <p:cNvPr id="3" name="Footer Placeholder 2">
            <a:extLst>
              <a:ext uri="{FF2B5EF4-FFF2-40B4-BE49-F238E27FC236}">
                <a16:creationId xmlns:a16="http://schemas.microsoft.com/office/drawing/2014/main" id="{DF84AE2A-DF49-4194-83B5-DF800A41B988}"/>
              </a:ext>
            </a:extLst>
          </p:cNvPr>
          <p:cNvSpPr>
            <a:spLocks noGrp="1"/>
          </p:cNvSpPr>
          <p:nvPr>
            <p:ph type="ftr" sz="quarter" idx="11"/>
          </p:nvPr>
        </p:nvSpPr>
        <p:spPr/>
        <p:txBody>
          <a:bodyPr/>
          <a:lstStyle/>
          <a:p>
            <a:r>
              <a:rPr lang="en-US"/>
              <a:t>Drugs and Disease Spring 2025 - Lecture 5</a:t>
            </a:r>
          </a:p>
        </p:txBody>
      </p:sp>
      <p:sp>
        <p:nvSpPr>
          <p:cNvPr id="5" name="Slide Number Placeholder 4">
            <a:extLst>
              <a:ext uri="{FF2B5EF4-FFF2-40B4-BE49-F238E27FC236}">
                <a16:creationId xmlns:a16="http://schemas.microsoft.com/office/drawing/2014/main" id="{02D8C50A-DB01-4A05-814A-19C67AD8E243}"/>
              </a:ext>
            </a:extLst>
          </p:cNvPr>
          <p:cNvSpPr>
            <a:spLocks noGrp="1"/>
          </p:cNvSpPr>
          <p:nvPr>
            <p:ph type="sldNum" sz="quarter" idx="12"/>
          </p:nvPr>
        </p:nvSpPr>
        <p:spPr/>
        <p:txBody>
          <a:bodyPr/>
          <a:lstStyle/>
          <a:p>
            <a:fld id="{81A4A6DF-011D-4280-B414-EAF6AEDD1D06}" type="slidenum">
              <a:rPr lang="en-US" smtClean="0"/>
              <a:t>48</a:t>
            </a:fld>
            <a:endParaRPr lang="en-US"/>
          </a:p>
        </p:txBody>
      </p:sp>
    </p:spTree>
    <p:extLst>
      <p:ext uri="{BB962C8B-B14F-4D97-AF65-F5344CB8AC3E}">
        <p14:creationId xmlns:p14="http://schemas.microsoft.com/office/powerpoint/2010/main" val="1734661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descr="16-17_slide7-U"/>
          <p:cNvPicPr>
            <a:picLocks noChangeAspect="1" noChangeArrowheads="1"/>
          </p:cNvPicPr>
          <p:nvPr/>
        </p:nvPicPr>
        <p:blipFill rotWithShape="1">
          <a:blip r:embed="rId3">
            <a:extLst>
              <a:ext uri="{28A0092B-C50C-407E-A947-70E740481C1C}">
                <a14:useLocalDpi xmlns:a14="http://schemas.microsoft.com/office/drawing/2010/main" val="0"/>
              </a:ext>
            </a:extLst>
          </a:blip>
          <a:srcRect b="2990"/>
          <a:stretch/>
        </p:blipFill>
        <p:spPr bwMode="auto">
          <a:xfrm>
            <a:off x="1939173" y="214144"/>
            <a:ext cx="9104129" cy="6803083"/>
          </a:xfrm>
          <a:prstGeom prst="rect">
            <a:avLst/>
          </a:prstGeom>
          <a:noFill/>
          <a:extLst>
            <a:ext uri="{909E8E84-426E-40dd-AFC4-6F175D3DCCD1}">
              <a14:hiddenFill xmlns="" xmlns:a14="http://schemas.microsoft.com/office/drawing/2010/main">
                <a:solidFill>
                  <a:srgbClr val="FFFFFF"/>
                </a:solidFill>
              </a14:hiddenFill>
            </a:ext>
          </a:extLst>
        </p:spPr>
      </p:pic>
      <p:sp>
        <p:nvSpPr>
          <p:cNvPr id="594949" name="Text Box 5"/>
          <p:cNvSpPr txBox="1">
            <a:spLocks noChangeArrowheads="1"/>
          </p:cNvSpPr>
          <p:nvPr/>
        </p:nvSpPr>
        <p:spPr bwMode="auto">
          <a:xfrm>
            <a:off x="4436255" y="6491803"/>
            <a:ext cx="3034709" cy="343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7. Incoming </a:t>
            </a:r>
            <a:r>
              <a:rPr lang="en-US" altLang="en-US" sz="1704" b="1" dirty="0" err="1">
                <a:latin typeface="Arial" panose="020B0604020202020204" pitchFamily="34" charset="0"/>
              </a:rPr>
              <a:t>aminoacyl</a:t>
            </a:r>
            <a:r>
              <a:rPr lang="en-US" altLang="en-US" sz="1704" b="1" dirty="0">
                <a:latin typeface="Arial" panose="020B0604020202020204" pitchFamily="34" charset="0"/>
              </a:rPr>
              <a:t> </a:t>
            </a:r>
            <a:r>
              <a:rPr lang="en-US" altLang="en-US" sz="1704" b="1" dirty="0" err="1">
                <a:latin typeface="Arial" panose="020B0604020202020204" pitchFamily="34" charset="0"/>
              </a:rPr>
              <a:t>tRNA</a:t>
            </a:r>
            <a:r>
              <a:rPr lang="en-US" altLang="en-US" sz="1704" b="1" dirty="0">
                <a:latin typeface="Arial" panose="020B0604020202020204" pitchFamily="34" charset="0"/>
              </a:rPr>
              <a:t> arrives and binds in A site</a:t>
            </a:r>
          </a:p>
          <a:p>
            <a:endParaRPr lang="en-US" altLang="en-US" sz="1704" b="1" dirty="0">
              <a:latin typeface="Arial" panose="020B0604020202020204" pitchFamily="34" charset="0"/>
            </a:endParaRPr>
          </a:p>
        </p:txBody>
      </p:sp>
      <p:sp>
        <p:nvSpPr>
          <p:cNvPr id="2" name="Date Placeholder 1">
            <a:extLst>
              <a:ext uri="{FF2B5EF4-FFF2-40B4-BE49-F238E27FC236}">
                <a16:creationId xmlns:a16="http://schemas.microsoft.com/office/drawing/2014/main" id="{B0358E31-33E4-4F41-AFBC-9CE2E4DB0D65}"/>
              </a:ext>
            </a:extLst>
          </p:cNvPr>
          <p:cNvSpPr>
            <a:spLocks noGrp="1"/>
          </p:cNvSpPr>
          <p:nvPr>
            <p:ph type="dt" sz="half" idx="10"/>
          </p:nvPr>
        </p:nvSpPr>
        <p:spPr/>
        <p:txBody>
          <a:bodyPr/>
          <a:lstStyle/>
          <a:p>
            <a:fld id="{A26F844A-F579-48DE-A631-858130A96222}" type="datetime1">
              <a:rPr lang="en-US" smtClean="0"/>
              <a:t>2/8/2025</a:t>
            </a:fld>
            <a:endParaRPr lang="en-US"/>
          </a:p>
        </p:txBody>
      </p:sp>
      <p:sp>
        <p:nvSpPr>
          <p:cNvPr id="3" name="Footer Placeholder 2">
            <a:extLst>
              <a:ext uri="{FF2B5EF4-FFF2-40B4-BE49-F238E27FC236}">
                <a16:creationId xmlns:a16="http://schemas.microsoft.com/office/drawing/2014/main" id="{4B36E4F0-6B34-4888-B5EC-395902C4E6E6}"/>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7E430216-F030-4FBB-9D52-AAAED0D20839}"/>
              </a:ext>
            </a:extLst>
          </p:cNvPr>
          <p:cNvSpPr>
            <a:spLocks noGrp="1"/>
          </p:cNvSpPr>
          <p:nvPr>
            <p:ph type="sldNum" sz="quarter" idx="12"/>
          </p:nvPr>
        </p:nvSpPr>
        <p:spPr/>
        <p:txBody>
          <a:bodyPr/>
          <a:lstStyle/>
          <a:p>
            <a:fld id="{81A4A6DF-011D-4280-B414-EAF6AEDD1D06}" type="slidenum">
              <a:rPr lang="en-US" smtClean="0"/>
              <a:t>49</a:t>
            </a:fld>
            <a:endParaRPr lang="en-US"/>
          </a:p>
        </p:txBody>
      </p:sp>
    </p:spTree>
    <p:extLst>
      <p:ext uri="{BB962C8B-B14F-4D97-AF65-F5344CB8AC3E}">
        <p14:creationId xmlns:p14="http://schemas.microsoft.com/office/powerpoint/2010/main" val="168397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1785" y="134704"/>
            <a:ext cx="8523288" cy="401637"/>
          </a:xfrm>
        </p:spPr>
        <p:txBody>
          <a:bodyPr>
            <a:noAutofit/>
          </a:bodyPr>
          <a:lstStyle/>
          <a:p>
            <a:r>
              <a:rPr lang="en-US" sz="2706" dirty="0"/>
              <a:t>Short Tandem Repeats to Test Paternity</a:t>
            </a:r>
          </a:p>
        </p:txBody>
      </p:sp>
      <p:sp>
        <p:nvSpPr>
          <p:cNvPr id="7" name="TextBox 6">
            <a:extLst>
              <a:ext uri="{FF2B5EF4-FFF2-40B4-BE49-F238E27FC236}">
                <a16:creationId xmlns:a16="http://schemas.microsoft.com/office/drawing/2014/main" id="{2305A919-A62C-4DAC-A4AB-13F5339B86FA}"/>
              </a:ext>
            </a:extLst>
          </p:cNvPr>
          <p:cNvSpPr txBox="1"/>
          <p:nvPr/>
        </p:nvSpPr>
        <p:spPr>
          <a:xfrm>
            <a:off x="4970145" y="2404700"/>
            <a:ext cx="3897157" cy="1355499"/>
          </a:xfrm>
          <a:prstGeom prst="rect">
            <a:avLst/>
          </a:prstGeom>
          <a:noFill/>
        </p:spPr>
        <p:txBody>
          <a:bodyPr wrap="none" rtlCol="0">
            <a:spAutoFit/>
          </a:bodyPr>
          <a:lstStyle/>
          <a:p>
            <a:r>
              <a:rPr lang="en-US" sz="2052" dirty="0">
                <a:latin typeface="Arial" panose="020B0604020202020204" pitchFamily="34" charset="0"/>
              </a:rPr>
              <a:t>Lane 1: Child</a:t>
            </a:r>
          </a:p>
          <a:p>
            <a:r>
              <a:rPr lang="en-US" sz="2052" dirty="0">
                <a:latin typeface="Arial" panose="020B0604020202020204" pitchFamily="34" charset="0"/>
              </a:rPr>
              <a:t>Lane 2: Mother</a:t>
            </a:r>
          </a:p>
          <a:p>
            <a:endParaRPr lang="en-US" sz="2052" dirty="0">
              <a:latin typeface="Arial" panose="020B0604020202020204" pitchFamily="34" charset="0"/>
            </a:endParaRPr>
          </a:p>
          <a:p>
            <a:r>
              <a:rPr lang="en-US" sz="2052" dirty="0">
                <a:latin typeface="Arial" panose="020B0604020202020204" pitchFamily="34" charset="0"/>
              </a:rPr>
              <a:t>Lanes A, B, C: Possible Fathers</a:t>
            </a:r>
          </a:p>
        </p:txBody>
      </p:sp>
      <p:sp>
        <p:nvSpPr>
          <p:cNvPr id="8" name="TextBox 7">
            <a:extLst>
              <a:ext uri="{FF2B5EF4-FFF2-40B4-BE49-F238E27FC236}">
                <a16:creationId xmlns:a16="http://schemas.microsoft.com/office/drawing/2014/main" id="{B8BAED18-8783-4314-8274-EFF6693B550F}"/>
              </a:ext>
            </a:extLst>
          </p:cNvPr>
          <p:cNvSpPr txBox="1"/>
          <p:nvPr/>
        </p:nvSpPr>
        <p:spPr>
          <a:xfrm>
            <a:off x="4868419" y="3794229"/>
            <a:ext cx="4013693" cy="3250249"/>
          </a:xfrm>
          <a:prstGeom prst="rect">
            <a:avLst/>
          </a:prstGeom>
          <a:noFill/>
        </p:spPr>
        <p:txBody>
          <a:bodyPr wrap="square" rtlCol="0">
            <a:spAutoFit/>
          </a:bodyPr>
          <a:lstStyle/>
          <a:p>
            <a:pPr marL="457200" indent="-457200">
              <a:buAutoNum type="arabicPeriod"/>
            </a:pPr>
            <a:r>
              <a:rPr lang="en-US" sz="2052" i="1" dirty="0">
                <a:solidFill>
                  <a:srgbClr val="00B0F0"/>
                </a:solidFill>
                <a:latin typeface="Arial" panose="020B0604020202020204" pitchFamily="34" charset="0"/>
              </a:rPr>
              <a:t>For the child, which PCR product is from the mother? From the father?</a:t>
            </a: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r>
              <a:rPr lang="en-US" sz="2052" i="1" dirty="0">
                <a:solidFill>
                  <a:srgbClr val="00B0F0"/>
                </a:solidFill>
                <a:latin typeface="Arial" panose="020B0604020202020204" pitchFamily="34" charset="0"/>
              </a:rPr>
              <a:t>Who is </a:t>
            </a:r>
            <a:r>
              <a:rPr lang="en-US" sz="2052" b="1" i="1" u="sng" dirty="0">
                <a:solidFill>
                  <a:srgbClr val="00B0F0"/>
                </a:solidFill>
                <a:latin typeface="Arial" panose="020B0604020202020204" pitchFamily="34" charset="0"/>
              </a:rPr>
              <a:t>not</a:t>
            </a:r>
            <a:r>
              <a:rPr lang="en-US" sz="2052" i="1" dirty="0">
                <a:solidFill>
                  <a:srgbClr val="00B0F0"/>
                </a:solidFill>
                <a:latin typeface="Arial" panose="020B0604020202020204" pitchFamily="34" charset="0"/>
              </a:rPr>
              <a:t> the father?</a:t>
            </a: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endParaRPr lang="en-US" sz="2052" i="1" dirty="0">
              <a:solidFill>
                <a:srgbClr val="00B0F0"/>
              </a:solidFill>
              <a:latin typeface="Arial" panose="020B0604020202020204" pitchFamily="34" charset="0"/>
            </a:endParaRPr>
          </a:p>
          <a:p>
            <a:pPr marL="457200" indent="-457200">
              <a:buAutoNum type="arabicPeriod"/>
            </a:pPr>
            <a:r>
              <a:rPr lang="en-US" sz="2052" i="1" dirty="0">
                <a:solidFill>
                  <a:srgbClr val="00B0F0"/>
                </a:solidFill>
                <a:latin typeface="Arial" panose="020B0604020202020204" pitchFamily="34" charset="0"/>
              </a:rPr>
              <a:t>Who </a:t>
            </a:r>
            <a:r>
              <a:rPr lang="en-US" sz="2052" b="1" i="1" dirty="0">
                <a:solidFill>
                  <a:srgbClr val="00B0F0"/>
                </a:solidFill>
                <a:latin typeface="Arial" panose="020B0604020202020204" pitchFamily="34" charset="0"/>
              </a:rPr>
              <a:t>may</a:t>
            </a:r>
            <a:r>
              <a:rPr lang="en-US" sz="2052" i="1" dirty="0">
                <a:solidFill>
                  <a:srgbClr val="00B0F0"/>
                </a:solidFill>
                <a:latin typeface="Arial" panose="020B0604020202020204" pitchFamily="34" charset="0"/>
              </a:rPr>
              <a:t> be the father?</a:t>
            </a:r>
          </a:p>
        </p:txBody>
      </p:sp>
      <p:graphicFrame>
        <p:nvGraphicFramePr>
          <p:cNvPr id="33" name="Object 32">
            <a:extLst>
              <a:ext uri="{FF2B5EF4-FFF2-40B4-BE49-F238E27FC236}">
                <a16:creationId xmlns:a16="http://schemas.microsoft.com/office/drawing/2014/main" id="{51888CF9-213A-4E08-85E5-0F52BF0974CD}"/>
              </a:ext>
            </a:extLst>
          </p:cNvPr>
          <p:cNvGraphicFramePr>
            <a:graphicFrameLocks noChangeAspect="1"/>
          </p:cNvGraphicFramePr>
          <p:nvPr/>
        </p:nvGraphicFramePr>
        <p:xfrm>
          <a:off x="5517610" y="1823030"/>
          <a:ext cx="2863156" cy="376731"/>
        </p:xfrm>
        <a:graphic>
          <a:graphicData uri="http://schemas.openxmlformats.org/presentationml/2006/ole">
            <mc:AlternateContent xmlns:mc="http://schemas.openxmlformats.org/markup-compatibility/2006">
              <mc:Choice xmlns:v="urn:schemas-microsoft-com:vml" Requires="v">
                <p:oleObj name="MDLDrawObject Class" r:id="rId3" imgW="5066726" imgH="666206" progId="MDLDrawOLE.MDLDrawObject.1">
                  <p:embed/>
                </p:oleObj>
              </mc:Choice>
              <mc:Fallback>
                <p:oleObj name="MDLDrawObject Class" r:id="rId3" imgW="5066726" imgH="666206" progId="MDLDrawOLE.MDLDrawObject.1">
                  <p:embed/>
                  <p:pic>
                    <p:nvPicPr>
                      <p:cNvPr id="33" name="Object 32">
                        <a:extLst>
                          <a:ext uri="{FF2B5EF4-FFF2-40B4-BE49-F238E27FC236}">
                            <a16:creationId xmlns:a16="http://schemas.microsoft.com/office/drawing/2014/main" id="{51888CF9-213A-4E08-85E5-0F52BF0974CD}"/>
                          </a:ext>
                        </a:extLst>
                      </p:cNvPr>
                      <p:cNvPicPr/>
                      <p:nvPr/>
                    </p:nvPicPr>
                    <p:blipFill>
                      <a:blip r:embed="rId4"/>
                      <a:stretch>
                        <a:fillRect/>
                      </a:stretch>
                    </p:blipFill>
                    <p:spPr>
                      <a:xfrm>
                        <a:off x="5517610" y="1823030"/>
                        <a:ext cx="2863156" cy="376731"/>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72CB163A-56A0-4FC2-AE47-EDF6EBCD2BB8}"/>
              </a:ext>
            </a:extLst>
          </p:cNvPr>
          <p:cNvSpPr txBox="1"/>
          <p:nvPr/>
        </p:nvSpPr>
        <p:spPr>
          <a:xfrm>
            <a:off x="5215374" y="1020536"/>
            <a:ext cx="1765227" cy="408125"/>
          </a:xfrm>
          <a:prstGeom prst="rect">
            <a:avLst/>
          </a:prstGeom>
          <a:noFill/>
        </p:spPr>
        <p:txBody>
          <a:bodyPr wrap="none" rtlCol="0">
            <a:spAutoFit/>
          </a:bodyPr>
          <a:lstStyle/>
          <a:p>
            <a:r>
              <a:rPr lang="en-US" sz="2052" dirty="0">
                <a:latin typeface="Arial" panose="020B0604020202020204" pitchFamily="34" charset="0"/>
              </a:rPr>
              <a:t>PCR primers:</a:t>
            </a:r>
          </a:p>
        </p:txBody>
      </p:sp>
      <p:graphicFrame>
        <p:nvGraphicFramePr>
          <p:cNvPr id="35" name="Object 34">
            <a:extLst>
              <a:ext uri="{FF2B5EF4-FFF2-40B4-BE49-F238E27FC236}">
                <a16:creationId xmlns:a16="http://schemas.microsoft.com/office/drawing/2014/main" id="{4AEFE97C-3B5A-4B71-B8F0-FE6C85777B1B}"/>
              </a:ext>
            </a:extLst>
          </p:cNvPr>
          <p:cNvGraphicFramePr>
            <a:graphicFrameLocks noChangeAspect="1"/>
          </p:cNvGraphicFramePr>
          <p:nvPr/>
        </p:nvGraphicFramePr>
        <p:xfrm>
          <a:off x="6867312" y="1191198"/>
          <a:ext cx="371432" cy="201865"/>
        </p:xfrm>
        <a:graphic>
          <a:graphicData uri="http://schemas.openxmlformats.org/presentationml/2006/ole">
            <mc:AlternateContent xmlns:mc="http://schemas.openxmlformats.org/markup-compatibility/2006">
              <mc:Choice xmlns:v="urn:schemas-microsoft-com:vml" Requires="v">
                <p:oleObj name="MDLDrawObject Class" r:id="rId5" imgW="438054" imgH="237581" progId="MDLDrawOLE.MDLDrawObject.1">
                  <p:embed/>
                </p:oleObj>
              </mc:Choice>
              <mc:Fallback>
                <p:oleObj name="MDLDrawObject Class" r:id="rId5" imgW="438054" imgH="237581" progId="MDLDrawOLE.MDLDrawObject.1">
                  <p:embed/>
                  <p:pic>
                    <p:nvPicPr>
                      <p:cNvPr id="35" name="Object 34">
                        <a:extLst>
                          <a:ext uri="{FF2B5EF4-FFF2-40B4-BE49-F238E27FC236}">
                            <a16:creationId xmlns:a16="http://schemas.microsoft.com/office/drawing/2014/main" id="{4AEFE97C-3B5A-4B71-B8F0-FE6C85777B1B}"/>
                          </a:ext>
                        </a:extLst>
                      </p:cNvPr>
                      <p:cNvPicPr/>
                      <p:nvPr/>
                    </p:nvPicPr>
                    <p:blipFill>
                      <a:blip r:embed="rId6"/>
                      <a:stretch>
                        <a:fillRect/>
                      </a:stretch>
                    </p:blipFill>
                    <p:spPr>
                      <a:xfrm>
                        <a:off x="6867312" y="1191198"/>
                        <a:ext cx="371432" cy="201865"/>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D9254C60-4505-4C19-94F8-5E20B22E1740}"/>
              </a:ext>
            </a:extLst>
          </p:cNvPr>
          <p:cNvGraphicFramePr>
            <a:graphicFrameLocks noChangeAspect="1"/>
          </p:cNvGraphicFramePr>
          <p:nvPr/>
        </p:nvGraphicFramePr>
        <p:xfrm>
          <a:off x="6561126" y="1473229"/>
          <a:ext cx="484477" cy="177642"/>
        </p:xfrm>
        <a:graphic>
          <a:graphicData uri="http://schemas.openxmlformats.org/presentationml/2006/ole">
            <mc:AlternateContent xmlns:mc="http://schemas.openxmlformats.org/markup-compatibility/2006">
              <mc:Choice xmlns:v="urn:schemas-microsoft-com:vml" Requires="v">
                <p:oleObj name="MDLDrawObject Class" r:id="rId7" imgW="571002" imgH="209414" progId="MDLDrawOLE.MDLDrawObject.1">
                  <p:embed/>
                </p:oleObj>
              </mc:Choice>
              <mc:Fallback>
                <p:oleObj name="MDLDrawObject Class" r:id="rId7" imgW="571002" imgH="209414" progId="MDLDrawOLE.MDLDrawObject.1">
                  <p:embed/>
                  <p:pic>
                    <p:nvPicPr>
                      <p:cNvPr id="36" name="Object 35">
                        <a:extLst>
                          <a:ext uri="{FF2B5EF4-FFF2-40B4-BE49-F238E27FC236}">
                            <a16:creationId xmlns:a16="http://schemas.microsoft.com/office/drawing/2014/main" id="{D9254C60-4505-4C19-94F8-5E20B22E1740}"/>
                          </a:ext>
                        </a:extLst>
                      </p:cNvPr>
                      <p:cNvPicPr/>
                      <p:nvPr/>
                    </p:nvPicPr>
                    <p:blipFill>
                      <a:blip r:embed="rId8"/>
                      <a:stretch>
                        <a:fillRect/>
                      </a:stretch>
                    </p:blipFill>
                    <p:spPr>
                      <a:xfrm>
                        <a:off x="6561126" y="1473229"/>
                        <a:ext cx="484477" cy="177642"/>
                      </a:xfrm>
                      <a:prstGeom prst="rect">
                        <a:avLst/>
                      </a:prstGeom>
                    </p:spPr>
                  </p:pic>
                </p:oleObj>
              </mc:Fallback>
            </mc:AlternateContent>
          </a:graphicData>
        </a:graphic>
      </p:graphicFrame>
      <p:sp>
        <p:nvSpPr>
          <p:cNvPr id="37" name="TextBox 36">
            <a:extLst>
              <a:ext uri="{FF2B5EF4-FFF2-40B4-BE49-F238E27FC236}">
                <a16:creationId xmlns:a16="http://schemas.microsoft.com/office/drawing/2014/main" id="{0164F1CD-F436-4F7D-A060-9BB92D15FCF0}"/>
              </a:ext>
            </a:extLst>
          </p:cNvPr>
          <p:cNvSpPr txBox="1"/>
          <p:nvPr/>
        </p:nvSpPr>
        <p:spPr>
          <a:xfrm>
            <a:off x="5227118" y="1353145"/>
            <a:ext cx="1665908" cy="408125"/>
          </a:xfrm>
          <a:prstGeom prst="rect">
            <a:avLst/>
          </a:prstGeom>
          <a:noFill/>
        </p:spPr>
        <p:txBody>
          <a:bodyPr wrap="square" rtlCol="0">
            <a:spAutoFit/>
          </a:bodyPr>
          <a:lstStyle/>
          <a:p>
            <a:r>
              <a:rPr lang="en-US" sz="2052" dirty="0">
                <a:latin typeface="Arial" panose="020B0604020202020204" pitchFamily="34" charset="0"/>
              </a:rPr>
              <a:t>Repeat:</a:t>
            </a:r>
          </a:p>
        </p:txBody>
      </p:sp>
      <p:grpSp>
        <p:nvGrpSpPr>
          <p:cNvPr id="18" name="Group 17">
            <a:extLst>
              <a:ext uri="{FF2B5EF4-FFF2-40B4-BE49-F238E27FC236}">
                <a16:creationId xmlns:a16="http://schemas.microsoft.com/office/drawing/2014/main" id="{62418FD4-BE53-4955-9413-035F95D6BADC}"/>
              </a:ext>
            </a:extLst>
          </p:cNvPr>
          <p:cNvGrpSpPr/>
          <p:nvPr/>
        </p:nvGrpSpPr>
        <p:grpSpPr>
          <a:xfrm>
            <a:off x="9133684" y="987140"/>
            <a:ext cx="3573615" cy="4427116"/>
            <a:chOff x="5639237" y="1427339"/>
            <a:chExt cx="4644879" cy="5754235"/>
          </a:xfrm>
        </p:grpSpPr>
        <p:pic>
          <p:nvPicPr>
            <p:cNvPr id="15" name="Picture 14">
              <a:extLst>
                <a:ext uri="{FF2B5EF4-FFF2-40B4-BE49-F238E27FC236}">
                  <a16:creationId xmlns:a16="http://schemas.microsoft.com/office/drawing/2014/main" id="{7B327EAB-572E-4CCA-A827-BDB40AC29D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7417" y="1867740"/>
              <a:ext cx="2166699" cy="2146259"/>
            </a:xfrm>
            <a:prstGeom prst="rect">
              <a:avLst/>
            </a:prstGeom>
          </p:spPr>
        </p:pic>
        <p:grpSp>
          <p:nvGrpSpPr>
            <p:cNvPr id="16" name="Group 15">
              <a:extLst>
                <a:ext uri="{FF2B5EF4-FFF2-40B4-BE49-F238E27FC236}">
                  <a16:creationId xmlns:a16="http://schemas.microsoft.com/office/drawing/2014/main" id="{14DE886C-FA1D-453A-B5C0-D879BBD6AA04}"/>
                </a:ext>
              </a:extLst>
            </p:cNvPr>
            <p:cNvGrpSpPr/>
            <p:nvPr/>
          </p:nvGrpSpPr>
          <p:grpSpPr>
            <a:xfrm>
              <a:off x="5639237" y="1427339"/>
              <a:ext cx="3202901" cy="5754235"/>
              <a:chOff x="5639237" y="1427339"/>
              <a:chExt cx="3202901" cy="5754235"/>
            </a:xfrm>
          </p:grpSpPr>
          <p:pic>
            <p:nvPicPr>
              <p:cNvPr id="3" name="Picture 2">
                <a:extLst>
                  <a:ext uri="{FF2B5EF4-FFF2-40B4-BE49-F238E27FC236}">
                    <a16:creationId xmlns:a16="http://schemas.microsoft.com/office/drawing/2014/main" id="{21DE7E68-DE47-40BE-8DBF-26CBC09E80C3}"/>
                  </a:ext>
                </a:extLst>
              </p:cNvPr>
              <p:cNvPicPr>
                <a:picLocks noChangeAspect="1"/>
              </p:cNvPicPr>
              <p:nvPr/>
            </p:nvPicPr>
            <p:blipFill rotWithShape="1">
              <a:blip r:embed="rId10"/>
              <a:srcRect l="66458" t="24043" r="8464" b="14161"/>
              <a:stretch/>
            </p:blipFill>
            <p:spPr>
              <a:xfrm>
                <a:off x="6537099" y="1427339"/>
                <a:ext cx="1679222" cy="3106561"/>
              </a:xfrm>
              <a:prstGeom prst="rect">
                <a:avLst/>
              </a:prstGeom>
            </p:spPr>
          </p:pic>
          <p:pic>
            <p:nvPicPr>
              <p:cNvPr id="11" name="Picture 10">
                <a:extLst>
                  <a:ext uri="{FF2B5EF4-FFF2-40B4-BE49-F238E27FC236}">
                    <a16:creationId xmlns:a16="http://schemas.microsoft.com/office/drawing/2014/main" id="{18414095-DB76-446C-A1C2-A983D946F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04750" y="4601727"/>
                <a:ext cx="2900395" cy="2402029"/>
              </a:xfrm>
              <a:prstGeom prst="rect">
                <a:avLst/>
              </a:prstGeom>
            </p:spPr>
          </p:pic>
          <p:cxnSp>
            <p:nvCxnSpPr>
              <p:cNvPr id="17" name="Straight Arrow Connector 16">
                <a:extLst>
                  <a:ext uri="{FF2B5EF4-FFF2-40B4-BE49-F238E27FC236}">
                    <a16:creationId xmlns:a16="http://schemas.microsoft.com/office/drawing/2014/main" id="{806F3E03-3381-4C5C-B30F-5EE9297DD2DC}"/>
                  </a:ext>
                </a:extLst>
              </p:cNvPr>
              <p:cNvCxnSpPr/>
              <p:nvPr/>
            </p:nvCxnSpPr>
            <p:spPr>
              <a:xfrm flipH="1">
                <a:off x="6186310" y="4449939"/>
                <a:ext cx="587728"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CA70E4A-0160-4D47-BAD6-DF60173963F1}"/>
                  </a:ext>
                </a:extLst>
              </p:cNvPr>
              <p:cNvCxnSpPr/>
              <p:nvPr/>
            </p:nvCxnSpPr>
            <p:spPr>
              <a:xfrm flipH="1">
                <a:off x="6690077" y="4483174"/>
                <a:ext cx="340684" cy="470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563F22-ECBA-4066-976C-6B54B224A3D9}"/>
                  </a:ext>
                </a:extLst>
              </p:cNvPr>
              <p:cNvCxnSpPr>
                <a:cxnSpLocks/>
              </p:cNvCxnSpPr>
              <p:nvPr/>
            </p:nvCxnSpPr>
            <p:spPr>
              <a:xfrm>
                <a:off x="7277804" y="4462795"/>
                <a:ext cx="0" cy="239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188E627-663C-4ABC-9262-103F6B0FA7A3}"/>
                  </a:ext>
                </a:extLst>
              </p:cNvPr>
              <p:cNvCxnSpPr/>
              <p:nvPr/>
            </p:nvCxnSpPr>
            <p:spPr>
              <a:xfrm>
                <a:off x="7613649" y="4449939"/>
                <a:ext cx="419806" cy="503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79946-C116-4E7F-BB77-4EAEDFCA2CA5}"/>
                  </a:ext>
                </a:extLst>
              </p:cNvPr>
              <p:cNvCxnSpPr/>
              <p:nvPr/>
            </p:nvCxnSpPr>
            <p:spPr>
              <a:xfrm>
                <a:off x="8033455" y="4365978"/>
                <a:ext cx="503768" cy="235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7" name="Object 26">
                <a:extLst>
                  <a:ext uri="{FF2B5EF4-FFF2-40B4-BE49-F238E27FC236}">
                    <a16:creationId xmlns:a16="http://schemas.microsoft.com/office/drawing/2014/main" id="{D06E9223-9ECB-4385-928E-14624402FA3C}"/>
                  </a:ext>
                </a:extLst>
              </p:cNvPr>
              <p:cNvGraphicFramePr>
                <a:graphicFrameLocks noChangeAspect="1"/>
              </p:cNvGraphicFramePr>
              <p:nvPr/>
            </p:nvGraphicFramePr>
            <p:xfrm>
              <a:off x="6041458" y="4990904"/>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7" name="Object 26">
                            <a:extLst>
                              <a:ext uri="{FF2B5EF4-FFF2-40B4-BE49-F238E27FC236}">
                                <a16:creationId xmlns:a16="http://schemas.microsoft.com/office/drawing/2014/main" id="{D06E9223-9ECB-4385-928E-14624402FA3C}"/>
                              </a:ext>
                            </a:extLst>
                          </p:cNvPr>
                          <p:cNvPicPr/>
                          <p:nvPr/>
                        </p:nvPicPr>
                        <p:blipFill>
                          <a:blip r:embed="rId13"/>
                          <a:stretch>
                            <a:fillRect/>
                          </a:stretch>
                        </p:blipFill>
                        <p:spPr>
                          <a:xfrm>
                            <a:off x="6041458" y="4990904"/>
                            <a:ext cx="162939" cy="297362"/>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6B6799B-8BFC-41BB-9BCB-1DAB2AEF8A4C}"/>
                  </a:ext>
                </a:extLst>
              </p:cNvPr>
              <p:cNvGraphicFramePr>
                <a:graphicFrameLocks noChangeAspect="1"/>
              </p:cNvGraphicFramePr>
              <p:nvPr/>
            </p:nvGraphicFramePr>
            <p:xfrm>
              <a:off x="6522156" y="6867038"/>
              <a:ext cx="162939" cy="297362"/>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28" name="Object 27">
                            <a:extLst>
                              <a:ext uri="{FF2B5EF4-FFF2-40B4-BE49-F238E27FC236}">
                                <a16:creationId xmlns:a16="http://schemas.microsoft.com/office/drawing/2014/main" id="{56B6799B-8BFC-41BB-9BCB-1DAB2AEF8A4C}"/>
                              </a:ext>
                            </a:extLst>
                          </p:cNvPr>
                          <p:cNvPicPr/>
                          <p:nvPr/>
                        </p:nvPicPr>
                        <p:blipFill>
                          <a:blip r:embed="rId13"/>
                          <a:stretch>
                            <a:fillRect/>
                          </a:stretch>
                        </p:blipFill>
                        <p:spPr>
                          <a:xfrm>
                            <a:off x="6522156" y="6867038"/>
                            <a:ext cx="162939" cy="29736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FAE5810-2FD8-4EA4-BB84-A1E22B0D7EC7}"/>
                  </a:ext>
                </a:extLst>
              </p:cNvPr>
              <p:cNvGraphicFramePr>
                <a:graphicFrameLocks noChangeAspect="1"/>
              </p:cNvGraphicFramePr>
              <p:nvPr/>
            </p:nvGraphicFramePr>
            <p:xfrm>
              <a:off x="5715892" y="5242866"/>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29" name="Object 28">
                            <a:extLst>
                              <a:ext uri="{FF2B5EF4-FFF2-40B4-BE49-F238E27FC236}">
                                <a16:creationId xmlns:a16="http://schemas.microsoft.com/office/drawing/2014/main" id="{FFAE5810-2FD8-4EA4-BB84-A1E22B0D7EC7}"/>
                              </a:ext>
                            </a:extLst>
                          </p:cNvPr>
                          <p:cNvPicPr/>
                          <p:nvPr/>
                        </p:nvPicPr>
                        <p:blipFill>
                          <a:blip r:embed="rId15"/>
                          <a:stretch>
                            <a:fillRect/>
                          </a:stretch>
                        </p:blipFill>
                        <p:spPr>
                          <a:xfrm>
                            <a:off x="5715892" y="5242866"/>
                            <a:ext cx="220954" cy="241041"/>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17DFFE39-F24D-4584-AB3D-6438320A5251}"/>
                  </a:ext>
                </a:extLst>
              </p:cNvPr>
              <p:cNvGraphicFramePr>
                <a:graphicFrameLocks noChangeAspect="1"/>
              </p:cNvGraphicFramePr>
              <p:nvPr/>
            </p:nvGraphicFramePr>
            <p:xfrm>
              <a:off x="7277806"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0" name="Object 29">
                            <a:extLst>
                              <a:ext uri="{FF2B5EF4-FFF2-40B4-BE49-F238E27FC236}">
                                <a16:creationId xmlns:a16="http://schemas.microsoft.com/office/drawing/2014/main" id="{17DFFE39-F24D-4584-AB3D-6438320A5251}"/>
                              </a:ext>
                            </a:extLst>
                          </p:cNvPr>
                          <p:cNvPicPr/>
                          <p:nvPr/>
                        </p:nvPicPr>
                        <p:blipFill>
                          <a:blip r:embed="rId15"/>
                          <a:stretch>
                            <a:fillRect/>
                          </a:stretch>
                        </p:blipFill>
                        <p:spPr>
                          <a:xfrm>
                            <a:off x="7277806" y="6895197"/>
                            <a:ext cx="220954" cy="241041"/>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1CFAB54E-C28E-4F96-A21E-EBEB5D0AC62A}"/>
                  </a:ext>
                </a:extLst>
              </p:cNvPr>
              <p:cNvGraphicFramePr>
                <a:graphicFrameLocks noChangeAspect="1"/>
              </p:cNvGraphicFramePr>
              <p:nvPr/>
            </p:nvGraphicFramePr>
            <p:xfrm>
              <a:off x="7949495"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1" name="Object 30">
                            <a:extLst>
                              <a:ext uri="{FF2B5EF4-FFF2-40B4-BE49-F238E27FC236}">
                                <a16:creationId xmlns:a16="http://schemas.microsoft.com/office/drawing/2014/main" id="{1CFAB54E-C28E-4F96-A21E-EBEB5D0AC62A}"/>
                              </a:ext>
                            </a:extLst>
                          </p:cNvPr>
                          <p:cNvPicPr/>
                          <p:nvPr/>
                        </p:nvPicPr>
                        <p:blipFill>
                          <a:blip r:embed="rId15"/>
                          <a:stretch>
                            <a:fillRect/>
                          </a:stretch>
                        </p:blipFill>
                        <p:spPr>
                          <a:xfrm>
                            <a:off x="7949495" y="6895197"/>
                            <a:ext cx="220954" cy="241041"/>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50FE97A8-FAB7-4B57-BC42-A4E78E020B67}"/>
                  </a:ext>
                </a:extLst>
              </p:cNvPr>
              <p:cNvGraphicFramePr>
                <a:graphicFrameLocks noChangeAspect="1"/>
              </p:cNvGraphicFramePr>
              <p:nvPr/>
            </p:nvGraphicFramePr>
            <p:xfrm>
              <a:off x="8621184" y="6895197"/>
              <a:ext cx="220954" cy="2410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2" name="Object 31">
                            <a:extLst>
                              <a:ext uri="{FF2B5EF4-FFF2-40B4-BE49-F238E27FC236}">
                                <a16:creationId xmlns:a16="http://schemas.microsoft.com/office/drawing/2014/main" id="{50FE97A8-FAB7-4B57-BC42-A4E78E020B67}"/>
                              </a:ext>
                            </a:extLst>
                          </p:cNvPr>
                          <p:cNvPicPr/>
                          <p:nvPr/>
                        </p:nvPicPr>
                        <p:blipFill>
                          <a:blip r:embed="rId15"/>
                          <a:stretch>
                            <a:fillRect/>
                          </a:stretch>
                        </p:blipFill>
                        <p:spPr>
                          <a:xfrm>
                            <a:off x="8621184" y="6895197"/>
                            <a:ext cx="220954" cy="241041"/>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41FE6DB6-7FC3-411E-9D50-403BD54E5B4E}"/>
                  </a:ext>
                </a:extLst>
              </p:cNvPr>
              <p:cNvSpPr txBox="1"/>
              <p:nvPr/>
            </p:nvSpPr>
            <p:spPr>
              <a:xfrm>
                <a:off x="5639237" y="6784369"/>
                <a:ext cx="769242" cy="397205"/>
              </a:xfrm>
              <a:prstGeom prst="rect">
                <a:avLst/>
              </a:prstGeom>
              <a:noFill/>
            </p:spPr>
            <p:txBody>
              <a:bodyPr wrap="none" rtlCol="0">
                <a:spAutoFit/>
              </a:bodyPr>
              <a:lstStyle/>
              <a:p>
                <a:r>
                  <a:rPr lang="en-US" sz="1386" dirty="0">
                    <a:latin typeface="Arial" panose="020B0604020202020204" pitchFamily="34" charset="0"/>
                  </a:rPr>
                  <a:t>Child</a:t>
                </a:r>
              </a:p>
            </p:txBody>
          </p:sp>
          <p:graphicFrame>
            <p:nvGraphicFramePr>
              <p:cNvPr id="38" name="Object 37">
                <a:extLst>
                  <a:ext uri="{FF2B5EF4-FFF2-40B4-BE49-F238E27FC236}">
                    <a16:creationId xmlns:a16="http://schemas.microsoft.com/office/drawing/2014/main" id="{B6D94270-D977-4C17-9D35-EB703C3912AB}"/>
                  </a:ext>
                </a:extLst>
              </p:cNvPr>
              <p:cNvGraphicFramePr>
                <a:graphicFrameLocks noChangeAspect="1"/>
              </p:cNvGraphicFramePr>
              <p:nvPr/>
            </p:nvGraphicFramePr>
            <p:xfrm>
              <a:off x="6436030" y="2709397"/>
              <a:ext cx="125612" cy="229241"/>
            </p:xfrm>
            <a:graphic>
              <a:graphicData uri="http://schemas.openxmlformats.org/presentationml/2006/ole">
                <mc:AlternateContent xmlns:mc="http://schemas.openxmlformats.org/markup-compatibility/2006">
                  <mc:Choice xmlns:v="urn:schemas-microsoft-com:vml" Requires="v">
                    <p:oleObj name="MDLDrawObject Class" r:id="rId12" imgW="380464" imgH="694985" progId="MDLDrawOLE.MDLDrawObject.1">
                      <p:embed/>
                    </p:oleObj>
                  </mc:Choice>
                  <mc:Fallback>
                    <p:oleObj name="MDLDrawObject Class" r:id="rId12" imgW="380464" imgH="694985" progId="MDLDrawOLE.MDLDrawObject.1">
                      <p:embed/>
                      <p:pic>
                        <p:nvPicPr>
                          <p:cNvPr id="38" name="Object 37">
                            <a:extLst>
                              <a:ext uri="{FF2B5EF4-FFF2-40B4-BE49-F238E27FC236}">
                                <a16:creationId xmlns:a16="http://schemas.microsoft.com/office/drawing/2014/main" id="{B6D94270-D977-4C17-9D35-EB703C3912AB}"/>
                              </a:ext>
                            </a:extLst>
                          </p:cNvPr>
                          <p:cNvPicPr/>
                          <p:nvPr/>
                        </p:nvPicPr>
                        <p:blipFill>
                          <a:blip r:embed="rId13"/>
                          <a:stretch>
                            <a:fillRect/>
                          </a:stretch>
                        </p:blipFill>
                        <p:spPr>
                          <a:xfrm>
                            <a:off x="6436030" y="2709397"/>
                            <a:ext cx="125612" cy="229241"/>
                          </a:xfrm>
                          <a:prstGeom prst="rect">
                            <a:avLst/>
                          </a:prstGeom>
                        </p:spPr>
                      </p:pic>
                    </p:oleObj>
                  </mc:Fallback>
                </mc:AlternateContent>
              </a:graphicData>
            </a:graphic>
          </p:graphicFrame>
          <p:graphicFrame>
            <p:nvGraphicFramePr>
              <p:cNvPr id="39" name="Object 38">
                <a:extLst>
                  <a:ext uri="{FF2B5EF4-FFF2-40B4-BE49-F238E27FC236}">
                    <a16:creationId xmlns:a16="http://schemas.microsoft.com/office/drawing/2014/main" id="{D73EB036-43A5-4460-AC66-2FBD6B27BB69}"/>
                  </a:ext>
                </a:extLst>
              </p:cNvPr>
              <p:cNvGraphicFramePr>
                <a:graphicFrameLocks noChangeAspect="1"/>
              </p:cNvGraphicFramePr>
              <p:nvPr/>
            </p:nvGraphicFramePr>
            <p:xfrm>
              <a:off x="6392721" y="3844047"/>
              <a:ext cx="210137" cy="229241"/>
            </p:xfrm>
            <a:graphic>
              <a:graphicData uri="http://schemas.openxmlformats.org/presentationml/2006/ole">
                <mc:AlternateContent xmlns:mc="http://schemas.openxmlformats.org/markup-compatibility/2006">
                  <mc:Choice xmlns:v="urn:schemas-microsoft-com:vml" Requires="v">
                    <p:oleObj name="MDLDrawObject Class" r:id="rId14" imgW="523827" imgH="571296" progId="MDLDrawOLE.MDLDrawObject.1">
                      <p:embed/>
                    </p:oleObj>
                  </mc:Choice>
                  <mc:Fallback>
                    <p:oleObj name="MDLDrawObject Class" r:id="rId14" imgW="523827" imgH="571296" progId="MDLDrawOLE.MDLDrawObject.1">
                      <p:embed/>
                      <p:pic>
                        <p:nvPicPr>
                          <p:cNvPr id="39" name="Object 38">
                            <a:extLst>
                              <a:ext uri="{FF2B5EF4-FFF2-40B4-BE49-F238E27FC236}">
                                <a16:creationId xmlns:a16="http://schemas.microsoft.com/office/drawing/2014/main" id="{D73EB036-43A5-4460-AC66-2FBD6B27BB69}"/>
                              </a:ext>
                            </a:extLst>
                          </p:cNvPr>
                          <p:cNvPicPr/>
                          <p:nvPr/>
                        </p:nvPicPr>
                        <p:blipFill>
                          <a:blip r:embed="rId15"/>
                          <a:stretch>
                            <a:fillRect/>
                          </a:stretch>
                        </p:blipFill>
                        <p:spPr>
                          <a:xfrm>
                            <a:off x="6392721" y="3844047"/>
                            <a:ext cx="210137" cy="229241"/>
                          </a:xfrm>
                          <a:prstGeom prst="rect">
                            <a:avLst/>
                          </a:prstGeom>
                        </p:spPr>
                      </p:pic>
                    </p:oleObj>
                  </mc:Fallback>
                </mc:AlternateContent>
              </a:graphicData>
            </a:graphic>
          </p:graphicFrame>
        </p:grpSp>
      </p:grpSp>
      <p:sp>
        <p:nvSpPr>
          <p:cNvPr id="4" name="TextBox 3">
            <a:extLst>
              <a:ext uri="{FF2B5EF4-FFF2-40B4-BE49-F238E27FC236}">
                <a16:creationId xmlns:a16="http://schemas.microsoft.com/office/drawing/2014/main" id="{9B73E05F-539F-4695-A944-F8384C2BCACF}"/>
              </a:ext>
            </a:extLst>
          </p:cNvPr>
          <p:cNvSpPr txBox="1"/>
          <p:nvPr/>
        </p:nvSpPr>
        <p:spPr>
          <a:xfrm>
            <a:off x="9442970" y="1003223"/>
            <a:ext cx="489236" cy="327141"/>
          </a:xfrm>
          <a:prstGeom prst="rect">
            <a:avLst/>
          </a:prstGeom>
          <a:noFill/>
        </p:spPr>
        <p:txBody>
          <a:bodyPr wrap="none" rtlCol="0">
            <a:spAutoFit/>
          </a:bodyPr>
          <a:lstStyle/>
          <a:p>
            <a:r>
              <a:rPr lang="en-US" sz="1526" dirty="0">
                <a:latin typeface="Arial" panose="020B0604020202020204" pitchFamily="34" charset="0"/>
              </a:rPr>
              <a:t>Gel</a:t>
            </a:r>
          </a:p>
        </p:txBody>
      </p:sp>
      <p:sp>
        <p:nvSpPr>
          <p:cNvPr id="5" name="TextBox 4">
            <a:extLst>
              <a:ext uri="{FF2B5EF4-FFF2-40B4-BE49-F238E27FC236}">
                <a16:creationId xmlns:a16="http://schemas.microsoft.com/office/drawing/2014/main" id="{26780C1D-7AED-469C-92E0-12EB080CD125}"/>
              </a:ext>
            </a:extLst>
          </p:cNvPr>
          <p:cNvSpPr txBox="1"/>
          <p:nvPr/>
        </p:nvSpPr>
        <p:spPr>
          <a:xfrm>
            <a:off x="10183712" y="820486"/>
            <a:ext cx="501227" cy="327141"/>
          </a:xfrm>
          <a:prstGeom prst="rect">
            <a:avLst/>
          </a:prstGeom>
          <a:noFill/>
        </p:spPr>
        <p:txBody>
          <a:bodyPr wrap="none" rtlCol="0">
            <a:spAutoFit/>
          </a:bodyPr>
          <a:lstStyle/>
          <a:p>
            <a:r>
              <a:rPr lang="en-US" sz="1526" dirty="0">
                <a:latin typeface="Arial" panose="020B0604020202020204" pitchFamily="34" charset="0"/>
              </a:rPr>
              <a:t>Top</a:t>
            </a:r>
          </a:p>
        </p:txBody>
      </p:sp>
      <p:sp>
        <p:nvSpPr>
          <p:cNvPr id="12" name="TextBox 11">
            <a:extLst>
              <a:ext uri="{FF2B5EF4-FFF2-40B4-BE49-F238E27FC236}">
                <a16:creationId xmlns:a16="http://schemas.microsoft.com/office/drawing/2014/main" id="{32CE499C-637A-DAA3-5564-9E27AA5A4998}"/>
              </a:ext>
            </a:extLst>
          </p:cNvPr>
          <p:cNvSpPr txBox="1"/>
          <p:nvPr/>
        </p:nvSpPr>
        <p:spPr>
          <a:xfrm>
            <a:off x="81072" y="567913"/>
            <a:ext cx="4594750" cy="5970865"/>
          </a:xfrm>
          <a:prstGeom prst="rect">
            <a:avLst/>
          </a:prstGeom>
          <a:noFill/>
        </p:spPr>
        <p:txBody>
          <a:bodyPr wrap="square" rtlCol="0">
            <a:spAutoFit/>
          </a:bodyPr>
          <a:lstStyle/>
          <a:p>
            <a:pPr marL="246840" indent="-246840">
              <a:spcBef>
                <a:spcPts val="600"/>
              </a:spcBef>
            </a:pPr>
            <a:r>
              <a:rPr lang="en-US" sz="1800" dirty="0">
                <a:latin typeface="Arial" panose="020B0604020202020204" pitchFamily="34" charset="0"/>
              </a:rPr>
              <a:t>1. DNA samples (blood, cheek cells) would be obtained from:</a:t>
            </a:r>
          </a:p>
          <a:p>
            <a:pPr marL="791242" lvl="1" indent="-304324">
              <a:spcBef>
                <a:spcPts val="600"/>
              </a:spcBef>
              <a:buFont typeface="Arial" panose="020B0604020202020204" pitchFamily="34" charset="0"/>
              <a:buChar char="•"/>
            </a:pPr>
            <a:r>
              <a:rPr lang="en-US" sz="1800" dirty="0">
                <a:latin typeface="Arial" panose="020B0604020202020204" pitchFamily="34" charset="0"/>
              </a:rPr>
              <a:t>Mother</a:t>
            </a:r>
          </a:p>
          <a:p>
            <a:pPr marL="791242" lvl="1" indent="-304324">
              <a:spcBef>
                <a:spcPts val="600"/>
              </a:spcBef>
              <a:buFont typeface="Arial" panose="020B0604020202020204" pitchFamily="34" charset="0"/>
              <a:buChar char="•"/>
            </a:pPr>
            <a:r>
              <a:rPr lang="en-US" sz="1800" dirty="0">
                <a:latin typeface="Arial" panose="020B0604020202020204" pitchFamily="34" charset="0"/>
              </a:rPr>
              <a:t>Child</a:t>
            </a:r>
          </a:p>
          <a:p>
            <a:pPr marL="791242" lvl="1" indent="-304324">
              <a:spcBef>
                <a:spcPts val="600"/>
              </a:spcBef>
              <a:buFont typeface="Arial" panose="020B0604020202020204" pitchFamily="34" charset="0"/>
              <a:buChar char="•"/>
            </a:pPr>
            <a:r>
              <a:rPr lang="en-US" sz="1800" dirty="0">
                <a:latin typeface="Arial" panose="020B0604020202020204" pitchFamily="34" charset="0"/>
              </a:rPr>
              <a:t>Candidate fathers.</a:t>
            </a:r>
          </a:p>
          <a:p>
            <a:pPr marL="246840" indent="-246840">
              <a:spcBef>
                <a:spcPts val="600"/>
              </a:spcBef>
            </a:pPr>
            <a:r>
              <a:rPr lang="en-US" sz="1800" dirty="0">
                <a:latin typeface="Arial" panose="020B0604020202020204" pitchFamily="34" charset="0"/>
              </a:rPr>
              <a:t>2. PCR would be preformed using primers that amplify a segment of the chromosome containing repeats.</a:t>
            </a:r>
          </a:p>
          <a:p>
            <a:pPr marL="246840" indent="-246840">
              <a:spcBef>
                <a:spcPts val="600"/>
              </a:spcBef>
            </a:pPr>
            <a:r>
              <a:rPr lang="en-US" sz="1800" dirty="0">
                <a:latin typeface="Arial" panose="020B0604020202020204" pitchFamily="34" charset="0"/>
              </a:rPr>
              <a:t>3. Each individual would show 2 bands on the gel, corresponding to the PCR product from each chromosome (we have two copies of each chromosome).</a:t>
            </a:r>
          </a:p>
          <a:p>
            <a:pPr marL="246840" indent="-246840">
              <a:spcBef>
                <a:spcPts val="600"/>
              </a:spcBef>
            </a:pPr>
            <a:r>
              <a:rPr lang="en-US" sz="1800" dirty="0">
                <a:latin typeface="Arial" panose="020B0604020202020204" pitchFamily="34" charset="0"/>
              </a:rPr>
              <a:t>4. The child would inherit one copy from the mother and the other from the father:</a:t>
            </a:r>
          </a:p>
          <a:p>
            <a:pPr marL="791242" lvl="1" indent="-304324">
              <a:spcBef>
                <a:spcPts val="600"/>
              </a:spcBef>
              <a:buFont typeface="Arial" panose="020B0604020202020204" pitchFamily="34" charset="0"/>
              <a:buChar char="•"/>
            </a:pPr>
            <a:r>
              <a:rPr lang="en-US" sz="1800" dirty="0">
                <a:latin typeface="Arial" panose="020B0604020202020204" pitchFamily="34" charset="0"/>
              </a:rPr>
              <a:t>One of the child’s PCR product would match one of the mothers.</a:t>
            </a:r>
          </a:p>
          <a:p>
            <a:pPr marL="791242" lvl="1" indent="-304324">
              <a:spcBef>
                <a:spcPts val="600"/>
              </a:spcBef>
              <a:buFont typeface="Arial" panose="020B0604020202020204" pitchFamily="34" charset="0"/>
              <a:buChar char="•"/>
            </a:pPr>
            <a:r>
              <a:rPr lang="en-US" sz="1800" dirty="0">
                <a:latin typeface="Arial" panose="020B0604020202020204" pitchFamily="34" charset="0"/>
              </a:rPr>
              <a:t>The other PCR product from the child would match one of the PCR products from the father.</a:t>
            </a:r>
          </a:p>
        </p:txBody>
      </p:sp>
      <p:sp>
        <p:nvSpPr>
          <p:cNvPr id="24" name="TextBox 23">
            <a:extLst>
              <a:ext uri="{FF2B5EF4-FFF2-40B4-BE49-F238E27FC236}">
                <a16:creationId xmlns:a16="http://schemas.microsoft.com/office/drawing/2014/main" id="{5A0615E2-8646-323A-0BA3-DCFA093E3B0B}"/>
              </a:ext>
            </a:extLst>
          </p:cNvPr>
          <p:cNvSpPr txBox="1"/>
          <p:nvPr/>
        </p:nvSpPr>
        <p:spPr>
          <a:xfrm>
            <a:off x="9840647" y="3122576"/>
            <a:ext cx="1185709" cy="338554"/>
          </a:xfrm>
          <a:prstGeom prst="rect">
            <a:avLst/>
          </a:prstGeom>
          <a:solidFill>
            <a:schemeClr val="bg1"/>
          </a:solidFill>
        </p:spPr>
        <p:txBody>
          <a:bodyPr wrap="none" rtlCol="0">
            <a:spAutoFit/>
          </a:bodyPr>
          <a:lstStyle/>
          <a:p>
            <a:pPr algn="ctr"/>
            <a:r>
              <a:rPr lang="en-US" sz="1600" b="1" spc="100" dirty="0">
                <a:latin typeface="Arial" panose="020B0604020202020204" pitchFamily="34" charset="0"/>
                <a:cs typeface="Arial" panose="020B0604020202020204" pitchFamily="34" charset="0"/>
              </a:rPr>
              <a:t>1 2 A B C</a:t>
            </a:r>
          </a:p>
        </p:txBody>
      </p:sp>
      <p:cxnSp>
        <p:nvCxnSpPr>
          <p:cNvPr id="40" name="Straight Connector 39">
            <a:extLst>
              <a:ext uri="{FF2B5EF4-FFF2-40B4-BE49-F238E27FC236}">
                <a16:creationId xmlns:a16="http://schemas.microsoft.com/office/drawing/2014/main" id="{735824EF-BD00-50AA-AE9B-CBB91CF80DAA}"/>
              </a:ext>
            </a:extLst>
          </p:cNvPr>
          <p:cNvCxnSpPr>
            <a:cxnSpLocks/>
          </p:cNvCxnSpPr>
          <p:nvPr/>
        </p:nvCxnSpPr>
        <p:spPr>
          <a:xfrm>
            <a:off x="10117742"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7D50712-5E8F-07F5-1C34-DE3E499C07F0}"/>
              </a:ext>
            </a:extLst>
          </p:cNvPr>
          <p:cNvCxnSpPr>
            <a:cxnSpLocks/>
          </p:cNvCxnSpPr>
          <p:nvPr/>
        </p:nvCxnSpPr>
        <p:spPr>
          <a:xfrm>
            <a:off x="10331588"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DA98ECD-673E-F748-5D14-B0804228677C}"/>
              </a:ext>
            </a:extLst>
          </p:cNvPr>
          <p:cNvCxnSpPr>
            <a:cxnSpLocks/>
          </p:cNvCxnSpPr>
          <p:nvPr/>
        </p:nvCxnSpPr>
        <p:spPr>
          <a:xfrm>
            <a:off x="10545434" y="759902"/>
            <a:ext cx="0" cy="2518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6ADFDF1-D5CD-3FBF-CDB9-0FC7170FF726}"/>
              </a:ext>
            </a:extLst>
          </p:cNvPr>
          <p:cNvCxnSpPr>
            <a:cxnSpLocks/>
          </p:cNvCxnSpPr>
          <p:nvPr/>
        </p:nvCxnSpPr>
        <p:spPr>
          <a:xfrm>
            <a:off x="10759281" y="759902"/>
            <a:ext cx="0" cy="2518336"/>
          </a:xfrm>
          <a:prstGeom prst="line">
            <a:avLst/>
          </a:prstGeom>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0AE9F592-5CF1-FD18-55E2-8DA03945B0CD}"/>
              </a:ext>
            </a:extLst>
          </p:cNvPr>
          <p:cNvSpPr>
            <a:spLocks noGrp="1"/>
          </p:cNvSpPr>
          <p:nvPr>
            <p:ph type="dt" sz="half" idx="10"/>
          </p:nvPr>
        </p:nvSpPr>
        <p:spPr/>
        <p:txBody>
          <a:bodyPr/>
          <a:lstStyle/>
          <a:p>
            <a:fld id="{9AABFB35-5C4E-4131-BD8A-93F7ACF2C528}" type="datetime1">
              <a:rPr lang="en-US" smtClean="0"/>
              <a:t>2/8/2025</a:t>
            </a:fld>
            <a:endParaRPr lang="en-US"/>
          </a:p>
        </p:txBody>
      </p:sp>
      <p:sp>
        <p:nvSpPr>
          <p:cNvPr id="13" name="Footer Placeholder 12">
            <a:extLst>
              <a:ext uri="{FF2B5EF4-FFF2-40B4-BE49-F238E27FC236}">
                <a16:creationId xmlns:a16="http://schemas.microsoft.com/office/drawing/2014/main" id="{B9B9150C-93F3-DA58-9431-A71A3576EEE1}"/>
              </a:ext>
            </a:extLst>
          </p:cNvPr>
          <p:cNvSpPr>
            <a:spLocks noGrp="1"/>
          </p:cNvSpPr>
          <p:nvPr>
            <p:ph type="ftr" sz="quarter" idx="11"/>
          </p:nvPr>
        </p:nvSpPr>
        <p:spPr/>
        <p:txBody>
          <a:bodyPr/>
          <a:lstStyle/>
          <a:p>
            <a:r>
              <a:rPr lang="en-US"/>
              <a:t>Drugs and Disease Spring 2025 - Lecture 5</a:t>
            </a:r>
          </a:p>
        </p:txBody>
      </p:sp>
      <p:sp>
        <p:nvSpPr>
          <p:cNvPr id="14" name="Slide Number Placeholder 13">
            <a:extLst>
              <a:ext uri="{FF2B5EF4-FFF2-40B4-BE49-F238E27FC236}">
                <a16:creationId xmlns:a16="http://schemas.microsoft.com/office/drawing/2014/main" id="{BA0B36BF-A859-C713-504A-3ABF10869476}"/>
              </a:ext>
            </a:extLst>
          </p:cNvPr>
          <p:cNvSpPr>
            <a:spLocks noGrp="1"/>
          </p:cNvSpPr>
          <p:nvPr>
            <p:ph type="sldNum" sz="quarter" idx="12"/>
          </p:nvPr>
        </p:nvSpPr>
        <p:spPr/>
        <p:txBody>
          <a:bodyPr/>
          <a:lstStyle/>
          <a:p>
            <a:fld id="{DC3BB032-4020-48F4-953B-341806DC4A2B}" type="slidenum">
              <a:rPr lang="en-US" smtClean="0"/>
              <a:t>5</a:t>
            </a:fld>
            <a:endParaRPr lang="en-US"/>
          </a:p>
        </p:txBody>
      </p:sp>
      <p:sp>
        <p:nvSpPr>
          <p:cNvPr id="6" name="Rectangle 5">
            <a:extLst>
              <a:ext uri="{FF2B5EF4-FFF2-40B4-BE49-F238E27FC236}">
                <a16:creationId xmlns:a16="http://schemas.microsoft.com/office/drawing/2014/main" id="{6FDFA7A0-C373-CB28-3C84-3BED3DB47854}"/>
              </a:ext>
            </a:extLst>
          </p:cNvPr>
          <p:cNvSpPr/>
          <p:nvPr/>
        </p:nvSpPr>
        <p:spPr>
          <a:xfrm>
            <a:off x="9540081" y="1874837"/>
            <a:ext cx="778061"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Rectangle 19">
            <a:extLst>
              <a:ext uri="{FF2B5EF4-FFF2-40B4-BE49-F238E27FC236}">
                <a16:creationId xmlns:a16="http://schemas.microsoft.com/office/drawing/2014/main" id="{EEF87736-4645-06CF-1859-5337D89F88AD}"/>
              </a:ext>
            </a:extLst>
          </p:cNvPr>
          <p:cNvSpPr/>
          <p:nvPr/>
        </p:nvSpPr>
        <p:spPr>
          <a:xfrm>
            <a:off x="9579559" y="2773404"/>
            <a:ext cx="493922"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ectangle 21">
            <a:extLst>
              <a:ext uri="{FF2B5EF4-FFF2-40B4-BE49-F238E27FC236}">
                <a16:creationId xmlns:a16="http://schemas.microsoft.com/office/drawing/2014/main" id="{643FD528-0CF3-228F-6757-C7BE47586402}"/>
              </a:ext>
            </a:extLst>
          </p:cNvPr>
          <p:cNvSpPr/>
          <p:nvPr/>
        </p:nvSpPr>
        <p:spPr>
          <a:xfrm>
            <a:off x="10325931" y="2773404"/>
            <a:ext cx="649784" cy="27332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1F993159-4027-A96B-163F-885B2B66CFE7}"/>
              </a:ext>
            </a:extLst>
          </p:cNvPr>
          <p:cNvSpPr txBox="1"/>
          <p:nvPr/>
        </p:nvSpPr>
        <p:spPr>
          <a:xfrm>
            <a:off x="11133167" y="862382"/>
            <a:ext cx="1550424"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PCR products</a:t>
            </a:r>
          </a:p>
        </p:txBody>
      </p:sp>
      <p:sp>
        <p:nvSpPr>
          <p:cNvPr id="44" name="TextBox 43">
            <a:extLst>
              <a:ext uri="{FF2B5EF4-FFF2-40B4-BE49-F238E27FC236}">
                <a16:creationId xmlns:a16="http://schemas.microsoft.com/office/drawing/2014/main" id="{433AFD16-BF0F-0A97-0797-CBDD8D177F50}"/>
              </a:ext>
            </a:extLst>
          </p:cNvPr>
          <p:cNvSpPr txBox="1"/>
          <p:nvPr/>
        </p:nvSpPr>
        <p:spPr>
          <a:xfrm>
            <a:off x="10385174" y="5412334"/>
            <a:ext cx="105189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Potential</a:t>
            </a:r>
          </a:p>
          <a:p>
            <a:pPr algn="ctr"/>
            <a:r>
              <a:rPr lang="en-US" sz="1600" b="1" dirty="0">
                <a:latin typeface="Arial" panose="020B0604020202020204" pitchFamily="34" charset="0"/>
                <a:cs typeface="Arial" panose="020B0604020202020204" pitchFamily="34" charset="0"/>
              </a:rPr>
              <a:t>Fathers</a:t>
            </a:r>
          </a:p>
        </p:txBody>
      </p:sp>
    </p:spTree>
    <p:extLst>
      <p:ext uri="{BB962C8B-B14F-4D97-AF65-F5344CB8AC3E}">
        <p14:creationId xmlns:p14="http://schemas.microsoft.com/office/powerpoint/2010/main" val="1286186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16-17_slide8-U"/>
          <p:cNvPicPr>
            <a:picLocks noChangeAspect="1" noChangeArrowheads="1"/>
          </p:cNvPicPr>
          <p:nvPr/>
        </p:nvPicPr>
        <p:blipFill rotWithShape="1">
          <a:blip r:embed="rId3">
            <a:extLst>
              <a:ext uri="{28A0092B-C50C-407E-A947-70E740481C1C}">
                <a14:useLocalDpi xmlns:a14="http://schemas.microsoft.com/office/drawing/2010/main" val="0"/>
              </a:ext>
            </a:extLst>
          </a:blip>
          <a:srcRect b="3826"/>
          <a:stretch/>
        </p:blipFill>
        <p:spPr bwMode="auto">
          <a:xfrm>
            <a:off x="1939173" y="197238"/>
            <a:ext cx="9104129" cy="6744509"/>
          </a:xfrm>
          <a:prstGeom prst="rect">
            <a:avLst/>
          </a:prstGeom>
          <a:noFill/>
          <a:extLst>
            <a:ext uri="{909E8E84-426E-40dd-AFC4-6F175D3DCCD1}">
              <a14:hiddenFill xmlns="" xmlns:a14="http://schemas.microsoft.com/office/drawing/2010/main">
                <a:solidFill>
                  <a:srgbClr val="FFFFFF"/>
                </a:solidFill>
              </a14:hiddenFill>
            </a:ext>
          </a:extLst>
        </p:spPr>
      </p:pic>
      <p:sp>
        <p:nvSpPr>
          <p:cNvPr id="596997" name="Text Box 5"/>
          <p:cNvSpPr txBox="1">
            <a:spLocks noChangeArrowheads="1"/>
          </p:cNvSpPr>
          <p:nvPr/>
        </p:nvSpPr>
        <p:spPr bwMode="auto">
          <a:xfrm>
            <a:off x="4505572" y="6687628"/>
            <a:ext cx="3034709" cy="343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8. Peptide bond formation</a:t>
            </a:r>
          </a:p>
        </p:txBody>
      </p:sp>
      <p:sp>
        <p:nvSpPr>
          <p:cNvPr id="2" name="Date Placeholder 1">
            <a:extLst>
              <a:ext uri="{FF2B5EF4-FFF2-40B4-BE49-F238E27FC236}">
                <a16:creationId xmlns:a16="http://schemas.microsoft.com/office/drawing/2014/main" id="{0F0C8DA3-A7A9-4BEC-8B81-498F356C5E72}"/>
              </a:ext>
            </a:extLst>
          </p:cNvPr>
          <p:cNvSpPr>
            <a:spLocks noGrp="1"/>
          </p:cNvSpPr>
          <p:nvPr>
            <p:ph type="dt" sz="half" idx="10"/>
          </p:nvPr>
        </p:nvSpPr>
        <p:spPr/>
        <p:txBody>
          <a:bodyPr/>
          <a:lstStyle/>
          <a:p>
            <a:fld id="{352AC2EE-7EDA-4562-AEC8-6F9EFCCD9F93}" type="datetime1">
              <a:rPr lang="en-US" smtClean="0"/>
              <a:t>2/8/2025</a:t>
            </a:fld>
            <a:endParaRPr lang="en-US"/>
          </a:p>
        </p:txBody>
      </p:sp>
      <p:sp>
        <p:nvSpPr>
          <p:cNvPr id="3" name="Footer Placeholder 2">
            <a:extLst>
              <a:ext uri="{FF2B5EF4-FFF2-40B4-BE49-F238E27FC236}">
                <a16:creationId xmlns:a16="http://schemas.microsoft.com/office/drawing/2014/main" id="{0A45F0B3-F52C-4D4D-8352-37FB6C830191}"/>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1E443478-E3AB-4550-B755-F66A66A60698}"/>
              </a:ext>
            </a:extLst>
          </p:cNvPr>
          <p:cNvSpPr>
            <a:spLocks noGrp="1"/>
          </p:cNvSpPr>
          <p:nvPr>
            <p:ph type="sldNum" sz="quarter" idx="12"/>
          </p:nvPr>
        </p:nvSpPr>
        <p:spPr/>
        <p:txBody>
          <a:bodyPr/>
          <a:lstStyle/>
          <a:p>
            <a:fld id="{81A4A6DF-011D-4280-B414-EAF6AEDD1D06}" type="slidenum">
              <a:rPr lang="en-US" smtClean="0"/>
              <a:t>50</a:t>
            </a:fld>
            <a:endParaRPr lang="en-US"/>
          </a:p>
        </p:txBody>
      </p:sp>
    </p:spTree>
    <p:extLst>
      <p:ext uri="{BB962C8B-B14F-4D97-AF65-F5344CB8AC3E}">
        <p14:creationId xmlns:p14="http://schemas.microsoft.com/office/powerpoint/2010/main" val="2169204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descr="16-17_slide9-U"/>
          <p:cNvPicPr>
            <a:picLocks noChangeAspect="1" noChangeArrowheads="1"/>
          </p:cNvPicPr>
          <p:nvPr/>
        </p:nvPicPr>
        <p:blipFill rotWithShape="1">
          <a:blip r:embed="rId3">
            <a:extLst>
              <a:ext uri="{28A0092B-C50C-407E-A947-70E740481C1C}">
                <a14:useLocalDpi xmlns:a14="http://schemas.microsoft.com/office/drawing/2010/main" val="0"/>
              </a:ext>
            </a:extLst>
          </a:blip>
          <a:srcRect b="3617"/>
          <a:stretch/>
        </p:blipFill>
        <p:spPr bwMode="auto">
          <a:xfrm>
            <a:off x="1939173" y="197239"/>
            <a:ext cx="9104129" cy="6759152"/>
          </a:xfrm>
          <a:prstGeom prst="rect">
            <a:avLst/>
          </a:prstGeom>
          <a:noFill/>
          <a:extLst>
            <a:ext uri="{909E8E84-426E-40dd-AFC4-6F175D3DCCD1}">
              <a14:hiddenFill xmlns="" xmlns:a14="http://schemas.microsoft.com/office/drawing/2010/main">
                <a:solidFill>
                  <a:srgbClr val="FFFFFF"/>
                </a:solidFill>
              </a14:hiddenFill>
            </a:ext>
          </a:extLst>
        </p:spPr>
      </p:pic>
      <p:sp>
        <p:nvSpPr>
          <p:cNvPr id="599045" name="Text Box 5"/>
          <p:cNvSpPr txBox="1">
            <a:spLocks noChangeArrowheads="1"/>
          </p:cNvSpPr>
          <p:nvPr/>
        </p:nvSpPr>
        <p:spPr bwMode="auto">
          <a:xfrm>
            <a:off x="4505572" y="6687628"/>
            <a:ext cx="3034709" cy="3432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9. Translocation</a:t>
            </a:r>
          </a:p>
        </p:txBody>
      </p:sp>
      <p:sp>
        <p:nvSpPr>
          <p:cNvPr id="599046" name="Text Box 6"/>
          <p:cNvSpPr txBox="1">
            <a:spLocks noChangeArrowheads="1"/>
          </p:cNvSpPr>
          <p:nvPr/>
        </p:nvSpPr>
        <p:spPr bwMode="auto">
          <a:xfrm>
            <a:off x="4301005" y="1395906"/>
            <a:ext cx="1200359" cy="2907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Exit tunnel</a:t>
            </a:r>
          </a:p>
        </p:txBody>
      </p:sp>
      <p:sp>
        <p:nvSpPr>
          <p:cNvPr id="599047" name="Line 7"/>
          <p:cNvSpPr>
            <a:spLocks noChangeShapeType="1"/>
          </p:cNvSpPr>
          <p:nvPr/>
        </p:nvSpPr>
        <p:spPr bwMode="auto">
          <a:xfrm>
            <a:off x="5443880" y="1519324"/>
            <a:ext cx="623849" cy="289101"/>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599048" name="Text Box 8"/>
          <p:cNvSpPr txBox="1">
            <a:spLocks noChangeArrowheads="1"/>
          </p:cNvSpPr>
          <p:nvPr/>
        </p:nvSpPr>
        <p:spPr bwMode="auto">
          <a:xfrm>
            <a:off x="6689889" y="1362094"/>
            <a:ext cx="1895214" cy="5359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Elongation cycle</a:t>
            </a:r>
          </a:p>
          <a:p>
            <a:r>
              <a:rPr lang="en-US" altLang="en-US" sz="1704" b="1" dirty="0">
                <a:latin typeface="Arial" panose="020B0604020202020204" pitchFamily="34" charset="0"/>
              </a:rPr>
              <a:t>continues</a:t>
            </a:r>
          </a:p>
        </p:txBody>
      </p:sp>
      <p:sp>
        <p:nvSpPr>
          <p:cNvPr id="599049" name="Line 9"/>
          <p:cNvSpPr>
            <a:spLocks noChangeShapeType="1"/>
          </p:cNvSpPr>
          <p:nvPr/>
        </p:nvSpPr>
        <p:spPr bwMode="auto">
          <a:xfrm>
            <a:off x="7761757" y="1764466"/>
            <a:ext cx="730359" cy="0"/>
          </a:xfrm>
          <a:prstGeom prst="line">
            <a:avLst/>
          </a:prstGeom>
          <a:noFill/>
          <a:ln w="12700">
            <a:solidFill>
              <a:schemeClr val="tx1"/>
            </a:solidFill>
            <a:round/>
            <a:headEnd/>
            <a:tailEnd type="triangle" w="med"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2" name="Date Placeholder 1">
            <a:extLst>
              <a:ext uri="{FF2B5EF4-FFF2-40B4-BE49-F238E27FC236}">
                <a16:creationId xmlns:a16="http://schemas.microsoft.com/office/drawing/2014/main" id="{ED956F22-D5CE-400A-B0CC-7EDFBF2A58D5}"/>
              </a:ext>
            </a:extLst>
          </p:cNvPr>
          <p:cNvSpPr>
            <a:spLocks noGrp="1"/>
          </p:cNvSpPr>
          <p:nvPr>
            <p:ph type="dt" sz="half" idx="10"/>
          </p:nvPr>
        </p:nvSpPr>
        <p:spPr/>
        <p:txBody>
          <a:bodyPr/>
          <a:lstStyle/>
          <a:p>
            <a:fld id="{2015C1D4-B261-42AC-B105-6016DF5D2D82}" type="datetime1">
              <a:rPr lang="en-US" smtClean="0"/>
              <a:t>2/8/2025</a:t>
            </a:fld>
            <a:endParaRPr lang="en-US"/>
          </a:p>
        </p:txBody>
      </p:sp>
      <p:sp>
        <p:nvSpPr>
          <p:cNvPr id="3" name="Footer Placeholder 2">
            <a:extLst>
              <a:ext uri="{FF2B5EF4-FFF2-40B4-BE49-F238E27FC236}">
                <a16:creationId xmlns:a16="http://schemas.microsoft.com/office/drawing/2014/main" id="{321A39CD-9AD1-4A0B-AA64-374E81FA1290}"/>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35127F45-A99B-4778-BBEC-F73921167FDD}"/>
              </a:ext>
            </a:extLst>
          </p:cNvPr>
          <p:cNvSpPr>
            <a:spLocks noGrp="1"/>
          </p:cNvSpPr>
          <p:nvPr>
            <p:ph type="sldNum" sz="quarter" idx="12"/>
          </p:nvPr>
        </p:nvSpPr>
        <p:spPr/>
        <p:txBody>
          <a:bodyPr/>
          <a:lstStyle/>
          <a:p>
            <a:fld id="{81A4A6DF-011D-4280-B414-EAF6AEDD1D06}" type="slidenum">
              <a:rPr lang="en-US" smtClean="0"/>
              <a:t>51</a:t>
            </a:fld>
            <a:endParaRPr lang="en-US"/>
          </a:p>
        </p:txBody>
      </p:sp>
    </p:spTree>
    <p:extLst>
      <p:ext uri="{BB962C8B-B14F-4D97-AF65-F5344CB8AC3E}">
        <p14:creationId xmlns:p14="http://schemas.microsoft.com/office/powerpoint/2010/main" val="35009256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90" name="Picture 2" descr="16-17_slide10-U"/>
          <p:cNvPicPr>
            <a:picLocks noChangeAspect="1" noChangeArrowheads="1"/>
          </p:cNvPicPr>
          <p:nvPr/>
        </p:nvPicPr>
        <p:blipFill rotWithShape="1">
          <a:blip r:embed="rId3">
            <a:extLst>
              <a:ext uri="{28A0092B-C50C-407E-A947-70E740481C1C}">
                <a14:useLocalDpi xmlns:a14="http://schemas.microsoft.com/office/drawing/2010/main" val="0"/>
              </a:ext>
            </a:extLst>
          </a:blip>
          <a:srcRect b="4139"/>
          <a:stretch/>
        </p:blipFill>
        <p:spPr bwMode="auto">
          <a:xfrm>
            <a:off x="1939173" y="197238"/>
            <a:ext cx="9104129" cy="6722543"/>
          </a:xfrm>
          <a:prstGeom prst="rect">
            <a:avLst/>
          </a:prstGeom>
          <a:noFill/>
          <a:extLst>
            <a:ext uri="{909E8E84-426E-40dd-AFC4-6F175D3DCCD1}">
              <a14:hiddenFill xmlns="" xmlns:a14="http://schemas.microsoft.com/office/drawing/2010/main">
                <a:solidFill>
                  <a:srgbClr val="FFFFFF"/>
                </a:solidFill>
              </a14:hiddenFill>
            </a:ext>
          </a:extLst>
        </p:spPr>
      </p:pic>
      <p:sp>
        <p:nvSpPr>
          <p:cNvPr id="601093" name="Text Box 5"/>
          <p:cNvSpPr txBox="1">
            <a:spLocks noChangeArrowheads="1"/>
          </p:cNvSpPr>
          <p:nvPr/>
        </p:nvSpPr>
        <p:spPr bwMode="auto">
          <a:xfrm>
            <a:off x="4505572" y="6660578"/>
            <a:ext cx="4158990" cy="3702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10. Release factor binds to stop codon</a:t>
            </a:r>
          </a:p>
        </p:txBody>
      </p:sp>
      <p:sp>
        <p:nvSpPr>
          <p:cNvPr id="601094" name="Text Box 6"/>
          <p:cNvSpPr txBox="1">
            <a:spLocks noChangeArrowheads="1"/>
          </p:cNvSpPr>
          <p:nvPr/>
        </p:nvSpPr>
        <p:spPr bwMode="auto">
          <a:xfrm>
            <a:off x="4468380" y="1460152"/>
            <a:ext cx="1491150" cy="1124279"/>
          </a:xfrm>
          <a:prstGeom prst="rect">
            <a:avLst/>
          </a:prstGeom>
          <a:noFill/>
          <a:ln>
            <a:noFill/>
          </a:ln>
          <a:effectLst/>
          <a:extLst>
            <a:ext uri="{909E8E84-426E-40dd-AFC4-6F175D3DCCD1}">
              <a14:hiddenFill xmlns="" xmlns:a14="http://schemas.microsoft.com/office/drawing/2010/main">
                <a:solidFill>
                  <a:srgbClr val="5F656B"/>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solidFill>
                  <a:srgbClr val="5F656B"/>
                </a:solidFill>
                <a:latin typeface="Arial" panose="020B0604020202020204" pitchFamily="34" charset="0"/>
              </a:rPr>
              <a:t>Hydrolysis of</a:t>
            </a:r>
          </a:p>
          <a:p>
            <a:r>
              <a:rPr lang="en-US" altLang="en-US" sz="1704" b="1" dirty="0">
                <a:solidFill>
                  <a:srgbClr val="5F656B"/>
                </a:solidFill>
                <a:latin typeface="Arial" panose="020B0604020202020204" pitchFamily="34" charset="0"/>
              </a:rPr>
              <a:t>bond linking</a:t>
            </a:r>
          </a:p>
          <a:p>
            <a:r>
              <a:rPr lang="en-US" altLang="en-US" sz="1704" b="1" dirty="0">
                <a:solidFill>
                  <a:srgbClr val="5F656B"/>
                </a:solidFill>
                <a:latin typeface="Arial" panose="020B0604020202020204" pitchFamily="34" charset="0"/>
              </a:rPr>
              <a:t>tRNA and</a:t>
            </a:r>
          </a:p>
          <a:p>
            <a:r>
              <a:rPr lang="en-US" altLang="en-US" sz="1704" b="1" dirty="0">
                <a:solidFill>
                  <a:srgbClr val="5F656B"/>
                </a:solidFill>
                <a:latin typeface="Arial" panose="020B0604020202020204" pitchFamily="34" charset="0"/>
              </a:rPr>
              <a:t>polypeptide</a:t>
            </a:r>
            <a:endParaRPr lang="en-US" altLang="en-US" sz="1704" b="1" dirty="0">
              <a:latin typeface="Arial" panose="020B0604020202020204" pitchFamily="34" charset="0"/>
            </a:endParaRPr>
          </a:p>
        </p:txBody>
      </p:sp>
      <p:sp>
        <p:nvSpPr>
          <p:cNvPr id="601095" name="Text Box 7"/>
          <p:cNvSpPr txBox="1">
            <a:spLocks noChangeArrowheads="1"/>
          </p:cNvSpPr>
          <p:nvPr/>
        </p:nvSpPr>
        <p:spPr bwMode="auto">
          <a:xfrm>
            <a:off x="7900390" y="3830438"/>
            <a:ext cx="885899" cy="544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Release</a:t>
            </a:r>
          </a:p>
          <a:p>
            <a:r>
              <a:rPr lang="en-US" altLang="en-US" sz="2052" b="1" dirty="0">
                <a:latin typeface="Arial" panose="020B0604020202020204" pitchFamily="34" charset="0"/>
              </a:rPr>
              <a:t>factor</a:t>
            </a:r>
          </a:p>
        </p:txBody>
      </p:sp>
      <p:sp>
        <p:nvSpPr>
          <p:cNvPr id="601096" name="Line 8"/>
          <p:cNvSpPr>
            <a:spLocks noChangeShapeType="1"/>
          </p:cNvSpPr>
          <p:nvPr/>
        </p:nvSpPr>
        <p:spPr bwMode="auto">
          <a:xfrm>
            <a:off x="4451473" y="2553998"/>
            <a:ext cx="1281510" cy="0"/>
          </a:xfrm>
          <a:prstGeom prst="line">
            <a:avLst/>
          </a:prstGeom>
          <a:noFill/>
          <a:ln w="19050">
            <a:solidFill>
              <a:srgbClr val="5F656B"/>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7" name="Arc 9"/>
          <p:cNvSpPr>
            <a:spLocks/>
          </p:cNvSpPr>
          <p:nvPr/>
        </p:nvSpPr>
        <p:spPr bwMode="auto">
          <a:xfrm rot="174826" flipH="1" flipV="1">
            <a:off x="4990789" y="2298711"/>
            <a:ext cx="1776870" cy="764172"/>
          </a:xfrm>
          <a:custGeom>
            <a:avLst/>
            <a:gdLst>
              <a:gd name="G0" fmla="+- 787 0 0"/>
              <a:gd name="G1" fmla="+- 21600 0 0"/>
              <a:gd name="G2" fmla="+- 21600 0 0"/>
              <a:gd name="T0" fmla="*/ 0 w 20644"/>
              <a:gd name="T1" fmla="*/ 15 h 21600"/>
              <a:gd name="T2" fmla="*/ 20644 w 20644"/>
              <a:gd name="T3" fmla="*/ 13102 h 21600"/>
              <a:gd name="T4" fmla="*/ 787 w 20644"/>
              <a:gd name="T5" fmla="*/ 21600 h 21600"/>
            </a:gdLst>
            <a:ahLst/>
            <a:cxnLst>
              <a:cxn ang="0">
                <a:pos x="T0" y="T1"/>
              </a:cxn>
              <a:cxn ang="0">
                <a:pos x="T2" y="T3"/>
              </a:cxn>
              <a:cxn ang="0">
                <a:pos x="T4" y="T5"/>
              </a:cxn>
            </a:cxnLst>
            <a:rect l="0" t="0" r="r" b="b"/>
            <a:pathLst>
              <a:path w="20644" h="21600" fill="none" extrusionOk="0">
                <a:moveTo>
                  <a:pt x="-1" y="14"/>
                </a:moveTo>
                <a:cubicBezTo>
                  <a:pt x="262" y="4"/>
                  <a:pt x="524" y="-1"/>
                  <a:pt x="787" y="0"/>
                </a:cubicBezTo>
                <a:cubicBezTo>
                  <a:pt x="9431" y="0"/>
                  <a:pt x="17243" y="5154"/>
                  <a:pt x="20644" y="13101"/>
                </a:cubicBezTo>
              </a:path>
              <a:path w="20644" h="21600" stroke="0" extrusionOk="0">
                <a:moveTo>
                  <a:pt x="-1" y="14"/>
                </a:moveTo>
                <a:cubicBezTo>
                  <a:pt x="262" y="4"/>
                  <a:pt x="524" y="-1"/>
                  <a:pt x="787" y="0"/>
                </a:cubicBezTo>
                <a:cubicBezTo>
                  <a:pt x="9431" y="0"/>
                  <a:pt x="17243" y="5154"/>
                  <a:pt x="20644" y="13101"/>
                </a:cubicBezTo>
                <a:lnTo>
                  <a:pt x="787" y="21600"/>
                </a:lnTo>
                <a:close/>
              </a:path>
            </a:pathLst>
          </a:custGeom>
          <a:noFill/>
          <a:ln w="19050">
            <a:solidFill>
              <a:srgbClr val="5F656B"/>
            </a:solidFill>
            <a:prstDash val="sysDot"/>
            <a:round/>
            <a:headEnd type="triangle" w="med" len="lg"/>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8" name="Line 10"/>
          <p:cNvSpPr>
            <a:spLocks noChangeShapeType="1"/>
          </p:cNvSpPr>
          <p:nvPr/>
        </p:nvSpPr>
        <p:spPr bwMode="auto">
          <a:xfrm flipH="1">
            <a:off x="7533519" y="3987666"/>
            <a:ext cx="311079"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099" name="Line 11"/>
          <p:cNvSpPr>
            <a:spLocks noChangeShapeType="1"/>
          </p:cNvSpPr>
          <p:nvPr/>
        </p:nvSpPr>
        <p:spPr bwMode="auto">
          <a:xfrm flipH="1">
            <a:off x="5366111" y="3987666"/>
            <a:ext cx="432805"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601100" name="Text Box 12"/>
          <p:cNvSpPr txBox="1">
            <a:spLocks noChangeArrowheads="1"/>
          </p:cNvSpPr>
          <p:nvPr/>
        </p:nvSpPr>
        <p:spPr bwMode="auto">
          <a:xfrm>
            <a:off x="4782838" y="3857488"/>
            <a:ext cx="615395" cy="273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tRNA</a:t>
            </a:r>
          </a:p>
        </p:txBody>
      </p:sp>
      <p:sp>
        <p:nvSpPr>
          <p:cNvPr id="601101" name="Text Box 13"/>
          <p:cNvSpPr txBox="1">
            <a:spLocks noChangeArrowheads="1"/>
          </p:cNvSpPr>
          <p:nvPr/>
        </p:nvSpPr>
        <p:spPr bwMode="auto">
          <a:xfrm>
            <a:off x="4255356" y="4685904"/>
            <a:ext cx="701618" cy="273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mRNA</a:t>
            </a:r>
          </a:p>
        </p:txBody>
      </p:sp>
      <p:sp>
        <p:nvSpPr>
          <p:cNvPr id="601102" name="Text Box 14"/>
          <p:cNvSpPr txBox="1">
            <a:spLocks noChangeArrowheads="1"/>
          </p:cNvSpPr>
          <p:nvPr/>
        </p:nvSpPr>
        <p:spPr bwMode="auto">
          <a:xfrm>
            <a:off x="7017874" y="5328349"/>
            <a:ext cx="726978" cy="5596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2052" b="1" dirty="0">
                <a:latin typeface="Arial" panose="020B0604020202020204" pitchFamily="34" charset="0"/>
              </a:rPr>
              <a:t>STOP</a:t>
            </a:r>
          </a:p>
          <a:p>
            <a:r>
              <a:rPr lang="en-US" altLang="en-US" sz="2052" b="1" dirty="0">
                <a:latin typeface="Arial" panose="020B0604020202020204" pitchFamily="34" charset="0"/>
              </a:rPr>
              <a:t>codon</a:t>
            </a:r>
          </a:p>
        </p:txBody>
      </p:sp>
      <p:sp>
        <p:nvSpPr>
          <p:cNvPr id="601103" name="AutoShape 15"/>
          <p:cNvSpPr>
            <a:spLocks/>
          </p:cNvSpPr>
          <p:nvPr/>
        </p:nvSpPr>
        <p:spPr bwMode="auto">
          <a:xfrm rot="16200000">
            <a:off x="7192855" y="5021497"/>
            <a:ext cx="167373" cy="449712"/>
          </a:xfrm>
          <a:prstGeom prst="leftBrace">
            <a:avLst>
              <a:gd name="adj1" fmla="val 22391"/>
              <a:gd name="adj2" fmla="val 51125"/>
            </a:avLst>
          </a:prstGeom>
          <a:noFill/>
          <a:ln w="127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endParaRPr>
          </a:p>
        </p:txBody>
      </p:sp>
      <p:sp>
        <p:nvSpPr>
          <p:cNvPr id="3" name="Rectangle 2"/>
          <p:cNvSpPr/>
          <p:nvPr/>
        </p:nvSpPr>
        <p:spPr>
          <a:xfrm>
            <a:off x="8764309" y="351327"/>
            <a:ext cx="4045310" cy="2714589"/>
          </a:xfrm>
          <a:prstGeom prst="rect">
            <a:avLst/>
          </a:prstGeom>
        </p:spPr>
        <p:txBody>
          <a:bodyPr wrap="square">
            <a:spAutoFit/>
          </a:bodyPr>
          <a:lstStyle/>
          <a:p>
            <a:r>
              <a:rPr lang="en-US" sz="2130" dirty="0">
                <a:latin typeface="Arial" panose="020B0604020202020204" pitchFamily="34" charset="0"/>
              </a:rPr>
              <a:t>When translocation opens the A site and exposes a stop codons, a protein called release factor fills the A site. This hydrolyzes the bond linking the tRNA in the P site to the polypeptide chain, releasing the protein.</a:t>
            </a:r>
          </a:p>
        </p:txBody>
      </p:sp>
      <p:sp>
        <p:nvSpPr>
          <p:cNvPr id="4" name="Date Placeholder 3">
            <a:extLst>
              <a:ext uri="{FF2B5EF4-FFF2-40B4-BE49-F238E27FC236}">
                <a16:creationId xmlns:a16="http://schemas.microsoft.com/office/drawing/2014/main" id="{A7DB459D-9B19-4D3A-B662-9F396C0D02E6}"/>
              </a:ext>
            </a:extLst>
          </p:cNvPr>
          <p:cNvSpPr>
            <a:spLocks noGrp="1"/>
          </p:cNvSpPr>
          <p:nvPr>
            <p:ph type="dt" sz="half" idx="10"/>
          </p:nvPr>
        </p:nvSpPr>
        <p:spPr/>
        <p:txBody>
          <a:bodyPr/>
          <a:lstStyle/>
          <a:p>
            <a:fld id="{D0E2DF89-DFEB-4964-A06C-8892E8449B71}" type="datetime1">
              <a:rPr lang="en-US" smtClean="0"/>
              <a:t>2/8/2025</a:t>
            </a:fld>
            <a:endParaRPr lang="en-US"/>
          </a:p>
        </p:txBody>
      </p:sp>
      <p:sp>
        <p:nvSpPr>
          <p:cNvPr id="5" name="Footer Placeholder 4">
            <a:extLst>
              <a:ext uri="{FF2B5EF4-FFF2-40B4-BE49-F238E27FC236}">
                <a16:creationId xmlns:a16="http://schemas.microsoft.com/office/drawing/2014/main" id="{EB1F598B-8A5F-4030-8961-A3F9B77D2EF5}"/>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D9C3D94C-1CBE-4B38-8788-A806DF14F010}"/>
              </a:ext>
            </a:extLst>
          </p:cNvPr>
          <p:cNvSpPr>
            <a:spLocks noGrp="1"/>
          </p:cNvSpPr>
          <p:nvPr>
            <p:ph type="sldNum" sz="quarter" idx="12"/>
          </p:nvPr>
        </p:nvSpPr>
        <p:spPr/>
        <p:txBody>
          <a:bodyPr/>
          <a:lstStyle/>
          <a:p>
            <a:fld id="{81A4A6DF-011D-4280-B414-EAF6AEDD1D06}" type="slidenum">
              <a:rPr lang="en-US" smtClean="0"/>
              <a:t>52</a:t>
            </a:fld>
            <a:endParaRPr lang="en-US"/>
          </a:p>
        </p:txBody>
      </p:sp>
      <p:sp>
        <p:nvSpPr>
          <p:cNvPr id="7" name="TextBox 6">
            <a:extLst>
              <a:ext uri="{FF2B5EF4-FFF2-40B4-BE49-F238E27FC236}">
                <a16:creationId xmlns:a16="http://schemas.microsoft.com/office/drawing/2014/main" id="{D8393EA8-7FF0-BD97-FBB1-9ADEB0D0BB04}"/>
              </a:ext>
            </a:extLst>
          </p:cNvPr>
          <p:cNvSpPr txBox="1"/>
          <p:nvPr/>
        </p:nvSpPr>
        <p:spPr>
          <a:xfrm>
            <a:off x="4828629" y="23060"/>
            <a:ext cx="3601050" cy="551241"/>
          </a:xfrm>
          <a:prstGeom prst="rect">
            <a:avLst/>
          </a:prstGeom>
          <a:noFill/>
        </p:spPr>
        <p:txBody>
          <a:bodyPr wrap="none" rtlCol="0">
            <a:spAutoFit/>
          </a:bodyPr>
          <a:lstStyle/>
          <a:p>
            <a:r>
              <a:rPr lang="en-US" sz="2982" dirty="0">
                <a:latin typeface="Arial" panose="020B0604020202020204" pitchFamily="34" charset="0"/>
              </a:rPr>
              <a:t>Step 3 - Termination</a:t>
            </a:r>
          </a:p>
        </p:txBody>
      </p:sp>
    </p:spTree>
    <p:extLst>
      <p:ext uri="{BB962C8B-B14F-4D97-AF65-F5344CB8AC3E}">
        <p14:creationId xmlns:p14="http://schemas.microsoft.com/office/powerpoint/2010/main" val="19150072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8" name="Picture 2" descr="16-17_slide11-U"/>
          <p:cNvPicPr>
            <a:picLocks noChangeAspect="1" noChangeArrowheads="1"/>
          </p:cNvPicPr>
          <p:nvPr/>
        </p:nvPicPr>
        <p:blipFill rotWithShape="1">
          <a:blip r:embed="rId3">
            <a:extLst>
              <a:ext uri="{28A0092B-C50C-407E-A947-70E740481C1C}">
                <a14:useLocalDpi xmlns:a14="http://schemas.microsoft.com/office/drawing/2010/main" val="0"/>
              </a:ext>
            </a:extLst>
          </a:blip>
          <a:srcRect b="2677"/>
          <a:stretch/>
        </p:blipFill>
        <p:spPr bwMode="auto">
          <a:xfrm>
            <a:off x="1939173" y="197237"/>
            <a:ext cx="9104129" cy="6825050"/>
          </a:xfrm>
          <a:prstGeom prst="rect">
            <a:avLst/>
          </a:prstGeom>
          <a:noFill/>
          <a:extLst>
            <a:ext uri="{909E8E84-426E-40dd-AFC4-6F175D3DCCD1}">
              <a14:hiddenFill xmlns="" xmlns:a14="http://schemas.microsoft.com/office/drawing/2010/main">
                <a:solidFill>
                  <a:srgbClr val="FFFFFF"/>
                </a:solidFill>
              </a14:hiddenFill>
            </a:ext>
          </a:extLst>
        </p:spPr>
      </p:pic>
      <p:sp>
        <p:nvSpPr>
          <p:cNvPr id="603141" name="Text Box 5"/>
          <p:cNvSpPr txBox="1">
            <a:spLocks noChangeArrowheads="1"/>
          </p:cNvSpPr>
          <p:nvPr/>
        </p:nvSpPr>
        <p:spPr bwMode="auto">
          <a:xfrm>
            <a:off x="4762275" y="6548105"/>
            <a:ext cx="3061760" cy="3787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11. Polypeptide is released</a:t>
            </a:r>
          </a:p>
        </p:txBody>
      </p:sp>
      <p:sp>
        <p:nvSpPr>
          <p:cNvPr id="603142" name="Text Box 6"/>
          <p:cNvSpPr txBox="1">
            <a:spLocks noChangeArrowheads="1"/>
          </p:cNvSpPr>
          <p:nvPr/>
        </p:nvSpPr>
        <p:spPr bwMode="auto">
          <a:xfrm>
            <a:off x="4297624" y="4685904"/>
            <a:ext cx="701619" cy="2738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0" tIns="0" rIns="0" bIns="0"/>
          <a:lstStyle/>
          <a:p>
            <a:r>
              <a:rPr lang="en-US" altLang="en-US" sz="1704" b="1" dirty="0">
                <a:latin typeface="Arial" panose="020B0604020202020204" pitchFamily="34" charset="0"/>
              </a:rPr>
              <a:t>mRNA</a:t>
            </a:r>
          </a:p>
        </p:txBody>
      </p:sp>
      <p:sp>
        <p:nvSpPr>
          <p:cNvPr id="2" name="Date Placeholder 1">
            <a:extLst>
              <a:ext uri="{FF2B5EF4-FFF2-40B4-BE49-F238E27FC236}">
                <a16:creationId xmlns:a16="http://schemas.microsoft.com/office/drawing/2014/main" id="{52817989-D1B4-4686-8ACC-E91D2BC2DCFF}"/>
              </a:ext>
            </a:extLst>
          </p:cNvPr>
          <p:cNvSpPr>
            <a:spLocks noGrp="1"/>
          </p:cNvSpPr>
          <p:nvPr>
            <p:ph type="dt" sz="half" idx="10"/>
          </p:nvPr>
        </p:nvSpPr>
        <p:spPr/>
        <p:txBody>
          <a:bodyPr/>
          <a:lstStyle/>
          <a:p>
            <a:fld id="{69F27010-84B4-4A16-99CF-291ECEB60636}" type="datetime1">
              <a:rPr lang="en-US" smtClean="0"/>
              <a:t>2/8/2025</a:t>
            </a:fld>
            <a:endParaRPr lang="en-US"/>
          </a:p>
        </p:txBody>
      </p:sp>
      <p:sp>
        <p:nvSpPr>
          <p:cNvPr id="3" name="Footer Placeholder 2">
            <a:extLst>
              <a:ext uri="{FF2B5EF4-FFF2-40B4-BE49-F238E27FC236}">
                <a16:creationId xmlns:a16="http://schemas.microsoft.com/office/drawing/2014/main" id="{7DE28385-B5AC-4AD6-B5E0-8A118CE8EFF5}"/>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1733ACB2-54F9-44C1-831B-DCEABCF56BBE}"/>
              </a:ext>
            </a:extLst>
          </p:cNvPr>
          <p:cNvSpPr>
            <a:spLocks noGrp="1"/>
          </p:cNvSpPr>
          <p:nvPr>
            <p:ph type="sldNum" sz="quarter" idx="12"/>
          </p:nvPr>
        </p:nvSpPr>
        <p:spPr/>
        <p:txBody>
          <a:bodyPr/>
          <a:lstStyle/>
          <a:p>
            <a:fld id="{81A4A6DF-011D-4280-B414-EAF6AEDD1D06}" type="slidenum">
              <a:rPr lang="en-US" smtClean="0"/>
              <a:t>53</a:t>
            </a:fld>
            <a:endParaRPr lang="en-US"/>
          </a:p>
        </p:txBody>
      </p:sp>
    </p:spTree>
    <p:extLst>
      <p:ext uri="{BB962C8B-B14F-4D97-AF65-F5344CB8AC3E}">
        <p14:creationId xmlns:p14="http://schemas.microsoft.com/office/powerpoint/2010/main" val="2229128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6-17_slide7-U">
            <a:extLst>
              <a:ext uri="{FF2B5EF4-FFF2-40B4-BE49-F238E27FC236}">
                <a16:creationId xmlns:a16="http://schemas.microsoft.com/office/drawing/2014/main" id="{D588C8E1-FD30-E876-A682-F4EE2758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57" t="19335" r="23207" b="10036"/>
          <a:stretch/>
        </p:blipFill>
        <p:spPr bwMode="auto">
          <a:xfrm>
            <a:off x="2453481" y="1764787"/>
            <a:ext cx="4387533" cy="434506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DF96F7-2B53-4B53-8528-9E18179115E5}"/>
              </a:ext>
            </a:extLst>
          </p:cNvPr>
          <p:cNvSpPr txBox="1"/>
          <p:nvPr/>
        </p:nvSpPr>
        <p:spPr>
          <a:xfrm>
            <a:off x="2508976" y="808156"/>
            <a:ext cx="2155910" cy="1355499"/>
          </a:xfrm>
          <a:prstGeom prst="rect">
            <a:avLst/>
          </a:prstGeom>
          <a:noFill/>
        </p:spPr>
        <p:txBody>
          <a:bodyPr wrap="square" rtlCol="0">
            <a:spAutoFit/>
          </a:bodyPr>
          <a:lstStyle/>
          <a:p>
            <a:r>
              <a:rPr lang="en-US" sz="2052" b="1" dirty="0">
                <a:latin typeface="Arial" panose="020B0604020202020204" pitchFamily="34" charset="0"/>
              </a:rPr>
              <a:t>6. E</a:t>
            </a:r>
            <a:r>
              <a:rPr lang="en-US" sz="2052" dirty="0">
                <a:latin typeface="Arial" panose="020B0604020202020204" pitchFamily="34" charset="0"/>
              </a:rPr>
              <a:t>rythromycin (macrolide, blocks exit tunnel)</a:t>
            </a:r>
          </a:p>
        </p:txBody>
      </p:sp>
      <p:sp>
        <p:nvSpPr>
          <p:cNvPr id="22" name="TextBox 21">
            <a:extLst>
              <a:ext uri="{FF2B5EF4-FFF2-40B4-BE49-F238E27FC236}">
                <a16:creationId xmlns:a16="http://schemas.microsoft.com/office/drawing/2014/main" id="{52248625-F795-2A10-782E-17DE0BB15009}"/>
              </a:ext>
            </a:extLst>
          </p:cNvPr>
          <p:cNvSpPr txBox="1"/>
          <p:nvPr/>
        </p:nvSpPr>
        <p:spPr>
          <a:xfrm>
            <a:off x="270009" y="4754356"/>
            <a:ext cx="2238967" cy="1355499"/>
          </a:xfrm>
          <a:prstGeom prst="rect">
            <a:avLst/>
          </a:prstGeom>
          <a:noFill/>
        </p:spPr>
        <p:txBody>
          <a:bodyPr wrap="square">
            <a:spAutoFit/>
          </a:bodyPr>
          <a:lstStyle/>
          <a:p>
            <a:r>
              <a:rPr lang="en-US" sz="2052" b="1" dirty="0">
                <a:latin typeface="Arial" panose="020B0604020202020204" pitchFamily="34" charset="0"/>
              </a:rPr>
              <a:t>1. L</a:t>
            </a:r>
            <a:r>
              <a:rPr lang="en-US" sz="2052" dirty="0">
                <a:latin typeface="Arial" panose="020B0604020202020204" pitchFamily="34" charset="0"/>
              </a:rPr>
              <a:t>inezolid (blocks 70s formation from two subunits)</a:t>
            </a:r>
          </a:p>
        </p:txBody>
      </p:sp>
      <p:sp>
        <p:nvSpPr>
          <p:cNvPr id="24" name="TextBox 23">
            <a:extLst>
              <a:ext uri="{FF2B5EF4-FFF2-40B4-BE49-F238E27FC236}">
                <a16:creationId xmlns:a16="http://schemas.microsoft.com/office/drawing/2014/main" id="{1ECAEB9A-A996-A567-730B-1CCF9074CA2E}"/>
              </a:ext>
            </a:extLst>
          </p:cNvPr>
          <p:cNvSpPr txBox="1"/>
          <p:nvPr/>
        </p:nvSpPr>
        <p:spPr>
          <a:xfrm>
            <a:off x="6782207" y="1797377"/>
            <a:ext cx="2445910" cy="1039708"/>
          </a:xfrm>
          <a:prstGeom prst="rect">
            <a:avLst/>
          </a:prstGeom>
          <a:noFill/>
        </p:spPr>
        <p:txBody>
          <a:bodyPr wrap="square">
            <a:spAutoFit/>
          </a:bodyPr>
          <a:lstStyle/>
          <a:p>
            <a:r>
              <a:rPr lang="en-US" sz="2052" b="1" dirty="0">
                <a:latin typeface="Arial" panose="020B0604020202020204" pitchFamily="34" charset="0"/>
              </a:rPr>
              <a:t>2. T</a:t>
            </a:r>
            <a:r>
              <a:rPr lang="en-US" sz="2052" dirty="0">
                <a:latin typeface="Arial" panose="020B0604020202020204" pitchFamily="34" charset="0"/>
              </a:rPr>
              <a:t>etracycline</a:t>
            </a:r>
          </a:p>
          <a:p>
            <a:r>
              <a:rPr lang="en-US" sz="2052" dirty="0">
                <a:latin typeface="Arial" panose="020B0604020202020204" pitchFamily="34" charset="0"/>
              </a:rPr>
              <a:t>(binding of charged tRNA)</a:t>
            </a:r>
          </a:p>
        </p:txBody>
      </p:sp>
      <p:sp>
        <p:nvSpPr>
          <p:cNvPr id="26" name="TextBox 25">
            <a:extLst>
              <a:ext uri="{FF2B5EF4-FFF2-40B4-BE49-F238E27FC236}">
                <a16:creationId xmlns:a16="http://schemas.microsoft.com/office/drawing/2014/main" id="{52B1A145-568D-581B-712E-3F86CC346521}"/>
              </a:ext>
            </a:extLst>
          </p:cNvPr>
          <p:cNvSpPr txBox="1"/>
          <p:nvPr/>
        </p:nvSpPr>
        <p:spPr>
          <a:xfrm>
            <a:off x="6547166" y="4472905"/>
            <a:ext cx="3733485" cy="1355499"/>
          </a:xfrm>
          <a:prstGeom prst="rect">
            <a:avLst/>
          </a:prstGeom>
          <a:noFill/>
        </p:spPr>
        <p:txBody>
          <a:bodyPr wrap="square">
            <a:spAutoFit/>
          </a:bodyPr>
          <a:lstStyle/>
          <a:p>
            <a:r>
              <a:rPr lang="en-US" sz="2052" b="1" dirty="0">
                <a:latin typeface="Arial" panose="020B0604020202020204" pitchFamily="34" charset="0"/>
              </a:rPr>
              <a:t>3. K</a:t>
            </a:r>
            <a:r>
              <a:rPr lang="en-US" sz="2052" dirty="0">
                <a:latin typeface="Arial" panose="020B0604020202020204" pitchFamily="34" charset="0"/>
              </a:rPr>
              <a:t>anamycin (Aminoglycoside)</a:t>
            </a:r>
          </a:p>
          <a:p>
            <a:r>
              <a:rPr lang="en-US" sz="2052" dirty="0">
                <a:latin typeface="Arial" panose="020B0604020202020204" pitchFamily="34" charset="0"/>
              </a:rPr>
              <a:t>(codon/anticodon pairing – wrong amino acid gets added)</a:t>
            </a:r>
          </a:p>
        </p:txBody>
      </p:sp>
      <p:sp>
        <p:nvSpPr>
          <p:cNvPr id="28" name="TextBox 27">
            <a:extLst>
              <a:ext uri="{FF2B5EF4-FFF2-40B4-BE49-F238E27FC236}">
                <a16:creationId xmlns:a16="http://schemas.microsoft.com/office/drawing/2014/main" id="{6A033FA6-6715-910E-024F-A1E68176B712}"/>
              </a:ext>
            </a:extLst>
          </p:cNvPr>
          <p:cNvSpPr txBox="1"/>
          <p:nvPr/>
        </p:nvSpPr>
        <p:spPr>
          <a:xfrm>
            <a:off x="4733538" y="1099436"/>
            <a:ext cx="5001405" cy="723916"/>
          </a:xfrm>
          <a:prstGeom prst="rect">
            <a:avLst/>
          </a:prstGeom>
          <a:noFill/>
        </p:spPr>
        <p:txBody>
          <a:bodyPr wrap="square">
            <a:spAutoFit/>
          </a:bodyPr>
          <a:lstStyle/>
          <a:p>
            <a:r>
              <a:rPr lang="en-US" sz="2052" b="1" dirty="0">
                <a:latin typeface="Arial" panose="020B0604020202020204" pitchFamily="34" charset="0"/>
              </a:rPr>
              <a:t>4. C</a:t>
            </a:r>
            <a:r>
              <a:rPr lang="en-US" sz="2052" dirty="0">
                <a:latin typeface="Arial" panose="020B0604020202020204" pitchFamily="34" charset="0"/>
              </a:rPr>
              <a:t>hloramphenicol (peptide bond formation)</a:t>
            </a:r>
          </a:p>
        </p:txBody>
      </p:sp>
      <p:sp>
        <p:nvSpPr>
          <p:cNvPr id="30" name="TextBox 29">
            <a:extLst>
              <a:ext uri="{FF2B5EF4-FFF2-40B4-BE49-F238E27FC236}">
                <a16:creationId xmlns:a16="http://schemas.microsoft.com/office/drawing/2014/main" id="{E28F3F92-E4D5-0CA6-45DC-12ECD13DDF40}"/>
              </a:ext>
            </a:extLst>
          </p:cNvPr>
          <p:cNvSpPr txBox="1"/>
          <p:nvPr/>
        </p:nvSpPr>
        <p:spPr>
          <a:xfrm>
            <a:off x="812613" y="3120286"/>
            <a:ext cx="2326326" cy="1039708"/>
          </a:xfrm>
          <a:prstGeom prst="rect">
            <a:avLst/>
          </a:prstGeom>
          <a:noFill/>
        </p:spPr>
        <p:txBody>
          <a:bodyPr wrap="square">
            <a:spAutoFit/>
          </a:bodyPr>
          <a:lstStyle/>
          <a:p>
            <a:r>
              <a:rPr lang="en-US" sz="2052" b="1" dirty="0">
                <a:latin typeface="Arial" panose="020B0604020202020204" pitchFamily="34" charset="0"/>
              </a:rPr>
              <a:t>5. V</a:t>
            </a:r>
            <a:r>
              <a:rPr lang="en-US" sz="2052" dirty="0">
                <a:latin typeface="Arial" panose="020B0604020202020204" pitchFamily="34" charset="0"/>
              </a:rPr>
              <a:t>iomycin</a:t>
            </a:r>
          </a:p>
          <a:p>
            <a:r>
              <a:rPr lang="en-US" sz="2052" dirty="0">
                <a:latin typeface="Arial" panose="020B0604020202020204" pitchFamily="34" charset="0"/>
              </a:rPr>
              <a:t>(blocks translocation)</a:t>
            </a:r>
          </a:p>
        </p:txBody>
      </p:sp>
      <p:sp>
        <p:nvSpPr>
          <p:cNvPr id="3" name="TextBox 2">
            <a:extLst>
              <a:ext uri="{FF2B5EF4-FFF2-40B4-BE49-F238E27FC236}">
                <a16:creationId xmlns:a16="http://schemas.microsoft.com/office/drawing/2014/main" id="{1F266903-5B35-28B2-2BE2-DFD0145F559B}"/>
              </a:ext>
            </a:extLst>
          </p:cNvPr>
          <p:cNvSpPr txBox="1"/>
          <p:nvPr/>
        </p:nvSpPr>
        <p:spPr>
          <a:xfrm>
            <a:off x="3789016" y="117630"/>
            <a:ext cx="6878806" cy="551241"/>
          </a:xfrm>
          <a:prstGeom prst="rect">
            <a:avLst/>
          </a:prstGeom>
          <a:noFill/>
        </p:spPr>
        <p:txBody>
          <a:bodyPr wrap="none" rtlCol="0">
            <a:spAutoFit/>
          </a:bodyPr>
          <a:lstStyle/>
          <a:p>
            <a:r>
              <a:rPr lang="en-US" sz="2982" dirty="0">
                <a:latin typeface="Arial" panose="020B0604020202020204" pitchFamily="34" charset="0"/>
              </a:rPr>
              <a:t>Antibiotics that Inhibit Protein Synthesis</a:t>
            </a:r>
          </a:p>
        </p:txBody>
      </p:sp>
      <p:cxnSp>
        <p:nvCxnSpPr>
          <p:cNvPr id="9" name="Straight Arrow Connector 8">
            <a:extLst>
              <a:ext uri="{FF2B5EF4-FFF2-40B4-BE49-F238E27FC236}">
                <a16:creationId xmlns:a16="http://schemas.microsoft.com/office/drawing/2014/main" id="{0677AE3C-4E18-FCE3-6BA8-DEF83B4CC3FC}"/>
              </a:ext>
            </a:extLst>
          </p:cNvPr>
          <p:cNvCxnSpPr>
            <a:stCxn id="26" idx="1"/>
          </p:cNvCxnSpPr>
          <p:nvPr/>
        </p:nvCxnSpPr>
        <p:spPr>
          <a:xfrm flipH="1" flipV="1">
            <a:off x="5367328" y="4669570"/>
            <a:ext cx="1179838" cy="48108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26037EA-2E25-B4AF-0097-2007A65E6FC5}"/>
              </a:ext>
            </a:extLst>
          </p:cNvPr>
          <p:cNvCxnSpPr>
            <a:cxnSpLocks/>
          </p:cNvCxnSpPr>
          <p:nvPr/>
        </p:nvCxnSpPr>
        <p:spPr>
          <a:xfrm flipH="1">
            <a:off x="5171712" y="1742845"/>
            <a:ext cx="863169" cy="129439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F7C63371-F198-643C-D49D-447F3C24F529}"/>
              </a:ext>
            </a:extLst>
          </p:cNvPr>
          <p:cNvSpPr>
            <a:spLocks noGrp="1"/>
          </p:cNvSpPr>
          <p:nvPr>
            <p:ph type="dt" sz="half" idx="10"/>
          </p:nvPr>
        </p:nvSpPr>
        <p:spPr/>
        <p:txBody>
          <a:bodyPr/>
          <a:lstStyle/>
          <a:p>
            <a:fld id="{EDBB3678-CC4A-4A3A-AD96-AD33E94547B8}" type="datetime1">
              <a:rPr lang="en-US" smtClean="0"/>
              <a:t>2/8/2025</a:t>
            </a:fld>
            <a:endParaRPr lang="en-US"/>
          </a:p>
        </p:txBody>
      </p:sp>
      <p:sp>
        <p:nvSpPr>
          <p:cNvPr id="10" name="Footer Placeholder 9">
            <a:extLst>
              <a:ext uri="{FF2B5EF4-FFF2-40B4-BE49-F238E27FC236}">
                <a16:creationId xmlns:a16="http://schemas.microsoft.com/office/drawing/2014/main" id="{AFB3D18B-6916-C17F-FCD7-85C4CADCE319}"/>
              </a:ext>
            </a:extLst>
          </p:cNvPr>
          <p:cNvSpPr>
            <a:spLocks noGrp="1"/>
          </p:cNvSpPr>
          <p:nvPr>
            <p:ph type="ftr" sz="quarter" idx="11"/>
          </p:nvPr>
        </p:nvSpPr>
        <p:spPr/>
        <p:txBody>
          <a:bodyPr/>
          <a:lstStyle/>
          <a:p>
            <a:r>
              <a:rPr lang="en-US"/>
              <a:t>Drugs and Disease Spring 2025 - Lecture 5</a:t>
            </a:r>
          </a:p>
        </p:txBody>
      </p:sp>
      <p:sp>
        <p:nvSpPr>
          <p:cNvPr id="12" name="Slide Number Placeholder 11">
            <a:extLst>
              <a:ext uri="{FF2B5EF4-FFF2-40B4-BE49-F238E27FC236}">
                <a16:creationId xmlns:a16="http://schemas.microsoft.com/office/drawing/2014/main" id="{2590AD28-AEA9-5912-7742-525872E91CA2}"/>
              </a:ext>
            </a:extLst>
          </p:cNvPr>
          <p:cNvSpPr>
            <a:spLocks noGrp="1"/>
          </p:cNvSpPr>
          <p:nvPr>
            <p:ph type="sldNum" sz="quarter" idx="12"/>
          </p:nvPr>
        </p:nvSpPr>
        <p:spPr/>
        <p:txBody>
          <a:bodyPr/>
          <a:lstStyle/>
          <a:p>
            <a:fld id="{DC3BB032-4020-48F4-953B-341806DC4A2B}" type="slidenum">
              <a:rPr lang="en-US" smtClean="0"/>
              <a:pPr/>
              <a:t>54</a:t>
            </a:fld>
            <a:endParaRPr lang="en-US"/>
          </a:p>
        </p:txBody>
      </p:sp>
    </p:spTree>
    <p:extLst>
      <p:ext uri="{BB962C8B-B14F-4D97-AF65-F5344CB8AC3E}">
        <p14:creationId xmlns:p14="http://schemas.microsoft.com/office/powerpoint/2010/main" val="3211009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AC7F55-D447-4CF1-AF46-19DFCF2C4B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066"/>
          <a:stretch/>
        </p:blipFill>
        <p:spPr>
          <a:xfrm>
            <a:off x="324604" y="892140"/>
            <a:ext cx="5823510" cy="3770301"/>
          </a:xfrm>
          <a:prstGeom prst="rect">
            <a:avLst/>
          </a:prstGeom>
        </p:spPr>
      </p:pic>
      <p:graphicFrame>
        <p:nvGraphicFramePr>
          <p:cNvPr id="2" name="Object 1">
            <a:extLst>
              <a:ext uri="{FF2B5EF4-FFF2-40B4-BE49-F238E27FC236}">
                <a16:creationId xmlns:a16="http://schemas.microsoft.com/office/drawing/2014/main" id="{9C392278-B4EF-4983-9D92-1391EB868A44}"/>
              </a:ext>
            </a:extLst>
          </p:cNvPr>
          <p:cNvGraphicFramePr>
            <a:graphicFrameLocks noChangeAspect="1"/>
          </p:cNvGraphicFramePr>
          <p:nvPr/>
        </p:nvGraphicFramePr>
        <p:xfrm>
          <a:off x="324604" y="4637268"/>
          <a:ext cx="5210809" cy="324128"/>
        </p:xfrm>
        <a:graphic>
          <a:graphicData uri="http://schemas.openxmlformats.org/presentationml/2006/ole">
            <mc:AlternateContent xmlns:mc="http://schemas.openxmlformats.org/markup-compatibility/2006">
              <mc:Choice xmlns:v="urn:schemas-microsoft-com:vml" Requires="v">
                <p:oleObj name="Image" r:id="rId3" imgW="3675600" imgH="228600" progId="Photoshop.Image.13">
                  <p:embed/>
                </p:oleObj>
              </mc:Choice>
              <mc:Fallback>
                <p:oleObj name="Image" r:id="rId3" imgW="3675600" imgH="228600" progId="Photoshop.Image.13">
                  <p:embed/>
                  <p:pic>
                    <p:nvPicPr>
                      <p:cNvPr id="2" name="Object 1">
                        <a:extLst>
                          <a:ext uri="{FF2B5EF4-FFF2-40B4-BE49-F238E27FC236}">
                            <a16:creationId xmlns:a16="http://schemas.microsoft.com/office/drawing/2014/main" id="{9C392278-B4EF-4983-9D92-1391EB868A44}"/>
                          </a:ext>
                        </a:extLst>
                      </p:cNvPr>
                      <p:cNvPicPr/>
                      <p:nvPr/>
                    </p:nvPicPr>
                    <p:blipFill>
                      <a:blip r:embed="rId4"/>
                      <a:stretch>
                        <a:fillRect/>
                      </a:stretch>
                    </p:blipFill>
                    <p:spPr>
                      <a:xfrm>
                        <a:off x="324604" y="4637268"/>
                        <a:ext cx="5210809" cy="324128"/>
                      </a:xfrm>
                      <a:prstGeom prst="rect">
                        <a:avLst/>
                      </a:prstGeom>
                    </p:spPr>
                  </p:pic>
                </p:oleObj>
              </mc:Fallback>
            </mc:AlternateContent>
          </a:graphicData>
        </a:graphic>
      </p:graphicFrame>
      <p:sp>
        <p:nvSpPr>
          <p:cNvPr id="6" name="Text Box 3">
            <a:extLst>
              <a:ext uri="{FF2B5EF4-FFF2-40B4-BE49-F238E27FC236}">
                <a16:creationId xmlns:a16="http://schemas.microsoft.com/office/drawing/2014/main" id="{189DEB10-2C0E-1D53-B1A7-6C8DCE7EC481}"/>
              </a:ext>
            </a:extLst>
          </p:cNvPr>
          <p:cNvSpPr txBox="1">
            <a:spLocks noChangeArrowheads="1"/>
          </p:cNvSpPr>
          <p:nvPr/>
        </p:nvSpPr>
        <p:spPr bwMode="auto">
          <a:xfrm>
            <a:off x="3328843" y="173630"/>
            <a:ext cx="5796780"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Genome Editing – CRISPR Cas9</a:t>
            </a:r>
          </a:p>
        </p:txBody>
      </p:sp>
      <p:pic>
        <p:nvPicPr>
          <p:cNvPr id="8" name="Picture 7">
            <a:extLst>
              <a:ext uri="{FF2B5EF4-FFF2-40B4-BE49-F238E27FC236}">
                <a16:creationId xmlns:a16="http://schemas.microsoft.com/office/drawing/2014/main" id="{9412AE50-A41A-9380-C49B-93A88142B797}"/>
              </a:ext>
            </a:extLst>
          </p:cNvPr>
          <p:cNvPicPr>
            <a:picLocks noChangeAspect="1"/>
          </p:cNvPicPr>
          <p:nvPr/>
        </p:nvPicPr>
        <p:blipFill>
          <a:blip r:embed="rId5"/>
          <a:stretch>
            <a:fillRect/>
          </a:stretch>
        </p:blipFill>
        <p:spPr>
          <a:xfrm>
            <a:off x="7303591" y="892140"/>
            <a:ext cx="4876000" cy="5535134"/>
          </a:xfrm>
          <a:prstGeom prst="rect">
            <a:avLst/>
          </a:prstGeom>
        </p:spPr>
      </p:pic>
      <p:sp>
        <p:nvSpPr>
          <p:cNvPr id="7" name="Date Placeholder 6">
            <a:extLst>
              <a:ext uri="{FF2B5EF4-FFF2-40B4-BE49-F238E27FC236}">
                <a16:creationId xmlns:a16="http://schemas.microsoft.com/office/drawing/2014/main" id="{157A4492-5BB3-DA17-B344-856431C1F524}"/>
              </a:ext>
            </a:extLst>
          </p:cNvPr>
          <p:cNvSpPr>
            <a:spLocks noGrp="1"/>
          </p:cNvSpPr>
          <p:nvPr>
            <p:ph type="dt" sz="half" idx="10"/>
          </p:nvPr>
        </p:nvSpPr>
        <p:spPr/>
        <p:txBody>
          <a:bodyPr/>
          <a:lstStyle/>
          <a:p>
            <a:fld id="{B4F81337-F073-48E4-BEB2-004CD5A36253}" type="datetime1">
              <a:rPr lang="en-US" smtClean="0"/>
              <a:t>2/8/2025</a:t>
            </a:fld>
            <a:endParaRPr lang="en-US"/>
          </a:p>
        </p:txBody>
      </p:sp>
      <p:sp>
        <p:nvSpPr>
          <p:cNvPr id="9" name="Footer Placeholder 8">
            <a:extLst>
              <a:ext uri="{FF2B5EF4-FFF2-40B4-BE49-F238E27FC236}">
                <a16:creationId xmlns:a16="http://schemas.microsoft.com/office/drawing/2014/main" id="{321E0482-64C4-8073-F17B-FD111B448460}"/>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84B60026-B990-535A-52C5-FD9A14CB283B}"/>
              </a:ext>
            </a:extLst>
          </p:cNvPr>
          <p:cNvSpPr>
            <a:spLocks noGrp="1"/>
          </p:cNvSpPr>
          <p:nvPr>
            <p:ph type="sldNum" sz="quarter" idx="12"/>
          </p:nvPr>
        </p:nvSpPr>
        <p:spPr/>
        <p:txBody>
          <a:bodyPr/>
          <a:lstStyle/>
          <a:p>
            <a:fld id="{DC3BB032-4020-48F4-953B-341806DC4A2B}" type="slidenum">
              <a:rPr lang="en-US" smtClean="0"/>
              <a:pPr/>
              <a:t>55</a:t>
            </a:fld>
            <a:endParaRPr lang="en-US"/>
          </a:p>
        </p:txBody>
      </p:sp>
    </p:spTree>
    <p:extLst>
      <p:ext uri="{BB962C8B-B14F-4D97-AF65-F5344CB8AC3E}">
        <p14:creationId xmlns:p14="http://schemas.microsoft.com/office/powerpoint/2010/main" val="5865420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a:extLst>
              <a:ext uri="{FF2B5EF4-FFF2-40B4-BE49-F238E27FC236}">
                <a16:creationId xmlns:a16="http://schemas.microsoft.com/office/drawing/2014/main" id="{9464B667-98DE-465F-BA58-688EC261DC3C}"/>
              </a:ext>
            </a:extLst>
          </p:cNvPr>
          <p:cNvSpPr txBox="1">
            <a:spLocks noChangeArrowheads="1"/>
          </p:cNvSpPr>
          <p:nvPr/>
        </p:nvSpPr>
        <p:spPr bwMode="auto">
          <a:xfrm>
            <a:off x="3945407" y="160847"/>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54628" name="Group 4">
            <a:extLst>
              <a:ext uri="{FF2B5EF4-FFF2-40B4-BE49-F238E27FC236}">
                <a16:creationId xmlns:a16="http://schemas.microsoft.com/office/drawing/2014/main" id="{98F3B908-C8E3-4670-A3BF-8638BFA0944D}"/>
              </a:ext>
            </a:extLst>
          </p:cNvPr>
          <p:cNvGrpSpPr>
            <a:grpSpLocks/>
          </p:cNvGrpSpPr>
          <p:nvPr/>
        </p:nvGrpSpPr>
        <p:grpSpPr bwMode="auto">
          <a:xfrm>
            <a:off x="2345174" y="1776902"/>
            <a:ext cx="2921437" cy="177518"/>
            <a:chOff x="2016" y="1246"/>
            <a:chExt cx="1728" cy="105"/>
          </a:xfrm>
        </p:grpSpPr>
        <p:sp>
          <p:nvSpPr>
            <p:cNvPr id="154629" name="Line 5">
              <a:extLst>
                <a:ext uri="{FF2B5EF4-FFF2-40B4-BE49-F238E27FC236}">
                  <a16:creationId xmlns:a16="http://schemas.microsoft.com/office/drawing/2014/main" id="{BCEC4EFD-2321-4528-A6B5-26E686ED5F79}"/>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0" name="Line 6">
              <a:extLst>
                <a:ext uri="{FF2B5EF4-FFF2-40B4-BE49-F238E27FC236}">
                  <a16:creationId xmlns:a16="http://schemas.microsoft.com/office/drawing/2014/main" id="{08E5980E-A05F-4725-B8A2-DB8D9FDD42C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31" name="Group 7">
              <a:extLst>
                <a:ext uri="{FF2B5EF4-FFF2-40B4-BE49-F238E27FC236}">
                  <a16:creationId xmlns:a16="http://schemas.microsoft.com/office/drawing/2014/main" id="{1A1560DC-4AEB-4629-BBF5-DED196F10025}"/>
                </a:ext>
              </a:extLst>
            </p:cNvPr>
            <p:cNvGrpSpPr>
              <a:grpSpLocks/>
            </p:cNvGrpSpPr>
            <p:nvPr/>
          </p:nvGrpSpPr>
          <p:grpSpPr bwMode="auto">
            <a:xfrm>
              <a:off x="2112" y="1246"/>
              <a:ext cx="1536" cy="101"/>
              <a:chOff x="2078" y="1246"/>
              <a:chExt cx="1536" cy="101"/>
            </a:xfrm>
          </p:grpSpPr>
          <p:sp>
            <p:nvSpPr>
              <p:cNvPr id="154632" name="Line 8">
                <a:extLst>
                  <a:ext uri="{FF2B5EF4-FFF2-40B4-BE49-F238E27FC236}">
                    <a16:creationId xmlns:a16="http://schemas.microsoft.com/office/drawing/2014/main" id="{51024222-0144-4297-8CBD-E01ABB0019B5}"/>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3" name="Line 9">
                <a:extLst>
                  <a:ext uri="{FF2B5EF4-FFF2-40B4-BE49-F238E27FC236}">
                    <a16:creationId xmlns:a16="http://schemas.microsoft.com/office/drawing/2014/main" id="{9546AB23-A7CA-4F17-8D58-1B3EEFC7042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4" name="Line 10">
                <a:extLst>
                  <a:ext uri="{FF2B5EF4-FFF2-40B4-BE49-F238E27FC236}">
                    <a16:creationId xmlns:a16="http://schemas.microsoft.com/office/drawing/2014/main" id="{D2A6F74C-8D9D-4028-8AD2-96CA262BF4D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5" name="Line 11">
                <a:extLst>
                  <a:ext uri="{FF2B5EF4-FFF2-40B4-BE49-F238E27FC236}">
                    <a16:creationId xmlns:a16="http://schemas.microsoft.com/office/drawing/2014/main" id="{AF349331-E598-4453-883F-65CE1A25C212}"/>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6" name="Line 12">
                <a:extLst>
                  <a:ext uri="{FF2B5EF4-FFF2-40B4-BE49-F238E27FC236}">
                    <a16:creationId xmlns:a16="http://schemas.microsoft.com/office/drawing/2014/main" id="{66577CFF-3941-4A0B-84B2-F9209D7B1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7" name="Line 13">
                <a:extLst>
                  <a:ext uri="{FF2B5EF4-FFF2-40B4-BE49-F238E27FC236}">
                    <a16:creationId xmlns:a16="http://schemas.microsoft.com/office/drawing/2014/main" id="{2FB05353-F769-42D8-9D24-25EED6C456CD}"/>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8" name="Line 14">
                <a:extLst>
                  <a:ext uri="{FF2B5EF4-FFF2-40B4-BE49-F238E27FC236}">
                    <a16:creationId xmlns:a16="http://schemas.microsoft.com/office/drawing/2014/main" id="{9639664F-2975-43A1-8004-CA9ED2333C79}"/>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39" name="Line 15">
                <a:extLst>
                  <a:ext uri="{FF2B5EF4-FFF2-40B4-BE49-F238E27FC236}">
                    <a16:creationId xmlns:a16="http://schemas.microsoft.com/office/drawing/2014/main" id="{EF8B26B4-E1F9-481F-BA78-91D0ABC64EF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0" name="Line 16">
                <a:extLst>
                  <a:ext uri="{FF2B5EF4-FFF2-40B4-BE49-F238E27FC236}">
                    <a16:creationId xmlns:a16="http://schemas.microsoft.com/office/drawing/2014/main" id="{BD5ACB65-371D-4B48-8F9B-A32291FE7E5A}"/>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1" name="Line 17">
                <a:extLst>
                  <a:ext uri="{FF2B5EF4-FFF2-40B4-BE49-F238E27FC236}">
                    <a16:creationId xmlns:a16="http://schemas.microsoft.com/office/drawing/2014/main" id="{D8ACC797-2783-48B8-AA4D-33EE13B8A81C}"/>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2" name="Line 18">
                <a:extLst>
                  <a:ext uri="{FF2B5EF4-FFF2-40B4-BE49-F238E27FC236}">
                    <a16:creationId xmlns:a16="http://schemas.microsoft.com/office/drawing/2014/main" id="{D2A1D544-CFBC-49AB-8F9D-C91E7577E4D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3" name="Line 19">
                <a:extLst>
                  <a:ext uri="{FF2B5EF4-FFF2-40B4-BE49-F238E27FC236}">
                    <a16:creationId xmlns:a16="http://schemas.microsoft.com/office/drawing/2014/main" id="{3A87DF41-C56C-4F34-9E5C-7856E76CB0C5}"/>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4" name="Line 20">
                <a:extLst>
                  <a:ext uri="{FF2B5EF4-FFF2-40B4-BE49-F238E27FC236}">
                    <a16:creationId xmlns:a16="http://schemas.microsoft.com/office/drawing/2014/main" id="{3C6232D7-A355-4A7C-A84D-1A52571042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5" name="Line 21">
                <a:extLst>
                  <a:ext uri="{FF2B5EF4-FFF2-40B4-BE49-F238E27FC236}">
                    <a16:creationId xmlns:a16="http://schemas.microsoft.com/office/drawing/2014/main" id="{124AC2E7-585E-4049-9D2C-EE817AD8B8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6" name="Line 22">
                <a:extLst>
                  <a:ext uri="{FF2B5EF4-FFF2-40B4-BE49-F238E27FC236}">
                    <a16:creationId xmlns:a16="http://schemas.microsoft.com/office/drawing/2014/main" id="{ECC71F0D-E430-4811-9774-4A411CD7B0C6}"/>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7" name="Line 23">
                <a:extLst>
                  <a:ext uri="{FF2B5EF4-FFF2-40B4-BE49-F238E27FC236}">
                    <a16:creationId xmlns:a16="http://schemas.microsoft.com/office/drawing/2014/main" id="{6E186595-EDE6-40A5-BCB1-AA20CE7A6E8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48" name="Line 24">
                <a:extLst>
                  <a:ext uri="{FF2B5EF4-FFF2-40B4-BE49-F238E27FC236}">
                    <a16:creationId xmlns:a16="http://schemas.microsoft.com/office/drawing/2014/main" id="{A4F39B1F-EBCE-4471-80A0-CBE2D41C6280}"/>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49" name="Text Box 25">
            <a:extLst>
              <a:ext uri="{FF2B5EF4-FFF2-40B4-BE49-F238E27FC236}">
                <a16:creationId xmlns:a16="http://schemas.microsoft.com/office/drawing/2014/main" id="{5890C701-2761-4EBF-9AD4-EF6249DD8459}"/>
              </a:ext>
            </a:extLst>
          </p:cNvPr>
          <p:cNvSpPr txBox="1">
            <a:spLocks noChangeArrowheads="1"/>
          </p:cNvSpPr>
          <p:nvPr/>
        </p:nvSpPr>
        <p:spPr bwMode="auto">
          <a:xfrm>
            <a:off x="5577681" y="1409664"/>
            <a:ext cx="707613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Genomic DNA (A, B, C, D, E, F, G represent short sequences)</a:t>
            </a:r>
          </a:p>
        </p:txBody>
      </p:sp>
      <p:sp>
        <p:nvSpPr>
          <p:cNvPr id="154650" name="Line 26">
            <a:extLst>
              <a:ext uri="{FF2B5EF4-FFF2-40B4-BE49-F238E27FC236}">
                <a16:creationId xmlns:a16="http://schemas.microsoft.com/office/drawing/2014/main" id="{959A6EDE-89AE-4EF2-BF24-3629F9CC8230}"/>
              </a:ext>
            </a:extLst>
          </p:cNvPr>
          <p:cNvSpPr>
            <a:spLocks noChangeShapeType="1"/>
          </p:cNvSpPr>
          <p:nvPr/>
        </p:nvSpPr>
        <p:spPr bwMode="auto">
          <a:xfrm>
            <a:off x="3805893" y="2180971"/>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1" name="Text Box 27">
            <a:extLst>
              <a:ext uri="{FF2B5EF4-FFF2-40B4-BE49-F238E27FC236}">
                <a16:creationId xmlns:a16="http://schemas.microsoft.com/office/drawing/2014/main" id="{AE75A4FD-CE8C-43EF-904E-ADB89466434D}"/>
              </a:ext>
            </a:extLst>
          </p:cNvPr>
          <p:cNvSpPr txBox="1">
            <a:spLocks noChangeArrowheads="1"/>
          </p:cNvSpPr>
          <p:nvPr/>
        </p:nvSpPr>
        <p:spPr bwMode="auto">
          <a:xfrm>
            <a:off x="109207" y="2420077"/>
            <a:ext cx="29670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dirty="0">
                <a:latin typeface="Arial" panose="020B0604020202020204" pitchFamily="34" charset="0"/>
                <a:cs typeface="Arial" panose="020B0604020202020204" pitchFamily="34" charset="0"/>
              </a:rPr>
              <a:t>Genomic DNA with double stranded break</a:t>
            </a:r>
          </a:p>
        </p:txBody>
      </p:sp>
      <p:sp>
        <p:nvSpPr>
          <p:cNvPr id="154652" name="Text Box 28">
            <a:extLst>
              <a:ext uri="{FF2B5EF4-FFF2-40B4-BE49-F238E27FC236}">
                <a16:creationId xmlns:a16="http://schemas.microsoft.com/office/drawing/2014/main" id="{E9C62532-F254-4750-A16D-A06EA0745681}"/>
              </a:ext>
            </a:extLst>
          </p:cNvPr>
          <p:cNvSpPr txBox="1">
            <a:spLocks noChangeArrowheads="1"/>
          </p:cNvSpPr>
          <p:nvPr/>
        </p:nvSpPr>
        <p:spPr bwMode="auto">
          <a:xfrm>
            <a:off x="3608415" y="2336764"/>
            <a:ext cx="364985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800" dirty="0">
                <a:latin typeface="Arial" panose="020B0604020202020204" pitchFamily="34" charset="0"/>
                <a:cs typeface="Arial" panose="020B0604020202020204" pitchFamily="34" charset="0"/>
              </a:rPr>
              <a:t>Nuclease (sequence specific)</a:t>
            </a:r>
          </a:p>
        </p:txBody>
      </p:sp>
      <p:grpSp>
        <p:nvGrpSpPr>
          <p:cNvPr id="154653" name="Group 29">
            <a:extLst>
              <a:ext uri="{FF2B5EF4-FFF2-40B4-BE49-F238E27FC236}">
                <a16:creationId xmlns:a16="http://schemas.microsoft.com/office/drawing/2014/main" id="{1F533C90-D005-44C4-B99D-0EC3B2CB904F}"/>
              </a:ext>
            </a:extLst>
          </p:cNvPr>
          <p:cNvGrpSpPr>
            <a:grpSpLocks/>
          </p:cNvGrpSpPr>
          <p:nvPr/>
        </p:nvGrpSpPr>
        <p:grpSpPr bwMode="auto">
          <a:xfrm>
            <a:off x="2345174" y="3017837"/>
            <a:ext cx="2921437" cy="292482"/>
            <a:chOff x="2044" y="1987"/>
            <a:chExt cx="1728" cy="173"/>
          </a:xfrm>
        </p:grpSpPr>
        <p:grpSp>
          <p:nvGrpSpPr>
            <p:cNvPr id="154654" name="Group 30">
              <a:extLst>
                <a:ext uri="{FF2B5EF4-FFF2-40B4-BE49-F238E27FC236}">
                  <a16:creationId xmlns:a16="http://schemas.microsoft.com/office/drawing/2014/main" id="{B80ACEAE-6C9E-47AE-AA69-A2AE4128D159}"/>
                </a:ext>
              </a:extLst>
            </p:cNvPr>
            <p:cNvGrpSpPr>
              <a:grpSpLocks/>
            </p:cNvGrpSpPr>
            <p:nvPr/>
          </p:nvGrpSpPr>
          <p:grpSpPr bwMode="auto">
            <a:xfrm>
              <a:off x="2044" y="2036"/>
              <a:ext cx="1728" cy="105"/>
              <a:chOff x="2016" y="1246"/>
              <a:chExt cx="1728" cy="105"/>
            </a:xfrm>
          </p:grpSpPr>
          <p:sp>
            <p:nvSpPr>
              <p:cNvPr id="154655" name="Line 31">
                <a:extLst>
                  <a:ext uri="{FF2B5EF4-FFF2-40B4-BE49-F238E27FC236}">
                    <a16:creationId xmlns:a16="http://schemas.microsoft.com/office/drawing/2014/main" id="{68DA6C4C-76A8-475F-8BD6-854F251FC1DD}"/>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6" name="Line 32">
                <a:extLst>
                  <a:ext uri="{FF2B5EF4-FFF2-40B4-BE49-F238E27FC236}">
                    <a16:creationId xmlns:a16="http://schemas.microsoft.com/office/drawing/2014/main" id="{F602E2D0-C8E2-422E-B266-C682240159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57" name="Group 33">
                <a:extLst>
                  <a:ext uri="{FF2B5EF4-FFF2-40B4-BE49-F238E27FC236}">
                    <a16:creationId xmlns:a16="http://schemas.microsoft.com/office/drawing/2014/main" id="{F28DE58B-ACF2-4341-B530-8DADD52F5709}"/>
                  </a:ext>
                </a:extLst>
              </p:cNvPr>
              <p:cNvGrpSpPr>
                <a:grpSpLocks/>
              </p:cNvGrpSpPr>
              <p:nvPr/>
            </p:nvGrpSpPr>
            <p:grpSpPr bwMode="auto">
              <a:xfrm>
                <a:off x="2112" y="1246"/>
                <a:ext cx="1536" cy="101"/>
                <a:chOff x="2078" y="1246"/>
                <a:chExt cx="1536" cy="101"/>
              </a:xfrm>
            </p:grpSpPr>
            <p:sp>
              <p:nvSpPr>
                <p:cNvPr id="154658" name="Line 34">
                  <a:extLst>
                    <a:ext uri="{FF2B5EF4-FFF2-40B4-BE49-F238E27FC236}">
                      <a16:creationId xmlns:a16="http://schemas.microsoft.com/office/drawing/2014/main" id="{841A8132-2667-4012-B897-17685CDACD20}"/>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59" name="Line 35">
                  <a:extLst>
                    <a:ext uri="{FF2B5EF4-FFF2-40B4-BE49-F238E27FC236}">
                      <a16:creationId xmlns:a16="http://schemas.microsoft.com/office/drawing/2014/main" id="{C9C9407E-7CBA-487A-BED4-89436E7986F6}"/>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0" name="Line 36">
                  <a:extLst>
                    <a:ext uri="{FF2B5EF4-FFF2-40B4-BE49-F238E27FC236}">
                      <a16:creationId xmlns:a16="http://schemas.microsoft.com/office/drawing/2014/main" id="{196D6B15-3FBB-4948-9E79-E50E858D896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1" name="Line 37">
                  <a:extLst>
                    <a:ext uri="{FF2B5EF4-FFF2-40B4-BE49-F238E27FC236}">
                      <a16:creationId xmlns:a16="http://schemas.microsoft.com/office/drawing/2014/main" id="{E1467589-594C-421B-9366-C1D0E941A33F}"/>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2" name="Line 38">
                  <a:extLst>
                    <a:ext uri="{FF2B5EF4-FFF2-40B4-BE49-F238E27FC236}">
                      <a16:creationId xmlns:a16="http://schemas.microsoft.com/office/drawing/2014/main" id="{81FF1D81-9989-4777-9A1F-78EADF711F0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3" name="Line 39">
                  <a:extLst>
                    <a:ext uri="{FF2B5EF4-FFF2-40B4-BE49-F238E27FC236}">
                      <a16:creationId xmlns:a16="http://schemas.microsoft.com/office/drawing/2014/main" id="{E358279A-FBBC-4167-90FE-B0601118E58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4" name="Line 40">
                  <a:extLst>
                    <a:ext uri="{FF2B5EF4-FFF2-40B4-BE49-F238E27FC236}">
                      <a16:creationId xmlns:a16="http://schemas.microsoft.com/office/drawing/2014/main" id="{78A2B535-170F-4296-8801-4938B54B3752}"/>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5" name="Line 41">
                  <a:extLst>
                    <a:ext uri="{FF2B5EF4-FFF2-40B4-BE49-F238E27FC236}">
                      <a16:creationId xmlns:a16="http://schemas.microsoft.com/office/drawing/2014/main" id="{EA2671C5-CC3C-44BD-B906-3C845B06F01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6" name="Line 42">
                  <a:extLst>
                    <a:ext uri="{FF2B5EF4-FFF2-40B4-BE49-F238E27FC236}">
                      <a16:creationId xmlns:a16="http://schemas.microsoft.com/office/drawing/2014/main" id="{5D8C2570-2FD1-4F7C-B8BF-AAA264BEFB2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7" name="Line 43">
                  <a:extLst>
                    <a:ext uri="{FF2B5EF4-FFF2-40B4-BE49-F238E27FC236}">
                      <a16:creationId xmlns:a16="http://schemas.microsoft.com/office/drawing/2014/main" id="{BC48F551-6F97-4470-8A72-98C4F8A08EA6}"/>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8" name="Line 44">
                  <a:extLst>
                    <a:ext uri="{FF2B5EF4-FFF2-40B4-BE49-F238E27FC236}">
                      <a16:creationId xmlns:a16="http://schemas.microsoft.com/office/drawing/2014/main" id="{FFBFCD67-45E0-4211-942A-8C14F2858AE0}"/>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69" name="Line 45">
                  <a:extLst>
                    <a:ext uri="{FF2B5EF4-FFF2-40B4-BE49-F238E27FC236}">
                      <a16:creationId xmlns:a16="http://schemas.microsoft.com/office/drawing/2014/main" id="{9E3034DB-A5B1-43E5-994F-DDF0A46A0971}"/>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0" name="Line 46">
                  <a:extLst>
                    <a:ext uri="{FF2B5EF4-FFF2-40B4-BE49-F238E27FC236}">
                      <a16:creationId xmlns:a16="http://schemas.microsoft.com/office/drawing/2014/main" id="{A0BEFAFE-34F9-4405-B45C-BBEF73DEB08C}"/>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1" name="Line 47">
                  <a:extLst>
                    <a:ext uri="{FF2B5EF4-FFF2-40B4-BE49-F238E27FC236}">
                      <a16:creationId xmlns:a16="http://schemas.microsoft.com/office/drawing/2014/main" id="{0CC09990-57D7-4A1A-975B-4C51457A0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2" name="Line 48">
                  <a:extLst>
                    <a:ext uri="{FF2B5EF4-FFF2-40B4-BE49-F238E27FC236}">
                      <a16:creationId xmlns:a16="http://schemas.microsoft.com/office/drawing/2014/main" id="{DC098BB7-7ACA-429D-9A8B-64D48DE89D80}"/>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3" name="Line 49">
                  <a:extLst>
                    <a:ext uri="{FF2B5EF4-FFF2-40B4-BE49-F238E27FC236}">
                      <a16:creationId xmlns:a16="http://schemas.microsoft.com/office/drawing/2014/main" id="{54030372-8BD4-4769-AB12-32E4335BA2C7}"/>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4" name="Line 50">
                  <a:extLst>
                    <a:ext uri="{FF2B5EF4-FFF2-40B4-BE49-F238E27FC236}">
                      <a16:creationId xmlns:a16="http://schemas.microsoft.com/office/drawing/2014/main" id="{929D6E2A-3E8D-4D2D-B6EA-601A9AA04F8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675" name="Rectangle 51">
              <a:extLst>
                <a:ext uri="{FF2B5EF4-FFF2-40B4-BE49-F238E27FC236}">
                  <a16:creationId xmlns:a16="http://schemas.microsoft.com/office/drawing/2014/main" id="{FDD91884-D0CE-4A4C-97B4-3C51D3BF29CE}"/>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676" name="Line 52">
              <a:extLst>
                <a:ext uri="{FF2B5EF4-FFF2-40B4-BE49-F238E27FC236}">
                  <a16:creationId xmlns:a16="http://schemas.microsoft.com/office/drawing/2014/main" id="{F189F90D-0D24-4377-BF4D-E22E902CFF3F}"/>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7" name="Line 53">
              <a:extLst>
                <a:ext uri="{FF2B5EF4-FFF2-40B4-BE49-F238E27FC236}">
                  <a16:creationId xmlns:a16="http://schemas.microsoft.com/office/drawing/2014/main" id="{E0497046-CACD-4CEB-85BC-F42045181B44}"/>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54678" name="Line 54">
            <a:extLst>
              <a:ext uri="{FF2B5EF4-FFF2-40B4-BE49-F238E27FC236}">
                <a16:creationId xmlns:a16="http://schemas.microsoft.com/office/drawing/2014/main" id="{885EDC07-D01C-4335-9781-828F73769210}"/>
              </a:ext>
            </a:extLst>
          </p:cNvPr>
          <p:cNvSpPr>
            <a:spLocks noChangeShapeType="1"/>
          </p:cNvSpPr>
          <p:nvPr/>
        </p:nvSpPr>
        <p:spPr bwMode="auto">
          <a:xfrm rot="2700000">
            <a:off x="2848143" y="3524188"/>
            <a:ext cx="0" cy="1168237"/>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79" name="Text Box 55">
            <a:extLst>
              <a:ext uri="{FF2B5EF4-FFF2-40B4-BE49-F238E27FC236}">
                <a16:creationId xmlns:a16="http://schemas.microsoft.com/office/drawing/2014/main" id="{3BFCD0CB-71DB-4895-AD36-849B62C7011D}"/>
              </a:ext>
            </a:extLst>
          </p:cNvPr>
          <p:cNvSpPr txBox="1">
            <a:spLocks noChangeArrowheads="1"/>
          </p:cNvSpPr>
          <p:nvPr/>
        </p:nvSpPr>
        <p:spPr bwMode="auto">
          <a:xfrm>
            <a:off x="935179" y="3521650"/>
            <a:ext cx="2277301"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Non-Homologous End Joining</a:t>
            </a:r>
          </a:p>
          <a:p>
            <a:pPr algn="ctr"/>
            <a:r>
              <a:rPr lang="en-US" altLang="en-US" sz="1917" dirty="0">
                <a:latin typeface="Arial" panose="020B0604020202020204" pitchFamily="34" charset="0"/>
                <a:cs typeface="Arial" panose="020B0604020202020204" pitchFamily="34" charset="0"/>
              </a:rPr>
              <a:t>(NHEJ)</a:t>
            </a:r>
          </a:p>
        </p:txBody>
      </p:sp>
      <p:grpSp>
        <p:nvGrpSpPr>
          <p:cNvPr id="154680" name="Group 56">
            <a:extLst>
              <a:ext uri="{FF2B5EF4-FFF2-40B4-BE49-F238E27FC236}">
                <a16:creationId xmlns:a16="http://schemas.microsoft.com/office/drawing/2014/main" id="{8CBD20AC-30B5-4DD9-BD39-9BBE7A2021B5}"/>
              </a:ext>
            </a:extLst>
          </p:cNvPr>
          <p:cNvGrpSpPr>
            <a:grpSpLocks/>
          </p:cNvGrpSpPr>
          <p:nvPr/>
        </p:nvGrpSpPr>
        <p:grpSpPr bwMode="auto">
          <a:xfrm>
            <a:off x="613953" y="6172582"/>
            <a:ext cx="2921437" cy="177518"/>
            <a:chOff x="2016" y="1246"/>
            <a:chExt cx="1728" cy="105"/>
          </a:xfrm>
        </p:grpSpPr>
        <p:sp>
          <p:nvSpPr>
            <p:cNvPr id="154681" name="Line 57">
              <a:extLst>
                <a:ext uri="{FF2B5EF4-FFF2-40B4-BE49-F238E27FC236}">
                  <a16:creationId xmlns:a16="http://schemas.microsoft.com/office/drawing/2014/main" id="{CD1611E7-29C5-4B2B-85B0-ED8B1E5DAA85}"/>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2" name="Line 58">
              <a:extLst>
                <a:ext uri="{FF2B5EF4-FFF2-40B4-BE49-F238E27FC236}">
                  <a16:creationId xmlns:a16="http://schemas.microsoft.com/office/drawing/2014/main" id="{3A09F8EF-FA1C-43F2-A1D5-1C27B8FD57E3}"/>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683" name="Group 59">
              <a:extLst>
                <a:ext uri="{FF2B5EF4-FFF2-40B4-BE49-F238E27FC236}">
                  <a16:creationId xmlns:a16="http://schemas.microsoft.com/office/drawing/2014/main" id="{5954BA9F-E01B-48DF-9472-A707794DD5DC}"/>
                </a:ext>
              </a:extLst>
            </p:cNvPr>
            <p:cNvGrpSpPr>
              <a:grpSpLocks/>
            </p:cNvGrpSpPr>
            <p:nvPr/>
          </p:nvGrpSpPr>
          <p:grpSpPr bwMode="auto">
            <a:xfrm>
              <a:off x="2112" y="1246"/>
              <a:ext cx="1536" cy="101"/>
              <a:chOff x="2078" y="1246"/>
              <a:chExt cx="1536" cy="101"/>
            </a:xfrm>
          </p:grpSpPr>
          <p:sp>
            <p:nvSpPr>
              <p:cNvPr id="154684" name="Line 60">
                <a:extLst>
                  <a:ext uri="{FF2B5EF4-FFF2-40B4-BE49-F238E27FC236}">
                    <a16:creationId xmlns:a16="http://schemas.microsoft.com/office/drawing/2014/main" id="{A9A1B7B3-4AF9-4F26-AF6B-9C284E68E0EA}"/>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5" name="Line 61">
                <a:extLst>
                  <a:ext uri="{FF2B5EF4-FFF2-40B4-BE49-F238E27FC236}">
                    <a16:creationId xmlns:a16="http://schemas.microsoft.com/office/drawing/2014/main" id="{5993DE17-96B9-4FBF-9C5C-57172C2D4DBE}"/>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6" name="Line 62">
                <a:extLst>
                  <a:ext uri="{FF2B5EF4-FFF2-40B4-BE49-F238E27FC236}">
                    <a16:creationId xmlns:a16="http://schemas.microsoft.com/office/drawing/2014/main" id="{9E484686-FF70-4972-8D3D-47FDC3C6E607}"/>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7" name="Line 63">
                <a:extLst>
                  <a:ext uri="{FF2B5EF4-FFF2-40B4-BE49-F238E27FC236}">
                    <a16:creationId xmlns:a16="http://schemas.microsoft.com/office/drawing/2014/main" id="{E8A41574-FF8D-4CD7-9E33-932FC5768FB0}"/>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8" name="Line 64">
                <a:extLst>
                  <a:ext uri="{FF2B5EF4-FFF2-40B4-BE49-F238E27FC236}">
                    <a16:creationId xmlns:a16="http://schemas.microsoft.com/office/drawing/2014/main" id="{7E105585-E2B5-43CB-B1CD-B38A0D9C08F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89" name="Line 65">
                <a:extLst>
                  <a:ext uri="{FF2B5EF4-FFF2-40B4-BE49-F238E27FC236}">
                    <a16:creationId xmlns:a16="http://schemas.microsoft.com/office/drawing/2014/main" id="{2636D2C8-8684-49D5-8AB1-66A7278C23BC}"/>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0" name="Line 66">
                <a:extLst>
                  <a:ext uri="{FF2B5EF4-FFF2-40B4-BE49-F238E27FC236}">
                    <a16:creationId xmlns:a16="http://schemas.microsoft.com/office/drawing/2014/main" id="{8465B0D7-F5A6-444A-B7AA-A273EDCBF6B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1" name="Line 67">
                <a:extLst>
                  <a:ext uri="{FF2B5EF4-FFF2-40B4-BE49-F238E27FC236}">
                    <a16:creationId xmlns:a16="http://schemas.microsoft.com/office/drawing/2014/main" id="{CE4485CD-ABD0-4754-9407-EEF605FF733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2" name="Line 68">
                <a:extLst>
                  <a:ext uri="{FF2B5EF4-FFF2-40B4-BE49-F238E27FC236}">
                    <a16:creationId xmlns:a16="http://schemas.microsoft.com/office/drawing/2014/main" id="{CFAB7886-F494-4950-9BFC-0DBA49DBFC9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3" name="Line 69">
                <a:extLst>
                  <a:ext uri="{FF2B5EF4-FFF2-40B4-BE49-F238E27FC236}">
                    <a16:creationId xmlns:a16="http://schemas.microsoft.com/office/drawing/2014/main" id="{E32EE9FB-F972-4060-A778-10A83B1D4A19}"/>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4" name="Line 70">
                <a:extLst>
                  <a:ext uri="{FF2B5EF4-FFF2-40B4-BE49-F238E27FC236}">
                    <a16:creationId xmlns:a16="http://schemas.microsoft.com/office/drawing/2014/main" id="{6CDA1049-CEC9-40CD-BF30-2F858BDFF4BE}"/>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5" name="Line 71">
                <a:extLst>
                  <a:ext uri="{FF2B5EF4-FFF2-40B4-BE49-F238E27FC236}">
                    <a16:creationId xmlns:a16="http://schemas.microsoft.com/office/drawing/2014/main" id="{44C511DF-3385-4B32-988B-CADD6D52A372}"/>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6" name="Line 72">
                <a:extLst>
                  <a:ext uri="{FF2B5EF4-FFF2-40B4-BE49-F238E27FC236}">
                    <a16:creationId xmlns:a16="http://schemas.microsoft.com/office/drawing/2014/main" id="{38AA1FEA-B552-4875-93D4-DE27188A5D17}"/>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7" name="Line 73">
                <a:extLst>
                  <a:ext uri="{FF2B5EF4-FFF2-40B4-BE49-F238E27FC236}">
                    <a16:creationId xmlns:a16="http://schemas.microsoft.com/office/drawing/2014/main" id="{528D33B7-6505-4F5C-9817-E57B8F08D87E}"/>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8" name="Line 74">
                <a:extLst>
                  <a:ext uri="{FF2B5EF4-FFF2-40B4-BE49-F238E27FC236}">
                    <a16:creationId xmlns:a16="http://schemas.microsoft.com/office/drawing/2014/main" id="{79C3705C-CEB0-4F30-BB23-0664F6CC662A}"/>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699" name="Line 75">
                <a:extLst>
                  <a:ext uri="{FF2B5EF4-FFF2-40B4-BE49-F238E27FC236}">
                    <a16:creationId xmlns:a16="http://schemas.microsoft.com/office/drawing/2014/main" id="{E07C15DF-41DE-4CAD-A4FE-A124A9771259}"/>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0" name="Line 76">
                <a:extLst>
                  <a:ext uri="{FF2B5EF4-FFF2-40B4-BE49-F238E27FC236}">
                    <a16:creationId xmlns:a16="http://schemas.microsoft.com/office/drawing/2014/main" id="{803268ED-6219-4A61-A0E4-ED7DDBA4AC1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nvGrpSpPr>
          <p:cNvPr id="154701" name="Group 77">
            <a:extLst>
              <a:ext uri="{FF2B5EF4-FFF2-40B4-BE49-F238E27FC236}">
                <a16:creationId xmlns:a16="http://schemas.microsoft.com/office/drawing/2014/main" id="{4E2023FA-3F65-4D9A-8558-95F54F803D76}"/>
              </a:ext>
            </a:extLst>
          </p:cNvPr>
          <p:cNvGrpSpPr>
            <a:grpSpLocks/>
          </p:cNvGrpSpPr>
          <p:nvPr/>
        </p:nvGrpSpPr>
        <p:grpSpPr bwMode="auto">
          <a:xfrm>
            <a:off x="821906" y="4884313"/>
            <a:ext cx="2978919" cy="300935"/>
            <a:chOff x="701" y="3110"/>
            <a:chExt cx="1762" cy="178"/>
          </a:xfrm>
        </p:grpSpPr>
        <p:grpSp>
          <p:nvGrpSpPr>
            <p:cNvPr id="154702" name="Group 78">
              <a:extLst>
                <a:ext uri="{FF2B5EF4-FFF2-40B4-BE49-F238E27FC236}">
                  <a16:creationId xmlns:a16="http://schemas.microsoft.com/office/drawing/2014/main" id="{6096D474-72A2-4985-ACE8-05FC13552133}"/>
                </a:ext>
              </a:extLst>
            </p:cNvPr>
            <p:cNvGrpSpPr>
              <a:grpSpLocks/>
            </p:cNvGrpSpPr>
            <p:nvPr/>
          </p:nvGrpSpPr>
          <p:grpSpPr bwMode="auto">
            <a:xfrm>
              <a:off x="701" y="3150"/>
              <a:ext cx="1728" cy="105"/>
              <a:chOff x="2016" y="1246"/>
              <a:chExt cx="1728" cy="105"/>
            </a:xfrm>
          </p:grpSpPr>
          <p:sp>
            <p:nvSpPr>
              <p:cNvPr id="154703" name="Line 79">
                <a:extLst>
                  <a:ext uri="{FF2B5EF4-FFF2-40B4-BE49-F238E27FC236}">
                    <a16:creationId xmlns:a16="http://schemas.microsoft.com/office/drawing/2014/main" id="{5FF5C318-F620-441D-80CC-6CBBD71FBACC}"/>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4" name="Line 80">
                <a:extLst>
                  <a:ext uri="{FF2B5EF4-FFF2-40B4-BE49-F238E27FC236}">
                    <a16:creationId xmlns:a16="http://schemas.microsoft.com/office/drawing/2014/main" id="{979CDE7A-7EA4-418E-934D-65EE38F3F2DE}"/>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05" name="Group 81">
                <a:extLst>
                  <a:ext uri="{FF2B5EF4-FFF2-40B4-BE49-F238E27FC236}">
                    <a16:creationId xmlns:a16="http://schemas.microsoft.com/office/drawing/2014/main" id="{4AD8412A-B7C6-47A2-A348-A606820061E8}"/>
                  </a:ext>
                </a:extLst>
              </p:cNvPr>
              <p:cNvGrpSpPr>
                <a:grpSpLocks/>
              </p:cNvGrpSpPr>
              <p:nvPr/>
            </p:nvGrpSpPr>
            <p:grpSpPr bwMode="auto">
              <a:xfrm>
                <a:off x="2112" y="1246"/>
                <a:ext cx="1536" cy="101"/>
                <a:chOff x="2078" y="1246"/>
                <a:chExt cx="1536" cy="101"/>
              </a:xfrm>
            </p:grpSpPr>
            <p:sp>
              <p:nvSpPr>
                <p:cNvPr id="154706" name="Line 82">
                  <a:extLst>
                    <a:ext uri="{FF2B5EF4-FFF2-40B4-BE49-F238E27FC236}">
                      <a16:creationId xmlns:a16="http://schemas.microsoft.com/office/drawing/2014/main" id="{DFCDBD64-BB26-4A52-BC1D-D8665F1AD547}"/>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7" name="Line 83">
                  <a:extLst>
                    <a:ext uri="{FF2B5EF4-FFF2-40B4-BE49-F238E27FC236}">
                      <a16:creationId xmlns:a16="http://schemas.microsoft.com/office/drawing/2014/main" id="{5B8C205B-DF4A-4C60-9E42-8952176AAA8D}"/>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8" name="Line 84">
                  <a:extLst>
                    <a:ext uri="{FF2B5EF4-FFF2-40B4-BE49-F238E27FC236}">
                      <a16:creationId xmlns:a16="http://schemas.microsoft.com/office/drawing/2014/main" id="{BC10A1E7-4717-4A72-B9D7-0A18C1231356}"/>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09" name="Line 85">
                  <a:extLst>
                    <a:ext uri="{FF2B5EF4-FFF2-40B4-BE49-F238E27FC236}">
                      <a16:creationId xmlns:a16="http://schemas.microsoft.com/office/drawing/2014/main" id="{DBE7FD09-422E-4411-9D29-0EE746D05578}"/>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0" name="Line 86">
                  <a:extLst>
                    <a:ext uri="{FF2B5EF4-FFF2-40B4-BE49-F238E27FC236}">
                      <a16:creationId xmlns:a16="http://schemas.microsoft.com/office/drawing/2014/main" id="{E27040AB-A9EC-439A-9555-FDB0D278ADFD}"/>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1" name="Line 87">
                  <a:extLst>
                    <a:ext uri="{FF2B5EF4-FFF2-40B4-BE49-F238E27FC236}">
                      <a16:creationId xmlns:a16="http://schemas.microsoft.com/office/drawing/2014/main" id="{83FD066D-5049-4CB0-8259-264DE652D693}"/>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2" name="Line 88">
                  <a:extLst>
                    <a:ext uri="{FF2B5EF4-FFF2-40B4-BE49-F238E27FC236}">
                      <a16:creationId xmlns:a16="http://schemas.microsoft.com/office/drawing/2014/main" id="{E1D00C5C-3AD3-415A-8275-768429076F60}"/>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3" name="Line 89">
                  <a:extLst>
                    <a:ext uri="{FF2B5EF4-FFF2-40B4-BE49-F238E27FC236}">
                      <a16:creationId xmlns:a16="http://schemas.microsoft.com/office/drawing/2014/main" id="{3EAF2026-81D7-4F94-B96A-D916158463B0}"/>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4" name="Line 90">
                  <a:extLst>
                    <a:ext uri="{FF2B5EF4-FFF2-40B4-BE49-F238E27FC236}">
                      <a16:creationId xmlns:a16="http://schemas.microsoft.com/office/drawing/2014/main" id="{473552DC-6E58-45DB-B24C-801C1B950A47}"/>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5" name="Line 91">
                  <a:extLst>
                    <a:ext uri="{FF2B5EF4-FFF2-40B4-BE49-F238E27FC236}">
                      <a16:creationId xmlns:a16="http://schemas.microsoft.com/office/drawing/2014/main" id="{6B7651FF-762E-443C-B242-9A7936368F1F}"/>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6" name="Line 92">
                  <a:extLst>
                    <a:ext uri="{FF2B5EF4-FFF2-40B4-BE49-F238E27FC236}">
                      <a16:creationId xmlns:a16="http://schemas.microsoft.com/office/drawing/2014/main" id="{D8D9A9F3-9FA2-4C0D-8AA1-C9FADBACD16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7" name="Line 93">
                  <a:extLst>
                    <a:ext uri="{FF2B5EF4-FFF2-40B4-BE49-F238E27FC236}">
                      <a16:creationId xmlns:a16="http://schemas.microsoft.com/office/drawing/2014/main" id="{97EADEF8-4096-43F5-A1B2-F39041809F1B}"/>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8" name="Line 94">
                  <a:extLst>
                    <a:ext uri="{FF2B5EF4-FFF2-40B4-BE49-F238E27FC236}">
                      <a16:creationId xmlns:a16="http://schemas.microsoft.com/office/drawing/2014/main" id="{BD81B201-184B-4E3D-B877-BFD4BA301F4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19" name="Line 95">
                  <a:extLst>
                    <a:ext uri="{FF2B5EF4-FFF2-40B4-BE49-F238E27FC236}">
                      <a16:creationId xmlns:a16="http://schemas.microsoft.com/office/drawing/2014/main" id="{5E845F07-22BB-4B1C-B6DE-456D887FDF66}"/>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0" name="Line 96">
                  <a:extLst>
                    <a:ext uri="{FF2B5EF4-FFF2-40B4-BE49-F238E27FC236}">
                      <a16:creationId xmlns:a16="http://schemas.microsoft.com/office/drawing/2014/main" id="{AEA806B5-060F-4332-8DB4-CBE0F408316C}"/>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1" name="Line 97">
                  <a:extLst>
                    <a:ext uri="{FF2B5EF4-FFF2-40B4-BE49-F238E27FC236}">
                      <a16:creationId xmlns:a16="http://schemas.microsoft.com/office/drawing/2014/main" id="{29B2040C-F23E-4CDE-B5E1-987AAF2B8755}"/>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2" name="Line 98">
                  <a:extLst>
                    <a:ext uri="{FF2B5EF4-FFF2-40B4-BE49-F238E27FC236}">
                      <a16:creationId xmlns:a16="http://schemas.microsoft.com/office/drawing/2014/main" id="{66AB0B43-22DD-440D-B2FD-89A5B09AFC7E}"/>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23" name="Rectangle 99">
              <a:extLst>
                <a:ext uri="{FF2B5EF4-FFF2-40B4-BE49-F238E27FC236}">
                  <a16:creationId xmlns:a16="http://schemas.microsoft.com/office/drawing/2014/main" id="{E652B67F-4669-4B83-845B-14C15304F218}"/>
                </a:ext>
              </a:extLst>
            </p:cNvPr>
            <p:cNvSpPr>
              <a:spLocks noChangeArrowheads="1"/>
            </p:cNvSpPr>
            <p:nvPr/>
          </p:nvSpPr>
          <p:spPr bwMode="auto">
            <a:xfrm>
              <a:off x="2112" y="3110"/>
              <a:ext cx="351" cy="17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24" name="Line 100">
              <a:extLst>
                <a:ext uri="{FF2B5EF4-FFF2-40B4-BE49-F238E27FC236}">
                  <a16:creationId xmlns:a16="http://schemas.microsoft.com/office/drawing/2014/main" id="{5807AB6C-32CE-45FD-BF32-C288B5FB188C}"/>
                </a:ext>
              </a:extLst>
            </p:cNvPr>
            <p:cNvSpPr>
              <a:spLocks noChangeShapeType="1"/>
            </p:cNvSpPr>
            <p:nvPr/>
          </p:nvSpPr>
          <p:spPr bwMode="auto">
            <a:xfrm>
              <a:off x="2075" y="3150"/>
              <a:ext cx="5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54725" name="Group 101">
            <a:extLst>
              <a:ext uri="{FF2B5EF4-FFF2-40B4-BE49-F238E27FC236}">
                <a16:creationId xmlns:a16="http://schemas.microsoft.com/office/drawing/2014/main" id="{E2FE4F47-1E30-48F9-BB5A-D66F9806BBFB}"/>
              </a:ext>
            </a:extLst>
          </p:cNvPr>
          <p:cNvGrpSpPr>
            <a:grpSpLocks/>
          </p:cNvGrpSpPr>
          <p:nvPr/>
        </p:nvGrpSpPr>
        <p:grpSpPr bwMode="auto">
          <a:xfrm>
            <a:off x="140572" y="5498019"/>
            <a:ext cx="3727875" cy="253597"/>
            <a:chOff x="712" y="3466"/>
            <a:chExt cx="2205" cy="150"/>
          </a:xfrm>
        </p:grpSpPr>
        <p:grpSp>
          <p:nvGrpSpPr>
            <p:cNvPr id="154726" name="Group 102">
              <a:extLst>
                <a:ext uri="{FF2B5EF4-FFF2-40B4-BE49-F238E27FC236}">
                  <a16:creationId xmlns:a16="http://schemas.microsoft.com/office/drawing/2014/main" id="{921634B9-059C-4EC2-97AF-BA621844D67F}"/>
                </a:ext>
              </a:extLst>
            </p:cNvPr>
            <p:cNvGrpSpPr>
              <a:grpSpLocks/>
            </p:cNvGrpSpPr>
            <p:nvPr/>
          </p:nvGrpSpPr>
          <p:grpSpPr bwMode="auto">
            <a:xfrm>
              <a:off x="712" y="3497"/>
              <a:ext cx="1728" cy="105"/>
              <a:chOff x="2016" y="1246"/>
              <a:chExt cx="1728" cy="105"/>
            </a:xfrm>
          </p:grpSpPr>
          <p:sp>
            <p:nvSpPr>
              <p:cNvPr id="154727" name="Line 103">
                <a:extLst>
                  <a:ext uri="{FF2B5EF4-FFF2-40B4-BE49-F238E27FC236}">
                    <a16:creationId xmlns:a16="http://schemas.microsoft.com/office/drawing/2014/main" id="{BC891B28-E8D7-4E4D-9995-EE4C2EB48D1F}"/>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28" name="Line 104">
                <a:extLst>
                  <a:ext uri="{FF2B5EF4-FFF2-40B4-BE49-F238E27FC236}">
                    <a16:creationId xmlns:a16="http://schemas.microsoft.com/office/drawing/2014/main" id="{87906ECB-3444-4BEC-8E6B-9FD116150938}"/>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29" name="Group 105">
                <a:extLst>
                  <a:ext uri="{FF2B5EF4-FFF2-40B4-BE49-F238E27FC236}">
                    <a16:creationId xmlns:a16="http://schemas.microsoft.com/office/drawing/2014/main" id="{A97FBBE1-1D3A-41E7-B4C9-EC9436E19F07}"/>
                  </a:ext>
                </a:extLst>
              </p:cNvPr>
              <p:cNvGrpSpPr>
                <a:grpSpLocks/>
              </p:cNvGrpSpPr>
              <p:nvPr/>
            </p:nvGrpSpPr>
            <p:grpSpPr bwMode="auto">
              <a:xfrm>
                <a:off x="2112" y="1246"/>
                <a:ext cx="1536" cy="101"/>
                <a:chOff x="2078" y="1246"/>
                <a:chExt cx="1536" cy="101"/>
              </a:xfrm>
            </p:grpSpPr>
            <p:sp>
              <p:nvSpPr>
                <p:cNvPr id="154730" name="Line 106">
                  <a:extLst>
                    <a:ext uri="{FF2B5EF4-FFF2-40B4-BE49-F238E27FC236}">
                      <a16:creationId xmlns:a16="http://schemas.microsoft.com/office/drawing/2014/main" id="{DEFDDF2F-F172-4D74-908F-15AA59B9C826}"/>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1" name="Line 107">
                  <a:extLst>
                    <a:ext uri="{FF2B5EF4-FFF2-40B4-BE49-F238E27FC236}">
                      <a16:creationId xmlns:a16="http://schemas.microsoft.com/office/drawing/2014/main" id="{0D2322AD-0675-440D-A57B-3F4000B60F5F}"/>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2" name="Line 108">
                  <a:extLst>
                    <a:ext uri="{FF2B5EF4-FFF2-40B4-BE49-F238E27FC236}">
                      <a16:creationId xmlns:a16="http://schemas.microsoft.com/office/drawing/2014/main" id="{373AA137-B002-493A-AF03-05639A15F11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3" name="Line 109">
                  <a:extLst>
                    <a:ext uri="{FF2B5EF4-FFF2-40B4-BE49-F238E27FC236}">
                      <a16:creationId xmlns:a16="http://schemas.microsoft.com/office/drawing/2014/main" id="{8CAB0258-013D-44CE-95C1-2B1E257B526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4" name="Line 110">
                  <a:extLst>
                    <a:ext uri="{FF2B5EF4-FFF2-40B4-BE49-F238E27FC236}">
                      <a16:creationId xmlns:a16="http://schemas.microsoft.com/office/drawing/2014/main" id="{12B92748-85F1-4603-A0F9-F9380B1FB8B5}"/>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5" name="Line 111">
                  <a:extLst>
                    <a:ext uri="{FF2B5EF4-FFF2-40B4-BE49-F238E27FC236}">
                      <a16:creationId xmlns:a16="http://schemas.microsoft.com/office/drawing/2014/main" id="{5B61C2DA-C81B-4473-8CC8-0CDA71EAD8D4}"/>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6" name="Line 112">
                  <a:extLst>
                    <a:ext uri="{FF2B5EF4-FFF2-40B4-BE49-F238E27FC236}">
                      <a16:creationId xmlns:a16="http://schemas.microsoft.com/office/drawing/2014/main" id="{8C388B96-8725-4BB1-BDE1-DD85A45D9A9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7" name="Line 113">
                  <a:extLst>
                    <a:ext uri="{FF2B5EF4-FFF2-40B4-BE49-F238E27FC236}">
                      <a16:creationId xmlns:a16="http://schemas.microsoft.com/office/drawing/2014/main" id="{4049CDFB-6A3F-4986-BB79-060B7CAE315D}"/>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8" name="Line 114">
                  <a:extLst>
                    <a:ext uri="{FF2B5EF4-FFF2-40B4-BE49-F238E27FC236}">
                      <a16:creationId xmlns:a16="http://schemas.microsoft.com/office/drawing/2014/main" id="{B96C3F8A-CF51-4510-8E4C-B714F5952B0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39" name="Line 115">
                  <a:extLst>
                    <a:ext uri="{FF2B5EF4-FFF2-40B4-BE49-F238E27FC236}">
                      <a16:creationId xmlns:a16="http://schemas.microsoft.com/office/drawing/2014/main" id="{68462DFA-88F4-48FE-8AF8-54B710DD0C93}"/>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0" name="Line 116">
                  <a:extLst>
                    <a:ext uri="{FF2B5EF4-FFF2-40B4-BE49-F238E27FC236}">
                      <a16:creationId xmlns:a16="http://schemas.microsoft.com/office/drawing/2014/main" id="{7DD22043-6084-41BA-9593-487A251CA61A}"/>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1" name="Line 117">
                  <a:extLst>
                    <a:ext uri="{FF2B5EF4-FFF2-40B4-BE49-F238E27FC236}">
                      <a16:creationId xmlns:a16="http://schemas.microsoft.com/office/drawing/2014/main" id="{BD336692-C89D-472E-B999-A9298EB8F15D}"/>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2" name="Line 118">
                  <a:extLst>
                    <a:ext uri="{FF2B5EF4-FFF2-40B4-BE49-F238E27FC236}">
                      <a16:creationId xmlns:a16="http://schemas.microsoft.com/office/drawing/2014/main" id="{AD709937-D714-467A-9168-175B1BF9DC9A}"/>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3" name="Line 119">
                  <a:extLst>
                    <a:ext uri="{FF2B5EF4-FFF2-40B4-BE49-F238E27FC236}">
                      <a16:creationId xmlns:a16="http://schemas.microsoft.com/office/drawing/2014/main" id="{AF0040C0-1F7B-4CE0-AE4B-96D7EE9F9AB3}"/>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4" name="Line 120">
                  <a:extLst>
                    <a:ext uri="{FF2B5EF4-FFF2-40B4-BE49-F238E27FC236}">
                      <a16:creationId xmlns:a16="http://schemas.microsoft.com/office/drawing/2014/main" id="{2C799A53-E0C6-4DE7-BFE9-CD3EFDA95C42}"/>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5" name="Line 121">
                  <a:extLst>
                    <a:ext uri="{FF2B5EF4-FFF2-40B4-BE49-F238E27FC236}">
                      <a16:creationId xmlns:a16="http://schemas.microsoft.com/office/drawing/2014/main" id="{D40BFAB8-24DD-40D7-AD10-EB093F8142C2}"/>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46" name="Line 122">
                  <a:extLst>
                    <a:ext uri="{FF2B5EF4-FFF2-40B4-BE49-F238E27FC236}">
                      <a16:creationId xmlns:a16="http://schemas.microsoft.com/office/drawing/2014/main" id="{CCD334AB-1FF3-4BBF-85F3-1C09E78F3E08}"/>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54747" name="Rectangle 123">
              <a:extLst>
                <a:ext uri="{FF2B5EF4-FFF2-40B4-BE49-F238E27FC236}">
                  <a16:creationId xmlns:a16="http://schemas.microsoft.com/office/drawing/2014/main" id="{A80E7DFF-390E-4450-9447-70ACEC520B98}"/>
                </a:ext>
              </a:extLst>
            </p:cNvPr>
            <p:cNvSpPr>
              <a:spLocks noChangeArrowheads="1"/>
            </p:cNvSpPr>
            <p:nvPr/>
          </p:nvSpPr>
          <p:spPr bwMode="auto">
            <a:xfrm>
              <a:off x="1255" y="3466"/>
              <a:ext cx="1213" cy="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grpSp>
          <p:nvGrpSpPr>
            <p:cNvPr id="154748" name="Group 124">
              <a:extLst>
                <a:ext uri="{FF2B5EF4-FFF2-40B4-BE49-F238E27FC236}">
                  <a16:creationId xmlns:a16="http://schemas.microsoft.com/office/drawing/2014/main" id="{18DADE5E-F570-489C-9F91-C6025BA49F12}"/>
                </a:ext>
              </a:extLst>
            </p:cNvPr>
            <p:cNvGrpSpPr>
              <a:grpSpLocks/>
            </p:cNvGrpSpPr>
            <p:nvPr/>
          </p:nvGrpSpPr>
          <p:grpSpPr bwMode="auto">
            <a:xfrm>
              <a:off x="1189" y="3497"/>
              <a:ext cx="1728" cy="105"/>
              <a:chOff x="2016" y="1246"/>
              <a:chExt cx="1728" cy="105"/>
            </a:xfrm>
          </p:grpSpPr>
          <p:sp>
            <p:nvSpPr>
              <p:cNvPr id="154749" name="Line 125">
                <a:extLst>
                  <a:ext uri="{FF2B5EF4-FFF2-40B4-BE49-F238E27FC236}">
                    <a16:creationId xmlns:a16="http://schemas.microsoft.com/office/drawing/2014/main" id="{C81124C7-6828-48F1-AE5E-2651848C635A}"/>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0" name="Line 126">
                <a:extLst>
                  <a:ext uri="{FF2B5EF4-FFF2-40B4-BE49-F238E27FC236}">
                    <a16:creationId xmlns:a16="http://schemas.microsoft.com/office/drawing/2014/main" id="{E3EC9AA4-0E5C-4A28-9831-C13BC6CE01E7}"/>
                  </a:ext>
                </a:extLst>
              </p:cNvPr>
              <p:cNvSpPr>
                <a:spLocks noChangeShapeType="1"/>
              </p:cNvSpPr>
              <p:nvPr/>
            </p:nvSpPr>
            <p:spPr bwMode="auto">
              <a:xfrm flipH="1">
                <a:off x="2016" y="1351"/>
                <a:ext cx="172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54751" name="Group 127">
                <a:extLst>
                  <a:ext uri="{FF2B5EF4-FFF2-40B4-BE49-F238E27FC236}">
                    <a16:creationId xmlns:a16="http://schemas.microsoft.com/office/drawing/2014/main" id="{3EE4EE86-8FD8-4C4C-8768-78A5C15787BF}"/>
                  </a:ext>
                </a:extLst>
              </p:cNvPr>
              <p:cNvGrpSpPr>
                <a:grpSpLocks/>
              </p:cNvGrpSpPr>
              <p:nvPr/>
            </p:nvGrpSpPr>
            <p:grpSpPr bwMode="auto">
              <a:xfrm>
                <a:off x="2112" y="1246"/>
                <a:ext cx="1536" cy="101"/>
                <a:chOff x="2078" y="1246"/>
                <a:chExt cx="1536" cy="101"/>
              </a:xfrm>
            </p:grpSpPr>
            <p:sp>
              <p:nvSpPr>
                <p:cNvPr id="154752" name="Line 128">
                  <a:extLst>
                    <a:ext uri="{FF2B5EF4-FFF2-40B4-BE49-F238E27FC236}">
                      <a16:creationId xmlns:a16="http://schemas.microsoft.com/office/drawing/2014/main" id="{FE718063-2EC2-4004-8915-F262176F7AB8}"/>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3" name="Line 129">
                  <a:extLst>
                    <a:ext uri="{FF2B5EF4-FFF2-40B4-BE49-F238E27FC236}">
                      <a16:creationId xmlns:a16="http://schemas.microsoft.com/office/drawing/2014/main" id="{A6416CE6-E514-4164-ABDC-4CE2F1C9028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4" name="Line 130">
                  <a:extLst>
                    <a:ext uri="{FF2B5EF4-FFF2-40B4-BE49-F238E27FC236}">
                      <a16:creationId xmlns:a16="http://schemas.microsoft.com/office/drawing/2014/main" id="{8A8FD140-407D-435F-A0AB-BDC80F73203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5" name="Line 131">
                  <a:extLst>
                    <a:ext uri="{FF2B5EF4-FFF2-40B4-BE49-F238E27FC236}">
                      <a16:creationId xmlns:a16="http://schemas.microsoft.com/office/drawing/2014/main" id="{2DEB7264-86D6-4D60-93C8-1775CB91A83A}"/>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6" name="Line 132">
                  <a:extLst>
                    <a:ext uri="{FF2B5EF4-FFF2-40B4-BE49-F238E27FC236}">
                      <a16:creationId xmlns:a16="http://schemas.microsoft.com/office/drawing/2014/main" id="{7A20632E-0676-4CC4-BBD8-E6B19E6AA2F9}"/>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7" name="Line 133">
                  <a:extLst>
                    <a:ext uri="{FF2B5EF4-FFF2-40B4-BE49-F238E27FC236}">
                      <a16:creationId xmlns:a16="http://schemas.microsoft.com/office/drawing/2014/main" id="{F5D25976-3420-4A9F-B6F4-DA9C7E1DFDF2}"/>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8" name="Line 134">
                  <a:extLst>
                    <a:ext uri="{FF2B5EF4-FFF2-40B4-BE49-F238E27FC236}">
                      <a16:creationId xmlns:a16="http://schemas.microsoft.com/office/drawing/2014/main" id="{97E55C71-A878-4BF9-B828-8A3B7D758556}"/>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59" name="Line 135">
                  <a:extLst>
                    <a:ext uri="{FF2B5EF4-FFF2-40B4-BE49-F238E27FC236}">
                      <a16:creationId xmlns:a16="http://schemas.microsoft.com/office/drawing/2014/main" id="{ED28FE06-4918-4733-84AC-725FEDE64391}"/>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0" name="Line 136">
                  <a:extLst>
                    <a:ext uri="{FF2B5EF4-FFF2-40B4-BE49-F238E27FC236}">
                      <a16:creationId xmlns:a16="http://schemas.microsoft.com/office/drawing/2014/main" id="{050F621F-A57C-486A-8367-EBB03C720003}"/>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1" name="Line 137">
                  <a:extLst>
                    <a:ext uri="{FF2B5EF4-FFF2-40B4-BE49-F238E27FC236}">
                      <a16:creationId xmlns:a16="http://schemas.microsoft.com/office/drawing/2014/main" id="{8ADB33E9-9DA7-4CE2-8CD8-73743085C1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2" name="Line 138">
                  <a:extLst>
                    <a:ext uri="{FF2B5EF4-FFF2-40B4-BE49-F238E27FC236}">
                      <a16:creationId xmlns:a16="http://schemas.microsoft.com/office/drawing/2014/main" id="{4BE1B313-668D-4D59-8867-CC9FDD7D62F3}"/>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3" name="Line 139">
                  <a:extLst>
                    <a:ext uri="{FF2B5EF4-FFF2-40B4-BE49-F238E27FC236}">
                      <a16:creationId xmlns:a16="http://schemas.microsoft.com/office/drawing/2014/main" id="{C4953240-D3B9-4C47-A400-E2CD24339B1F}"/>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4" name="Line 140">
                  <a:extLst>
                    <a:ext uri="{FF2B5EF4-FFF2-40B4-BE49-F238E27FC236}">
                      <a16:creationId xmlns:a16="http://schemas.microsoft.com/office/drawing/2014/main" id="{BE48D422-D414-4B70-872D-291718E522CD}"/>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5" name="Line 141">
                  <a:extLst>
                    <a:ext uri="{FF2B5EF4-FFF2-40B4-BE49-F238E27FC236}">
                      <a16:creationId xmlns:a16="http://schemas.microsoft.com/office/drawing/2014/main" id="{B6F88B25-2423-4EE1-B663-B79E63BD4CE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6" name="Line 142">
                  <a:extLst>
                    <a:ext uri="{FF2B5EF4-FFF2-40B4-BE49-F238E27FC236}">
                      <a16:creationId xmlns:a16="http://schemas.microsoft.com/office/drawing/2014/main" id="{958C2068-C552-442B-BD5C-059D0C3FB66D}"/>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7" name="Line 143">
                  <a:extLst>
                    <a:ext uri="{FF2B5EF4-FFF2-40B4-BE49-F238E27FC236}">
                      <a16:creationId xmlns:a16="http://schemas.microsoft.com/office/drawing/2014/main" id="{D7B6F1C5-34C6-4AAF-B59F-9B3FE5BCEC18}"/>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54768" name="Line 144">
                  <a:extLst>
                    <a:ext uri="{FF2B5EF4-FFF2-40B4-BE49-F238E27FC236}">
                      <a16:creationId xmlns:a16="http://schemas.microsoft.com/office/drawing/2014/main" id="{AD9D317C-8A61-4ADD-A405-D7992FD6E6F9}"/>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grpSp>
      <p:sp>
        <p:nvSpPr>
          <p:cNvPr id="154769" name="Text Box 145">
            <a:extLst>
              <a:ext uri="{FF2B5EF4-FFF2-40B4-BE49-F238E27FC236}">
                <a16:creationId xmlns:a16="http://schemas.microsoft.com/office/drawing/2014/main" id="{9A7164E4-9BDC-4625-BEA3-AF97373A2DCB}"/>
              </a:ext>
            </a:extLst>
          </p:cNvPr>
          <p:cNvSpPr txBox="1">
            <a:spLocks noChangeArrowheads="1"/>
          </p:cNvSpPr>
          <p:nvPr/>
        </p:nvSpPr>
        <p:spPr bwMode="auto">
          <a:xfrm>
            <a:off x="2630898" y="1453992"/>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0" name="Text Box 146">
            <a:extLst>
              <a:ext uri="{FF2B5EF4-FFF2-40B4-BE49-F238E27FC236}">
                <a16:creationId xmlns:a16="http://schemas.microsoft.com/office/drawing/2014/main" id="{BDD111E7-F630-4B2A-8D7C-DDB16899C60D}"/>
              </a:ext>
            </a:extLst>
          </p:cNvPr>
          <p:cNvSpPr txBox="1">
            <a:spLocks noChangeArrowheads="1"/>
          </p:cNvSpPr>
          <p:nvPr/>
        </p:nvSpPr>
        <p:spPr bwMode="auto">
          <a:xfrm>
            <a:off x="1048453" y="4666220"/>
            <a:ext cx="1970989"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E     F     G</a:t>
            </a:r>
          </a:p>
        </p:txBody>
      </p:sp>
      <p:sp>
        <p:nvSpPr>
          <p:cNvPr id="154771" name="Text Box 147">
            <a:extLst>
              <a:ext uri="{FF2B5EF4-FFF2-40B4-BE49-F238E27FC236}">
                <a16:creationId xmlns:a16="http://schemas.microsoft.com/office/drawing/2014/main" id="{3930FDEB-EEC9-44BF-BE83-A151780BDF19}"/>
              </a:ext>
            </a:extLst>
          </p:cNvPr>
          <p:cNvSpPr txBox="1">
            <a:spLocks noChangeArrowheads="1"/>
          </p:cNvSpPr>
          <p:nvPr/>
        </p:nvSpPr>
        <p:spPr bwMode="auto">
          <a:xfrm>
            <a:off x="367122" y="5259633"/>
            <a:ext cx="3298788"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X     Y     Z     E     F     G</a:t>
            </a:r>
          </a:p>
        </p:txBody>
      </p:sp>
      <p:sp>
        <p:nvSpPr>
          <p:cNvPr id="154772" name="Text Box 148">
            <a:extLst>
              <a:ext uri="{FF2B5EF4-FFF2-40B4-BE49-F238E27FC236}">
                <a16:creationId xmlns:a16="http://schemas.microsoft.com/office/drawing/2014/main" id="{6C5070B4-BCFE-4178-B20C-02A54916CA18}"/>
              </a:ext>
            </a:extLst>
          </p:cNvPr>
          <p:cNvSpPr txBox="1">
            <a:spLocks noChangeArrowheads="1"/>
          </p:cNvSpPr>
          <p:nvPr/>
        </p:nvSpPr>
        <p:spPr bwMode="auto">
          <a:xfrm>
            <a:off x="847266" y="5893629"/>
            <a:ext cx="2314031" cy="288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78" dirty="0">
                <a:latin typeface="Arial" panose="020B0604020202020204" pitchFamily="34" charset="0"/>
                <a:cs typeface="Arial" panose="020B0604020202020204" pitchFamily="34" charset="0"/>
              </a:rPr>
              <a:t>A     B     C     D     E     F     G</a:t>
            </a:r>
          </a:p>
        </p:txBody>
      </p:sp>
      <p:sp>
        <p:nvSpPr>
          <p:cNvPr id="154773" name="Text Box 149">
            <a:extLst>
              <a:ext uri="{FF2B5EF4-FFF2-40B4-BE49-F238E27FC236}">
                <a16:creationId xmlns:a16="http://schemas.microsoft.com/office/drawing/2014/main" id="{1A33872D-5D40-46AE-BB74-9459EDBC8A9C}"/>
              </a:ext>
            </a:extLst>
          </p:cNvPr>
          <p:cNvSpPr txBox="1">
            <a:spLocks noChangeArrowheads="1"/>
          </p:cNvSpPr>
          <p:nvPr/>
        </p:nvSpPr>
        <p:spPr bwMode="auto">
          <a:xfrm>
            <a:off x="4010462" y="4838663"/>
            <a:ext cx="1085554"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Deletion</a:t>
            </a:r>
          </a:p>
        </p:txBody>
      </p:sp>
      <p:sp>
        <p:nvSpPr>
          <p:cNvPr id="154774" name="Text Box 150">
            <a:extLst>
              <a:ext uri="{FF2B5EF4-FFF2-40B4-BE49-F238E27FC236}">
                <a16:creationId xmlns:a16="http://schemas.microsoft.com/office/drawing/2014/main" id="{6D788689-08EC-4C9A-A38F-9F5731B26B91}"/>
              </a:ext>
            </a:extLst>
          </p:cNvPr>
          <p:cNvSpPr txBox="1">
            <a:spLocks noChangeArrowheads="1"/>
          </p:cNvSpPr>
          <p:nvPr/>
        </p:nvSpPr>
        <p:spPr bwMode="auto">
          <a:xfrm>
            <a:off x="4010462" y="5428701"/>
            <a:ext cx="11272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Insertion</a:t>
            </a:r>
          </a:p>
        </p:txBody>
      </p:sp>
      <p:sp>
        <p:nvSpPr>
          <p:cNvPr id="154775" name="Text Box 151">
            <a:extLst>
              <a:ext uri="{FF2B5EF4-FFF2-40B4-BE49-F238E27FC236}">
                <a16:creationId xmlns:a16="http://schemas.microsoft.com/office/drawing/2014/main" id="{97BAF058-1BA7-4457-A37D-F1CCE8EABBF6}"/>
              </a:ext>
            </a:extLst>
          </p:cNvPr>
          <p:cNvSpPr txBox="1">
            <a:spLocks noChangeArrowheads="1"/>
          </p:cNvSpPr>
          <p:nvPr/>
        </p:nvSpPr>
        <p:spPr bwMode="auto">
          <a:xfrm>
            <a:off x="3909094" y="6064284"/>
            <a:ext cx="288893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917" dirty="0">
                <a:latin typeface="Arial" panose="020B0604020202020204" pitchFamily="34" charset="0"/>
                <a:cs typeface="Arial" panose="020B0604020202020204" pitchFamily="34" charset="0"/>
              </a:rPr>
              <a:t>Restoration (undetected)</a:t>
            </a:r>
          </a:p>
        </p:txBody>
      </p:sp>
      <p:sp>
        <p:nvSpPr>
          <p:cNvPr id="154776" name="AutoShape 152">
            <a:extLst>
              <a:ext uri="{FF2B5EF4-FFF2-40B4-BE49-F238E27FC236}">
                <a16:creationId xmlns:a16="http://schemas.microsoft.com/office/drawing/2014/main" id="{21C67A2B-4288-4A73-A23E-8DFEB6B4C934}"/>
              </a:ext>
            </a:extLst>
          </p:cNvPr>
          <p:cNvSpPr>
            <a:spLocks/>
          </p:cNvSpPr>
          <p:nvPr/>
        </p:nvSpPr>
        <p:spPr bwMode="auto">
          <a:xfrm>
            <a:off x="5148266" y="4679746"/>
            <a:ext cx="204569" cy="1234172"/>
          </a:xfrm>
          <a:prstGeom prst="rightBrace">
            <a:avLst>
              <a:gd name="adj1" fmla="val 50275"/>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54777" name="Text Box 153">
            <a:extLst>
              <a:ext uri="{FF2B5EF4-FFF2-40B4-BE49-F238E27FC236}">
                <a16:creationId xmlns:a16="http://schemas.microsoft.com/office/drawing/2014/main" id="{399CDE70-330E-4E04-AFCB-D4F088439044}"/>
              </a:ext>
            </a:extLst>
          </p:cNvPr>
          <p:cNvSpPr txBox="1">
            <a:spLocks noChangeArrowheads="1"/>
          </p:cNvSpPr>
          <p:nvPr/>
        </p:nvSpPr>
        <p:spPr bwMode="auto">
          <a:xfrm>
            <a:off x="5340999" y="5095641"/>
            <a:ext cx="1891135"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917" dirty="0">
                <a:latin typeface="Arial" panose="020B0604020202020204" pitchFamily="34" charset="0"/>
                <a:cs typeface="Arial" panose="020B0604020202020204" pitchFamily="34" charset="0"/>
              </a:rPr>
              <a:t>together called “</a:t>
            </a:r>
            <a:r>
              <a:rPr lang="en-US" altLang="en-US" sz="1917" b="1" i="1" dirty="0">
                <a:solidFill>
                  <a:srgbClr val="C00000"/>
                </a:solidFill>
                <a:latin typeface="Arial" panose="020B0604020202020204" pitchFamily="34" charset="0"/>
                <a:cs typeface="Arial" panose="020B0604020202020204" pitchFamily="34" charset="0"/>
              </a:rPr>
              <a:t>Indels</a:t>
            </a:r>
            <a:r>
              <a:rPr lang="en-US" altLang="en-US" sz="1917"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EB476E15-C557-1E53-4FCF-8739C015FC55}"/>
              </a:ext>
            </a:extLst>
          </p:cNvPr>
          <p:cNvSpPr txBox="1"/>
          <p:nvPr/>
        </p:nvSpPr>
        <p:spPr>
          <a:xfrm>
            <a:off x="935179" y="768926"/>
            <a:ext cx="11113940" cy="408125"/>
          </a:xfrm>
          <a:prstGeom prst="rect">
            <a:avLst/>
          </a:prstGeom>
          <a:noFill/>
        </p:spPr>
        <p:txBody>
          <a:bodyPr wrap="none" rtlCol="0">
            <a:spAutoFit/>
          </a:bodyPr>
          <a:lstStyle/>
          <a:p>
            <a:r>
              <a:rPr lang="en-US" sz="2052" dirty="0">
                <a:solidFill>
                  <a:srgbClr val="C00000"/>
                </a:solidFill>
                <a:latin typeface="Arial" panose="020B0604020202020204" pitchFamily="34" charset="0"/>
              </a:rPr>
              <a:t>Repair of a </a:t>
            </a:r>
            <a:r>
              <a:rPr lang="en-US" sz="2052" b="1" i="1" dirty="0">
                <a:solidFill>
                  <a:srgbClr val="C00000"/>
                </a:solidFill>
                <a:latin typeface="Arial" panose="020B0604020202020204" pitchFamily="34" charset="0"/>
              </a:rPr>
              <a:t>targeted</a:t>
            </a:r>
            <a:r>
              <a:rPr lang="en-US" sz="2052" dirty="0">
                <a:solidFill>
                  <a:srgbClr val="C00000"/>
                </a:solidFill>
                <a:latin typeface="Arial" panose="020B0604020202020204" pitchFamily="34" charset="0"/>
              </a:rPr>
              <a:t> double strand break = modification of the genome at a </a:t>
            </a:r>
            <a:r>
              <a:rPr lang="en-US" sz="2052" b="1" i="1" dirty="0">
                <a:solidFill>
                  <a:srgbClr val="C00000"/>
                </a:solidFill>
                <a:latin typeface="Arial" panose="020B0604020202020204" pitchFamily="34" charset="0"/>
              </a:rPr>
              <a:t>defined location</a:t>
            </a:r>
            <a:r>
              <a:rPr lang="en-US" sz="2052" dirty="0">
                <a:solidFill>
                  <a:srgbClr val="C00000"/>
                </a:solidFill>
                <a:latin typeface="Arial" panose="020B0604020202020204" pitchFamily="34" charset="0"/>
              </a:rPr>
              <a:t>.</a:t>
            </a:r>
          </a:p>
        </p:txBody>
      </p:sp>
      <p:sp>
        <p:nvSpPr>
          <p:cNvPr id="8" name="TextBox 7">
            <a:extLst>
              <a:ext uri="{FF2B5EF4-FFF2-40B4-BE49-F238E27FC236}">
                <a16:creationId xmlns:a16="http://schemas.microsoft.com/office/drawing/2014/main" id="{CF166218-CB69-DD3B-E460-2505A12DE76F}"/>
              </a:ext>
            </a:extLst>
          </p:cNvPr>
          <p:cNvSpPr txBox="1"/>
          <p:nvPr/>
        </p:nvSpPr>
        <p:spPr>
          <a:xfrm>
            <a:off x="3267116" y="3782306"/>
            <a:ext cx="3142871" cy="646331"/>
          </a:xfrm>
          <a:prstGeom prst="rect">
            <a:avLst/>
          </a:prstGeom>
          <a:noFill/>
        </p:spPr>
        <p:txBody>
          <a:bodyPr wrap="square" rtlCol="0">
            <a:spAutoFit/>
          </a:bodyPr>
          <a:lstStyle/>
          <a:p>
            <a:r>
              <a:rPr lang="en-US" sz="1800" dirty="0">
                <a:solidFill>
                  <a:srgbClr val="C00000"/>
                </a:solidFill>
                <a:latin typeface="Arial" panose="020B0604020202020204" pitchFamily="34" charset="0"/>
              </a:rPr>
              <a:t>Repair Method I: Addition or deletion of bases</a:t>
            </a:r>
          </a:p>
        </p:txBody>
      </p:sp>
      <p:sp>
        <p:nvSpPr>
          <p:cNvPr id="10" name="TextBox 9">
            <a:extLst>
              <a:ext uri="{FF2B5EF4-FFF2-40B4-BE49-F238E27FC236}">
                <a16:creationId xmlns:a16="http://schemas.microsoft.com/office/drawing/2014/main" id="{6D634258-4BD4-B24A-BE7B-690CB9BDE78A}"/>
              </a:ext>
            </a:extLst>
          </p:cNvPr>
          <p:cNvSpPr txBox="1"/>
          <p:nvPr/>
        </p:nvSpPr>
        <p:spPr>
          <a:xfrm>
            <a:off x="8812177" y="2302207"/>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1" name="TextBox 10">
            <a:extLst>
              <a:ext uri="{FF2B5EF4-FFF2-40B4-BE49-F238E27FC236}">
                <a16:creationId xmlns:a16="http://schemas.microsoft.com/office/drawing/2014/main" id="{5336EA32-352F-A6B9-7130-FB6AE3F1BE02}"/>
              </a:ext>
            </a:extLst>
          </p:cNvPr>
          <p:cNvSpPr txBox="1"/>
          <p:nvPr/>
        </p:nvSpPr>
        <p:spPr>
          <a:xfrm>
            <a:off x="8812177" y="3557556"/>
            <a:ext cx="2595582" cy="408125"/>
          </a:xfrm>
          <a:prstGeom prst="rect">
            <a:avLst/>
          </a:prstGeom>
          <a:noFill/>
        </p:spPr>
        <p:txBody>
          <a:bodyPr wrap="none" rtlCol="0">
            <a:spAutoFit/>
          </a:bodyPr>
          <a:lstStyle/>
          <a:p>
            <a:r>
              <a:rPr lang="en-US" sz="2052" dirty="0">
                <a:latin typeface="Arial" panose="020B0604020202020204" pitchFamily="34" charset="0"/>
              </a:rPr>
              <a:t>Deletion of one base</a:t>
            </a:r>
          </a:p>
        </p:txBody>
      </p:sp>
      <p:sp>
        <p:nvSpPr>
          <p:cNvPr id="13" name="TextBox 12">
            <a:extLst>
              <a:ext uri="{FF2B5EF4-FFF2-40B4-BE49-F238E27FC236}">
                <a16:creationId xmlns:a16="http://schemas.microsoft.com/office/drawing/2014/main" id="{09FFB478-EE5E-BDDC-2BF6-9CB37DE4C3F2}"/>
              </a:ext>
            </a:extLst>
          </p:cNvPr>
          <p:cNvSpPr txBox="1"/>
          <p:nvPr/>
        </p:nvSpPr>
        <p:spPr>
          <a:xfrm>
            <a:off x="7232134" y="2761588"/>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FFFF00"/>
                </a:highlight>
                <a:latin typeface="Courier New" panose="02070309020205020404" pitchFamily="49" charset="0"/>
                <a:cs typeface="Courier New" panose="02070309020205020404" pitchFamily="49" charset="0"/>
              </a:rPr>
              <a: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GlyTrpProIle</a:t>
            </a:r>
            <a:r>
              <a:rPr lang="en-US" sz="2052" dirty="0">
                <a:latin typeface="Courier New" panose="02070309020205020404" pitchFamily="49" charset="0"/>
                <a:cs typeface="Courier New" panose="02070309020205020404" pitchFamily="49" charset="0"/>
              </a:rPr>
              <a:t>...Arg</a:t>
            </a:r>
          </a:p>
        </p:txBody>
      </p:sp>
      <p:sp>
        <p:nvSpPr>
          <p:cNvPr id="167" name="TextBox 166">
            <a:extLst>
              <a:ext uri="{FF2B5EF4-FFF2-40B4-BE49-F238E27FC236}">
                <a16:creationId xmlns:a16="http://schemas.microsoft.com/office/drawing/2014/main" id="{7F99FE0D-462E-5855-C966-650EAE2144D5}"/>
              </a:ext>
            </a:extLst>
          </p:cNvPr>
          <p:cNvSpPr txBox="1"/>
          <p:nvPr/>
        </p:nvSpPr>
        <p:spPr>
          <a:xfrm>
            <a:off x="7202201" y="3882256"/>
            <a:ext cx="5421677"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--ATG......GGGTG</a:t>
            </a:r>
            <a:r>
              <a:rPr lang="en-US" sz="2052" dirty="0">
                <a:highlight>
                  <a:srgbClr val="00FFFF"/>
                </a:highlight>
                <a:latin typeface="Courier New" panose="02070309020205020404" pitchFamily="49" charset="0"/>
                <a:cs typeface="Courier New" panose="02070309020205020404" pitchFamily="49" charset="0"/>
              </a:rPr>
              <a:t>CC</a:t>
            </a:r>
            <a:r>
              <a:rPr lang="en-US" sz="2052" dirty="0">
                <a:latin typeface="Courier New" panose="02070309020205020404" pitchFamily="49" charset="0"/>
                <a:cs typeface="Courier New" panose="02070309020205020404" pitchFamily="49" charset="0"/>
              </a:rPr>
              <a:t>GATT...CGATAA—</a:t>
            </a:r>
          </a:p>
          <a:p>
            <a:r>
              <a:rPr lang="en-US" sz="2052" dirty="0">
                <a:latin typeface="Courier New" panose="02070309020205020404" pitchFamily="49" charset="0"/>
                <a:cs typeface="Courier New" panose="02070309020205020404" pitchFamily="49" charset="0"/>
              </a:rPr>
              <a:t>--Met......</a:t>
            </a:r>
            <a:r>
              <a:rPr lang="en-US" sz="2052" dirty="0" err="1">
                <a:latin typeface="Courier New" panose="02070309020205020404" pitchFamily="49" charset="0"/>
                <a:cs typeface="Courier New" panose="02070309020205020404" pitchFamily="49" charset="0"/>
              </a:rPr>
              <a:t>GlyCysArgLeu.ArgIle</a:t>
            </a:r>
            <a:r>
              <a:rPr lang="en-US" sz="2052" dirty="0">
                <a:latin typeface="Courier New" panose="02070309020205020404" pitchFamily="49" charset="0"/>
                <a:cs typeface="Courier New" panose="02070309020205020404" pitchFamily="49" charset="0"/>
              </a:rPr>
              <a:t>...</a:t>
            </a:r>
          </a:p>
        </p:txBody>
      </p:sp>
      <p:sp>
        <p:nvSpPr>
          <p:cNvPr id="14" name="TextBox 13">
            <a:extLst>
              <a:ext uri="{FF2B5EF4-FFF2-40B4-BE49-F238E27FC236}">
                <a16:creationId xmlns:a16="http://schemas.microsoft.com/office/drawing/2014/main" id="{737AB63F-9AC4-6960-974F-577626AAB099}"/>
              </a:ext>
            </a:extLst>
          </p:cNvPr>
          <p:cNvSpPr txBox="1"/>
          <p:nvPr/>
        </p:nvSpPr>
        <p:spPr>
          <a:xfrm>
            <a:off x="7432898" y="4712977"/>
            <a:ext cx="5421677" cy="1754326"/>
          </a:xfrm>
          <a:prstGeom prst="rect">
            <a:avLst/>
          </a:prstGeom>
          <a:noFill/>
        </p:spPr>
        <p:txBody>
          <a:bodyPr wrap="square" rtlCol="0">
            <a:spAutoFit/>
          </a:bodyPr>
          <a:lstStyle/>
          <a:p>
            <a:r>
              <a:rPr lang="en-US" sz="1800" dirty="0">
                <a:latin typeface="Arial" panose="020B0604020202020204" pitchFamily="34" charset="0"/>
              </a:rPr>
              <a:t>Indels:</a:t>
            </a:r>
          </a:p>
          <a:p>
            <a:pPr marL="342900" indent="-342900">
              <a:buFont typeface="Arial" panose="020B0604020202020204" pitchFamily="34" charset="0"/>
              <a:buChar char="•"/>
            </a:pPr>
            <a:r>
              <a:rPr lang="en-US" sz="1800" dirty="0">
                <a:latin typeface="Arial" panose="020B0604020202020204" pitchFamily="34" charset="0"/>
              </a:rPr>
              <a:t>+/- 3</a:t>
            </a:r>
            <a:r>
              <a:rPr lang="en-US" sz="1800" i="1" dirty="0">
                <a:latin typeface="Arial" panose="020B0604020202020204" pitchFamily="34" charset="0"/>
              </a:rPr>
              <a:t>n</a:t>
            </a:r>
            <a:r>
              <a:rPr lang="en-US" sz="1800" dirty="0">
                <a:latin typeface="Arial" panose="020B0604020202020204" pitchFamily="34" charset="0"/>
              </a:rPr>
              <a:t> = addition or loss of amino acids</a:t>
            </a:r>
          </a:p>
          <a:p>
            <a:pPr marL="342900" indent="-342900">
              <a:buFont typeface="Arial" panose="020B0604020202020204" pitchFamily="34" charset="0"/>
              <a:buChar char="•"/>
            </a:pPr>
            <a:r>
              <a:rPr lang="en-US" sz="1800" dirty="0">
                <a:latin typeface="Arial" panose="020B0604020202020204" pitchFamily="34" charset="0"/>
              </a:rPr>
              <a:t>+/- 1 or 2 bases = Frame shift. changes the amino acid sequence after the indel. The ribosome considers three bases (codon) relative to the start codon.</a:t>
            </a:r>
          </a:p>
        </p:txBody>
      </p:sp>
      <p:sp>
        <p:nvSpPr>
          <p:cNvPr id="5" name="Date Placeholder 4">
            <a:extLst>
              <a:ext uri="{FF2B5EF4-FFF2-40B4-BE49-F238E27FC236}">
                <a16:creationId xmlns:a16="http://schemas.microsoft.com/office/drawing/2014/main" id="{97E72AA1-F6B2-3E3D-ED88-5514A2679E17}"/>
              </a:ext>
            </a:extLst>
          </p:cNvPr>
          <p:cNvSpPr>
            <a:spLocks noGrp="1"/>
          </p:cNvSpPr>
          <p:nvPr>
            <p:ph type="dt" sz="half" idx="10"/>
          </p:nvPr>
        </p:nvSpPr>
        <p:spPr/>
        <p:txBody>
          <a:bodyPr/>
          <a:lstStyle/>
          <a:p>
            <a:fld id="{7D1BD091-0382-40CD-AC52-2C7C73A7B54F}" type="datetime1">
              <a:rPr lang="en-US" smtClean="0"/>
              <a:t>2/8/2025</a:t>
            </a:fld>
            <a:endParaRPr lang="en-US"/>
          </a:p>
        </p:txBody>
      </p:sp>
      <p:sp>
        <p:nvSpPr>
          <p:cNvPr id="7" name="Footer Placeholder 6">
            <a:extLst>
              <a:ext uri="{FF2B5EF4-FFF2-40B4-BE49-F238E27FC236}">
                <a16:creationId xmlns:a16="http://schemas.microsoft.com/office/drawing/2014/main" id="{616B449F-BCC4-28F9-2EEC-6CE1AA3B7F31}"/>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FF99D57B-2086-A967-9DC0-377729B79A6F}"/>
              </a:ext>
            </a:extLst>
          </p:cNvPr>
          <p:cNvSpPr>
            <a:spLocks noGrp="1"/>
          </p:cNvSpPr>
          <p:nvPr>
            <p:ph type="sldNum" sz="quarter" idx="12"/>
          </p:nvPr>
        </p:nvSpPr>
        <p:spPr/>
        <p:txBody>
          <a:bodyPr/>
          <a:lstStyle/>
          <a:p>
            <a:fld id="{DC3BB032-4020-48F4-953B-341806DC4A2B}" type="slidenum">
              <a:rPr lang="en-US" smtClean="0"/>
              <a:pPr/>
              <a:t>56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4701"/>
                                        </p:tgtEl>
                                        <p:attrNameLst>
                                          <p:attrName>style.visibility</p:attrName>
                                        </p:attrNameLst>
                                      </p:cBhvr>
                                      <p:to>
                                        <p:strVal val="visible"/>
                                      </p:to>
                                    </p:set>
                                    <p:animEffect transition="in" filter="dissolve">
                                      <p:cBhvr>
                                        <p:cTn id="7" dur="500"/>
                                        <p:tgtEl>
                                          <p:spTgt spid="15470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4773"/>
                                        </p:tgtEl>
                                        <p:attrNameLst>
                                          <p:attrName>style.visibility</p:attrName>
                                        </p:attrNameLst>
                                      </p:cBhvr>
                                      <p:to>
                                        <p:strVal val="visible"/>
                                      </p:to>
                                    </p:set>
                                    <p:animEffect transition="in" filter="dissolve">
                                      <p:cBhvr>
                                        <p:cTn id="11" dur="500"/>
                                        <p:tgtEl>
                                          <p:spTgt spid="1547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54769"/>
                                        </p:tgtEl>
                                        <p:attrNameLst>
                                          <p:attrName>style.visibility</p:attrName>
                                        </p:attrNameLst>
                                      </p:cBhvr>
                                      <p:to>
                                        <p:strVal val="visible"/>
                                      </p:to>
                                    </p:set>
                                    <p:animEffect transition="in" filter="dissolve">
                                      <p:cBhvr>
                                        <p:cTn id="16" dur="500"/>
                                        <p:tgtEl>
                                          <p:spTgt spid="15476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54770"/>
                                        </p:tgtEl>
                                        <p:attrNameLst>
                                          <p:attrName>style.visibility</p:attrName>
                                        </p:attrNameLst>
                                      </p:cBhvr>
                                      <p:to>
                                        <p:strVal val="visible"/>
                                      </p:to>
                                    </p:set>
                                    <p:animEffect transition="in" filter="dissolve">
                                      <p:cBhvr>
                                        <p:cTn id="20" dur="500"/>
                                        <p:tgtEl>
                                          <p:spTgt spid="15477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54725"/>
                                        </p:tgtEl>
                                        <p:attrNameLst>
                                          <p:attrName>style.visibility</p:attrName>
                                        </p:attrNameLst>
                                      </p:cBhvr>
                                      <p:to>
                                        <p:strVal val="visible"/>
                                      </p:to>
                                    </p:set>
                                    <p:animEffect transition="in" filter="dissolve">
                                      <p:cBhvr>
                                        <p:cTn id="25" dur="500"/>
                                        <p:tgtEl>
                                          <p:spTgt spid="1547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4771"/>
                                        </p:tgtEl>
                                        <p:attrNameLst>
                                          <p:attrName>style.visibility</p:attrName>
                                        </p:attrNameLst>
                                      </p:cBhvr>
                                      <p:to>
                                        <p:strVal val="visible"/>
                                      </p:to>
                                    </p:set>
                                    <p:animEffect transition="in" filter="dissolve">
                                      <p:cBhvr>
                                        <p:cTn id="28" dur="500"/>
                                        <p:tgtEl>
                                          <p:spTgt spid="154771"/>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54774"/>
                                        </p:tgtEl>
                                        <p:attrNameLst>
                                          <p:attrName>style.visibility</p:attrName>
                                        </p:attrNameLst>
                                      </p:cBhvr>
                                      <p:to>
                                        <p:strVal val="visible"/>
                                      </p:to>
                                    </p:set>
                                    <p:animEffect transition="in" filter="dissolve">
                                      <p:cBhvr>
                                        <p:cTn id="32" dur="500"/>
                                        <p:tgtEl>
                                          <p:spTgt spid="1547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4680"/>
                                        </p:tgtEl>
                                        <p:attrNameLst>
                                          <p:attrName>style.visibility</p:attrName>
                                        </p:attrNameLst>
                                      </p:cBhvr>
                                      <p:to>
                                        <p:strVal val="visible"/>
                                      </p:to>
                                    </p:set>
                                    <p:animEffect transition="in" filter="dissolve">
                                      <p:cBhvr>
                                        <p:cTn id="37" dur="500"/>
                                        <p:tgtEl>
                                          <p:spTgt spid="15468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54772"/>
                                        </p:tgtEl>
                                        <p:attrNameLst>
                                          <p:attrName>style.visibility</p:attrName>
                                        </p:attrNameLst>
                                      </p:cBhvr>
                                      <p:to>
                                        <p:strVal val="visible"/>
                                      </p:to>
                                    </p:set>
                                    <p:animEffect transition="in" filter="dissolve">
                                      <p:cBhvr>
                                        <p:cTn id="40" dur="500"/>
                                        <p:tgtEl>
                                          <p:spTgt spid="154772"/>
                                        </p:tgtEl>
                                      </p:cBhvr>
                                    </p:animEffect>
                                  </p:childTnLst>
                                </p:cTn>
                              </p:par>
                            </p:childTnLst>
                          </p:cTn>
                        </p:par>
                        <p:par>
                          <p:cTn id="41" fill="hold" nodeType="afterGroup">
                            <p:stCondLst>
                              <p:cond delay="500"/>
                            </p:stCondLst>
                            <p:childTnLst>
                              <p:par>
                                <p:cTn id="42" presetID="9" presetClass="entr" presetSubtype="0" fill="hold" grpId="0" nodeType="afterEffect">
                                  <p:stCondLst>
                                    <p:cond delay="0"/>
                                  </p:stCondLst>
                                  <p:childTnLst>
                                    <p:set>
                                      <p:cBhvr>
                                        <p:cTn id="43" dur="1" fill="hold">
                                          <p:stCondLst>
                                            <p:cond delay="0"/>
                                          </p:stCondLst>
                                        </p:cTn>
                                        <p:tgtEl>
                                          <p:spTgt spid="154775"/>
                                        </p:tgtEl>
                                        <p:attrNameLst>
                                          <p:attrName>style.visibility</p:attrName>
                                        </p:attrNameLst>
                                      </p:cBhvr>
                                      <p:to>
                                        <p:strVal val="visible"/>
                                      </p:to>
                                    </p:set>
                                    <p:animEffect transition="in" filter="dissolve">
                                      <p:cBhvr>
                                        <p:cTn id="44" dur="500"/>
                                        <p:tgtEl>
                                          <p:spTgt spid="15477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54776"/>
                                        </p:tgtEl>
                                        <p:attrNameLst>
                                          <p:attrName>style.visibility</p:attrName>
                                        </p:attrNameLst>
                                      </p:cBhvr>
                                      <p:to>
                                        <p:strVal val="visible"/>
                                      </p:to>
                                    </p:set>
                                    <p:animEffect transition="in" filter="dissolve">
                                      <p:cBhvr>
                                        <p:cTn id="49" dur="500"/>
                                        <p:tgtEl>
                                          <p:spTgt spid="154776"/>
                                        </p:tgtEl>
                                      </p:cBhvr>
                                    </p:animEffect>
                                  </p:childTnLst>
                                </p:cTn>
                              </p:par>
                            </p:childTnLst>
                          </p:cTn>
                        </p:par>
                        <p:par>
                          <p:cTn id="50" fill="hold" nodeType="afterGroup">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54777"/>
                                        </p:tgtEl>
                                        <p:attrNameLst>
                                          <p:attrName>style.visibility</p:attrName>
                                        </p:attrNameLst>
                                      </p:cBhvr>
                                      <p:to>
                                        <p:strVal val="visible"/>
                                      </p:to>
                                    </p:set>
                                    <p:animEffect transition="in" filter="dissolve">
                                      <p:cBhvr>
                                        <p:cTn id="53" dur="500"/>
                                        <p:tgtEl>
                                          <p:spTgt spid="154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69" grpId="0"/>
      <p:bldP spid="154770" grpId="0"/>
      <p:bldP spid="154771" grpId="0"/>
      <p:bldP spid="154772" grpId="0"/>
      <p:bldP spid="154773" grpId="0"/>
      <p:bldP spid="154774" grpId="0"/>
      <p:bldP spid="154775" grpId="0"/>
      <p:bldP spid="15477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3">
            <a:extLst>
              <a:ext uri="{FF2B5EF4-FFF2-40B4-BE49-F238E27FC236}">
                <a16:creationId xmlns:a16="http://schemas.microsoft.com/office/drawing/2014/main" id="{CF6C4477-4B82-47C2-A8C5-FECD49103AB9}"/>
              </a:ext>
            </a:extLst>
          </p:cNvPr>
          <p:cNvSpPr txBox="1">
            <a:spLocks noChangeArrowheads="1"/>
          </p:cNvSpPr>
          <p:nvPr/>
        </p:nvSpPr>
        <p:spPr bwMode="auto">
          <a:xfrm>
            <a:off x="3581669" y="221205"/>
            <a:ext cx="5820825" cy="551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982" dirty="0">
                <a:latin typeface="Arial" panose="020B0604020202020204" pitchFamily="34" charset="0"/>
                <a:cs typeface="Arial" panose="020B0604020202020204" pitchFamily="34" charset="0"/>
              </a:rPr>
              <a:t>Key Concepts in Genome Editing</a:t>
            </a:r>
          </a:p>
        </p:txBody>
      </p:sp>
      <p:grpSp>
        <p:nvGrpSpPr>
          <p:cNvPr id="179204" name="Group 4">
            <a:extLst>
              <a:ext uri="{FF2B5EF4-FFF2-40B4-BE49-F238E27FC236}">
                <a16:creationId xmlns:a16="http://schemas.microsoft.com/office/drawing/2014/main" id="{92A7C6EB-A5EC-45A2-B261-9FDCCDC2900B}"/>
              </a:ext>
            </a:extLst>
          </p:cNvPr>
          <p:cNvGrpSpPr>
            <a:grpSpLocks/>
          </p:cNvGrpSpPr>
          <p:nvPr/>
        </p:nvGrpSpPr>
        <p:grpSpPr bwMode="auto">
          <a:xfrm>
            <a:off x="1459025" y="1480161"/>
            <a:ext cx="2921437" cy="177518"/>
            <a:chOff x="2016" y="1246"/>
            <a:chExt cx="1728" cy="105"/>
          </a:xfrm>
        </p:grpSpPr>
        <p:sp>
          <p:nvSpPr>
            <p:cNvPr id="179205" name="Line 5">
              <a:extLst>
                <a:ext uri="{FF2B5EF4-FFF2-40B4-BE49-F238E27FC236}">
                  <a16:creationId xmlns:a16="http://schemas.microsoft.com/office/drawing/2014/main" id="{257E078D-5097-4756-AE98-7F98A7A91621}"/>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6" name="Line 6">
              <a:extLst>
                <a:ext uri="{FF2B5EF4-FFF2-40B4-BE49-F238E27FC236}">
                  <a16:creationId xmlns:a16="http://schemas.microsoft.com/office/drawing/2014/main" id="{852FE9EE-4B3A-4AEA-9B0C-75ED32169D42}"/>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07" name="Group 7">
              <a:extLst>
                <a:ext uri="{FF2B5EF4-FFF2-40B4-BE49-F238E27FC236}">
                  <a16:creationId xmlns:a16="http://schemas.microsoft.com/office/drawing/2014/main" id="{87D95CA3-4899-427F-9A1C-6BE167761942}"/>
                </a:ext>
              </a:extLst>
            </p:cNvPr>
            <p:cNvGrpSpPr>
              <a:grpSpLocks/>
            </p:cNvGrpSpPr>
            <p:nvPr/>
          </p:nvGrpSpPr>
          <p:grpSpPr bwMode="auto">
            <a:xfrm>
              <a:off x="2112" y="1246"/>
              <a:ext cx="1536" cy="101"/>
              <a:chOff x="2078" y="1246"/>
              <a:chExt cx="1536" cy="101"/>
            </a:xfrm>
          </p:grpSpPr>
          <p:sp>
            <p:nvSpPr>
              <p:cNvPr id="179208" name="Line 8">
                <a:extLst>
                  <a:ext uri="{FF2B5EF4-FFF2-40B4-BE49-F238E27FC236}">
                    <a16:creationId xmlns:a16="http://schemas.microsoft.com/office/drawing/2014/main" id="{CE8F1AFA-9ED7-4FBD-B41C-0AE29506F963}"/>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09" name="Line 9">
                <a:extLst>
                  <a:ext uri="{FF2B5EF4-FFF2-40B4-BE49-F238E27FC236}">
                    <a16:creationId xmlns:a16="http://schemas.microsoft.com/office/drawing/2014/main" id="{D25CBB9F-9B9C-42D3-8F51-B69E49582107}"/>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0" name="Line 10">
                <a:extLst>
                  <a:ext uri="{FF2B5EF4-FFF2-40B4-BE49-F238E27FC236}">
                    <a16:creationId xmlns:a16="http://schemas.microsoft.com/office/drawing/2014/main" id="{F8671B8C-964E-4E5E-8552-6FF93A89DFB3}"/>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1" name="Line 11">
                <a:extLst>
                  <a:ext uri="{FF2B5EF4-FFF2-40B4-BE49-F238E27FC236}">
                    <a16:creationId xmlns:a16="http://schemas.microsoft.com/office/drawing/2014/main" id="{7FEC78F6-A98F-43AE-A861-627457AAF129}"/>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2" name="Line 12">
                <a:extLst>
                  <a:ext uri="{FF2B5EF4-FFF2-40B4-BE49-F238E27FC236}">
                    <a16:creationId xmlns:a16="http://schemas.microsoft.com/office/drawing/2014/main" id="{800B5C45-A95C-4ACE-B70B-96F9AAA0F760}"/>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3" name="Line 13">
                <a:extLst>
                  <a:ext uri="{FF2B5EF4-FFF2-40B4-BE49-F238E27FC236}">
                    <a16:creationId xmlns:a16="http://schemas.microsoft.com/office/drawing/2014/main" id="{082D5A6E-ACA9-459B-B301-DD05A174EE9B}"/>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4" name="Line 14">
                <a:extLst>
                  <a:ext uri="{FF2B5EF4-FFF2-40B4-BE49-F238E27FC236}">
                    <a16:creationId xmlns:a16="http://schemas.microsoft.com/office/drawing/2014/main" id="{BBC37CDC-F993-4C46-AB65-F6249AC3393F}"/>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5" name="Line 15">
                <a:extLst>
                  <a:ext uri="{FF2B5EF4-FFF2-40B4-BE49-F238E27FC236}">
                    <a16:creationId xmlns:a16="http://schemas.microsoft.com/office/drawing/2014/main" id="{DE062625-7B61-44F5-93D5-0F8DB6B18DDF}"/>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6" name="Line 16">
                <a:extLst>
                  <a:ext uri="{FF2B5EF4-FFF2-40B4-BE49-F238E27FC236}">
                    <a16:creationId xmlns:a16="http://schemas.microsoft.com/office/drawing/2014/main" id="{F0624562-A083-4F61-A670-80F436B6E575}"/>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7" name="Line 17">
                <a:extLst>
                  <a:ext uri="{FF2B5EF4-FFF2-40B4-BE49-F238E27FC236}">
                    <a16:creationId xmlns:a16="http://schemas.microsoft.com/office/drawing/2014/main" id="{C17BA7CF-EC94-4F5D-B2C0-4029A1588651}"/>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8" name="Line 18">
                <a:extLst>
                  <a:ext uri="{FF2B5EF4-FFF2-40B4-BE49-F238E27FC236}">
                    <a16:creationId xmlns:a16="http://schemas.microsoft.com/office/drawing/2014/main" id="{E8CFE0F5-CCDC-4F1A-A9DF-CF4236F35DF9}"/>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19" name="Line 19">
                <a:extLst>
                  <a:ext uri="{FF2B5EF4-FFF2-40B4-BE49-F238E27FC236}">
                    <a16:creationId xmlns:a16="http://schemas.microsoft.com/office/drawing/2014/main" id="{65D52A99-1FDA-4C8D-B791-3E5CF06983D8}"/>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0" name="Line 20">
                <a:extLst>
                  <a:ext uri="{FF2B5EF4-FFF2-40B4-BE49-F238E27FC236}">
                    <a16:creationId xmlns:a16="http://schemas.microsoft.com/office/drawing/2014/main" id="{80C99114-73C8-471B-9E63-C9865AA04D9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1" name="Line 21">
                <a:extLst>
                  <a:ext uri="{FF2B5EF4-FFF2-40B4-BE49-F238E27FC236}">
                    <a16:creationId xmlns:a16="http://schemas.microsoft.com/office/drawing/2014/main" id="{1F1F6E4B-C2B7-4DB7-AC0A-66DAFC097608}"/>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2" name="Line 22">
                <a:extLst>
                  <a:ext uri="{FF2B5EF4-FFF2-40B4-BE49-F238E27FC236}">
                    <a16:creationId xmlns:a16="http://schemas.microsoft.com/office/drawing/2014/main" id="{7A7D7CC6-95BE-4E13-8382-06C2F73FEDD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3" name="Line 23">
                <a:extLst>
                  <a:ext uri="{FF2B5EF4-FFF2-40B4-BE49-F238E27FC236}">
                    <a16:creationId xmlns:a16="http://schemas.microsoft.com/office/drawing/2014/main" id="{72D4CCFD-EE54-4787-9090-9376BBEF7ADF}"/>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4" name="Line 24">
                <a:extLst>
                  <a:ext uri="{FF2B5EF4-FFF2-40B4-BE49-F238E27FC236}">
                    <a16:creationId xmlns:a16="http://schemas.microsoft.com/office/drawing/2014/main" id="{8D75227F-2636-44B2-8370-9C76117CC74B}"/>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25" name="Text Box 25">
            <a:extLst>
              <a:ext uri="{FF2B5EF4-FFF2-40B4-BE49-F238E27FC236}">
                <a16:creationId xmlns:a16="http://schemas.microsoft.com/office/drawing/2014/main" id="{5C5C3997-C211-46F0-9559-51BC42BF3B8A}"/>
              </a:ext>
            </a:extLst>
          </p:cNvPr>
          <p:cNvSpPr txBox="1">
            <a:spLocks noChangeArrowheads="1"/>
          </p:cNvSpPr>
          <p:nvPr/>
        </p:nvSpPr>
        <p:spPr bwMode="auto">
          <a:xfrm>
            <a:off x="5091864" y="1329694"/>
            <a:ext cx="1755609"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917" dirty="0">
                <a:latin typeface="Arial" panose="020B0604020202020204" pitchFamily="34" charset="0"/>
                <a:cs typeface="Arial" panose="020B0604020202020204" pitchFamily="34" charset="0"/>
              </a:rPr>
              <a:t>Genomic DNA</a:t>
            </a:r>
          </a:p>
        </p:txBody>
      </p:sp>
      <p:sp>
        <p:nvSpPr>
          <p:cNvPr id="179226" name="Line 26">
            <a:extLst>
              <a:ext uri="{FF2B5EF4-FFF2-40B4-BE49-F238E27FC236}">
                <a16:creationId xmlns:a16="http://schemas.microsoft.com/office/drawing/2014/main" id="{A31EDC48-03D5-401E-9FFB-A353ED0BBF89}"/>
              </a:ext>
            </a:extLst>
          </p:cNvPr>
          <p:cNvSpPr>
            <a:spLocks noChangeShapeType="1"/>
          </p:cNvSpPr>
          <p:nvPr/>
        </p:nvSpPr>
        <p:spPr bwMode="auto">
          <a:xfrm>
            <a:off x="2919743" y="1884230"/>
            <a:ext cx="0" cy="745574"/>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27" name="Text Box 27">
            <a:extLst>
              <a:ext uri="{FF2B5EF4-FFF2-40B4-BE49-F238E27FC236}">
                <a16:creationId xmlns:a16="http://schemas.microsoft.com/office/drawing/2014/main" id="{BB615527-2430-4B27-BA7F-B2888B8421F0}"/>
              </a:ext>
            </a:extLst>
          </p:cNvPr>
          <p:cNvSpPr txBox="1">
            <a:spLocks noChangeArrowheads="1"/>
          </p:cNvSpPr>
          <p:nvPr/>
        </p:nvSpPr>
        <p:spPr bwMode="auto">
          <a:xfrm>
            <a:off x="4486973" y="2526671"/>
            <a:ext cx="2967083"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double stranded break</a:t>
            </a:r>
          </a:p>
        </p:txBody>
      </p:sp>
      <p:sp>
        <p:nvSpPr>
          <p:cNvPr id="179228" name="Text Box 28">
            <a:extLst>
              <a:ext uri="{FF2B5EF4-FFF2-40B4-BE49-F238E27FC236}">
                <a16:creationId xmlns:a16="http://schemas.microsoft.com/office/drawing/2014/main" id="{08CE99E4-6FA7-4A62-9DAF-6AD8F8A23731}"/>
              </a:ext>
            </a:extLst>
          </p:cNvPr>
          <p:cNvSpPr txBox="1">
            <a:spLocks noChangeArrowheads="1"/>
          </p:cNvSpPr>
          <p:nvPr/>
        </p:nvSpPr>
        <p:spPr bwMode="auto">
          <a:xfrm>
            <a:off x="2361834" y="2007646"/>
            <a:ext cx="24920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Nuclease</a:t>
            </a:r>
          </a:p>
        </p:txBody>
      </p:sp>
      <p:grpSp>
        <p:nvGrpSpPr>
          <p:cNvPr id="179229" name="Group 29">
            <a:extLst>
              <a:ext uri="{FF2B5EF4-FFF2-40B4-BE49-F238E27FC236}">
                <a16:creationId xmlns:a16="http://schemas.microsoft.com/office/drawing/2014/main" id="{A1905D54-B093-48F0-860B-14FEB20084A7}"/>
              </a:ext>
            </a:extLst>
          </p:cNvPr>
          <p:cNvGrpSpPr>
            <a:grpSpLocks/>
          </p:cNvGrpSpPr>
          <p:nvPr/>
        </p:nvGrpSpPr>
        <p:grpSpPr bwMode="auto">
          <a:xfrm>
            <a:off x="1459025" y="2721095"/>
            <a:ext cx="2921437" cy="292482"/>
            <a:chOff x="2044" y="1987"/>
            <a:chExt cx="1728" cy="173"/>
          </a:xfrm>
        </p:grpSpPr>
        <p:grpSp>
          <p:nvGrpSpPr>
            <p:cNvPr id="179230" name="Group 30">
              <a:extLst>
                <a:ext uri="{FF2B5EF4-FFF2-40B4-BE49-F238E27FC236}">
                  <a16:creationId xmlns:a16="http://schemas.microsoft.com/office/drawing/2014/main" id="{AEE75474-0E1F-48EC-8E48-1079269368EA}"/>
                </a:ext>
              </a:extLst>
            </p:cNvPr>
            <p:cNvGrpSpPr>
              <a:grpSpLocks/>
            </p:cNvGrpSpPr>
            <p:nvPr/>
          </p:nvGrpSpPr>
          <p:grpSpPr bwMode="auto">
            <a:xfrm>
              <a:off x="2044" y="2036"/>
              <a:ext cx="1728" cy="105"/>
              <a:chOff x="2016" y="1246"/>
              <a:chExt cx="1728" cy="105"/>
            </a:xfrm>
          </p:grpSpPr>
          <p:sp>
            <p:nvSpPr>
              <p:cNvPr id="179231" name="Line 31">
                <a:extLst>
                  <a:ext uri="{FF2B5EF4-FFF2-40B4-BE49-F238E27FC236}">
                    <a16:creationId xmlns:a16="http://schemas.microsoft.com/office/drawing/2014/main" id="{74E77E3A-5189-43BF-8548-1C4FB4B703F0}"/>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2" name="Line 32">
                <a:extLst>
                  <a:ext uri="{FF2B5EF4-FFF2-40B4-BE49-F238E27FC236}">
                    <a16:creationId xmlns:a16="http://schemas.microsoft.com/office/drawing/2014/main" id="{1FE6DD20-4791-4536-8BE6-DDBB724D2519}"/>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33" name="Group 33">
                <a:extLst>
                  <a:ext uri="{FF2B5EF4-FFF2-40B4-BE49-F238E27FC236}">
                    <a16:creationId xmlns:a16="http://schemas.microsoft.com/office/drawing/2014/main" id="{8DE8368B-B059-45D4-86B2-6F7F42CC1ACB}"/>
                  </a:ext>
                </a:extLst>
              </p:cNvPr>
              <p:cNvGrpSpPr>
                <a:grpSpLocks/>
              </p:cNvGrpSpPr>
              <p:nvPr/>
            </p:nvGrpSpPr>
            <p:grpSpPr bwMode="auto">
              <a:xfrm>
                <a:off x="2112" y="1246"/>
                <a:ext cx="1536" cy="101"/>
                <a:chOff x="2078" y="1246"/>
                <a:chExt cx="1536" cy="101"/>
              </a:xfrm>
            </p:grpSpPr>
            <p:sp>
              <p:nvSpPr>
                <p:cNvPr id="179234" name="Line 34">
                  <a:extLst>
                    <a:ext uri="{FF2B5EF4-FFF2-40B4-BE49-F238E27FC236}">
                      <a16:creationId xmlns:a16="http://schemas.microsoft.com/office/drawing/2014/main" id="{90532789-4F17-4EB8-B488-41B81F19F514}"/>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5" name="Line 35">
                  <a:extLst>
                    <a:ext uri="{FF2B5EF4-FFF2-40B4-BE49-F238E27FC236}">
                      <a16:creationId xmlns:a16="http://schemas.microsoft.com/office/drawing/2014/main" id="{2FE83F77-5C6F-4E64-9A79-F723889E4310}"/>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6" name="Line 36">
                  <a:extLst>
                    <a:ext uri="{FF2B5EF4-FFF2-40B4-BE49-F238E27FC236}">
                      <a16:creationId xmlns:a16="http://schemas.microsoft.com/office/drawing/2014/main" id="{B6391E37-980A-4075-97D7-399363F8E03F}"/>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7" name="Line 37">
                  <a:extLst>
                    <a:ext uri="{FF2B5EF4-FFF2-40B4-BE49-F238E27FC236}">
                      <a16:creationId xmlns:a16="http://schemas.microsoft.com/office/drawing/2014/main" id="{E9607F19-465E-4991-A729-E46A478514B3}"/>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8" name="Line 38">
                  <a:extLst>
                    <a:ext uri="{FF2B5EF4-FFF2-40B4-BE49-F238E27FC236}">
                      <a16:creationId xmlns:a16="http://schemas.microsoft.com/office/drawing/2014/main" id="{3A044AB1-77F1-4048-8478-B6B0632B9643}"/>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39" name="Line 39">
                  <a:extLst>
                    <a:ext uri="{FF2B5EF4-FFF2-40B4-BE49-F238E27FC236}">
                      <a16:creationId xmlns:a16="http://schemas.microsoft.com/office/drawing/2014/main" id="{297BBECE-FA9C-4C6F-B6D9-E2F87DCC7F55}"/>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0" name="Line 40">
                  <a:extLst>
                    <a:ext uri="{FF2B5EF4-FFF2-40B4-BE49-F238E27FC236}">
                      <a16:creationId xmlns:a16="http://schemas.microsoft.com/office/drawing/2014/main" id="{31B2E999-0D33-42E1-A21A-D977652A99AA}"/>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1" name="Line 41">
                  <a:extLst>
                    <a:ext uri="{FF2B5EF4-FFF2-40B4-BE49-F238E27FC236}">
                      <a16:creationId xmlns:a16="http://schemas.microsoft.com/office/drawing/2014/main" id="{2902047B-B21B-49EC-8660-6279B9D6A77C}"/>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2" name="Line 42">
                  <a:extLst>
                    <a:ext uri="{FF2B5EF4-FFF2-40B4-BE49-F238E27FC236}">
                      <a16:creationId xmlns:a16="http://schemas.microsoft.com/office/drawing/2014/main" id="{A7357892-287A-485E-8C15-63547B84722C}"/>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3" name="Line 43">
                  <a:extLst>
                    <a:ext uri="{FF2B5EF4-FFF2-40B4-BE49-F238E27FC236}">
                      <a16:creationId xmlns:a16="http://schemas.microsoft.com/office/drawing/2014/main" id="{20C2354B-761E-4FF5-ACE8-231F9220AD07}"/>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4" name="Line 44">
                  <a:extLst>
                    <a:ext uri="{FF2B5EF4-FFF2-40B4-BE49-F238E27FC236}">
                      <a16:creationId xmlns:a16="http://schemas.microsoft.com/office/drawing/2014/main" id="{6FE9B99F-B976-4DA0-AD17-AC9E4DCAFD6C}"/>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5" name="Line 45">
                  <a:extLst>
                    <a:ext uri="{FF2B5EF4-FFF2-40B4-BE49-F238E27FC236}">
                      <a16:creationId xmlns:a16="http://schemas.microsoft.com/office/drawing/2014/main" id="{CFC141CF-6455-4C81-9091-C33334D3ED59}"/>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6" name="Line 46">
                  <a:extLst>
                    <a:ext uri="{FF2B5EF4-FFF2-40B4-BE49-F238E27FC236}">
                      <a16:creationId xmlns:a16="http://schemas.microsoft.com/office/drawing/2014/main" id="{3FD878E8-C05E-4DAB-8071-E41BCB8BCD2E}"/>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7" name="Line 47">
                  <a:extLst>
                    <a:ext uri="{FF2B5EF4-FFF2-40B4-BE49-F238E27FC236}">
                      <a16:creationId xmlns:a16="http://schemas.microsoft.com/office/drawing/2014/main" id="{CD81BCEF-9804-46AF-97E6-B3C0C8E14C0D}"/>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8" name="Line 48">
                  <a:extLst>
                    <a:ext uri="{FF2B5EF4-FFF2-40B4-BE49-F238E27FC236}">
                      <a16:creationId xmlns:a16="http://schemas.microsoft.com/office/drawing/2014/main" id="{EB1D0E09-A76C-4809-90DA-EE235D4B6C44}"/>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49" name="Line 49">
                  <a:extLst>
                    <a:ext uri="{FF2B5EF4-FFF2-40B4-BE49-F238E27FC236}">
                      <a16:creationId xmlns:a16="http://schemas.microsoft.com/office/drawing/2014/main" id="{9C9F71B5-6DE9-4FE0-A1A8-089F75A61FF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0" name="Line 50">
                  <a:extLst>
                    <a:ext uri="{FF2B5EF4-FFF2-40B4-BE49-F238E27FC236}">
                      <a16:creationId xmlns:a16="http://schemas.microsoft.com/office/drawing/2014/main" id="{A3129897-E0AA-49A3-B5F7-C7C8D3A1F8E4}"/>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251" name="Rectangle 51">
              <a:extLst>
                <a:ext uri="{FF2B5EF4-FFF2-40B4-BE49-F238E27FC236}">
                  <a16:creationId xmlns:a16="http://schemas.microsoft.com/office/drawing/2014/main" id="{84B6BCAA-6332-4723-8CBB-62A57C6BEDDC}"/>
                </a:ext>
              </a:extLst>
            </p:cNvPr>
            <p:cNvSpPr>
              <a:spLocks noChangeArrowheads="1"/>
            </p:cNvSpPr>
            <p:nvPr/>
          </p:nvSpPr>
          <p:spPr bwMode="auto">
            <a:xfrm>
              <a:off x="2880" y="1987"/>
              <a:ext cx="56"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52" name="Line 52">
              <a:extLst>
                <a:ext uri="{FF2B5EF4-FFF2-40B4-BE49-F238E27FC236}">
                  <a16:creationId xmlns:a16="http://schemas.microsoft.com/office/drawing/2014/main" id="{952A6AC6-5B7A-424B-A0A6-7CA1DD6D3499}"/>
                </a:ext>
              </a:extLst>
            </p:cNvPr>
            <p:cNvSpPr>
              <a:spLocks noChangeShapeType="1"/>
            </p:cNvSpPr>
            <p:nvPr/>
          </p:nvSpPr>
          <p:spPr bwMode="auto">
            <a:xfrm>
              <a:off x="2795" y="2036"/>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3" name="Line 53">
              <a:extLst>
                <a:ext uri="{FF2B5EF4-FFF2-40B4-BE49-F238E27FC236}">
                  <a16:creationId xmlns:a16="http://schemas.microsoft.com/office/drawing/2014/main" id="{3E84F608-90B9-4CD6-B818-20163A96423D}"/>
                </a:ext>
              </a:extLst>
            </p:cNvPr>
            <p:cNvSpPr>
              <a:spLocks noChangeShapeType="1"/>
            </p:cNvSpPr>
            <p:nvPr/>
          </p:nvSpPr>
          <p:spPr bwMode="auto">
            <a:xfrm flipH="1">
              <a:off x="2929" y="2141"/>
              <a:ext cx="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54" name="Line 54">
            <a:extLst>
              <a:ext uri="{FF2B5EF4-FFF2-40B4-BE49-F238E27FC236}">
                <a16:creationId xmlns:a16="http://schemas.microsoft.com/office/drawing/2014/main" id="{E5546034-C9CB-41D6-93F9-E035C9E4A210}"/>
              </a:ext>
            </a:extLst>
          </p:cNvPr>
          <p:cNvSpPr>
            <a:spLocks noChangeShapeType="1"/>
          </p:cNvSpPr>
          <p:nvPr/>
        </p:nvSpPr>
        <p:spPr bwMode="auto">
          <a:xfrm rot="18900000" flipH="1">
            <a:off x="3863969" y="3227445"/>
            <a:ext cx="0" cy="1168236"/>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5" name="Text Box 55">
            <a:extLst>
              <a:ext uri="{FF2B5EF4-FFF2-40B4-BE49-F238E27FC236}">
                <a16:creationId xmlns:a16="http://schemas.microsoft.com/office/drawing/2014/main" id="{FFD9C7E9-DEF6-41D8-96B3-FA8741439628}"/>
              </a:ext>
            </a:extLst>
          </p:cNvPr>
          <p:cNvSpPr txBox="1">
            <a:spLocks noChangeArrowheads="1"/>
          </p:cNvSpPr>
          <p:nvPr/>
        </p:nvSpPr>
        <p:spPr bwMode="auto">
          <a:xfrm>
            <a:off x="3701120" y="3340552"/>
            <a:ext cx="3183842" cy="6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Homology-Directed Repair</a:t>
            </a:r>
          </a:p>
          <a:p>
            <a:pPr algn="ctr"/>
            <a:r>
              <a:rPr lang="en-US" altLang="en-US" sz="1917" dirty="0">
                <a:latin typeface="Arial" panose="020B0604020202020204" pitchFamily="34" charset="0"/>
                <a:cs typeface="Arial" panose="020B0604020202020204" pitchFamily="34" charset="0"/>
              </a:rPr>
              <a:t>(HDR)</a:t>
            </a:r>
          </a:p>
        </p:txBody>
      </p:sp>
      <p:grpSp>
        <p:nvGrpSpPr>
          <p:cNvPr id="179256" name="Group 56">
            <a:extLst>
              <a:ext uri="{FF2B5EF4-FFF2-40B4-BE49-F238E27FC236}">
                <a16:creationId xmlns:a16="http://schemas.microsoft.com/office/drawing/2014/main" id="{C5F3C81D-3BCC-4726-B4E8-6EF88B6CC5EB}"/>
              </a:ext>
            </a:extLst>
          </p:cNvPr>
          <p:cNvGrpSpPr>
            <a:grpSpLocks/>
          </p:cNvGrpSpPr>
          <p:nvPr/>
        </p:nvGrpSpPr>
        <p:grpSpPr bwMode="auto">
          <a:xfrm>
            <a:off x="1386328" y="3657713"/>
            <a:ext cx="1460718" cy="177518"/>
            <a:chOff x="1973" y="2547"/>
            <a:chExt cx="864" cy="105"/>
          </a:xfrm>
        </p:grpSpPr>
        <p:sp>
          <p:nvSpPr>
            <p:cNvPr id="179257" name="Line 57">
              <a:extLst>
                <a:ext uri="{FF2B5EF4-FFF2-40B4-BE49-F238E27FC236}">
                  <a16:creationId xmlns:a16="http://schemas.microsoft.com/office/drawing/2014/main" id="{2A4EE8B1-F0FA-4C20-AF31-A4DED7308EE0}"/>
                </a:ext>
              </a:extLst>
            </p:cNvPr>
            <p:cNvSpPr>
              <a:spLocks noChangeShapeType="1"/>
            </p:cNvSpPr>
            <p:nvPr/>
          </p:nvSpPr>
          <p:spPr bwMode="auto">
            <a:xfrm>
              <a:off x="1973" y="2547"/>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8" name="Line 58">
              <a:extLst>
                <a:ext uri="{FF2B5EF4-FFF2-40B4-BE49-F238E27FC236}">
                  <a16:creationId xmlns:a16="http://schemas.microsoft.com/office/drawing/2014/main" id="{B97A48DC-C923-43BE-B33C-59891B55FD5B}"/>
                </a:ext>
              </a:extLst>
            </p:cNvPr>
            <p:cNvSpPr>
              <a:spLocks noChangeShapeType="1"/>
            </p:cNvSpPr>
            <p:nvPr/>
          </p:nvSpPr>
          <p:spPr bwMode="auto">
            <a:xfrm flipH="1">
              <a:off x="1973" y="2652"/>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59" name="Line 59">
              <a:extLst>
                <a:ext uri="{FF2B5EF4-FFF2-40B4-BE49-F238E27FC236}">
                  <a16:creationId xmlns:a16="http://schemas.microsoft.com/office/drawing/2014/main" id="{FD4CE010-118A-45D9-A9C8-99BE29A04545}"/>
                </a:ext>
              </a:extLst>
            </p:cNvPr>
            <p:cNvSpPr>
              <a:spLocks noChangeShapeType="1"/>
            </p:cNvSpPr>
            <p:nvPr/>
          </p:nvSpPr>
          <p:spPr bwMode="auto">
            <a:xfrm>
              <a:off x="205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0" name="Line 60">
              <a:extLst>
                <a:ext uri="{FF2B5EF4-FFF2-40B4-BE49-F238E27FC236}">
                  <a16:creationId xmlns:a16="http://schemas.microsoft.com/office/drawing/2014/main" id="{0E9733F2-71C5-42C3-AB99-066D8C15B365}"/>
                </a:ext>
              </a:extLst>
            </p:cNvPr>
            <p:cNvSpPr>
              <a:spLocks noChangeShapeType="1"/>
            </p:cNvSpPr>
            <p:nvPr/>
          </p:nvSpPr>
          <p:spPr bwMode="auto">
            <a:xfrm>
              <a:off x="215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1" name="Line 61">
              <a:extLst>
                <a:ext uri="{FF2B5EF4-FFF2-40B4-BE49-F238E27FC236}">
                  <a16:creationId xmlns:a16="http://schemas.microsoft.com/office/drawing/2014/main" id="{4B064186-AEB5-4A44-BA80-ED86C8247AFF}"/>
                </a:ext>
              </a:extLst>
            </p:cNvPr>
            <p:cNvSpPr>
              <a:spLocks noChangeShapeType="1"/>
            </p:cNvSpPr>
            <p:nvPr/>
          </p:nvSpPr>
          <p:spPr bwMode="auto">
            <a:xfrm>
              <a:off x="225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2" name="Line 62">
              <a:extLst>
                <a:ext uri="{FF2B5EF4-FFF2-40B4-BE49-F238E27FC236}">
                  <a16:creationId xmlns:a16="http://schemas.microsoft.com/office/drawing/2014/main" id="{5AFD9F6A-23E6-4009-85DB-FD2A14EAD1B6}"/>
                </a:ext>
              </a:extLst>
            </p:cNvPr>
            <p:cNvSpPr>
              <a:spLocks noChangeShapeType="1"/>
            </p:cNvSpPr>
            <p:nvPr/>
          </p:nvSpPr>
          <p:spPr bwMode="auto">
            <a:xfrm>
              <a:off x="2347"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3" name="Line 63">
              <a:extLst>
                <a:ext uri="{FF2B5EF4-FFF2-40B4-BE49-F238E27FC236}">
                  <a16:creationId xmlns:a16="http://schemas.microsoft.com/office/drawing/2014/main" id="{F4383109-0D48-4D1F-9080-9396FC4CF585}"/>
                </a:ext>
              </a:extLst>
            </p:cNvPr>
            <p:cNvSpPr>
              <a:spLocks noChangeShapeType="1"/>
            </p:cNvSpPr>
            <p:nvPr/>
          </p:nvSpPr>
          <p:spPr bwMode="auto">
            <a:xfrm>
              <a:off x="2443"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4" name="Line 64">
              <a:extLst>
                <a:ext uri="{FF2B5EF4-FFF2-40B4-BE49-F238E27FC236}">
                  <a16:creationId xmlns:a16="http://schemas.microsoft.com/office/drawing/2014/main" id="{D813F014-7545-4F57-A33A-C94EF8654BFF}"/>
                </a:ext>
              </a:extLst>
            </p:cNvPr>
            <p:cNvSpPr>
              <a:spLocks noChangeShapeType="1"/>
            </p:cNvSpPr>
            <p:nvPr/>
          </p:nvSpPr>
          <p:spPr bwMode="auto">
            <a:xfrm>
              <a:off x="2539"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5" name="Line 65">
              <a:extLst>
                <a:ext uri="{FF2B5EF4-FFF2-40B4-BE49-F238E27FC236}">
                  <a16:creationId xmlns:a16="http://schemas.microsoft.com/office/drawing/2014/main" id="{63A2B35E-37F3-4368-A41B-4E4B6A160BE3}"/>
                </a:ext>
              </a:extLst>
            </p:cNvPr>
            <p:cNvSpPr>
              <a:spLocks noChangeShapeType="1"/>
            </p:cNvSpPr>
            <p:nvPr/>
          </p:nvSpPr>
          <p:spPr bwMode="auto">
            <a:xfrm>
              <a:off x="2635"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66" name="Line 66">
              <a:extLst>
                <a:ext uri="{FF2B5EF4-FFF2-40B4-BE49-F238E27FC236}">
                  <a16:creationId xmlns:a16="http://schemas.microsoft.com/office/drawing/2014/main" id="{9D35E554-5E0F-4997-B91A-15E8B4558224}"/>
                </a:ext>
              </a:extLst>
            </p:cNvPr>
            <p:cNvSpPr>
              <a:spLocks noChangeShapeType="1"/>
            </p:cNvSpPr>
            <p:nvPr/>
          </p:nvSpPr>
          <p:spPr bwMode="auto">
            <a:xfrm>
              <a:off x="2731" y="2547"/>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67" name="Text Box 67">
            <a:extLst>
              <a:ext uri="{FF2B5EF4-FFF2-40B4-BE49-F238E27FC236}">
                <a16:creationId xmlns:a16="http://schemas.microsoft.com/office/drawing/2014/main" id="{E65293D8-072B-4F55-B7CE-F6759A704A10}"/>
              </a:ext>
            </a:extLst>
          </p:cNvPr>
          <p:cNvSpPr txBox="1">
            <a:spLocks noChangeArrowheads="1"/>
          </p:cNvSpPr>
          <p:nvPr/>
        </p:nvSpPr>
        <p:spPr bwMode="auto">
          <a:xfrm>
            <a:off x="1392772" y="3298495"/>
            <a:ext cx="144783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a:t>
            </a:r>
          </a:p>
        </p:txBody>
      </p:sp>
      <p:sp>
        <p:nvSpPr>
          <p:cNvPr id="179268" name="Text Box 68">
            <a:extLst>
              <a:ext uri="{FF2B5EF4-FFF2-40B4-BE49-F238E27FC236}">
                <a16:creationId xmlns:a16="http://schemas.microsoft.com/office/drawing/2014/main" id="{0D87FD49-8979-4331-A2FF-0C4663F76FFF}"/>
              </a:ext>
            </a:extLst>
          </p:cNvPr>
          <p:cNvSpPr txBox="1">
            <a:spLocks noChangeArrowheads="1"/>
          </p:cNvSpPr>
          <p:nvPr/>
        </p:nvSpPr>
        <p:spPr bwMode="auto">
          <a:xfrm>
            <a:off x="83274" y="3346931"/>
            <a:ext cx="154354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269" name="Arc 69">
            <a:extLst>
              <a:ext uri="{FF2B5EF4-FFF2-40B4-BE49-F238E27FC236}">
                <a16:creationId xmlns:a16="http://schemas.microsoft.com/office/drawing/2014/main" id="{705749C4-41D6-4642-B8AF-F24D1839221B}"/>
              </a:ext>
            </a:extLst>
          </p:cNvPr>
          <p:cNvSpPr>
            <a:spLocks/>
          </p:cNvSpPr>
          <p:nvPr/>
        </p:nvSpPr>
        <p:spPr bwMode="auto">
          <a:xfrm>
            <a:off x="2978920" y="3730415"/>
            <a:ext cx="1139496" cy="693165"/>
          </a:xfrm>
          <a:custGeom>
            <a:avLst/>
            <a:gdLst>
              <a:gd name="G0" fmla="+- 0 0 0"/>
              <a:gd name="G1" fmla="+- 21600 0 0"/>
              <a:gd name="G2" fmla="+- 21600 0 0"/>
              <a:gd name="T0" fmla="*/ 0 w 18510"/>
              <a:gd name="T1" fmla="*/ 0 h 21600"/>
              <a:gd name="T2" fmla="*/ 18510 w 18510"/>
              <a:gd name="T3" fmla="*/ 10467 h 21600"/>
              <a:gd name="T4" fmla="*/ 0 w 18510"/>
              <a:gd name="T5" fmla="*/ 21600 h 21600"/>
            </a:gdLst>
            <a:ahLst/>
            <a:cxnLst>
              <a:cxn ang="0">
                <a:pos x="T0" y="T1"/>
              </a:cxn>
              <a:cxn ang="0">
                <a:pos x="T2" y="T3"/>
              </a:cxn>
              <a:cxn ang="0">
                <a:pos x="T4" y="T5"/>
              </a:cxn>
            </a:cxnLst>
            <a:rect l="0" t="0" r="r" b="b"/>
            <a:pathLst>
              <a:path w="18510" h="21600" fill="none" extrusionOk="0">
                <a:moveTo>
                  <a:pt x="-1" y="0"/>
                </a:moveTo>
                <a:cubicBezTo>
                  <a:pt x="7579" y="0"/>
                  <a:pt x="14603" y="3972"/>
                  <a:pt x="18509" y="10467"/>
                </a:cubicBezTo>
              </a:path>
              <a:path w="18510" h="21600" stroke="0" extrusionOk="0">
                <a:moveTo>
                  <a:pt x="-1" y="0"/>
                </a:moveTo>
                <a:cubicBezTo>
                  <a:pt x="7579" y="0"/>
                  <a:pt x="14603" y="3972"/>
                  <a:pt x="18509" y="10467"/>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270" name="Text Box 70">
            <a:extLst>
              <a:ext uri="{FF2B5EF4-FFF2-40B4-BE49-F238E27FC236}">
                <a16:creationId xmlns:a16="http://schemas.microsoft.com/office/drawing/2014/main" id="{D6F9E1A2-D746-4F2A-9977-CD9E3F0B268D}"/>
              </a:ext>
            </a:extLst>
          </p:cNvPr>
          <p:cNvSpPr txBox="1">
            <a:spLocks noChangeArrowheads="1"/>
          </p:cNvSpPr>
          <p:nvPr/>
        </p:nvSpPr>
        <p:spPr bwMode="auto">
          <a:xfrm>
            <a:off x="1503828" y="1105546"/>
            <a:ext cx="2768643"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D   </a:t>
            </a:r>
            <a:r>
              <a:rPr lang="en-US" altLang="en-US" sz="2052" dirty="0">
                <a:highlight>
                  <a:srgbClr val="00FFFF"/>
                </a:highlight>
                <a:latin typeface="Arial" panose="020B0604020202020204" pitchFamily="34" charset="0"/>
                <a:cs typeface="Arial" panose="020B0604020202020204" pitchFamily="34" charset="0"/>
              </a:rPr>
              <a:t>E</a:t>
            </a:r>
            <a:r>
              <a:rPr lang="en-US" altLang="en-US" sz="2052" dirty="0">
                <a:latin typeface="Arial" panose="020B0604020202020204" pitchFamily="34" charset="0"/>
                <a:cs typeface="Arial" panose="020B0604020202020204" pitchFamily="34" charset="0"/>
              </a:rPr>
              <a:t>   F   G</a:t>
            </a:r>
          </a:p>
        </p:txBody>
      </p:sp>
      <p:grpSp>
        <p:nvGrpSpPr>
          <p:cNvPr id="179271" name="Group 71">
            <a:extLst>
              <a:ext uri="{FF2B5EF4-FFF2-40B4-BE49-F238E27FC236}">
                <a16:creationId xmlns:a16="http://schemas.microsoft.com/office/drawing/2014/main" id="{1A63E1A7-70E8-4439-BEAE-CC9AC32EF024}"/>
              </a:ext>
            </a:extLst>
          </p:cNvPr>
          <p:cNvGrpSpPr>
            <a:grpSpLocks/>
          </p:cNvGrpSpPr>
          <p:nvPr/>
        </p:nvGrpSpPr>
        <p:grpSpPr bwMode="auto">
          <a:xfrm>
            <a:off x="3482732" y="4213940"/>
            <a:ext cx="3112479" cy="955215"/>
            <a:chOff x="3213" y="2871"/>
            <a:chExt cx="1841" cy="565"/>
          </a:xfrm>
        </p:grpSpPr>
        <p:sp>
          <p:nvSpPr>
            <p:cNvPr id="179272" name="Freeform 72">
              <a:extLst>
                <a:ext uri="{FF2B5EF4-FFF2-40B4-BE49-F238E27FC236}">
                  <a16:creationId xmlns:a16="http://schemas.microsoft.com/office/drawing/2014/main" id="{5E557112-1362-47B4-ADD8-8720AF05E840}"/>
                </a:ext>
              </a:extLst>
            </p:cNvPr>
            <p:cNvSpPr>
              <a:spLocks/>
            </p:cNvSpPr>
            <p:nvPr/>
          </p:nvSpPr>
          <p:spPr bwMode="auto">
            <a:xfrm>
              <a:off x="3683" y="2871"/>
              <a:ext cx="864" cy="158"/>
            </a:xfrm>
            <a:custGeom>
              <a:avLst/>
              <a:gdLst>
                <a:gd name="T0" fmla="*/ 0 w 864"/>
                <a:gd name="T1" fmla="*/ 157 h 158"/>
                <a:gd name="T2" fmla="*/ 142 w 864"/>
                <a:gd name="T3" fmla="*/ 150 h 158"/>
                <a:gd name="T4" fmla="*/ 280 w 864"/>
                <a:gd name="T5" fmla="*/ 12 h 158"/>
                <a:gd name="T6" fmla="*/ 619 w 864"/>
                <a:gd name="T7" fmla="*/ 15 h 158"/>
                <a:gd name="T8" fmla="*/ 733 w 864"/>
                <a:gd name="T9" fmla="*/ 153 h 158"/>
                <a:gd name="T10" fmla="*/ 864 w 864"/>
                <a:gd name="T11" fmla="*/ 158 h 158"/>
              </a:gdLst>
              <a:ahLst/>
              <a:cxnLst>
                <a:cxn ang="0">
                  <a:pos x="T0" y="T1"/>
                </a:cxn>
                <a:cxn ang="0">
                  <a:pos x="T2" y="T3"/>
                </a:cxn>
                <a:cxn ang="0">
                  <a:pos x="T4" y="T5"/>
                </a:cxn>
                <a:cxn ang="0">
                  <a:pos x="T6" y="T7"/>
                </a:cxn>
                <a:cxn ang="0">
                  <a:pos x="T8" y="T9"/>
                </a:cxn>
                <a:cxn ang="0">
                  <a:pos x="T10" y="T11"/>
                </a:cxn>
              </a:cxnLst>
              <a:rect l="0" t="0" r="r" b="b"/>
              <a:pathLst>
                <a:path w="864" h="158">
                  <a:moveTo>
                    <a:pt x="0" y="157"/>
                  </a:moveTo>
                  <a:lnTo>
                    <a:pt x="142" y="150"/>
                  </a:lnTo>
                  <a:cubicBezTo>
                    <a:pt x="189" y="126"/>
                    <a:pt x="201" y="34"/>
                    <a:pt x="280" y="12"/>
                  </a:cubicBezTo>
                  <a:cubicBezTo>
                    <a:pt x="357" y="5"/>
                    <a:pt x="556" y="0"/>
                    <a:pt x="619" y="15"/>
                  </a:cubicBezTo>
                  <a:cubicBezTo>
                    <a:pt x="682" y="30"/>
                    <a:pt x="693" y="142"/>
                    <a:pt x="733" y="153"/>
                  </a:cubicBezTo>
                  <a:lnTo>
                    <a:pt x="864" y="158"/>
                  </a:lnTo>
                </a:path>
              </a:pathLst>
            </a:custGeom>
            <a:noFill/>
            <a:ln w="9525">
              <a:solidFill>
                <a:srgbClr val="0000FF"/>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3" name="Line 73">
              <a:extLst>
                <a:ext uri="{FF2B5EF4-FFF2-40B4-BE49-F238E27FC236}">
                  <a16:creationId xmlns:a16="http://schemas.microsoft.com/office/drawing/2014/main" id="{70EB62D1-ADBA-48CB-B93D-31BC104655E1}"/>
                </a:ext>
              </a:extLst>
            </p:cNvPr>
            <p:cNvSpPr>
              <a:spLocks noChangeShapeType="1"/>
            </p:cNvSpPr>
            <p:nvPr/>
          </p:nvSpPr>
          <p:spPr bwMode="auto">
            <a:xfrm flipH="1">
              <a:off x="3683" y="3133"/>
              <a:ext cx="864"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4" name="Line 74">
              <a:extLst>
                <a:ext uri="{FF2B5EF4-FFF2-40B4-BE49-F238E27FC236}">
                  <a16:creationId xmlns:a16="http://schemas.microsoft.com/office/drawing/2014/main" id="{D5D7E023-4F0A-4885-903C-005A63483062}"/>
                </a:ext>
              </a:extLst>
            </p:cNvPr>
            <p:cNvSpPr>
              <a:spLocks noChangeShapeType="1"/>
            </p:cNvSpPr>
            <p:nvPr/>
          </p:nvSpPr>
          <p:spPr bwMode="auto">
            <a:xfrm>
              <a:off x="3769"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5" name="Line 75">
              <a:extLst>
                <a:ext uri="{FF2B5EF4-FFF2-40B4-BE49-F238E27FC236}">
                  <a16:creationId xmlns:a16="http://schemas.microsoft.com/office/drawing/2014/main" id="{7B3329F3-E7B4-46E0-97F4-A9351A33D5F1}"/>
                </a:ext>
              </a:extLst>
            </p:cNvPr>
            <p:cNvSpPr>
              <a:spLocks noChangeShapeType="1"/>
            </p:cNvSpPr>
            <p:nvPr/>
          </p:nvSpPr>
          <p:spPr bwMode="auto">
            <a:xfrm>
              <a:off x="3865"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6" name="Line 76">
              <a:extLst>
                <a:ext uri="{FF2B5EF4-FFF2-40B4-BE49-F238E27FC236}">
                  <a16:creationId xmlns:a16="http://schemas.microsoft.com/office/drawing/2014/main" id="{DF923EEA-A79E-464D-AF37-A559094AB1E3}"/>
                </a:ext>
              </a:extLst>
            </p:cNvPr>
            <p:cNvSpPr>
              <a:spLocks noChangeShapeType="1"/>
            </p:cNvSpPr>
            <p:nvPr/>
          </p:nvSpPr>
          <p:spPr bwMode="auto">
            <a:xfrm>
              <a:off x="3961"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7" name="Line 77">
              <a:extLst>
                <a:ext uri="{FF2B5EF4-FFF2-40B4-BE49-F238E27FC236}">
                  <a16:creationId xmlns:a16="http://schemas.microsoft.com/office/drawing/2014/main" id="{E7FF1311-CFAE-43A2-8D5A-9CA9C92616DC}"/>
                </a:ext>
              </a:extLst>
            </p:cNvPr>
            <p:cNvSpPr>
              <a:spLocks noChangeShapeType="1"/>
            </p:cNvSpPr>
            <p:nvPr/>
          </p:nvSpPr>
          <p:spPr bwMode="auto">
            <a:xfrm>
              <a:off x="4057"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8" name="Line 78">
              <a:extLst>
                <a:ext uri="{FF2B5EF4-FFF2-40B4-BE49-F238E27FC236}">
                  <a16:creationId xmlns:a16="http://schemas.microsoft.com/office/drawing/2014/main" id="{BE515268-C255-4B33-ACB8-F499940F78D4}"/>
                </a:ext>
              </a:extLst>
            </p:cNvPr>
            <p:cNvSpPr>
              <a:spLocks noChangeShapeType="1"/>
            </p:cNvSpPr>
            <p:nvPr/>
          </p:nvSpPr>
          <p:spPr bwMode="auto">
            <a:xfrm>
              <a:off x="4153"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79" name="Line 79">
              <a:extLst>
                <a:ext uri="{FF2B5EF4-FFF2-40B4-BE49-F238E27FC236}">
                  <a16:creationId xmlns:a16="http://schemas.microsoft.com/office/drawing/2014/main" id="{7946387C-389F-47DC-BE62-0536B3965852}"/>
                </a:ext>
              </a:extLst>
            </p:cNvPr>
            <p:cNvSpPr>
              <a:spLocks noChangeShapeType="1"/>
            </p:cNvSpPr>
            <p:nvPr/>
          </p:nvSpPr>
          <p:spPr bwMode="auto">
            <a:xfrm>
              <a:off x="4249"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0" name="Line 80">
              <a:extLst>
                <a:ext uri="{FF2B5EF4-FFF2-40B4-BE49-F238E27FC236}">
                  <a16:creationId xmlns:a16="http://schemas.microsoft.com/office/drawing/2014/main" id="{68FE2C1B-6B16-4B89-9B13-B7D58CE1824A}"/>
                </a:ext>
              </a:extLst>
            </p:cNvPr>
            <p:cNvSpPr>
              <a:spLocks noChangeShapeType="1"/>
            </p:cNvSpPr>
            <p:nvPr/>
          </p:nvSpPr>
          <p:spPr bwMode="auto">
            <a:xfrm>
              <a:off x="4345" y="3076"/>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1" name="Line 81">
              <a:extLst>
                <a:ext uri="{FF2B5EF4-FFF2-40B4-BE49-F238E27FC236}">
                  <a16:creationId xmlns:a16="http://schemas.microsoft.com/office/drawing/2014/main" id="{CE0D5865-130B-40BB-9CE4-CD09B2D29F19}"/>
                </a:ext>
              </a:extLst>
            </p:cNvPr>
            <p:cNvSpPr>
              <a:spLocks noChangeShapeType="1"/>
            </p:cNvSpPr>
            <p:nvPr/>
          </p:nvSpPr>
          <p:spPr bwMode="auto">
            <a:xfrm>
              <a:off x="4441" y="3028"/>
              <a:ext cx="0" cy="101"/>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282" name="Group 82">
              <a:extLst>
                <a:ext uri="{FF2B5EF4-FFF2-40B4-BE49-F238E27FC236}">
                  <a16:creationId xmlns:a16="http://schemas.microsoft.com/office/drawing/2014/main" id="{1400C619-0684-42FE-A3D3-FBDACA3288AF}"/>
                </a:ext>
              </a:extLst>
            </p:cNvPr>
            <p:cNvGrpSpPr>
              <a:grpSpLocks/>
            </p:cNvGrpSpPr>
            <p:nvPr/>
          </p:nvGrpSpPr>
          <p:grpSpPr bwMode="auto">
            <a:xfrm>
              <a:off x="4190" y="3331"/>
              <a:ext cx="864" cy="105"/>
              <a:chOff x="1973" y="2547"/>
              <a:chExt cx="864" cy="105"/>
            </a:xfrm>
          </p:grpSpPr>
          <p:sp>
            <p:nvSpPr>
              <p:cNvPr id="179283" name="Line 83">
                <a:extLst>
                  <a:ext uri="{FF2B5EF4-FFF2-40B4-BE49-F238E27FC236}">
                    <a16:creationId xmlns:a16="http://schemas.microsoft.com/office/drawing/2014/main" id="{C0EB8152-BA13-4C32-9FE2-01E139F47CB1}"/>
                  </a:ext>
                </a:extLst>
              </p:cNvPr>
              <p:cNvSpPr>
                <a:spLocks noChangeShapeType="1"/>
              </p:cNvSpPr>
              <p:nvPr/>
            </p:nvSpPr>
            <p:spPr bwMode="auto">
              <a:xfrm>
                <a:off x="1973" y="2547"/>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4" name="Line 84">
                <a:extLst>
                  <a:ext uri="{FF2B5EF4-FFF2-40B4-BE49-F238E27FC236}">
                    <a16:creationId xmlns:a16="http://schemas.microsoft.com/office/drawing/2014/main" id="{DE3614A2-AC5E-4BE3-B809-1BEDFA7B9641}"/>
                  </a:ext>
                </a:extLst>
              </p:cNvPr>
              <p:cNvSpPr>
                <a:spLocks noChangeShapeType="1"/>
              </p:cNvSpPr>
              <p:nvPr/>
            </p:nvSpPr>
            <p:spPr bwMode="auto">
              <a:xfrm flipH="1">
                <a:off x="1973" y="2652"/>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5" name="Line 85">
                <a:extLst>
                  <a:ext uri="{FF2B5EF4-FFF2-40B4-BE49-F238E27FC236}">
                    <a16:creationId xmlns:a16="http://schemas.microsoft.com/office/drawing/2014/main" id="{328768DE-0304-428B-AB19-4E73FA950CB7}"/>
                  </a:ext>
                </a:extLst>
              </p:cNvPr>
              <p:cNvSpPr>
                <a:spLocks noChangeShapeType="1"/>
              </p:cNvSpPr>
              <p:nvPr/>
            </p:nvSpPr>
            <p:spPr bwMode="auto">
              <a:xfrm>
                <a:off x="205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6" name="Line 86">
                <a:extLst>
                  <a:ext uri="{FF2B5EF4-FFF2-40B4-BE49-F238E27FC236}">
                    <a16:creationId xmlns:a16="http://schemas.microsoft.com/office/drawing/2014/main" id="{EFF3C881-1B2D-4E3B-B7FB-07FD889D79BD}"/>
                  </a:ext>
                </a:extLst>
              </p:cNvPr>
              <p:cNvSpPr>
                <a:spLocks noChangeShapeType="1"/>
              </p:cNvSpPr>
              <p:nvPr/>
            </p:nvSpPr>
            <p:spPr bwMode="auto">
              <a:xfrm>
                <a:off x="215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7" name="Line 87">
                <a:extLst>
                  <a:ext uri="{FF2B5EF4-FFF2-40B4-BE49-F238E27FC236}">
                    <a16:creationId xmlns:a16="http://schemas.microsoft.com/office/drawing/2014/main" id="{D9486C18-4DEA-42EB-B63E-9B0BFE7B3232}"/>
                  </a:ext>
                </a:extLst>
              </p:cNvPr>
              <p:cNvSpPr>
                <a:spLocks noChangeShapeType="1"/>
              </p:cNvSpPr>
              <p:nvPr/>
            </p:nvSpPr>
            <p:spPr bwMode="auto">
              <a:xfrm>
                <a:off x="225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8" name="Line 88">
                <a:extLst>
                  <a:ext uri="{FF2B5EF4-FFF2-40B4-BE49-F238E27FC236}">
                    <a16:creationId xmlns:a16="http://schemas.microsoft.com/office/drawing/2014/main" id="{71978F8D-E996-46BA-B953-CEC6254C05C1}"/>
                  </a:ext>
                </a:extLst>
              </p:cNvPr>
              <p:cNvSpPr>
                <a:spLocks noChangeShapeType="1"/>
              </p:cNvSpPr>
              <p:nvPr/>
            </p:nvSpPr>
            <p:spPr bwMode="auto">
              <a:xfrm>
                <a:off x="2347"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89" name="Line 89">
                <a:extLst>
                  <a:ext uri="{FF2B5EF4-FFF2-40B4-BE49-F238E27FC236}">
                    <a16:creationId xmlns:a16="http://schemas.microsoft.com/office/drawing/2014/main" id="{966EBFB1-21C1-4B4D-87B4-5382F1275CE1}"/>
                  </a:ext>
                </a:extLst>
              </p:cNvPr>
              <p:cNvSpPr>
                <a:spLocks noChangeShapeType="1"/>
              </p:cNvSpPr>
              <p:nvPr/>
            </p:nvSpPr>
            <p:spPr bwMode="auto">
              <a:xfrm>
                <a:off x="2443"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0" name="Line 90">
                <a:extLst>
                  <a:ext uri="{FF2B5EF4-FFF2-40B4-BE49-F238E27FC236}">
                    <a16:creationId xmlns:a16="http://schemas.microsoft.com/office/drawing/2014/main" id="{2AC51508-17A3-42E0-BADC-077575125A4E}"/>
                  </a:ext>
                </a:extLst>
              </p:cNvPr>
              <p:cNvSpPr>
                <a:spLocks noChangeShapeType="1"/>
              </p:cNvSpPr>
              <p:nvPr/>
            </p:nvSpPr>
            <p:spPr bwMode="auto">
              <a:xfrm>
                <a:off x="2539"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1" name="Line 91">
                <a:extLst>
                  <a:ext uri="{FF2B5EF4-FFF2-40B4-BE49-F238E27FC236}">
                    <a16:creationId xmlns:a16="http://schemas.microsoft.com/office/drawing/2014/main" id="{4ECC1B79-795F-45D7-9506-4A8B223DAD66}"/>
                  </a:ext>
                </a:extLst>
              </p:cNvPr>
              <p:cNvSpPr>
                <a:spLocks noChangeShapeType="1"/>
              </p:cNvSpPr>
              <p:nvPr/>
            </p:nvSpPr>
            <p:spPr bwMode="auto">
              <a:xfrm>
                <a:off x="2635"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2" name="Line 92">
                <a:extLst>
                  <a:ext uri="{FF2B5EF4-FFF2-40B4-BE49-F238E27FC236}">
                    <a16:creationId xmlns:a16="http://schemas.microsoft.com/office/drawing/2014/main" id="{62C53A6E-0F24-4CC8-AB68-6F6B75B03DA8}"/>
                  </a:ext>
                </a:extLst>
              </p:cNvPr>
              <p:cNvSpPr>
                <a:spLocks noChangeShapeType="1"/>
              </p:cNvSpPr>
              <p:nvPr/>
            </p:nvSpPr>
            <p:spPr bwMode="auto">
              <a:xfrm>
                <a:off x="2731" y="2547"/>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293" name="Line 93">
              <a:extLst>
                <a:ext uri="{FF2B5EF4-FFF2-40B4-BE49-F238E27FC236}">
                  <a16:creationId xmlns:a16="http://schemas.microsoft.com/office/drawing/2014/main" id="{AE41F71E-65FB-4BF5-A6DD-88103D5A0439}"/>
                </a:ext>
              </a:extLst>
            </p:cNvPr>
            <p:cNvSpPr>
              <a:spLocks noChangeShapeType="1"/>
            </p:cNvSpPr>
            <p:nvPr/>
          </p:nvSpPr>
          <p:spPr bwMode="auto">
            <a:xfrm>
              <a:off x="3213" y="3331"/>
              <a:ext cx="63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4" name="Line 94">
              <a:extLst>
                <a:ext uri="{FF2B5EF4-FFF2-40B4-BE49-F238E27FC236}">
                  <a16:creationId xmlns:a16="http://schemas.microsoft.com/office/drawing/2014/main" id="{82E99AB6-4EE1-4A17-9633-A0DAF3DACC78}"/>
                </a:ext>
              </a:extLst>
            </p:cNvPr>
            <p:cNvSpPr>
              <a:spLocks noChangeShapeType="1"/>
            </p:cNvSpPr>
            <p:nvPr/>
          </p:nvSpPr>
          <p:spPr bwMode="auto">
            <a:xfrm flipH="1">
              <a:off x="3213" y="3436"/>
              <a:ext cx="8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5" name="Line 95">
              <a:extLst>
                <a:ext uri="{FF2B5EF4-FFF2-40B4-BE49-F238E27FC236}">
                  <a16:creationId xmlns:a16="http://schemas.microsoft.com/office/drawing/2014/main" id="{96A4B567-71B8-4687-BF52-399889F8A58B}"/>
                </a:ext>
              </a:extLst>
            </p:cNvPr>
            <p:cNvSpPr>
              <a:spLocks noChangeShapeType="1"/>
            </p:cNvSpPr>
            <p:nvPr/>
          </p:nvSpPr>
          <p:spPr bwMode="auto">
            <a:xfrm>
              <a:off x="329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6" name="Line 96">
              <a:extLst>
                <a:ext uri="{FF2B5EF4-FFF2-40B4-BE49-F238E27FC236}">
                  <a16:creationId xmlns:a16="http://schemas.microsoft.com/office/drawing/2014/main" id="{2A6540C1-B054-4000-8BC3-F15012CA1FE8}"/>
                </a:ext>
              </a:extLst>
            </p:cNvPr>
            <p:cNvSpPr>
              <a:spLocks noChangeShapeType="1"/>
            </p:cNvSpPr>
            <p:nvPr/>
          </p:nvSpPr>
          <p:spPr bwMode="auto">
            <a:xfrm>
              <a:off x="3395"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7" name="Line 97">
              <a:extLst>
                <a:ext uri="{FF2B5EF4-FFF2-40B4-BE49-F238E27FC236}">
                  <a16:creationId xmlns:a16="http://schemas.microsoft.com/office/drawing/2014/main" id="{F9D97641-7B23-46D4-A326-B28F45B0FF4D}"/>
                </a:ext>
              </a:extLst>
            </p:cNvPr>
            <p:cNvSpPr>
              <a:spLocks noChangeShapeType="1"/>
            </p:cNvSpPr>
            <p:nvPr/>
          </p:nvSpPr>
          <p:spPr bwMode="auto">
            <a:xfrm>
              <a:off x="3491"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8" name="Line 98">
              <a:extLst>
                <a:ext uri="{FF2B5EF4-FFF2-40B4-BE49-F238E27FC236}">
                  <a16:creationId xmlns:a16="http://schemas.microsoft.com/office/drawing/2014/main" id="{81BEA980-95B2-4604-B02D-28F47530ACA6}"/>
                </a:ext>
              </a:extLst>
            </p:cNvPr>
            <p:cNvSpPr>
              <a:spLocks noChangeShapeType="1"/>
            </p:cNvSpPr>
            <p:nvPr/>
          </p:nvSpPr>
          <p:spPr bwMode="auto">
            <a:xfrm>
              <a:off x="3587"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299" name="Line 99">
              <a:extLst>
                <a:ext uri="{FF2B5EF4-FFF2-40B4-BE49-F238E27FC236}">
                  <a16:creationId xmlns:a16="http://schemas.microsoft.com/office/drawing/2014/main" id="{F49463EE-1CA5-41CA-8BE3-2E93B91EC8BC}"/>
                </a:ext>
              </a:extLst>
            </p:cNvPr>
            <p:cNvSpPr>
              <a:spLocks noChangeShapeType="1"/>
            </p:cNvSpPr>
            <p:nvPr/>
          </p:nvSpPr>
          <p:spPr bwMode="auto">
            <a:xfrm>
              <a:off x="3683"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0" name="Line 100">
              <a:extLst>
                <a:ext uri="{FF2B5EF4-FFF2-40B4-BE49-F238E27FC236}">
                  <a16:creationId xmlns:a16="http://schemas.microsoft.com/office/drawing/2014/main" id="{43B60100-95C7-448D-A542-516FDB5CC7C7}"/>
                </a:ext>
              </a:extLst>
            </p:cNvPr>
            <p:cNvSpPr>
              <a:spLocks noChangeShapeType="1"/>
            </p:cNvSpPr>
            <p:nvPr/>
          </p:nvSpPr>
          <p:spPr bwMode="auto">
            <a:xfrm>
              <a:off x="3779" y="3331"/>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1" name="Line 101">
              <a:extLst>
                <a:ext uri="{FF2B5EF4-FFF2-40B4-BE49-F238E27FC236}">
                  <a16:creationId xmlns:a16="http://schemas.microsoft.com/office/drawing/2014/main" id="{C9D767DC-CD5F-4955-8E1E-8A54DC55DDE8}"/>
                </a:ext>
              </a:extLst>
            </p:cNvPr>
            <p:cNvSpPr>
              <a:spLocks noChangeShapeType="1"/>
            </p:cNvSpPr>
            <p:nvPr/>
          </p:nvSpPr>
          <p:spPr bwMode="auto">
            <a:xfrm>
              <a:off x="3875"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2" name="Line 102">
              <a:extLst>
                <a:ext uri="{FF2B5EF4-FFF2-40B4-BE49-F238E27FC236}">
                  <a16:creationId xmlns:a16="http://schemas.microsoft.com/office/drawing/2014/main" id="{8F8E9721-6141-48D2-AA69-9E37DCF5083D}"/>
                </a:ext>
              </a:extLst>
            </p:cNvPr>
            <p:cNvSpPr>
              <a:spLocks noChangeShapeType="1"/>
            </p:cNvSpPr>
            <p:nvPr/>
          </p:nvSpPr>
          <p:spPr bwMode="auto">
            <a:xfrm>
              <a:off x="3971" y="337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cxnSp>
          <p:nvCxnSpPr>
            <p:cNvPr id="179303" name="AutoShape 103">
              <a:extLst>
                <a:ext uri="{FF2B5EF4-FFF2-40B4-BE49-F238E27FC236}">
                  <a16:creationId xmlns:a16="http://schemas.microsoft.com/office/drawing/2014/main" id="{5726BF70-4647-4763-AF50-DADAF049AC2A}"/>
                </a:ext>
              </a:extLst>
            </p:cNvPr>
            <p:cNvCxnSpPr>
              <a:cxnSpLocks noChangeShapeType="1"/>
            </p:cNvCxnSpPr>
            <p:nvPr/>
          </p:nvCxnSpPr>
          <p:spPr bwMode="auto">
            <a:xfrm flipV="1">
              <a:off x="3735" y="3013"/>
              <a:ext cx="342" cy="318"/>
            </a:xfrm>
            <a:prstGeom prst="bentConnector3">
              <a:avLst>
                <a:gd name="adj1" fmla="val 50000"/>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9304" name="Line 104">
              <a:extLst>
                <a:ext uri="{FF2B5EF4-FFF2-40B4-BE49-F238E27FC236}">
                  <a16:creationId xmlns:a16="http://schemas.microsoft.com/office/drawing/2014/main" id="{18FF4BC0-45D6-43DD-9CFB-56E13133EA9E}"/>
                </a:ext>
              </a:extLst>
            </p:cNvPr>
            <p:cNvSpPr>
              <a:spLocks noChangeShapeType="1"/>
            </p:cNvSpPr>
            <p:nvPr/>
          </p:nvSpPr>
          <p:spPr bwMode="auto">
            <a:xfrm>
              <a:off x="3865" y="297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5" name="Line 105">
              <a:extLst>
                <a:ext uri="{FF2B5EF4-FFF2-40B4-BE49-F238E27FC236}">
                  <a16:creationId xmlns:a16="http://schemas.microsoft.com/office/drawing/2014/main" id="{7FBA4882-73AA-46ED-A807-5EF1F80D3505}"/>
                </a:ext>
              </a:extLst>
            </p:cNvPr>
            <p:cNvSpPr>
              <a:spLocks noChangeShapeType="1"/>
            </p:cNvSpPr>
            <p:nvPr/>
          </p:nvSpPr>
          <p:spPr bwMode="auto">
            <a:xfrm>
              <a:off x="3961" y="2887"/>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6" name="Line 106">
              <a:extLst>
                <a:ext uri="{FF2B5EF4-FFF2-40B4-BE49-F238E27FC236}">
                  <a16:creationId xmlns:a16="http://schemas.microsoft.com/office/drawing/2014/main" id="{75BB723D-B448-47C4-AC45-EEF9ECC62F8E}"/>
                </a:ext>
              </a:extLst>
            </p:cNvPr>
            <p:cNvSpPr>
              <a:spLocks noChangeShapeType="1"/>
            </p:cNvSpPr>
            <p:nvPr/>
          </p:nvSpPr>
          <p:spPr bwMode="auto">
            <a:xfrm>
              <a:off x="4057"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7" name="Line 107">
              <a:extLst>
                <a:ext uri="{FF2B5EF4-FFF2-40B4-BE49-F238E27FC236}">
                  <a16:creationId xmlns:a16="http://schemas.microsoft.com/office/drawing/2014/main" id="{FAB39340-1585-48B5-968F-73FF9FA369AF}"/>
                </a:ext>
              </a:extLst>
            </p:cNvPr>
            <p:cNvSpPr>
              <a:spLocks noChangeShapeType="1"/>
            </p:cNvSpPr>
            <p:nvPr/>
          </p:nvSpPr>
          <p:spPr bwMode="auto">
            <a:xfrm>
              <a:off x="4153"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8" name="Line 108">
              <a:extLst>
                <a:ext uri="{FF2B5EF4-FFF2-40B4-BE49-F238E27FC236}">
                  <a16:creationId xmlns:a16="http://schemas.microsoft.com/office/drawing/2014/main" id="{0B31ABD3-663F-4718-B19E-216C39599858}"/>
                </a:ext>
              </a:extLst>
            </p:cNvPr>
            <p:cNvSpPr>
              <a:spLocks noChangeShapeType="1"/>
            </p:cNvSpPr>
            <p:nvPr/>
          </p:nvSpPr>
          <p:spPr bwMode="auto">
            <a:xfrm>
              <a:off x="4249" y="2881"/>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09" name="Line 109">
              <a:extLst>
                <a:ext uri="{FF2B5EF4-FFF2-40B4-BE49-F238E27FC236}">
                  <a16:creationId xmlns:a16="http://schemas.microsoft.com/office/drawing/2014/main" id="{36488289-1177-4508-AB64-8813A6022410}"/>
                </a:ext>
              </a:extLst>
            </p:cNvPr>
            <p:cNvSpPr>
              <a:spLocks noChangeShapeType="1"/>
            </p:cNvSpPr>
            <p:nvPr/>
          </p:nvSpPr>
          <p:spPr bwMode="auto">
            <a:xfrm>
              <a:off x="4345" y="2923"/>
              <a:ext cx="0" cy="5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0" name="Line 110">
              <a:extLst>
                <a:ext uri="{FF2B5EF4-FFF2-40B4-BE49-F238E27FC236}">
                  <a16:creationId xmlns:a16="http://schemas.microsoft.com/office/drawing/2014/main" id="{A18DED74-EF0E-49B4-AD36-E9031EE97E91}"/>
                </a:ext>
              </a:extLst>
            </p:cNvPr>
            <p:cNvSpPr>
              <a:spLocks noChangeShapeType="1"/>
            </p:cNvSpPr>
            <p:nvPr/>
          </p:nvSpPr>
          <p:spPr bwMode="auto">
            <a:xfrm>
              <a:off x="3962"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1" name="Line 111">
              <a:extLst>
                <a:ext uri="{FF2B5EF4-FFF2-40B4-BE49-F238E27FC236}">
                  <a16:creationId xmlns:a16="http://schemas.microsoft.com/office/drawing/2014/main" id="{C59B7937-80AA-4569-B0E7-2FA7046D24C9}"/>
                </a:ext>
              </a:extLst>
            </p:cNvPr>
            <p:cNvSpPr>
              <a:spLocks noChangeShapeType="1"/>
            </p:cNvSpPr>
            <p:nvPr/>
          </p:nvSpPr>
          <p:spPr bwMode="auto">
            <a:xfrm>
              <a:off x="4058" y="3019"/>
              <a:ext cx="0" cy="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sp>
        <p:nvSpPr>
          <p:cNvPr id="179312" name="Text Box 112">
            <a:extLst>
              <a:ext uri="{FF2B5EF4-FFF2-40B4-BE49-F238E27FC236}">
                <a16:creationId xmlns:a16="http://schemas.microsoft.com/office/drawing/2014/main" id="{F414F3D1-2F27-4E3E-AE36-CFA615EF5353}"/>
              </a:ext>
            </a:extLst>
          </p:cNvPr>
          <p:cNvSpPr txBox="1">
            <a:spLocks noChangeArrowheads="1"/>
          </p:cNvSpPr>
          <p:nvPr/>
        </p:nvSpPr>
        <p:spPr bwMode="auto">
          <a:xfrm>
            <a:off x="5237619" y="4342425"/>
            <a:ext cx="22773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Template</a:t>
            </a:r>
          </a:p>
        </p:txBody>
      </p:sp>
      <p:sp>
        <p:nvSpPr>
          <p:cNvPr id="179313" name="Text Box 113">
            <a:extLst>
              <a:ext uri="{FF2B5EF4-FFF2-40B4-BE49-F238E27FC236}">
                <a16:creationId xmlns:a16="http://schemas.microsoft.com/office/drawing/2014/main" id="{71AC7BF4-B79B-4710-99C7-50A90F907E5D}"/>
              </a:ext>
            </a:extLst>
          </p:cNvPr>
          <p:cNvSpPr txBox="1">
            <a:spLocks noChangeArrowheads="1"/>
          </p:cNvSpPr>
          <p:nvPr/>
        </p:nvSpPr>
        <p:spPr bwMode="auto">
          <a:xfrm>
            <a:off x="6664525" y="4592645"/>
            <a:ext cx="1007625"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G-DNA </a:t>
            </a:r>
          </a:p>
          <a:p>
            <a:pPr algn="ctr"/>
            <a:r>
              <a:rPr lang="en-US" altLang="en-US" sz="1917" dirty="0">
                <a:latin typeface="Arial" panose="020B0604020202020204" pitchFamily="34" charset="0"/>
                <a:cs typeface="Arial" panose="020B0604020202020204" pitchFamily="34" charset="0"/>
              </a:rPr>
              <a:t>w/DS </a:t>
            </a:r>
          </a:p>
          <a:p>
            <a:pPr algn="ctr"/>
            <a:r>
              <a:rPr lang="en-US" altLang="en-US" sz="1917" dirty="0">
                <a:latin typeface="Arial" panose="020B0604020202020204" pitchFamily="34" charset="0"/>
                <a:cs typeface="Arial" panose="020B0604020202020204" pitchFamily="34" charset="0"/>
              </a:rPr>
              <a:t>break</a:t>
            </a:r>
          </a:p>
        </p:txBody>
      </p:sp>
      <p:grpSp>
        <p:nvGrpSpPr>
          <p:cNvPr id="5" name="Group 4">
            <a:extLst>
              <a:ext uri="{FF2B5EF4-FFF2-40B4-BE49-F238E27FC236}">
                <a16:creationId xmlns:a16="http://schemas.microsoft.com/office/drawing/2014/main" id="{33B8EE59-C644-4DEE-B082-79E1FA17A384}"/>
              </a:ext>
            </a:extLst>
          </p:cNvPr>
          <p:cNvGrpSpPr/>
          <p:nvPr/>
        </p:nvGrpSpPr>
        <p:grpSpPr>
          <a:xfrm>
            <a:off x="1341525" y="5662270"/>
            <a:ext cx="3047964" cy="610873"/>
            <a:chOff x="3216275" y="5911334"/>
            <a:chExt cx="2862008" cy="573604"/>
          </a:xfrm>
        </p:grpSpPr>
        <p:grpSp>
          <p:nvGrpSpPr>
            <p:cNvPr id="179314" name="Group 114">
              <a:extLst>
                <a:ext uri="{FF2B5EF4-FFF2-40B4-BE49-F238E27FC236}">
                  <a16:creationId xmlns:a16="http://schemas.microsoft.com/office/drawing/2014/main" id="{1E65F0FA-90DC-4CE3-A73B-78654CAAC505}"/>
                </a:ext>
              </a:extLst>
            </p:cNvPr>
            <p:cNvGrpSpPr>
              <a:grpSpLocks/>
            </p:cNvGrpSpPr>
            <p:nvPr/>
          </p:nvGrpSpPr>
          <p:grpSpPr bwMode="auto">
            <a:xfrm>
              <a:off x="3216275" y="6272213"/>
              <a:ext cx="2743200" cy="166687"/>
              <a:chOff x="2016" y="1246"/>
              <a:chExt cx="1728" cy="105"/>
            </a:xfrm>
          </p:grpSpPr>
          <p:sp>
            <p:nvSpPr>
              <p:cNvPr id="179315" name="Line 115">
                <a:extLst>
                  <a:ext uri="{FF2B5EF4-FFF2-40B4-BE49-F238E27FC236}">
                    <a16:creationId xmlns:a16="http://schemas.microsoft.com/office/drawing/2014/main" id="{06CFF2EE-3ADF-4D80-8371-DFA9B2929B23}"/>
                  </a:ext>
                </a:extLst>
              </p:cNvPr>
              <p:cNvSpPr>
                <a:spLocks noChangeShapeType="1"/>
              </p:cNvSpPr>
              <p:nvPr/>
            </p:nvSpPr>
            <p:spPr bwMode="auto">
              <a:xfrm>
                <a:off x="2016" y="1246"/>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6" name="Line 116">
                <a:extLst>
                  <a:ext uri="{FF2B5EF4-FFF2-40B4-BE49-F238E27FC236}">
                    <a16:creationId xmlns:a16="http://schemas.microsoft.com/office/drawing/2014/main" id="{ADB0DF0D-9A4C-4B79-993E-3946C0B2EAAA}"/>
                  </a:ext>
                </a:extLst>
              </p:cNvPr>
              <p:cNvSpPr>
                <a:spLocks noChangeShapeType="1"/>
              </p:cNvSpPr>
              <p:nvPr/>
            </p:nvSpPr>
            <p:spPr bwMode="auto">
              <a:xfrm flipH="1">
                <a:off x="2016" y="1351"/>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nvGrpSpPr>
              <p:cNvPr id="179317" name="Group 117">
                <a:extLst>
                  <a:ext uri="{FF2B5EF4-FFF2-40B4-BE49-F238E27FC236}">
                    <a16:creationId xmlns:a16="http://schemas.microsoft.com/office/drawing/2014/main" id="{A26E6B25-7E39-4923-A911-4C0DED9C1980}"/>
                  </a:ext>
                </a:extLst>
              </p:cNvPr>
              <p:cNvGrpSpPr>
                <a:grpSpLocks/>
              </p:cNvGrpSpPr>
              <p:nvPr/>
            </p:nvGrpSpPr>
            <p:grpSpPr bwMode="auto">
              <a:xfrm>
                <a:off x="2112" y="1246"/>
                <a:ext cx="1536" cy="101"/>
                <a:chOff x="2078" y="1246"/>
                <a:chExt cx="1536" cy="101"/>
              </a:xfrm>
            </p:grpSpPr>
            <p:sp>
              <p:nvSpPr>
                <p:cNvPr id="179318" name="Line 118">
                  <a:extLst>
                    <a:ext uri="{FF2B5EF4-FFF2-40B4-BE49-F238E27FC236}">
                      <a16:creationId xmlns:a16="http://schemas.microsoft.com/office/drawing/2014/main" id="{47F0C7EE-26AC-4449-9B92-A0D524B1B4C2}"/>
                    </a:ext>
                  </a:extLst>
                </p:cNvPr>
                <p:cNvSpPr>
                  <a:spLocks noChangeShapeType="1"/>
                </p:cNvSpPr>
                <p:nvPr/>
              </p:nvSpPr>
              <p:spPr bwMode="auto">
                <a:xfrm>
                  <a:off x="207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19" name="Line 119">
                  <a:extLst>
                    <a:ext uri="{FF2B5EF4-FFF2-40B4-BE49-F238E27FC236}">
                      <a16:creationId xmlns:a16="http://schemas.microsoft.com/office/drawing/2014/main" id="{0ACA1419-F63F-40F2-9C95-E0A38CCCF461}"/>
                    </a:ext>
                  </a:extLst>
                </p:cNvPr>
                <p:cNvSpPr>
                  <a:spLocks noChangeShapeType="1"/>
                </p:cNvSpPr>
                <p:nvPr/>
              </p:nvSpPr>
              <p:spPr bwMode="auto">
                <a:xfrm>
                  <a:off x="217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0" name="Line 120">
                  <a:extLst>
                    <a:ext uri="{FF2B5EF4-FFF2-40B4-BE49-F238E27FC236}">
                      <a16:creationId xmlns:a16="http://schemas.microsoft.com/office/drawing/2014/main" id="{A8AD0318-42A1-4E88-9AD6-5A76B4915335}"/>
                    </a:ext>
                  </a:extLst>
                </p:cNvPr>
                <p:cNvSpPr>
                  <a:spLocks noChangeShapeType="1"/>
                </p:cNvSpPr>
                <p:nvPr/>
              </p:nvSpPr>
              <p:spPr bwMode="auto">
                <a:xfrm>
                  <a:off x="227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1" name="Line 121">
                  <a:extLst>
                    <a:ext uri="{FF2B5EF4-FFF2-40B4-BE49-F238E27FC236}">
                      <a16:creationId xmlns:a16="http://schemas.microsoft.com/office/drawing/2014/main" id="{0F1D5A78-BAB7-4E4E-A2DF-8D2CFFCBBBE6}"/>
                    </a:ext>
                  </a:extLst>
                </p:cNvPr>
                <p:cNvSpPr>
                  <a:spLocks noChangeShapeType="1"/>
                </p:cNvSpPr>
                <p:nvPr/>
              </p:nvSpPr>
              <p:spPr bwMode="auto">
                <a:xfrm>
                  <a:off x="236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2" name="Line 122">
                  <a:extLst>
                    <a:ext uri="{FF2B5EF4-FFF2-40B4-BE49-F238E27FC236}">
                      <a16:creationId xmlns:a16="http://schemas.microsoft.com/office/drawing/2014/main" id="{CD0314B5-41CD-46D6-9931-89F5CA8A6784}"/>
                    </a:ext>
                  </a:extLst>
                </p:cNvPr>
                <p:cNvSpPr>
                  <a:spLocks noChangeShapeType="1"/>
                </p:cNvSpPr>
                <p:nvPr/>
              </p:nvSpPr>
              <p:spPr bwMode="auto">
                <a:xfrm>
                  <a:off x="246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3" name="Line 123">
                  <a:extLst>
                    <a:ext uri="{FF2B5EF4-FFF2-40B4-BE49-F238E27FC236}">
                      <a16:creationId xmlns:a16="http://schemas.microsoft.com/office/drawing/2014/main" id="{0C403BBE-B6D2-43F7-BD10-5DE8A27E1A81}"/>
                    </a:ext>
                  </a:extLst>
                </p:cNvPr>
                <p:cNvSpPr>
                  <a:spLocks noChangeShapeType="1"/>
                </p:cNvSpPr>
                <p:nvPr/>
              </p:nvSpPr>
              <p:spPr bwMode="auto">
                <a:xfrm>
                  <a:off x="255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4" name="Line 124">
                  <a:extLst>
                    <a:ext uri="{FF2B5EF4-FFF2-40B4-BE49-F238E27FC236}">
                      <a16:creationId xmlns:a16="http://schemas.microsoft.com/office/drawing/2014/main" id="{C13FB981-4F3A-4C33-A43C-B508CEA094C1}"/>
                    </a:ext>
                  </a:extLst>
                </p:cNvPr>
                <p:cNvSpPr>
                  <a:spLocks noChangeShapeType="1"/>
                </p:cNvSpPr>
                <p:nvPr/>
              </p:nvSpPr>
              <p:spPr bwMode="auto">
                <a:xfrm>
                  <a:off x="265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5" name="Line 125">
                  <a:extLst>
                    <a:ext uri="{FF2B5EF4-FFF2-40B4-BE49-F238E27FC236}">
                      <a16:creationId xmlns:a16="http://schemas.microsoft.com/office/drawing/2014/main" id="{AC4A6948-9CBC-4D16-B4BC-B0573CD2C9E6}"/>
                    </a:ext>
                  </a:extLst>
                </p:cNvPr>
                <p:cNvSpPr>
                  <a:spLocks noChangeShapeType="1"/>
                </p:cNvSpPr>
                <p:nvPr/>
              </p:nvSpPr>
              <p:spPr bwMode="auto">
                <a:xfrm>
                  <a:off x="275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6" name="Line 126">
                  <a:extLst>
                    <a:ext uri="{FF2B5EF4-FFF2-40B4-BE49-F238E27FC236}">
                      <a16:creationId xmlns:a16="http://schemas.microsoft.com/office/drawing/2014/main" id="{52AFD55E-1FDD-4090-BE46-C88B02A82248}"/>
                    </a:ext>
                  </a:extLst>
                </p:cNvPr>
                <p:cNvSpPr>
                  <a:spLocks noChangeShapeType="1"/>
                </p:cNvSpPr>
                <p:nvPr/>
              </p:nvSpPr>
              <p:spPr bwMode="auto">
                <a:xfrm>
                  <a:off x="284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7" name="Line 127">
                  <a:extLst>
                    <a:ext uri="{FF2B5EF4-FFF2-40B4-BE49-F238E27FC236}">
                      <a16:creationId xmlns:a16="http://schemas.microsoft.com/office/drawing/2014/main" id="{9712258F-F7C2-43D6-B371-80F84D07E9DB}"/>
                    </a:ext>
                  </a:extLst>
                </p:cNvPr>
                <p:cNvSpPr>
                  <a:spLocks noChangeShapeType="1"/>
                </p:cNvSpPr>
                <p:nvPr/>
              </p:nvSpPr>
              <p:spPr bwMode="auto">
                <a:xfrm>
                  <a:off x="294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8" name="Line 128">
                  <a:extLst>
                    <a:ext uri="{FF2B5EF4-FFF2-40B4-BE49-F238E27FC236}">
                      <a16:creationId xmlns:a16="http://schemas.microsoft.com/office/drawing/2014/main" id="{C32EBE54-1252-4382-8FF2-ABBBD4CACD17}"/>
                    </a:ext>
                  </a:extLst>
                </p:cNvPr>
                <p:cNvSpPr>
                  <a:spLocks noChangeShapeType="1"/>
                </p:cNvSpPr>
                <p:nvPr/>
              </p:nvSpPr>
              <p:spPr bwMode="auto">
                <a:xfrm>
                  <a:off x="303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29" name="Line 129">
                  <a:extLst>
                    <a:ext uri="{FF2B5EF4-FFF2-40B4-BE49-F238E27FC236}">
                      <a16:creationId xmlns:a16="http://schemas.microsoft.com/office/drawing/2014/main" id="{B2969835-1851-4DC9-B51B-9F6AC77E1023}"/>
                    </a:ext>
                  </a:extLst>
                </p:cNvPr>
                <p:cNvSpPr>
                  <a:spLocks noChangeShapeType="1"/>
                </p:cNvSpPr>
                <p:nvPr/>
              </p:nvSpPr>
              <p:spPr bwMode="auto">
                <a:xfrm>
                  <a:off x="313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0" name="Line 130">
                  <a:extLst>
                    <a:ext uri="{FF2B5EF4-FFF2-40B4-BE49-F238E27FC236}">
                      <a16:creationId xmlns:a16="http://schemas.microsoft.com/office/drawing/2014/main" id="{6CBF37B0-816C-46D3-B572-88ECFD56ED49}"/>
                    </a:ext>
                  </a:extLst>
                </p:cNvPr>
                <p:cNvSpPr>
                  <a:spLocks noChangeShapeType="1"/>
                </p:cNvSpPr>
                <p:nvPr/>
              </p:nvSpPr>
              <p:spPr bwMode="auto">
                <a:xfrm>
                  <a:off x="3230"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1" name="Line 131">
                  <a:extLst>
                    <a:ext uri="{FF2B5EF4-FFF2-40B4-BE49-F238E27FC236}">
                      <a16:creationId xmlns:a16="http://schemas.microsoft.com/office/drawing/2014/main" id="{2449FA6E-2BAC-45C2-ABBB-43BBEFC17200}"/>
                    </a:ext>
                  </a:extLst>
                </p:cNvPr>
                <p:cNvSpPr>
                  <a:spLocks noChangeShapeType="1"/>
                </p:cNvSpPr>
                <p:nvPr/>
              </p:nvSpPr>
              <p:spPr bwMode="auto">
                <a:xfrm>
                  <a:off x="3326"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2" name="Line 132">
                  <a:extLst>
                    <a:ext uri="{FF2B5EF4-FFF2-40B4-BE49-F238E27FC236}">
                      <a16:creationId xmlns:a16="http://schemas.microsoft.com/office/drawing/2014/main" id="{5CD64FD1-B37E-4466-8960-5D6DC04023F9}"/>
                    </a:ext>
                  </a:extLst>
                </p:cNvPr>
                <p:cNvSpPr>
                  <a:spLocks noChangeShapeType="1"/>
                </p:cNvSpPr>
                <p:nvPr/>
              </p:nvSpPr>
              <p:spPr bwMode="auto">
                <a:xfrm>
                  <a:off x="3422"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3" name="Line 133">
                  <a:extLst>
                    <a:ext uri="{FF2B5EF4-FFF2-40B4-BE49-F238E27FC236}">
                      <a16:creationId xmlns:a16="http://schemas.microsoft.com/office/drawing/2014/main" id="{94DAB967-2204-4E59-9ECA-72D9387BF16D}"/>
                    </a:ext>
                  </a:extLst>
                </p:cNvPr>
                <p:cNvSpPr>
                  <a:spLocks noChangeShapeType="1"/>
                </p:cNvSpPr>
                <p:nvPr/>
              </p:nvSpPr>
              <p:spPr bwMode="auto">
                <a:xfrm>
                  <a:off x="3518"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179334" name="Line 134">
                  <a:extLst>
                    <a:ext uri="{FF2B5EF4-FFF2-40B4-BE49-F238E27FC236}">
                      <a16:creationId xmlns:a16="http://schemas.microsoft.com/office/drawing/2014/main" id="{A1FF751F-4A73-46C5-A907-9168AEA844AF}"/>
                    </a:ext>
                  </a:extLst>
                </p:cNvPr>
                <p:cNvSpPr>
                  <a:spLocks noChangeShapeType="1"/>
                </p:cNvSpPr>
                <p:nvPr/>
              </p:nvSpPr>
              <p:spPr bwMode="auto">
                <a:xfrm>
                  <a:off x="3614" y="1246"/>
                  <a:ext cx="0" cy="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35" name="Text Box 135">
              <a:extLst>
                <a:ext uri="{FF2B5EF4-FFF2-40B4-BE49-F238E27FC236}">
                  <a16:creationId xmlns:a16="http://schemas.microsoft.com/office/drawing/2014/main" id="{7108E182-3581-4918-977F-268BD463891E}"/>
                </a:ext>
              </a:extLst>
            </p:cNvPr>
            <p:cNvSpPr txBox="1">
              <a:spLocks noChangeArrowheads="1"/>
            </p:cNvSpPr>
            <p:nvPr/>
          </p:nvSpPr>
          <p:spPr bwMode="auto">
            <a:xfrm>
              <a:off x="3368675" y="5911334"/>
              <a:ext cx="2709608" cy="38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52" dirty="0">
                  <a:latin typeface="Arial" panose="020B0604020202020204" pitchFamily="34" charset="0"/>
                  <a:cs typeface="Arial" panose="020B0604020202020204" pitchFamily="34" charset="0"/>
                </a:rPr>
                <a:t>A    B    </a:t>
              </a: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r>
                <a:rPr lang="en-US" altLang="en-US" sz="2052" dirty="0">
                  <a:highlight>
                    <a:srgbClr val="FF00FF"/>
                  </a:highlight>
                  <a:latin typeface="Arial" panose="020B0604020202020204" pitchFamily="34" charset="0"/>
                  <a:cs typeface="Arial" panose="020B0604020202020204" pitchFamily="34" charset="0"/>
                </a:rPr>
                <a:t>Z </a:t>
              </a:r>
              <a:r>
                <a:rPr lang="en-US" altLang="en-US" sz="2052" dirty="0">
                  <a:latin typeface="Arial" panose="020B0604020202020204" pitchFamily="34" charset="0"/>
                  <a:cs typeface="Arial" panose="020B0604020202020204" pitchFamily="34" charset="0"/>
                </a:rPr>
                <a:t>   </a:t>
              </a:r>
              <a:r>
                <a:rPr lang="en-US" altLang="en-US" sz="2052" dirty="0">
                  <a:highlight>
                    <a:srgbClr val="00FFFF"/>
                  </a:highlight>
                  <a:latin typeface="Arial" panose="020B0604020202020204" pitchFamily="34" charset="0"/>
                  <a:cs typeface="Arial" panose="020B0604020202020204" pitchFamily="34" charset="0"/>
                </a:rPr>
                <a:t>E </a:t>
              </a:r>
              <a:r>
                <a:rPr lang="en-US" altLang="en-US" sz="2052" dirty="0">
                  <a:latin typeface="Arial" panose="020B0604020202020204" pitchFamily="34" charset="0"/>
                  <a:cs typeface="Arial" panose="020B0604020202020204" pitchFamily="34" charset="0"/>
                </a:rPr>
                <a:t>  F  G</a:t>
              </a:r>
            </a:p>
          </p:txBody>
        </p:sp>
        <p:grpSp>
          <p:nvGrpSpPr>
            <p:cNvPr id="179336" name="Group 136">
              <a:extLst>
                <a:ext uri="{FF2B5EF4-FFF2-40B4-BE49-F238E27FC236}">
                  <a16:creationId xmlns:a16="http://schemas.microsoft.com/office/drawing/2014/main" id="{108D6D1B-3D74-4CF5-9534-AB7F91D45807}"/>
                </a:ext>
              </a:extLst>
            </p:cNvPr>
            <p:cNvGrpSpPr>
              <a:grpSpLocks/>
            </p:cNvGrpSpPr>
            <p:nvPr/>
          </p:nvGrpSpPr>
          <p:grpSpPr bwMode="auto">
            <a:xfrm>
              <a:off x="4824413" y="6229350"/>
              <a:ext cx="188912" cy="88900"/>
              <a:chOff x="2463" y="4170"/>
              <a:chExt cx="119" cy="56"/>
            </a:xfrm>
          </p:grpSpPr>
          <p:sp>
            <p:nvSpPr>
              <p:cNvPr id="179337" name="Oval 137">
                <a:extLst>
                  <a:ext uri="{FF2B5EF4-FFF2-40B4-BE49-F238E27FC236}">
                    <a16:creationId xmlns:a16="http://schemas.microsoft.com/office/drawing/2014/main" id="{CBA5B7EA-0773-47B0-B187-7D93C7A24B7D}"/>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38" name="Line 138">
                <a:extLst>
                  <a:ext uri="{FF2B5EF4-FFF2-40B4-BE49-F238E27FC236}">
                    <a16:creationId xmlns:a16="http://schemas.microsoft.com/office/drawing/2014/main" id="{B799A139-D335-4E21-9261-E5297D76D67C}"/>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nvGrpSpPr>
            <p:cNvPr id="179339" name="Group 139">
              <a:extLst>
                <a:ext uri="{FF2B5EF4-FFF2-40B4-BE49-F238E27FC236}">
                  <a16:creationId xmlns:a16="http://schemas.microsoft.com/office/drawing/2014/main" id="{6F0C8F4C-7F3F-4564-BC35-CD8B293F6682}"/>
                </a:ext>
              </a:extLst>
            </p:cNvPr>
            <p:cNvGrpSpPr>
              <a:grpSpLocks/>
            </p:cNvGrpSpPr>
            <p:nvPr/>
          </p:nvGrpSpPr>
          <p:grpSpPr bwMode="auto">
            <a:xfrm flipH="1">
              <a:off x="4448175" y="6396038"/>
              <a:ext cx="188913" cy="88900"/>
              <a:chOff x="2463" y="4170"/>
              <a:chExt cx="119" cy="56"/>
            </a:xfrm>
          </p:grpSpPr>
          <p:sp>
            <p:nvSpPr>
              <p:cNvPr id="179340" name="Oval 140">
                <a:extLst>
                  <a:ext uri="{FF2B5EF4-FFF2-40B4-BE49-F238E27FC236}">
                    <a16:creationId xmlns:a16="http://schemas.microsoft.com/office/drawing/2014/main" id="{352DBA2A-AA08-446E-B3C3-D808AD5C14A8}"/>
                  </a:ext>
                </a:extLst>
              </p:cNvPr>
              <p:cNvSpPr>
                <a:spLocks noChangeArrowheads="1"/>
              </p:cNvSpPr>
              <p:nvPr/>
            </p:nvSpPr>
            <p:spPr bwMode="auto">
              <a:xfrm>
                <a:off x="2526" y="4170"/>
                <a:ext cx="56" cy="56"/>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52" dirty="0">
                  <a:latin typeface="Arial" panose="020B0604020202020204" pitchFamily="34" charset="0"/>
                  <a:cs typeface="Arial" panose="020B0604020202020204" pitchFamily="34" charset="0"/>
                </a:endParaRPr>
              </a:p>
            </p:txBody>
          </p:sp>
          <p:sp>
            <p:nvSpPr>
              <p:cNvPr id="179341" name="Line 141">
                <a:extLst>
                  <a:ext uri="{FF2B5EF4-FFF2-40B4-BE49-F238E27FC236}">
                    <a16:creationId xmlns:a16="http://schemas.microsoft.com/office/drawing/2014/main" id="{A0F518F2-F2E3-4102-939B-E268A6908F76}"/>
                  </a:ext>
                </a:extLst>
              </p:cNvPr>
              <p:cNvSpPr>
                <a:spLocks noChangeShapeType="1"/>
              </p:cNvSpPr>
              <p:nvPr/>
            </p:nvSpPr>
            <p:spPr bwMode="auto">
              <a:xfrm>
                <a:off x="2463" y="4197"/>
                <a:ext cx="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grpSp>
      </p:grpSp>
      <p:sp>
        <p:nvSpPr>
          <p:cNvPr id="179342" name="Text Box 142">
            <a:extLst>
              <a:ext uri="{FF2B5EF4-FFF2-40B4-BE49-F238E27FC236}">
                <a16:creationId xmlns:a16="http://schemas.microsoft.com/office/drawing/2014/main" id="{5AF153BA-16E4-46A1-A7E6-03E3B96F8569}"/>
              </a:ext>
            </a:extLst>
          </p:cNvPr>
          <p:cNvSpPr txBox="1">
            <a:spLocks noChangeArrowheads="1"/>
          </p:cNvSpPr>
          <p:nvPr/>
        </p:nvSpPr>
        <p:spPr bwMode="auto">
          <a:xfrm>
            <a:off x="5103283" y="5703880"/>
            <a:ext cx="2530897" cy="97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917" dirty="0">
                <a:latin typeface="Arial" panose="020B0604020202020204" pitchFamily="34" charset="0"/>
                <a:cs typeface="Arial" panose="020B0604020202020204" pitchFamily="34" charset="0"/>
              </a:rPr>
              <a:t>Genomic DNA with staggered nicks (rapidly ligated)</a:t>
            </a:r>
          </a:p>
        </p:txBody>
      </p:sp>
      <p:sp>
        <p:nvSpPr>
          <p:cNvPr id="179343" name="Freeform 143">
            <a:extLst>
              <a:ext uri="{FF2B5EF4-FFF2-40B4-BE49-F238E27FC236}">
                <a16:creationId xmlns:a16="http://schemas.microsoft.com/office/drawing/2014/main" id="{E5F6FAD4-AFDC-4CEA-A4CE-B1EE9B95040F}"/>
              </a:ext>
            </a:extLst>
          </p:cNvPr>
          <p:cNvSpPr>
            <a:spLocks/>
          </p:cNvSpPr>
          <p:nvPr/>
        </p:nvSpPr>
        <p:spPr bwMode="auto">
          <a:xfrm>
            <a:off x="2510607" y="5103216"/>
            <a:ext cx="818273" cy="613704"/>
          </a:xfrm>
          <a:custGeom>
            <a:avLst/>
            <a:gdLst>
              <a:gd name="T0" fmla="*/ 484 w 484"/>
              <a:gd name="T1" fmla="*/ 14 h 363"/>
              <a:gd name="T2" fmla="*/ 76 w 484"/>
              <a:gd name="T3" fmla="*/ 58 h 363"/>
              <a:gd name="T4" fmla="*/ 31 w 484"/>
              <a:gd name="T5" fmla="*/ 363 h 363"/>
            </a:gdLst>
            <a:ahLst/>
            <a:cxnLst>
              <a:cxn ang="0">
                <a:pos x="T0" y="T1"/>
              </a:cxn>
              <a:cxn ang="0">
                <a:pos x="T2" y="T3"/>
              </a:cxn>
              <a:cxn ang="0">
                <a:pos x="T4" y="T5"/>
              </a:cxn>
            </a:cxnLst>
            <a:rect l="0" t="0" r="r" b="b"/>
            <a:pathLst>
              <a:path w="484" h="363">
                <a:moveTo>
                  <a:pt x="484" y="14"/>
                </a:moveTo>
                <a:cubicBezTo>
                  <a:pt x="416" y="21"/>
                  <a:pt x="152" y="0"/>
                  <a:pt x="76" y="58"/>
                </a:cubicBezTo>
                <a:cubicBezTo>
                  <a:pt x="0" y="116"/>
                  <a:pt x="38" y="312"/>
                  <a:pt x="31" y="363"/>
                </a:cubicBezTo>
              </a:path>
            </a:pathLst>
          </a:custGeom>
          <a:noFill/>
          <a:ln w="9525" cap="flat">
            <a:solidFill>
              <a:schemeClr val="tx1"/>
            </a:solidFill>
            <a:prstDash val="dash"/>
            <a:round/>
            <a:headEnd/>
            <a:tailEnd type="arrow"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52"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74C9E6C-4674-E4D0-0DC3-FEB5E280A7F5}"/>
              </a:ext>
            </a:extLst>
          </p:cNvPr>
          <p:cNvSpPr txBox="1"/>
          <p:nvPr/>
        </p:nvSpPr>
        <p:spPr>
          <a:xfrm>
            <a:off x="60472" y="656616"/>
            <a:ext cx="6999032" cy="420115"/>
          </a:xfrm>
          <a:prstGeom prst="rect">
            <a:avLst/>
          </a:prstGeom>
          <a:noFill/>
        </p:spPr>
        <p:txBody>
          <a:bodyPr wrap="none" rtlCol="0">
            <a:spAutoFit/>
          </a:bodyPr>
          <a:lstStyle/>
          <a:p>
            <a:r>
              <a:rPr lang="en-US" sz="2130" b="1" dirty="0">
                <a:solidFill>
                  <a:srgbClr val="C00000"/>
                </a:solidFill>
                <a:latin typeface="Arial" panose="020B0604020202020204" pitchFamily="34" charset="0"/>
              </a:rPr>
              <a:t>Repair method II – replacement of a segment of DNA</a:t>
            </a:r>
          </a:p>
        </p:txBody>
      </p:sp>
      <p:sp>
        <p:nvSpPr>
          <p:cNvPr id="9" name="TextBox 8">
            <a:extLst>
              <a:ext uri="{FF2B5EF4-FFF2-40B4-BE49-F238E27FC236}">
                <a16:creationId xmlns:a16="http://schemas.microsoft.com/office/drawing/2014/main" id="{AAE634E3-1CDE-A93A-A3C9-B00DF2DAE250}"/>
              </a:ext>
            </a:extLst>
          </p:cNvPr>
          <p:cNvSpPr txBox="1"/>
          <p:nvPr/>
        </p:nvSpPr>
        <p:spPr>
          <a:xfrm>
            <a:off x="8083831" y="1228375"/>
            <a:ext cx="2343911" cy="408125"/>
          </a:xfrm>
          <a:prstGeom prst="rect">
            <a:avLst/>
          </a:prstGeom>
          <a:noFill/>
        </p:spPr>
        <p:txBody>
          <a:bodyPr wrap="none" rtlCol="0">
            <a:spAutoFit/>
          </a:bodyPr>
          <a:lstStyle/>
          <a:p>
            <a:r>
              <a:rPr lang="en-US" sz="2052" dirty="0">
                <a:latin typeface="Arial" panose="020B0604020202020204" pitchFamily="34" charset="0"/>
              </a:rPr>
              <a:t>Original Sequence</a:t>
            </a:r>
          </a:p>
        </p:txBody>
      </p:sp>
      <p:sp>
        <p:nvSpPr>
          <p:cNvPr id="10" name="TextBox 9">
            <a:extLst>
              <a:ext uri="{FF2B5EF4-FFF2-40B4-BE49-F238E27FC236}">
                <a16:creationId xmlns:a16="http://schemas.microsoft.com/office/drawing/2014/main" id="{5172278E-F31B-DACE-585D-BDADFB588330}"/>
              </a:ext>
            </a:extLst>
          </p:cNvPr>
          <p:cNvSpPr txBox="1"/>
          <p:nvPr/>
        </p:nvSpPr>
        <p:spPr>
          <a:xfrm>
            <a:off x="9048582" y="3097423"/>
            <a:ext cx="2462213" cy="408125"/>
          </a:xfrm>
          <a:prstGeom prst="rect">
            <a:avLst/>
          </a:prstGeom>
          <a:noFill/>
        </p:spPr>
        <p:txBody>
          <a:bodyPr wrap="none" rtlCol="0">
            <a:spAutoFit/>
          </a:bodyPr>
          <a:lstStyle/>
          <a:p>
            <a:r>
              <a:rPr lang="en-US" sz="2052" dirty="0">
                <a:latin typeface="Arial" panose="020B0604020202020204" pitchFamily="34" charset="0"/>
              </a:rPr>
              <a:t>Template sequence</a:t>
            </a:r>
          </a:p>
        </p:txBody>
      </p:sp>
      <p:sp>
        <p:nvSpPr>
          <p:cNvPr id="11" name="TextBox 10">
            <a:extLst>
              <a:ext uri="{FF2B5EF4-FFF2-40B4-BE49-F238E27FC236}">
                <a16:creationId xmlns:a16="http://schemas.microsoft.com/office/drawing/2014/main" id="{36DEBC57-FF01-CC71-DA05-CF9EC1D662A4}"/>
              </a:ext>
            </a:extLst>
          </p:cNvPr>
          <p:cNvSpPr txBox="1"/>
          <p:nvPr/>
        </p:nvSpPr>
        <p:spPr>
          <a:xfrm>
            <a:off x="9180264" y="5290102"/>
            <a:ext cx="2007281" cy="408125"/>
          </a:xfrm>
          <a:prstGeom prst="rect">
            <a:avLst/>
          </a:prstGeom>
          <a:noFill/>
        </p:spPr>
        <p:txBody>
          <a:bodyPr wrap="none" rtlCol="0">
            <a:spAutoFit/>
          </a:bodyPr>
          <a:lstStyle/>
          <a:p>
            <a:r>
              <a:rPr lang="en-US" sz="2052" dirty="0">
                <a:latin typeface="Arial" panose="020B0604020202020204" pitchFamily="34" charset="0"/>
              </a:rPr>
              <a:t>Final Sequence</a:t>
            </a:r>
          </a:p>
        </p:txBody>
      </p:sp>
      <p:sp>
        <p:nvSpPr>
          <p:cNvPr id="12" name="TextBox 11">
            <a:extLst>
              <a:ext uri="{FF2B5EF4-FFF2-40B4-BE49-F238E27FC236}">
                <a16:creationId xmlns:a16="http://schemas.microsoft.com/office/drawing/2014/main" id="{A43A0F85-FF61-232C-3EAC-72611E4C2D81}"/>
              </a:ext>
            </a:extLst>
          </p:cNvPr>
          <p:cNvSpPr txBox="1"/>
          <p:nvPr/>
        </p:nvSpPr>
        <p:spPr>
          <a:xfrm>
            <a:off x="7279621" y="1670058"/>
            <a:ext cx="5617664" cy="646331"/>
          </a:xfrm>
          <a:prstGeom prst="rect">
            <a:avLst/>
          </a:prstGeom>
          <a:noFill/>
        </p:spPr>
        <p:txBody>
          <a:bodyPr wrap="square" rtlCol="0">
            <a:spAutoFit/>
          </a:bodyPr>
          <a:lstStyle/>
          <a:p>
            <a:r>
              <a:rPr lang="en-US" sz="1800" dirty="0">
                <a:latin typeface="Courier New" panose="02070309020205020404" pitchFamily="49" charset="0"/>
                <a:cs typeface="Courier New" panose="02070309020205020404" pitchFamily="49" charset="0"/>
              </a:rPr>
              <a:t>-AAT</a:t>
            </a:r>
            <a:r>
              <a:rPr lang="en-US" sz="1800" dirty="0">
                <a:highlight>
                  <a:srgbClr val="FFFF00"/>
                </a:highlight>
                <a:latin typeface="Courier New" panose="02070309020205020404" pitchFamily="49" charset="0"/>
                <a:cs typeface="Courier New" panose="02070309020205020404" pitchFamily="49" charset="0"/>
              </a:rPr>
              <a:t>GCGATGCAAA</a:t>
            </a:r>
            <a:r>
              <a:rPr lang="en-US" sz="1800" dirty="0">
                <a:latin typeface="Courier New" panose="02070309020205020404" pitchFamily="49" charset="0"/>
                <a:cs typeface="Courier New" panose="02070309020205020404" pitchFamily="49" charset="0"/>
              </a:rPr>
              <a:t>GGCTGATGGGTA</a:t>
            </a:r>
            <a:r>
              <a:rPr lang="en-US" sz="1800" dirty="0">
                <a:highlight>
                  <a:srgbClr val="00FFFF"/>
                </a:highlight>
                <a:latin typeface="Courier New" panose="02070309020205020404" pitchFamily="49" charset="0"/>
                <a:cs typeface="Courier New" panose="02070309020205020404" pitchFamily="49" charset="0"/>
              </a:rPr>
              <a:t>CCTAGAT</a:t>
            </a:r>
            <a:r>
              <a:rPr lang="en-US" sz="1800" dirty="0">
                <a:latin typeface="Courier New" panose="02070309020205020404" pitchFamily="49" charset="0"/>
                <a:cs typeface="Courier New" panose="02070309020205020404" pitchFamily="49" charset="0"/>
              </a:rPr>
              <a:t>GCC-</a:t>
            </a:r>
          </a:p>
          <a:p>
            <a:r>
              <a:rPr lang="en-US" sz="1800" dirty="0">
                <a:latin typeface="Courier New" panose="02070309020205020404" pitchFamily="49" charset="0"/>
                <a:cs typeface="Courier New" panose="02070309020205020404" pitchFamily="49" charset="0"/>
              </a:rPr>
              <a:t>-TTA</a:t>
            </a:r>
            <a:r>
              <a:rPr lang="en-US" sz="1800" dirty="0">
                <a:highlight>
                  <a:srgbClr val="FFFF00"/>
                </a:highlight>
                <a:latin typeface="Courier New" panose="02070309020205020404" pitchFamily="49" charset="0"/>
                <a:cs typeface="Courier New" panose="02070309020205020404" pitchFamily="49" charset="0"/>
              </a:rPr>
              <a:t>CGCTACGTTT</a:t>
            </a:r>
            <a:r>
              <a:rPr lang="en-US" sz="1800" dirty="0">
                <a:latin typeface="Courier New" panose="02070309020205020404" pitchFamily="49" charset="0"/>
                <a:cs typeface="Courier New" panose="02070309020205020404" pitchFamily="49" charset="0"/>
              </a:rPr>
              <a:t>CCGACTACCCAT</a:t>
            </a:r>
            <a:r>
              <a:rPr lang="en-US" sz="1800" dirty="0">
                <a:highlight>
                  <a:srgbClr val="00FFFF"/>
                </a:highlight>
                <a:latin typeface="Courier New" panose="02070309020205020404" pitchFamily="49" charset="0"/>
                <a:cs typeface="Courier New" panose="02070309020205020404" pitchFamily="49" charset="0"/>
              </a:rPr>
              <a:t>GGATCTA</a:t>
            </a:r>
            <a:r>
              <a:rPr lang="en-US" sz="1800" dirty="0">
                <a:latin typeface="Courier New" panose="02070309020205020404" pitchFamily="49" charset="0"/>
                <a:cs typeface="Courier New" panose="02070309020205020404" pitchFamily="49" charset="0"/>
              </a:rPr>
              <a:t>CGG-</a:t>
            </a:r>
          </a:p>
        </p:txBody>
      </p:sp>
      <p:sp>
        <p:nvSpPr>
          <p:cNvPr id="156" name="TextBox 155">
            <a:extLst>
              <a:ext uri="{FF2B5EF4-FFF2-40B4-BE49-F238E27FC236}">
                <a16:creationId xmlns:a16="http://schemas.microsoft.com/office/drawing/2014/main" id="{2931695C-4F54-705F-DE7A-A1BDB245AF97}"/>
              </a:ext>
            </a:extLst>
          </p:cNvPr>
          <p:cNvSpPr txBox="1"/>
          <p:nvPr/>
        </p:nvSpPr>
        <p:spPr>
          <a:xfrm>
            <a:off x="8083831" y="3578412"/>
            <a:ext cx="3993401" cy="723916"/>
          </a:xfrm>
          <a:prstGeom prst="rect">
            <a:avLst/>
          </a:prstGeom>
          <a:noFill/>
        </p:spPr>
        <p:txBody>
          <a:bodyPr wrap="none" rtlCol="0">
            <a:spAutoFit/>
          </a:bodyPr>
          <a:lstStyle/>
          <a:p>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p>
          <a:p>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p>
        </p:txBody>
      </p:sp>
      <p:cxnSp>
        <p:nvCxnSpPr>
          <p:cNvPr id="14" name="Straight Arrow Connector 13">
            <a:extLst>
              <a:ext uri="{FF2B5EF4-FFF2-40B4-BE49-F238E27FC236}">
                <a16:creationId xmlns:a16="http://schemas.microsoft.com/office/drawing/2014/main" id="{BEDB389E-F43E-0503-BA5A-C4CC71A6C5E3}"/>
              </a:ext>
            </a:extLst>
          </p:cNvPr>
          <p:cNvCxnSpPr>
            <a:cxnSpLocks/>
          </p:cNvCxnSpPr>
          <p:nvPr/>
        </p:nvCxnSpPr>
        <p:spPr>
          <a:xfrm flipH="1">
            <a:off x="9995325" y="1513671"/>
            <a:ext cx="663508" cy="266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365810-6239-94B4-6EBF-61A187FE0085}"/>
              </a:ext>
            </a:extLst>
          </p:cNvPr>
          <p:cNvSpPr txBox="1"/>
          <p:nvPr/>
        </p:nvSpPr>
        <p:spPr>
          <a:xfrm>
            <a:off x="10664275" y="873278"/>
            <a:ext cx="1014389" cy="723916"/>
          </a:xfrm>
          <a:prstGeom prst="rect">
            <a:avLst/>
          </a:prstGeom>
          <a:noFill/>
        </p:spPr>
        <p:txBody>
          <a:bodyPr wrap="square" rtlCol="0">
            <a:spAutoFit/>
          </a:bodyPr>
          <a:lstStyle/>
          <a:p>
            <a:r>
              <a:rPr lang="en-US" sz="2052" dirty="0">
                <a:latin typeface="Arial" panose="020B0604020202020204" pitchFamily="34" charset="0"/>
              </a:rPr>
              <a:t>Cut site</a:t>
            </a:r>
          </a:p>
        </p:txBody>
      </p:sp>
      <p:sp>
        <p:nvSpPr>
          <p:cNvPr id="160" name="TextBox 159">
            <a:extLst>
              <a:ext uri="{FF2B5EF4-FFF2-40B4-BE49-F238E27FC236}">
                <a16:creationId xmlns:a16="http://schemas.microsoft.com/office/drawing/2014/main" id="{E676F94A-FB59-3CBC-B908-E10359C2E36F}"/>
              </a:ext>
            </a:extLst>
          </p:cNvPr>
          <p:cNvSpPr txBox="1"/>
          <p:nvPr/>
        </p:nvSpPr>
        <p:spPr>
          <a:xfrm>
            <a:off x="7672150" y="5799467"/>
            <a:ext cx="5262979" cy="723916"/>
          </a:xfrm>
          <a:prstGeom prst="rect">
            <a:avLst/>
          </a:prstGeom>
          <a:noFill/>
        </p:spPr>
        <p:txBody>
          <a:bodyPr wrap="none" rtlCol="0">
            <a:spAutoFit/>
          </a:bodyPr>
          <a:lstStyle/>
          <a:p>
            <a:r>
              <a:rPr lang="en-US" sz="2052" dirty="0">
                <a:latin typeface="Courier New" panose="02070309020205020404" pitchFamily="49" charset="0"/>
                <a:cs typeface="Courier New" panose="02070309020205020404" pitchFamily="49" charset="0"/>
              </a:rPr>
              <a:t>-AAT</a:t>
            </a:r>
            <a:r>
              <a:rPr lang="en-US" sz="2052" dirty="0">
                <a:highlight>
                  <a:srgbClr val="FFFF00"/>
                </a:highlight>
                <a:latin typeface="Courier New" panose="02070309020205020404" pitchFamily="49" charset="0"/>
                <a:cs typeface="Courier New" panose="02070309020205020404" pitchFamily="49" charset="0"/>
              </a:rPr>
              <a:t>GCGATGCAAA</a:t>
            </a:r>
            <a:r>
              <a:rPr lang="en-US" sz="2052" b="1" dirty="0">
                <a:highlight>
                  <a:srgbClr val="FF00FF"/>
                </a:highlight>
                <a:latin typeface="Courier New" panose="02070309020205020404" pitchFamily="49" charset="0"/>
                <a:cs typeface="Courier New" panose="02070309020205020404" pitchFamily="49" charset="0"/>
              </a:rPr>
              <a:t>TTTTTTT</a:t>
            </a:r>
            <a:r>
              <a:rPr lang="en-US" sz="2052" dirty="0">
                <a:highlight>
                  <a:srgbClr val="00FFFF"/>
                </a:highlight>
                <a:latin typeface="Courier New" panose="02070309020205020404" pitchFamily="49" charset="0"/>
                <a:cs typeface="Courier New" panose="02070309020205020404" pitchFamily="49" charset="0"/>
              </a:rPr>
              <a:t>CCTAGAT</a:t>
            </a:r>
            <a:r>
              <a:rPr lang="en-US" sz="2052" dirty="0">
                <a:latin typeface="Courier New" panose="02070309020205020404" pitchFamily="49" charset="0"/>
                <a:cs typeface="Courier New" panose="02070309020205020404" pitchFamily="49" charset="0"/>
              </a:rPr>
              <a:t>GCC-</a:t>
            </a:r>
          </a:p>
          <a:p>
            <a:r>
              <a:rPr lang="en-US" sz="2052" dirty="0">
                <a:latin typeface="Courier New" panose="02070309020205020404" pitchFamily="49" charset="0"/>
                <a:cs typeface="Courier New" panose="02070309020205020404" pitchFamily="49" charset="0"/>
              </a:rPr>
              <a:t>-TTA</a:t>
            </a:r>
            <a:r>
              <a:rPr lang="en-US" sz="2052" dirty="0">
                <a:highlight>
                  <a:srgbClr val="FFFF00"/>
                </a:highlight>
                <a:latin typeface="Courier New" panose="02070309020205020404" pitchFamily="49" charset="0"/>
                <a:cs typeface="Courier New" panose="02070309020205020404" pitchFamily="49" charset="0"/>
              </a:rPr>
              <a:t>CGCTACGTTT</a:t>
            </a:r>
            <a:r>
              <a:rPr lang="en-US" sz="2052" b="1" dirty="0">
                <a:highlight>
                  <a:srgbClr val="FF00FF"/>
                </a:highlight>
                <a:latin typeface="Courier New" panose="02070309020205020404" pitchFamily="49" charset="0"/>
                <a:cs typeface="Courier New" panose="02070309020205020404" pitchFamily="49" charset="0"/>
              </a:rPr>
              <a:t>AAAAAAA</a:t>
            </a:r>
            <a:r>
              <a:rPr lang="en-US" sz="2052" dirty="0">
                <a:highlight>
                  <a:srgbClr val="00FFFF"/>
                </a:highlight>
                <a:latin typeface="Courier New" panose="02070309020205020404" pitchFamily="49" charset="0"/>
                <a:cs typeface="Courier New" panose="02070309020205020404" pitchFamily="49" charset="0"/>
              </a:rPr>
              <a:t>GGATCTA</a:t>
            </a:r>
            <a:r>
              <a:rPr lang="en-US" sz="2052" dirty="0">
                <a:latin typeface="Courier New" panose="02070309020205020404" pitchFamily="49" charset="0"/>
                <a:cs typeface="Courier New" panose="02070309020205020404" pitchFamily="49" charset="0"/>
              </a:rPr>
              <a:t>CGG-</a:t>
            </a:r>
          </a:p>
        </p:txBody>
      </p:sp>
      <p:sp>
        <p:nvSpPr>
          <p:cNvPr id="7" name="TextBox 6">
            <a:extLst>
              <a:ext uri="{FF2B5EF4-FFF2-40B4-BE49-F238E27FC236}">
                <a16:creationId xmlns:a16="http://schemas.microsoft.com/office/drawing/2014/main" id="{23380B8E-BB1B-B569-D9AB-50A6C2C8A89D}"/>
              </a:ext>
            </a:extLst>
          </p:cNvPr>
          <p:cNvSpPr txBox="1"/>
          <p:nvPr/>
        </p:nvSpPr>
        <p:spPr>
          <a:xfrm>
            <a:off x="8645831" y="2277758"/>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8" name="TextBox 7">
            <a:extLst>
              <a:ext uri="{FF2B5EF4-FFF2-40B4-BE49-F238E27FC236}">
                <a16:creationId xmlns:a16="http://schemas.microsoft.com/office/drawing/2014/main" id="{FEEBB85B-EA22-9DB5-882C-BD070E362A95}"/>
              </a:ext>
            </a:extLst>
          </p:cNvPr>
          <p:cNvSpPr txBox="1"/>
          <p:nvPr/>
        </p:nvSpPr>
        <p:spPr>
          <a:xfrm>
            <a:off x="10208564" y="2277758"/>
            <a:ext cx="48690" cy="420115"/>
          </a:xfrm>
          <a:prstGeom prst="rect">
            <a:avLst/>
          </a:prstGeom>
          <a:noFill/>
        </p:spPr>
        <p:txBody>
          <a:bodyPr wrap="square" rtlCol="0">
            <a:spAutoFit/>
          </a:bodyPr>
          <a:lstStyle/>
          <a:p>
            <a:r>
              <a:rPr lang="en-US" sz="2130" dirty="0">
                <a:latin typeface="Arial" panose="020B0604020202020204" pitchFamily="34" charset="0"/>
              </a:rPr>
              <a:t>D</a:t>
            </a:r>
          </a:p>
        </p:txBody>
      </p:sp>
      <p:sp>
        <p:nvSpPr>
          <p:cNvPr id="13" name="TextBox 12">
            <a:extLst>
              <a:ext uri="{FF2B5EF4-FFF2-40B4-BE49-F238E27FC236}">
                <a16:creationId xmlns:a16="http://schemas.microsoft.com/office/drawing/2014/main" id="{7B7FEE48-9F22-0EB7-02E3-E9077CD9516E}"/>
              </a:ext>
            </a:extLst>
          </p:cNvPr>
          <p:cNvSpPr txBox="1"/>
          <p:nvPr/>
        </p:nvSpPr>
        <p:spPr>
          <a:xfrm>
            <a:off x="11599937" y="2277758"/>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6" name="Text Box 67">
            <a:extLst>
              <a:ext uri="{FF2B5EF4-FFF2-40B4-BE49-F238E27FC236}">
                <a16:creationId xmlns:a16="http://schemas.microsoft.com/office/drawing/2014/main" id="{679E0C37-8A52-FBAF-FD79-3631786B59D5}"/>
              </a:ext>
            </a:extLst>
          </p:cNvPr>
          <p:cNvSpPr txBox="1">
            <a:spLocks noChangeArrowheads="1"/>
          </p:cNvSpPr>
          <p:nvPr/>
        </p:nvSpPr>
        <p:spPr bwMode="auto">
          <a:xfrm>
            <a:off x="4822934" y="4048423"/>
            <a:ext cx="344967"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00FF"/>
                </a:highlight>
                <a:latin typeface="Arial" panose="020B0604020202020204" pitchFamily="34" charset="0"/>
                <a:cs typeface="Arial" panose="020B0604020202020204" pitchFamily="34" charset="0"/>
              </a:rPr>
              <a:t>Z</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17" name="Text Box 67">
            <a:extLst>
              <a:ext uri="{FF2B5EF4-FFF2-40B4-BE49-F238E27FC236}">
                <a16:creationId xmlns:a16="http://schemas.microsoft.com/office/drawing/2014/main" id="{0D097B01-D577-67B0-8A35-BCF03D42E7B4}"/>
              </a:ext>
            </a:extLst>
          </p:cNvPr>
          <p:cNvSpPr txBox="1">
            <a:spLocks noChangeArrowheads="1"/>
          </p:cNvSpPr>
          <p:nvPr/>
        </p:nvSpPr>
        <p:spPr bwMode="auto">
          <a:xfrm>
            <a:off x="5418878" y="4158769"/>
            <a:ext cx="359394"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00FFFF"/>
                </a:highlight>
                <a:latin typeface="Arial" panose="020B0604020202020204" pitchFamily="34" charset="0"/>
                <a:cs typeface="Arial" panose="020B0604020202020204" pitchFamily="34" charset="0"/>
              </a:rPr>
              <a:t>E</a:t>
            </a:r>
          </a:p>
        </p:txBody>
      </p:sp>
      <p:sp>
        <p:nvSpPr>
          <p:cNvPr id="18" name="Text Box 67">
            <a:extLst>
              <a:ext uri="{FF2B5EF4-FFF2-40B4-BE49-F238E27FC236}">
                <a16:creationId xmlns:a16="http://schemas.microsoft.com/office/drawing/2014/main" id="{83A5639D-8680-D179-2245-E7478999AEAF}"/>
              </a:ext>
            </a:extLst>
          </p:cNvPr>
          <p:cNvSpPr txBox="1">
            <a:spLocks noChangeArrowheads="1"/>
          </p:cNvSpPr>
          <p:nvPr/>
        </p:nvSpPr>
        <p:spPr bwMode="auto">
          <a:xfrm>
            <a:off x="4220377" y="4163619"/>
            <a:ext cx="449162" cy="4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52" dirty="0">
                <a:highlight>
                  <a:srgbClr val="FFFF00"/>
                </a:highlight>
                <a:latin typeface="Arial" panose="020B0604020202020204" pitchFamily="34" charset="0"/>
                <a:cs typeface="Arial" panose="020B0604020202020204" pitchFamily="34" charset="0"/>
              </a:rPr>
              <a:t>C</a:t>
            </a:r>
            <a:r>
              <a:rPr lang="en-US" altLang="en-US" sz="2052" dirty="0">
                <a:latin typeface="Arial" panose="020B0604020202020204" pitchFamily="34" charset="0"/>
                <a:cs typeface="Arial" panose="020B0604020202020204" pitchFamily="34" charset="0"/>
              </a:rPr>
              <a:t> </a:t>
            </a:r>
            <a:endParaRPr lang="en-US" altLang="en-US" sz="2052" dirty="0">
              <a:highlight>
                <a:srgbClr val="00FFFF"/>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06991FF-7310-46A8-B9DF-9B3C036652E5}"/>
              </a:ext>
            </a:extLst>
          </p:cNvPr>
          <p:cNvSpPr txBox="1"/>
          <p:nvPr/>
        </p:nvSpPr>
        <p:spPr>
          <a:xfrm>
            <a:off x="8251457" y="4251032"/>
            <a:ext cx="381836" cy="420115"/>
          </a:xfrm>
          <a:prstGeom prst="rect">
            <a:avLst/>
          </a:prstGeom>
          <a:noFill/>
        </p:spPr>
        <p:txBody>
          <a:bodyPr wrap="none" rtlCol="0">
            <a:spAutoFit/>
          </a:bodyPr>
          <a:lstStyle/>
          <a:p>
            <a:r>
              <a:rPr lang="en-US" sz="2130" dirty="0">
                <a:highlight>
                  <a:srgbClr val="FFFF00"/>
                </a:highlight>
                <a:latin typeface="Arial" panose="020B0604020202020204" pitchFamily="34" charset="0"/>
              </a:rPr>
              <a:t>C</a:t>
            </a:r>
          </a:p>
        </p:txBody>
      </p:sp>
      <p:sp>
        <p:nvSpPr>
          <p:cNvPr id="22" name="TextBox 21">
            <a:extLst>
              <a:ext uri="{FF2B5EF4-FFF2-40B4-BE49-F238E27FC236}">
                <a16:creationId xmlns:a16="http://schemas.microsoft.com/office/drawing/2014/main" id="{A152AAD3-7BC0-7439-B575-3B873232F8B1}"/>
              </a:ext>
            </a:extLst>
          </p:cNvPr>
          <p:cNvSpPr txBox="1"/>
          <p:nvPr/>
        </p:nvSpPr>
        <p:spPr>
          <a:xfrm>
            <a:off x="10017632" y="4240958"/>
            <a:ext cx="48690" cy="420115"/>
          </a:xfrm>
          <a:prstGeom prst="rect">
            <a:avLst/>
          </a:prstGeom>
          <a:noFill/>
        </p:spPr>
        <p:txBody>
          <a:bodyPr wrap="square" rtlCol="0">
            <a:spAutoFit/>
          </a:bodyPr>
          <a:lstStyle/>
          <a:p>
            <a:r>
              <a:rPr lang="en-US" sz="2130" dirty="0">
                <a:highlight>
                  <a:srgbClr val="FF00FF"/>
                </a:highlight>
                <a:latin typeface="Arial" panose="020B0604020202020204" pitchFamily="34" charset="0"/>
              </a:rPr>
              <a:t>Z</a:t>
            </a:r>
          </a:p>
        </p:txBody>
      </p:sp>
      <p:sp>
        <p:nvSpPr>
          <p:cNvPr id="23" name="TextBox 22">
            <a:extLst>
              <a:ext uri="{FF2B5EF4-FFF2-40B4-BE49-F238E27FC236}">
                <a16:creationId xmlns:a16="http://schemas.microsoft.com/office/drawing/2014/main" id="{D494C53F-C057-CCE5-7C78-693C8B7F7332}"/>
              </a:ext>
            </a:extLst>
          </p:cNvPr>
          <p:cNvSpPr txBox="1"/>
          <p:nvPr/>
        </p:nvSpPr>
        <p:spPr>
          <a:xfrm>
            <a:off x="11205562" y="4251032"/>
            <a:ext cx="367408" cy="420115"/>
          </a:xfrm>
          <a:prstGeom prst="rect">
            <a:avLst/>
          </a:prstGeom>
          <a:noFill/>
        </p:spPr>
        <p:txBody>
          <a:bodyPr wrap="none" rtlCol="0">
            <a:spAutoFit/>
          </a:bodyPr>
          <a:lstStyle/>
          <a:p>
            <a:r>
              <a:rPr lang="en-US" sz="2130" dirty="0">
                <a:highlight>
                  <a:srgbClr val="00FFFF"/>
                </a:highlight>
                <a:latin typeface="Arial" panose="020B0604020202020204" pitchFamily="34" charset="0"/>
              </a:rPr>
              <a:t>E</a:t>
            </a:r>
          </a:p>
        </p:txBody>
      </p:sp>
      <p:sp>
        <p:nvSpPr>
          <p:cNvPr id="19" name="Date Placeholder 18">
            <a:extLst>
              <a:ext uri="{FF2B5EF4-FFF2-40B4-BE49-F238E27FC236}">
                <a16:creationId xmlns:a16="http://schemas.microsoft.com/office/drawing/2014/main" id="{04230989-FB86-73DD-47C2-C72D77FF682C}"/>
              </a:ext>
            </a:extLst>
          </p:cNvPr>
          <p:cNvSpPr>
            <a:spLocks noGrp="1"/>
          </p:cNvSpPr>
          <p:nvPr>
            <p:ph type="dt" sz="half" idx="10"/>
          </p:nvPr>
        </p:nvSpPr>
        <p:spPr/>
        <p:txBody>
          <a:bodyPr/>
          <a:lstStyle/>
          <a:p>
            <a:fld id="{32BD10B5-746F-4761-822E-8FCD239CA2EE}" type="datetime1">
              <a:rPr lang="en-US" smtClean="0"/>
              <a:t>2/8/2025</a:t>
            </a:fld>
            <a:endParaRPr lang="en-US"/>
          </a:p>
        </p:txBody>
      </p:sp>
      <p:sp>
        <p:nvSpPr>
          <p:cNvPr id="20" name="Footer Placeholder 19">
            <a:extLst>
              <a:ext uri="{FF2B5EF4-FFF2-40B4-BE49-F238E27FC236}">
                <a16:creationId xmlns:a16="http://schemas.microsoft.com/office/drawing/2014/main" id="{62A1EC57-5E60-E714-40FD-A80F18BD51AD}"/>
              </a:ext>
            </a:extLst>
          </p:cNvPr>
          <p:cNvSpPr>
            <a:spLocks noGrp="1"/>
          </p:cNvSpPr>
          <p:nvPr>
            <p:ph type="ftr" sz="quarter" idx="11"/>
          </p:nvPr>
        </p:nvSpPr>
        <p:spPr/>
        <p:txBody>
          <a:bodyPr/>
          <a:lstStyle/>
          <a:p>
            <a:r>
              <a:rPr lang="en-US"/>
              <a:t>Drugs and Disease Spring 2025 - Lecture 5</a:t>
            </a:r>
          </a:p>
        </p:txBody>
      </p:sp>
      <p:sp>
        <p:nvSpPr>
          <p:cNvPr id="24" name="Slide Number Placeholder 23">
            <a:extLst>
              <a:ext uri="{FF2B5EF4-FFF2-40B4-BE49-F238E27FC236}">
                <a16:creationId xmlns:a16="http://schemas.microsoft.com/office/drawing/2014/main" id="{E96AFCF4-DF1E-15F7-42A0-507D6CC4C3E6}"/>
              </a:ext>
            </a:extLst>
          </p:cNvPr>
          <p:cNvSpPr>
            <a:spLocks noGrp="1"/>
          </p:cNvSpPr>
          <p:nvPr>
            <p:ph type="sldNum" sz="quarter" idx="12"/>
          </p:nvPr>
        </p:nvSpPr>
        <p:spPr/>
        <p:txBody>
          <a:bodyPr/>
          <a:lstStyle/>
          <a:p>
            <a:fld id="{DC3BB032-4020-48F4-953B-341806DC4A2B}" type="slidenum">
              <a:rPr lang="en-US" smtClean="0"/>
              <a:pPr/>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79254"/>
                                        </p:tgtEl>
                                        <p:attrNameLst>
                                          <p:attrName>style.visibility</p:attrName>
                                        </p:attrNameLst>
                                      </p:cBhvr>
                                      <p:to>
                                        <p:strVal val="visible"/>
                                      </p:to>
                                    </p:set>
                                    <p:animEffect transition="in" filter="wipe(up)">
                                      <p:cBhvr>
                                        <p:cTn id="7" dur="500"/>
                                        <p:tgtEl>
                                          <p:spTgt spid="1792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9255"/>
                                        </p:tgtEl>
                                        <p:attrNameLst>
                                          <p:attrName>style.visibility</p:attrName>
                                        </p:attrNameLst>
                                      </p:cBhvr>
                                      <p:to>
                                        <p:strVal val="visible"/>
                                      </p:to>
                                    </p:set>
                                    <p:animEffect transition="in" filter="dissolve">
                                      <p:cBhvr>
                                        <p:cTn id="10" dur="500"/>
                                        <p:tgtEl>
                                          <p:spTgt spid="17925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79269"/>
                                        </p:tgtEl>
                                        <p:attrNameLst>
                                          <p:attrName>style.visibility</p:attrName>
                                        </p:attrNameLst>
                                      </p:cBhvr>
                                      <p:to>
                                        <p:strVal val="visible"/>
                                      </p:to>
                                    </p:set>
                                    <p:animEffect transition="in" filter="wipe(left)">
                                      <p:cBhvr>
                                        <p:cTn id="15" dur="500"/>
                                        <p:tgtEl>
                                          <p:spTgt spid="179269"/>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179256"/>
                                        </p:tgtEl>
                                        <p:attrNameLst>
                                          <p:attrName>style.visibility</p:attrName>
                                        </p:attrNameLst>
                                      </p:cBhvr>
                                      <p:to>
                                        <p:strVal val="visible"/>
                                      </p:to>
                                    </p:set>
                                    <p:animEffect transition="in" filter="dissolve">
                                      <p:cBhvr>
                                        <p:cTn id="19" dur="500"/>
                                        <p:tgtEl>
                                          <p:spTgt spid="17925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79267"/>
                                        </p:tgtEl>
                                        <p:attrNameLst>
                                          <p:attrName>style.visibility</p:attrName>
                                        </p:attrNameLst>
                                      </p:cBhvr>
                                      <p:to>
                                        <p:strVal val="visible"/>
                                      </p:to>
                                    </p:set>
                                    <p:animEffect transition="in" filter="dissolve">
                                      <p:cBhvr>
                                        <p:cTn id="22" dur="500"/>
                                        <p:tgtEl>
                                          <p:spTgt spid="179267"/>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9268"/>
                                        </p:tgtEl>
                                        <p:attrNameLst>
                                          <p:attrName>style.visibility</p:attrName>
                                        </p:attrNameLst>
                                      </p:cBhvr>
                                      <p:to>
                                        <p:strVal val="visible"/>
                                      </p:to>
                                    </p:set>
                                    <p:animEffect transition="in" filter="dissolve">
                                      <p:cBhvr>
                                        <p:cTn id="25" dur="500"/>
                                        <p:tgtEl>
                                          <p:spTgt spid="17926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179271"/>
                                        </p:tgtEl>
                                        <p:attrNameLst>
                                          <p:attrName>style.visibility</p:attrName>
                                        </p:attrNameLst>
                                      </p:cBhvr>
                                      <p:to>
                                        <p:strVal val="visible"/>
                                      </p:to>
                                    </p:set>
                                    <p:animEffect transition="in" filter="dissolve">
                                      <p:cBhvr>
                                        <p:cTn id="30" dur="500"/>
                                        <p:tgtEl>
                                          <p:spTgt spid="17927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79312"/>
                                        </p:tgtEl>
                                        <p:attrNameLst>
                                          <p:attrName>style.visibility</p:attrName>
                                        </p:attrNameLst>
                                      </p:cBhvr>
                                      <p:to>
                                        <p:strVal val="visible"/>
                                      </p:to>
                                    </p:set>
                                    <p:animEffect transition="in" filter="dissolve">
                                      <p:cBhvr>
                                        <p:cTn id="33" dur="500"/>
                                        <p:tgtEl>
                                          <p:spTgt spid="179312"/>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9313"/>
                                        </p:tgtEl>
                                        <p:attrNameLst>
                                          <p:attrName>style.visibility</p:attrName>
                                        </p:attrNameLst>
                                      </p:cBhvr>
                                      <p:to>
                                        <p:strVal val="visible"/>
                                      </p:to>
                                    </p:set>
                                    <p:animEffect transition="in" filter="dissolve">
                                      <p:cBhvr>
                                        <p:cTn id="36" dur="500"/>
                                        <p:tgtEl>
                                          <p:spTgt spid="1793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179343"/>
                                        </p:tgtEl>
                                        <p:attrNameLst>
                                          <p:attrName>style.visibility</p:attrName>
                                        </p:attrNameLst>
                                      </p:cBhvr>
                                      <p:to>
                                        <p:strVal val="visible"/>
                                      </p:to>
                                    </p:set>
                                    <p:animEffect transition="in" filter="wipe(right)">
                                      <p:cBhvr>
                                        <p:cTn id="41" dur="500"/>
                                        <p:tgtEl>
                                          <p:spTgt spid="179343"/>
                                        </p:tgtEl>
                                      </p:cBhvr>
                                    </p:animEffect>
                                  </p:childTnLst>
                                </p:cTn>
                              </p:par>
                            </p:childTnLst>
                          </p:cTn>
                        </p:par>
                        <p:par>
                          <p:cTn id="42" fill="hold" nodeType="afterGroup">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179342"/>
                                        </p:tgtEl>
                                        <p:attrNameLst>
                                          <p:attrName>style.visibility</p:attrName>
                                        </p:attrNameLst>
                                      </p:cBhvr>
                                      <p:to>
                                        <p:strVal val="visible"/>
                                      </p:to>
                                    </p:set>
                                    <p:animEffect transition="in" filter="dissolve">
                                      <p:cBhvr>
                                        <p:cTn id="45" dur="500"/>
                                        <p:tgtEl>
                                          <p:spTgt spid="1793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ssolve">
                                      <p:cBhvr>
                                        <p:cTn id="48" dur="500"/>
                                        <p:tgtEl>
                                          <p:spTgt spid="1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dissolve">
                                      <p:cBhvr>
                                        <p:cTn id="51" dur="500"/>
                                        <p:tgtEl>
                                          <p:spTgt spid="1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dissolv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55" grpId="0"/>
      <p:bldP spid="179267" grpId="0"/>
      <p:bldP spid="179268" grpId="0"/>
      <p:bldP spid="179312" grpId="0"/>
      <p:bldP spid="179313" grpId="0"/>
      <p:bldP spid="179342" grpId="0"/>
      <p:bldP spid="16" grpId="0"/>
      <p:bldP spid="17"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22198-6495-49CB-8445-CA8C4CBED5DD}"/>
              </a:ext>
            </a:extLst>
          </p:cNvPr>
          <p:cNvPicPr>
            <a:picLocks noChangeAspect="1"/>
          </p:cNvPicPr>
          <p:nvPr/>
        </p:nvPicPr>
        <p:blipFill rotWithShape="1">
          <a:blip r:embed="rId2"/>
          <a:srcRect l="8000" t="917" r="9333" b="1835"/>
          <a:stretch/>
        </p:blipFill>
        <p:spPr>
          <a:xfrm>
            <a:off x="4121401" y="2372942"/>
            <a:ext cx="6581023" cy="4301004"/>
          </a:xfrm>
          <a:prstGeom prst="rect">
            <a:avLst/>
          </a:prstGeom>
        </p:spPr>
      </p:pic>
      <p:sp>
        <p:nvSpPr>
          <p:cNvPr id="10" name="TextBox 9">
            <a:extLst>
              <a:ext uri="{FF2B5EF4-FFF2-40B4-BE49-F238E27FC236}">
                <a16:creationId xmlns:a16="http://schemas.microsoft.com/office/drawing/2014/main" id="{1F5867DE-1D2E-4491-91DC-D5A795E9CD20}"/>
              </a:ext>
            </a:extLst>
          </p:cNvPr>
          <p:cNvSpPr txBox="1"/>
          <p:nvPr/>
        </p:nvSpPr>
        <p:spPr>
          <a:xfrm>
            <a:off x="7939881" y="1316754"/>
            <a:ext cx="2844048" cy="723916"/>
          </a:xfrm>
          <a:prstGeom prst="rect">
            <a:avLst/>
          </a:prstGeom>
          <a:noFill/>
        </p:spPr>
        <p:txBody>
          <a:bodyPr wrap="none" rtlCol="0">
            <a:spAutoFit/>
          </a:bodyPr>
          <a:lstStyle/>
          <a:p>
            <a:r>
              <a:rPr lang="en-US" sz="2052" dirty="0">
                <a:latin typeface="Arial" panose="020B0604020202020204" pitchFamily="34" charset="0"/>
              </a:rPr>
              <a:t>Double stranded break</a:t>
            </a:r>
          </a:p>
          <a:p>
            <a:r>
              <a:rPr lang="en-US" sz="2052" dirty="0">
                <a:latin typeface="Arial" panose="020B0604020202020204" pitchFamily="34" charset="0"/>
              </a:rPr>
              <a:t>(3 bases from PAM)</a:t>
            </a:r>
          </a:p>
        </p:txBody>
      </p:sp>
      <p:cxnSp>
        <p:nvCxnSpPr>
          <p:cNvPr id="12" name="Straight Arrow Connector 11">
            <a:extLst>
              <a:ext uri="{FF2B5EF4-FFF2-40B4-BE49-F238E27FC236}">
                <a16:creationId xmlns:a16="http://schemas.microsoft.com/office/drawing/2014/main" id="{00D9B39E-D030-4375-96AB-F125CF075814}"/>
              </a:ext>
            </a:extLst>
          </p:cNvPr>
          <p:cNvCxnSpPr>
            <a:cxnSpLocks/>
          </p:cNvCxnSpPr>
          <p:nvPr/>
        </p:nvCxnSpPr>
        <p:spPr>
          <a:xfrm flipH="1">
            <a:off x="7698691" y="2060036"/>
            <a:ext cx="1311126" cy="13347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4143FF2-E134-4D84-810A-94C3B9430CCF}"/>
              </a:ext>
            </a:extLst>
          </p:cNvPr>
          <p:cNvCxnSpPr>
            <a:cxnSpLocks/>
          </p:cNvCxnSpPr>
          <p:nvPr/>
        </p:nvCxnSpPr>
        <p:spPr>
          <a:xfrm flipH="1">
            <a:off x="7796415" y="2077669"/>
            <a:ext cx="1213404" cy="24066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6E593D-34AB-4920-91D8-45E4A5A261B1}"/>
              </a:ext>
            </a:extLst>
          </p:cNvPr>
          <p:cNvSpPr txBox="1"/>
          <p:nvPr/>
        </p:nvSpPr>
        <p:spPr>
          <a:xfrm>
            <a:off x="326046" y="3046144"/>
            <a:ext cx="3352800" cy="3416320"/>
          </a:xfrm>
          <a:prstGeom prst="rect">
            <a:avLst/>
          </a:prstGeom>
          <a:noFill/>
        </p:spPr>
        <p:txBody>
          <a:bodyPr wrap="square" rtlCol="0">
            <a:spAutoFit/>
          </a:bodyPr>
          <a:lstStyle/>
          <a:p>
            <a:pPr marL="304324" indent="-304324"/>
            <a:r>
              <a:rPr lang="en-US" sz="1800" b="1" dirty="0">
                <a:latin typeface="Arial" panose="020B0604020202020204" pitchFamily="34" charset="0"/>
                <a:cs typeface="Arial" panose="020B0604020202020204" pitchFamily="34" charset="0"/>
              </a:rPr>
              <a:t>Step 2. </a:t>
            </a:r>
            <a:r>
              <a:rPr lang="en-US" sz="1800" dirty="0">
                <a:latin typeface="Arial" panose="020B0604020202020204" pitchFamily="34" charset="0"/>
                <a:cs typeface="Arial" panose="020B0604020202020204" pitchFamily="34" charset="0"/>
              </a:rPr>
              <a:t>After PAM recognition by Cas9, guide RNA unwinds DNA,  by pairing with one DNA strand.</a:t>
            </a:r>
          </a:p>
          <a:p>
            <a:pPr marL="304324" indent="-304324"/>
            <a:r>
              <a:rPr lang="en-US" sz="1800" b="1" dirty="0">
                <a:latin typeface="Arial" panose="020B0604020202020204" pitchFamily="34" charset="0"/>
                <a:cs typeface="Arial" panose="020B0604020202020204" pitchFamily="34" charset="0"/>
              </a:rPr>
              <a:t>Step 3. </a:t>
            </a:r>
            <a:r>
              <a:rPr lang="en-US" sz="1800" dirty="0">
                <a:latin typeface="Arial" panose="020B0604020202020204" pitchFamily="34" charset="0"/>
                <a:cs typeface="Arial" panose="020B0604020202020204" pitchFamily="34" charset="0"/>
              </a:rPr>
              <a:t>Cas9 cleaves both strands near site, generating a double strand break.</a:t>
            </a:r>
          </a:p>
          <a:p>
            <a:pPr marL="304324" indent="-304324"/>
            <a:r>
              <a:rPr lang="en-US" sz="1800" b="1" dirty="0">
                <a:latin typeface="Arial" panose="020B0604020202020204" pitchFamily="34" charset="0"/>
                <a:cs typeface="Arial" panose="020B0604020202020204" pitchFamily="34" charset="0"/>
              </a:rPr>
              <a:t>Step 4. </a:t>
            </a:r>
            <a:r>
              <a:rPr lang="en-US" sz="1800" dirty="0">
                <a:latin typeface="Arial" panose="020B0604020202020204" pitchFamily="34" charset="0"/>
                <a:cs typeface="Arial" panose="020B0604020202020204" pitchFamily="34" charset="0"/>
              </a:rPr>
              <a:t>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160539" y="39414"/>
            <a:ext cx="9387506" cy="551241"/>
          </a:xfrm>
          <a:prstGeom prst="rect">
            <a:avLst/>
          </a:prstGeom>
          <a:noFill/>
        </p:spPr>
        <p:txBody>
          <a:bodyPr wrap="none" rtlCol="0">
            <a:spAutoFit/>
          </a:bodyPr>
          <a:lstStyle/>
          <a:p>
            <a:r>
              <a:rPr lang="en-US" sz="2982" dirty="0">
                <a:latin typeface="Arial" panose="020B0604020202020204" pitchFamily="34" charset="0"/>
              </a:rPr>
              <a:t>How to Cut at a Defined Location - Cas9 + Guide RNA</a:t>
            </a:r>
          </a:p>
        </p:txBody>
      </p:sp>
      <p:sp>
        <p:nvSpPr>
          <p:cNvPr id="5" name="Date Placeholder 4">
            <a:extLst>
              <a:ext uri="{FF2B5EF4-FFF2-40B4-BE49-F238E27FC236}">
                <a16:creationId xmlns:a16="http://schemas.microsoft.com/office/drawing/2014/main" id="{F8651D15-BF7C-CE84-7FAE-9AE6EDC0C709}"/>
              </a:ext>
            </a:extLst>
          </p:cNvPr>
          <p:cNvSpPr>
            <a:spLocks noGrp="1"/>
          </p:cNvSpPr>
          <p:nvPr>
            <p:ph type="dt" sz="half" idx="10"/>
          </p:nvPr>
        </p:nvSpPr>
        <p:spPr/>
        <p:txBody>
          <a:bodyPr/>
          <a:lstStyle/>
          <a:p>
            <a:fld id="{E2C383EA-11A1-4811-9BD6-1A43C8CD3E23}" type="datetime1">
              <a:rPr lang="en-US" smtClean="0"/>
              <a:t>2/8/2025</a:t>
            </a:fld>
            <a:endParaRPr lang="en-US"/>
          </a:p>
        </p:txBody>
      </p:sp>
      <p:sp>
        <p:nvSpPr>
          <p:cNvPr id="8" name="Footer Placeholder 7">
            <a:extLst>
              <a:ext uri="{FF2B5EF4-FFF2-40B4-BE49-F238E27FC236}">
                <a16:creationId xmlns:a16="http://schemas.microsoft.com/office/drawing/2014/main" id="{E824F414-690B-E976-8E65-5C98D3C52015}"/>
              </a:ext>
            </a:extLst>
          </p:cNvPr>
          <p:cNvSpPr>
            <a:spLocks noGrp="1"/>
          </p:cNvSpPr>
          <p:nvPr>
            <p:ph type="ftr" sz="quarter" idx="11"/>
          </p:nvPr>
        </p:nvSpPr>
        <p:spPr/>
        <p:txBody>
          <a:bodyPr/>
          <a:lstStyle/>
          <a:p>
            <a:r>
              <a:rPr lang="en-US"/>
              <a:t>Drugs and Disease Spring 2025 - Lecture 5</a:t>
            </a:r>
          </a:p>
        </p:txBody>
      </p:sp>
      <p:sp>
        <p:nvSpPr>
          <p:cNvPr id="9" name="Slide Number Placeholder 8">
            <a:extLst>
              <a:ext uri="{FF2B5EF4-FFF2-40B4-BE49-F238E27FC236}">
                <a16:creationId xmlns:a16="http://schemas.microsoft.com/office/drawing/2014/main" id="{8C7F0D1A-9D52-DCE6-929E-1B2D56657B97}"/>
              </a:ext>
            </a:extLst>
          </p:cNvPr>
          <p:cNvSpPr>
            <a:spLocks noGrp="1"/>
          </p:cNvSpPr>
          <p:nvPr>
            <p:ph type="sldNum" sz="quarter" idx="12"/>
          </p:nvPr>
        </p:nvSpPr>
        <p:spPr/>
        <p:txBody>
          <a:bodyPr/>
          <a:lstStyle/>
          <a:p>
            <a:fld id="{DC3BB032-4020-48F4-953B-341806DC4A2B}" type="slidenum">
              <a:rPr lang="en-US" smtClean="0"/>
              <a:pPr/>
              <a:t>58</a:t>
            </a:fld>
            <a:endParaRPr lang="en-US"/>
          </a:p>
        </p:txBody>
      </p:sp>
      <p:sp>
        <p:nvSpPr>
          <p:cNvPr id="3" name="TextBox 2">
            <a:extLst>
              <a:ext uri="{FF2B5EF4-FFF2-40B4-BE49-F238E27FC236}">
                <a16:creationId xmlns:a16="http://schemas.microsoft.com/office/drawing/2014/main" id="{E9645F99-6802-9DDD-B411-642D91279562}"/>
              </a:ext>
            </a:extLst>
          </p:cNvPr>
          <p:cNvSpPr txBox="1"/>
          <p:nvPr/>
        </p:nvSpPr>
        <p:spPr>
          <a:xfrm>
            <a:off x="319881" y="618671"/>
            <a:ext cx="5859553" cy="1938992"/>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Cas9-RNA complex</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Cas9 – nuclease that cuts DNA after activation</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Guide RNA:</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5’ end complementary to target sequence</a:t>
            </a:r>
          </a:p>
          <a:p>
            <a:pPr marL="832287" lvl="1"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3’ end required for Cas9 activity (</a:t>
            </a:r>
            <a:r>
              <a:rPr lang="en-US" sz="2000" dirty="0" err="1">
                <a:latin typeface="Arial" panose="020B0604020202020204" pitchFamily="34" charset="0"/>
                <a:cs typeface="Arial" panose="020B0604020202020204" pitchFamily="34" charset="0"/>
              </a:rPr>
              <a:t>tracrRNA</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BA7C95-2C58-5E0D-6FEC-27DBA570F21D}"/>
              </a:ext>
            </a:extLst>
          </p:cNvPr>
          <p:cNvSpPr txBox="1"/>
          <p:nvPr/>
        </p:nvSpPr>
        <p:spPr>
          <a:xfrm>
            <a:off x="10552776" y="1614912"/>
            <a:ext cx="2438400" cy="147732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Step 1. </a:t>
            </a:r>
            <a:r>
              <a:rPr lang="en-US" sz="1800" dirty="0">
                <a:latin typeface="Arial" panose="020B0604020202020204" pitchFamily="34" charset="0"/>
                <a:cs typeface="Arial" panose="020B0604020202020204" pitchFamily="34" charset="0"/>
              </a:rPr>
              <a:t>Cas9 Binds to PAM, then checks if RNA is complimentary to DNA sequence 5’ to PAM.</a:t>
            </a:r>
          </a:p>
        </p:txBody>
      </p:sp>
    </p:spTree>
    <p:extLst>
      <p:ext uri="{BB962C8B-B14F-4D97-AF65-F5344CB8AC3E}">
        <p14:creationId xmlns:p14="http://schemas.microsoft.com/office/powerpoint/2010/main" val="638788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60174B-DAF4-4BF2-8005-266D9B1A5984}"/>
              </a:ext>
            </a:extLst>
          </p:cNvPr>
          <p:cNvSpPr txBox="1"/>
          <p:nvPr/>
        </p:nvSpPr>
        <p:spPr>
          <a:xfrm>
            <a:off x="162302" y="513408"/>
            <a:ext cx="4787910" cy="1754326"/>
          </a:xfrm>
          <a:prstGeom prst="rect">
            <a:avLst/>
          </a:prstGeom>
          <a:noFill/>
        </p:spPr>
        <p:txBody>
          <a:bodyPr wrap="square" rtlCol="0">
            <a:spAutoFit/>
          </a:bodyPr>
          <a:lstStyle/>
          <a:p>
            <a:r>
              <a:rPr lang="en-US" sz="1800"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6" name="Picture 15">
            <a:extLst>
              <a:ext uri="{FF2B5EF4-FFF2-40B4-BE49-F238E27FC236}">
                <a16:creationId xmlns:a16="http://schemas.microsoft.com/office/drawing/2014/main" id="{050A351A-3CA5-4C22-8E95-5396D3CB81DE}"/>
              </a:ext>
            </a:extLst>
          </p:cNvPr>
          <p:cNvPicPr>
            <a:picLocks noChangeAspect="1"/>
          </p:cNvPicPr>
          <p:nvPr/>
        </p:nvPicPr>
        <p:blipFill>
          <a:blip r:embed="rId4"/>
          <a:stretch>
            <a:fillRect/>
          </a:stretch>
        </p:blipFill>
        <p:spPr>
          <a:xfrm>
            <a:off x="1582445" y="2324070"/>
            <a:ext cx="2231653" cy="2049063"/>
          </a:xfrm>
          <a:prstGeom prst="rect">
            <a:avLst/>
          </a:prstGeom>
        </p:spPr>
      </p:pic>
      <p:sp>
        <p:nvSpPr>
          <p:cNvPr id="17" name="TextBox 16">
            <a:extLst>
              <a:ext uri="{FF2B5EF4-FFF2-40B4-BE49-F238E27FC236}">
                <a16:creationId xmlns:a16="http://schemas.microsoft.com/office/drawing/2014/main" id="{CB6E593D-34AB-4920-91D8-45E4A5A261B1}"/>
              </a:ext>
            </a:extLst>
          </p:cNvPr>
          <p:cNvSpPr txBox="1"/>
          <p:nvPr/>
        </p:nvSpPr>
        <p:spPr>
          <a:xfrm>
            <a:off x="162303" y="4444828"/>
            <a:ext cx="4795376" cy="2031325"/>
          </a:xfrm>
          <a:prstGeom prst="rect">
            <a:avLst/>
          </a:prstGeom>
          <a:noFill/>
        </p:spPr>
        <p:txBody>
          <a:bodyPr wrap="square" rtlCol="0">
            <a:spAutoFit/>
          </a:bodyPr>
          <a:lstStyle/>
          <a:p>
            <a:pPr marL="304324" indent="-304324"/>
            <a:r>
              <a:rPr lang="en-US" sz="1800" dirty="0">
                <a:latin typeface="Arial" panose="020B0604020202020204" pitchFamily="34" charset="0"/>
              </a:rPr>
              <a:t>1. Guide RNA directs Cas9 to desired site, by pairing with one DNA strand.</a:t>
            </a:r>
          </a:p>
          <a:p>
            <a:pPr marL="304324" indent="-304324"/>
            <a:r>
              <a:rPr lang="en-US" sz="1800" dirty="0">
                <a:latin typeface="Arial" panose="020B0604020202020204" pitchFamily="34" charset="0"/>
              </a:rPr>
              <a:t>2. CRISPR cleaves both strands near site, generating a double strand break.</a:t>
            </a:r>
          </a:p>
          <a:p>
            <a:pPr marL="304324" indent="-304324"/>
            <a:r>
              <a:rPr lang="en-US" sz="1800" dirty="0">
                <a:latin typeface="Arial" panose="020B0604020202020204" pitchFamily="34" charset="0"/>
              </a:rPr>
              <a:t>3. Double stranded break triggers DNA repair, using injected replacement DNA for homologous repair</a:t>
            </a:r>
          </a:p>
        </p:txBody>
      </p:sp>
      <p:sp>
        <p:nvSpPr>
          <p:cNvPr id="2" name="TextBox 1">
            <a:extLst>
              <a:ext uri="{FF2B5EF4-FFF2-40B4-BE49-F238E27FC236}">
                <a16:creationId xmlns:a16="http://schemas.microsoft.com/office/drawing/2014/main" id="{8FA1383E-E2EC-4822-B869-B745DC95C429}"/>
              </a:ext>
            </a:extLst>
          </p:cNvPr>
          <p:cNvSpPr txBox="1"/>
          <p:nvPr/>
        </p:nvSpPr>
        <p:spPr>
          <a:xfrm>
            <a:off x="2052404" y="41804"/>
            <a:ext cx="8879354" cy="551241"/>
          </a:xfrm>
          <a:prstGeom prst="rect">
            <a:avLst/>
          </a:prstGeom>
          <a:noFill/>
        </p:spPr>
        <p:txBody>
          <a:bodyPr wrap="none" rtlCol="0">
            <a:spAutoFit/>
          </a:bodyPr>
          <a:lstStyle/>
          <a:p>
            <a:r>
              <a:rPr lang="en-US" sz="2982" dirty="0">
                <a:latin typeface="Arial" panose="020B0604020202020204" pitchFamily="34" charset="0"/>
              </a:rPr>
              <a:t>Altering the Genome Sequence with Cas9-CRISPR</a:t>
            </a:r>
          </a:p>
        </p:txBody>
      </p:sp>
      <p:sp>
        <p:nvSpPr>
          <p:cNvPr id="8" name="Rectangle 7">
            <a:extLst>
              <a:ext uri="{FF2B5EF4-FFF2-40B4-BE49-F238E27FC236}">
                <a16:creationId xmlns:a16="http://schemas.microsoft.com/office/drawing/2014/main" id="{1908E55F-F4B8-4935-ABE5-34600126A44E}"/>
              </a:ext>
            </a:extLst>
          </p:cNvPr>
          <p:cNvSpPr/>
          <p:nvPr/>
        </p:nvSpPr>
        <p:spPr>
          <a:xfrm>
            <a:off x="5112514" y="5837870"/>
            <a:ext cx="7384742" cy="551177"/>
          </a:xfrm>
          <a:prstGeom prst="rect">
            <a:avLst/>
          </a:prstGeom>
        </p:spPr>
        <p:txBody>
          <a:bodyPr wrap="square">
            <a:spAutoFit/>
          </a:bodyPr>
          <a:lstStyle/>
          <a:p>
            <a:r>
              <a:rPr lang="en-US" sz="1491" dirty="0">
                <a:latin typeface="Arial" panose="020B0604020202020204" pitchFamily="34" charset="0"/>
              </a:rPr>
              <a:t>Also view:</a:t>
            </a:r>
          </a:p>
          <a:p>
            <a:r>
              <a:rPr lang="en-US" sz="1491" dirty="0">
                <a:latin typeface="Arial" panose="020B0604020202020204" pitchFamily="34" charset="0"/>
              </a:rPr>
              <a:t>https://wyss.harvard.edu/media-post/gene-editing-mechanism-of-crispr-cas9/</a:t>
            </a:r>
          </a:p>
        </p:txBody>
      </p:sp>
      <p:sp>
        <p:nvSpPr>
          <p:cNvPr id="11" name="Rectangle 10">
            <a:extLst>
              <a:ext uri="{FF2B5EF4-FFF2-40B4-BE49-F238E27FC236}">
                <a16:creationId xmlns:a16="http://schemas.microsoft.com/office/drawing/2014/main" id="{5FF14A5C-1739-4BAB-8631-09ACCACBB950}"/>
              </a:ext>
            </a:extLst>
          </p:cNvPr>
          <p:cNvSpPr/>
          <p:nvPr/>
        </p:nvSpPr>
        <p:spPr>
          <a:xfrm>
            <a:off x="5171309" y="5139068"/>
            <a:ext cx="3599127" cy="408125"/>
          </a:xfrm>
          <a:prstGeom prst="rect">
            <a:avLst/>
          </a:prstGeom>
        </p:spPr>
        <p:txBody>
          <a:bodyPr wrap="none">
            <a:spAutoFit/>
          </a:bodyPr>
          <a:lstStyle/>
          <a:p>
            <a:r>
              <a:rPr lang="en-US" sz="2052" dirty="0">
                <a:latin typeface="Arial" panose="020B0604020202020204" pitchFamily="34" charset="0"/>
              </a:rPr>
              <a:t>(Video originally from Nature)</a:t>
            </a:r>
          </a:p>
        </p:txBody>
      </p:sp>
      <p:pic>
        <p:nvPicPr>
          <p:cNvPr id="13" name="yt1s.com - CRISPR Gene editing and beyond_Trim">
            <a:hlinkClick r:id="" action="ppaction://media"/>
            <a:extLst>
              <a:ext uri="{FF2B5EF4-FFF2-40B4-BE49-F238E27FC236}">
                <a16:creationId xmlns:a16="http://schemas.microsoft.com/office/drawing/2014/main" id="{B4ED9567-0A95-4036-9AE1-5E134A058C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49081" y="924467"/>
            <a:ext cx="7069155" cy="3976400"/>
          </a:xfrm>
          <a:prstGeom prst="rect">
            <a:avLst/>
          </a:prstGeom>
        </p:spPr>
      </p:pic>
      <p:sp>
        <p:nvSpPr>
          <p:cNvPr id="4" name="Date Placeholder 3">
            <a:extLst>
              <a:ext uri="{FF2B5EF4-FFF2-40B4-BE49-F238E27FC236}">
                <a16:creationId xmlns:a16="http://schemas.microsoft.com/office/drawing/2014/main" id="{F4C37881-277B-DFE8-8D45-A8D30BA808AD}"/>
              </a:ext>
            </a:extLst>
          </p:cNvPr>
          <p:cNvSpPr>
            <a:spLocks noGrp="1"/>
          </p:cNvSpPr>
          <p:nvPr>
            <p:ph type="dt" sz="half" idx="10"/>
          </p:nvPr>
        </p:nvSpPr>
        <p:spPr/>
        <p:txBody>
          <a:bodyPr/>
          <a:lstStyle/>
          <a:p>
            <a:fld id="{4DD150DD-3DBC-4FC6-8602-3C709F3FDD76}" type="datetime1">
              <a:rPr lang="en-US" smtClean="0"/>
              <a:t>2/8/2025</a:t>
            </a:fld>
            <a:endParaRPr lang="en-US"/>
          </a:p>
        </p:txBody>
      </p:sp>
      <p:sp>
        <p:nvSpPr>
          <p:cNvPr id="9" name="Footer Placeholder 8">
            <a:extLst>
              <a:ext uri="{FF2B5EF4-FFF2-40B4-BE49-F238E27FC236}">
                <a16:creationId xmlns:a16="http://schemas.microsoft.com/office/drawing/2014/main" id="{49C48F65-A8E9-D77F-131A-CBBB755BDF61}"/>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1DD87EED-83EC-B103-A5A2-850959E1466F}"/>
              </a:ext>
            </a:extLst>
          </p:cNvPr>
          <p:cNvSpPr>
            <a:spLocks noGrp="1"/>
          </p:cNvSpPr>
          <p:nvPr>
            <p:ph type="sldNum" sz="quarter" idx="12"/>
          </p:nvPr>
        </p:nvSpPr>
        <p:spPr/>
        <p:txBody>
          <a:bodyPr/>
          <a:lstStyle/>
          <a:p>
            <a:fld id="{DC3BB032-4020-48F4-953B-341806DC4A2B}" type="slidenum">
              <a:rPr lang="en-US" smtClean="0"/>
              <a:pPr/>
              <a:t>59</a:t>
            </a:fld>
            <a:endParaRPr lang="en-US"/>
          </a:p>
        </p:txBody>
      </p:sp>
    </p:spTree>
    <p:extLst>
      <p:ext uri="{BB962C8B-B14F-4D97-AF65-F5344CB8AC3E}">
        <p14:creationId xmlns:p14="http://schemas.microsoft.com/office/powerpoint/2010/main" val="310803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5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9BC40-D3C4-465F-BC15-C42D93DA4C07}"/>
              </a:ext>
            </a:extLst>
          </p:cNvPr>
          <p:cNvSpPr txBox="1"/>
          <p:nvPr/>
        </p:nvSpPr>
        <p:spPr>
          <a:xfrm>
            <a:off x="4138809" y="51841"/>
            <a:ext cx="5466561" cy="616772"/>
          </a:xfrm>
          <a:prstGeom prst="rect">
            <a:avLst/>
          </a:prstGeom>
          <a:noFill/>
        </p:spPr>
        <p:txBody>
          <a:bodyPr wrap="none" rtlCol="0">
            <a:spAutoFit/>
          </a:bodyPr>
          <a:lstStyle/>
          <a:p>
            <a:r>
              <a:rPr lang="en-US" sz="3408" dirty="0">
                <a:latin typeface="Arial" panose="020B0604020202020204" pitchFamily="34" charset="0"/>
              </a:rPr>
              <a:t>Introduction to Immunology</a:t>
            </a:r>
          </a:p>
        </p:txBody>
      </p:sp>
      <p:sp>
        <p:nvSpPr>
          <p:cNvPr id="3" name="TextBox 2">
            <a:extLst>
              <a:ext uri="{FF2B5EF4-FFF2-40B4-BE49-F238E27FC236}">
                <a16:creationId xmlns:a16="http://schemas.microsoft.com/office/drawing/2014/main" id="{C85D6D01-F86D-4FE8-AA05-43BE12B8428D}"/>
              </a:ext>
            </a:extLst>
          </p:cNvPr>
          <p:cNvSpPr txBox="1"/>
          <p:nvPr/>
        </p:nvSpPr>
        <p:spPr>
          <a:xfrm>
            <a:off x="649207" y="1245460"/>
            <a:ext cx="6681073" cy="1754326"/>
          </a:xfrm>
          <a:prstGeom prst="rect">
            <a:avLst/>
          </a:prstGeom>
          <a:noFill/>
        </p:spPr>
        <p:txBody>
          <a:bodyPr wrap="square" rtlCol="0">
            <a:spAutoFit/>
          </a:bodyPr>
          <a:lstStyle/>
          <a:p>
            <a:pPr marL="365189" indent="-365189">
              <a:buFont typeface="+mj-lt"/>
              <a:buAutoNum type="arabicPeriod"/>
            </a:pPr>
            <a:r>
              <a:rPr lang="en-US" sz="1800" dirty="0">
                <a:latin typeface="Arial" panose="020B0604020202020204" pitchFamily="34" charset="0"/>
              </a:rPr>
              <a:t>Branches of the immune system (Innate and acquired)</a:t>
            </a:r>
          </a:p>
          <a:p>
            <a:pPr marL="365189" indent="-365189">
              <a:buFont typeface="+mj-lt"/>
              <a:buAutoNum type="arabicPeriod"/>
            </a:pPr>
            <a:r>
              <a:rPr lang="en-US" sz="1800" dirty="0">
                <a:latin typeface="Arial" panose="020B0604020202020204" pitchFamily="34" charset="0"/>
              </a:rPr>
              <a:t>Properties of antibodies (Quaternary structure, antigen recognition)</a:t>
            </a:r>
          </a:p>
          <a:p>
            <a:pPr marL="365189" indent="-365189">
              <a:buFont typeface="+mj-lt"/>
              <a:buAutoNum type="arabicPeriod"/>
            </a:pPr>
            <a:r>
              <a:rPr lang="en-US" sz="1800" dirty="0">
                <a:latin typeface="Arial" panose="020B0604020202020204" pitchFamily="34" charset="0"/>
              </a:rPr>
              <a:t>How diverse antibodies are produced:</a:t>
            </a:r>
          </a:p>
          <a:p>
            <a:pPr marL="852107" lvl="1" indent="-365189">
              <a:buFont typeface="Arial" panose="020B0604020202020204" pitchFamily="34" charset="0"/>
              <a:buChar char="•"/>
            </a:pPr>
            <a:r>
              <a:rPr lang="en-US" sz="1800" dirty="0">
                <a:latin typeface="Arial" panose="020B0604020202020204" pitchFamily="34" charset="0"/>
              </a:rPr>
              <a:t>Genome DNA changes</a:t>
            </a:r>
          </a:p>
          <a:p>
            <a:r>
              <a:rPr lang="en-US" sz="1800" dirty="0">
                <a:latin typeface="Arial" panose="020B0604020202020204" pitchFamily="34" charset="0"/>
              </a:rPr>
              <a:t>4. How antibodies eliminate pathogens</a:t>
            </a:r>
          </a:p>
        </p:txBody>
      </p:sp>
      <p:pic>
        <p:nvPicPr>
          <p:cNvPr id="5" name="Picture 4" descr="A screenshot of a cell phone&#10;&#10;Description generated with very high confidence">
            <a:extLst>
              <a:ext uri="{FF2B5EF4-FFF2-40B4-BE49-F238E27FC236}">
                <a16:creationId xmlns:a16="http://schemas.microsoft.com/office/drawing/2014/main" id="{28CC54C0-153F-4851-ABCB-65A53DC87653}"/>
              </a:ext>
            </a:extLst>
          </p:cNvPr>
          <p:cNvPicPr>
            <a:picLocks noChangeAspect="1"/>
          </p:cNvPicPr>
          <p:nvPr/>
        </p:nvPicPr>
        <p:blipFill>
          <a:blip r:embed="rId3"/>
          <a:stretch>
            <a:fillRect/>
          </a:stretch>
        </p:blipFill>
        <p:spPr>
          <a:xfrm>
            <a:off x="7864985" y="1241969"/>
            <a:ext cx="4289107" cy="4655698"/>
          </a:xfrm>
          <a:prstGeom prst="rect">
            <a:avLst/>
          </a:prstGeom>
        </p:spPr>
      </p:pic>
      <p:sp>
        <p:nvSpPr>
          <p:cNvPr id="4" name="Date Placeholder 3">
            <a:extLst>
              <a:ext uri="{FF2B5EF4-FFF2-40B4-BE49-F238E27FC236}">
                <a16:creationId xmlns:a16="http://schemas.microsoft.com/office/drawing/2014/main" id="{48BE2CFC-8949-47F7-9F42-B9CFB0460392}"/>
              </a:ext>
            </a:extLst>
          </p:cNvPr>
          <p:cNvSpPr>
            <a:spLocks noGrp="1"/>
          </p:cNvSpPr>
          <p:nvPr>
            <p:ph type="dt" sz="half" idx="10"/>
          </p:nvPr>
        </p:nvSpPr>
        <p:spPr/>
        <p:txBody>
          <a:bodyPr/>
          <a:lstStyle/>
          <a:p>
            <a:fld id="{1D792C10-86C3-4E57-8CBD-3DF9B68F39D6}" type="datetime1">
              <a:rPr lang="en-US" smtClean="0"/>
              <a:t>2/8/2025</a:t>
            </a:fld>
            <a:endParaRPr lang="en-US" dirty="0"/>
          </a:p>
        </p:txBody>
      </p:sp>
      <p:sp>
        <p:nvSpPr>
          <p:cNvPr id="7" name="Footer Placeholder 6">
            <a:extLst>
              <a:ext uri="{FF2B5EF4-FFF2-40B4-BE49-F238E27FC236}">
                <a16:creationId xmlns:a16="http://schemas.microsoft.com/office/drawing/2014/main" id="{336C796E-50B0-4E99-97E2-8A02C62A0C30}"/>
              </a:ext>
            </a:extLst>
          </p:cNvPr>
          <p:cNvSpPr>
            <a:spLocks noGrp="1"/>
          </p:cNvSpPr>
          <p:nvPr>
            <p:ph type="ftr" sz="quarter" idx="11"/>
          </p:nvPr>
        </p:nvSpPr>
        <p:spPr/>
        <p:txBody>
          <a:bodyPr/>
          <a:lstStyle/>
          <a:p>
            <a:r>
              <a:rPr lang="en-US"/>
              <a:t>Drugs and Disease Spring 2025 - Lecture 5</a:t>
            </a:r>
          </a:p>
        </p:txBody>
      </p:sp>
      <p:sp>
        <p:nvSpPr>
          <p:cNvPr id="6" name="Slide Number Placeholder 5">
            <a:extLst>
              <a:ext uri="{FF2B5EF4-FFF2-40B4-BE49-F238E27FC236}">
                <a16:creationId xmlns:a16="http://schemas.microsoft.com/office/drawing/2014/main" id="{557F8BEE-398D-47D1-B479-0938932FA934}"/>
              </a:ext>
            </a:extLst>
          </p:cNvPr>
          <p:cNvSpPr>
            <a:spLocks noGrp="1"/>
          </p:cNvSpPr>
          <p:nvPr>
            <p:ph type="sldNum" sz="quarter" idx="12"/>
          </p:nvPr>
        </p:nvSpPr>
        <p:spPr/>
        <p:txBody>
          <a:bodyPr/>
          <a:lstStyle/>
          <a:p>
            <a:fld id="{5B355701-1634-9947-B683-B8275B8528C8}" type="slidenum">
              <a:rPr lang="en-US" smtClean="0"/>
              <a:t>6</a:t>
            </a:fld>
            <a:endParaRPr lang="en-US"/>
          </a:p>
        </p:txBody>
      </p:sp>
      <p:sp>
        <p:nvSpPr>
          <p:cNvPr id="8" name="TextBox 7">
            <a:extLst>
              <a:ext uri="{FF2B5EF4-FFF2-40B4-BE49-F238E27FC236}">
                <a16:creationId xmlns:a16="http://schemas.microsoft.com/office/drawing/2014/main" id="{A56A03CF-201D-4FA8-B138-D374CEE6C5FA}"/>
              </a:ext>
            </a:extLst>
          </p:cNvPr>
          <p:cNvSpPr txBox="1"/>
          <p:nvPr/>
        </p:nvSpPr>
        <p:spPr>
          <a:xfrm>
            <a:off x="655323" y="4618037"/>
            <a:ext cx="6400800" cy="923330"/>
          </a:xfrm>
          <a:prstGeom prst="rect">
            <a:avLst/>
          </a:prstGeom>
          <a:noFill/>
        </p:spPr>
        <p:txBody>
          <a:bodyPr wrap="square" rtlCol="0">
            <a:spAutoFit/>
          </a:bodyPr>
          <a:lstStyle/>
          <a:p>
            <a:r>
              <a:rPr lang="en-US" sz="1800" dirty="0">
                <a:solidFill>
                  <a:srgbClr val="C00000"/>
                </a:solidFill>
                <a:latin typeface="Arial" panose="020B0604020202020204" pitchFamily="34" charset="0"/>
              </a:rPr>
              <a:t>Key Questions:</a:t>
            </a:r>
          </a:p>
          <a:p>
            <a:r>
              <a:rPr lang="en-US" sz="1800" dirty="0">
                <a:latin typeface="Arial" panose="020B0604020202020204" pitchFamily="34" charset="0"/>
              </a:rPr>
              <a:t>1. Why is the innate system important?</a:t>
            </a:r>
          </a:p>
          <a:p>
            <a:r>
              <a:rPr lang="en-US" sz="1800" dirty="0">
                <a:latin typeface="Arial" panose="020B0604020202020204" pitchFamily="34" charset="0"/>
              </a:rPr>
              <a:t>2. What is the origin of diversity in acquired immunity?</a:t>
            </a:r>
          </a:p>
        </p:txBody>
      </p:sp>
    </p:spTree>
    <p:extLst>
      <p:ext uri="{BB962C8B-B14F-4D97-AF65-F5344CB8AC3E}">
        <p14:creationId xmlns:p14="http://schemas.microsoft.com/office/powerpoint/2010/main" val="24053110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350"/>
          <a:stretch/>
        </p:blipFill>
        <p:spPr>
          <a:xfrm>
            <a:off x="649208" y="1699455"/>
            <a:ext cx="3482226" cy="3948376"/>
          </a:xfrm>
        </p:spPr>
      </p:pic>
      <p:pic>
        <p:nvPicPr>
          <p:cNvPr id="6" name="Content Placeholder 5"/>
          <p:cNvPicPr>
            <a:picLocks noGrp="1" noChangeAspect="1"/>
          </p:cNvPicPr>
          <p:nvPr>
            <p:ph sz="half" idx="4294967295"/>
          </p:nvPr>
        </p:nvPicPr>
        <p:blipFill rotWithShape="1">
          <a:blip r:embed="rId4" cstate="print">
            <a:extLst>
              <a:ext uri="{28A0092B-C50C-407E-A947-70E740481C1C}">
                <a14:useLocalDpi xmlns:a14="http://schemas.microsoft.com/office/drawing/2010/main" val="0"/>
              </a:ext>
            </a:extLst>
          </a:blip>
          <a:srcRect b="2350"/>
          <a:stretch/>
        </p:blipFill>
        <p:spPr>
          <a:xfrm>
            <a:off x="5170997" y="1105753"/>
            <a:ext cx="2434530" cy="4650967"/>
          </a:xfrm>
        </p:spPr>
      </p:pic>
      <p:sp>
        <p:nvSpPr>
          <p:cNvPr id="3" name="Rectangle 2"/>
          <p:cNvSpPr/>
          <p:nvPr/>
        </p:nvSpPr>
        <p:spPr>
          <a:xfrm>
            <a:off x="5170997" y="5862926"/>
            <a:ext cx="2840286" cy="780598"/>
          </a:xfrm>
          <a:prstGeom prst="rect">
            <a:avLst/>
          </a:prstGeom>
        </p:spPr>
        <p:txBody>
          <a:bodyPr wrap="square">
            <a:spAutoFit/>
          </a:bodyPr>
          <a:lstStyle/>
          <a:p>
            <a:r>
              <a:rPr lang="en-US" sz="1491" dirty="0">
                <a:latin typeface="Arial" panose="020B0604020202020204" pitchFamily="34" charset="0"/>
              </a:rPr>
              <a:t>1860 William Harrison and Charles Stratton - comedians and performers. </a:t>
            </a:r>
          </a:p>
        </p:txBody>
      </p:sp>
      <p:sp>
        <p:nvSpPr>
          <p:cNvPr id="4" name="Rectangle 3">
            <a:extLst>
              <a:ext uri="{FF2B5EF4-FFF2-40B4-BE49-F238E27FC236}">
                <a16:creationId xmlns:a16="http://schemas.microsoft.com/office/drawing/2014/main" id="{948625D3-02B0-446F-9901-4E3AE1AF7EB9}"/>
              </a:ext>
            </a:extLst>
          </p:cNvPr>
          <p:cNvSpPr/>
          <p:nvPr/>
        </p:nvSpPr>
        <p:spPr>
          <a:xfrm>
            <a:off x="486906" y="5742851"/>
            <a:ext cx="4334103" cy="923330"/>
          </a:xfrm>
          <a:prstGeom prst="rect">
            <a:avLst/>
          </a:prstGeom>
        </p:spPr>
        <p:txBody>
          <a:bodyPr wrap="square">
            <a:spAutoFit/>
          </a:bodyPr>
          <a:lstStyle/>
          <a:p>
            <a:r>
              <a:rPr lang="en-US" sz="1800" dirty="0">
                <a:latin typeface="Arial" panose="020B0604020202020204" pitchFamily="34" charset="0"/>
              </a:rPr>
              <a:t>Between one in 14,000 and one in 27,000 babies born each year have some form of dwarfism.</a:t>
            </a:r>
          </a:p>
        </p:txBody>
      </p:sp>
      <p:sp>
        <p:nvSpPr>
          <p:cNvPr id="7" name="Rectangle 6">
            <a:extLst>
              <a:ext uri="{FF2B5EF4-FFF2-40B4-BE49-F238E27FC236}">
                <a16:creationId xmlns:a16="http://schemas.microsoft.com/office/drawing/2014/main" id="{D95DA093-E9B5-4F72-85AA-3A22268AD9AE}"/>
              </a:ext>
            </a:extLst>
          </p:cNvPr>
          <p:cNvSpPr/>
          <p:nvPr/>
        </p:nvSpPr>
        <p:spPr>
          <a:xfrm>
            <a:off x="2822567" y="117590"/>
            <a:ext cx="6845144" cy="780855"/>
          </a:xfrm>
          <a:prstGeom prst="rect">
            <a:avLst/>
          </a:prstGeom>
        </p:spPr>
        <p:txBody>
          <a:bodyPr wrap="none">
            <a:spAutoFit/>
          </a:bodyPr>
          <a:lstStyle/>
          <a:p>
            <a:r>
              <a:rPr lang="en-US" altLang="en-US" sz="2237" b="1" dirty="0">
                <a:latin typeface="Arial" panose="020B0604020202020204" pitchFamily="34" charset="0"/>
              </a:rPr>
              <a:t>Using CRISPR-Cas9 to Correct Genetic Diseases</a:t>
            </a:r>
          </a:p>
          <a:p>
            <a:pPr algn="ctr"/>
            <a:r>
              <a:rPr lang="en-US" altLang="en-US" sz="2237" b="1" dirty="0">
                <a:latin typeface="Arial" panose="020B0604020202020204" pitchFamily="34" charset="0"/>
              </a:rPr>
              <a:t>Human growth hormone (</a:t>
            </a:r>
            <a:r>
              <a:rPr lang="en-US" altLang="en-US" sz="2237" b="1" dirty="0" err="1">
                <a:latin typeface="Arial" panose="020B0604020202020204" pitchFamily="34" charset="0"/>
              </a:rPr>
              <a:t>hGH</a:t>
            </a:r>
            <a:r>
              <a:rPr lang="en-US" altLang="en-US" sz="2237" b="1" dirty="0">
                <a:latin typeface="Arial" panose="020B0604020202020204" pitchFamily="34" charset="0"/>
              </a:rPr>
              <a:t>)</a:t>
            </a:r>
            <a:endParaRPr lang="en-US" sz="2237" dirty="0">
              <a:latin typeface="Arial" panose="020B0604020202020204" pitchFamily="34" charset="0"/>
            </a:endParaRPr>
          </a:p>
        </p:txBody>
      </p:sp>
      <p:sp>
        <p:nvSpPr>
          <p:cNvPr id="8" name="Rectangle 7">
            <a:extLst>
              <a:ext uri="{FF2B5EF4-FFF2-40B4-BE49-F238E27FC236}">
                <a16:creationId xmlns:a16="http://schemas.microsoft.com/office/drawing/2014/main" id="{B5AD666C-B87F-4593-827C-696F95456409}"/>
              </a:ext>
            </a:extLst>
          </p:cNvPr>
          <p:cNvSpPr/>
          <p:nvPr/>
        </p:nvSpPr>
        <p:spPr>
          <a:xfrm>
            <a:off x="1191726" y="1088798"/>
            <a:ext cx="2385589" cy="420115"/>
          </a:xfrm>
          <a:prstGeom prst="rect">
            <a:avLst/>
          </a:prstGeom>
        </p:spPr>
        <p:txBody>
          <a:bodyPr wrap="none">
            <a:spAutoFit/>
          </a:bodyPr>
          <a:lstStyle/>
          <a:p>
            <a:r>
              <a:rPr lang="en-US" sz="2130" dirty="0">
                <a:latin typeface="Arial" panose="020B0604020202020204" pitchFamily="34" charset="0"/>
                <a:cs typeface="Aldhabi" panose="01000000000000000000" pitchFamily="2" charset="-78"/>
              </a:rPr>
              <a:t>Pituitary Dwarfism</a:t>
            </a:r>
            <a:endParaRPr lang="en-US" sz="2130" dirty="0">
              <a:latin typeface="Arial" panose="020B0604020202020204" pitchFamily="34" charset="0"/>
            </a:endParaRPr>
          </a:p>
        </p:txBody>
      </p:sp>
      <p:sp>
        <p:nvSpPr>
          <p:cNvPr id="11" name="TextBox 10">
            <a:extLst>
              <a:ext uri="{FF2B5EF4-FFF2-40B4-BE49-F238E27FC236}">
                <a16:creationId xmlns:a16="http://schemas.microsoft.com/office/drawing/2014/main" id="{D7DDA55F-B4DE-FCD8-0D10-07FACD61E2E0}"/>
              </a:ext>
            </a:extLst>
          </p:cNvPr>
          <p:cNvSpPr txBox="1"/>
          <p:nvPr/>
        </p:nvSpPr>
        <p:spPr>
          <a:xfrm>
            <a:off x="9157952" y="1328499"/>
            <a:ext cx="3430129" cy="2031325"/>
          </a:xfrm>
          <a:prstGeom prst="rect">
            <a:avLst/>
          </a:prstGeom>
          <a:noFill/>
        </p:spPr>
        <p:txBody>
          <a:bodyPr wrap="square" rtlCol="0">
            <a:spAutoFit/>
          </a:bodyPr>
          <a:lstStyle/>
          <a:p>
            <a:r>
              <a:rPr lang="en-US" sz="1800" b="1" dirty="0">
                <a:latin typeface="Arial" panose="020B0604020202020204" pitchFamily="34" charset="0"/>
              </a:rPr>
              <a:t>Components to microinject:</a:t>
            </a:r>
          </a:p>
          <a:p>
            <a:r>
              <a:rPr lang="en-US" sz="1800" dirty="0">
                <a:latin typeface="Arial" panose="020B0604020202020204" pitchFamily="34" charset="0"/>
              </a:rPr>
              <a:t>1. Cas9 enzyme (nuclease)</a:t>
            </a:r>
          </a:p>
          <a:p>
            <a:r>
              <a:rPr lang="en-US" sz="1800" dirty="0">
                <a:latin typeface="Arial" panose="020B0604020202020204" pitchFamily="34" charset="0"/>
              </a:rPr>
              <a:t>2. Guide RNA, specific for site of cleavage, bound to the Cas9 protein</a:t>
            </a:r>
          </a:p>
          <a:p>
            <a:r>
              <a:rPr lang="en-US" sz="1800" dirty="0">
                <a:latin typeface="Arial" panose="020B0604020202020204" pitchFamily="34" charset="0"/>
              </a:rPr>
              <a:t>3. Copy of replacement DNA sequence (dsDNA)</a:t>
            </a:r>
          </a:p>
        </p:txBody>
      </p:sp>
      <p:pic>
        <p:nvPicPr>
          <p:cNvPr id="12" name="Picture 11">
            <a:extLst>
              <a:ext uri="{FF2B5EF4-FFF2-40B4-BE49-F238E27FC236}">
                <a16:creationId xmlns:a16="http://schemas.microsoft.com/office/drawing/2014/main" id="{7ADDADFF-58AA-6CD6-69FA-A965029AFCE2}"/>
              </a:ext>
            </a:extLst>
          </p:cNvPr>
          <p:cNvPicPr>
            <a:picLocks noChangeAspect="1"/>
          </p:cNvPicPr>
          <p:nvPr/>
        </p:nvPicPr>
        <p:blipFill>
          <a:blip r:embed="rId5"/>
          <a:stretch>
            <a:fillRect/>
          </a:stretch>
        </p:blipFill>
        <p:spPr>
          <a:xfrm>
            <a:off x="9575820" y="4381956"/>
            <a:ext cx="2190025" cy="2049063"/>
          </a:xfrm>
          <a:prstGeom prst="rect">
            <a:avLst/>
          </a:prstGeom>
        </p:spPr>
      </p:pic>
      <p:sp>
        <p:nvSpPr>
          <p:cNvPr id="13" name="Date Placeholder 12">
            <a:extLst>
              <a:ext uri="{FF2B5EF4-FFF2-40B4-BE49-F238E27FC236}">
                <a16:creationId xmlns:a16="http://schemas.microsoft.com/office/drawing/2014/main" id="{7BA2500A-A616-8A72-D9D8-1B3E6CB17F79}"/>
              </a:ext>
            </a:extLst>
          </p:cNvPr>
          <p:cNvSpPr>
            <a:spLocks noGrp="1"/>
          </p:cNvSpPr>
          <p:nvPr>
            <p:ph type="dt" sz="half" idx="10"/>
          </p:nvPr>
        </p:nvSpPr>
        <p:spPr/>
        <p:txBody>
          <a:bodyPr/>
          <a:lstStyle/>
          <a:p>
            <a:fld id="{2259C93D-4BA8-4C0B-B4E4-194E60E95E79}" type="datetime1">
              <a:rPr lang="en-US" smtClean="0"/>
              <a:t>2/8/2025</a:t>
            </a:fld>
            <a:endParaRPr lang="en-US"/>
          </a:p>
        </p:txBody>
      </p:sp>
      <p:sp>
        <p:nvSpPr>
          <p:cNvPr id="14" name="Footer Placeholder 13">
            <a:extLst>
              <a:ext uri="{FF2B5EF4-FFF2-40B4-BE49-F238E27FC236}">
                <a16:creationId xmlns:a16="http://schemas.microsoft.com/office/drawing/2014/main" id="{69F6B690-66DF-6AC4-670A-1159811C7000}"/>
              </a:ext>
            </a:extLst>
          </p:cNvPr>
          <p:cNvSpPr>
            <a:spLocks noGrp="1"/>
          </p:cNvSpPr>
          <p:nvPr>
            <p:ph type="ftr" sz="quarter" idx="11"/>
          </p:nvPr>
        </p:nvSpPr>
        <p:spPr/>
        <p:txBody>
          <a:bodyPr/>
          <a:lstStyle/>
          <a:p>
            <a:r>
              <a:rPr lang="en-US"/>
              <a:t>Drugs and Disease Spring 2025 - Lecture 5</a:t>
            </a:r>
          </a:p>
        </p:txBody>
      </p:sp>
      <p:sp>
        <p:nvSpPr>
          <p:cNvPr id="15" name="Slide Number Placeholder 14">
            <a:extLst>
              <a:ext uri="{FF2B5EF4-FFF2-40B4-BE49-F238E27FC236}">
                <a16:creationId xmlns:a16="http://schemas.microsoft.com/office/drawing/2014/main" id="{345E98BB-5F05-A9B9-7A28-3FE4EF828DC0}"/>
              </a:ext>
            </a:extLst>
          </p:cNvPr>
          <p:cNvSpPr>
            <a:spLocks noGrp="1"/>
          </p:cNvSpPr>
          <p:nvPr>
            <p:ph type="sldNum" sz="quarter" idx="12"/>
          </p:nvPr>
        </p:nvSpPr>
        <p:spPr/>
        <p:txBody>
          <a:bodyPr/>
          <a:lstStyle/>
          <a:p>
            <a:fld id="{DC3BB032-4020-48F4-953B-341806DC4A2B}" type="slidenum">
              <a:rPr lang="en-US" smtClean="0"/>
              <a:pPr/>
              <a:t>60</a:t>
            </a:fld>
            <a:endParaRPr lang="en-US"/>
          </a:p>
        </p:txBody>
      </p:sp>
    </p:spTree>
    <p:extLst>
      <p:ext uri="{BB962C8B-B14F-4D97-AF65-F5344CB8AC3E}">
        <p14:creationId xmlns:p14="http://schemas.microsoft.com/office/powerpoint/2010/main" val="23050399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3E50650-0795-4D9F-9E4B-5CDE938404C9}"/>
              </a:ext>
            </a:extLst>
          </p:cNvPr>
          <p:cNvSpPr>
            <a:spLocks noChangeArrowheads="1"/>
          </p:cNvSpPr>
          <p:nvPr/>
        </p:nvSpPr>
        <p:spPr bwMode="auto">
          <a:xfrm>
            <a:off x="2921446" y="481396"/>
            <a:ext cx="6018847" cy="378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959" dirty="0">
                <a:latin typeface="Courier New" panose="02070309020205020404" pitchFamily="49" charset="0"/>
                <a:cs typeface="Courier New" panose="02070309020205020404" pitchFamily="49" charset="0"/>
              </a:rPr>
              <a:t>&gt;M13438.1:497-2129 Human growth hormone gene (HGH-N), complete </a:t>
            </a:r>
            <a:r>
              <a:rPr lang="en-US" altLang="en-US" sz="959" dirty="0" err="1">
                <a:latin typeface="Courier New" panose="02070309020205020404" pitchFamily="49" charset="0"/>
                <a:cs typeface="Courier New" panose="02070309020205020404" pitchFamily="49" charset="0"/>
              </a:rPr>
              <a:t>cds</a:t>
            </a:r>
            <a:r>
              <a:rPr lang="en-US" altLang="en-US" sz="959" dirty="0">
                <a:latin typeface="Courier New" panose="02070309020205020404" pitchFamily="49" charset="0"/>
                <a:cs typeface="Courier New" panose="02070309020205020404" pitchFamily="49" charset="0"/>
              </a:rPr>
              <a:t> </a:t>
            </a:r>
          </a:p>
          <a:p>
            <a:pPr eaLnBrk="0" hangingPunct="0"/>
            <a:r>
              <a:rPr lang="en-US" altLang="en-US" sz="959" dirty="0">
                <a:latin typeface="Courier New" panose="02070309020205020404" pitchFamily="49" charset="0"/>
                <a:cs typeface="Courier New" panose="02070309020205020404" pitchFamily="49" charset="0"/>
              </a:rPr>
              <a:t>AGGATCCCAAGGCCCAACTCCCCGAACCACTCAGGGTCCTGTGGACAGCTCACCTAGCTGCA</a:t>
            </a:r>
            <a:r>
              <a:rPr lang="en-US" altLang="en-US" sz="959" dirty="0">
                <a:highlight>
                  <a:srgbClr val="00FF00"/>
                </a:highlight>
                <a:latin typeface="Courier New" panose="02070309020205020404" pitchFamily="49" charset="0"/>
                <a:cs typeface="Courier New" panose="02070309020205020404" pitchFamily="49" charset="0"/>
              </a:rPr>
              <a:t>ATG</a:t>
            </a:r>
            <a:r>
              <a:rPr lang="en-US" altLang="en-US" sz="959" dirty="0">
                <a:highlight>
                  <a:srgbClr val="FFFF00"/>
                </a:highlight>
                <a:latin typeface="Courier New" panose="02070309020205020404" pitchFamily="49" charset="0"/>
                <a:cs typeface="Courier New" panose="02070309020205020404" pitchFamily="49" charset="0"/>
              </a:rPr>
              <a:t>GCTAC</a:t>
            </a:r>
            <a:r>
              <a:rPr lang="en-US" altLang="en-US" sz="959" dirty="0">
                <a:latin typeface="Courier New" panose="02070309020205020404" pitchFamily="49" charset="0"/>
                <a:cs typeface="Courier New" panose="02070309020205020404" pitchFamily="49" charset="0"/>
              </a:rPr>
              <a:t>  70 </a:t>
            </a:r>
            <a:r>
              <a:rPr lang="en-US" altLang="en-US" sz="959" dirty="0">
                <a:highlight>
                  <a:srgbClr val="FFFF00"/>
                </a:highlight>
                <a:latin typeface="Courier New" panose="02070309020205020404" pitchFamily="49" charset="0"/>
                <a:cs typeface="Courier New" panose="02070309020205020404" pitchFamily="49" charset="0"/>
              </a:rPr>
              <a:t>AG</a:t>
            </a:r>
            <a:r>
              <a:rPr lang="en-US" altLang="en-US" sz="959" dirty="0">
                <a:latin typeface="Courier New" panose="02070309020205020404" pitchFamily="49" charset="0"/>
                <a:cs typeface="Courier New" panose="02070309020205020404" pitchFamily="49" charset="0"/>
              </a:rPr>
              <a:t>GTAAGCGCCCCTAAAATCCCTTTGGCACAATGTGTCCTGAGGGGAGAGGCAGCGACCTGTAGATGGGA 140 CGGGGGCACTAACCCTCAGGGTTTGGGGTTCTGAATGTGAGTATCGCCATCTAAGCCCAGTATTTGGCCA 210</a:t>
            </a:r>
          </a:p>
          <a:p>
            <a:pPr eaLnBrk="0" hangingPunct="0"/>
            <a:r>
              <a:rPr lang="en-US" altLang="en-US" sz="959" dirty="0">
                <a:latin typeface="Courier New" panose="02070309020205020404" pitchFamily="49" charset="0"/>
                <a:cs typeface="Courier New" panose="02070309020205020404" pitchFamily="49" charset="0"/>
              </a:rPr>
              <a:t>ATCTCAGAAAGCTCCTGGCTCCCTGGAGGATGGAGAGAGAAAAACAAACAGCTCCTGGAGCAGGGAGAGT 280 GTTGGCCTCTTGCTCTCCGGCTCCCTCTGTTGCCCTCTGGTTTCTCCCCAG</a:t>
            </a:r>
            <a:r>
              <a:rPr lang="en-US" altLang="en-US" sz="959" dirty="0">
                <a:highlight>
                  <a:srgbClr val="FFFF00"/>
                </a:highlight>
                <a:latin typeface="Courier New" panose="02070309020205020404" pitchFamily="49" charset="0"/>
                <a:cs typeface="Courier New" panose="02070309020205020404" pitchFamily="49" charset="0"/>
              </a:rPr>
              <a:t>GCTCCCGGACGTCCCTGCT </a:t>
            </a:r>
            <a:r>
              <a:rPr lang="en-US" altLang="en-US" sz="959" dirty="0">
                <a:latin typeface="Courier New" panose="02070309020205020404" pitchFamily="49" charset="0"/>
                <a:cs typeface="Courier New" panose="02070309020205020404" pitchFamily="49" charset="0"/>
              </a:rPr>
              <a:t>350</a:t>
            </a:r>
          </a:p>
          <a:p>
            <a:pPr eaLnBrk="0" hangingPunct="0"/>
            <a:r>
              <a:rPr lang="en-US" altLang="en-US" sz="959" dirty="0">
                <a:highlight>
                  <a:srgbClr val="FFFF00"/>
                </a:highlight>
                <a:latin typeface="Courier New" panose="02070309020205020404" pitchFamily="49" charset="0"/>
                <a:cs typeface="Courier New" panose="02070309020205020404" pitchFamily="49" charset="0"/>
              </a:rPr>
              <a:t>CCTGGCTTTTGGCCTGCTCTGCCTGCCCTGGCTTCAAGAGGGCAGTGCCTTCCCAACCATTCCCTTATCC 420 AGGCTTTTTGACAACGCTATGCTCCGCGCCCATCGTCTGCACCAGCTGGCCTTTGACACCTACCAGGAGT </a:t>
            </a:r>
            <a:r>
              <a:rPr lang="en-US" altLang="en-US" sz="959" dirty="0">
                <a:latin typeface="Courier New" panose="02070309020205020404" pitchFamily="49" charset="0"/>
                <a:cs typeface="Courier New" panose="02070309020205020404" pitchFamily="49" charset="0"/>
              </a:rPr>
              <a:t>490 </a:t>
            </a:r>
            <a:r>
              <a:rPr lang="en-US" altLang="en-US" sz="959" dirty="0">
                <a:highlight>
                  <a:srgbClr val="FFFF00"/>
                </a:highlight>
                <a:latin typeface="Courier New" panose="02070309020205020404" pitchFamily="49" charset="0"/>
                <a:cs typeface="Courier New" panose="02070309020205020404" pitchFamily="49" charset="0"/>
              </a:rPr>
              <a:t>TT</a:t>
            </a:r>
            <a:r>
              <a:rPr lang="en-US" altLang="en-US" sz="959" dirty="0">
                <a:latin typeface="Courier New" panose="02070309020205020404" pitchFamily="49" charset="0"/>
                <a:cs typeface="Courier New" panose="02070309020205020404" pitchFamily="49" charset="0"/>
              </a:rPr>
              <a:t>GTAAGCTCTTGGGGAATGGGTGCGCATCAGGGGTGGCAGGAAGGGGTGACTTTCCCCCGCTGGAAATA 560 AGAGGAGGAGACTAAGGAGCTCAGGGTTTTTCCCGACCGCGAAAATGCAGGCAGATGAGCACACGCTGAG 630 CTAGGTTCCCAGAAAAGTAAAATGGGAGCAGGTCTCAGCTCAGACCTTGGTGGGCGGTCCTTCTCCTAG</a:t>
            </a:r>
            <a:r>
              <a:rPr lang="en-US" altLang="en-US" sz="959" dirty="0">
                <a:highlight>
                  <a:srgbClr val="FFFF00"/>
                </a:highlight>
                <a:latin typeface="Courier New" panose="02070309020205020404" pitchFamily="49" charset="0"/>
                <a:cs typeface="Courier New" panose="02070309020205020404" pitchFamily="49" charset="0"/>
              </a:rPr>
              <a:t>G </a:t>
            </a:r>
            <a:r>
              <a:rPr lang="en-US" altLang="en-US" sz="959" dirty="0">
                <a:latin typeface="Courier New" panose="02070309020205020404" pitchFamily="49" charset="0"/>
                <a:cs typeface="Courier New" panose="02070309020205020404" pitchFamily="49" charset="0"/>
              </a:rPr>
              <a:t>700 </a:t>
            </a:r>
            <a:r>
              <a:rPr lang="en-US" altLang="en-US" sz="959" dirty="0">
                <a:highlight>
                  <a:srgbClr val="FFFF00"/>
                </a:highlight>
                <a:latin typeface="Courier New" panose="02070309020205020404" pitchFamily="49" charset="0"/>
                <a:cs typeface="Courier New" panose="02070309020205020404" pitchFamily="49" charset="0"/>
              </a:rPr>
              <a:t>AAGAAGCCTATATCCCAAAGGAACAGAAGTATTCATTCCTGCAGAACCCCCAGACCTCCCTCTGTTTCTC </a:t>
            </a:r>
            <a:r>
              <a:rPr lang="en-US" altLang="en-US" sz="959" dirty="0">
                <a:latin typeface="Courier New" panose="02070309020205020404" pitchFamily="49" charset="0"/>
                <a:cs typeface="Courier New" panose="02070309020205020404" pitchFamily="49" charset="0"/>
              </a:rPr>
              <a:t>770 </a:t>
            </a:r>
            <a:r>
              <a:rPr lang="en-US" altLang="en-US" sz="959" dirty="0">
                <a:highlight>
                  <a:srgbClr val="FFFF00"/>
                </a:highlight>
                <a:latin typeface="Courier New" panose="02070309020205020404" pitchFamily="49" charset="0"/>
                <a:cs typeface="Courier New" panose="02070309020205020404" pitchFamily="49" charset="0"/>
              </a:rPr>
              <a:t>AGAGTCTATTCCGACACCCTCCAACAGGGAGGAAACACAACAGAAATCC</a:t>
            </a:r>
            <a:r>
              <a:rPr lang="en-US" altLang="en-US" sz="959" dirty="0">
                <a:latin typeface="Courier New" panose="02070309020205020404" pitchFamily="49" charset="0"/>
                <a:cs typeface="Courier New" panose="02070309020205020404" pitchFamily="49" charset="0"/>
              </a:rPr>
              <a:t>GTGAGTGGATGCCTTCTCCCC 840 AGGCGGGGATGGGGGAGACCTGTAGTCAGAGCCCCCGGGCAGCACAGCCAATGCCCGTCCTTGCCCCTGC 910 AG</a:t>
            </a:r>
            <a:r>
              <a:rPr lang="en-US" altLang="en-US" sz="959" dirty="0">
                <a:highlight>
                  <a:srgbClr val="FFFF00"/>
                </a:highlight>
                <a:latin typeface="Courier New" panose="02070309020205020404" pitchFamily="49" charset="0"/>
                <a:cs typeface="Courier New" panose="02070309020205020404" pitchFamily="49" charset="0"/>
              </a:rPr>
              <a:t>AACCTAGAGCTGCTCCGCATCTCCCTGCTGCTCATCCAGTCGTGGCTGGAGCCCGTGCAGTTCCTCAG </a:t>
            </a:r>
            <a:r>
              <a:rPr lang="en-US" altLang="en-US" sz="959" dirty="0">
                <a:latin typeface="Courier New" panose="02070309020205020404" pitchFamily="49" charset="0"/>
                <a:cs typeface="Courier New" panose="02070309020205020404" pitchFamily="49" charset="0"/>
              </a:rPr>
              <a:t>980 </a:t>
            </a:r>
            <a:r>
              <a:rPr lang="en-US" altLang="en-US" sz="959" dirty="0">
                <a:highlight>
                  <a:srgbClr val="FFFF00"/>
                </a:highlight>
                <a:latin typeface="Courier New" panose="02070309020205020404" pitchFamily="49" charset="0"/>
                <a:cs typeface="Courier New" panose="02070309020205020404" pitchFamily="49" charset="0"/>
              </a:rPr>
              <a:t>GAGTGTCTTCGCCAACAGCCTGGTGTACGGCGCCTCTGACAGCAACGTCTATGACCTCCTAAAGGACCTA </a:t>
            </a:r>
            <a:r>
              <a:rPr lang="en-US" altLang="en-US" sz="959" dirty="0">
                <a:latin typeface="Courier New" panose="02070309020205020404" pitchFamily="49" charset="0"/>
                <a:cs typeface="Courier New" panose="02070309020205020404" pitchFamily="49" charset="0"/>
              </a:rPr>
              <a:t>1050 </a:t>
            </a:r>
            <a:r>
              <a:rPr lang="en-US" altLang="en-US" sz="959" dirty="0">
                <a:highlight>
                  <a:srgbClr val="FFFF00"/>
                </a:highlight>
                <a:latin typeface="Courier New" panose="02070309020205020404" pitchFamily="49" charset="0"/>
                <a:cs typeface="Courier New" panose="02070309020205020404" pitchFamily="49" charset="0"/>
              </a:rPr>
              <a:t>GAGGAAGGCATCCAAACGCTGATGGGG</a:t>
            </a:r>
            <a:r>
              <a:rPr lang="en-US" altLang="en-US" sz="959" dirty="0">
                <a:latin typeface="Courier New" panose="02070309020205020404" pitchFamily="49" charset="0"/>
                <a:cs typeface="Courier New" panose="02070309020205020404" pitchFamily="49" charset="0"/>
              </a:rPr>
              <a:t>GTGAGGGTGGCGCCAGGGGTCCCCAATCCTGGAGCCCCACTGA 1120 CTTTGAGAGACTGTGTTAGAGAAACACTGGCTGCCCTCTTTTTAGCAGTCAGGCCCTGACCCAAGAGAAC 1190 TCACCTTATTCTTCATTTCCCCTCGTGAATCCTCCAGGCCTTTCTCTACACTGAAGGGGAGGGAGGAAAA 1260 TGAATGAATGAGAAAGGGAGGGAACAGTACCCAAGCGCTTGGCCTCTCCTTCTCTTCCTTCACTTTGCAG 1340 </a:t>
            </a:r>
            <a:r>
              <a:rPr lang="en-US" altLang="en-US" sz="959" dirty="0">
                <a:highlight>
                  <a:srgbClr val="FFFF00"/>
                </a:highlight>
                <a:latin typeface="Courier New" panose="02070309020205020404" pitchFamily="49" charset="0"/>
                <a:cs typeface="Courier New" panose="02070309020205020404" pitchFamily="49" charset="0"/>
              </a:rPr>
              <a:t>AGGCTGGAAGATGGCAGCCCCCGGACTGGGCAG</a:t>
            </a:r>
            <a:r>
              <a:rPr lang="en-US" altLang="en-US" sz="959" dirty="0">
                <a:highlight>
                  <a:srgbClr val="FF00FF"/>
                </a:highlight>
                <a:latin typeface="Courier New" panose="02070309020205020404" pitchFamily="49" charset="0"/>
                <a:cs typeface="Courier New" panose="02070309020205020404" pitchFamily="49" charset="0"/>
              </a:rPr>
              <a:t>ATC</a:t>
            </a:r>
            <a:r>
              <a:rPr lang="en-US" altLang="en-US" sz="959" dirty="0">
                <a:highlight>
                  <a:srgbClr val="FFFF00"/>
                </a:highlight>
                <a:latin typeface="Courier New" panose="02070309020205020404" pitchFamily="49" charset="0"/>
                <a:cs typeface="Courier New" panose="02070309020205020404" pitchFamily="49" charset="0"/>
              </a:rPr>
              <a:t>TTCAAGCAGACCTACAGCAAGTTCGACACAAACT </a:t>
            </a:r>
            <a:r>
              <a:rPr lang="en-US" altLang="en-US" sz="959" dirty="0">
                <a:latin typeface="Courier New" panose="02070309020205020404" pitchFamily="49" charset="0"/>
                <a:cs typeface="Courier New" panose="02070309020205020404" pitchFamily="49" charset="0"/>
              </a:rPr>
              <a:t>1410 </a:t>
            </a:r>
            <a:r>
              <a:rPr lang="en-US" altLang="en-US" sz="959" dirty="0">
                <a:highlight>
                  <a:srgbClr val="FFFF00"/>
                </a:highlight>
                <a:latin typeface="Courier New" panose="02070309020205020404" pitchFamily="49" charset="0"/>
                <a:cs typeface="Courier New" panose="02070309020205020404" pitchFamily="49" charset="0"/>
              </a:rPr>
              <a:t>CACACAACGATGACGCACTACTCAAGAACTACGGGCTGCTCTACTGCTTCAGGAAGGACATGGACAAGGT </a:t>
            </a:r>
            <a:r>
              <a:rPr lang="en-US" altLang="en-US" sz="959" dirty="0">
                <a:latin typeface="Courier New" panose="02070309020205020404" pitchFamily="49" charset="0"/>
                <a:cs typeface="Courier New" panose="02070309020205020404" pitchFamily="49" charset="0"/>
              </a:rPr>
              <a:t>1480 </a:t>
            </a:r>
            <a:r>
              <a:rPr lang="en-US" altLang="en-US" sz="959" dirty="0">
                <a:highlight>
                  <a:srgbClr val="FFFF00"/>
                </a:highlight>
                <a:latin typeface="Courier New" panose="02070309020205020404" pitchFamily="49" charset="0"/>
                <a:cs typeface="Courier New" panose="02070309020205020404" pitchFamily="49" charset="0"/>
              </a:rPr>
              <a:t>CGAGACATTCCTGCGCATCGTGCAGTGCCGCTCTGTGGAGGGCAGCTGTGGCTTC</a:t>
            </a:r>
            <a:r>
              <a:rPr lang="en-US" altLang="en-US" sz="959" dirty="0">
                <a:highlight>
                  <a:srgbClr val="FF0000"/>
                </a:highlight>
                <a:latin typeface="Courier New" panose="02070309020205020404" pitchFamily="49" charset="0"/>
                <a:cs typeface="Courier New" panose="02070309020205020404" pitchFamily="49" charset="0"/>
              </a:rPr>
              <a:t>TAG</a:t>
            </a:r>
            <a:r>
              <a:rPr lang="en-US" altLang="en-US" sz="959" dirty="0">
                <a:latin typeface="Courier New" panose="02070309020205020404" pitchFamily="49" charset="0"/>
                <a:cs typeface="Courier New" panose="02070309020205020404" pitchFamily="49" charset="0"/>
              </a:rPr>
              <a:t>CTGCCCGGGTGG 1550 CATCCCTGTGACCCCTCCCCAGTGCCTCTCCTGGCCCTGGAAGTTGCCACTCCAGTGCCCACCAGCCTTG 1620 TCCTAATAAAATTAAGTTGCATCATT</a:t>
            </a:r>
          </a:p>
        </p:txBody>
      </p:sp>
      <p:sp>
        <p:nvSpPr>
          <p:cNvPr id="9" name="TextBox 8">
            <a:extLst>
              <a:ext uri="{FF2B5EF4-FFF2-40B4-BE49-F238E27FC236}">
                <a16:creationId xmlns:a16="http://schemas.microsoft.com/office/drawing/2014/main" id="{77C64ED2-D523-49F1-9877-A67727969A76}"/>
              </a:ext>
            </a:extLst>
          </p:cNvPr>
          <p:cNvSpPr txBox="1"/>
          <p:nvPr/>
        </p:nvSpPr>
        <p:spPr>
          <a:xfrm rot="10800000" flipV="1">
            <a:off x="5136997" y="4197338"/>
            <a:ext cx="3336283" cy="646331"/>
          </a:xfrm>
          <a:prstGeom prst="rect">
            <a:avLst/>
          </a:prstGeom>
          <a:noFill/>
        </p:spPr>
        <p:txBody>
          <a:bodyPr wrap="square" rtlCol="0">
            <a:spAutoFit/>
          </a:bodyPr>
          <a:lstStyle/>
          <a:p>
            <a:r>
              <a:rPr lang="en-US" sz="1800" dirty="0">
                <a:latin typeface="Arial" panose="020B0604020202020204" pitchFamily="34" charset="0"/>
              </a:rPr>
              <a:t>Location of mutation</a:t>
            </a:r>
          </a:p>
          <a:p>
            <a:r>
              <a:rPr lang="en-US" sz="1800" dirty="0">
                <a:latin typeface="Arial" panose="020B0604020202020204" pitchFamily="34" charset="0"/>
              </a:rPr>
              <a:t>Isoleucine (I) to Asparagine (N)</a:t>
            </a:r>
          </a:p>
        </p:txBody>
      </p:sp>
      <p:cxnSp>
        <p:nvCxnSpPr>
          <p:cNvPr id="13" name="Straight Arrow Connector 12">
            <a:extLst>
              <a:ext uri="{FF2B5EF4-FFF2-40B4-BE49-F238E27FC236}">
                <a16:creationId xmlns:a16="http://schemas.microsoft.com/office/drawing/2014/main" id="{C82DF338-FAD6-4A9D-87EF-07EE3A1469C6}"/>
              </a:ext>
            </a:extLst>
          </p:cNvPr>
          <p:cNvCxnSpPr>
            <a:cxnSpLocks/>
          </p:cNvCxnSpPr>
          <p:nvPr/>
        </p:nvCxnSpPr>
        <p:spPr>
          <a:xfrm flipH="1" flipV="1">
            <a:off x="5621114" y="3504268"/>
            <a:ext cx="499798" cy="787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12" name="TextBox 11">
            <a:extLst>
              <a:ext uri="{FF2B5EF4-FFF2-40B4-BE49-F238E27FC236}">
                <a16:creationId xmlns:a16="http://schemas.microsoft.com/office/drawing/2014/main" id="{3DC13B19-7F4A-B41B-57F4-8AD7C7DA3A84}"/>
              </a:ext>
            </a:extLst>
          </p:cNvPr>
          <p:cNvSpPr txBox="1"/>
          <p:nvPr/>
        </p:nvSpPr>
        <p:spPr>
          <a:xfrm>
            <a:off x="216403" y="538747"/>
            <a:ext cx="2353379" cy="723916"/>
          </a:xfrm>
          <a:prstGeom prst="rect">
            <a:avLst/>
          </a:prstGeom>
          <a:noFill/>
        </p:spPr>
        <p:txBody>
          <a:bodyPr wrap="square" rtlCol="0">
            <a:spAutoFit/>
          </a:bodyPr>
          <a:lstStyle/>
          <a:p>
            <a:r>
              <a:rPr lang="en-US" sz="2052" dirty="0">
                <a:latin typeface="Arial" panose="020B0604020202020204" pitchFamily="34" charset="0"/>
              </a:rPr>
              <a:t>Human growth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8740354" y="647926"/>
            <a:ext cx="4056352" cy="3970318"/>
          </a:xfrm>
          <a:prstGeom prst="rect">
            <a:avLst/>
          </a:prstGeom>
          <a:noFill/>
        </p:spPr>
        <p:txBody>
          <a:bodyPr wrap="square" rtlCol="0">
            <a:spAutoFit/>
          </a:bodyPr>
          <a:lstStyle/>
          <a:p>
            <a:pPr marL="304324" indent="-304324">
              <a:buFont typeface="Arial" panose="020B0604020202020204" pitchFamily="34" charset="0"/>
              <a:buChar char="•"/>
            </a:pPr>
            <a:r>
              <a:rPr lang="en-US" sz="1800" dirty="0">
                <a:latin typeface="Arial" panose="020B0604020202020204" pitchFamily="34" charset="0"/>
              </a:rPr>
              <a:t>The cut site needs to be close to site of mutation so that the injected dsDNA repair template can be as short as possible.</a:t>
            </a:r>
          </a:p>
          <a:p>
            <a:pPr marL="304324" indent="-304324">
              <a:buFont typeface="Arial" panose="020B0604020202020204" pitchFamily="34" charset="0"/>
              <a:buChar char="•"/>
            </a:pP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A </a:t>
            </a:r>
            <a:r>
              <a:rPr lang="en-US" sz="1800" dirty="0">
                <a:highlight>
                  <a:srgbClr val="00FFFF"/>
                </a:highlight>
                <a:latin typeface="Arial" panose="020B0604020202020204" pitchFamily="34" charset="0"/>
              </a:rPr>
              <a:t>NGG</a:t>
            </a:r>
            <a:r>
              <a:rPr lang="en-US" sz="1800" dirty="0">
                <a:latin typeface="Arial" panose="020B0604020202020204" pitchFamily="34" charset="0"/>
              </a:rPr>
              <a:t> (PAM site) is needed for Cas9 to bind.</a:t>
            </a:r>
          </a:p>
          <a:p>
            <a:pPr marL="304324" indent="-304324">
              <a:buFont typeface="Arial" panose="020B0604020202020204" pitchFamily="34" charset="0"/>
              <a:buChar char="•"/>
            </a:pPr>
            <a:endParaRPr lang="en-US" sz="1800" dirty="0">
              <a:latin typeface="Arial" panose="020B0604020202020204" pitchFamily="34" charset="0"/>
            </a:endParaRPr>
          </a:p>
          <a:p>
            <a:pPr marL="304324" indent="-304324">
              <a:buFont typeface="Arial" panose="020B0604020202020204" pitchFamily="34" charset="0"/>
              <a:buChar char="•"/>
            </a:pPr>
            <a:r>
              <a:rPr lang="en-US" sz="1800" dirty="0">
                <a:latin typeface="Arial" panose="020B0604020202020204" pitchFamily="34" charset="0"/>
              </a:rPr>
              <a:t>There are four possible PAM sites in the DNA sequence on the bottom left. The PAM site closest to the mutation was selected so that the cut site is close to mutation site.</a:t>
            </a:r>
          </a:p>
        </p:txBody>
      </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AAGA</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CAGCCCC</a:t>
            </a:r>
            <a:r>
              <a:rPr lang="en-US" altLang="en-US" sz="1491" dirty="0">
                <a:highlight>
                  <a:srgbClr val="00FFFF"/>
                </a:highlight>
                <a:latin typeface="Courier New" panose="02070309020205020404" pitchFamily="49" charset="0"/>
                <a:cs typeface="Courier New" panose="02070309020205020404" pitchFamily="49" charset="0"/>
              </a:rPr>
              <a:t>CGG</a:t>
            </a:r>
            <a:r>
              <a:rPr lang="en-US" altLang="en-US" sz="1491" dirty="0">
                <a:latin typeface="Courier New" panose="02070309020205020404" pitchFamily="49" charset="0"/>
                <a:cs typeface="Courier New" panose="02070309020205020404" pitchFamily="49" charset="0"/>
              </a:rPr>
              <a:t>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Date Placeholder 9">
            <a:extLst>
              <a:ext uri="{FF2B5EF4-FFF2-40B4-BE49-F238E27FC236}">
                <a16:creationId xmlns:a16="http://schemas.microsoft.com/office/drawing/2014/main" id="{91E83139-F19B-EB4D-1DCB-139AAEDA2FE3}"/>
              </a:ext>
            </a:extLst>
          </p:cNvPr>
          <p:cNvSpPr>
            <a:spLocks noGrp="1"/>
          </p:cNvSpPr>
          <p:nvPr>
            <p:ph type="dt" sz="half" idx="10"/>
          </p:nvPr>
        </p:nvSpPr>
        <p:spPr/>
        <p:txBody>
          <a:bodyPr/>
          <a:lstStyle/>
          <a:p>
            <a:fld id="{EB37F03F-A94F-4D19-8974-3B8BFCD77A38}" type="datetime1">
              <a:rPr lang="en-US" smtClean="0"/>
              <a:t>2/8/2025</a:t>
            </a:fld>
            <a:endParaRPr lang="en-US"/>
          </a:p>
        </p:txBody>
      </p:sp>
      <p:sp>
        <p:nvSpPr>
          <p:cNvPr id="11" name="Footer Placeholder 10">
            <a:extLst>
              <a:ext uri="{FF2B5EF4-FFF2-40B4-BE49-F238E27FC236}">
                <a16:creationId xmlns:a16="http://schemas.microsoft.com/office/drawing/2014/main" id="{D0AA2A56-86E5-094D-2C6C-0C0A2C1A20EB}"/>
              </a:ext>
            </a:extLst>
          </p:cNvPr>
          <p:cNvSpPr>
            <a:spLocks noGrp="1"/>
          </p:cNvSpPr>
          <p:nvPr>
            <p:ph type="ftr" sz="quarter" idx="11"/>
          </p:nvPr>
        </p:nvSpPr>
        <p:spPr/>
        <p:txBody>
          <a:bodyPr/>
          <a:lstStyle/>
          <a:p>
            <a:r>
              <a:rPr lang="en-US"/>
              <a:t>Drugs and Disease Spring 2025 - Lecture 5</a:t>
            </a:r>
          </a:p>
        </p:txBody>
      </p:sp>
      <p:sp>
        <p:nvSpPr>
          <p:cNvPr id="15" name="Slide Number Placeholder 14">
            <a:extLst>
              <a:ext uri="{FF2B5EF4-FFF2-40B4-BE49-F238E27FC236}">
                <a16:creationId xmlns:a16="http://schemas.microsoft.com/office/drawing/2014/main" id="{0EB574F1-47BB-7EDD-291F-E05A3BBFC58C}"/>
              </a:ext>
            </a:extLst>
          </p:cNvPr>
          <p:cNvSpPr>
            <a:spLocks noGrp="1"/>
          </p:cNvSpPr>
          <p:nvPr>
            <p:ph type="sldNum" sz="quarter" idx="12"/>
          </p:nvPr>
        </p:nvSpPr>
        <p:spPr/>
        <p:txBody>
          <a:bodyPr/>
          <a:lstStyle/>
          <a:p>
            <a:fld id="{DC3BB032-4020-48F4-953B-341806DC4A2B}" type="slidenum">
              <a:rPr lang="en-US" smtClean="0"/>
              <a:pPr/>
              <a:t>61</a:t>
            </a:fld>
            <a:endParaRPr lang="en-US"/>
          </a:p>
        </p:txBody>
      </p:sp>
    </p:spTree>
    <p:extLst>
      <p:ext uri="{BB962C8B-B14F-4D97-AF65-F5344CB8AC3E}">
        <p14:creationId xmlns:p14="http://schemas.microsoft.com/office/powerpoint/2010/main" val="1339219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7846768-FFEE-44DD-8DBC-5A33980011F8}"/>
              </a:ext>
            </a:extLst>
          </p:cNvPr>
          <p:cNvSpPr txBox="1"/>
          <p:nvPr/>
        </p:nvSpPr>
        <p:spPr>
          <a:xfrm>
            <a:off x="3750388" y="104188"/>
            <a:ext cx="6240811" cy="485646"/>
          </a:xfrm>
          <a:prstGeom prst="rect">
            <a:avLst/>
          </a:prstGeom>
          <a:noFill/>
        </p:spPr>
        <p:txBody>
          <a:bodyPr wrap="none" rtlCol="0">
            <a:spAutoFit/>
          </a:bodyPr>
          <a:lstStyle/>
          <a:p>
            <a:r>
              <a:rPr lang="en-US" sz="2556" dirty="0">
                <a:latin typeface="Arial" panose="020B0604020202020204" pitchFamily="34" charset="0"/>
              </a:rPr>
              <a:t>CRISPR Repair of Grown Hormone Gene</a:t>
            </a:r>
          </a:p>
        </p:txBody>
      </p:sp>
      <p:sp>
        <p:nvSpPr>
          <p:cNvPr id="8" name="TextBox 7">
            <a:extLst>
              <a:ext uri="{FF2B5EF4-FFF2-40B4-BE49-F238E27FC236}">
                <a16:creationId xmlns:a16="http://schemas.microsoft.com/office/drawing/2014/main" id="{96E86204-52C8-267F-E65F-0C617F5368E8}"/>
              </a:ext>
            </a:extLst>
          </p:cNvPr>
          <p:cNvSpPr txBox="1"/>
          <p:nvPr/>
        </p:nvSpPr>
        <p:spPr>
          <a:xfrm>
            <a:off x="162302" y="619426"/>
            <a:ext cx="12687903" cy="2693045"/>
          </a:xfrm>
          <a:prstGeom prst="rect">
            <a:avLst/>
          </a:prstGeom>
          <a:noFill/>
        </p:spPr>
        <p:txBody>
          <a:bodyPr wrap="square" rtlCol="0">
            <a:spAutoFit/>
          </a:bodyPr>
          <a:lstStyle/>
          <a:p>
            <a:pPr marL="304324" indent="-304324">
              <a:spcBef>
                <a:spcPts val="600"/>
              </a:spcBef>
              <a:buFont typeface="Arial" panose="020B0604020202020204" pitchFamily="34" charset="0"/>
              <a:buChar char="•"/>
            </a:pPr>
            <a:r>
              <a:rPr lang="en-US" sz="1800" dirty="0">
                <a:latin typeface="Arial" panose="020B0604020202020204" pitchFamily="34" charset="0"/>
              </a:rPr>
              <a:t>The PAM site closest to the mutation was selected so that the cut site is close to mutation site.</a:t>
            </a:r>
          </a:p>
          <a:p>
            <a:pPr marL="304324" indent="-304324">
              <a:spcBef>
                <a:spcPts val="600"/>
              </a:spcBef>
              <a:buFont typeface="Arial" panose="020B0604020202020204" pitchFamily="34" charset="0"/>
              <a:buChar char="•"/>
            </a:pPr>
            <a:r>
              <a:rPr lang="en-US" sz="1800" dirty="0">
                <a:latin typeface="Arial" panose="020B0604020202020204" pitchFamily="34" charset="0"/>
              </a:rPr>
              <a:t>The targeting section of the guide RNA should have the same sequence as 5’ to the XGG, 18 bases are required:</a:t>
            </a:r>
          </a:p>
          <a:p>
            <a:pPr lvl="3">
              <a:spcBef>
                <a:spcPts val="600"/>
              </a:spcBef>
            </a:pPr>
            <a:r>
              <a:rPr lang="en-US" sz="1800" dirty="0">
                <a:highlight>
                  <a:srgbClr val="C0C0C0"/>
                </a:highlight>
                <a:latin typeface="Arial" panose="020B0604020202020204" pitchFamily="34" charset="0"/>
              </a:rPr>
              <a:t>5’AGAUGGCAGCCCCCGGAC---------- plus additional RNA needed for Cas9 function</a:t>
            </a:r>
            <a:endParaRPr lang="en-US" sz="1800" dirty="0">
              <a:latin typeface="Arial" panose="020B0604020202020204" pitchFamily="34" charset="0"/>
            </a:endParaRPr>
          </a:p>
          <a:p>
            <a:pPr marL="304324" indent="-304324">
              <a:spcBef>
                <a:spcPts val="600"/>
              </a:spcBef>
              <a:buFont typeface="Arial" panose="020B0604020202020204" pitchFamily="34" charset="0"/>
              <a:buChar char="•"/>
            </a:pPr>
            <a:r>
              <a:rPr lang="en-US" sz="1800" dirty="0">
                <a:latin typeface="Arial" panose="020B0604020202020204" pitchFamily="34" charset="0"/>
              </a:rPr>
              <a:t>This RNA would cause cleavage of both the wild-type or mutant sequence since they are identical in this region. This is OK since the repair DNA will contain the wild-type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site of Cas9 cleavage is between the PAM and the guide RNA sequence.</a:t>
            </a:r>
          </a:p>
          <a:p>
            <a:pPr marL="304324" indent="-304324">
              <a:spcBef>
                <a:spcPts val="600"/>
              </a:spcBef>
              <a:buFont typeface="Arial" panose="020B0604020202020204" pitchFamily="34" charset="0"/>
              <a:buChar char="•"/>
            </a:pPr>
            <a:r>
              <a:rPr lang="en-US" sz="1800" dirty="0">
                <a:latin typeface="Arial" panose="020B0604020202020204" pitchFamily="34" charset="0"/>
              </a:rPr>
              <a:t>The injected DNA contains sequences on both sides of the ds break, causing the replacement of the sequences at the double stranded break due to repair.</a:t>
            </a:r>
          </a:p>
        </p:txBody>
      </p:sp>
      <p:sp>
        <p:nvSpPr>
          <p:cNvPr id="21" name="TextBox 20">
            <a:extLst>
              <a:ext uri="{FF2B5EF4-FFF2-40B4-BE49-F238E27FC236}">
                <a16:creationId xmlns:a16="http://schemas.microsoft.com/office/drawing/2014/main" id="{FAED4587-A1BA-0F45-8B6D-2AA3305044C1}"/>
              </a:ext>
            </a:extLst>
          </p:cNvPr>
          <p:cNvSpPr txBox="1"/>
          <p:nvPr/>
        </p:nvSpPr>
        <p:spPr>
          <a:xfrm>
            <a:off x="6506253" y="2890141"/>
            <a:ext cx="5118581" cy="408125"/>
          </a:xfrm>
          <a:prstGeom prst="rect">
            <a:avLst/>
          </a:prstGeom>
          <a:noFill/>
        </p:spPr>
        <p:txBody>
          <a:bodyPr wrap="none" rtlCol="0">
            <a:spAutoFit/>
          </a:bodyPr>
          <a:lstStyle/>
          <a:p>
            <a:r>
              <a:rPr lang="en-US" sz="2052" b="1" dirty="0">
                <a:latin typeface="Arial" panose="020B0604020202020204" pitchFamily="34" charset="0"/>
              </a:rPr>
              <a:t>Injected dsDNA for Homologous Repair</a:t>
            </a:r>
          </a:p>
        </p:txBody>
      </p:sp>
      <p:grpSp>
        <p:nvGrpSpPr>
          <p:cNvPr id="35" name="Group 34">
            <a:extLst>
              <a:ext uri="{FF2B5EF4-FFF2-40B4-BE49-F238E27FC236}">
                <a16:creationId xmlns:a16="http://schemas.microsoft.com/office/drawing/2014/main" id="{577D72CA-279C-55E2-615B-4A62D0D7A1E8}"/>
              </a:ext>
            </a:extLst>
          </p:cNvPr>
          <p:cNvGrpSpPr/>
          <p:nvPr/>
        </p:nvGrpSpPr>
        <p:grpSpPr>
          <a:xfrm>
            <a:off x="5031363" y="3316814"/>
            <a:ext cx="7818842" cy="1082464"/>
            <a:chOff x="4850185" y="3023407"/>
            <a:chExt cx="7341815" cy="1016423"/>
          </a:xfrm>
        </p:grpSpPr>
        <p:sp>
          <p:nvSpPr>
            <p:cNvPr id="23" name="TextBox 22">
              <a:extLst>
                <a:ext uri="{FF2B5EF4-FFF2-40B4-BE49-F238E27FC236}">
                  <a16:creationId xmlns:a16="http://schemas.microsoft.com/office/drawing/2014/main" id="{A0600B15-83E3-526E-D68A-A0C7231E91F0}"/>
                </a:ext>
              </a:extLst>
            </p:cNvPr>
            <p:cNvSpPr txBox="1"/>
            <p:nvPr/>
          </p:nvSpPr>
          <p:spPr>
            <a:xfrm>
              <a:off x="4850185" y="3023407"/>
              <a:ext cx="7341815" cy="517550"/>
            </a:xfrm>
            <a:prstGeom prst="rect">
              <a:avLst/>
            </a:prstGeom>
            <a:noFill/>
          </p:spPr>
          <p:txBody>
            <a:bodyPr wrap="square">
              <a:spAutoFit/>
            </a:bodyPr>
            <a:lstStyle/>
            <a:p>
              <a:r>
                <a:rPr lang="en-US" altLang="en-US" sz="1491" dirty="0">
                  <a:latin typeface="Courier New" panose="02070309020205020404" pitchFamily="49" charset="0"/>
                  <a:cs typeface="Courier New" panose="02070309020205020404" pitchFamily="49" charset="0"/>
                </a:rPr>
                <a:t>CTTTGCAGAGGCTGGAAGATGGCAGCCCCCGGACTGGGCAG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a:t>
              </a:r>
            </a:p>
            <a:p>
              <a:r>
                <a:rPr lang="en-US" sz="1491" dirty="0">
                  <a:latin typeface="Courier New" panose="02070309020205020404" pitchFamily="49" charset="0"/>
                  <a:cs typeface="Courier New" panose="02070309020205020404" pitchFamily="49" charset="0"/>
                </a:rPr>
                <a:t>GAAACGTCTCCGACCTTCTACCGTCGGGGGCCTGACCCGTCTAGAAGTTCGTCTGGATGTC</a:t>
              </a:r>
              <a:endParaRPr lang="en-US" sz="1491" dirty="0">
                <a:latin typeface="Arial" panose="020B0604020202020204" pitchFamily="34" charset="0"/>
              </a:endParaRPr>
            </a:p>
          </p:txBody>
        </p:sp>
        <p:sp>
          <p:nvSpPr>
            <p:cNvPr id="24" name="Rectangle 23">
              <a:extLst>
                <a:ext uri="{FF2B5EF4-FFF2-40B4-BE49-F238E27FC236}">
                  <a16:creationId xmlns:a16="http://schemas.microsoft.com/office/drawing/2014/main" id="{13FC9D5A-0A7A-0E5D-628F-68056EA7B6D6}"/>
                </a:ext>
              </a:extLst>
            </p:cNvPr>
            <p:cNvSpPr/>
            <p:nvPr/>
          </p:nvSpPr>
          <p:spPr>
            <a:xfrm>
              <a:off x="4899374" y="3023407"/>
              <a:ext cx="1642694"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5" name="Rectangle 24">
              <a:extLst>
                <a:ext uri="{FF2B5EF4-FFF2-40B4-BE49-F238E27FC236}">
                  <a16:creationId xmlns:a16="http://schemas.microsoft.com/office/drawing/2014/main" id="{32CD6410-3407-9A99-4FE3-54E29D3C1557}"/>
                </a:ext>
              </a:extLst>
            </p:cNvPr>
            <p:cNvSpPr/>
            <p:nvPr/>
          </p:nvSpPr>
          <p:spPr>
            <a:xfrm>
              <a:off x="9808037" y="3026830"/>
              <a:ext cx="1676400" cy="57807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1" dirty="0">
                <a:latin typeface="Arial" panose="020B0604020202020204" pitchFamily="34" charset="0"/>
              </a:endParaRPr>
            </a:p>
          </p:txBody>
        </p:sp>
        <p:sp>
          <p:nvSpPr>
            <p:cNvPr id="26" name="TextBox 25">
              <a:extLst>
                <a:ext uri="{FF2B5EF4-FFF2-40B4-BE49-F238E27FC236}">
                  <a16:creationId xmlns:a16="http://schemas.microsoft.com/office/drawing/2014/main" id="{4CD6EEB7-248B-2074-72C1-110A8A6D911C}"/>
                </a:ext>
              </a:extLst>
            </p:cNvPr>
            <p:cNvSpPr txBox="1"/>
            <p:nvPr/>
          </p:nvSpPr>
          <p:spPr>
            <a:xfrm>
              <a:off x="7512480" y="3706879"/>
              <a:ext cx="3481837" cy="332951"/>
            </a:xfrm>
            <a:prstGeom prst="rect">
              <a:avLst/>
            </a:prstGeom>
            <a:noFill/>
          </p:spPr>
          <p:txBody>
            <a:bodyPr wrap="none" rtlCol="0">
              <a:spAutoFit/>
            </a:bodyPr>
            <a:lstStyle/>
            <a:p>
              <a:r>
                <a:rPr lang="en-US" sz="1704" dirty="0">
                  <a:latin typeface="Arial" panose="020B0604020202020204" pitchFamily="34" charset="0"/>
                </a:rPr>
                <a:t>homology regions required for repair</a:t>
              </a:r>
            </a:p>
          </p:txBody>
        </p:sp>
        <p:cxnSp>
          <p:nvCxnSpPr>
            <p:cNvPr id="28" name="Straight Arrow Connector 27">
              <a:extLst>
                <a:ext uri="{FF2B5EF4-FFF2-40B4-BE49-F238E27FC236}">
                  <a16:creationId xmlns:a16="http://schemas.microsoft.com/office/drawing/2014/main" id="{42A4BC73-663B-1781-7475-081020B8D38C}"/>
                </a:ext>
              </a:extLst>
            </p:cNvPr>
            <p:cNvCxnSpPr>
              <a:cxnSpLocks/>
              <a:stCxn id="26" idx="1"/>
              <a:endCxn id="24" idx="2"/>
            </p:cNvCxnSpPr>
            <p:nvPr/>
          </p:nvCxnSpPr>
          <p:spPr>
            <a:xfrm flipH="1" flipV="1">
              <a:off x="5720721" y="3601485"/>
              <a:ext cx="1791759" cy="271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FB808E-16C7-F40A-C2CB-CAC1AEEF231E}"/>
                </a:ext>
              </a:extLst>
            </p:cNvPr>
            <p:cNvCxnSpPr>
              <a:cxnSpLocks/>
              <a:endCxn id="25" idx="2"/>
            </p:cNvCxnSpPr>
            <p:nvPr/>
          </p:nvCxnSpPr>
          <p:spPr>
            <a:xfrm flipV="1">
              <a:off x="10285785" y="3604908"/>
              <a:ext cx="360452" cy="15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8F7FB077-89A4-40F1-9B97-8E3793795B62}"/>
              </a:ext>
            </a:extLst>
          </p:cNvPr>
          <p:cNvSpPr>
            <a:spLocks noChangeArrowheads="1"/>
          </p:cNvSpPr>
          <p:nvPr/>
        </p:nvSpPr>
        <p:spPr bwMode="auto">
          <a:xfrm>
            <a:off x="243453" y="4624630"/>
            <a:ext cx="9979245" cy="216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491" b="1" dirty="0">
                <a:latin typeface="Courier New" panose="02070309020205020404" pitchFamily="49" charset="0"/>
                <a:cs typeface="Courier New" panose="02070309020205020404" pitchFamily="49" charset="0"/>
              </a:rPr>
              <a:t>Wild type (normal)</a:t>
            </a:r>
          </a:p>
          <a:p>
            <a:pPr eaLnBrk="0" hangingPunct="0"/>
            <a:r>
              <a:rPr lang="en-US" altLang="en-US" sz="1491" dirty="0">
                <a:latin typeface="Courier New" panose="02070309020205020404" pitchFamily="49" charset="0"/>
                <a:cs typeface="Courier New" panose="02070309020205020404" pitchFamily="49" charset="0"/>
              </a:rPr>
              <a:t>          R  L  E  D  G  S  P  R  T  G  Q  I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ATC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-GAAACGTCTCCGACCTTCTACCGTCGGGGGCCTGACCCGTCTAGAAGTTCGTCTGGATGTCGTT-</a:t>
            </a:r>
          </a:p>
          <a:p>
            <a:pPr eaLnBrk="0" hangingPunct="0"/>
            <a:endParaRPr lang="en-US" altLang="en-US" sz="1491" dirty="0">
              <a:latin typeface="Courier New" panose="02070309020205020404" pitchFamily="49" charset="0"/>
              <a:cs typeface="Courier New" panose="02070309020205020404" pitchFamily="49" charset="0"/>
            </a:endParaRPr>
          </a:p>
          <a:p>
            <a:pPr eaLnBrk="0" hangingPunct="0"/>
            <a:r>
              <a:rPr lang="en-US" altLang="en-US" sz="1491" b="1" dirty="0">
                <a:latin typeface="Courier New" panose="02070309020205020404" pitchFamily="49" charset="0"/>
                <a:cs typeface="Courier New" panose="02070309020205020404" pitchFamily="49" charset="0"/>
              </a:rPr>
              <a:t>Mutant (growth hormone non-functional)</a:t>
            </a:r>
          </a:p>
          <a:p>
            <a:pPr lvl="0" eaLnBrk="0" hangingPunct="0"/>
            <a:r>
              <a:rPr lang="en-US" altLang="en-US" sz="1491" dirty="0">
                <a:latin typeface="Courier New" panose="02070309020205020404" pitchFamily="49" charset="0"/>
                <a:cs typeface="Courier New" panose="02070309020205020404" pitchFamily="49" charset="0"/>
              </a:rPr>
              <a:t>          R  L  E  D  G  S  P  R  T  G  Q  N  F  K  Q  T  Y  S  </a:t>
            </a:r>
          </a:p>
          <a:p>
            <a:pPr eaLnBrk="0" hangingPunct="0"/>
            <a:r>
              <a:rPr lang="en-US" altLang="en-US" sz="1491" dirty="0">
                <a:latin typeface="Courier New" panose="02070309020205020404" pitchFamily="49" charset="0"/>
                <a:cs typeface="Courier New" panose="02070309020205020404" pitchFamily="49" charset="0"/>
              </a:rPr>
              <a:t>-CTTTGCAGAGGCTGGA</a:t>
            </a:r>
            <a:r>
              <a:rPr lang="en-US" altLang="en-US" sz="1491" dirty="0">
                <a:highlight>
                  <a:srgbClr val="C0C0C0"/>
                </a:highlight>
                <a:latin typeface="Courier New" panose="02070309020205020404" pitchFamily="49" charset="0"/>
                <a:cs typeface="Courier New" panose="02070309020205020404" pitchFamily="49" charset="0"/>
              </a:rPr>
              <a:t>AGATGGCAGCCCCCGGAC</a:t>
            </a:r>
            <a:r>
              <a:rPr lang="en-US" altLang="en-US" sz="1491" dirty="0">
                <a:highlight>
                  <a:srgbClr val="00FFFF"/>
                </a:highlight>
                <a:latin typeface="Courier New" panose="02070309020205020404" pitchFamily="49" charset="0"/>
                <a:cs typeface="Courier New" panose="02070309020205020404" pitchFamily="49" charset="0"/>
              </a:rPr>
              <a:t>TGG</a:t>
            </a:r>
            <a:r>
              <a:rPr lang="en-US" altLang="en-US" sz="1491" dirty="0">
                <a:latin typeface="Courier New" panose="02070309020205020404" pitchFamily="49" charset="0"/>
                <a:cs typeface="Courier New" panose="02070309020205020404" pitchFamily="49" charset="0"/>
              </a:rPr>
              <a:t>GCAG</a:t>
            </a:r>
            <a:r>
              <a:rPr lang="en-US" altLang="en-US" sz="1491" u="sng" dirty="0">
                <a:highlight>
                  <a:srgbClr val="FF00FF"/>
                </a:highlight>
                <a:latin typeface="Courier New" panose="02070309020205020404" pitchFamily="49" charset="0"/>
                <a:cs typeface="Courier New" panose="02070309020205020404" pitchFamily="49" charset="0"/>
              </a:rPr>
              <a:t>AAC</a:t>
            </a:r>
            <a:r>
              <a:rPr lang="en-US" altLang="en-US" sz="1491" dirty="0">
                <a:latin typeface="Courier New" panose="02070309020205020404" pitchFamily="49" charset="0"/>
                <a:cs typeface="Courier New" panose="02070309020205020404" pitchFamily="49" charset="0"/>
              </a:rPr>
              <a:t>TTCAAGCAGACCTACAGCAA-</a:t>
            </a:r>
          </a:p>
          <a:p>
            <a:pPr eaLnBrk="0" hangingPunct="0"/>
            <a:r>
              <a:rPr lang="en-US" altLang="en-US" sz="1491" dirty="0">
                <a:latin typeface="Courier New" panose="02070309020205020404" pitchFamily="49" charset="0"/>
                <a:cs typeface="Courier New" panose="02070309020205020404" pitchFamily="49" charset="0"/>
              </a:rPr>
              <a:t>-GAAACGTCTCCGACCTTCTACCGTCGGGGGCCTGACCCGTCTTGAAGTTCGTCTGGATGTCGTT-</a:t>
            </a:r>
          </a:p>
        </p:txBody>
      </p:sp>
      <p:cxnSp>
        <p:nvCxnSpPr>
          <p:cNvPr id="16" name="Straight Arrow Connector 15">
            <a:extLst>
              <a:ext uri="{FF2B5EF4-FFF2-40B4-BE49-F238E27FC236}">
                <a16:creationId xmlns:a16="http://schemas.microsoft.com/office/drawing/2014/main" id="{5581DDB7-478F-B2F1-B639-F248B6582F38}"/>
              </a:ext>
            </a:extLst>
          </p:cNvPr>
          <p:cNvCxnSpPr>
            <a:cxnSpLocks/>
          </p:cNvCxnSpPr>
          <p:nvPr/>
        </p:nvCxnSpPr>
        <p:spPr>
          <a:xfrm>
            <a:off x="3976400" y="4839751"/>
            <a:ext cx="0" cy="30461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C26D9B-5E5D-B9A4-C130-7E5A828497EB}"/>
              </a:ext>
            </a:extLst>
          </p:cNvPr>
          <p:cNvCxnSpPr/>
          <p:nvPr/>
        </p:nvCxnSpPr>
        <p:spPr>
          <a:xfrm flipV="1">
            <a:off x="3976400" y="5500724"/>
            <a:ext cx="0" cy="243453"/>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2ABCD2F-0734-FD11-FBF5-D33CD0DB5E83}"/>
              </a:ext>
            </a:extLst>
          </p:cNvPr>
          <p:cNvSpPr/>
          <p:nvPr/>
        </p:nvSpPr>
        <p:spPr>
          <a:xfrm>
            <a:off x="435211" y="5087755"/>
            <a:ext cx="1736273"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32" name="Rectangle 31">
            <a:extLst>
              <a:ext uri="{FF2B5EF4-FFF2-40B4-BE49-F238E27FC236}">
                <a16:creationId xmlns:a16="http://schemas.microsoft.com/office/drawing/2014/main" id="{14A18D74-61C9-5F4C-FBCF-2233D5715303}"/>
              </a:ext>
            </a:extLst>
          </p:cNvPr>
          <p:cNvSpPr/>
          <p:nvPr/>
        </p:nvSpPr>
        <p:spPr>
          <a:xfrm>
            <a:off x="5598647" y="5063443"/>
            <a:ext cx="1736272" cy="559008"/>
          </a:xfrm>
          <a:prstGeom prst="rect">
            <a:avLst/>
          </a:prstGeom>
          <a:noFill/>
          <a:ln w="57150">
            <a:solidFill>
              <a:srgbClr val="C0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0" name="TextBox 39">
            <a:extLst>
              <a:ext uri="{FF2B5EF4-FFF2-40B4-BE49-F238E27FC236}">
                <a16:creationId xmlns:a16="http://schemas.microsoft.com/office/drawing/2014/main" id="{ED3514F1-4581-E362-9BE9-D302EEDFD2E5}"/>
              </a:ext>
            </a:extLst>
          </p:cNvPr>
          <p:cNvSpPr txBox="1"/>
          <p:nvPr/>
        </p:nvSpPr>
        <p:spPr>
          <a:xfrm>
            <a:off x="3210666" y="4440671"/>
            <a:ext cx="2021644" cy="354584"/>
          </a:xfrm>
          <a:prstGeom prst="rect">
            <a:avLst/>
          </a:prstGeom>
          <a:noFill/>
        </p:spPr>
        <p:txBody>
          <a:bodyPr wrap="none" rtlCol="0">
            <a:spAutoFit/>
          </a:bodyPr>
          <a:lstStyle/>
          <a:p>
            <a:r>
              <a:rPr lang="en-US" sz="1704" b="1" dirty="0">
                <a:latin typeface="Arial" panose="020B0604020202020204" pitchFamily="34" charset="0"/>
              </a:rPr>
              <a:t>DNA cuts by cas9</a:t>
            </a:r>
          </a:p>
        </p:txBody>
      </p:sp>
      <p:grpSp>
        <p:nvGrpSpPr>
          <p:cNvPr id="47" name="Group 46">
            <a:extLst>
              <a:ext uri="{FF2B5EF4-FFF2-40B4-BE49-F238E27FC236}">
                <a16:creationId xmlns:a16="http://schemas.microsoft.com/office/drawing/2014/main" id="{99AA6713-0008-4679-F761-13CCC013469C}"/>
              </a:ext>
            </a:extLst>
          </p:cNvPr>
          <p:cNvGrpSpPr/>
          <p:nvPr/>
        </p:nvGrpSpPr>
        <p:grpSpPr>
          <a:xfrm>
            <a:off x="1710773" y="4112379"/>
            <a:ext cx="2665255" cy="1092529"/>
            <a:chOff x="712022" y="3627332"/>
            <a:chExt cx="2456535" cy="1024161"/>
          </a:xfrm>
        </p:grpSpPr>
        <p:sp>
          <p:nvSpPr>
            <p:cNvPr id="4" name="TextBox 3">
              <a:extLst>
                <a:ext uri="{FF2B5EF4-FFF2-40B4-BE49-F238E27FC236}">
                  <a16:creationId xmlns:a16="http://schemas.microsoft.com/office/drawing/2014/main" id="{FA32744D-644F-FF28-9979-B3056EA8A9DC}"/>
                </a:ext>
              </a:extLst>
            </p:cNvPr>
            <p:cNvSpPr txBox="1"/>
            <p:nvPr/>
          </p:nvSpPr>
          <p:spPr>
            <a:xfrm>
              <a:off x="712022" y="3627332"/>
              <a:ext cx="2263483" cy="382585"/>
            </a:xfrm>
            <a:prstGeom prst="rect">
              <a:avLst/>
            </a:prstGeom>
            <a:noFill/>
          </p:spPr>
          <p:txBody>
            <a:bodyPr wrap="none" rtlCol="0">
              <a:spAutoFit/>
            </a:bodyPr>
            <a:lstStyle/>
            <a:p>
              <a:r>
                <a:rPr lang="en-US" sz="2052" dirty="0">
                  <a:latin typeface="Arial" panose="020B0604020202020204" pitchFamily="34" charset="0"/>
                </a:rPr>
                <a:t>Possible PAM Sites</a:t>
              </a:r>
            </a:p>
          </p:txBody>
        </p:sp>
        <p:cxnSp>
          <p:nvCxnSpPr>
            <p:cNvPr id="18" name="Straight Arrow Connector 17">
              <a:extLst>
                <a:ext uri="{FF2B5EF4-FFF2-40B4-BE49-F238E27FC236}">
                  <a16:creationId xmlns:a16="http://schemas.microsoft.com/office/drawing/2014/main" id="{DFB2568D-228A-3D61-E58A-15F52DF741A2}"/>
                </a:ext>
              </a:extLst>
            </p:cNvPr>
            <p:cNvCxnSpPr>
              <a:cxnSpLocks/>
              <a:stCxn id="4" idx="2"/>
            </p:cNvCxnSpPr>
            <p:nvPr/>
          </p:nvCxnSpPr>
          <p:spPr>
            <a:xfrm flipH="1">
              <a:off x="1671548" y="4009917"/>
              <a:ext cx="172216"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879DD8-3942-B82D-1B6F-ACABEAFA1F14}"/>
                </a:ext>
              </a:extLst>
            </p:cNvPr>
            <p:cNvCxnSpPr>
              <a:cxnSpLocks/>
              <a:stCxn id="4" idx="2"/>
            </p:cNvCxnSpPr>
            <p:nvPr/>
          </p:nvCxnSpPr>
          <p:spPr>
            <a:xfrm>
              <a:off x="1843763" y="4009917"/>
              <a:ext cx="787309" cy="584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DFA9A3-673F-1290-CC88-8B63CFBACAB0}"/>
                </a:ext>
              </a:extLst>
            </p:cNvPr>
            <p:cNvCxnSpPr>
              <a:cxnSpLocks/>
              <a:stCxn id="4" idx="2"/>
            </p:cNvCxnSpPr>
            <p:nvPr/>
          </p:nvCxnSpPr>
          <p:spPr>
            <a:xfrm>
              <a:off x="1843763" y="4009917"/>
              <a:ext cx="1324794" cy="5395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BD51784-6123-5C29-6192-64A6D688C836}"/>
                </a:ext>
              </a:extLst>
            </p:cNvPr>
            <p:cNvCxnSpPr>
              <a:cxnSpLocks/>
              <a:stCxn id="4" idx="2"/>
            </p:cNvCxnSpPr>
            <p:nvPr/>
          </p:nvCxnSpPr>
          <p:spPr>
            <a:xfrm flipH="1">
              <a:off x="981618" y="4009917"/>
              <a:ext cx="862146" cy="64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6072390E-A5B0-DB64-2F43-6AF72E8BE9C3}"/>
              </a:ext>
            </a:extLst>
          </p:cNvPr>
          <p:cNvSpPr>
            <a:spLocks noGrp="1"/>
          </p:cNvSpPr>
          <p:nvPr>
            <p:ph type="dt" sz="half" idx="10"/>
          </p:nvPr>
        </p:nvSpPr>
        <p:spPr/>
        <p:txBody>
          <a:bodyPr/>
          <a:lstStyle/>
          <a:p>
            <a:fld id="{DC11DD9E-E66F-486E-B8B2-44FC17DDF10F}" type="datetime1">
              <a:rPr lang="en-US" smtClean="0"/>
              <a:t>2/8/2025</a:t>
            </a:fld>
            <a:endParaRPr lang="en-US"/>
          </a:p>
        </p:txBody>
      </p:sp>
      <p:sp>
        <p:nvSpPr>
          <p:cNvPr id="9" name="Footer Placeholder 8">
            <a:extLst>
              <a:ext uri="{FF2B5EF4-FFF2-40B4-BE49-F238E27FC236}">
                <a16:creationId xmlns:a16="http://schemas.microsoft.com/office/drawing/2014/main" id="{DABB7D9E-5936-7F19-1F9A-BC0AB61B2DC7}"/>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C700C028-C2D0-B4C5-5282-962C8894F3A8}"/>
              </a:ext>
            </a:extLst>
          </p:cNvPr>
          <p:cNvSpPr>
            <a:spLocks noGrp="1"/>
          </p:cNvSpPr>
          <p:nvPr>
            <p:ph type="sldNum" sz="quarter" idx="12"/>
          </p:nvPr>
        </p:nvSpPr>
        <p:spPr/>
        <p:txBody>
          <a:bodyPr/>
          <a:lstStyle/>
          <a:p>
            <a:fld id="{DC3BB032-4020-48F4-953B-341806DC4A2B}" type="slidenum">
              <a:rPr lang="en-US" smtClean="0"/>
              <a:pPr/>
              <a:t>62</a:t>
            </a:fld>
            <a:endParaRPr lang="en-US"/>
          </a:p>
        </p:txBody>
      </p:sp>
      <p:sp>
        <p:nvSpPr>
          <p:cNvPr id="5" name="TextBox 4">
            <a:extLst>
              <a:ext uri="{FF2B5EF4-FFF2-40B4-BE49-F238E27FC236}">
                <a16:creationId xmlns:a16="http://schemas.microsoft.com/office/drawing/2014/main" id="{3BA3DD20-D8AB-2CAB-2EEE-48DF1FECC789}"/>
              </a:ext>
            </a:extLst>
          </p:cNvPr>
          <p:cNvSpPr txBox="1"/>
          <p:nvPr/>
        </p:nvSpPr>
        <p:spPr>
          <a:xfrm>
            <a:off x="8158103" y="4900559"/>
            <a:ext cx="3125136" cy="1200329"/>
          </a:xfrm>
          <a:prstGeom prst="rect">
            <a:avLst/>
          </a:prstGeom>
          <a:noFill/>
        </p:spPr>
        <p:txBody>
          <a:bodyPr wrap="square" rtlCol="0">
            <a:spAutoFit/>
          </a:bodyPr>
          <a:lstStyle/>
          <a:p>
            <a:r>
              <a:rPr lang="en-US" sz="1800" i="1" dirty="0">
                <a:latin typeface="Arial" panose="020B0604020202020204" pitchFamily="34" charset="0"/>
                <a:cs typeface="Arial" panose="020B0604020202020204" pitchFamily="34" charset="0"/>
              </a:rPr>
              <a:t>Note that Cas9 will cut both the wild-type and the mutant, but repair will insert the wild-type sequence.</a:t>
            </a:r>
          </a:p>
        </p:txBody>
      </p:sp>
    </p:spTree>
    <p:extLst>
      <p:ext uri="{BB962C8B-B14F-4D97-AF65-F5344CB8AC3E}">
        <p14:creationId xmlns:p14="http://schemas.microsoft.com/office/powerpoint/2010/main" val="11984541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97DF65-558B-A957-0A30-641A1B10FE9B}"/>
              </a:ext>
            </a:extLst>
          </p:cNvPr>
          <p:cNvSpPr txBox="1"/>
          <p:nvPr/>
        </p:nvSpPr>
        <p:spPr>
          <a:xfrm>
            <a:off x="89576" y="1376531"/>
            <a:ext cx="3019312" cy="3885679"/>
          </a:xfrm>
          <a:prstGeom prst="rect">
            <a:avLst/>
          </a:prstGeom>
          <a:noFill/>
        </p:spPr>
        <p:txBody>
          <a:bodyPr wrap="square" rtlCol="0">
            <a:spAutoFit/>
          </a:bodyPr>
          <a:lstStyle/>
          <a:p>
            <a:pPr>
              <a:spcBef>
                <a:spcPts val="300"/>
              </a:spcBef>
            </a:pPr>
            <a:r>
              <a:rPr lang="en-US" sz="1800" b="1" dirty="0">
                <a:latin typeface="Arial" panose="020B0604020202020204" pitchFamily="34" charset="0"/>
              </a:rPr>
              <a:t>Editing Steps:</a:t>
            </a:r>
          </a:p>
          <a:p>
            <a:pPr marL="365189" indent="-365189">
              <a:spcBef>
                <a:spcPts val="300"/>
              </a:spcBef>
              <a:buAutoNum type="arabicPeriod"/>
            </a:pPr>
            <a:r>
              <a:rPr lang="en-US" sz="1800" dirty="0">
                <a:latin typeface="Arial" panose="020B0604020202020204" pitchFamily="34" charset="0"/>
              </a:rPr>
              <a:t>Cas9 binds to NGG (PAM)</a:t>
            </a:r>
          </a:p>
          <a:p>
            <a:pPr marL="365189" indent="-365189">
              <a:spcBef>
                <a:spcPts val="300"/>
              </a:spcBef>
              <a:buAutoNum type="arabicPeriod"/>
            </a:pPr>
            <a:r>
              <a:rPr lang="en-US" sz="1800" dirty="0">
                <a:latin typeface="Arial" panose="020B0604020202020204" pitchFamily="34" charset="0"/>
              </a:rPr>
              <a:t>Opens DNA if RNA is complementary to DNA</a:t>
            </a:r>
          </a:p>
          <a:p>
            <a:pPr marL="365189" indent="-365189">
              <a:spcBef>
                <a:spcPts val="300"/>
              </a:spcBef>
              <a:buAutoNum type="arabicPeriod"/>
            </a:pPr>
            <a:r>
              <a:rPr lang="en-US" sz="1800" dirty="0">
                <a:latin typeface="Arial" panose="020B0604020202020204" pitchFamily="34" charset="0"/>
              </a:rPr>
              <a:t>Cas9 cuts both strands</a:t>
            </a:r>
          </a:p>
          <a:p>
            <a:pPr marL="365189" indent="-365189">
              <a:spcBef>
                <a:spcPts val="300"/>
              </a:spcBef>
              <a:buAutoNum type="arabicPeriod"/>
            </a:pPr>
            <a:r>
              <a:rPr lang="en-US" sz="1800" dirty="0">
                <a:latin typeface="Arial" panose="020B0604020202020204" pitchFamily="34" charset="0"/>
              </a:rPr>
              <a:t>Double stranded break causes repair.</a:t>
            </a:r>
          </a:p>
          <a:p>
            <a:pPr marL="365189" indent="-365189">
              <a:spcBef>
                <a:spcPts val="300"/>
              </a:spcBef>
              <a:buAutoNum type="arabicPeriod"/>
            </a:pPr>
            <a:r>
              <a:rPr lang="en-US" sz="1800" dirty="0">
                <a:latin typeface="Arial" panose="020B0604020202020204" pitchFamily="34" charset="0"/>
              </a:rPr>
              <a:t>Injected template is used to repair, changing the DNA sequence between the two homologous regions.</a:t>
            </a:r>
          </a:p>
        </p:txBody>
      </p:sp>
      <p:grpSp>
        <p:nvGrpSpPr>
          <p:cNvPr id="31" name="Group 30">
            <a:extLst>
              <a:ext uri="{FF2B5EF4-FFF2-40B4-BE49-F238E27FC236}">
                <a16:creationId xmlns:a16="http://schemas.microsoft.com/office/drawing/2014/main" id="{64228BB3-2EA5-436A-E30C-798DEEAC25C9}"/>
              </a:ext>
            </a:extLst>
          </p:cNvPr>
          <p:cNvGrpSpPr/>
          <p:nvPr/>
        </p:nvGrpSpPr>
        <p:grpSpPr>
          <a:xfrm>
            <a:off x="5053167" y="1252034"/>
            <a:ext cx="7849845" cy="1553303"/>
            <a:chOff x="3064799" y="2220927"/>
            <a:chExt cx="7370927" cy="1458536"/>
          </a:xfrm>
        </p:grpSpPr>
        <p:grpSp>
          <p:nvGrpSpPr>
            <p:cNvPr id="17" name="Group 16">
              <a:extLst>
                <a:ext uri="{FF2B5EF4-FFF2-40B4-BE49-F238E27FC236}">
                  <a16:creationId xmlns:a16="http://schemas.microsoft.com/office/drawing/2014/main" id="{B39935D4-DEBE-6153-F71C-624C4971F458}"/>
                </a:ext>
              </a:extLst>
            </p:cNvPr>
            <p:cNvGrpSpPr/>
            <p:nvPr/>
          </p:nvGrpSpPr>
          <p:grpSpPr>
            <a:xfrm>
              <a:off x="4220652" y="2231663"/>
              <a:ext cx="3856547" cy="1447800"/>
              <a:chOff x="7488136" y="3297856"/>
              <a:chExt cx="3856547" cy="1447800"/>
            </a:xfrm>
          </p:grpSpPr>
          <p:grpSp>
            <p:nvGrpSpPr>
              <p:cNvPr id="18" name="Group 17">
                <a:extLst>
                  <a:ext uri="{FF2B5EF4-FFF2-40B4-BE49-F238E27FC236}">
                    <a16:creationId xmlns:a16="http://schemas.microsoft.com/office/drawing/2014/main" id="{28ADBBBD-539A-EC53-9D47-42F525CB3542}"/>
                  </a:ext>
                </a:extLst>
              </p:cNvPr>
              <p:cNvGrpSpPr/>
              <p:nvPr/>
            </p:nvGrpSpPr>
            <p:grpSpPr>
              <a:xfrm>
                <a:off x="7488136" y="3297856"/>
                <a:ext cx="3856547" cy="1447800"/>
                <a:chOff x="4648200" y="1689841"/>
                <a:chExt cx="3856547" cy="1447800"/>
              </a:xfrm>
            </p:grpSpPr>
            <p:sp>
              <p:nvSpPr>
                <p:cNvPr id="20" name="Oval 19">
                  <a:extLst>
                    <a:ext uri="{FF2B5EF4-FFF2-40B4-BE49-F238E27FC236}">
                      <a16:creationId xmlns:a16="http://schemas.microsoft.com/office/drawing/2014/main" id="{C82226BF-9197-C054-89A2-63AF8E0EE404}"/>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1" name="TextBox 20">
                  <a:extLst>
                    <a:ext uri="{FF2B5EF4-FFF2-40B4-BE49-F238E27FC236}">
                      <a16:creationId xmlns:a16="http://schemas.microsoft.com/office/drawing/2014/main" id="{38C8BD00-42FE-8EDE-8596-51F4D424B666}"/>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2" name="Freeform: Shape 21">
                  <a:extLst>
                    <a:ext uri="{FF2B5EF4-FFF2-40B4-BE49-F238E27FC236}">
                      <a16:creationId xmlns:a16="http://schemas.microsoft.com/office/drawing/2014/main" id="{3C8C4406-47AF-A26A-5895-CAE328B38CE7}"/>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9" name="Freeform: Shape 18">
                <a:extLst>
                  <a:ext uri="{FF2B5EF4-FFF2-40B4-BE49-F238E27FC236}">
                    <a16:creationId xmlns:a16="http://schemas.microsoft.com/office/drawing/2014/main" id="{0E0F736C-EEFE-4A46-99F7-5F9F08943331}"/>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4" name="Rectangle 13">
              <a:extLst>
                <a:ext uri="{FF2B5EF4-FFF2-40B4-BE49-F238E27FC236}">
                  <a16:creationId xmlns:a16="http://schemas.microsoft.com/office/drawing/2014/main" id="{11246793-6F60-47D8-2FE7-D0D9C4D233AE}"/>
                </a:ext>
              </a:extLst>
            </p:cNvPr>
            <p:cNvSpPr>
              <a:spLocks noChangeArrowheads="1"/>
            </p:cNvSpPr>
            <p:nvPr/>
          </p:nvSpPr>
          <p:spPr bwMode="auto">
            <a:xfrm>
              <a:off x="3064799" y="2220927"/>
              <a:ext cx="7370927"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TTCTACCGTCGGGGGCCTGACCCG</a:t>
              </a:r>
            </a:p>
          </p:txBody>
        </p:sp>
      </p:grpSp>
      <p:sp>
        <p:nvSpPr>
          <p:cNvPr id="6" name="Rectangle 5">
            <a:extLst>
              <a:ext uri="{FF2B5EF4-FFF2-40B4-BE49-F238E27FC236}">
                <a16:creationId xmlns:a16="http://schemas.microsoft.com/office/drawing/2014/main" id="{14A2E133-BB75-BF55-3D35-FEB50BF3F010}"/>
              </a:ext>
            </a:extLst>
          </p:cNvPr>
          <p:cNvSpPr>
            <a:spLocks noChangeArrowheads="1"/>
          </p:cNvSpPr>
          <p:nvPr/>
        </p:nvSpPr>
        <p:spPr bwMode="auto">
          <a:xfrm>
            <a:off x="1203381" y="-9173"/>
            <a:ext cx="7966586" cy="88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b="1" dirty="0">
                <a:latin typeface="Arial" panose="020B0604020202020204" pitchFamily="34" charset="0"/>
                <a:cs typeface="Arial" panose="020B0604020202020204" pitchFamily="34" charset="0"/>
              </a:rPr>
              <a:t>Mutant (growth hormone non-functional)</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AGGCTGGA</a:t>
            </a:r>
            <a:r>
              <a:rPr lang="en-US" altLang="en-US" sz="1704" b="1" dirty="0">
                <a:highlight>
                  <a:srgbClr val="C0C0C0"/>
                </a:highlight>
                <a:latin typeface="Courier New" panose="02070309020205020404" pitchFamily="49" charset="0"/>
                <a:cs typeface="Courier New" panose="02070309020205020404" pitchFamily="49" charset="0"/>
              </a:rPr>
              <a:t>AGATGGCAGCCCCCGGAC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-TCCGACCTTCTACCGTCGGGGGCCTGACCCGTCTTGAAGTTCGTCTGGATGTCGTT-</a:t>
            </a:r>
          </a:p>
        </p:txBody>
      </p:sp>
      <p:grpSp>
        <p:nvGrpSpPr>
          <p:cNvPr id="16" name="Group 15">
            <a:extLst>
              <a:ext uri="{FF2B5EF4-FFF2-40B4-BE49-F238E27FC236}">
                <a16:creationId xmlns:a16="http://schemas.microsoft.com/office/drawing/2014/main" id="{D665182D-E61C-5AEC-78C0-8B26B7F2512F}"/>
              </a:ext>
            </a:extLst>
          </p:cNvPr>
          <p:cNvGrpSpPr/>
          <p:nvPr/>
        </p:nvGrpSpPr>
        <p:grpSpPr>
          <a:xfrm>
            <a:off x="2352945" y="191024"/>
            <a:ext cx="4107122" cy="1541869"/>
            <a:chOff x="7488136" y="3297856"/>
            <a:chExt cx="3856547" cy="1447800"/>
          </a:xfrm>
        </p:grpSpPr>
        <p:grpSp>
          <p:nvGrpSpPr>
            <p:cNvPr id="13" name="Group 12">
              <a:extLst>
                <a:ext uri="{FF2B5EF4-FFF2-40B4-BE49-F238E27FC236}">
                  <a16:creationId xmlns:a16="http://schemas.microsoft.com/office/drawing/2014/main" id="{7FD9CF14-AA9C-2340-B145-A237F4335FF6}"/>
                </a:ext>
              </a:extLst>
            </p:cNvPr>
            <p:cNvGrpSpPr/>
            <p:nvPr/>
          </p:nvGrpSpPr>
          <p:grpSpPr>
            <a:xfrm>
              <a:off x="7488136" y="3297856"/>
              <a:ext cx="3856547" cy="1447800"/>
              <a:chOff x="4648200" y="1689841"/>
              <a:chExt cx="3856547" cy="1447800"/>
            </a:xfrm>
          </p:grpSpPr>
          <p:sp>
            <p:nvSpPr>
              <p:cNvPr id="8" name="Oval 7">
                <a:extLst>
                  <a:ext uri="{FF2B5EF4-FFF2-40B4-BE49-F238E27FC236}">
                    <a16:creationId xmlns:a16="http://schemas.microsoft.com/office/drawing/2014/main" id="{4318E145-E207-7BC6-E9A0-24CE4FE7D81E}"/>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0" name="TextBox 9">
                <a:extLst>
                  <a:ext uri="{FF2B5EF4-FFF2-40B4-BE49-F238E27FC236}">
                    <a16:creationId xmlns:a16="http://schemas.microsoft.com/office/drawing/2014/main" id="{AD4D773D-0826-4149-26B8-D933C6B49B0B}"/>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12" name="Freeform: Shape 11">
                <a:extLst>
                  <a:ext uri="{FF2B5EF4-FFF2-40B4-BE49-F238E27FC236}">
                    <a16:creationId xmlns:a16="http://schemas.microsoft.com/office/drawing/2014/main" id="{ACBAFB09-FBDF-042D-81E2-B0D287DCC578}"/>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15" name="Freeform: Shape 14">
              <a:extLst>
                <a:ext uri="{FF2B5EF4-FFF2-40B4-BE49-F238E27FC236}">
                  <a16:creationId xmlns:a16="http://schemas.microsoft.com/office/drawing/2014/main" id="{AC86F60B-0667-8FEE-F39C-41427CEDBB09}"/>
                </a:ext>
              </a:extLst>
            </p:cNvPr>
            <p:cNvSpPr/>
            <p:nvPr/>
          </p:nvSpPr>
          <p:spPr>
            <a:xfrm>
              <a:off x="7931268" y="3960386"/>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grpSp>
        <p:nvGrpSpPr>
          <p:cNvPr id="32" name="Group 31">
            <a:extLst>
              <a:ext uri="{FF2B5EF4-FFF2-40B4-BE49-F238E27FC236}">
                <a16:creationId xmlns:a16="http://schemas.microsoft.com/office/drawing/2014/main" id="{62867F6F-5742-F70B-7DCC-F77F19FDCB30}"/>
              </a:ext>
            </a:extLst>
          </p:cNvPr>
          <p:cNvGrpSpPr/>
          <p:nvPr/>
        </p:nvGrpSpPr>
        <p:grpSpPr>
          <a:xfrm>
            <a:off x="2870625" y="2851052"/>
            <a:ext cx="8592438" cy="1553304"/>
            <a:chOff x="3133186" y="3855773"/>
            <a:chExt cx="8068214" cy="1458537"/>
          </a:xfrm>
        </p:grpSpPr>
        <p:grpSp>
          <p:nvGrpSpPr>
            <p:cNvPr id="23" name="Group 22">
              <a:extLst>
                <a:ext uri="{FF2B5EF4-FFF2-40B4-BE49-F238E27FC236}">
                  <a16:creationId xmlns:a16="http://schemas.microsoft.com/office/drawing/2014/main" id="{8547BCAD-5425-37F7-1F09-3E750D1BD9B4}"/>
                </a:ext>
              </a:extLst>
            </p:cNvPr>
            <p:cNvGrpSpPr/>
            <p:nvPr/>
          </p:nvGrpSpPr>
          <p:grpSpPr>
            <a:xfrm>
              <a:off x="4289039" y="3866510"/>
              <a:ext cx="3856547" cy="1447800"/>
              <a:chOff x="7488136" y="3297856"/>
              <a:chExt cx="3856547" cy="1447800"/>
            </a:xfrm>
          </p:grpSpPr>
          <p:grpSp>
            <p:nvGrpSpPr>
              <p:cNvPr id="24" name="Group 23">
                <a:extLst>
                  <a:ext uri="{FF2B5EF4-FFF2-40B4-BE49-F238E27FC236}">
                    <a16:creationId xmlns:a16="http://schemas.microsoft.com/office/drawing/2014/main" id="{7E33E84A-AD76-AE34-D54F-CC919C3813E9}"/>
                  </a:ext>
                </a:extLst>
              </p:cNvPr>
              <p:cNvGrpSpPr/>
              <p:nvPr/>
            </p:nvGrpSpPr>
            <p:grpSpPr>
              <a:xfrm>
                <a:off x="7488136" y="3297856"/>
                <a:ext cx="3856547" cy="1447800"/>
                <a:chOff x="4648200" y="1689841"/>
                <a:chExt cx="3856547" cy="1447800"/>
              </a:xfrm>
            </p:grpSpPr>
            <p:sp>
              <p:nvSpPr>
                <p:cNvPr id="26" name="Oval 25">
                  <a:extLst>
                    <a:ext uri="{FF2B5EF4-FFF2-40B4-BE49-F238E27FC236}">
                      <a16:creationId xmlns:a16="http://schemas.microsoft.com/office/drawing/2014/main" id="{AB5BCE1E-0678-71AE-401D-4D4271B37BF6}"/>
                    </a:ext>
                  </a:extLst>
                </p:cNvPr>
                <p:cNvSpPr/>
                <p:nvPr/>
              </p:nvSpPr>
              <p:spPr>
                <a:xfrm>
                  <a:off x="4648200" y="1689841"/>
                  <a:ext cx="3352800" cy="1447800"/>
                </a:xfrm>
                <a:prstGeom prst="ellipse">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27" name="TextBox 26">
                  <a:extLst>
                    <a:ext uri="{FF2B5EF4-FFF2-40B4-BE49-F238E27FC236}">
                      <a16:creationId xmlns:a16="http://schemas.microsoft.com/office/drawing/2014/main" id="{F41ABDC3-46EB-5C46-8CC1-25F07FB79BC0}"/>
                    </a:ext>
                  </a:extLst>
                </p:cNvPr>
                <p:cNvSpPr txBox="1"/>
                <p:nvPr/>
              </p:nvSpPr>
              <p:spPr>
                <a:xfrm>
                  <a:off x="4648200" y="2192648"/>
                  <a:ext cx="3352800" cy="332951"/>
                </a:xfrm>
                <a:prstGeom prst="rect">
                  <a:avLst/>
                </a:prstGeom>
                <a:noFill/>
                <a:ln>
                  <a:noFill/>
                </a:ln>
              </p:spPr>
              <p:txBody>
                <a:bodyPr wrap="square">
                  <a:spAutoFit/>
                </a:bodyPr>
                <a:lstStyle/>
                <a:p>
                  <a:r>
                    <a:rPr lang="en-US" altLang="en-US" sz="1704" b="1" dirty="0">
                      <a:solidFill>
                        <a:srgbClr val="FF0000"/>
                      </a:solidFill>
                      <a:highlight>
                        <a:srgbClr val="C0C0C0"/>
                      </a:highlight>
                      <a:latin typeface="Courier New" panose="02070309020205020404" pitchFamily="49" charset="0"/>
                      <a:cs typeface="Courier New" panose="02070309020205020404" pitchFamily="49" charset="0"/>
                    </a:rPr>
                    <a:t>AGATGGCAGCCCCCGGAC</a:t>
                  </a:r>
                  <a:endParaRPr lang="en-US" sz="1704" b="1" dirty="0">
                    <a:solidFill>
                      <a:srgbClr val="FF0000"/>
                    </a:solidFill>
                    <a:latin typeface="Arial" panose="020B0604020202020204" pitchFamily="34" charset="0"/>
                  </a:endParaRPr>
                </a:p>
              </p:txBody>
            </p:sp>
            <p:sp>
              <p:nvSpPr>
                <p:cNvPr id="28" name="Freeform: Shape 27">
                  <a:extLst>
                    <a:ext uri="{FF2B5EF4-FFF2-40B4-BE49-F238E27FC236}">
                      <a16:creationId xmlns:a16="http://schemas.microsoft.com/office/drawing/2014/main" id="{B878EDBB-B29D-7D11-7F71-45513C6A57FF}"/>
                    </a:ext>
                  </a:extLst>
                </p:cNvPr>
                <p:cNvSpPr/>
                <p:nvPr/>
              </p:nvSpPr>
              <p:spPr>
                <a:xfrm>
                  <a:off x="6324600" y="2273025"/>
                  <a:ext cx="2180147" cy="824060"/>
                </a:xfrm>
                <a:custGeom>
                  <a:avLst/>
                  <a:gdLst>
                    <a:gd name="connsiteX0" fmla="*/ 1642655 w 2180147"/>
                    <a:gd name="connsiteY0" fmla="*/ 22605 h 824060"/>
                    <a:gd name="connsiteX1" fmla="*/ 1973395 w 2180147"/>
                    <a:gd name="connsiteY1" fmla="*/ 3149 h 824060"/>
                    <a:gd name="connsiteX2" fmla="*/ 2174434 w 2180147"/>
                    <a:gd name="connsiteY2" fmla="*/ 80971 h 824060"/>
                    <a:gd name="connsiteX3" fmla="*/ 1752902 w 2180147"/>
                    <a:gd name="connsiteY3" fmla="*/ 275524 h 824060"/>
                    <a:gd name="connsiteX4" fmla="*/ 825532 w 2180147"/>
                    <a:gd name="connsiteY4" fmla="*/ 288494 h 824060"/>
                    <a:gd name="connsiteX5" fmla="*/ 189991 w 2180147"/>
                    <a:gd name="connsiteY5" fmla="*/ 320920 h 824060"/>
                    <a:gd name="connsiteX6" fmla="*/ 8408 w 2180147"/>
                    <a:gd name="connsiteY6" fmla="*/ 489532 h 824060"/>
                    <a:gd name="connsiteX7" fmla="*/ 404000 w 2180147"/>
                    <a:gd name="connsiteY7" fmla="*/ 560868 h 824060"/>
                    <a:gd name="connsiteX8" fmla="*/ 1324885 w 2180147"/>
                    <a:gd name="connsiteY8" fmla="*/ 502503 h 824060"/>
                    <a:gd name="connsiteX9" fmla="*/ 1616715 w 2180147"/>
                    <a:gd name="connsiteY9" fmla="*/ 515473 h 824060"/>
                    <a:gd name="connsiteX10" fmla="*/ 1344340 w 2180147"/>
                    <a:gd name="connsiteY10" fmla="*/ 671115 h 824060"/>
                    <a:gd name="connsiteX11" fmla="*/ 689344 w 2180147"/>
                    <a:gd name="connsiteY11" fmla="*/ 710026 h 824060"/>
                    <a:gd name="connsiteX12" fmla="*/ 553157 w 2180147"/>
                    <a:gd name="connsiteY12" fmla="*/ 710026 h 824060"/>
                    <a:gd name="connsiteX13" fmla="*/ 553157 w 2180147"/>
                    <a:gd name="connsiteY13" fmla="*/ 710026 h 824060"/>
                    <a:gd name="connsiteX14" fmla="*/ 598553 w 2180147"/>
                    <a:gd name="connsiteY14" fmla="*/ 820273 h 824060"/>
                    <a:gd name="connsiteX15" fmla="*/ 935778 w 2180147"/>
                    <a:gd name="connsiteY15" fmla="*/ 787847 h 82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0147" h="824060">
                      <a:moveTo>
                        <a:pt x="1642655" y="22605"/>
                      </a:moveTo>
                      <a:cubicBezTo>
                        <a:pt x="1763710" y="8013"/>
                        <a:pt x="1884765" y="-6579"/>
                        <a:pt x="1973395" y="3149"/>
                      </a:cubicBezTo>
                      <a:cubicBezTo>
                        <a:pt x="2062025" y="12877"/>
                        <a:pt x="2211183" y="35575"/>
                        <a:pt x="2174434" y="80971"/>
                      </a:cubicBezTo>
                      <a:cubicBezTo>
                        <a:pt x="2137685" y="126367"/>
                        <a:pt x="1977719" y="240937"/>
                        <a:pt x="1752902" y="275524"/>
                      </a:cubicBezTo>
                      <a:cubicBezTo>
                        <a:pt x="1528085" y="310111"/>
                        <a:pt x="1086017" y="280928"/>
                        <a:pt x="825532" y="288494"/>
                      </a:cubicBezTo>
                      <a:cubicBezTo>
                        <a:pt x="565047" y="296060"/>
                        <a:pt x="326178" y="287414"/>
                        <a:pt x="189991" y="320920"/>
                      </a:cubicBezTo>
                      <a:cubicBezTo>
                        <a:pt x="53804" y="354426"/>
                        <a:pt x="-27260" y="449541"/>
                        <a:pt x="8408" y="489532"/>
                      </a:cubicBezTo>
                      <a:cubicBezTo>
                        <a:pt x="44076" y="529523"/>
                        <a:pt x="184587" y="558706"/>
                        <a:pt x="404000" y="560868"/>
                      </a:cubicBezTo>
                      <a:cubicBezTo>
                        <a:pt x="623413" y="563030"/>
                        <a:pt x="1122766" y="510069"/>
                        <a:pt x="1324885" y="502503"/>
                      </a:cubicBezTo>
                      <a:lnTo>
                        <a:pt x="1616715" y="515473"/>
                      </a:lnTo>
                      <a:cubicBezTo>
                        <a:pt x="1619957" y="543575"/>
                        <a:pt x="1498902" y="638690"/>
                        <a:pt x="1344340" y="671115"/>
                      </a:cubicBezTo>
                      <a:cubicBezTo>
                        <a:pt x="1189778" y="703540"/>
                        <a:pt x="821208" y="703541"/>
                        <a:pt x="689344" y="710026"/>
                      </a:cubicBezTo>
                      <a:cubicBezTo>
                        <a:pt x="557480" y="716511"/>
                        <a:pt x="553157" y="710026"/>
                        <a:pt x="553157" y="710026"/>
                      </a:cubicBezTo>
                      <a:lnTo>
                        <a:pt x="553157" y="710026"/>
                      </a:lnTo>
                      <a:cubicBezTo>
                        <a:pt x="560723" y="728401"/>
                        <a:pt x="534783" y="807303"/>
                        <a:pt x="598553" y="820273"/>
                      </a:cubicBezTo>
                      <a:cubicBezTo>
                        <a:pt x="662323" y="833243"/>
                        <a:pt x="799050" y="810545"/>
                        <a:pt x="935778" y="787847"/>
                      </a:cubicBezTo>
                    </a:path>
                  </a:pathLst>
                </a:custGeom>
                <a:no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5" name="Freeform: Shape 24">
                <a:extLst>
                  <a:ext uri="{FF2B5EF4-FFF2-40B4-BE49-F238E27FC236}">
                    <a16:creationId xmlns:a16="http://schemas.microsoft.com/office/drawing/2014/main" id="{474CF78C-2E0C-6B67-A2B7-5D14BB778417}"/>
                  </a:ext>
                </a:extLst>
              </p:cNvPr>
              <p:cNvSpPr/>
              <p:nvPr/>
            </p:nvSpPr>
            <p:spPr>
              <a:xfrm>
                <a:off x="7931269" y="3945014"/>
                <a:ext cx="2323340" cy="598203"/>
              </a:xfrm>
              <a:custGeom>
                <a:avLst/>
                <a:gdLst>
                  <a:gd name="connsiteX0" fmla="*/ 1876828 w 2323340"/>
                  <a:gd name="connsiteY0" fmla="*/ 23207 h 598203"/>
                  <a:gd name="connsiteX1" fmla="*/ 2181628 w 2323340"/>
                  <a:gd name="connsiteY1" fmla="*/ 16722 h 598203"/>
                  <a:gd name="connsiteX2" fmla="*/ 2227023 w 2323340"/>
                  <a:gd name="connsiteY2" fmla="*/ 211275 h 598203"/>
                  <a:gd name="connsiteX3" fmla="*/ 897576 w 2323340"/>
                  <a:gd name="connsiteY3" fmla="*/ 353948 h 598203"/>
                  <a:gd name="connsiteX4" fmla="*/ 2632 w 2323340"/>
                  <a:gd name="connsiteY4" fmla="*/ 483650 h 598203"/>
                  <a:gd name="connsiteX5" fmla="*/ 651142 w 2323340"/>
                  <a:gd name="connsiteY5" fmla="*/ 593897 h 598203"/>
                  <a:gd name="connsiteX6" fmla="*/ 1442325 w 2323340"/>
                  <a:gd name="connsiteY6" fmla="*/ 574441 h 598203"/>
                  <a:gd name="connsiteX7" fmla="*/ 1487721 w 2323340"/>
                  <a:gd name="connsiteY7" fmla="*/ 561471 h 59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340" h="598203">
                    <a:moveTo>
                      <a:pt x="1876828" y="23207"/>
                    </a:moveTo>
                    <a:cubicBezTo>
                      <a:pt x="2000045" y="4292"/>
                      <a:pt x="2123262" y="-14623"/>
                      <a:pt x="2181628" y="16722"/>
                    </a:cubicBezTo>
                    <a:cubicBezTo>
                      <a:pt x="2239994" y="48067"/>
                      <a:pt x="2441032" y="155071"/>
                      <a:pt x="2227023" y="211275"/>
                    </a:cubicBezTo>
                    <a:cubicBezTo>
                      <a:pt x="2013014" y="267479"/>
                      <a:pt x="1268308" y="308552"/>
                      <a:pt x="897576" y="353948"/>
                    </a:cubicBezTo>
                    <a:cubicBezTo>
                      <a:pt x="526844" y="399344"/>
                      <a:pt x="43704" y="443659"/>
                      <a:pt x="2632" y="483650"/>
                    </a:cubicBezTo>
                    <a:cubicBezTo>
                      <a:pt x="-38440" y="523641"/>
                      <a:pt x="411193" y="578765"/>
                      <a:pt x="651142" y="593897"/>
                    </a:cubicBezTo>
                    <a:cubicBezTo>
                      <a:pt x="891091" y="609029"/>
                      <a:pt x="1302895" y="579845"/>
                      <a:pt x="1442325" y="574441"/>
                    </a:cubicBezTo>
                    <a:cubicBezTo>
                      <a:pt x="1581755" y="569037"/>
                      <a:pt x="1534738" y="565254"/>
                      <a:pt x="1487721" y="561471"/>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grpSp>
        <p:sp>
          <p:nvSpPr>
            <p:cNvPr id="29" name="Rectangle 28">
              <a:extLst>
                <a:ext uri="{FF2B5EF4-FFF2-40B4-BE49-F238E27FC236}">
                  <a16:creationId xmlns:a16="http://schemas.microsoft.com/office/drawing/2014/main" id="{204E4848-5DB1-0A7E-A860-5E0236A0E2E5}"/>
                </a:ext>
              </a:extLst>
            </p:cNvPr>
            <p:cNvSpPr>
              <a:spLocks noChangeArrowheads="1"/>
            </p:cNvSpPr>
            <p:nvPr/>
          </p:nvSpPr>
          <p:spPr bwMode="auto">
            <a:xfrm>
              <a:off x="3133186" y="3855773"/>
              <a:ext cx="8068214" cy="1077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381" tIns="48691" rIns="97381" bIns="48691" numCol="1" anchor="ctr" anchorCtr="0" compatLnSpc="1">
              <a:prstTxWarp prst="textNoShape">
                <a:avLst/>
              </a:prstTxWarp>
              <a:spAutoFit/>
            </a:bodyPr>
            <a:lstStyle/>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A</a:t>
              </a:r>
              <a:r>
                <a:rPr lang="en-US" altLang="en-US" sz="1704" b="1" dirty="0">
                  <a:highlight>
                    <a:srgbClr val="C0C0C0"/>
                  </a:highlight>
                  <a:latin typeface="Courier New" panose="02070309020205020404" pitchFamily="49" charset="0"/>
                  <a:cs typeface="Courier New" panose="02070309020205020404" pitchFamily="49" charset="0"/>
                </a:rPr>
                <a:t>AGATGGCAGCCCCCG  GAC</a:t>
              </a:r>
              <a:r>
                <a:rPr lang="en-US" altLang="en-US" sz="1704" b="1" dirty="0">
                  <a:highlight>
                    <a:srgbClr val="00FFFF"/>
                  </a:highlight>
                  <a:latin typeface="Courier New" panose="02070309020205020404" pitchFamily="49" charset="0"/>
                  <a:cs typeface="Courier New" panose="02070309020205020404" pitchFamily="49" charset="0"/>
                </a:rPr>
                <a:t>TGG</a:t>
              </a:r>
              <a:r>
                <a:rPr lang="en-US" altLang="en-US" sz="1704" b="1" dirty="0">
                  <a:latin typeface="Courier New" panose="02070309020205020404" pitchFamily="49" charset="0"/>
                  <a:cs typeface="Courier New" panose="02070309020205020404" pitchFamily="49" charset="0"/>
                </a:rPr>
                <a:t>GC</a:t>
              </a:r>
            </a:p>
            <a:p>
              <a:pPr eaLnBrk="0" hangingPunct="0"/>
              <a:r>
                <a:rPr lang="en-US" altLang="en-US" sz="1704" dirty="0">
                  <a:latin typeface="Courier New" panose="02070309020205020404" pitchFamily="49" charset="0"/>
                  <a:cs typeface="Courier New" panose="02070309020205020404" pitchFamily="49" charset="0"/>
                </a:rPr>
                <a:t>-</a:t>
              </a:r>
              <a:r>
                <a:rPr lang="en-US" altLang="en-US" sz="1704" b="1" dirty="0">
                  <a:latin typeface="Courier New" panose="02070309020205020404" pitchFamily="49" charset="0"/>
                  <a:cs typeface="Courier New" panose="02070309020205020404" pitchFamily="49" charset="0"/>
                </a:rPr>
                <a:t>AGGCTGG                          AG</a:t>
              </a:r>
              <a:r>
                <a:rPr lang="en-US" altLang="en-US" sz="1704" b="1" u="sng" dirty="0">
                  <a:highlight>
                    <a:srgbClr val="FF00FF"/>
                  </a:highlight>
                  <a:latin typeface="Courier New" panose="02070309020205020404" pitchFamily="49" charset="0"/>
                  <a:cs typeface="Courier New" panose="02070309020205020404" pitchFamily="49" charset="0"/>
                </a:rPr>
                <a:t>AAC</a:t>
              </a:r>
              <a:r>
                <a:rPr lang="en-US" altLang="en-US" sz="1704" b="1" dirty="0">
                  <a:latin typeface="Courier New" panose="02070309020205020404" pitchFamily="49" charset="0"/>
                  <a:cs typeface="Courier New" panose="02070309020205020404" pitchFamily="49" charset="0"/>
                </a:rPr>
                <a:t>TTCAAGCAGACCTACAGCAA-</a:t>
              </a:r>
            </a:p>
            <a:p>
              <a:pPr eaLnBrk="0" hangingPunct="0"/>
              <a:r>
                <a:rPr lang="en-US" altLang="en-US" sz="1704" b="1" dirty="0">
                  <a:latin typeface="Courier New" panose="02070309020205020404" pitchFamily="49" charset="0"/>
                  <a:cs typeface="Courier New" panose="02070309020205020404" pitchFamily="49" charset="0"/>
                </a:rPr>
                <a:t>-TCCGACC                          TCTTGAAGTTCGTCTGGATGTCGTT-</a:t>
              </a:r>
            </a:p>
            <a:p>
              <a:pPr eaLnBrk="0" hangingPunct="0"/>
              <a:r>
                <a:rPr lang="en-US" altLang="en-US" sz="1704" dirty="0">
                  <a:latin typeface="Courier New" panose="02070309020205020404" pitchFamily="49" charset="0"/>
                  <a:cs typeface="Courier New" panose="02070309020205020404" pitchFamily="49" charset="0"/>
                </a:rPr>
                <a:t>        </a:t>
              </a:r>
              <a:r>
                <a:rPr lang="en-US" altLang="en-US" sz="1704" b="1" dirty="0">
                  <a:latin typeface="Courier New" panose="02070309020205020404" pitchFamily="49" charset="0"/>
                  <a:cs typeface="Courier New" panose="02070309020205020404" pitchFamily="49" charset="0"/>
                </a:rPr>
                <a:t>TTCTACCGTCGGGGGC  CTGACCCG</a:t>
              </a:r>
            </a:p>
          </p:txBody>
        </p:sp>
      </p:grpSp>
      <p:grpSp>
        <p:nvGrpSpPr>
          <p:cNvPr id="45" name="Group 44">
            <a:extLst>
              <a:ext uri="{FF2B5EF4-FFF2-40B4-BE49-F238E27FC236}">
                <a16:creationId xmlns:a16="http://schemas.microsoft.com/office/drawing/2014/main" id="{8F32F54D-8757-707D-CBF8-5EDCA4F839BB}"/>
              </a:ext>
            </a:extLst>
          </p:cNvPr>
          <p:cNvGrpSpPr/>
          <p:nvPr/>
        </p:nvGrpSpPr>
        <p:grpSpPr>
          <a:xfrm>
            <a:off x="1054964" y="4402437"/>
            <a:ext cx="11498367" cy="1713531"/>
            <a:chOff x="381000" y="4413942"/>
            <a:chExt cx="10875360" cy="1608989"/>
          </a:xfrm>
        </p:grpSpPr>
        <p:sp>
          <p:nvSpPr>
            <p:cNvPr id="34" name="TextBox 33">
              <a:extLst>
                <a:ext uri="{FF2B5EF4-FFF2-40B4-BE49-F238E27FC236}">
                  <a16:creationId xmlns:a16="http://schemas.microsoft.com/office/drawing/2014/main" id="{CE413DFF-E966-44D9-8916-817B0D11146E}"/>
                </a:ext>
              </a:extLst>
            </p:cNvPr>
            <p:cNvSpPr txBox="1"/>
            <p:nvPr/>
          </p:nvSpPr>
          <p:spPr>
            <a:xfrm>
              <a:off x="2819400" y="4413942"/>
              <a:ext cx="8436960" cy="606899"/>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  GAC</a:t>
              </a:r>
              <a:r>
                <a:rPr lang="en-US" altLang="en-US" sz="1800" b="1" dirty="0">
                  <a:highlight>
                    <a:srgbClr val="00FFFF"/>
                  </a:highlight>
                  <a:latin typeface="Courier New" panose="02070309020205020404" pitchFamily="49" charset="0"/>
                  <a:cs typeface="Courier New" panose="02070309020205020404" pitchFamily="49" charset="0"/>
                </a:rPr>
                <a:t>TGG</a:t>
              </a:r>
              <a:r>
                <a:rPr lang="en-US" altLang="en-US" sz="1800" b="1" dirty="0">
                  <a:latin typeface="Courier New" panose="02070309020205020404" pitchFamily="49" charset="0"/>
                  <a:cs typeface="Courier New" panose="02070309020205020404" pitchFamily="49" charset="0"/>
                </a:rPr>
                <a:t>GCAG</a:t>
              </a:r>
              <a:r>
                <a:rPr lang="en-US" altLang="en-US" sz="1800" b="1" u="sng" dirty="0">
                  <a:highlight>
                    <a:srgbClr val="FF00FF"/>
                  </a:highlight>
                  <a:latin typeface="Courier New" panose="02070309020205020404" pitchFamily="49" charset="0"/>
                  <a:cs typeface="Courier New" panose="02070309020205020404" pitchFamily="49" charset="0"/>
                </a:rPr>
                <a:t>AAC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  CTGACCCGTCTTGAAGTTCGTCTGGATGTCGTT-</a:t>
              </a:r>
            </a:p>
          </p:txBody>
        </p:sp>
        <p:sp>
          <p:nvSpPr>
            <p:cNvPr id="35" name="TextBox 34">
              <a:extLst>
                <a:ext uri="{FF2B5EF4-FFF2-40B4-BE49-F238E27FC236}">
                  <a16:creationId xmlns:a16="http://schemas.microsoft.com/office/drawing/2014/main" id="{D7196D78-A547-11B3-A70C-4DDE89FB47C8}"/>
                </a:ext>
              </a:extLst>
            </p:cNvPr>
            <p:cNvSpPr txBox="1"/>
            <p:nvPr/>
          </p:nvSpPr>
          <p:spPr>
            <a:xfrm>
              <a:off x="381000" y="5416033"/>
              <a:ext cx="8127508" cy="606898"/>
            </a:xfrm>
            <a:prstGeom prst="rect">
              <a:avLst/>
            </a:prstGeom>
            <a:noFill/>
          </p:spPr>
          <p:txBody>
            <a:bodyPr wrap="square">
              <a:spAutoFit/>
            </a:bodyPr>
            <a:lstStyle/>
            <a:p>
              <a:r>
                <a:rPr lang="en-US" altLang="en-US" sz="1800" dirty="0">
                  <a:latin typeface="Courier New" panose="02070309020205020404" pitchFamily="49" charset="0"/>
                  <a:cs typeface="Courier New" panose="02070309020205020404" pitchFamily="49" charset="0"/>
                </a:rPr>
                <a:t>GGCTGGAAGATGGCAGCCCCCGGACTGGGCAG</a:t>
              </a:r>
              <a:r>
                <a:rPr lang="en-US" altLang="en-US" sz="1800" u="sng" dirty="0">
                  <a:highlight>
                    <a:srgbClr val="FF00FF"/>
                  </a:highlight>
                  <a:latin typeface="Courier New" panose="02070309020205020404" pitchFamily="49" charset="0"/>
                  <a:cs typeface="Courier New" panose="02070309020205020404" pitchFamily="49" charset="0"/>
                </a:rPr>
                <a:t>ATC</a:t>
              </a:r>
              <a:r>
                <a:rPr lang="en-US" altLang="en-US" sz="1800" dirty="0">
                  <a:latin typeface="Courier New" panose="02070309020205020404" pitchFamily="49" charset="0"/>
                  <a:cs typeface="Courier New" panose="02070309020205020404" pitchFamily="49" charset="0"/>
                </a:rPr>
                <a:t>TTCAAGCAGACCTACAG</a:t>
              </a:r>
            </a:p>
            <a:p>
              <a:r>
                <a:rPr lang="en-US" sz="1800" dirty="0">
                  <a:latin typeface="Courier New" panose="02070309020205020404" pitchFamily="49" charset="0"/>
                  <a:cs typeface="Courier New" panose="02070309020205020404" pitchFamily="49" charset="0"/>
                </a:rPr>
                <a:t>CCGACCTTCTACCGTCGGGGGCCTGACCCGTCTAGAAGTTCGTCTGGATGTC</a:t>
              </a:r>
              <a:endParaRPr lang="en-US" sz="1800" dirty="0">
                <a:latin typeface="Arial" panose="020B0604020202020204" pitchFamily="34" charset="0"/>
              </a:endParaRPr>
            </a:p>
          </p:txBody>
        </p:sp>
        <p:sp>
          <p:nvSpPr>
            <p:cNvPr id="36" name="Right Brace 35">
              <a:extLst>
                <a:ext uri="{FF2B5EF4-FFF2-40B4-BE49-F238E27FC236}">
                  <a16:creationId xmlns:a16="http://schemas.microsoft.com/office/drawing/2014/main" id="{6272A1DE-17D3-B51E-1AA1-02F9BD7FC5FA}"/>
                </a:ext>
              </a:extLst>
            </p:cNvPr>
            <p:cNvSpPr/>
            <p:nvPr/>
          </p:nvSpPr>
          <p:spPr>
            <a:xfrm rot="16200000">
              <a:off x="3876625" y="1799150"/>
              <a:ext cx="255292" cy="71383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sp>
          <p:nvSpPr>
            <p:cNvPr id="37" name="Right Brace 36">
              <a:extLst>
                <a:ext uri="{FF2B5EF4-FFF2-40B4-BE49-F238E27FC236}">
                  <a16:creationId xmlns:a16="http://schemas.microsoft.com/office/drawing/2014/main" id="{19D3368B-DC94-0A7F-4B09-83F56FCF2C99}"/>
                </a:ext>
              </a:extLst>
            </p:cNvPr>
            <p:cNvSpPr/>
            <p:nvPr/>
          </p:nvSpPr>
          <p:spPr>
            <a:xfrm rot="5400000">
              <a:off x="7112889" y="1724312"/>
              <a:ext cx="208419" cy="6814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latin typeface="Arial" panose="020B0604020202020204" pitchFamily="34" charset="0"/>
              </a:endParaRPr>
            </a:p>
          </p:txBody>
        </p:sp>
        <p:cxnSp>
          <p:nvCxnSpPr>
            <p:cNvPr id="39" name="Connector: Elbow 38">
              <a:extLst>
                <a:ext uri="{FF2B5EF4-FFF2-40B4-BE49-F238E27FC236}">
                  <a16:creationId xmlns:a16="http://schemas.microsoft.com/office/drawing/2014/main" id="{62998F5A-337B-055B-F0DA-D88BE59736C5}"/>
                </a:ext>
              </a:extLst>
            </p:cNvPr>
            <p:cNvCxnSpPr>
              <a:stCxn id="36" idx="1"/>
              <a:endCxn id="37" idx="1"/>
            </p:cNvCxnSpPr>
            <p:nvPr/>
          </p:nvCxnSpPr>
          <p:spPr>
            <a:xfrm rot="5400000" flipH="1" flipV="1">
              <a:off x="5608153" y="3631740"/>
              <a:ext cx="5064" cy="3212827"/>
            </a:xfrm>
            <a:prstGeom prst="bentConnector5">
              <a:avLst>
                <a:gd name="adj1" fmla="val -32050"/>
                <a:gd name="adj2" fmla="val 50365"/>
                <a:gd name="adj3" fmla="val 3930"/>
              </a:avLst>
            </a:prstGeom>
            <a:ln>
              <a:tailEnd type="stealth"/>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320B5BA-500F-98B8-6D10-C7DA76433853}"/>
              </a:ext>
            </a:extLst>
          </p:cNvPr>
          <p:cNvSpPr txBox="1"/>
          <p:nvPr/>
        </p:nvSpPr>
        <p:spPr>
          <a:xfrm>
            <a:off x="3254873" y="4987470"/>
            <a:ext cx="1574405" cy="408125"/>
          </a:xfrm>
          <a:prstGeom prst="rect">
            <a:avLst/>
          </a:prstGeom>
          <a:noFill/>
        </p:spPr>
        <p:txBody>
          <a:bodyPr wrap="none" rtlCol="0">
            <a:spAutoFit/>
          </a:bodyPr>
          <a:lstStyle/>
          <a:p>
            <a:r>
              <a:rPr lang="en-US" sz="2052" dirty="0">
                <a:latin typeface="Arial" panose="020B0604020202020204" pitchFamily="34" charset="0"/>
              </a:rPr>
              <a:t>DNA Repair</a:t>
            </a:r>
          </a:p>
        </p:txBody>
      </p:sp>
      <p:sp>
        <p:nvSpPr>
          <p:cNvPr id="44" name="TextBox 43">
            <a:extLst>
              <a:ext uri="{FF2B5EF4-FFF2-40B4-BE49-F238E27FC236}">
                <a16:creationId xmlns:a16="http://schemas.microsoft.com/office/drawing/2014/main" id="{1C157579-C67D-58B5-22A0-6FDC69347DF6}"/>
              </a:ext>
            </a:extLst>
          </p:cNvPr>
          <p:cNvSpPr txBox="1"/>
          <p:nvPr/>
        </p:nvSpPr>
        <p:spPr>
          <a:xfrm>
            <a:off x="3820430" y="6119890"/>
            <a:ext cx="8920280" cy="646331"/>
          </a:xfrm>
          <a:prstGeom prst="rect">
            <a:avLst/>
          </a:prstGeom>
          <a:noFill/>
        </p:spPr>
        <p:txBody>
          <a:bodyPr wrap="square">
            <a:spAutoFit/>
          </a:bodyPr>
          <a:lstStyle/>
          <a:p>
            <a:pPr eaLnBrk="0" hangingPunct="0"/>
            <a:r>
              <a:rPr lang="en-US" altLang="en-US" sz="1800" dirty="0">
                <a:latin typeface="Courier New" panose="02070309020205020404" pitchFamily="49" charset="0"/>
                <a:cs typeface="Courier New" panose="02070309020205020404" pitchFamily="49" charset="0"/>
              </a:rPr>
              <a:t>-</a:t>
            </a:r>
            <a:r>
              <a:rPr lang="en-US" altLang="en-US" sz="1800" b="1" dirty="0">
                <a:latin typeface="Courier New" panose="02070309020205020404" pitchFamily="49" charset="0"/>
                <a:cs typeface="Courier New" panose="02070309020205020404" pitchFamily="49" charset="0"/>
              </a:rPr>
              <a:t>AGGCTGGAAGATGGCAGCCCCCGGACTGGGCAG</a:t>
            </a:r>
            <a:r>
              <a:rPr lang="en-US" altLang="en-US" sz="1800" b="1" u="sng" dirty="0">
                <a:latin typeface="Courier New" panose="02070309020205020404" pitchFamily="49" charset="0"/>
                <a:cs typeface="Courier New" panose="02070309020205020404" pitchFamily="49" charset="0"/>
              </a:rPr>
              <a:t>ATC</a:t>
            </a:r>
            <a:r>
              <a:rPr lang="en-US" altLang="en-US" sz="1800" b="1" dirty="0">
                <a:latin typeface="Courier New" panose="02070309020205020404" pitchFamily="49" charset="0"/>
                <a:cs typeface="Courier New" panose="02070309020205020404" pitchFamily="49" charset="0"/>
              </a:rPr>
              <a:t>TTCAAGCAGACCTACAGCAA-</a:t>
            </a:r>
          </a:p>
          <a:p>
            <a:pPr eaLnBrk="0" hangingPunct="0"/>
            <a:r>
              <a:rPr lang="en-US" altLang="en-US" sz="1800" b="1" dirty="0">
                <a:latin typeface="Courier New" panose="02070309020205020404" pitchFamily="49" charset="0"/>
                <a:cs typeface="Courier New" panose="02070309020205020404" pitchFamily="49" charset="0"/>
              </a:rPr>
              <a:t>-TCCGACCTTCTACCGTCGGGGGCCTGACCCGTCTAGAAGTTCGTCTGGATGTCGTT-</a:t>
            </a:r>
          </a:p>
        </p:txBody>
      </p:sp>
      <p:grpSp>
        <p:nvGrpSpPr>
          <p:cNvPr id="57" name="Group 56">
            <a:extLst>
              <a:ext uri="{FF2B5EF4-FFF2-40B4-BE49-F238E27FC236}">
                <a16:creationId xmlns:a16="http://schemas.microsoft.com/office/drawing/2014/main" id="{B807C493-7639-F554-04F1-281FC05BA611}"/>
              </a:ext>
            </a:extLst>
          </p:cNvPr>
          <p:cNvGrpSpPr/>
          <p:nvPr/>
        </p:nvGrpSpPr>
        <p:grpSpPr>
          <a:xfrm>
            <a:off x="5461343" y="-2703"/>
            <a:ext cx="336952" cy="420115"/>
            <a:chOff x="9253526" y="331424"/>
            <a:chExt cx="316394" cy="394483"/>
          </a:xfrm>
        </p:grpSpPr>
        <p:sp>
          <p:nvSpPr>
            <p:cNvPr id="51" name="Oval 50">
              <a:extLst>
                <a:ext uri="{FF2B5EF4-FFF2-40B4-BE49-F238E27FC236}">
                  <a16:creationId xmlns:a16="http://schemas.microsoft.com/office/drawing/2014/main" id="{7D0E2E93-98DA-F02A-2B35-B0830A5540CD}"/>
                </a:ext>
              </a:extLst>
            </p:cNvPr>
            <p:cNvSpPr/>
            <p:nvPr/>
          </p:nvSpPr>
          <p:spPr>
            <a:xfrm>
              <a:off x="9274580" y="405404"/>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6" name="TextBox 45">
              <a:extLst>
                <a:ext uri="{FF2B5EF4-FFF2-40B4-BE49-F238E27FC236}">
                  <a16:creationId xmlns:a16="http://schemas.microsoft.com/office/drawing/2014/main" id="{56EB1709-58BF-421D-2F02-41D58BCB0F18}"/>
                </a:ext>
              </a:extLst>
            </p:cNvPr>
            <p:cNvSpPr txBox="1"/>
            <p:nvPr/>
          </p:nvSpPr>
          <p:spPr>
            <a:xfrm>
              <a:off x="9253526" y="331424"/>
              <a:ext cx="316394" cy="394483"/>
            </a:xfrm>
            <a:prstGeom prst="rect">
              <a:avLst/>
            </a:prstGeom>
            <a:noFill/>
          </p:spPr>
          <p:txBody>
            <a:bodyPr wrap="none" rtlCol="0">
              <a:spAutoFit/>
            </a:bodyPr>
            <a:lstStyle/>
            <a:p>
              <a:r>
                <a:rPr lang="en-US" sz="2130" b="1" dirty="0">
                  <a:latin typeface="Arial" panose="020B0604020202020204" pitchFamily="34" charset="0"/>
                </a:rPr>
                <a:t>1</a:t>
              </a:r>
            </a:p>
          </p:txBody>
        </p:sp>
      </p:grpSp>
      <p:grpSp>
        <p:nvGrpSpPr>
          <p:cNvPr id="61" name="Group 60">
            <a:extLst>
              <a:ext uri="{FF2B5EF4-FFF2-40B4-BE49-F238E27FC236}">
                <a16:creationId xmlns:a16="http://schemas.microsoft.com/office/drawing/2014/main" id="{17A8E321-B7FB-445D-C53C-0AD7B9C69B06}"/>
              </a:ext>
            </a:extLst>
          </p:cNvPr>
          <p:cNvGrpSpPr/>
          <p:nvPr/>
        </p:nvGrpSpPr>
        <p:grpSpPr>
          <a:xfrm>
            <a:off x="9333773" y="1045025"/>
            <a:ext cx="354759" cy="420115"/>
            <a:chOff x="10454531" y="2585505"/>
            <a:chExt cx="333115" cy="394483"/>
          </a:xfrm>
        </p:grpSpPr>
        <p:sp>
          <p:nvSpPr>
            <p:cNvPr id="54" name="Oval 53">
              <a:extLst>
                <a:ext uri="{FF2B5EF4-FFF2-40B4-BE49-F238E27FC236}">
                  <a16:creationId xmlns:a16="http://schemas.microsoft.com/office/drawing/2014/main" id="{E946D08B-1690-E36F-82B2-9000847769BF}"/>
                </a:ext>
              </a:extLst>
            </p:cNvPr>
            <p:cNvSpPr/>
            <p:nvPr/>
          </p:nvSpPr>
          <p:spPr>
            <a:xfrm>
              <a:off x="10454531" y="261630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7" name="TextBox 46">
              <a:extLst>
                <a:ext uri="{FF2B5EF4-FFF2-40B4-BE49-F238E27FC236}">
                  <a16:creationId xmlns:a16="http://schemas.microsoft.com/office/drawing/2014/main" id="{22D3AD71-5B31-D113-738B-8CB8B0EAE87F}"/>
                </a:ext>
              </a:extLst>
            </p:cNvPr>
            <p:cNvSpPr txBox="1"/>
            <p:nvPr/>
          </p:nvSpPr>
          <p:spPr>
            <a:xfrm>
              <a:off x="10471252" y="2585505"/>
              <a:ext cx="316394" cy="394483"/>
            </a:xfrm>
            <a:prstGeom prst="rect">
              <a:avLst/>
            </a:prstGeom>
            <a:noFill/>
          </p:spPr>
          <p:txBody>
            <a:bodyPr wrap="none" rtlCol="0">
              <a:spAutoFit/>
            </a:bodyPr>
            <a:lstStyle/>
            <a:p>
              <a:r>
                <a:rPr lang="en-US" sz="2130" b="1" dirty="0">
                  <a:latin typeface="Arial" panose="020B0604020202020204" pitchFamily="34" charset="0"/>
                </a:rPr>
                <a:t>2</a:t>
              </a:r>
            </a:p>
          </p:txBody>
        </p:sp>
      </p:grpSp>
      <p:grpSp>
        <p:nvGrpSpPr>
          <p:cNvPr id="58" name="Group 57">
            <a:extLst>
              <a:ext uri="{FF2B5EF4-FFF2-40B4-BE49-F238E27FC236}">
                <a16:creationId xmlns:a16="http://schemas.microsoft.com/office/drawing/2014/main" id="{E60512C8-954A-10E0-D705-54EF2A66484B}"/>
              </a:ext>
            </a:extLst>
          </p:cNvPr>
          <p:cNvGrpSpPr/>
          <p:nvPr/>
        </p:nvGrpSpPr>
        <p:grpSpPr>
          <a:xfrm>
            <a:off x="6238938" y="2452758"/>
            <a:ext cx="336952" cy="420115"/>
            <a:chOff x="10825954" y="651507"/>
            <a:chExt cx="316395" cy="394483"/>
          </a:xfrm>
        </p:grpSpPr>
        <p:sp>
          <p:nvSpPr>
            <p:cNvPr id="53" name="Oval 52">
              <a:extLst>
                <a:ext uri="{FF2B5EF4-FFF2-40B4-BE49-F238E27FC236}">
                  <a16:creationId xmlns:a16="http://schemas.microsoft.com/office/drawing/2014/main" id="{D26CDA51-70D7-E0C7-7E9D-FD1EBC5E7A3D}"/>
                </a:ext>
              </a:extLst>
            </p:cNvPr>
            <p:cNvSpPr/>
            <p:nvPr/>
          </p:nvSpPr>
          <p:spPr>
            <a:xfrm>
              <a:off x="10830090" y="72324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8" name="TextBox 47">
              <a:extLst>
                <a:ext uri="{FF2B5EF4-FFF2-40B4-BE49-F238E27FC236}">
                  <a16:creationId xmlns:a16="http://schemas.microsoft.com/office/drawing/2014/main" id="{1B957DAE-92C5-8004-14CC-7FAFC1DC47E0}"/>
                </a:ext>
              </a:extLst>
            </p:cNvPr>
            <p:cNvSpPr txBox="1"/>
            <p:nvPr/>
          </p:nvSpPr>
          <p:spPr>
            <a:xfrm>
              <a:off x="10825954" y="651507"/>
              <a:ext cx="316395" cy="394483"/>
            </a:xfrm>
            <a:prstGeom prst="rect">
              <a:avLst/>
            </a:prstGeom>
            <a:noFill/>
          </p:spPr>
          <p:txBody>
            <a:bodyPr wrap="none" rtlCol="0">
              <a:spAutoFit/>
            </a:bodyPr>
            <a:lstStyle/>
            <a:p>
              <a:r>
                <a:rPr lang="en-US" sz="2130" b="1" dirty="0">
                  <a:latin typeface="Arial" panose="020B0604020202020204" pitchFamily="34" charset="0"/>
                </a:rPr>
                <a:t>3</a:t>
              </a:r>
            </a:p>
          </p:txBody>
        </p:sp>
      </p:grpSp>
      <p:grpSp>
        <p:nvGrpSpPr>
          <p:cNvPr id="60" name="Group 59">
            <a:extLst>
              <a:ext uri="{FF2B5EF4-FFF2-40B4-BE49-F238E27FC236}">
                <a16:creationId xmlns:a16="http://schemas.microsoft.com/office/drawing/2014/main" id="{61881B06-3716-C7BE-1A25-5A0116AEB3EC}"/>
              </a:ext>
            </a:extLst>
          </p:cNvPr>
          <p:cNvGrpSpPr/>
          <p:nvPr/>
        </p:nvGrpSpPr>
        <p:grpSpPr>
          <a:xfrm>
            <a:off x="7655849" y="4121801"/>
            <a:ext cx="348197" cy="420115"/>
            <a:chOff x="11114641" y="2628492"/>
            <a:chExt cx="326954" cy="394483"/>
          </a:xfrm>
        </p:grpSpPr>
        <p:sp>
          <p:nvSpPr>
            <p:cNvPr id="56" name="Oval 55">
              <a:extLst>
                <a:ext uri="{FF2B5EF4-FFF2-40B4-BE49-F238E27FC236}">
                  <a16:creationId xmlns:a16="http://schemas.microsoft.com/office/drawing/2014/main" id="{E9408D86-23F3-6153-7053-CF9B14E4F2B0}"/>
                </a:ext>
              </a:extLst>
            </p:cNvPr>
            <p:cNvSpPr/>
            <p:nvPr/>
          </p:nvSpPr>
          <p:spPr>
            <a:xfrm>
              <a:off x="11114641" y="2673611"/>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49" name="TextBox 48">
              <a:extLst>
                <a:ext uri="{FF2B5EF4-FFF2-40B4-BE49-F238E27FC236}">
                  <a16:creationId xmlns:a16="http://schemas.microsoft.com/office/drawing/2014/main" id="{54222A43-3690-9ECE-8E46-5E8B124D018D}"/>
                </a:ext>
              </a:extLst>
            </p:cNvPr>
            <p:cNvSpPr txBox="1"/>
            <p:nvPr/>
          </p:nvSpPr>
          <p:spPr>
            <a:xfrm>
              <a:off x="11125200" y="2628492"/>
              <a:ext cx="316395" cy="394483"/>
            </a:xfrm>
            <a:prstGeom prst="rect">
              <a:avLst/>
            </a:prstGeom>
            <a:noFill/>
          </p:spPr>
          <p:txBody>
            <a:bodyPr wrap="none" rtlCol="0">
              <a:spAutoFit/>
            </a:bodyPr>
            <a:lstStyle/>
            <a:p>
              <a:r>
                <a:rPr lang="en-US" sz="2130" b="1" dirty="0">
                  <a:latin typeface="Arial" panose="020B0604020202020204" pitchFamily="34" charset="0"/>
                </a:rPr>
                <a:t>4</a:t>
              </a:r>
            </a:p>
          </p:txBody>
        </p:sp>
      </p:grpSp>
      <p:grpSp>
        <p:nvGrpSpPr>
          <p:cNvPr id="59" name="Group 58">
            <a:extLst>
              <a:ext uri="{FF2B5EF4-FFF2-40B4-BE49-F238E27FC236}">
                <a16:creationId xmlns:a16="http://schemas.microsoft.com/office/drawing/2014/main" id="{B7341F42-AA56-5A5B-EDA0-722CE7B4E07C}"/>
              </a:ext>
            </a:extLst>
          </p:cNvPr>
          <p:cNvGrpSpPr/>
          <p:nvPr/>
        </p:nvGrpSpPr>
        <p:grpSpPr>
          <a:xfrm>
            <a:off x="8873813" y="5765262"/>
            <a:ext cx="360444" cy="420115"/>
            <a:chOff x="10022392" y="2438400"/>
            <a:chExt cx="338453" cy="394483"/>
          </a:xfrm>
        </p:grpSpPr>
        <p:sp>
          <p:nvSpPr>
            <p:cNvPr id="55" name="Oval 54">
              <a:extLst>
                <a:ext uri="{FF2B5EF4-FFF2-40B4-BE49-F238E27FC236}">
                  <a16:creationId xmlns:a16="http://schemas.microsoft.com/office/drawing/2014/main" id="{04F2DF61-CE76-3B13-515A-7F468B9CF910}"/>
                </a:ext>
              </a:extLst>
            </p:cNvPr>
            <p:cNvSpPr/>
            <p:nvPr/>
          </p:nvSpPr>
          <p:spPr>
            <a:xfrm>
              <a:off x="10022392" y="2521037"/>
              <a:ext cx="295110" cy="2951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50" name="TextBox 49">
              <a:extLst>
                <a:ext uri="{FF2B5EF4-FFF2-40B4-BE49-F238E27FC236}">
                  <a16:creationId xmlns:a16="http://schemas.microsoft.com/office/drawing/2014/main" id="{75449247-53FA-595D-E763-92DA732A6E57}"/>
                </a:ext>
              </a:extLst>
            </p:cNvPr>
            <p:cNvSpPr txBox="1"/>
            <p:nvPr/>
          </p:nvSpPr>
          <p:spPr>
            <a:xfrm>
              <a:off x="10044451" y="2438400"/>
              <a:ext cx="316394" cy="394483"/>
            </a:xfrm>
            <a:prstGeom prst="rect">
              <a:avLst/>
            </a:prstGeom>
            <a:noFill/>
          </p:spPr>
          <p:txBody>
            <a:bodyPr wrap="none" rtlCol="0">
              <a:spAutoFit/>
            </a:bodyPr>
            <a:lstStyle/>
            <a:p>
              <a:r>
                <a:rPr lang="en-US" sz="2130" b="1" dirty="0">
                  <a:latin typeface="Arial" panose="020B0604020202020204" pitchFamily="34" charset="0"/>
                </a:rPr>
                <a:t>5</a:t>
              </a:r>
            </a:p>
          </p:txBody>
        </p:sp>
      </p:grpSp>
      <p:sp>
        <p:nvSpPr>
          <p:cNvPr id="63" name="Arrow: Right 62">
            <a:extLst>
              <a:ext uri="{FF2B5EF4-FFF2-40B4-BE49-F238E27FC236}">
                <a16:creationId xmlns:a16="http://schemas.microsoft.com/office/drawing/2014/main" id="{2C9EF040-FFE5-2660-6057-FC03631C0C3C}"/>
              </a:ext>
            </a:extLst>
          </p:cNvPr>
          <p:cNvSpPr/>
          <p:nvPr/>
        </p:nvSpPr>
        <p:spPr>
          <a:xfrm rot="2111085">
            <a:off x="6086326" y="94720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4" name="Arrow: Right 63">
            <a:extLst>
              <a:ext uri="{FF2B5EF4-FFF2-40B4-BE49-F238E27FC236}">
                <a16:creationId xmlns:a16="http://schemas.microsoft.com/office/drawing/2014/main" id="{C4EACCEA-1A50-2DC5-63D0-E60D0F0CBAD3}"/>
              </a:ext>
            </a:extLst>
          </p:cNvPr>
          <p:cNvSpPr/>
          <p:nvPr/>
        </p:nvSpPr>
        <p:spPr>
          <a:xfrm rot="8594928">
            <a:off x="5629616" y="2462563"/>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5" name="Arrow: Right 64">
            <a:extLst>
              <a:ext uri="{FF2B5EF4-FFF2-40B4-BE49-F238E27FC236}">
                <a16:creationId xmlns:a16="http://schemas.microsoft.com/office/drawing/2014/main" id="{95EACE0C-949D-DCF5-D2ED-FCFA22EE3145}"/>
              </a:ext>
            </a:extLst>
          </p:cNvPr>
          <p:cNvSpPr/>
          <p:nvPr/>
        </p:nvSpPr>
        <p:spPr>
          <a:xfrm rot="2345536">
            <a:off x="7886342" y="3860426"/>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66" name="Arrow: Right 65">
            <a:extLst>
              <a:ext uri="{FF2B5EF4-FFF2-40B4-BE49-F238E27FC236}">
                <a16:creationId xmlns:a16="http://schemas.microsoft.com/office/drawing/2014/main" id="{F7BA4EC1-B298-D9E0-FDAE-A7C2F9CAC954}"/>
              </a:ext>
            </a:extLst>
          </p:cNvPr>
          <p:cNvSpPr/>
          <p:nvPr/>
        </p:nvSpPr>
        <p:spPr>
          <a:xfrm rot="2345536">
            <a:off x="8316593" y="5861119"/>
            <a:ext cx="471328" cy="259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52" dirty="0">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2">
            <p14:nvContentPartPr>
              <p14:cNvPr id="68" name="Ink 67">
                <a:extLst>
                  <a:ext uri="{FF2B5EF4-FFF2-40B4-BE49-F238E27FC236}">
                    <a16:creationId xmlns:a16="http://schemas.microsoft.com/office/drawing/2014/main" id="{34E9D2AF-096B-DDD3-E812-D0E597BD4CB7}"/>
                  </a:ext>
                </a:extLst>
              </p14:cNvPr>
              <p14:cNvContentPartPr/>
              <p14:nvPr/>
            </p14:nvContentPartPr>
            <p14:xfrm>
              <a:off x="6205874" y="1530138"/>
              <a:ext cx="35655" cy="118084"/>
            </p14:xfrm>
          </p:contentPart>
        </mc:Choice>
        <mc:Fallback xmlns="">
          <p:pic>
            <p:nvPicPr>
              <p:cNvPr id="68" name="Ink 67">
                <a:extLst>
                  <a:ext uri="{FF2B5EF4-FFF2-40B4-BE49-F238E27FC236}">
                    <a16:creationId xmlns:a16="http://schemas.microsoft.com/office/drawing/2014/main" id="{34E9D2AF-096B-DDD3-E812-D0E597BD4CB7}"/>
                  </a:ext>
                </a:extLst>
              </p:cNvPr>
              <p:cNvPicPr/>
              <p:nvPr/>
            </p:nvPicPr>
            <p:blipFill>
              <a:blip r:embed="rId3"/>
              <a:stretch>
                <a:fillRect/>
              </a:stretch>
            </p:blipFill>
            <p:spPr>
              <a:xfrm>
                <a:off x="6196870" y="1521138"/>
                <a:ext cx="53302" cy="135725"/>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9" name="Ink 68">
                <a:extLst>
                  <a:ext uri="{FF2B5EF4-FFF2-40B4-BE49-F238E27FC236}">
                    <a16:creationId xmlns:a16="http://schemas.microsoft.com/office/drawing/2014/main" id="{375D7FC7-B48C-D5D5-5909-ADB406C68A2A}"/>
                  </a:ext>
                </a:extLst>
              </p14:cNvPr>
              <p14:cNvContentPartPr/>
              <p14:nvPr/>
            </p14:nvContentPartPr>
            <p14:xfrm>
              <a:off x="9328590" y="1453844"/>
              <a:ext cx="98915" cy="129969"/>
            </p14:xfrm>
          </p:contentPart>
        </mc:Choice>
        <mc:Fallback xmlns="">
          <p:pic>
            <p:nvPicPr>
              <p:cNvPr id="69" name="Ink 68">
                <a:extLst>
                  <a:ext uri="{FF2B5EF4-FFF2-40B4-BE49-F238E27FC236}">
                    <a16:creationId xmlns:a16="http://schemas.microsoft.com/office/drawing/2014/main" id="{375D7FC7-B48C-D5D5-5909-ADB406C68A2A}"/>
                  </a:ext>
                </a:extLst>
              </p:cNvPr>
              <p:cNvPicPr/>
              <p:nvPr/>
            </p:nvPicPr>
            <p:blipFill>
              <a:blip r:embed="rId5"/>
              <a:stretch>
                <a:fillRect/>
              </a:stretch>
            </p:blipFill>
            <p:spPr>
              <a:xfrm>
                <a:off x="9319598" y="1444843"/>
                <a:ext cx="116540" cy="14761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0" name="Ink 69">
                <a:extLst>
                  <a:ext uri="{FF2B5EF4-FFF2-40B4-BE49-F238E27FC236}">
                    <a16:creationId xmlns:a16="http://schemas.microsoft.com/office/drawing/2014/main" id="{294528C3-E963-32B6-9E8B-71FFF830790D}"/>
                  </a:ext>
                </a:extLst>
              </p14:cNvPr>
              <p14:cNvContentPartPr/>
              <p14:nvPr/>
            </p14:nvContentPartPr>
            <p14:xfrm>
              <a:off x="6152965" y="1937683"/>
              <a:ext cx="53675" cy="217382"/>
            </p14:xfrm>
          </p:contentPart>
        </mc:Choice>
        <mc:Fallback xmlns="">
          <p:pic>
            <p:nvPicPr>
              <p:cNvPr id="70" name="Ink 69">
                <a:extLst>
                  <a:ext uri="{FF2B5EF4-FFF2-40B4-BE49-F238E27FC236}">
                    <a16:creationId xmlns:a16="http://schemas.microsoft.com/office/drawing/2014/main" id="{294528C3-E963-32B6-9E8B-71FFF830790D}"/>
                  </a:ext>
                </a:extLst>
              </p:cNvPr>
              <p:cNvPicPr/>
              <p:nvPr/>
            </p:nvPicPr>
            <p:blipFill>
              <a:blip r:embed="rId7"/>
              <a:stretch>
                <a:fillRect/>
              </a:stretch>
            </p:blipFill>
            <p:spPr>
              <a:xfrm>
                <a:off x="6143898" y="1928685"/>
                <a:ext cx="71446" cy="2350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 name="Ink 70">
                <a:extLst>
                  <a:ext uri="{FF2B5EF4-FFF2-40B4-BE49-F238E27FC236}">
                    <a16:creationId xmlns:a16="http://schemas.microsoft.com/office/drawing/2014/main" id="{F99AF5B6-4540-A521-3E72-9B3E0F5231F0}"/>
                  </a:ext>
                </a:extLst>
              </p14:cNvPr>
              <p14:cNvContentPartPr/>
              <p14:nvPr/>
            </p14:nvContentPartPr>
            <p14:xfrm>
              <a:off x="9307503" y="1964903"/>
              <a:ext cx="75145" cy="239619"/>
            </p14:xfrm>
          </p:contentPart>
        </mc:Choice>
        <mc:Fallback xmlns="">
          <p:pic>
            <p:nvPicPr>
              <p:cNvPr id="71" name="Ink 70">
                <a:extLst>
                  <a:ext uri="{FF2B5EF4-FFF2-40B4-BE49-F238E27FC236}">
                    <a16:creationId xmlns:a16="http://schemas.microsoft.com/office/drawing/2014/main" id="{F99AF5B6-4540-A521-3E72-9B3E0F5231F0}"/>
                  </a:ext>
                </a:extLst>
              </p:cNvPr>
              <p:cNvPicPr/>
              <p:nvPr/>
            </p:nvPicPr>
            <p:blipFill>
              <a:blip r:embed="rId9"/>
              <a:stretch>
                <a:fillRect/>
              </a:stretch>
            </p:blipFill>
            <p:spPr>
              <a:xfrm>
                <a:off x="9298471" y="1955922"/>
                <a:ext cx="92847" cy="2572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3" name="Ink 72">
                <a:extLst>
                  <a:ext uri="{FF2B5EF4-FFF2-40B4-BE49-F238E27FC236}">
                    <a16:creationId xmlns:a16="http://schemas.microsoft.com/office/drawing/2014/main" id="{85721E52-F9F1-C5DF-D3EF-C4CAEF37A21C}"/>
                  </a:ext>
                </a:extLst>
              </p14:cNvPr>
              <p14:cNvContentPartPr/>
              <p14:nvPr/>
            </p14:nvContentPartPr>
            <p14:xfrm>
              <a:off x="3981441" y="3014243"/>
              <a:ext cx="77828" cy="272974"/>
            </p14:xfrm>
          </p:contentPart>
        </mc:Choice>
        <mc:Fallback xmlns="">
          <p:pic>
            <p:nvPicPr>
              <p:cNvPr id="73" name="Ink 72">
                <a:extLst>
                  <a:ext uri="{FF2B5EF4-FFF2-40B4-BE49-F238E27FC236}">
                    <a16:creationId xmlns:a16="http://schemas.microsoft.com/office/drawing/2014/main" id="{85721E52-F9F1-C5DF-D3EF-C4CAEF37A21C}"/>
                  </a:ext>
                </a:extLst>
              </p:cNvPr>
              <p:cNvPicPr/>
              <p:nvPr/>
            </p:nvPicPr>
            <p:blipFill>
              <a:blip r:embed="rId11"/>
              <a:stretch>
                <a:fillRect/>
              </a:stretch>
            </p:blipFill>
            <p:spPr>
              <a:xfrm>
                <a:off x="3972433" y="3005240"/>
                <a:ext cx="95483" cy="2906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4" name="Ink 73">
                <a:extLst>
                  <a:ext uri="{FF2B5EF4-FFF2-40B4-BE49-F238E27FC236}">
                    <a16:creationId xmlns:a16="http://schemas.microsoft.com/office/drawing/2014/main" id="{DA9FA7F7-264E-BAB9-4136-8A75F8652B91}"/>
                  </a:ext>
                </a:extLst>
              </p14:cNvPr>
              <p14:cNvContentPartPr/>
              <p14:nvPr/>
            </p14:nvContentPartPr>
            <p14:xfrm>
              <a:off x="7395918" y="3062934"/>
              <a:ext cx="33355" cy="160257"/>
            </p14:xfrm>
          </p:contentPart>
        </mc:Choice>
        <mc:Fallback xmlns="">
          <p:pic>
            <p:nvPicPr>
              <p:cNvPr id="74" name="Ink 73">
                <a:extLst>
                  <a:ext uri="{FF2B5EF4-FFF2-40B4-BE49-F238E27FC236}">
                    <a16:creationId xmlns:a16="http://schemas.microsoft.com/office/drawing/2014/main" id="{DA9FA7F7-264E-BAB9-4136-8A75F8652B91}"/>
                  </a:ext>
                </a:extLst>
              </p:cNvPr>
              <p:cNvPicPr/>
              <p:nvPr/>
            </p:nvPicPr>
            <p:blipFill>
              <a:blip r:embed="rId13"/>
              <a:stretch>
                <a:fillRect/>
              </a:stretch>
            </p:blipFill>
            <p:spPr>
              <a:xfrm>
                <a:off x="7387047" y="3053931"/>
                <a:ext cx="50742" cy="17790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5" name="Ink 74">
                <a:extLst>
                  <a:ext uri="{FF2B5EF4-FFF2-40B4-BE49-F238E27FC236}">
                    <a16:creationId xmlns:a16="http://schemas.microsoft.com/office/drawing/2014/main" id="{C9A2EDE5-3152-074C-6A69-37598C3ADF98}"/>
                  </a:ext>
                </a:extLst>
              </p14:cNvPr>
              <p14:cNvContentPartPr/>
              <p14:nvPr/>
            </p14:nvContentPartPr>
            <p14:xfrm>
              <a:off x="3918949" y="3615016"/>
              <a:ext cx="64026" cy="157574"/>
            </p14:xfrm>
          </p:contentPart>
        </mc:Choice>
        <mc:Fallback xmlns="">
          <p:pic>
            <p:nvPicPr>
              <p:cNvPr id="75" name="Ink 74">
                <a:extLst>
                  <a:ext uri="{FF2B5EF4-FFF2-40B4-BE49-F238E27FC236}">
                    <a16:creationId xmlns:a16="http://schemas.microsoft.com/office/drawing/2014/main" id="{C9A2EDE5-3152-074C-6A69-37598C3ADF98}"/>
                  </a:ext>
                </a:extLst>
              </p:cNvPr>
              <p:cNvPicPr/>
              <p:nvPr/>
            </p:nvPicPr>
            <p:blipFill>
              <a:blip r:embed="rId15"/>
              <a:stretch>
                <a:fillRect/>
              </a:stretch>
            </p:blipFill>
            <p:spPr>
              <a:xfrm>
                <a:off x="3909957" y="3606022"/>
                <a:ext cx="81651" cy="175202"/>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6" name="Ink 75">
                <a:extLst>
                  <a:ext uri="{FF2B5EF4-FFF2-40B4-BE49-F238E27FC236}">
                    <a16:creationId xmlns:a16="http://schemas.microsoft.com/office/drawing/2014/main" id="{15CE956F-3662-9212-4535-F0C245A84DD4}"/>
                  </a:ext>
                </a:extLst>
              </p14:cNvPr>
              <p14:cNvContentPartPr/>
              <p14:nvPr/>
            </p14:nvContentPartPr>
            <p14:xfrm>
              <a:off x="7372531" y="3584345"/>
              <a:ext cx="45240" cy="190162"/>
            </p14:xfrm>
          </p:contentPart>
        </mc:Choice>
        <mc:Fallback xmlns="">
          <p:pic>
            <p:nvPicPr>
              <p:cNvPr id="76" name="Ink 75">
                <a:extLst>
                  <a:ext uri="{FF2B5EF4-FFF2-40B4-BE49-F238E27FC236}">
                    <a16:creationId xmlns:a16="http://schemas.microsoft.com/office/drawing/2014/main" id="{15CE956F-3662-9212-4535-F0C245A84DD4}"/>
                  </a:ext>
                </a:extLst>
              </p:cNvPr>
              <p:cNvPicPr/>
              <p:nvPr/>
            </p:nvPicPr>
            <p:blipFill>
              <a:blip r:embed="rId17"/>
              <a:stretch>
                <a:fillRect/>
              </a:stretch>
            </p:blipFill>
            <p:spPr>
              <a:xfrm>
                <a:off x="7363483" y="3575341"/>
                <a:ext cx="62974" cy="207810"/>
              </a:xfrm>
              <a:prstGeom prst="rect">
                <a:avLst/>
              </a:prstGeom>
            </p:spPr>
          </p:pic>
        </mc:Fallback>
      </mc:AlternateContent>
      <p:sp>
        <p:nvSpPr>
          <p:cNvPr id="77" name="TextBox 76">
            <a:extLst>
              <a:ext uri="{FF2B5EF4-FFF2-40B4-BE49-F238E27FC236}">
                <a16:creationId xmlns:a16="http://schemas.microsoft.com/office/drawing/2014/main" id="{032A7272-B020-B9D2-40AC-AA0F6E4841F8}"/>
              </a:ext>
            </a:extLst>
          </p:cNvPr>
          <p:cNvSpPr txBox="1"/>
          <p:nvPr/>
        </p:nvSpPr>
        <p:spPr>
          <a:xfrm>
            <a:off x="4897768" y="1069288"/>
            <a:ext cx="813043" cy="408125"/>
          </a:xfrm>
          <a:prstGeom prst="rect">
            <a:avLst/>
          </a:prstGeom>
          <a:noFill/>
        </p:spPr>
        <p:txBody>
          <a:bodyPr wrap="none" rtlCol="0">
            <a:spAutoFit/>
          </a:bodyPr>
          <a:lstStyle/>
          <a:p>
            <a:r>
              <a:rPr lang="en-US" sz="2052" b="1" i="1" dirty="0">
                <a:latin typeface="Arial" panose="020B0604020202020204" pitchFamily="34" charset="0"/>
              </a:rPr>
              <a:t>Cas9</a:t>
            </a:r>
          </a:p>
        </p:txBody>
      </p:sp>
      <p:sp>
        <p:nvSpPr>
          <p:cNvPr id="78" name="TextBox 77">
            <a:extLst>
              <a:ext uri="{FF2B5EF4-FFF2-40B4-BE49-F238E27FC236}">
                <a16:creationId xmlns:a16="http://schemas.microsoft.com/office/drawing/2014/main" id="{A95BE533-18FA-4C22-9D4E-4079B2D97BA8}"/>
              </a:ext>
            </a:extLst>
          </p:cNvPr>
          <p:cNvSpPr txBox="1"/>
          <p:nvPr/>
        </p:nvSpPr>
        <p:spPr>
          <a:xfrm>
            <a:off x="2698895" y="880099"/>
            <a:ext cx="1531188" cy="408125"/>
          </a:xfrm>
          <a:prstGeom prst="rect">
            <a:avLst/>
          </a:prstGeom>
          <a:noFill/>
        </p:spPr>
        <p:txBody>
          <a:bodyPr wrap="none" rtlCol="0">
            <a:spAutoFit/>
          </a:bodyPr>
          <a:lstStyle/>
          <a:p>
            <a:r>
              <a:rPr lang="en-US" sz="2052" b="1" i="1" dirty="0">
                <a:latin typeface="Arial" panose="020B0604020202020204" pitchFamily="34" charset="0"/>
              </a:rPr>
              <a:t>guide RNA</a:t>
            </a:r>
          </a:p>
        </p:txBody>
      </p:sp>
      <p:sp>
        <p:nvSpPr>
          <p:cNvPr id="5" name="Date Placeholder 4">
            <a:extLst>
              <a:ext uri="{FF2B5EF4-FFF2-40B4-BE49-F238E27FC236}">
                <a16:creationId xmlns:a16="http://schemas.microsoft.com/office/drawing/2014/main" id="{5977C281-B4DC-154A-A213-F754DC375F7A}"/>
              </a:ext>
            </a:extLst>
          </p:cNvPr>
          <p:cNvSpPr>
            <a:spLocks noGrp="1"/>
          </p:cNvSpPr>
          <p:nvPr>
            <p:ph type="dt" sz="half" idx="10"/>
          </p:nvPr>
        </p:nvSpPr>
        <p:spPr/>
        <p:txBody>
          <a:bodyPr/>
          <a:lstStyle/>
          <a:p>
            <a:fld id="{58FD58D9-3C03-4D89-8F9E-5495AF8FDBC5}" type="datetime1">
              <a:rPr lang="en-US" smtClean="0"/>
              <a:t>2/8/2025</a:t>
            </a:fld>
            <a:endParaRPr lang="en-US"/>
          </a:p>
        </p:txBody>
      </p:sp>
      <p:sp>
        <p:nvSpPr>
          <p:cNvPr id="9" name="Footer Placeholder 8">
            <a:extLst>
              <a:ext uri="{FF2B5EF4-FFF2-40B4-BE49-F238E27FC236}">
                <a16:creationId xmlns:a16="http://schemas.microsoft.com/office/drawing/2014/main" id="{76282952-0C8D-DCD7-E6A9-9273B9FE8D5A}"/>
              </a:ext>
            </a:extLst>
          </p:cNvPr>
          <p:cNvSpPr>
            <a:spLocks noGrp="1"/>
          </p:cNvSpPr>
          <p:nvPr>
            <p:ph type="ftr" sz="quarter" idx="11"/>
          </p:nvPr>
        </p:nvSpPr>
        <p:spPr/>
        <p:txBody>
          <a:bodyPr/>
          <a:lstStyle/>
          <a:p>
            <a:r>
              <a:rPr lang="en-US"/>
              <a:t>Drugs and Disease Spring 2025 - Lecture 5</a:t>
            </a:r>
          </a:p>
        </p:txBody>
      </p:sp>
      <p:sp>
        <p:nvSpPr>
          <p:cNvPr id="11" name="Slide Number Placeholder 10">
            <a:extLst>
              <a:ext uri="{FF2B5EF4-FFF2-40B4-BE49-F238E27FC236}">
                <a16:creationId xmlns:a16="http://schemas.microsoft.com/office/drawing/2014/main" id="{A3B7DCC7-0EBD-7F6E-D5CA-C5A5FAF3DF51}"/>
              </a:ext>
            </a:extLst>
          </p:cNvPr>
          <p:cNvSpPr>
            <a:spLocks noGrp="1"/>
          </p:cNvSpPr>
          <p:nvPr>
            <p:ph type="sldNum" sz="quarter" idx="12"/>
          </p:nvPr>
        </p:nvSpPr>
        <p:spPr/>
        <p:txBody>
          <a:bodyPr/>
          <a:lstStyle/>
          <a:p>
            <a:fld id="{DC3BB032-4020-48F4-953B-341806DC4A2B}" type="slidenum">
              <a:rPr lang="en-US" smtClean="0"/>
              <a:pPr/>
              <a:t>63</a:t>
            </a:fld>
            <a:endParaRPr lang="en-US"/>
          </a:p>
        </p:txBody>
      </p:sp>
    </p:spTree>
    <p:extLst>
      <p:ext uri="{BB962C8B-B14F-4D97-AF65-F5344CB8AC3E}">
        <p14:creationId xmlns:p14="http://schemas.microsoft.com/office/powerpoint/2010/main" val="114989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20E11EBA-F39B-D2C1-9797-C775A9E1D2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00632" y="895992"/>
            <a:ext cx="1910065" cy="1868307"/>
          </a:xfrm>
          <a:prstGeom prst="rect">
            <a:avLst/>
          </a:prstGeom>
        </p:spPr>
      </p:pic>
      <p:sp>
        <p:nvSpPr>
          <p:cNvPr id="2" name="Rectangle 1">
            <a:extLst>
              <a:ext uri="{FF2B5EF4-FFF2-40B4-BE49-F238E27FC236}">
                <a16:creationId xmlns:a16="http://schemas.microsoft.com/office/drawing/2014/main" id="{FBF9B86C-3909-401B-9440-6434B3D743FF}"/>
              </a:ext>
            </a:extLst>
          </p:cNvPr>
          <p:cNvSpPr/>
          <p:nvPr/>
        </p:nvSpPr>
        <p:spPr>
          <a:xfrm>
            <a:off x="29586" y="58829"/>
            <a:ext cx="9662895" cy="6878806"/>
          </a:xfrm>
          <a:prstGeom prst="rect">
            <a:avLst/>
          </a:prstGeom>
        </p:spPr>
        <p:txBody>
          <a:bodyPr wrap="square">
            <a:spAutoFit/>
          </a:bodyPr>
          <a:lstStyle/>
          <a:p>
            <a:pPr>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Some Important Definitions: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Antigen</a:t>
            </a:r>
            <a:r>
              <a:rPr lang="en-US" sz="1600" dirty="0">
                <a:latin typeface="Arial" panose="020B0604020202020204" pitchFamily="34" charset="0"/>
                <a:ea typeface="Times New Roman" panose="02020603050405020304" pitchFamily="18" charset="0"/>
                <a:cs typeface="Arial" panose="020B0604020202020204" pitchFamily="34" charset="0"/>
              </a:rPr>
              <a:t> = something that is recognized by the immune system, e.g. bacteria, virus, pollen.</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Epitope</a:t>
            </a:r>
            <a:r>
              <a:rPr lang="en-US" sz="1600" dirty="0">
                <a:latin typeface="Arial" panose="020B0604020202020204" pitchFamily="34" charset="0"/>
                <a:ea typeface="Times New Roman" panose="02020603050405020304" pitchFamily="18" charset="0"/>
                <a:cs typeface="Arial" panose="020B0604020202020204" pitchFamily="34" charset="0"/>
              </a:rPr>
              <a:t> = the part of the antigen that is contacted by the antibody.</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Antibody</a:t>
            </a:r>
            <a:r>
              <a:rPr lang="en-US" sz="1600" dirty="0">
                <a:latin typeface="Arial" panose="020B0604020202020204" pitchFamily="34" charset="0"/>
                <a:ea typeface="Times New Roman" panose="02020603050405020304" pitchFamily="18" charset="0"/>
                <a:cs typeface="Arial" panose="020B0604020202020204" pitchFamily="34" charset="0"/>
              </a:rPr>
              <a:t> (Ab)  = Y-shaped protein that recognizes antigens, found on the surface of B-cells or secreted by plasma cells. When bound to antigen, it can initiate a process that results in the destruction of the antigen. </a:t>
            </a:r>
            <a:r>
              <a:rPr lang="en-US" sz="1600" i="1" dirty="0">
                <a:latin typeface="Arial" panose="020B0604020202020204" pitchFamily="34" charset="0"/>
                <a:ea typeface="Times New Roman" panose="02020603050405020304" pitchFamily="18" charset="0"/>
                <a:cs typeface="Arial" panose="020B0604020202020204" pitchFamily="34" charset="0"/>
              </a:rPr>
              <a:t>Specificity is high due to AA sequence in the variable segments.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Immunoglobulin (Ig) </a:t>
            </a:r>
            <a:r>
              <a:rPr lang="en-US" sz="1600" dirty="0">
                <a:latin typeface="Arial" panose="020B0604020202020204" pitchFamily="34" charset="0"/>
                <a:ea typeface="Times New Roman" panose="02020603050405020304" pitchFamily="18" charset="0"/>
                <a:cs typeface="Arial" panose="020B0604020202020204" pitchFamily="34" charset="0"/>
              </a:rPr>
              <a:t>= antibody.</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B-cell</a:t>
            </a:r>
            <a:r>
              <a:rPr lang="en-US" sz="1600" dirty="0">
                <a:latin typeface="Arial" panose="020B0604020202020204" pitchFamily="34" charset="0"/>
                <a:ea typeface="Times New Roman" panose="02020603050405020304" pitchFamily="18" charset="0"/>
                <a:cs typeface="Arial" panose="020B0604020202020204" pitchFamily="34" charset="0"/>
              </a:rPr>
              <a:t> = involved in antibody production and recognition of pathogen. Has antibody molecule on its surface (as part of the B-cell receptor). Develops into plasma cells after activation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Called B-cells because they are generated in the organ called the Bursa in birds.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Plasma cell</a:t>
            </a:r>
            <a:r>
              <a:rPr lang="en-US" sz="1600" dirty="0">
                <a:latin typeface="Arial" panose="020B0604020202020204" pitchFamily="34" charset="0"/>
                <a:ea typeface="Times New Roman" panose="02020603050405020304" pitchFamily="18" charset="0"/>
                <a:cs typeface="Arial" panose="020B0604020202020204" pitchFamily="34" charset="0"/>
              </a:rPr>
              <a:t> = derived from B-cell after activation of the B-cell, produces secreted antibodies with the </a:t>
            </a:r>
            <a:r>
              <a:rPr lang="en-US" sz="1600" i="1" dirty="0">
                <a:latin typeface="Arial" panose="020B0604020202020204" pitchFamily="34" charset="0"/>
                <a:ea typeface="Times New Roman" panose="02020603050405020304" pitchFamily="18" charset="0"/>
                <a:cs typeface="Arial" panose="020B0604020202020204" pitchFamily="34" charset="0"/>
              </a:rPr>
              <a:t>same specificity as the original B-cell.</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H</a:t>
            </a:r>
            <a:r>
              <a:rPr lang="en-US" sz="1600" b="1" dirty="0">
                <a:latin typeface="Arial" panose="020B0604020202020204" pitchFamily="34" charset="0"/>
                <a:ea typeface="Times New Roman" panose="02020603050405020304" pitchFamily="18" charset="0"/>
                <a:cs typeface="Arial" panose="020B0604020202020204" pitchFamily="34" charset="0"/>
              </a:rPr>
              <a:t> cell</a:t>
            </a:r>
            <a:r>
              <a:rPr lang="en-US" sz="1600" dirty="0">
                <a:latin typeface="Arial" panose="020B0604020202020204" pitchFamily="34" charset="0"/>
                <a:ea typeface="Times New Roman" panose="02020603050405020304" pitchFamily="18" charset="0"/>
                <a:cs typeface="Arial" panose="020B0604020202020204" pitchFamily="34" charset="0"/>
              </a:rPr>
              <a:t> = T-helper: </a:t>
            </a:r>
            <a:r>
              <a:rPr lang="en-US" sz="1600" i="1" dirty="0">
                <a:latin typeface="Arial" panose="020B0604020202020204" pitchFamily="34" charset="0"/>
                <a:ea typeface="Times New Roman" panose="02020603050405020304" pitchFamily="18" charset="0"/>
                <a:cs typeface="Arial" panose="020B0604020202020204" pitchFamily="34" charset="0"/>
              </a:rPr>
              <a:t>Required</a:t>
            </a:r>
            <a:r>
              <a:rPr lang="en-US" sz="1600" dirty="0">
                <a:latin typeface="Arial" panose="020B0604020202020204" pitchFamily="34" charset="0"/>
                <a:ea typeface="Times New Roman" panose="02020603050405020304" pitchFamily="18" charset="0"/>
                <a:cs typeface="Arial" panose="020B0604020202020204" pitchFamily="34" charset="0"/>
              </a:rPr>
              <a:t> to activate both B and T</a:t>
            </a:r>
            <a:r>
              <a:rPr lang="en-US" sz="1600" baseline="-25000"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 cells, as well as other cells in the immune system. </a:t>
            </a:r>
          </a:p>
          <a:p>
            <a:pPr marL="681685" indent="-486918">
              <a:spcBef>
                <a:spcPts val="200"/>
              </a:spcBef>
            </a:pPr>
            <a:r>
              <a:rPr lang="en-US" sz="1600" dirty="0">
                <a:latin typeface="Arial" panose="020B0604020202020204" pitchFamily="34" charset="0"/>
                <a:ea typeface="Times New Roman" panose="02020603050405020304" pitchFamily="18" charset="0"/>
                <a:cs typeface="Arial" panose="020B0604020202020204" pitchFamily="34" charset="0"/>
              </a:rPr>
              <a:t>               Called T-cells because they mature in the thymus.</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c</a:t>
            </a:r>
            <a:r>
              <a:rPr lang="en-US" sz="1600" b="1" dirty="0">
                <a:latin typeface="Arial" panose="020B0604020202020204" pitchFamily="34" charset="0"/>
                <a:ea typeface="Times New Roman" panose="02020603050405020304" pitchFamily="18" charset="0"/>
                <a:cs typeface="Arial" panose="020B0604020202020204" pitchFamily="34" charset="0"/>
              </a:rPr>
              <a:t> cell </a:t>
            </a:r>
            <a:r>
              <a:rPr lang="en-US" sz="1600" dirty="0">
                <a:latin typeface="Arial" panose="020B0604020202020204" pitchFamily="34" charset="0"/>
                <a:ea typeface="Times New Roman" panose="02020603050405020304" pitchFamily="18" charset="0"/>
                <a:cs typeface="Arial" panose="020B0604020202020204" pitchFamily="34" charset="0"/>
              </a:rPr>
              <a:t>= T-cellular: Involved in defense against viruses and cancer.</a:t>
            </a:r>
          </a:p>
          <a:p>
            <a:pPr marL="681685" indent="-486918">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TCR</a:t>
            </a:r>
            <a:r>
              <a:rPr lang="en-US" sz="1600" dirty="0">
                <a:latin typeface="Arial" panose="020B0604020202020204" pitchFamily="34" charset="0"/>
                <a:ea typeface="Times New Roman" panose="02020603050405020304" pitchFamily="18" charset="0"/>
                <a:cs typeface="Arial" panose="020B0604020202020204" pitchFamily="34" charset="0"/>
              </a:rPr>
              <a:t> = </a:t>
            </a:r>
            <a:r>
              <a:rPr lang="en-US" sz="1600" u="sng" dirty="0">
                <a:latin typeface="Arial" panose="020B0604020202020204" pitchFamily="34" charset="0"/>
                <a:ea typeface="Times New Roman" panose="02020603050405020304" pitchFamily="18" charset="0"/>
                <a:cs typeface="Arial" panose="020B0604020202020204" pitchFamily="34" charset="0"/>
              </a:rPr>
              <a:t>T</a:t>
            </a:r>
            <a:r>
              <a:rPr lang="en-US" sz="1600" dirty="0">
                <a:latin typeface="Arial" panose="020B0604020202020204" pitchFamily="34" charset="0"/>
                <a:ea typeface="Times New Roman" panose="02020603050405020304" pitchFamily="18" charset="0"/>
                <a:cs typeface="Arial" panose="020B0604020202020204" pitchFamily="34" charset="0"/>
              </a:rPr>
              <a:t>-</a:t>
            </a:r>
            <a:r>
              <a:rPr lang="en-US" sz="1600" u="sng"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ell </a:t>
            </a:r>
            <a:r>
              <a:rPr lang="en-US" sz="1600" u="sng" dirty="0">
                <a:latin typeface="Arial" panose="020B0604020202020204" pitchFamily="34" charset="0"/>
                <a:ea typeface="Times New Roman" panose="02020603050405020304" pitchFamily="18" charset="0"/>
                <a:cs typeface="Arial" panose="020B0604020202020204" pitchFamily="34" charset="0"/>
              </a:rPr>
              <a:t>r</a:t>
            </a:r>
            <a:r>
              <a:rPr lang="en-US" sz="1600" dirty="0">
                <a:latin typeface="Arial" panose="020B0604020202020204" pitchFamily="34" charset="0"/>
                <a:ea typeface="Times New Roman" panose="02020603050405020304" pitchFamily="18" charset="0"/>
                <a:cs typeface="Arial" panose="020B0604020202020204" pitchFamily="34" charset="0"/>
              </a:rPr>
              <a:t>eceptor – found on the surface of T-cells, recognizes MHC proteins + bound peptide, RTK.</a:t>
            </a:r>
          </a:p>
          <a:p>
            <a:pPr marL="681685" indent="-486918">
              <a:spcBef>
                <a:spcPts val="200"/>
              </a:spcBef>
              <a:buFont typeface="Arial" panose="020B0604020202020204" pitchFamily="34" charset="0"/>
              <a:buChar char="•"/>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c</a:t>
            </a:r>
            <a:r>
              <a:rPr lang="en-US" sz="1600" b="1" dirty="0">
                <a:latin typeface="Arial" panose="020B0604020202020204" pitchFamily="34" charset="0"/>
                <a:ea typeface="Times New Roman" panose="02020603050405020304" pitchFamily="18" charset="0"/>
                <a:cs typeface="Arial" panose="020B0604020202020204" pitchFamily="34" charset="0"/>
              </a:rPr>
              <a:t> cell </a:t>
            </a:r>
            <a:r>
              <a:rPr lang="en-US" sz="1600" dirty="0">
                <a:latin typeface="Arial" panose="020B0604020202020204" pitchFamily="34" charset="0"/>
                <a:ea typeface="Times New Roman" panose="02020603050405020304" pitchFamily="18" charset="0"/>
                <a:cs typeface="Arial" panose="020B0604020202020204" pitchFamily="34" charset="0"/>
              </a:rPr>
              <a:t>= recognizes MHC I + peptide</a:t>
            </a:r>
          </a:p>
          <a:p>
            <a:pPr marL="681685" indent="-486918">
              <a:spcBef>
                <a:spcPts val="200"/>
              </a:spcBef>
              <a:buFont typeface="Arial" panose="020B0604020202020204" pitchFamily="34" charset="0"/>
              <a:buChar char="•"/>
            </a:pPr>
            <a:r>
              <a:rPr lang="en-US" sz="1600" b="1" dirty="0">
                <a:latin typeface="Arial" panose="020B0604020202020204" pitchFamily="34" charset="0"/>
                <a:ea typeface="Times New Roman" panose="02020603050405020304" pitchFamily="18" charset="0"/>
                <a:cs typeface="Arial" panose="020B0604020202020204" pitchFamily="34" charset="0"/>
              </a:rPr>
              <a:t>T</a:t>
            </a:r>
            <a:r>
              <a:rPr lang="en-US" sz="1600" b="1" baseline="-25000" dirty="0">
                <a:latin typeface="Arial" panose="020B0604020202020204" pitchFamily="34" charset="0"/>
                <a:ea typeface="Times New Roman" panose="02020603050405020304" pitchFamily="18" charset="0"/>
                <a:cs typeface="Arial" panose="020B0604020202020204" pitchFamily="34" charset="0"/>
              </a:rPr>
              <a:t>H</a:t>
            </a:r>
            <a:r>
              <a:rPr lang="en-US" sz="1600" b="1" dirty="0">
                <a:latin typeface="Arial" panose="020B0604020202020204" pitchFamily="34" charset="0"/>
                <a:ea typeface="Times New Roman" panose="02020603050405020304" pitchFamily="18" charset="0"/>
                <a:cs typeface="Arial" panose="020B0604020202020204" pitchFamily="34" charset="0"/>
              </a:rPr>
              <a:t> cell</a:t>
            </a:r>
            <a:r>
              <a:rPr lang="en-US" sz="1600" dirty="0">
                <a:latin typeface="Arial" panose="020B0604020202020204" pitchFamily="34" charset="0"/>
                <a:ea typeface="Times New Roman" panose="02020603050405020304" pitchFamily="18" charset="0"/>
                <a:cs typeface="Arial" panose="020B0604020202020204" pitchFamily="34" charset="0"/>
              </a:rPr>
              <a:t> = recognizes MHC II + peptide</a:t>
            </a:r>
          </a:p>
          <a:p>
            <a:pPr marL="486918" indent="-292151">
              <a:spcBef>
                <a:spcPts val="200"/>
              </a:spcBef>
            </a:pPr>
            <a:r>
              <a:rPr lang="en-US" sz="1600" b="1" dirty="0">
                <a:latin typeface="Arial" panose="020B0604020202020204" pitchFamily="34" charset="0"/>
                <a:ea typeface="Times New Roman" panose="02020603050405020304" pitchFamily="18" charset="0"/>
                <a:cs typeface="Arial" panose="020B0604020202020204" pitchFamily="34" charset="0"/>
              </a:rPr>
              <a:t>MHC</a:t>
            </a:r>
            <a:r>
              <a:rPr lang="en-US" sz="1600" dirty="0">
                <a:latin typeface="Arial" panose="020B0604020202020204" pitchFamily="34" charset="0"/>
                <a:ea typeface="Times New Roman" panose="02020603050405020304" pitchFamily="18" charset="0"/>
                <a:cs typeface="Arial" panose="020B0604020202020204" pitchFamily="34" charset="0"/>
              </a:rPr>
              <a:t> = </a:t>
            </a:r>
            <a:r>
              <a:rPr lang="en-US" sz="1600" u="sng" dirty="0">
                <a:latin typeface="Arial" panose="020B0604020202020204" pitchFamily="34" charset="0"/>
                <a:ea typeface="Times New Roman" panose="02020603050405020304" pitchFamily="18" charset="0"/>
                <a:cs typeface="Arial" panose="020B0604020202020204" pitchFamily="34" charset="0"/>
              </a:rPr>
              <a:t>m</a:t>
            </a:r>
            <a:r>
              <a:rPr lang="en-US" sz="1600" dirty="0">
                <a:latin typeface="Arial" panose="020B0604020202020204" pitchFamily="34" charset="0"/>
                <a:ea typeface="Times New Roman" panose="02020603050405020304" pitchFamily="18" charset="0"/>
                <a:cs typeface="Arial" panose="020B0604020202020204" pitchFamily="34" charset="0"/>
              </a:rPr>
              <a:t>ajor </a:t>
            </a:r>
            <a:r>
              <a:rPr lang="en-US" sz="1600" u="sng"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istocompatibility </a:t>
            </a:r>
            <a:r>
              <a:rPr lang="en-US" sz="1600" u="sng"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omplex – required for acquired immunity (basis of transplant rejection)</a:t>
            </a:r>
          </a:p>
          <a:p>
            <a:pPr marL="559956" indent="-365189">
              <a:spcBef>
                <a:spcPts val="200"/>
              </a:spcBef>
              <a:buFont typeface="Arial" panose="020B0604020202020204" pitchFamily="34" charset="0"/>
              <a:buChar char="•"/>
            </a:pPr>
            <a:r>
              <a:rPr lang="en-US" sz="1600" dirty="0">
                <a:latin typeface="Arial" panose="020B0604020202020204" pitchFamily="34" charset="0"/>
                <a:ea typeface="Times New Roman" panose="02020603050405020304" pitchFamily="18" charset="0"/>
                <a:cs typeface="Arial" panose="020B0604020202020204" pitchFamily="34" charset="0"/>
              </a:rPr>
              <a:t>MHC I = protein found on the surface of </a:t>
            </a:r>
            <a:r>
              <a:rPr lang="en-US" sz="1600" b="1" i="1" dirty="0">
                <a:latin typeface="Arial" panose="020B0604020202020204" pitchFamily="34" charset="0"/>
                <a:ea typeface="Times New Roman" panose="02020603050405020304" pitchFamily="18" charset="0"/>
                <a:cs typeface="Arial" panose="020B0604020202020204" pitchFamily="34" charset="0"/>
              </a:rPr>
              <a:t>all</a:t>
            </a:r>
            <a:r>
              <a:rPr lang="en-US" sz="1600" dirty="0">
                <a:latin typeface="Arial" panose="020B0604020202020204" pitchFamily="34" charset="0"/>
                <a:ea typeface="Times New Roman" panose="02020603050405020304" pitchFamily="18" charset="0"/>
                <a:cs typeface="Arial" panose="020B0604020202020204" pitchFamily="34" charset="0"/>
              </a:rPr>
              <a:t> cells, “presents” peptides derived from the proteins that were made by the cell.  The MHC-peptide complex is recognized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c</a:t>
            </a:r>
            <a:r>
              <a:rPr lang="en-US" sz="1600" dirty="0">
                <a:latin typeface="Arial" panose="020B0604020202020204" pitchFamily="34" charset="0"/>
                <a:ea typeface="Times New Roman" panose="02020603050405020304" pitchFamily="18" charset="0"/>
                <a:cs typeface="Arial" panose="020B0604020202020204" pitchFamily="34" charset="0"/>
              </a:rPr>
              <a:t> cells. </a:t>
            </a:r>
            <a:r>
              <a:rPr lang="en-US" sz="1600" b="1" i="1" dirty="0">
                <a:latin typeface="Arial" panose="020B0604020202020204" pitchFamily="34" charset="0"/>
                <a:ea typeface="Times New Roman" panose="02020603050405020304" pitchFamily="18" charset="0"/>
                <a:cs typeface="Arial" panose="020B0604020202020204" pitchFamily="34" charset="0"/>
              </a:rPr>
              <a:t>Only foreign peptides produce a response</a:t>
            </a:r>
            <a:r>
              <a:rPr lang="en-US" sz="1600" dirty="0">
                <a:latin typeface="Arial" panose="020B0604020202020204" pitchFamily="34" charset="0"/>
                <a:ea typeface="Times New Roman" panose="02020603050405020304" pitchFamily="18" charset="0"/>
                <a:cs typeface="Arial" panose="020B0604020202020204" pitchFamily="34" charset="0"/>
              </a:rPr>
              <a:t>.</a:t>
            </a:r>
          </a:p>
          <a:p>
            <a:pPr marL="559956" indent="-365189">
              <a:spcBef>
                <a:spcPts val="200"/>
              </a:spcBef>
              <a:buFont typeface="Arial" panose="020B0604020202020204" pitchFamily="34" charset="0"/>
              <a:buChar char="•"/>
            </a:pPr>
            <a:r>
              <a:rPr lang="en-US" sz="1600" dirty="0">
                <a:latin typeface="Arial" panose="020B0604020202020204" pitchFamily="34" charset="0"/>
                <a:ea typeface="Times New Roman" panose="02020603050405020304" pitchFamily="18" charset="0"/>
                <a:cs typeface="Arial" panose="020B0604020202020204" pitchFamily="34" charset="0"/>
              </a:rPr>
              <a:t>MHC II = on the surface of B-cells, macrophages, and dendritic cells. Presents external peptides to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leading to activation of the cell by T</a:t>
            </a:r>
            <a:r>
              <a:rPr lang="en-US" sz="1600" baseline="-25000" dirty="0">
                <a:latin typeface="Arial" panose="020B0604020202020204" pitchFamily="34" charset="0"/>
                <a:ea typeface="Times New Roman" panose="02020603050405020304" pitchFamily="18" charset="0"/>
                <a:cs typeface="Arial" panose="020B0604020202020204" pitchFamily="34" charset="0"/>
              </a:rPr>
              <a:t>H</a:t>
            </a:r>
            <a:r>
              <a:rPr lang="en-US" sz="1600" dirty="0">
                <a:latin typeface="Arial" panose="020B0604020202020204" pitchFamily="34" charset="0"/>
                <a:ea typeface="Times New Roman" panose="02020603050405020304" pitchFamily="18" charset="0"/>
                <a:cs typeface="Arial" panose="020B0604020202020204" pitchFamily="34" charset="0"/>
              </a:rPr>
              <a:t> cells. </a:t>
            </a:r>
            <a:r>
              <a:rPr lang="en-US" sz="1600" b="1" i="1" dirty="0">
                <a:latin typeface="Arial" panose="020B0604020202020204" pitchFamily="34" charset="0"/>
                <a:ea typeface="Times New Roman" panose="02020603050405020304" pitchFamily="18" charset="0"/>
                <a:cs typeface="Arial" panose="020B0604020202020204" pitchFamily="34" charset="0"/>
              </a:rPr>
              <a:t>Only foreign peptides produce a response</a:t>
            </a:r>
            <a:r>
              <a:rPr lang="en-US" sz="1600" dirty="0">
                <a:latin typeface="Arial" panose="020B0604020202020204" pitchFamily="34" charset="0"/>
                <a:ea typeface="Times New Roman" panose="02020603050405020304" pitchFamily="18" charset="0"/>
                <a:cs typeface="Arial" panose="020B0604020202020204" pitchFamily="34" charset="0"/>
              </a:rPr>
              <a:t>.</a:t>
            </a:r>
          </a:p>
        </p:txBody>
      </p:sp>
      <p:sp>
        <p:nvSpPr>
          <p:cNvPr id="3" name="Date Placeholder 2">
            <a:extLst>
              <a:ext uri="{FF2B5EF4-FFF2-40B4-BE49-F238E27FC236}">
                <a16:creationId xmlns:a16="http://schemas.microsoft.com/office/drawing/2014/main" id="{FDB9FC1C-001C-47AE-BB54-95CF6DE19FE4}"/>
              </a:ext>
            </a:extLst>
          </p:cNvPr>
          <p:cNvSpPr>
            <a:spLocks noGrp="1"/>
          </p:cNvSpPr>
          <p:nvPr>
            <p:ph type="dt" sz="half" idx="10"/>
          </p:nvPr>
        </p:nvSpPr>
        <p:spPr/>
        <p:txBody>
          <a:bodyPr/>
          <a:lstStyle/>
          <a:p>
            <a:fld id="{F0C75DE1-33A1-4622-96E6-4C3DCF59FB8D}" type="datetime1">
              <a:rPr lang="en-US" smtClean="0"/>
              <a:t>2/8/2025</a:t>
            </a:fld>
            <a:endParaRPr lang="en-US"/>
          </a:p>
        </p:txBody>
      </p:sp>
      <p:sp>
        <p:nvSpPr>
          <p:cNvPr id="5" name="Footer Placeholder 4">
            <a:extLst>
              <a:ext uri="{FF2B5EF4-FFF2-40B4-BE49-F238E27FC236}">
                <a16:creationId xmlns:a16="http://schemas.microsoft.com/office/drawing/2014/main" id="{013ADF6F-FB04-4638-8029-5EE7B0FA8EBB}"/>
              </a:ext>
            </a:extLst>
          </p:cNvPr>
          <p:cNvSpPr>
            <a:spLocks noGrp="1"/>
          </p:cNvSpPr>
          <p:nvPr>
            <p:ph type="ftr" sz="quarter" idx="11"/>
          </p:nvPr>
        </p:nvSpPr>
        <p:spPr/>
        <p:txBody>
          <a:bodyPr/>
          <a:lstStyle/>
          <a:p>
            <a:r>
              <a:rPr lang="en-US"/>
              <a:t>Drugs and Disease Spring 2025 - Lecture 5</a:t>
            </a:r>
          </a:p>
        </p:txBody>
      </p:sp>
      <p:sp>
        <p:nvSpPr>
          <p:cNvPr id="4" name="Slide Number Placeholder 3">
            <a:extLst>
              <a:ext uri="{FF2B5EF4-FFF2-40B4-BE49-F238E27FC236}">
                <a16:creationId xmlns:a16="http://schemas.microsoft.com/office/drawing/2014/main" id="{AFD82BA3-519B-457B-ADA3-7B029B0A4FFC}"/>
              </a:ext>
            </a:extLst>
          </p:cNvPr>
          <p:cNvSpPr>
            <a:spLocks noGrp="1"/>
          </p:cNvSpPr>
          <p:nvPr>
            <p:ph type="sldNum" sz="quarter" idx="12"/>
          </p:nvPr>
        </p:nvSpPr>
        <p:spPr/>
        <p:txBody>
          <a:bodyPr/>
          <a:lstStyle/>
          <a:p>
            <a:fld id="{5B355701-1634-9947-B683-B8275B8528C8}" type="slidenum">
              <a:rPr lang="en-US" smtClean="0"/>
              <a:t>7</a:t>
            </a:fld>
            <a:endParaRPr lang="en-US"/>
          </a:p>
        </p:txBody>
      </p:sp>
      <p:pic>
        <p:nvPicPr>
          <p:cNvPr id="7" name="Picture 6" descr="A picture containing text, clipart&#10;&#10;Description automatically generated">
            <a:extLst>
              <a:ext uri="{FF2B5EF4-FFF2-40B4-BE49-F238E27FC236}">
                <a16:creationId xmlns:a16="http://schemas.microsoft.com/office/drawing/2014/main" id="{3E02321B-E25F-2FE0-2BA2-2E87FB0E7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5028" y="197236"/>
            <a:ext cx="2272228" cy="785168"/>
          </a:xfrm>
          <a:prstGeom prst="rect">
            <a:avLst/>
          </a:prstGeom>
        </p:spPr>
      </p:pic>
      <p:graphicFrame>
        <p:nvGraphicFramePr>
          <p:cNvPr id="10" name="Object 9">
            <a:extLst>
              <a:ext uri="{FF2B5EF4-FFF2-40B4-BE49-F238E27FC236}">
                <a16:creationId xmlns:a16="http://schemas.microsoft.com/office/drawing/2014/main" id="{7BCB65EB-D58A-71DE-4332-FE0805DFA450}"/>
              </a:ext>
            </a:extLst>
          </p:cNvPr>
          <p:cNvGraphicFramePr>
            <a:graphicFrameLocks noChangeAspect="1"/>
          </p:cNvGraphicFramePr>
          <p:nvPr/>
        </p:nvGraphicFramePr>
        <p:xfrm>
          <a:off x="10400633" y="2746157"/>
          <a:ext cx="2196370" cy="2920038"/>
        </p:xfrm>
        <a:graphic>
          <a:graphicData uri="http://schemas.openxmlformats.org/presentationml/2006/ole">
            <mc:AlternateContent xmlns:mc="http://schemas.openxmlformats.org/markup-compatibility/2006">
              <mc:Choice xmlns:v="urn:schemas-microsoft-com:vml" Requires="v">
                <p:oleObj name="MDLDrawObject Class" r:id="rId4" imgW="2618321" imgH="3476297" progId="MDLDrawOLE.MDLDrawObject.1">
                  <p:embed/>
                </p:oleObj>
              </mc:Choice>
              <mc:Fallback>
                <p:oleObj name="MDLDrawObject Class" r:id="rId4" imgW="2618321" imgH="3476297" progId="MDLDrawOLE.MDLDrawObject.1">
                  <p:embed/>
                  <p:pic>
                    <p:nvPicPr>
                      <p:cNvPr id="10" name="Object 9">
                        <a:extLst>
                          <a:ext uri="{FF2B5EF4-FFF2-40B4-BE49-F238E27FC236}">
                            <a16:creationId xmlns:a16="http://schemas.microsoft.com/office/drawing/2014/main" id="{7BCB65EB-D58A-71DE-4332-FE0805DFA450}"/>
                          </a:ext>
                        </a:extLst>
                      </p:cNvPr>
                      <p:cNvPicPr/>
                      <p:nvPr/>
                    </p:nvPicPr>
                    <p:blipFill>
                      <a:blip r:embed="rId5"/>
                      <a:stretch>
                        <a:fillRect/>
                      </a:stretch>
                    </p:blipFill>
                    <p:spPr>
                      <a:xfrm>
                        <a:off x="10400633" y="2746157"/>
                        <a:ext cx="2196370" cy="29200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7C6A3D-6290-6A91-2041-A811829D97C1}"/>
              </a:ext>
            </a:extLst>
          </p:cNvPr>
          <p:cNvGraphicFramePr>
            <a:graphicFrameLocks noChangeAspect="1"/>
          </p:cNvGraphicFramePr>
          <p:nvPr/>
        </p:nvGraphicFramePr>
        <p:xfrm>
          <a:off x="10561762" y="5813564"/>
          <a:ext cx="2085669" cy="1228823"/>
        </p:xfrm>
        <a:graphic>
          <a:graphicData uri="http://schemas.openxmlformats.org/presentationml/2006/ole">
            <mc:AlternateContent xmlns:mc="http://schemas.openxmlformats.org/markup-compatibility/2006">
              <mc:Choice xmlns:v="urn:schemas-microsoft-com:vml" Requires="v">
                <p:oleObj name="MDLDrawObject Class" r:id="rId6" imgW="1199077" imgH="704719" progId="MDLDrawOLE.MDLDrawObject.1">
                  <p:embed/>
                </p:oleObj>
              </mc:Choice>
              <mc:Fallback>
                <p:oleObj name="MDLDrawObject Class" r:id="rId6" imgW="1199077" imgH="704719" progId="MDLDrawOLE.MDLDrawObject.1">
                  <p:embed/>
                  <p:pic>
                    <p:nvPicPr>
                      <p:cNvPr id="6" name="Object 5">
                        <a:extLst>
                          <a:ext uri="{FF2B5EF4-FFF2-40B4-BE49-F238E27FC236}">
                            <a16:creationId xmlns:a16="http://schemas.microsoft.com/office/drawing/2014/main" id="{7F7C6A3D-6290-6A91-2041-A811829D97C1}"/>
                          </a:ext>
                        </a:extLst>
                      </p:cNvPr>
                      <p:cNvPicPr/>
                      <p:nvPr/>
                    </p:nvPicPr>
                    <p:blipFill>
                      <a:blip r:embed="rId7"/>
                      <a:stretch>
                        <a:fillRect/>
                      </a:stretch>
                    </p:blipFill>
                    <p:spPr>
                      <a:xfrm>
                        <a:off x="10561762" y="5813564"/>
                        <a:ext cx="2085669" cy="1228823"/>
                      </a:xfrm>
                      <a:prstGeom prst="rect">
                        <a:avLst/>
                      </a:prstGeom>
                    </p:spPr>
                  </p:pic>
                </p:oleObj>
              </mc:Fallback>
            </mc:AlternateContent>
          </a:graphicData>
        </a:graphic>
      </p:graphicFrame>
    </p:spTree>
    <p:extLst>
      <p:ext uri="{BB962C8B-B14F-4D97-AF65-F5344CB8AC3E}">
        <p14:creationId xmlns:p14="http://schemas.microsoft.com/office/powerpoint/2010/main" val="58846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49A0D9-F5DC-4244-8858-AB649C4554F9}"/>
              </a:ext>
            </a:extLst>
          </p:cNvPr>
          <p:cNvPicPr>
            <a:picLocks noChangeAspect="1"/>
          </p:cNvPicPr>
          <p:nvPr/>
        </p:nvPicPr>
        <p:blipFill>
          <a:blip r:embed="rId4"/>
          <a:stretch>
            <a:fillRect/>
          </a:stretch>
        </p:blipFill>
        <p:spPr>
          <a:xfrm>
            <a:off x="8340400" y="417768"/>
            <a:ext cx="4327646" cy="5770196"/>
          </a:xfrm>
          <a:prstGeom prst="rect">
            <a:avLst/>
          </a:prstGeom>
        </p:spPr>
      </p:pic>
      <p:pic>
        <p:nvPicPr>
          <p:cNvPr id="2" name="Picture 1">
            <a:extLst>
              <a:ext uri="{FF2B5EF4-FFF2-40B4-BE49-F238E27FC236}">
                <a16:creationId xmlns:a16="http://schemas.microsoft.com/office/drawing/2014/main" id="{8653AC53-3C03-4064-80A6-8775BBB4B0EE}"/>
              </a:ext>
            </a:extLst>
          </p:cNvPr>
          <p:cNvPicPr>
            <a:picLocks noChangeAspect="1"/>
          </p:cNvPicPr>
          <p:nvPr/>
        </p:nvPicPr>
        <p:blipFill>
          <a:blip r:embed="rId5"/>
          <a:stretch>
            <a:fillRect/>
          </a:stretch>
        </p:blipFill>
        <p:spPr>
          <a:xfrm>
            <a:off x="373886" y="537374"/>
            <a:ext cx="7323527" cy="3743301"/>
          </a:xfrm>
          <a:prstGeom prst="rect">
            <a:avLst/>
          </a:prstGeom>
        </p:spPr>
      </p:pic>
      <p:sp>
        <p:nvSpPr>
          <p:cNvPr id="3" name="Rectangle 2">
            <a:extLst>
              <a:ext uri="{FF2B5EF4-FFF2-40B4-BE49-F238E27FC236}">
                <a16:creationId xmlns:a16="http://schemas.microsoft.com/office/drawing/2014/main" id="{5BC1999F-7127-41E6-A15C-1F770300E8D9}"/>
              </a:ext>
            </a:extLst>
          </p:cNvPr>
          <p:cNvSpPr/>
          <p:nvPr/>
        </p:nvSpPr>
        <p:spPr>
          <a:xfrm>
            <a:off x="54685" y="633124"/>
            <a:ext cx="2480092" cy="453073"/>
          </a:xfrm>
          <a:prstGeom prst="rect">
            <a:avLst/>
          </a:prstGeom>
        </p:spPr>
        <p:txBody>
          <a:bodyPr wrap="square">
            <a:spAutoFit/>
          </a:bodyPr>
          <a:lstStyle/>
          <a:p>
            <a:r>
              <a:rPr lang="en-US" sz="1172" dirty="0">
                <a:latin typeface="Arial" panose="020B0604020202020204" pitchFamily="34" charset="0"/>
              </a:rPr>
              <a:t>http://ibbiologyhelp.com/AnimalPhysiology/antibodyproduction.html</a:t>
            </a:r>
          </a:p>
        </p:txBody>
      </p:sp>
      <p:sp>
        <p:nvSpPr>
          <p:cNvPr id="8" name="TextBox 7">
            <a:extLst>
              <a:ext uri="{FF2B5EF4-FFF2-40B4-BE49-F238E27FC236}">
                <a16:creationId xmlns:a16="http://schemas.microsoft.com/office/drawing/2014/main" id="{FA1D823D-739E-4C8A-80E5-EC586723ABC7}"/>
              </a:ext>
            </a:extLst>
          </p:cNvPr>
          <p:cNvSpPr txBox="1"/>
          <p:nvPr/>
        </p:nvSpPr>
        <p:spPr>
          <a:xfrm>
            <a:off x="3572852" y="-13867"/>
            <a:ext cx="5838458" cy="551241"/>
          </a:xfrm>
          <a:prstGeom prst="rect">
            <a:avLst/>
          </a:prstGeom>
          <a:noFill/>
        </p:spPr>
        <p:txBody>
          <a:bodyPr wrap="none" rtlCol="0">
            <a:spAutoFit/>
          </a:bodyPr>
          <a:lstStyle/>
          <a:p>
            <a:pPr algn="ctr"/>
            <a:r>
              <a:rPr lang="en-US" sz="2982" dirty="0">
                <a:latin typeface="Arial" panose="020B0604020202020204" pitchFamily="34" charset="0"/>
              </a:rPr>
              <a:t>Branches of the Immune System</a:t>
            </a:r>
          </a:p>
        </p:txBody>
      </p:sp>
      <p:sp>
        <p:nvSpPr>
          <p:cNvPr id="9" name="Date Placeholder 8">
            <a:extLst>
              <a:ext uri="{FF2B5EF4-FFF2-40B4-BE49-F238E27FC236}">
                <a16:creationId xmlns:a16="http://schemas.microsoft.com/office/drawing/2014/main" id="{7A2EC0D3-6E27-47F5-B99C-8D4509912F6F}"/>
              </a:ext>
            </a:extLst>
          </p:cNvPr>
          <p:cNvSpPr>
            <a:spLocks noGrp="1"/>
          </p:cNvSpPr>
          <p:nvPr>
            <p:ph type="dt" sz="half" idx="10"/>
          </p:nvPr>
        </p:nvSpPr>
        <p:spPr/>
        <p:txBody>
          <a:bodyPr/>
          <a:lstStyle/>
          <a:p>
            <a:fld id="{74D04DA9-A1E6-40C2-9E56-8B8471FDD928}" type="datetime1">
              <a:rPr lang="en-US" smtClean="0"/>
              <a:t>2/8/2025</a:t>
            </a:fld>
            <a:endParaRPr lang="en-US"/>
          </a:p>
        </p:txBody>
      </p:sp>
      <p:sp>
        <p:nvSpPr>
          <p:cNvPr id="11" name="Footer Placeholder 10">
            <a:extLst>
              <a:ext uri="{FF2B5EF4-FFF2-40B4-BE49-F238E27FC236}">
                <a16:creationId xmlns:a16="http://schemas.microsoft.com/office/drawing/2014/main" id="{0ADC3985-7AFE-4C0E-AF66-7806ED8FE54C}"/>
              </a:ext>
            </a:extLst>
          </p:cNvPr>
          <p:cNvSpPr>
            <a:spLocks noGrp="1"/>
          </p:cNvSpPr>
          <p:nvPr>
            <p:ph type="ftr" sz="quarter" idx="11"/>
          </p:nvPr>
        </p:nvSpPr>
        <p:spPr/>
        <p:txBody>
          <a:bodyPr/>
          <a:lstStyle/>
          <a:p>
            <a:r>
              <a:rPr lang="en-US"/>
              <a:t>Drugs and Disease Spring 2025 - Lecture 5</a:t>
            </a:r>
          </a:p>
        </p:txBody>
      </p:sp>
      <p:sp>
        <p:nvSpPr>
          <p:cNvPr id="10" name="Slide Number Placeholder 9">
            <a:extLst>
              <a:ext uri="{FF2B5EF4-FFF2-40B4-BE49-F238E27FC236}">
                <a16:creationId xmlns:a16="http://schemas.microsoft.com/office/drawing/2014/main" id="{E8318729-CE2B-482F-849D-71D72FF54859}"/>
              </a:ext>
            </a:extLst>
          </p:cNvPr>
          <p:cNvSpPr>
            <a:spLocks noGrp="1"/>
          </p:cNvSpPr>
          <p:nvPr>
            <p:ph type="sldNum" sz="quarter" idx="12"/>
          </p:nvPr>
        </p:nvSpPr>
        <p:spPr/>
        <p:txBody>
          <a:bodyPr/>
          <a:lstStyle/>
          <a:p>
            <a:fld id="{5B355701-1634-9947-B683-B8275B8528C8}" type="slidenum">
              <a:rPr lang="en-US" smtClean="0"/>
              <a:t>8</a:t>
            </a:fld>
            <a:endParaRPr lang="en-US" dirty="0"/>
          </a:p>
        </p:txBody>
      </p:sp>
      <p:sp>
        <p:nvSpPr>
          <p:cNvPr id="15" name="TextBox 14">
            <a:extLst>
              <a:ext uri="{FF2B5EF4-FFF2-40B4-BE49-F238E27FC236}">
                <a16:creationId xmlns:a16="http://schemas.microsoft.com/office/drawing/2014/main" id="{EF8E919B-7EFA-4268-BCD5-D8B23C1DC8CD}"/>
              </a:ext>
            </a:extLst>
          </p:cNvPr>
          <p:cNvSpPr txBox="1"/>
          <p:nvPr/>
        </p:nvSpPr>
        <p:spPr>
          <a:xfrm>
            <a:off x="5013543" y="2275252"/>
            <a:ext cx="1140056" cy="321755"/>
          </a:xfrm>
          <a:prstGeom prst="rect">
            <a:avLst/>
          </a:prstGeom>
          <a:noFill/>
        </p:spPr>
        <p:txBody>
          <a:bodyPr wrap="none" rtlCol="0">
            <a:spAutoFit/>
          </a:bodyPr>
          <a:lstStyle/>
          <a:p>
            <a:r>
              <a:rPr lang="en-US" sz="1491" b="1" dirty="0">
                <a:solidFill>
                  <a:srgbClr val="C00000"/>
                </a:solidFill>
                <a:latin typeface="Arial" panose="020B0604020202020204" pitchFamily="34" charset="0"/>
              </a:rPr>
              <a:t>Neutrophil</a:t>
            </a:r>
          </a:p>
        </p:txBody>
      </p:sp>
      <p:sp>
        <p:nvSpPr>
          <p:cNvPr id="16" name="TextBox 15">
            <a:extLst>
              <a:ext uri="{FF2B5EF4-FFF2-40B4-BE49-F238E27FC236}">
                <a16:creationId xmlns:a16="http://schemas.microsoft.com/office/drawing/2014/main" id="{17B7E955-6ADA-4F39-90DE-3CF06FE1752C}"/>
              </a:ext>
            </a:extLst>
          </p:cNvPr>
          <p:cNvSpPr txBox="1"/>
          <p:nvPr/>
        </p:nvSpPr>
        <p:spPr>
          <a:xfrm>
            <a:off x="312213" y="5421782"/>
            <a:ext cx="7315200" cy="1277273"/>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800" dirty="0">
                <a:latin typeface="Arial" panose="020B0604020202020204" pitchFamily="34" charset="0"/>
              </a:rPr>
              <a:t>Important </a:t>
            </a:r>
            <a:r>
              <a:rPr lang="en-US" sz="1800" b="1" dirty="0">
                <a:latin typeface="Arial" panose="020B0604020202020204" pitchFamily="34" charset="0"/>
              </a:rPr>
              <a:t>primary</a:t>
            </a:r>
            <a:r>
              <a:rPr lang="en-US" sz="1800" dirty="0">
                <a:latin typeface="Arial" panose="020B0604020202020204" pitchFamily="34" charset="0"/>
              </a:rPr>
              <a:t> lymphatic organs: </a:t>
            </a:r>
            <a:r>
              <a:rPr lang="en-US" sz="1800" b="1" dirty="0">
                <a:latin typeface="Arial" panose="020B0604020202020204" pitchFamily="34" charset="0"/>
              </a:rPr>
              <a:t>bone marrow </a:t>
            </a:r>
            <a:r>
              <a:rPr lang="en-US" sz="1800" dirty="0">
                <a:latin typeface="Arial" panose="020B0604020202020204" pitchFamily="34" charset="0"/>
              </a:rPr>
              <a:t>(B), </a:t>
            </a:r>
            <a:r>
              <a:rPr lang="en-US" sz="1800" b="1" dirty="0">
                <a:latin typeface="Arial" panose="020B0604020202020204" pitchFamily="34" charset="0"/>
              </a:rPr>
              <a:t>thymus</a:t>
            </a:r>
            <a:r>
              <a:rPr lang="en-US" sz="1800" dirty="0">
                <a:latin typeface="Arial" panose="020B0604020202020204" pitchFamily="34" charset="0"/>
              </a:rPr>
              <a:t> (T)-Generate all immune cell.</a:t>
            </a:r>
          </a:p>
          <a:p>
            <a:pPr marL="342900" indent="-342900">
              <a:spcBef>
                <a:spcPts val="600"/>
              </a:spcBef>
              <a:buFont typeface="Arial" panose="020B0604020202020204" pitchFamily="34" charset="0"/>
              <a:buChar char="•"/>
            </a:pPr>
            <a:r>
              <a:rPr lang="en-US" sz="1800" dirty="0">
                <a:latin typeface="Arial" panose="020B0604020202020204" pitchFamily="34" charset="0"/>
              </a:rPr>
              <a:t>Important </a:t>
            </a:r>
            <a:r>
              <a:rPr lang="en-US" sz="1800" b="1" dirty="0">
                <a:latin typeface="Arial" panose="020B0604020202020204" pitchFamily="34" charset="0"/>
              </a:rPr>
              <a:t>secondary</a:t>
            </a:r>
            <a:r>
              <a:rPr lang="en-US" sz="1800" dirty="0">
                <a:latin typeface="Arial" panose="020B0604020202020204" pitchFamily="34" charset="0"/>
              </a:rPr>
              <a:t> lymphatic organs: lymph nodes, spleen, Peyer’s patches – Activation of immune cells.</a:t>
            </a:r>
          </a:p>
        </p:txBody>
      </p:sp>
      <p:sp>
        <p:nvSpPr>
          <p:cNvPr id="17" name="Rectangle 16">
            <a:extLst>
              <a:ext uri="{FF2B5EF4-FFF2-40B4-BE49-F238E27FC236}">
                <a16:creationId xmlns:a16="http://schemas.microsoft.com/office/drawing/2014/main" id="{A9FFBD5B-16D9-4452-A59E-2F7F542375EA}"/>
              </a:ext>
            </a:extLst>
          </p:cNvPr>
          <p:cNvSpPr/>
          <p:nvPr/>
        </p:nvSpPr>
        <p:spPr>
          <a:xfrm>
            <a:off x="9496451" y="6219319"/>
            <a:ext cx="2757352" cy="272703"/>
          </a:xfrm>
          <a:prstGeom prst="rect">
            <a:avLst/>
          </a:prstGeom>
        </p:spPr>
        <p:txBody>
          <a:bodyPr wrap="square">
            <a:spAutoFit/>
          </a:bodyPr>
          <a:lstStyle/>
          <a:p>
            <a:r>
              <a:rPr lang="en-US" sz="1172" dirty="0">
                <a:latin typeface="Arial" panose="020B0604020202020204" pitchFamily="34" charset="0"/>
              </a:rPr>
              <a:t>https://www.topperlearning.com/</a:t>
            </a:r>
          </a:p>
        </p:txBody>
      </p:sp>
      <p:sp>
        <p:nvSpPr>
          <p:cNvPr id="18" name="Oval 17">
            <a:extLst>
              <a:ext uri="{FF2B5EF4-FFF2-40B4-BE49-F238E27FC236}">
                <a16:creationId xmlns:a16="http://schemas.microsoft.com/office/drawing/2014/main" id="{C5E54668-A9AB-4F03-944B-EDA7E46AF7FC}"/>
              </a:ext>
            </a:extLst>
          </p:cNvPr>
          <p:cNvSpPr/>
          <p:nvPr/>
        </p:nvSpPr>
        <p:spPr>
          <a:xfrm>
            <a:off x="11547028" y="1472076"/>
            <a:ext cx="737736" cy="533245"/>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19" name="Oval 18">
            <a:extLst>
              <a:ext uri="{FF2B5EF4-FFF2-40B4-BE49-F238E27FC236}">
                <a16:creationId xmlns:a16="http://schemas.microsoft.com/office/drawing/2014/main" id="{F65167A4-8EB6-4AA0-B7E8-812084CFA459}"/>
              </a:ext>
            </a:extLst>
          </p:cNvPr>
          <p:cNvSpPr/>
          <p:nvPr/>
        </p:nvSpPr>
        <p:spPr>
          <a:xfrm>
            <a:off x="8437336" y="1391221"/>
            <a:ext cx="1059116" cy="420522"/>
          </a:xfrm>
          <a:prstGeom prst="ellipse">
            <a:avLst/>
          </a:prstGeom>
          <a:solidFill>
            <a:srgbClr val="FFFF00">
              <a:alpha val="28000"/>
            </a:srgbClr>
          </a:solidFill>
          <a:ln>
            <a:solidFill>
              <a:srgbClr val="FFFF00">
                <a:alpha val="24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52" dirty="0">
              <a:latin typeface="Arial" panose="020B0604020202020204" pitchFamily="34" charset="0"/>
            </a:endParaRPr>
          </a:p>
        </p:txBody>
      </p:sp>
      <p:sp>
        <p:nvSpPr>
          <p:cNvPr id="7" name="Rectangle 6">
            <a:extLst>
              <a:ext uri="{FF2B5EF4-FFF2-40B4-BE49-F238E27FC236}">
                <a16:creationId xmlns:a16="http://schemas.microsoft.com/office/drawing/2014/main" id="{82156442-FA3B-46FE-AA97-64F038ABE11F}"/>
              </a:ext>
            </a:extLst>
          </p:cNvPr>
          <p:cNvSpPr/>
          <p:nvPr/>
        </p:nvSpPr>
        <p:spPr>
          <a:xfrm>
            <a:off x="5013542" y="2485868"/>
            <a:ext cx="1610607" cy="551177"/>
          </a:xfrm>
          <a:prstGeom prst="rect">
            <a:avLst/>
          </a:prstGeom>
        </p:spPr>
        <p:txBody>
          <a:bodyPr wrap="square">
            <a:spAutoFit/>
          </a:bodyPr>
          <a:lstStyle/>
          <a:p>
            <a:r>
              <a:rPr lang="en-US" sz="1491" b="1" dirty="0">
                <a:solidFill>
                  <a:srgbClr val="C00000"/>
                </a:solidFill>
                <a:latin typeface="Arial" panose="020B0604020202020204" pitchFamily="34" charset="0"/>
              </a:rPr>
              <a:t>Macrophage</a:t>
            </a:r>
          </a:p>
          <a:p>
            <a:r>
              <a:rPr lang="en-US" sz="1491" b="1" dirty="0">
                <a:solidFill>
                  <a:srgbClr val="C00000"/>
                </a:solidFill>
                <a:latin typeface="Arial" panose="020B0604020202020204" pitchFamily="34" charset="0"/>
              </a:rPr>
              <a:t>Dendritic cell</a:t>
            </a:r>
          </a:p>
        </p:txBody>
      </p:sp>
      <p:sp>
        <p:nvSpPr>
          <p:cNvPr id="4" name="TextBox 3">
            <a:extLst>
              <a:ext uri="{FF2B5EF4-FFF2-40B4-BE49-F238E27FC236}">
                <a16:creationId xmlns:a16="http://schemas.microsoft.com/office/drawing/2014/main" id="{341B6848-9F79-4137-B4DD-DA76CF961998}"/>
              </a:ext>
            </a:extLst>
          </p:cNvPr>
          <p:cNvSpPr txBox="1"/>
          <p:nvPr/>
        </p:nvSpPr>
        <p:spPr>
          <a:xfrm>
            <a:off x="315958" y="4178169"/>
            <a:ext cx="9122565" cy="1200329"/>
          </a:xfrm>
          <a:prstGeom prst="rect">
            <a:avLst/>
          </a:prstGeom>
          <a:noFill/>
        </p:spPr>
        <p:txBody>
          <a:bodyPr wrap="square" rtlCol="0">
            <a:spAutoFit/>
          </a:bodyPr>
          <a:lstStyle/>
          <a:p>
            <a:r>
              <a:rPr lang="en-US" sz="1800" b="1" i="1" dirty="0">
                <a:solidFill>
                  <a:srgbClr val="C00000"/>
                </a:solidFill>
                <a:latin typeface="Arial" panose="020B0604020202020204" pitchFamily="34" charset="0"/>
              </a:rPr>
              <a:t>Why is the innate system essential?</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A pathogen doubles every hour.</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It takes 7 days to produce antibody (after 1</a:t>
            </a:r>
            <a:r>
              <a:rPr lang="en-US" sz="1800" i="1" baseline="30000" dirty="0">
                <a:solidFill>
                  <a:srgbClr val="C00000"/>
                </a:solidFill>
                <a:latin typeface="Arial" panose="020B0604020202020204" pitchFamily="34" charset="0"/>
              </a:rPr>
              <a:t>st</a:t>
            </a:r>
            <a:r>
              <a:rPr lang="en-US" sz="1800" i="1" dirty="0">
                <a:solidFill>
                  <a:srgbClr val="C00000"/>
                </a:solidFill>
                <a:latin typeface="Arial" panose="020B0604020202020204" pitchFamily="34" charset="0"/>
              </a:rPr>
              <a:t> exposure)</a:t>
            </a:r>
          </a:p>
          <a:p>
            <a:pPr marL="304324" indent="-304324">
              <a:buFont typeface="Arial" panose="020B0604020202020204" pitchFamily="34" charset="0"/>
              <a:buChar char="•"/>
            </a:pPr>
            <a:r>
              <a:rPr lang="en-US" sz="1800" i="1" dirty="0">
                <a:solidFill>
                  <a:srgbClr val="C00000"/>
                </a:solidFill>
                <a:latin typeface="Arial" panose="020B0604020202020204" pitchFamily="34" charset="0"/>
              </a:rPr>
              <a:t>Uncontrolled growth would produce many bacteria: 2 </a:t>
            </a:r>
            <a:r>
              <a:rPr lang="en-US" sz="1800" i="1" baseline="30000" dirty="0">
                <a:solidFill>
                  <a:srgbClr val="C00000"/>
                </a:solidFill>
                <a:latin typeface="Arial" panose="020B0604020202020204" pitchFamily="34" charset="0"/>
              </a:rPr>
              <a:t>24 x 7</a:t>
            </a:r>
            <a:r>
              <a:rPr lang="en-US" sz="1800" i="1" dirty="0">
                <a:solidFill>
                  <a:srgbClr val="C00000"/>
                </a:solidFill>
                <a:latin typeface="Arial" panose="020B0604020202020204" pitchFamily="34" charset="0"/>
              </a:rPr>
              <a:t> = 3.7 x 10</a:t>
            </a:r>
            <a:r>
              <a:rPr lang="en-US" sz="1800" i="1" baseline="30000" dirty="0">
                <a:solidFill>
                  <a:srgbClr val="C00000"/>
                </a:solidFill>
                <a:latin typeface="Arial" panose="020B0604020202020204" pitchFamily="34" charset="0"/>
              </a:rPr>
              <a:t>50</a:t>
            </a:r>
            <a:r>
              <a:rPr lang="en-US" sz="1800" i="1" dirty="0">
                <a:solidFill>
                  <a:srgbClr val="C00000"/>
                </a:solidFill>
                <a:latin typeface="Arial" panose="020B0604020202020204" pitchFamily="34" charset="0"/>
              </a:rPr>
              <a:t> (~10</a:t>
            </a:r>
            <a:r>
              <a:rPr lang="en-US" sz="1800" i="1" baseline="30000" dirty="0">
                <a:solidFill>
                  <a:srgbClr val="C00000"/>
                </a:solidFill>
                <a:latin typeface="Arial" panose="020B0604020202020204" pitchFamily="34" charset="0"/>
              </a:rPr>
              <a:t>30 </a:t>
            </a:r>
            <a:r>
              <a:rPr lang="en-US" sz="1800" i="1" dirty="0">
                <a:solidFill>
                  <a:srgbClr val="C00000"/>
                </a:solidFill>
                <a:latin typeface="Arial" panose="020B0604020202020204" pitchFamily="34" charset="0"/>
              </a:rPr>
              <a:t>kg)</a:t>
            </a:r>
          </a:p>
        </p:txBody>
      </p:sp>
    </p:spTree>
    <p:custDataLst>
      <p:tags r:id="rId1"/>
    </p:custDataLst>
    <p:extLst>
      <p:ext uri="{BB962C8B-B14F-4D97-AF65-F5344CB8AC3E}">
        <p14:creationId xmlns:p14="http://schemas.microsoft.com/office/powerpoint/2010/main" val="881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Effect transition="in" filter="fade">
                                      <p:cBhvr>
                                        <p:cTn id="18"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4027" y="0"/>
            <a:ext cx="9174306" cy="551241"/>
          </a:xfrm>
          <a:prstGeom prst="rect">
            <a:avLst/>
          </a:prstGeom>
          <a:noFill/>
        </p:spPr>
        <p:txBody>
          <a:bodyPr wrap="none" rtlCol="0">
            <a:spAutoFit/>
          </a:bodyPr>
          <a:lstStyle/>
          <a:p>
            <a:r>
              <a:rPr lang="en-US" sz="2982"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50739" y="516190"/>
            <a:ext cx="5467530" cy="6440609"/>
          </a:xfrm>
          <a:prstGeom prst="rect">
            <a:avLst/>
          </a:prstGeom>
          <a:noFill/>
        </p:spPr>
        <p:txBody>
          <a:bodyPr wrap="square" rtlCol="0">
            <a:spAutoFit/>
          </a:bodyPr>
          <a:lstStyle/>
          <a:p>
            <a:pPr marL="125111" indent="-125111"/>
            <a:r>
              <a:rPr lang="en-US" sz="1491" b="1" dirty="0">
                <a:latin typeface="Arial" panose="020B0604020202020204" pitchFamily="34" charset="0"/>
              </a:rPr>
              <a:t>1. </a:t>
            </a:r>
            <a:r>
              <a:rPr lang="en-US" sz="1491" dirty="0">
                <a:latin typeface="Arial" panose="020B0604020202020204" pitchFamily="34" charset="0"/>
              </a:rPr>
              <a:t>Generation of high diversity of chains during development of stem cells to B-cells in bone marrow.</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DNA rearrangements </a:t>
            </a:r>
            <a:r>
              <a:rPr lang="en-US" sz="1491" dirty="0">
                <a:latin typeface="Arial" panose="020B0604020202020204" pitchFamily="34" charset="0"/>
              </a:rPr>
              <a:t>to generate functional exons for variable segments of both light and heavy chain.</a:t>
            </a:r>
          </a:p>
          <a:p>
            <a:pPr marL="125111" indent="-125111">
              <a:spcBef>
                <a:spcPts val="213"/>
              </a:spcBef>
            </a:pPr>
            <a:r>
              <a:rPr lang="en-US" sz="1491" b="1" dirty="0">
                <a:latin typeface="Arial" panose="020B0604020202020204" pitchFamily="34" charset="0"/>
              </a:rPr>
              <a:t>2. </a:t>
            </a:r>
            <a:r>
              <a:rPr lang="en-US" sz="1491" dirty="0">
                <a:latin typeface="Arial" panose="020B0604020202020204" pitchFamily="34" charset="0"/>
              </a:rPr>
              <a:t>Molecular &amp; cellular biology of </a:t>
            </a:r>
            <a:r>
              <a:rPr lang="en-US" sz="1491" dirty="0">
                <a:solidFill>
                  <a:srgbClr val="C00000"/>
                </a:solidFill>
                <a:latin typeface="Arial" panose="020B0604020202020204" pitchFamily="34" charset="0"/>
              </a:rPr>
              <a:t>membrane bound antibodies </a:t>
            </a:r>
            <a:r>
              <a:rPr lang="en-US" sz="1491" dirty="0">
                <a:latin typeface="Arial" panose="020B0604020202020204" pitchFamily="34" charset="0"/>
              </a:rPr>
              <a:t>on cell surface = B-cell receptor (BCR)</a:t>
            </a:r>
          </a:p>
          <a:p>
            <a:pPr marL="304324" indent="-304324">
              <a:buFont typeface="Arial" panose="020B0604020202020204" pitchFamily="34" charset="0"/>
              <a:buChar char="•"/>
            </a:pPr>
            <a:r>
              <a:rPr lang="en-US" sz="1491" dirty="0">
                <a:latin typeface="Arial" panose="020B0604020202020204" pitchFamily="34" charset="0"/>
              </a:rPr>
              <a:t>Transcriptional enhancers, mRNA splicing</a:t>
            </a:r>
          </a:p>
          <a:p>
            <a:pPr marL="304324" indent="-304324">
              <a:buFont typeface="Arial" panose="020B0604020202020204" pitchFamily="34" charset="0"/>
              <a:buChar char="•"/>
            </a:pPr>
            <a:r>
              <a:rPr lang="en-US" sz="1491" dirty="0">
                <a:latin typeface="Arial" panose="020B0604020202020204" pitchFamily="34" charset="0"/>
              </a:rPr>
              <a:t>Light chain and heavy chain exported to surface of B-cells.</a:t>
            </a:r>
          </a:p>
          <a:p>
            <a:pPr marL="125111" indent="-125111">
              <a:spcBef>
                <a:spcPts val="213"/>
              </a:spcBef>
            </a:pPr>
            <a:r>
              <a:rPr lang="en-US" sz="1491" b="1" dirty="0">
                <a:latin typeface="Arial" panose="020B0604020202020204" pitchFamily="34" charset="0"/>
              </a:rPr>
              <a:t>3. </a:t>
            </a:r>
            <a:r>
              <a:rPr lang="en-US" sz="1491" dirty="0">
                <a:solidFill>
                  <a:srgbClr val="C00000"/>
                </a:solidFill>
                <a:latin typeface="Arial" panose="020B0604020202020204" pitchFamily="34" charset="0"/>
              </a:rPr>
              <a:t>Self tolerance </a:t>
            </a:r>
            <a:r>
              <a:rPr lang="en-US" sz="1491" dirty="0">
                <a:latin typeface="Arial" panose="020B0604020202020204" pitchFamily="34" charset="0"/>
              </a:rPr>
              <a:t>test to prevent autoimmune diseases, autoreactive B-cells eliminated.</a:t>
            </a:r>
            <a:endParaRPr lang="en-US" sz="1491" i="1" dirty="0">
              <a:latin typeface="Arial" panose="020B0604020202020204" pitchFamily="34" charset="0"/>
            </a:endParaRPr>
          </a:p>
          <a:p>
            <a:pPr>
              <a:spcBef>
                <a:spcPts val="213"/>
              </a:spcBef>
            </a:pPr>
            <a:r>
              <a:rPr lang="en-US" sz="1491" b="1" dirty="0">
                <a:latin typeface="Arial" panose="020B0604020202020204" pitchFamily="34" charset="0"/>
              </a:rPr>
              <a:t>4. </a:t>
            </a:r>
            <a:r>
              <a:rPr lang="en-US" sz="1491" dirty="0">
                <a:latin typeface="Arial" panose="020B0604020202020204" pitchFamily="34" charset="0"/>
              </a:rPr>
              <a:t>Encounter and </a:t>
            </a:r>
            <a:r>
              <a:rPr lang="en-US" sz="1491" dirty="0">
                <a:solidFill>
                  <a:srgbClr val="C00000"/>
                </a:solidFill>
                <a:latin typeface="Arial" panose="020B0604020202020204" pitchFamily="34" charset="0"/>
              </a:rPr>
              <a:t>capture of antigen</a:t>
            </a:r>
            <a:r>
              <a:rPr lang="en-US" sz="1491" dirty="0">
                <a:latin typeface="Arial" panose="020B0604020202020204" pitchFamily="34" charset="0"/>
              </a:rPr>
              <a:t> in lymph nodes</a:t>
            </a:r>
          </a:p>
          <a:p>
            <a:pPr>
              <a:spcBef>
                <a:spcPts val="213"/>
              </a:spcBef>
            </a:pPr>
            <a:r>
              <a:rPr lang="en-US" sz="1491" b="1" dirty="0">
                <a:latin typeface="Arial" panose="020B0604020202020204" pitchFamily="34" charset="0"/>
              </a:rPr>
              <a:t>5. </a:t>
            </a:r>
            <a:r>
              <a:rPr lang="en-US" sz="1491" dirty="0">
                <a:latin typeface="Arial" panose="020B0604020202020204" pitchFamily="34" charset="0"/>
              </a:rPr>
              <a:t>Activation of </a:t>
            </a:r>
            <a:r>
              <a:rPr lang="en-US" sz="1491" dirty="0">
                <a:solidFill>
                  <a:srgbClr val="C00000"/>
                </a:solidFill>
                <a:latin typeface="Arial" panose="020B0604020202020204" pitchFamily="34" charset="0"/>
              </a:rPr>
              <a:t>B-cells by T</a:t>
            </a:r>
            <a:r>
              <a:rPr lang="en-US" sz="1491" baseline="-25000" dirty="0">
                <a:solidFill>
                  <a:srgbClr val="C00000"/>
                </a:solidFill>
                <a:latin typeface="Arial" panose="020B0604020202020204" pitchFamily="34" charset="0"/>
              </a:rPr>
              <a:t>H</a:t>
            </a:r>
            <a:r>
              <a:rPr lang="en-US" sz="1491" dirty="0">
                <a:solidFill>
                  <a:srgbClr val="C00000"/>
                </a:solidFill>
                <a:latin typeface="Arial" panose="020B0604020202020204" pitchFamily="34" charset="0"/>
              </a:rPr>
              <a:t> cells</a:t>
            </a:r>
          </a:p>
          <a:p>
            <a:pPr marL="304324" indent="-304324">
              <a:buFont typeface="Arial" panose="020B0604020202020204" pitchFamily="34" charset="0"/>
              <a:buChar char="•"/>
            </a:pPr>
            <a:r>
              <a:rPr lang="en-US" sz="1491" dirty="0">
                <a:latin typeface="Arial" panose="020B0604020202020204" pitchFamily="34" charset="0"/>
              </a:rPr>
              <a:t>Peptides from pathogen presented (displayed) on major histocompatibility proteins (MHC II).</a:t>
            </a:r>
          </a:p>
          <a:p>
            <a:pPr marL="304324" indent="-304324">
              <a:buFont typeface="Arial" panose="020B0604020202020204" pitchFamily="34" charset="0"/>
              <a:buChar char="•"/>
            </a:pPr>
            <a:r>
              <a:rPr lang="en-US" sz="1491" dirty="0">
                <a:latin typeface="Arial" panose="020B0604020202020204" pitchFamily="34" charset="0"/>
              </a:rPr>
              <a:t>T-cell activation by tyrosine kinase receptors (T-cell Receptor, TCR), secretion of signaling molecules.</a:t>
            </a:r>
          </a:p>
          <a:p>
            <a:pPr>
              <a:spcBef>
                <a:spcPts val="213"/>
              </a:spcBef>
            </a:pPr>
            <a:r>
              <a:rPr lang="en-US" sz="1491" b="1" dirty="0">
                <a:latin typeface="Arial" panose="020B0604020202020204" pitchFamily="34" charset="0"/>
              </a:rPr>
              <a:t>6. </a:t>
            </a:r>
            <a:r>
              <a:rPr lang="en-US" sz="1491" dirty="0">
                <a:latin typeface="Arial" panose="020B0604020202020204" pitchFamily="34" charset="0"/>
              </a:rPr>
              <a:t>Development of</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Plasma cells </a:t>
            </a:r>
            <a:r>
              <a:rPr lang="en-US" sz="1491" dirty="0">
                <a:latin typeface="Arial" panose="020B0604020202020204" pitchFamily="34" charset="0"/>
              </a:rPr>
              <a:t>- Production of soluble antibodies of the same specificity as the parent B-cell.</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B-memory</a:t>
            </a:r>
            <a:r>
              <a:rPr lang="en-US" sz="1491" dirty="0">
                <a:latin typeface="Arial" panose="020B0604020202020204" pitchFamily="34" charset="0"/>
              </a:rPr>
              <a:t> cells (basis of immunity)</a:t>
            </a:r>
          </a:p>
          <a:p>
            <a:pPr marL="304324" indent="-304324">
              <a:buFont typeface="Arial" panose="020B0604020202020204" pitchFamily="34" charset="0"/>
              <a:buChar char="•"/>
            </a:pPr>
            <a:r>
              <a:rPr lang="en-US" sz="1491" dirty="0">
                <a:solidFill>
                  <a:srgbClr val="C00000"/>
                </a:solidFill>
                <a:latin typeface="Arial" panose="020B0604020202020204" pitchFamily="34" charset="0"/>
              </a:rPr>
              <a:t>T-memory</a:t>
            </a:r>
            <a:r>
              <a:rPr lang="en-US" sz="1491" dirty="0">
                <a:latin typeface="Arial" panose="020B0604020202020204" pitchFamily="34" charset="0"/>
              </a:rPr>
              <a:t> cells (basis of immunity)</a:t>
            </a:r>
          </a:p>
          <a:p>
            <a:pPr>
              <a:spcBef>
                <a:spcPts val="213"/>
              </a:spcBef>
            </a:pPr>
            <a:r>
              <a:rPr lang="en-US" sz="1491" b="1" dirty="0">
                <a:latin typeface="Arial" panose="020B0604020202020204" pitchFamily="34" charset="0"/>
              </a:rPr>
              <a:t>7. </a:t>
            </a:r>
            <a:r>
              <a:rPr lang="en-US" sz="1491" dirty="0">
                <a:latin typeface="Arial" panose="020B0604020202020204" pitchFamily="34" charset="0"/>
              </a:rPr>
              <a:t>Destruction of Pathogens</a:t>
            </a:r>
          </a:p>
          <a:p>
            <a:pPr marL="304324" indent="-304324">
              <a:buFont typeface="Arial" panose="020B0604020202020204" pitchFamily="34" charset="0"/>
              <a:buChar char="•"/>
            </a:pPr>
            <a:r>
              <a:rPr lang="en-US" sz="1491" dirty="0">
                <a:latin typeface="Arial" panose="020B0604020202020204" pitchFamily="34" charset="0"/>
              </a:rPr>
              <a:t>Fc region of antibody  binds to Fc Receptor on NK cells, neutrophiles, macrophages</a:t>
            </a:r>
          </a:p>
          <a:p>
            <a:pPr marL="304324" indent="-304324">
              <a:buFont typeface="Arial" panose="020B0604020202020204" pitchFamily="34" charset="0"/>
              <a:buChar char="•"/>
            </a:pPr>
            <a:r>
              <a:rPr lang="en-US" sz="1491" dirty="0">
                <a:latin typeface="Arial" panose="020B0604020202020204" pitchFamily="34" charset="0"/>
              </a:rPr>
              <a:t>Pathogen internalized and destroyed.</a:t>
            </a:r>
          </a:p>
          <a:p>
            <a:r>
              <a:rPr lang="en-US" sz="1491" b="1" dirty="0">
                <a:latin typeface="Arial" panose="020B0604020202020204" pitchFamily="34" charset="0"/>
              </a:rPr>
              <a:t>BCR</a:t>
            </a:r>
            <a:r>
              <a:rPr lang="en-US" sz="1491" dirty="0">
                <a:latin typeface="Arial" panose="020B0604020202020204" pitchFamily="34" charset="0"/>
              </a:rPr>
              <a:t> – B-cell receptor = antibody + signaling chains.</a:t>
            </a:r>
          </a:p>
          <a:p>
            <a:r>
              <a:rPr lang="en-US" sz="1491" b="1" dirty="0">
                <a:latin typeface="Arial" panose="020B0604020202020204" pitchFamily="34" charset="0"/>
              </a:rPr>
              <a:t>TCR</a:t>
            </a:r>
            <a:r>
              <a:rPr lang="en-US" sz="1491"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extLst>
              <p:ext uri="{D42A27DB-BD31-4B8C-83A1-F6EECF244321}">
                <p14:modId xmlns:p14="http://schemas.microsoft.com/office/powerpoint/2010/main" val="1060585846"/>
              </p:ext>
            </p:extLst>
          </p:nvPr>
        </p:nvGraphicFramePr>
        <p:xfrm>
          <a:off x="5653881" y="450476"/>
          <a:ext cx="7080426" cy="6828519"/>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653881" y="450476"/>
                        <a:ext cx="7080426" cy="6828519"/>
                      </a:xfrm>
                      <a:prstGeom prst="rect">
                        <a:avLst/>
                      </a:prstGeom>
                    </p:spPr>
                  </p:pic>
                </p:oleObj>
              </mc:Fallback>
            </mc:AlternateContent>
          </a:graphicData>
        </a:graphic>
      </p:graphicFrame>
      <p:sp>
        <p:nvSpPr>
          <p:cNvPr id="6" name="Date Placeholder 5">
            <a:extLst>
              <a:ext uri="{FF2B5EF4-FFF2-40B4-BE49-F238E27FC236}">
                <a16:creationId xmlns:a16="http://schemas.microsoft.com/office/drawing/2014/main" id="{5FC2AF3B-33A7-A230-6723-92C938D7EEAA}"/>
              </a:ext>
            </a:extLst>
          </p:cNvPr>
          <p:cNvSpPr>
            <a:spLocks noGrp="1"/>
          </p:cNvSpPr>
          <p:nvPr>
            <p:ph type="dt" sz="half" idx="10"/>
          </p:nvPr>
        </p:nvSpPr>
        <p:spPr/>
        <p:txBody>
          <a:bodyPr/>
          <a:lstStyle/>
          <a:p>
            <a:fld id="{63030A02-480E-44F9-8E6C-437040F5CCEC}" type="datetime1">
              <a:rPr lang="en-US" smtClean="0"/>
              <a:t>2/8/2025</a:t>
            </a:fld>
            <a:endParaRPr lang="en-US"/>
          </a:p>
        </p:txBody>
      </p:sp>
      <p:sp>
        <p:nvSpPr>
          <p:cNvPr id="7" name="Footer Placeholder 6">
            <a:extLst>
              <a:ext uri="{FF2B5EF4-FFF2-40B4-BE49-F238E27FC236}">
                <a16:creationId xmlns:a16="http://schemas.microsoft.com/office/drawing/2014/main" id="{83D34EE8-FDC0-7E17-7C5A-5BCB8EEE54E4}"/>
              </a:ext>
            </a:extLst>
          </p:cNvPr>
          <p:cNvSpPr>
            <a:spLocks noGrp="1"/>
          </p:cNvSpPr>
          <p:nvPr>
            <p:ph type="ftr" sz="quarter" idx="11"/>
          </p:nvPr>
        </p:nvSpPr>
        <p:spPr/>
        <p:txBody>
          <a:bodyPr/>
          <a:lstStyle/>
          <a:p>
            <a:r>
              <a:rPr lang="en-US"/>
              <a:t>Drugs and Disease Spring 2025 - Lecture 5</a:t>
            </a:r>
          </a:p>
        </p:txBody>
      </p:sp>
      <p:sp>
        <p:nvSpPr>
          <p:cNvPr id="8" name="Slide Number Placeholder 7">
            <a:extLst>
              <a:ext uri="{FF2B5EF4-FFF2-40B4-BE49-F238E27FC236}">
                <a16:creationId xmlns:a16="http://schemas.microsoft.com/office/drawing/2014/main" id="{C6BBC633-5CBE-7C31-0A45-09D4C0278443}"/>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3330867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7|3.5|1.7|15.7|1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800" b="1"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3575</TotalTime>
  <Words>7767</Words>
  <Application>Microsoft Office PowerPoint</Application>
  <PresentationFormat>Custom</PresentationFormat>
  <Paragraphs>1115</Paragraphs>
  <Slides>63</Slides>
  <Notes>27</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73" baseType="lpstr">
      <vt:lpstr>Arial</vt:lpstr>
      <vt:lpstr>Cambria Math</vt:lpstr>
      <vt:lpstr>Courier New</vt:lpstr>
      <vt:lpstr>Symbol</vt:lpstr>
      <vt:lpstr>Times</vt:lpstr>
      <vt:lpstr>Wingdings</vt:lpstr>
      <vt:lpstr>Office Theme</vt:lpstr>
      <vt:lpstr>MDLDrawObject Class</vt:lpstr>
      <vt:lpstr>Equation.3</vt:lpstr>
      <vt:lpstr>Image</vt:lpstr>
      <vt:lpstr>PowerPoint Presentation</vt:lpstr>
      <vt:lpstr>Polymerase Chain Reaction</vt:lpstr>
      <vt:lpstr>PCR Applications – Identification of Individuals</vt:lpstr>
      <vt:lpstr>Size Determination of PCR products - Agarose Gel Electrophoresis.</vt:lpstr>
      <vt:lpstr>Short Tandem Repeats to Test Paternity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Synthesis – tRNA &amp; Ribosomes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215</cp:revision>
  <cp:lastPrinted>2018-09-02T10:14:33Z</cp:lastPrinted>
  <dcterms:created xsi:type="dcterms:W3CDTF">2011-08-23T09:25:13Z</dcterms:created>
  <dcterms:modified xsi:type="dcterms:W3CDTF">2025-02-08T12:49:29Z</dcterms:modified>
</cp:coreProperties>
</file>