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5.xml" ContentType="application/inkml+xml"/>
  <Override PartName="/ppt/ink/ink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8" r:id="rId2"/>
    <p:sldId id="435" r:id="rId3"/>
    <p:sldId id="396" r:id="rId4"/>
    <p:sldId id="545" r:id="rId5"/>
    <p:sldId id="594" r:id="rId6"/>
    <p:sldId id="380" r:id="rId7"/>
    <p:sldId id="381" r:id="rId8"/>
    <p:sldId id="280" r:id="rId9"/>
    <p:sldId id="272" r:id="rId10"/>
    <p:sldId id="395" r:id="rId11"/>
    <p:sldId id="390" r:id="rId12"/>
    <p:sldId id="454" r:id="rId13"/>
    <p:sldId id="455" r:id="rId14"/>
    <p:sldId id="546" r:id="rId15"/>
    <p:sldId id="492" r:id="rId16"/>
    <p:sldId id="547" r:id="rId17"/>
    <p:sldId id="543" r:id="rId18"/>
    <p:sldId id="538" r:id="rId19"/>
    <p:sldId id="541" r:id="rId20"/>
    <p:sldId id="493" r:id="rId21"/>
    <p:sldId id="548" r:id="rId22"/>
    <p:sldId id="615" r:id="rId23"/>
    <p:sldId id="549" r:id="rId24"/>
    <p:sldId id="550" r:id="rId25"/>
    <p:sldId id="602" r:id="rId26"/>
    <p:sldId id="603" r:id="rId27"/>
    <p:sldId id="604" r:id="rId28"/>
    <p:sldId id="605" r:id="rId29"/>
    <p:sldId id="606" r:id="rId30"/>
    <p:sldId id="607" r:id="rId31"/>
    <p:sldId id="608" r:id="rId32"/>
    <p:sldId id="609" r:id="rId33"/>
    <p:sldId id="610" r:id="rId34"/>
    <p:sldId id="611" r:id="rId35"/>
    <p:sldId id="612" r:id="rId36"/>
    <p:sldId id="613" r:id="rId37"/>
    <p:sldId id="614" r:id="rId38"/>
    <p:sldId id="301" r:id="rId39"/>
    <p:sldId id="304" r:id="rId40"/>
    <p:sldId id="302" r:id="rId41"/>
    <p:sldId id="303" r:id="rId42"/>
    <p:sldId id="616" r:id="rId43"/>
    <p:sldId id="474" r:id="rId44"/>
    <p:sldId id="475" r:id="rId45"/>
    <p:sldId id="476" r:id="rId46"/>
    <p:sldId id="468" r:id="rId47"/>
    <p:sldId id="414" r:id="rId48"/>
    <p:sldId id="481" r:id="rId49"/>
    <p:sldId id="322" r:id="rId50"/>
    <p:sldId id="323" r:id="rId51"/>
    <p:sldId id="371" r:id="rId52"/>
    <p:sldId id="617" r:id="rId53"/>
    <p:sldId id="325" r:id="rId54"/>
    <p:sldId id="618" r:id="rId55"/>
    <p:sldId id="430" r:id="rId56"/>
    <p:sldId id="620" r:id="rId57"/>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73" d="100"/>
          <a:sy n="73" d="100"/>
        </p:scale>
        <p:origin x="57" y="414"/>
      </p:cViewPr>
      <p:guideLst>
        <p:guide orient="horz" pos="2333"/>
        <p:guide pos="4090"/>
      </p:guideLst>
    </p:cSldViewPr>
  </p:slideViewPr>
  <p:notesTextViewPr>
    <p:cViewPr>
      <p:scale>
        <a:sx n="1" d="1"/>
        <a:sy n="1" d="1"/>
      </p:scale>
      <p:origin x="0" y="0"/>
    </p:cViewPr>
  </p:notesTextViewPr>
  <p:sorterViewPr>
    <p:cViewPr>
      <p:scale>
        <a:sx n="80" d="100"/>
        <a:sy n="80" d="100"/>
      </p:scale>
      <p:origin x="0" y="-1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2/4/2025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15</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19</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20</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25</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28</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29</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30</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34</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35</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36</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37</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38</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40</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41</a:t>
            </a:fld>
            <a:endParaRPr lang="en-US" dirty="0"/>
          </a:p>
        </p:txBody>
      </p:sp>
    </p:spTree>
    <p:extLst>
      <p:ext uri="{BB962C8B-B14F-4D97-AF65-F5344CB8AC3E}">
        <p14:creationId xmlns:p14="http://schemas.microsoft.com/office/powerpoint/2010/main" val="3482909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43</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93797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299488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8500"/>
            <a:ext cx="61102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4</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9</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33115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11</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12</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13</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14</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DBB450-3C09-4A8F-AF69-BD33CC9B5A0F}" type="datetime1">
              <a:rPr lang="en-US" smtClean="0"/>
              <a:t>2/4/2025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2E60B-63A4-441F-9C11-3CD83D732790}" type="datetime1">
              <a:rPr lang="en-US" smtClean="0"/>
              <a:t>2/4/2025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2A4E-1432-4DC7-9719-82E663E63EA3}" type="datetime1">
              <a:rPr lang="en-US" smtClean="0"/>
              <a:t>2/4/2025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20AD7-7727-41EB-B802-099A754B04D4}" type="datetime1">
              <a:rPr lang="en-US" smtClean="0"/>
              <a:t>2/4/2025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AFC28-D1E3-4B95-8C5B-A8842AB2A800}" type="datetime1">
              <a:rPr lang="en-US" smtClean="0"/>
              <a:t>2/4/2025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F44ED-BD93-4468-8F62-15C673DD52CE}" type="datetime1">
              <a:rPr lang="en-US" smtClean="0"/>
              <a:t>2/4/2025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14143-FF64-48CB-8C45-21EB14FA0E18}" type="datetime1">
              <a:rPr lang="en-US" smtClean="0"/>
              <a:t>2/4/2025</a:t>
            </a:fld>
            <a:endParaRPr lang="en-US"/>
          </a:p>
        </p:txBody>
      </p:sp>
      <p:sp>
        <p:nvSpPr>
          <p:cNvPr id="8" name="Footer Placeholder 7"/>
          <p:cNvSpPr>
            <a:spLocks noGrp="1"/>
          </p:cNvSpPr>
          <p:nvPr>
            <p:ph type="ftr" sz="quarter" idx="11"/>
          </p:nvPr>
        </p:nvSpPr>
        <p:spPr/>
        <p:txBody>
          <a:bodyPr/>
          <a:lstStyle/>
          <a:p>
            <a:r>
              <a:rPr lang="en-US"/>
              <a:t>Drugs and Disease Spring 2025 - Lecture 4</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9B499-5368-4D67-B5ED-199E819E1D0A}" type="datetime1">
              <a:rPr lang="en-US" smtClean="0"/>
              <a:t>2/4/2025</a:t>
            </a:fld>
            <a:endParaRPr lang="en-US"/>
          </a:p>
        </p:txBody>
      </p:sp>
      <p:sp>
        <p:nvSpPr>
          <p:cNvPr id="4" name="Footer Placeholder 3"/>
          <p:cNvSpPr>
            <a:spLocks noGrp="1"/>
          </p:cNvSpPr>
          <p:nvPr>
            <p:ph type="ftr" sz="quarter" idx="11"/>
          </p:nvPr>
        </p:nvSpPr>
        <p:spPr/>
        <p:txBody>
          <a:bodyPr/>
          <a:lstStyle/>
          <a:p>
            <a:r>
              <a:rPr lang="en-US"/>
              <a:t>Drugs and Disease Spring 2025 - Lecture 4</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ABDBC-3CFD-4916-A714-22AA23721B5B}" type="datetime1">
              <a:rPr lang="en-US" smtClean="0"/>
              <a:t>2/4/2025</a:t>
            </a:fld>
            <a:endParaRPr lang="en-US"/>
          </a:p>
        </p:txBody>
      </p:sp>
      <p:sp>
        <p:nvSpPr>
          <p:cNvPr id="3" name="Footer Placeholder 2"/>
          <p:cNvSpPr>
            <a:spLocks noGrp="1"/>
          </p:cNvSpPr>
          <p:nvPr>
            <p:ph type="ftr" sz="quarter" idx="11"/>
          </p:nvPr>
        </p:nvSpPr>
        <p:spPr/>
        <p:txBody>
          <a:bodyPr/>
          <a:lstStyle/>
          <a:p>
            <a:r>
              <a:rPr lang="en-US"/>
              <a:t>Drugs and Disease Spring 2025 - Lecture 4</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D001C4-0FCB-4FC2-9CEF-A64A94CA86BF}" type="datetime1">
              <a:rPr lang="en-US" smtClean="0"/>
              <a:t>2/4/2025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FB213-12CF-4A68-B747-1FA1CBC32B2E}" type="datetime1">
              <a:rPr lang="en-US" smtClean="0"/>
              <a:t>2/4/2025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A936EE3-868E-4124-AC82-040DE2C7C8CF}" type="datetime1">
              <a:rPr lang="en-US" smtClean="0"/>
              <a:t>2/4/2025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4</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customXml" Target="../ink/ink2.xml"/><Relationship Id="rId4" Type="http://schemas.openxmlformats.org/officeDocument/2006/relationships/image" Target="../media/image1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webp"/><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png"/><Relationship Id="rId7"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oleObject" Target="../embeddings/oleObject9.bin"/><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99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150.png"/><Relationship Id="rId4" Type="http://schemas.openxmlformats.org/officeDocument/2006/relationships/customXml" Target="../ink/ink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emf"/><Relationship Id="rId4"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7.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31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1300.png"/><Relationship Id="rId4" Type="http://schemas.openxmlformats.org/officeDocument/2006/relationships/customXml" Target="../ink/ink5.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5.jpg"/><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72.e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oleObject" Target="../embeddings/oleObject17.bin"/><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emf"/><Relationship Id="rId11" Type="http://schemas.openxmlformats.org/officeDocument/2006/relationships/image" Target="../media/image71.png"/><Relationship Id="rId5" Type="http://schemas.openxmlformats.org/officeDocument/2006/relationships/oleObject" Target="../embeddings/oleObject15.bin"/><Relationship Id="rId15" Type="http://schemas.openxmlformats.org/officeDocument/2006/relationships/image" Target="../media/image73.emf"/><Relationship Id="rId10" Type="http://schemas.openxmlformats.org/officeDocument/2006/relationships/image" Target="../media/image70.png"/><Relationship Id="rId4" Type="http://schemas.openxmlformats.org/officeDocument/2006/relationships/image" Target="../media/image66.emf"/><Relationship Id="rId9" Type="http://schemas.openxmlformats.org/officeDocument/2006/relationships/image" Target="../media/image69.png"/><Relationship Id="rId14" Type="http://schemas.openxmlformats.org/officeDocument/2006/relationships/oleObject" Target="../embeddings/oleObject18.bin"/></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8.emf"/><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oleObject" Target="../embeddings/oleObject20.bin"/><Relationship Id="rId5" Type="http://schemas.openxmlformats.org/officeDocument/2006/relationships/image" Target="../media/image77.emf"/><Relationship Id="rId4" Type="http://schemas.openxmlformats.org/officeDocument/2006/relationships/oleObject" Target="../embeddings/oleObject19.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3" Type="http://schemas.openxmlformats.org/officeDocument/2006/relationships/image" Target="file:///C:\Documents%20and%20Settings\rajesh.ACEPRO\Desktop\Freeman\Chapter%2048\Unlabeled\48_05_B_vs_T_cell_receptor-U.jpg" TargetMode="External"/><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90.emf"/><Relationship Id="rId7" Type="http://schemas.openxmlformats.org/officeDocument/2006/relationships/image" Target="../media/image92.emf"/><Relationship Id="rId2" Type="http://schemas.openxmlformats.org/officeDocument/2006/relationships/oleObject" Target="../embeddings/oleObject23.bin"/><Relationship Id="rId1" Type="http://schemas.openxmlformats.org/officeDocument/2006/relationships/slideLayout" Target="../slideLayouts/slideLayout7.xml"/><Relationship Id="rId6" Type="http://schemas.openxmlformats.org/officeDocument/2006/relationships/oleObject" Target="../embeddings/oleObject24.bin"/><Relationship Id="rId5" Type="http://schemas.openxmlformats.org/officeDocument/2006/relationships/image" Target="../media/image89.jpg"/><Relationship Id="rId4" Type="http://schemas.openxmlformats.org/officeDocument/2006/relationships/image" Target="../media/image91.jpg"/><Relationship Id="rId9" Type="http://schemas.openxmlformats.org/officeDocument/2006/relationships/image" Target="../media/image93.e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video" Target="../media/media3.mp4"/><Relationship Id="rId7" Type="http://schemas.openxmlformats.org/officeDocument/2006/relationships/hyperlink" Target="http://dx.doi.org/10.1242/jcs.235192" TargetMode="Externa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slideLayout" Target="../slideLayouts/slideLayout7.xml"/><Relationship Id="rId9" Type="http://schemas.openxmlformats.org/officeDocument/2006/relationships/image" Target="../media/image9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8.emf"/></Relationships>
</file>

<file path=ppt/slides/_rels/slide4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28.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1_dendritic_cells-U.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2_T-cell_activation-U.jp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5.jpe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hyperlink" Target="https://www.andrew.cmu.edu/user/rule/jsmol/nucleic.htm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r>
              <a:rPr lang="en-US" sz="3600" b="1" dirty="0">
                <a:latin typeface="Arial" panose="020B0604020202020204" pitchFamily="34" charset="0"/>
              </a:rPr>
              <a:t>Nucleic Acids &amp; Immunology</a:t>
            </a:r>
          </a:p>
          <a:p>
            <a:r>
              <a:rPr lang="en-US" sz="3600" b="1" dirty="0">
                <a:latin typeface="Arial" panose="020B0604020202020204" pitchFamily="34" charset="0"/>
              </a:rPr>
              <a:t>(and a little polysaccharides)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70788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Nucleic Acid Technologies</a:t>
            </a:r>
          </a:p>
          <a:p>
            <a:pPr marL="285744" indent="-285744">
              <a:buFont typeface="Arial" panose="020B0604020202020204" pitchFamily="34" charset="0"/>
              <a:buChar char="•"/>
            </a:pPr>
            <a:r>
              <a:rPr lang="en-US" sz="2000" dirty="0">
                <a:latin typeface="Arial" panose="020B0604020202020204" pitchFamily="34" charset="0"/>
              </a:rPr>
              <a:t>Immunotherapies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42CFFAD9-EE74-45B3-9FD0-70ABC40279DC}" type="datetime1">
              <a:rPr lang="en-US" smtClean="0"/>
              <a:t>2/4/2025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3" name="TextBox 2">
            <a:extLst>
              <a:ext uri="{FF2B5EF4-FFF2-40B4-BE49-F238E27FC236}">
                <a16:creationId xmlns:a16="http://schemas.microsoft.com/office/drawing/2014/main" id="{D8B7A3BF-9186-4254-D0D8-8126EFF590DB}"/>
              </a:ext>
            </a:extLst>
          </p:cNvPr>
          <p:cNvSpPr txBox="1"/>
          <p:nvPr/>
        </p:nvSpPr>
        <p:spPr>
          <a:xfrm>
            <a:off x="853281" y="5227188"/>
            <a:ext cx="8276626" cy="400110"/>
          </a:xfrm>
          <a:prstGeom prst="rect">
            <a:avLst/>
          </a:prstGeom>
          <a:noFill/>
          <a:ln>
            <a:solidFill>
              <a:schemeClr val="accent2"/>
            </a:solidFill>
          </a:ln>
        </p:spPr>
        <p:txBody>
          <a:bodyPr wrap="none" rtlCol="0">
            <a:spAutoFit/>
          </a:bodyPr>
          <a:lstStyle/>
          <a:p>
            <a:pPr algn="ctr"/>
            <a:r>
              <a:rPr lang="en-US" sz="2000" dirty="0">
                <a:solidFill>
                  <a:srgbClr val="C00000"/>
                </a:solidFill>
                <a:latin typeface="Arial" panose="020B0604020202020204" pitchFamily="34" charset="0"/>
                <a:cs typeface="Arial" panose="020B0604020202020204" pitchFamily="34" charset="0"/>
              </a:rPr>
              <a:t>Please view the posted video on Enzyme Kinetics before our next class.</a:t>
            </a:r>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2" imgW="15591556" imgH="4114800" progId="MDLDrawOLE.MDLDrawObject.1">
                  <p:embed/>
                </p:oleObj>
              </mc:Choice>
              <mc:Fallback>
                <p:oleObj name="MDLDrawObject Class" r:id="rId2"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3"/>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589ACA7B-FE90-4D38-BEA7-783268660E5E}" type="datetime1">
              <a:rPr lang="en-US" smtClean="0"/>
              <a:t>2/4/2025</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10</a:t>
            </a:fld>
            <a:endParaRPr lang="en-US"/>
          </a:p>
        </p:txBody>
      </p:sp>
    </p:spTree>
    <p:extLst>
      <p:ext uri="{BB962C8B-B14F-4D97-AF65-F5344CB8AC3E}">
        <p14:creationId xmlns:p14="http://schemas.microsoft.com/office/powerpoint/2010/main" val="185806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5125017" y="1649809"/>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169551"/>
          </a:xfrm>
          <a:prstGeom prst="rect">
            <a:avLst/>
          </a:prstGeom>
          <a:noFill/>
        </p:spPr>
        <p:txBody>
          <a:bodyPr wrap="square" rtlCol="0">
            <a:spAutoFit/>
          </a:bodyPr>
          <a:lstStyle/>
          <a:p>
            <a:pPr marL="290703" indent="-290703">
              <a:spcBef>
                <a:spcPts val="600"/>
              </a:spcBef>
              <a:buFont typeface="+mj-lt"/>
              <a:buAutoNum type="arabicPeriod"/>
            </a:pPr>
            <a:r>
              <a:rPr lang="en-US" sz="2000" i="1" dirty="0">
                <a:solidFill>
                  <a:srgbClr val="00B0F0"/>
                </a:solidFill>
              </a:rPr>
              <a:t>Where (what position) will this primer anneal?</a:t>
            </a:r>
          </a:p>
          <a:p>
            <a:pPr marL="290703" indent="-290703">
              <a:spcBef>
                <a:spcPts val="600"/>
              </a:spcBef>
              <a:buFont typeface="+mj-lt"/>
              <a:buAutoNum type="arabicPeriod"/>
            </a:pPr>
            <a:r>
              <a:rPr lang="en-US" sz="2000" i="1" dirty="0">
                <a:solidFill>
                  <a:srgbClr val="00B0F0"/>
                </a:solidFill>
              </a:rPr>
              <a:t>What is the first base added by the polymerase?    A    G     C    T</a:t>
            </a:r>
          </a:p>
          <a:p>
            <a:pPr marL="290703" indent="-290703">
              <a:spcBef>
                <a:spcPts val="600"/>
              </a:spcBef>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6F3C58F3-6A5E-4887-B6F1-06A77E088F3A}" type="datetime1">
              <a:rPr lang="en-US" smtClean="0"/>
              <a:t>2/4/2025</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11</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19881" y="3856037"/>
            <a:ext cx="647699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spTree>
    <p:extLst>
      <p:ext uri="{BB962C8B-B14F-4D97-AF65-F5344CB8AC3E}">
        <p14:creationId xmlns:p14="http://schemas.microsoft.com/office/powerpoint/2010/main" val="228166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12665" y="5588528"/>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54C9CA07-279C-489A-9BF9-0D7C6E86377A}" type="datetime1">
              <a:rPr lang="en-US" smtClean="0"/>
              <a:t>2/4/2025</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12</a:t>
            </a:fld>
            <a:endParaRPr lang="en-US"/>
          </a:p>
        </p:txBody>
      </p:sp>
    </p:spTree>
    <p:extLst>
      <p:ext uri="{BB962C8B-B14F-4D97-AF65-F5344CB8AC3E}">
        <p14:creationId xmlns:p14="http://schemas.microsoft.com/office/powerpoint/2010/main" val="78552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798476" cy="387350"/>
          </a:xfrm>
          <a:prstGeom prst="rect">
            <a:avLst/>
          </a:prstGeom>
          <a:noFill/>
        </p:spPr>
        <p:txBody>
          <a:bodyPr wrap="none" rtlCol="0">
            <a:spAutoFit/>
          </a:bodyPr>
          <a:lstStyle/>
          <a:p>
            <a:r>
              <a:rPr lang="en-US" sz="1917" dirty="0"/>
              <a:t>Original Sequence - 3 repeats (CAG) </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3’ end comes loose (primer slippage)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32786001-7249-4C9B-86B7-6B24B4383987}" type="datetime1">
              <a:rPr lang="en-US" smtClean="0"/>
              <a:t>2/4/2025</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426620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1" y="561553"/>
            <a:ext cx="6207147"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b="1" dirty="0">
                <a:solidFill>
                  <a:prstClr val="black"/>
                </a:solidFill>
                <a:latin typeface="Calibri"/>
              </a:rPr>
              <a:t>Maxim &amp; Gilbert: </a:t>
            </a:r>
            <a:r>
              <a:rPr lang="en-US" sz="2130" dirty="0">
                <a:solidFill>
                  <a:prstClr val="black"/>
                </a:solidFill>
                <a:latin typeface="Calibri"/>
              </a:rPr>
              <a:t>Chemical cleavage, no prior sequence information required.  This method was not widely adopted because it used </a:t>
            </a:r>
            <a:r>
              <a:rPr lang="en-US" sz="2130" dirty="0">
                <a:solidFill>
                  <a:prstClr val="black"/>
                </a:solidFill>
              </a:rPr>
              <a:t>hydrazine (rocket fuel)</a:t>
            </a:r>
          </a:p>
          <a:p>
            <a:pPr defTabSz="775208"/>
            <a:r>
              <a:rPr lang="en-US" sz="2130" b="1"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a:p>
            <a:pPr marL="242273" indent="-242273" defTabSz="775208">
              <a:buFont typeface="Arial" panose="020B0604020202020204" pitchFamily="34" charset="0"/>
              <a:buChar char="•"/>
            </a:pPr>
            <a:r>
              <a:rPr lang="en-US" sz="2130" dirty="0">
                <a:solidFill>
                  <a:prstClr val="black"/>
                </a:solidFill>
                <a:latin typeface="Calibri"/>
              </a:rPr>
              <a:t>Requires knowledge of some sequence for priming.</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2281" y="859051"/>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7980605" y="3120442"/>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6450598" y="960485"/>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6458825" y="2670949"/>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57966" y="4545331"/>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D4C4BDBE-F3B1-4E81-823F-17609D877750}" type="datetime1">
              <a:rPr lang="en-US" smtClean="0"/>
              <a:t>2/4/2025</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Spring 2025 - Lecture 4</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14</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30693"/>
            <a:ext cx="5726711"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Key Point 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a:t>
            </a:r>
            <a:r>
              <a:rPr lang="en-US" sz="1800" i="1" dirty="0">
                <a:latin typeface="Arial" panose="020B0604020202020204" pitchFamily="34" charset="0"/>
                <a:cs typeface="Arial" panose="020B0604020202020204" pitchFamily="34" charset="0"/>
              </a:rPr>
              <a:t>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3" name="Object 2">
                        <a:extLst>
                          <a:ext uri="{FF2B5EF4-FFF2-40B4-BE49-F238E27FC236}">
                            <a16:creationId xmlns:a16="http://schemas.microsoft.com/office/drawing/2014/main" id="{05DA2D37-108D-C1FB-9F80-2269DE0C1A54}"/>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732022" cy="3519092"/>
            <a:chOff x="6536240" y="3206050"/>
            <a:chExt cx="5732022"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732022" cy="3519092"/>
              <a:chOff x="6310951" y="481514"/>
              <a:chExt cx="5732022"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732022" cy="3519092"/>
                <a:chOff x="-130879" y="2638655"/>
                <a:chExt cx="5732022"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22756" y="5019003"/>
                  <a:ext cx="1178387" cy="1077218"/>
                </a:xfrm>
                <a:prstGeom prst="rect">
                  <a:avLst/>
                </a:prstGeom>
                <a:noFill/>
              </p:spPr>
              <p:txBody>
                <a:bodyPr wrap="square" rtlCol="0">
                  <a:spAutoFit/>
                </a:bodyPr>
                <a:lstStyle/>
                <a:p>
                  <a:r>
                    <a:rPr lang="en-US" sz="1600" dirty="0"/>
                    <a:t>DNA Ligase – reform phosphodiester bond</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378886EE-AE55-4308-8B82-46C13981E497}" type="datetime1">
              <a:rPr lang="en-US" smtClean="0"/>
              <a:t>2/4/2025</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Spring 2025 - Lecture 4</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p:spTree>
    <p:extLst>
      <p:ext uri="{BB962C8B-B14F-4D97-AF65-F5344CB8AC3E}">
        <p14:creationId xmlns:p14="http://schemas.microsoft.com/office/powerpoint/2010/main" val="1816449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835BA5B5-6D55-445C-996E-5CC884D463E3}" type="datetime1">
              <a:rPr lang="en-US" smtClean="0"/>
              <a:t>2/4/2025</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397052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Key point 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635081" y="483629"/>
            <a:ext cx="5349082" cy="1358577"/>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Key  point 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spcBef>
                <a:spcPts val="600"/>
              </a:spcBef>
            </a:pPr>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C55C11D1-A0A5-41FE-BFA4-8B778FDD51E1}" type="datetime1">
              <a:rPr lang="en-US" smtClean="0"/>
              <a:t>2/4/2025</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17</a:t>
            </a:fld>
            <a:endParaRPr lang="en-US"/>
          </a:p>
        </p:txBody>
      </p:sp>
    </p:spTree>
    <p:extLst>
      <p:ext uri="{BB962C8B-B14F-4D97-AF65-F5344CB8AC3E}">
        <p14:creationId xmlns:p14="http://schemas.microsoft.com/office/powerpoint/2010/main" val="48765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66F83D5E-AA17-4EF6-970A-9316561B4CE0}" type="datetime1">
              <a:rPr lang="en-US" smtClean="0"/>
              <a:t>2/4/2025</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Spring 2025 - Lecture 4</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18</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Tree>
    <p:extLst>
      <p:ext uri="{BB962C8B-B14F-4D97-AF65-F5344CB8AC3E}">
        <p14:creationId xmlns:p14="http://schemas.microsoft.com/office/powerpoint/2010/main" val="6993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2474912" y="72403"/>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6874CD15-87AA-49FD-8027-DE22B9FDDEB8}" type="datetime1">
              <a:rPr lang="en-US" smtClean="0"/>
              <a:t>2/4/2025</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Spring 2025 - Lecture 4</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19</a:t>
            </a:fld>
            <a:endParaRPr lang="en-US"/>
          </a:p>
        </p:txBody>
      </p:sp>
    </p:spTree>
    <p:extLst>
      <p:ext uri="{BB962C8B-B14F-4D97-AF65-F5344CB8AC3E}">
        <p14:creationId xmlns:p14="http://schemas.microsoft.com/office/powerpoint/2010/main" val="193349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C87BA0A4-E198-4526-AD17-061DE8728850}" type="datetime1">
              <a:rPr lang="en-US" smtClean="0"/>
              <a:t>2/4/2025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417116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265D28C8-5C04-4FA5-A03E-D5D928197905}" type="datetime1">
              <a:rPr lang="en-US" smtClean="0"/>
              <a:t>2/4/2025</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Spring 2025 - Lecture 4</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20</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p:spTree>
    <p:extLst>
      <p:ext uri="{BB962C8B-B14F-4D97-AF65-F5344CB8AC3E}">
        <p14:creationId xmlns:p14="http://schemas.microsoft.com/office/powerpoint/2010/main" val="190607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1" y="3656048"/>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F1A18121-EE96-403A-99B8-13C9C55852C3}" type="datetime1">
              <a:rPr lang="en-US" smtClean="0"/>
              <a:t>2/4/2025</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371334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B45A-ED8B-59ED-44E3-D6843FFC950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5F462E-D151-D9E5-E671-DB9F68E1B459}"/>
              </a:ext>
            </a:extLst>
          </p:cNvPr>
          <p:cNvSpPr txBox="1"/>
          <p:nvPr/>
        </p:nvSpPr>
        <p:spPr>
          <a:xfrm>
            <a:off x="5349081" y="32670"/>
            <a:ext cx="3429000" cy="485646"/>
          </a:xfrm>
          <a:prstGeom prst="rect">
            <a:avLst/>
          </a:prstGeom>
          <a:noFill/>
        </p:spPr>
        <p:txBody>
          <a:bodyPr wrap="square" rtlCol="0">
            <a:spAutoFit/>
          </a:bodyPr>
          <a:lstStyle/>
          <a:p>
            <a:pPr algn="ctr"/>
            <a:r>
              <a:rPr lang="en-US" sz="2556" dirty="0"/>
              <a:t>Next Generation - Data</a:t>
            </a:r>
          </a:p>
        </p:txBody>
      </p:sp>
      <p:graphicFrame>
        <p:nvGraphicFramePr>
          <p:cNvPr id="14" name="Table 14">
            <a:extLst>
              <a:ext uri="{FF2B5EF4-FFF2-40B4-BE49-F238E27FC236}">
                <a16:creationId xmlns:a16="http://schemas.microsoft.com/office/drawing/2014/main" id="{8A09C6E0-E431-D23C-E7D6-AD932EC3C762}"/>
              </a:ext>
            </a:extLst>
          </p:cNvPr>
          <p:cNvGraphicFramePr>
            <a:graphicFrameLocks noGrp="1"/>
          </p:cNvGraphicFramePr>
          <p:nvPr>
            <p:extLst>
              <p:ext uri="{D42A27DB-BD31-4B8C-83A1-F6EECF244321}">
                <p14:modId xmlns:p14="http://schemas.microsoft.com/office/powerpoint/2010/main" val="890784252"/>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~200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7" name="Date Placeholder 6">
            <a:extLst>
              <a:ext uri="{FF2B5EF4-FFF2-40B4-BE49-F238E27FC236}">
                <a16:creationId xmlns:a16="http://schemas.microsoft.com/office/drawing/2014/main" id="{DE4E306B-1314-8684-15BB-F8A92ACB2011}"/>
              </a:ext>
            </a:extLst>
          </p:cNvPr>
          <p:cNvSpPr>
            <a:spLocks noGrp="1"/>
          </p:cNvSpPr>
          <p:nvPr>
            <p:ph type="dt" sz="half" idx="10"/>
          </p:nvPr>
        </p:nvSpPr>
        <p:spPr/>
        <p:txBody>
          <a:bodyPr/>
          <a:lstStyle/>
          <a:p>
            <a:fld id="{B392C3C9-7A0E-414C-9A3E-1EAA6D076D3B}" type="datetime1">
              <a:rPr lang="en-US" smtClean="0"/>
              <a:t>2/4/2025</a:t>
            </a:fld>
            <a:endParaRPr lang="en-US"/>
          </a:p>
        </p:txBody>
      </p:sp>
      <p:sp>
        <p:nvSpPr>
          <p:cNvPr id="8" name="Footer Placeholder 7">
            <a:extLst>
              <a:ext uri="{FF2B5EF4-FFF2-40B4-BE49-F238E27FC236}">
                <a16:creationId xmlns:a16="http://schemas.microsoft.com/office/drawing/2014/main" id="{66C88A9F-C04F-21F5-8C2C-1F04C4D546B3}"/>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AD59C205-8543-7811-C112-3D06B49AF436}"/>
              </a:ext>
            </a:extLst>
          </p:cNvPr>
          <p:cNvSpPr>
            <a:spLocks noGrp="1"/>
          </p:cNvSpPr>
          <p:nvPr>
            <p:ph type="sldNum" sz="quarter" idx="12"/>
          </p:nvPr>
        </p:nvSpPr>
        <p:spPr/>
        <p:txBody>
          <a:bodyPr/>
          <a:lstStyle/>
          <a:p>
            <a:fld id="{DC3BB032-4020-48F4-953B-341806DC4A2B}" type="slidenum">
              <a:rPr lang="en-US" smtClean="0"/>
              <a:t>22</a:t>
            </a:fld>
            <a:endParaRPr lang="en-US"/>
          </a:p>
        </p:txBody>
      </p:sp>
      <p:graphicFrame>
        <p:nvGraphicFramePr>
          <p:cNvPr id="20" name="Object 19">
            <a:extLst>
              <a:ext uri="{FF2B5EF4-FFF2-40B4-BE49-F238E27FC236}">
                <a16:creationId xmlns:a16="http://schemas.microsoft.com/office/drawing/2014/main" id="{44515BA5-96B4-0D44-B332-64BAAF512911}"/>
              </a:ext>
            </a:extLst>
          </p:cNvPr>
          <p:cNvGraphicFramePr>
            <a:graphicFrameLocks noChangeAspect="1"/>
          </p:cNvGraphicFramePr>
          <p:nvPr>
            <p:extLst>
              <p:ext uri="{D42A27DB-BD31-4B8C-83A1-F6EECF244321}">
                <p14:modId xmlns:p14="http://schemas.microsoft.com/office/powerpoint/2010/main" val="1512031368"/>
              </p:ext>
            </p:extLst>
          </p:nvPr>
        </p:nvGraphicFramePr>
        <p:xfrm>
          <a:off x="4627563" y="2571750"/>
          <a:ext cx="7056437" cy="1992313"/>
        </p:xfrm>
        <a:graphic>
          <a:graphicData uri="http://schemas.openxmlformats.org/presentationml/2006/ole">
            <mc:AlternateContent xmlns:mc="http://schemas.openxmlformats.org/markup-compatibility/2006">
              <mc:Choice xmlns:v="urn:schemas-microsoft-com:vml" Requires="v">
                <p:oleObj name="MDLDrawObject Class" r:id="rId2" imgW="7638347" imgH="2114156" progId="MDLDrawOLE.MDLDrawObject.1">
                  <p:embed/>
                </p:oleObj>
              </mc:Choice>
              <mc:Fallback>
                <p:oleObj name="MDLDrawObject Class" r:id="rId2" imgW="7638347" imgH="21141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3"/>
                      <a:srcRect/>
                      <a:stretch>
                        <a:fillRect/>
                      </a:stretch>
                    </p:blipFill>
                    <p:spPr bwMode="auto">
                      <a:xfrm>
                        <a:off x="4627563" y="2571750"/>
                        <a:ext cx="7056437" cy="1992313"/>
                      </a:xfrm>
                      <a:prstGeom prst="rect">
                        <a:avLst/>
                      </a:prstGeom>
                      <a:noFill/>
                    </p:spPr>
                  </p:pic>
                </p:oleObj>
              </mc:Fallback>
            </mc:AlternateContent>
          </a:graphicData>
        </a:graphic>
      </p:graphicFrame>
      <p:grpSp>
        <p:nvGrpSpPr>
          <p:cNvPr id="43" name="Group 42">
            <a:extLst>
              <a:ext uri="{FF2B5EF4-FFF2-40B4-BE49-F238E27FC236}">
                <a16:creationId xmlns:a16="http://schemas.microsoft.com/office/drawing/2014/main" id="{AB95EE62-47D3-9B14-ED2D-736F04C9DCC3}"/>
              </a:ext>
            </a:extLst>
          </p:cNvPr>
          <p:cNvGrpSpPr/>
          <p:nvPr/>
        </p:nvGrpSpPr>
        <p:grpSpPr>
          <a:xfrm>
            <a:off x="853281" y="2578143"/>
            <a:ext cx="2756129" cy="4320915"/>
            <a:chOff x="853281" y="1305313"/>
            <a:chExt cx="2756129" cy="4320915"/>
          </a:xfrm>
        </p:grpSpPr>
        <p:pic>
          <p:nvPicPr>
            <p:cNvPr id="17" name="Picture 16">
              <a:extLst>
                <a:ext uri="{FF2B5EF4-FFF2-40B4-BE49-F238E27FC236}">
                  <a16:creationId xmlns:a16="http://schemas.microsoft.com/office/drawing/2014/main" id="{B1ED833C-6066-C58A-4F44-8AD9D4BA3FC3}"/>
                </a:ext>
              </a:extLst>
            </p:cNvPr>
            <p:cNvPicPr>
              <a:picLocks noChangeAspect="1"/>
            </p:cNvPicPr>
            <p:nvPr/>
          </p:nvPicPr>
          <p:blipFill rotWithShape="1">
            <a:blip r:embed="rId4"/>
            <a:srcRect t="64444" r="66171" b="11093"/>
            <a:stretch/>
          </p:blipFill>
          <p:spPr>
            <a:xfrm>
              <a:off x="853281" y="1305313"/>
              <a:ext cx="2583166" cy="1430848"/>
            </a:xfrm>
            <a:prstGeom prst="rect">
              <a:avLst/>
            </a:prstGeom>
          </p:spPr>
        </p:pic>
        <p:sp>
          <p:nvSpPr>
            <p:cNvPr id="2" name="TextBox 1">
              <a:extLst>
                <a:ext uri="{FF2B5EF4-FFF2-40B4-BE49-F238E27FC236}">
                  <a16:creationId xmlns:a16="http://schemas.microsoft.com/office/drawing/2014/main" id="{5A6C6535-DE30-5F65-9DC8-E94A74E5E812}"/>
                </a:ext>
              </a:extLst>
            </p:cNvPr>
            <p:cNvSpPr txBox="1"/>
            <p:nvPr/>
          </p:nvSpPr>
          <p:spPr>
            <a:xfrm>
              <a:off x="1081881" y="276390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p>
          </p:txBody>
        </p:sp>
        <p:sp>
          <p:nvSpPr>
            <p:cNvPr id="3" name="TextBox 2">
              <a:extLst>
                <a:ext uri="{FF2B5EF4-FFF2-40B4-BE49-F238E27FC236}">
                  <a16:creationId xmlns:a16="http://schemas.microsoft.com/office/drawing/2014/main" id="{C02CA06E-2ECE-F00A-875B-C2B39245AFA6}"/>
                </a:ext>
              </a:extLst>
            </p:cNvPr>
            <p:cNvSpPr txBox="1"/>
            <p:nvPr/>
          </p:nvSpPr>
          <p:spPr>
            <a:xfrm>
              <a:off x="1970177" y="203062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p>
          </p:txBody>
        </p:sp>
        <p:sp>
          <p:nvSpPr>
            <p:cNvPr id="4" name="TextBox 3">
              <a:extLst>
                <a:ext uri="{FF2B5EF4-FFF2-40B4-BE49-F238E27FC236}">
                  <a16:creationId xmlns:a16="http://schemas.microsoft.com/office/drawing/2014/main" id="{C980A392-BF95-3104-94AA-66AF5FA58C9A}"/>
                </a:ext>
              </a:extLst>
            </p:cNvPr>
            <p:cNvSpPr txBox="1"/>
            <p:nvPr/>
          </p:nvSpPr>
          <p:spPr>
            <a:xfrm>
              <a:off x="2959835" y="2571967"/>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p>
          </p:txBody>
        </p:sp>
        <p:sp>
          <p:nvSpPr>
            <p:cNvPr id="29" name="TextBox 28">
              <a:extLst>
                <a:ext uri="{FF2B5EF4-FFF2-40B4-BE49-F238E27FC236}">
                  <a16:creationId xmlns:a16="http://schemas.microsoft.com/office/drawing/2014/main" id="{80F48CBC-F3F2-30E6-884F-D16BD1BFC312}"/>
                </a:ext>
              </a:extLst>
            </p:cNvPr>
            <p:cNvSpPr txBox="1"/>
            <p:nvPr/>
          </p:nvSpPr>
          <p:spPr>
            <a:xfrm>
              <a:off x="1353200" y="2763906"/>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2" name="TextBox 31">
              <a:extLst>
                <a:ext uri="{FF2B5EF4-FFF2-40B4-BE49-F238E27FC236}">
                  <a16:creationId xmlns:a16="http://schemas.microsoft.com/office/drawing/2014/main" id="{D4A41072-2BEB-F2ED-D59B-D3331DFB97E4}"/>
                </a:ext>
              </a:extLst>
            </p:cNvPr>
            <p:cNvSpPr txBox="1"/>
            <p:nvPr/>
          </p:nvSpPr>
          <p:spPr>
            <a:xfrm>
              <a:off x="2210699" y="2020737"/>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3" name="TextBox 32">
              <a:extLst>
                <a:ext uri="{FF2B5EF4-FFF2-40B4-BE49-F238E27FC236}">
                  <a16:creationId xmlns:a16="http://schemas.microsoft.com/office/drawing/2014/main" id="{8DC206FD-4084-BD50-819B-46849BF7CDB6}"/>
                </a:ext>
              </a:extLst>
            </p:cNvPr>
            <p:cNvSpPr txBox="1"/>
            <p:nvPr/>
          </p:nvSpPr>
          <p:spPr>
            <a:xfrm>
              <a:off x="3238795" y="2570858"/>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cxnSp>
          <p:nvCxnSpPr>
            <p:cNvPr id="35" name="Straight Arrow Connector 34">
              <a:extLst>
                <a:ext uri="{FF2B5EF4-FFF2-40B4-BE49-F238E27FC236}">
                  <a16:creationId xmlns:a16="http://schemas.microsoft.com/office/drawing/2014/main" id="{8E477943-C678-9C2C-5E36-04615183A562}"/>
                </a:ext>
              </a:extLst>
            </p:cNvPr>
            <p:cNvCxnSpPr/>
            <p:nvPr/>
          </p:nvCxnSpPr>
          <p:spPr>
            <a:xfrm flipV="1">
              <a:off x="1353200" y="2408237"/>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23DBA1-45BF-34F4-E19A-072AB7F9E3DC}"/>
                </a:ext>
              </a:extLst>
            </p:cNvPr>
            <p:cNvCxnSpPr/>
            <p:nvPr/>
          </p:nvCxnSpPr>
          <p:spPr>
            <a:xfrm flipH="1" flipV="1">
              <a:off x="3139281" y="2178361"/>
              <a:ext cx="197122" cy="306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A2C4AAF3-01E3-EC23-D29F-306D15FB481D}"/>
              </a:ext>
            </a:extLst>
          </p:cNvPr>
          <p:cNvPicPr>
            <a:picLocks noChangeAspect="1"/>
          </p:cNvPicPr>
          <p:nvPr/>
        </p:nvPicPr>
        <p:blipFill rotWithShape="1">
          <a:blip r:embed="rId5"/>
          <a:srcRect t="22223" b="8888"/>
          <a:stretch/>
        </p:blipFill>
        <p:spPr>
          <a:xfrm>
            <a:off x="6263481" y="478743"/>
            <a:ext cx="5770311" cy="2981328"/>
          </a:xfrm>
          <a:prstGeom prst="rect">
            <a:avLst/>
          </a:prstGeom>
        </p:spPr>
      </p:pic>
      <p:sp>
        <p:nvSpPr>
          <p:cNvPr id="41" name="TextBox 40">
            <a:extLst>
              <a:ext uri="{FF2B5EF4-FFF2-40B4-BE49-F238E27FC236}">
                <a16:creationId xmlns:a16="http://schemas.microsoft.com/office/drawing/2014/main" id="{DF33DD85-52F4-3CE4-077A-DCAC8F8F459E}"/>
              </a:ext>
            </a:extLst>
          </p:cNvPr>
          <p:cNvSpPr txBox="1"/>
          <p:nvPr/>
        </p:nvSpPr>
        <p:spPr>
          <a:xfrm>
            <a:off x="4510881" y="5021066"/>
            <a:ext cx="4414991"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Comparison of Sanger and Next-Gen</a:t>
            </a:r>
          </a:p>
        </p:txBody>
      </p:sp>
      <p:sp>
        <p:nvSpPr>
          <p:cNvPr id="44" name="TextBox 43">
            <a:extLst>
              <a:ext uri="{FF2B5EF4-FFF2-40B4-BE49-F238E27FC236}">
                <a16:creationId xmlns:a16="http://schemas.microsoft.com/office/drawing/2014/main" id="{F9AAB658-4EA3-D289-1E0E-FEAA2AFFE2B5}"/>
              </a:ext>
            </a:extLst>
          </p:cNvPr>
          <p:cNvSpPr txBox="1"/>
          <p:nvPr/>
        </p:nvSpPr>
        <p:spPr>
          <a:xfrm>
            <a:off x="186704" y="216570"/>
            <a:ext cx="5359920" cy="2554545"/>
          </a:xfrm>
          <a:prstGeom prst="rect">
            <a:avLst/>
          </a:prstGeom>
          <a:noFill/>
        </p:spPr>
        <p:txBody>
          <a:bodyPr wrap="square" rtlCol="0">
            <a:spAutoFit/>
          </a:bodyPr>
          <a:lstStyle/>
          <a:p>
            <a:pPr marL="457200" indent="-457200">
              <a:buAutoNum type="arabicPeriod"/>
            </a:pPr>
            <a:r>
              <a:rPr lang="en-US" sz="2000" dirty="0">
                <a:latin typeface="Arial" panose="020B0604020202020204" pitchFamily="34" charset="0"/>
                <a:cs typeface="Arial" panose="020B0604020202020204" pitchFamily="34" charset="0"/>
              </a:rPr>
              <a:t>Primer anneals</a:t>
            </a:r>
          </a:p>
          <a:p>
            <a:pPr marL="457200" indent="-457200">
              <a:buAutoNum type="arabicPeriod"/>
            </a:pPr>
            <a:r>
              <a:rPr lang="en-US" sz="2000" dirty="0">
                <a:latin typeface="Arial" panose="020B0604020202020204" pitchFamily="34" charset="0"/>
                <a:cs typeface="Arial" panose="020B0604020202020204" pitchFamily="34" charset="0"/>
              </a:rPr>
              <a:t>Add dNTPs (3’blocked) + Polymerase</a:t>
            </a:r>
          </a:p>
          <a:p>
            <a:pPr marL="457200" indent="-457200">
              <a:buAutoNum type="arabicPeriod"/>
            </a:pPr>
            <a:r>
              <a:rPr lang="en-US" sz="2000" dirty="0">
                <a:latin typeface="Arial" panose="020B0604020202020204" pitchFamily="34" charset="0"/>
                <a:cs typeface="Arial" panose="020B0604020202020204" pitchFamily="34" charset="0"/>
              </a:rPr>
              <a:t>Wash to remove unincorporated dNTPs</a:t>
            </a:r>
          </a:p>
          <a:p>
            <a:pPr marL="457200" indent="-457200">
              <a:buAutoNum type="arabicPeriod"/>
            </a:pPr>
            <a:r>
              <a:rPr lang="en-US" sz="2000" dirty="0">
                <a:latin typeface="Arial" panose="020B0604020202020204" pitchFamily="34" charset="0"/>
                <a:cs typeface="Arial" panose="020B0604020202020204" pitchFamily="34" charset="0"/>
              </a:rPr>
              <a:t>Detect which base was added to each cluster using fluorescent emission</a:t>
            </a:r>
          </a:p>
          <a:p>
            <a:pPr marL="457200" indent="-457200">
              <a:buAutoNum type="arabicPeriod"/>
            </a:pPr>
            <a:r>
              <a:rPr lang="en-US" sz="2000" dirty="0">
                <a:latin typeface="Arial" panose="020B0604020202020204" pitchFamily="34" charset="0"/>
                <a:cs typeface="Arial" panose="020B0604020202020204" pitchFamily="34" charset="0"/>
              </a:rPr>
              <a:t>Unblock 3’-OH to allow the next base to add.</a:t>
            </a:r>
          </a:p>
          <a:p>
            <a:r>
              <a:rPr lang="en-US" sz="2000" dirty="0">
                <a:latin typeface="Arial" panose="020B0604020202020204" pitchFamily="34" charset="0"/>
                <a:cs typeface="Arial" panose="020B0604020202020204" pitchFamily="34" charset="0"/>
              </a:rPr>
              <a:t>Repeat.</a:t>
            </a:r>
          </a:p>
        </p:txBody>
      </p:sp>
      <p:cxnSp>
        <p:nvCxnSpPr>
          <p:cNvPr id="46" name="Straight Arrow Connector 45">
            <a:extLst>
              <a:ext uri="{FF2B5EF4-FFF2-40B4-BE49-F238E27FC236}">
                <a16:creationId xmlns:a16="http://schemas.microsoft.com/office/drawing/2014/main" id="{3249757A-9F0B-8954-3050-9E519FE6F1DC}"/>
              </a:ext>
            </a:extLst>
          </p:cNvPr>
          <p:cNvCxnSpPr/>
          <p:nvPr/>
        </p:nvCxnSpPr>
        <p:spPr>
          <a:xfrm>
            <a:off x="1615281" y="3293567"/>
            <a:ext cx="2895600" cy="10196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DAC56CF4-3637-16D0-26C7-C22778B8517B}"/>
              </a:ext>
            </a:extLst>
          </p:cNvPr>
          <p:cNvSpPr/>
          <p:nvPr/>
        </p:nvSpPr>
        <p:spPr>
          <a:xfrm>
            <a:off x="2265082" y="2537673"/>
            <a:ext cx="2868706" cy="1388868"/>
          </a:xfrm>
          <a:custGeom>
            <a:avLst/>
            <a:gdLst>
              <a:gd name="connsiteX0" fmla="*/ 0 w 2868706"/>
              <a:gd name="connsiteY0" fmla="*/ 115880 h 1388868"/>
              <a:gd name="connsiteX1" fmla="*/ 382494 w 2868706"/>
              <a:gd name="connsiteY1" fmla="*/ 26233 h 1388868"/>
              <a:gd name="connsiteX2" fmla="*/ 1804894 w 2868706"/>
              <a:gd name="connsiteY2" fmla="*/ 528256 h 1388868"/>
              <a:gd name="connsiteX3" fmla="*/ 2868706 w 2868706"/>
              <a:gd name="connsiteY3" fmla="*/ 1388868 h 1388868"/>
            </a:gdLst>
            <a:ahLst/>
            <a:cxnLst>
              <a:cxn ang="0">
                <a:pos x="connsiteX0" y="connsiteY0"/>
              </a:cxn>
              <a:cxn ang="0">
                <a:pos x="connsiteX1" y="connsiteY1"/>
              </a:cxn>
              <a:cxn ang="0">
                <a:pos x="connsiteX2" y="connsiteY2"/>
              </a:cxn>
              <a:cxn ang="0">
                <a:pos x="connsiteX3" y="connsiteY3"/>
              </a:cxn>
            </a:cxnLst>
            <a:rect l="l" t="t" r="r" b="b"/>
            <a:pathLst>
              <a:path w="2868706" h="1388868">
                <a:moveTo>
                  <a:pt x="0" y="115880"/>
                </a:moveTo>
                <a:cubicBezTo>
                  <a:pt x="40839" y="36692"/>
                  <a:pt x="81678" y="-42496"/>
                  <a:pt x="382494" y="26233"/>
                </a:cubicBezTo>
                <a:cubicBezTo>
                  <a:pt x="683310" y="94962"/>
                  <a:pt x="1390525" y="301150"/>
                  <a:pt x="1804894" y="528256"/>
                </a:cubicBezTo>
                <a:cubicBezTo>
                  <a:pt x="2219263" y="755362"/>
                  <a:pt x="2543984" y="1072115"/>
                  <a:pt x="2868706" y="1388868"/>
                </a:cubicBezTo>
              </a:path>
            </a:pathLst>
          </a:custGeom>
          <a:noFill/>
          <a:ln w="22225">
            <a:solidFill>
              <a:schemeClr val="tx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68E2F5E6-EA06-9644-94E0-992C898F6548}"/>
              </a:ext>
            </a:extLst>
          </p:cNvPr>
          <p:cNvCxnSpPr/>
          <p:nvPr/>
        </p:nvCxnSpPr>
        <p:spPr>
          <a:xfrm>
            <a:off x="3139281" y="3176488"/>
            <a:ext cx="2209800" cy="11367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89270F-47D0-5FD8-9243-C56242DBFAC1}"/>
              </a:ext>
            </a:extLst>
          </p:cNvPr>
          <p:cNvSpPr txBox="1"/>
          <p:nvPr/>
        </p:nvSpPr>
        <p:spPr>
          <a:xfrm>
            <a:off x="3803788" y="4564063"/>
            <a:ext cx="1034001"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Cluster A:</a:t>
            </a:r>
          </a:p>
        </p:txBody>
      </p:sp>
      <p:sp>
        <p:nvSpPr>
          <p:cNvPr id="9" name="TextBox 8">
            <a:extLst>
              <a:ext uri="{FF2B5EF4-FFF2-40B4-BE49-F238E27FC236}">
                <a16:creationId xmlns:a16="http://schemas.microsoft.com/office/drawing/2014/main" id="{CFBA5BE9-58E2-F9D4-6360-A55D758744EC}"/>
              </a:ext>
            </a:extLst>
          </p:cNvPr>
          <p:cNvSpPr txBox="1"/>
          <p:nvPr/>
        </p:nvSpPr>
        <p:spPr>
          <a:xfrm>
            <a:off x="1273600" y="2589211"/>
            <a:ext cx="35618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D661BC31-F00C-2411-09E5-67449B87CE94}"/>
              </a:ext>
            </a:extLst>
          </p:cNvPr>
          <p:cNvSpPr txBox="1"/>
          <p:nvPr/>
        </p:nvSpPr>
        <p:spPr>
          <a:xfrm>
            <a:off x="1997427" y="2316042"/>
            <a:ext cx="35618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B</a:t>
            </a:r>
          </a:p>
        </p:txBody>
      </p:sp>
      <p:sp>
        <p:nvSpPr>
          <p:cNvPr id="12" name="TextBox 11">
            <a:extLst>
              <a:ext uri="{FF2B5EF4-FFF2-40B4-BE49-F238E27FC236}">
                <a16:creationId xmlns:a16="http://schemas.microsoft.com/office/drawing/2014/main" id="{2BB99C0C-6A71-E0F9-AB53-5CB585225837}"/>
              </a:ext>
            </a:extLst>
          </p:cNvPr>
          <p:cNvSpPr txBox="1"/>
          <p:nvPr/>
        </p:nvSpPr>
        <p:spPr>
          <a:xfrm>
            <a:off x="2680004" y="2589211"/>
            <a:ext cx="370615"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426377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64FA435E-91DE-4E7A-96A4-B1AAC7EA854C}" type="datetime1">
              <a:rPr lang="en-US" smtClean="0"/>
              <a:t>2/4/2025</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Spring 2025 - Lecture 4</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23</a:t>
            </a:fld>
            <a:endParaRPr lang="en-US"/>
          </a:p>
        </p:txBody>
      </p:sp>
    </p:spTree>
    <p:extLst>
      <p:ext uri="{BB962C8B-B14F-4D97-AF65-F5344CB8AC3E}">
        <p14:creationId xmlns:p14="http://schemas.microsoft.com/office/powerpoint/2010/main" val="320996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4722076" y="42697"/>
            <a:ext cx="3540008" cy="551241"/>
          </a:xfrm>
          <a:prstGeom prst="rect">
            <a:avLst/>
          </a:prstGeom>
          <a:noFill/>
        </p:spPr>
        <p:txBody>
          <a:bodyPr wrap="none" rtlCol="0">
            <a:spAutoFit/>
          </a:bodyPr>
          <a:lstStyle/>
          <a:p>
            <a:pPr defTabSz="775208"/>
            <a:r>
              <a:rPr lang="en-US" sz="2982" dirty="0">
                <a:solidFill>
                  <a:prstClr val="black"/>
                </a:solidFill>
                <a:latin typeface="Calibri"/>
              </a:rPr>
              <a:t>Sequencing Summary</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21726" y="528383"/>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B1442C6A-2ED6-456C-AF41-80A0F48DEF5F}" type="datetime1">
              <a:rPr lang="en-US" smtClean="0"/>
              <a:t>2/4/2025</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185538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DDC41563-CCEB-4FE4-8103-A2BCC3AE1BFF}" type="datetime1">
              <a:rPr lang="en-US" smtClean="0"/>
              <a:t>2/4/2025</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5610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8DD6B190-43ED-4DB8-9436-52E1AD158364}" type="datetime1">
              <a:rPr lang="en-US" smtClean="0"/>
              <a:t>2/4/2025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153960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CBB97366-CBA7-4828-ACAA-621720FE07DF}" type="datetime1">
              <a:rPr lang="en-US" smtClean="0"/>
              <a:t>2/4/2025</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Spring 2025 - Lecture 4</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27</a:t>
            </a:fld>
            <a:endParaRPr lang="en-US"/>
          </a:p>
        </p:txBody>
      </p:sp>
    </p:spTree>
    <p:extLst>
      <p:ext uri="{BB962C8B-B14F-4D97-AF65-F5344CB8AC3E}">
        <p14:creationId xmlns:p14="http://schemas.microsoft.com/office/powerpoint/2010/main" val="30688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705300" y="5289945"/>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B82D9434-06B8-40FE-8CC3-30C529F330AB}" type="datetime1">
              <a:rPr lang="en-US" smtClean="0"/>
              <a:t>2/4/2025</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a:t>Drugs and Disease Spring 2025 - Lecture 4</a:t>
            </a:r>
            <a:endParaRPr lang="en-US" dirty="0"/>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28</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p:spTree>
    <p:extLst>
      <p:ext uri="{BB962C8B-B14F-4D97-AF65-F5344CB8AC3E}">
        <p14:creationId xmlns:p14="http://schemas.microsoft.com/office/powerpoint/2010/main" val="4603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F2665A27-9D7C-4F59-BA8D-E08F1A36AACA}" type="datetime1">
              <a:rPr lang="en-US" smtClean="0"/>
              <a:t>2/4/2025</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38572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576716" y="1612381"/>
            <a:ext cx="1587311" cy="183771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9"/>
          <p:cNvSpPr txBox="1">
            <a:spLocks noChangeArrowheads="1"/>
          </p:cNvSpPr>
          <p:nvPr/>
        </p:nvSpPr>
        <p:spPr bwMode="auto">
          <a:xfrm>
            <a:off x="341268" y="913500"/>
            <a:ext cx="2014335" cy="664797"/>
          </a:xfrm>
          <a:prstGeom prst="rect">
            <a:avLst/>
          </a:prstGeom>
          <a:noFill/>
          <a:ln>
            <a:noFill/>
          </a:ln>
          <a:effectLst/>
          <a:extLst>
            <a:ext uri="{909E8E84-426E-40dd-AFC4-6F175D3DCCD1}">
              <a14:hiddenFill xmlns="" xmlns:a14="http://schemas.microsoft.com/office/drawing/2010/main">
                <a:solidFill>
                  <a:srgbClr val="3C3C3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866148266"/>
              </p:ext>
            </p:extLst>
          </p:nvPr>
        </p:nvGraphicFramePr>
        <p:xfrm>
          <a:off x="2535159" y="1112837"/>
          <a:ext cx="7574929" cy="4874543"/>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2535159" y="1112837"/>
                        <a:ext cx="7574929" cy="4874543"/>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341268" y="4067881"/>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0582D176-E0A8-40EE-B390-D0B42CEC118B}" type="datetime1">
              <a:rPr lang="en-US" smtClean="0"/>
              <a:t>2/4/2025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1542FFEB-FED9-4CCB-9499-C57D930F29FE}" type="datetime1">
              <a:rPr lang="en-US" smtClean="0"/>
              <a:t>2/4/2025</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30</a:t>
            </a:fld>
            <a:endParaRPr lang="en-US"/>
          </a:p>
        </p:txBody>
      </p:sp>
    </p:spTree>
    <p:extLst>
      <p:ext uri="{BB962C8B-B14F-4D97-AF65-F5344CB8AC3E}">
        <p14:creationId xmlns:p14="http://schemas.microsoft.com/office/powerpoint/2010/main" val="1172359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646331"/>
          </a:xfrm>
          <a:prstGeom prst="rect">
            <a:avLst/>
          </a:prstGeom>
        </p:spPr>
        <p:txBody>
          <a:bodyPr wrap="square">
            <a:spAutoFit/>
          </a:bodyPr>
          <a:lstStyle/>
          <a:p>
            <a:r>
              <a:rPr lang="en-US" sz="1800" b="1" u="sng" dirty="0">
                <a:highlight>
                  <a:srgbClr val="FFFF00"/>
                </a:highlight>
                <a:latin typeface="Courier New" panose="02070309020205020404" pitchFamily="49" charset="0"/>
                <a:cs typeface="Courier New" panose="02070309020205020404" pitchFamily="49" charset="0"/>
              </a:rPr>
              <a:t>CTGAC</a:t>
            </a:r>
            <a:r>
              <a:rPr lang="en-US" sz="1800" dirty="0">
                <a:latin typeface="Courier New" panose="02070309020205020404" pitchFamily="49" charset="0"/>
                <a:cs typeface="Courier New" panose="02070309020205020404" pitchFamily="49" charset="0"/>
              </a:rPr>
              <a:t>TAGTCGATGCGAATGTGC</a:t>
            </a:r>
          </a:p>
          <a:p>
            <a:r>
              <a:rPr lang="en-US" sz="1800" dirty="0">
                <a:latin typeface="Courier New" panose="02070309020205020404" pitchFamily="49" charset="0"/>
                <a:cs typeface="Courier New" panose="02070309020205020404" pitchFamily="49" charset="0"/>
              </a:rPr>
              <a:t>GACTGATCAGCTACGCTT</a:t>
            </a:r>
            <a:r>
              <a:rPr lang="en-US" sz="1800" b="1" u="sng" dirty="0">
                <a:highlight>
                  <a:srgbClr val="00FF00"/>
                </a:highlight>
                <a:latin typeface="Courier New" panose="02070309020205020404" pitchFamily="49" charset="0"/>
                <a:cs typeface="Courier New" panose="02070309020205020404" pitchFamily="49" charset="0"/>
              </a:rPr>
              <a:t>ACACG</a:t>
            </a:r>
            <a:endParaRPr lang="en-US" sz="1800"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152575" y="5575040"/>
            <a:ext cx="169629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10937682" y="87884"/>
            <a:ext cx="1977450" cy="2739211"/>
          </a:xfrm>
          <a:prstGeom prst="rect">
            <a:avLst/>
          </a:prstGeom>
          <a:noFill/>
          <a:ln>
            <a:solidFill>
              <a:srgbClr val="00B050"/>
            </a:solidFill>
          </a:ln>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8A3DF681-1309-4175-A807-C744B1E9D2E9}" type="datetime1">
              <a:rPr lang="en-US" smtClean="0"/>
              <a:t>2/4/2025</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Spring 2025 - Lecture 4</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31</a:t>
            </a:fld>
            <a:endParaRPr lang="en-US"/>
          </a:p>
        </p:txBody>
      </p:sp>
      <p:sp>
        <p:nvSpPr>
          <p:cNvPr id="20" name="TextBox 19">
            <a:extLst>
              <a:ext uri="{FF2B5EF4-FFF2-40B4-BE49-F238E27FC236}">
                <a16:creationId xmlns:a16="http://schemas.microsoft.com/office/drawing/2014/main" id="{D44F3EB6-6E0A-A627-1BD7-2D13EB273EDA}"/>
              </a:ext>
            </a:extLst>
          </p:cNvPr>
          <p:cNvSpPr txBox="1"/>
          <p:nvPr/>
        </p:nvSpPr>
        <p:spPr>
          <a:xfrm>
            <a:off x="175745" y="2128222"/>
            <a:ext cx="1328677" cy="400110"/>
          </a:xfrm>
          <a:prstGeom prst="rect">
            <a:avLst/>
          </a:prstGeom>
          <a:noFill/>
        </p:spPr>
        <p:txBody>
          <a:bodyPr wrap="square">
            <a:spAutoFit/>
          </a:bodyPr>
          <a:lstStyle/>
          <a:p>
            <a:r>
              <a:rPr lang="en-US" sz="2000" dirty="0">
                <a:highlight>
                  <a:srgbClr val="FFFF00"/>
                </a:highlight>
                <a:latin typeface="Courier New" panose="02070309020205020404" pitchFamily="49" charset="0"/>
                <a:cs typeface="Courier New" panose="02070309020205020404" pitchFamily="49" charset="0"/>
              </a:rPr>
              <a:t>5’CTGAC</a:t>
            </a:r>
          </a:p>
        </p:txBody>
      </p:sp>
      <p:sp>
        <p:nvSpPr>
          <p:cNvPr id="34" name="TextBox 33">
            <a:extLst>
              <a:ext uri="{FF2B5EF4-FFF2-40B4-BE49-F238E27FC236}">
                <a16:creationId xmlns:a16="http://schemas.microsoft.com/office/drawing/2014/main" id="{768F046D-4002-7053-DBF2-6F8861F945F2}"/>
              </a:ext>
            </a:extLst>
          </p:cNvPr>
          <p:cNvSpPr txBox="1"/>
          <p:nvPr/>
        </p:nvSpPr>
        <p:spPr>
          <a:xfrm>
            <a:off x="184923" y="2833700"/>
            <a:ext cx="1602191" cy="400110"/>
          </a:xfrm>
          <a:prstGeom prst="rect">
            <a:avLst/>
          </a:prstGeom>
          <a:noFill/>
        </p:spPr>
        <p:txBody>
          <a:bodyPr wrap="square">
            <a:spAutoFit/>
          </a:bodyPr>
          <a:lstStyle/>
          <a:p>
            <a:r>
              <a:rPr lang="en-US" sz="2000" b="1" dirty="0">
                <a:highlight>
                  <a:srgbClr val="00FF00"/>
                </a:highlight>
                <a:latin typeface="Courier New" panose="02070309020205020404" pitchFamily="49" charset="0"/>
                <a:cs typeface="Courier New" panose="02070309020205020404" pitchFamily="49" charset="0"/>
              </a:rPr>
              <a:t>5’GCACA</a:t>
            </a:r>
          </a:p>
        </p:txBody>
      </p:sp>
      <p:sp>
        <p:nvSpPr>
          <p:cNvPr id="35" name="TextBox 34">
            <a:extLst>
              <a:ext uri="{FF2B5EF4-FFF2-40B4-BE49-F238E27FC236}">
                <a16:creationId xmlns:a16="http://schemas.microsoft.com/office/drawing/2014/main" id="{EDB99750-1165-4D00-3365-AFCF85C87340}"/>
              </a:ext>
            </a:extLst>
          </p:cNvPr>
          <p:cNvSpPr txBox="1"/>
          <p:nvPr/>
        </p:nvSpPr>
        <p:spPr>
          <a:xfrm>
            <a:off x="94990" y="1136347"/>
            <a:ext cx="1225465"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Template</a:t>
            </a:r>
          </a:p>
        </p:txBody>
      </p:sp>
      <p:sp>
        <p:nvSpPr>
          <p:cNvPr id="36" name="TextBox 35">
            <a:extLst>
              <a:ext uri="{FF2B5EF4-FFF2-40B4-BE49-F238E27FC236}">
                <a16:creationId xmlns:a16="http://schemas.microsoft.com/office/drawing/2014/main" id="{DC0458DC-26D3-0522-BDC9-9B67162E1F1A}"/>
              </a:ext>
            </a:extLst>
          </p:cNvPr>
          <p:cNvSpPr txBox="1"/>
          <p:nvPr/>
        </p:nvSpPr>
        <p:spPr>
          <a:xfrm>
            <a:off x="23423" y="1761007"/>
            <a:ext cx="140775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Left primer</a:t>
            </a:r>
          </a:p>
        </p:txBody>
      </p:sp>
      <p:sp>
        <p:nvSpPr>
          <p:cNvPr id="37" name="TextBox 36">
            <a:extLst>
              <a:ext uri="{FF2B5EF4-FFF2-40B4-BE49-F238E27FC236}">
                <a16:creationId xmlns:a16="http://schemas.microsoft.com/office/drawing/2014/main" id="{E4F588AE-B824-6433-1816-B76A5AAD70E5}"/>
              </a:ext>
            </a:extLst>
          </p:cNvPr>
          <p:cNvSpPr txBox="1"/>
          <p:nvPr/>
        </p:nvSpPr>
        <p:spPr>
          <a:xfrm>
            <a:off x="23423" y="2523894"/>
            <a:ext cx="1580882"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Right primer</a:t>
            </a:r>
          </a:p>
        </p:txBody>
      </p:sp>
      <p:cxnSp>
        <p:nvCxnSpPr>
          <p:cNvPr id="39" name="Straight Arrow Connector 38">
            <a:extLst>
              <a:ext uri="{FF2B5EF4-FFF2-40B4-BE49-F238E27FC236}">
                <a16:creationId xmlns:a16="http://schemas.microsoft.com/office/drawing/2014/main" id="{340B8508-E84B-F5AC-5A34-72732A3E969D}"/>
              </a:ext>
            </a:extLst>
          </p:cNvPr>
          <p:cNvCxnSpPr>
            <a:stCxn id="35" idx="3"/>
          </p:cNvCxnSpPr>
          <p:nvPr/>
        </p:nvCxnSpPr>
        <p:spPr>
          <a:xfrm>
            <a:off x="1320455" y="1336402"/>
            <a:ext cx="493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05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06818" y="1225860"/>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D6BEA164-0CCB-41F2-8C98-87CECEA8AB6B}" type="datetime1">
              <a:rPr lang="en-US" smtClean="0"/>
              <a:t>2/4/2025</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Spring 2025 - Lecture 4</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32</a:t>
            </a:fld>
            <a:endParaRPr lang="en-US"/>
          </a:p>
        </p:txBody>
      </p:sp>
      <p:grpSp>
        <p:nvGrpSpPr>
          <p:cNvPr id="6" name="Group 5">
            <a:extLst>
              <a:ext uri="{FF2B5EF4-FFF2-40B4-BE49-F238E27FC236}">
                <a16:creationId xmlns:a16="http://schemas.microsoft.com/office/drawing/2014/main" id="{B14263FD-4E1A-7229-04A7-E782A01F6148}"/>
              </a:ext>
            </a:extLst>
          </p:cNvPr>
          <p:cNvGrpSpPr/>
          <p:nvPr/>
        </p:nvGrpSpPr>
        <p:grpSpPr>
          <a:xfrm>
            <a:off x="8027389" y="6260232"/>
            <a:ext cx="4255892" cy="535792"/>
            <a:chOff x="7284504" y="6183250"/>
            <a:chExt cx="5167752" cy="535792"/>
          </a:xfrm>
        </p:grpSpPr>
        <p:sp>
          <p:nvSpPr>
            <p:cNvPr id="4" name="Rectangle 3">
              <a:extLst>
                <a:ext uri="{FF2B5EF4-FFF2-40B4-BE49-F238E27FC236}">
                  <a16:creationId xmlns:a16="http://schemas.microsoft.com/office/drawing/2014/main" id="{41391AA9-A8B7-3688-9B3D-E37CF92A2617}"/>
                </a:ext>
              </a:extLst>
            </p:cNvPr>
            <p:cNvSpPr/>
            <p:nvPr/>
          </p:nvSpPr>
          <p:spPr>
            <a:xfrm>
              <a:off x="7284505" y="6397287"/>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5" name="TextBox 4">
              <a:extLst>
                <a:ext uri="{FF2B5EF4-FFF2-40B4-BE49-F238E27FC236}">
                  <a16:creationId xmlns:a16="http://schemas.microsoft.com/office/drawing/2014/main" id="{E9AEC70D-3E89-49CF-5B8A-5957847F5AF6}"/>
                </a:ext>
              </a:extLst>
            </p:cNvPr>
            <p:cNvSpPr txBox="1"/>
            <p:nvPr/>
          </p:nvSpPr>
          <p:spPr>
            <a:xfrm>
              <a:off x="7284504" y="6183250"/>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grpSp>
    </p:spTree>
    <p:extLst>
      <p:ext uri="{BB962C8B-B14F-4D97-AF65-F5344CB8AC3E}">
        <p14:creationId xmlns:p14="http://schemas.microsoft.com/office/powerpoint/2010/main" val="2770409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2A9145D1-22E7-41C5-B435-F91D9A76DB35}" type="datetime1">
              <a:rPr lang="en-US" smtClean="0"/>
              <a:t>2/4/2025</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33</a:t>
            </a:fld>
            <a:endParaRPr lang="en-US"/>
          </a:p>
        </p:txBody>
      </p:sp>
    </p:spTree>
    <p:extLst>
      <p:ext uri="{BB962C8B-B14F-4D97-AF65-F5344CB8AC3E}">
        <p14:creationId xmlns:p14="http://schemas.microsoft.com/office/powerpoint/2010/main" val="2593684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796873"/>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342900" indent="-342900">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covid template will lead to a signal.</a:t>
            </a:r>
          </a:p>
          <a:p>
            <a:pPr marL="342900" indent="-342900">
              <a:spcBef>
                <a:spcPts val="600"/>
              </a:spcBef>
              <a:buFont typeface="Arial" panose="020B0604020202020204" pitchFamily="34" charset="0"/>
              <a:buChar char="•"/>
            </a:pPr>
            <a:r>
              <a:rPr lang="en-US" sz="2052" dirty="0">
                <a:solidFill>
                  <a:schemeClr val="bg1">
                    <a:lumMod val="50000"/>
                  </a:schemeClr>
                </a:solidFill>
              </a:rPr>
              <a:t>Other samples are the positive sample mixed with up to 63 negative samples, showing that it is possible to test pooled samples.</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4AC812F5-9DAA-4136-B0FF-9B469F66F815}" type="datetime1">
              <a:rPr lang="en-US" smtClean="0"/>
              <a:t>2/4/2025</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34</a:t>
            </a:fld>
            <a:endParaRPr lang="en-US"/>
          </a:p>
        </p:txBody>
      </p:sp>
    </p:spTree>
    <p:extLst>
      <p:ext uri="{BB962C8B-B14F-4D97-AF65-F5344CB8AC3E}">
        <p14:creationId xmlns:p14="http://schemas.microsoft.com/office/powerpoint/2010/main" val="3916014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ECD16549-2236-4B71-9DF5-142F6BC75070}" type="datetime1">
              <a:rPr lang="en-US" smtClean="0"/>
              <a:t>2/4/2025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2773083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25367" y="2978177"/>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5122B7A9-A77D-420D-A594-5407A0E88996}" type="datetime1">
              <a:rPr lang="en-US" smtClean="0"/>
              <a:t>2/4/2025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1738581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2934458"/>
          </a:xfrm>
          <a:prstGeom prst="rect">
            <a:avLst/>
          </a:prstGeom>
          <a:noFill/>
        </p:spPr>
        <p:txBody>
          <a:bodyPr wrap="square" rtlCol="0">
            <a:spAutoFit/>
          </a:bodyPr>
          <a:lstStyle/>
          <a:p>
            <a:pPr marL="457200" indent="-457200">
              <a:buAutoNum type="arabicPeriod"/>
            </a:pPr>
            <a:r>
              <a:rPr lang="en-US" sz="2052" i="1" dirty="0">
                <a:solidFill>
                  <a:srgbClr val="00B0F0"/>
                </a:solidFill>
              </a:rPr>
              <a:t>Which PCR product is from the mother? From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is </a:t>
            </a:r>
            <a:r>
              <a:rPr lang="en-US" sz="2052" b="1" i="1" u="sng" dirty="0">
                <a:solidFill>
                  <a:srgbClr val="00B0F0"/>
                </a:solidFill>
              </a:rPr>
              <a:t>not</a:t>
            </a:r>
            <a:r>
              <a:rPr lang="en-US" sz="2052" i="1" dirty="0">
                <a:solidFill>
                  <a:srgbClr val="00B0F0"/>
                </a:solidFill>
              </a:rPr>
              <a:t>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1EE83C18-28E2-4E6B-96BB-071FF9C86ED5}" type="datetime1">
              <a:rPr lang="en-US" smtClean="0"/>
              <a:t>2/4/2025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37</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p:spTree>
    <p:extLst>
      <p:ext uri="{BB962C8B-B14F-4D97-AF65-F5344CB8AC3E}">
        <p14:creationId xmlns:p14="http://schemas.microsoft.com/office/powerpoint/2010/main" val="1286186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196294" cy="616772"/>
          </a:xfrm>
          <a:prstGeom prst="rect">
            <a:avLst/>
          </a:prstGeom>
          <a:noFill/>
        </p:spPr>
        <p:txBody>
          <a:bodyPr wrap="none" rtlCol="0">
            <a:spAutoFit/>
          </a:bodyPr>
          <a:lstStyle/>
          <a:p>
            <a:r>
              <a:rPr lang="en-US" sz="3408"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8" y="1245460"/>
            <a:ext cx="6204286" cy="3042371"/>
          </a:xfrm>
          <a:prstGeom prst="rect">
            <a:avLst/>
          </a:prstGeom>
          <a:noFill/>
        </p:spPr>
        <p:txBody>
          <a:bodyPr wrap="square" rtlCol="0">
            <a:spAutoFit/>
          </a:bodyPr>
          <a:lstStyle/>
          <a:p>
            <a:pPr marL="365189" indent="-365189">
              <a:buFont typeface="+mj-lt"/>
              <a:buAutoNum type="arabicPeriod"/>
            </a:pPr>
            <a:r>
              <a:rPr lang="en-US" sz="2130" dirty="0"/>
              <a:t>Branches of the immune system (Innate and acquired)</a:t>
            </a:r>
          </a:p>
          <a:p>
            <a:pPr marL="365189" indent="-365189">
              <a:buFont typeface="+mj-lt"/>
              <a:buAutoNum type="arabicPeriod"/>
            </a:pPr>
            <a:r>
              <a:rPr lang="en-US" sz="2130" dirty="0"/>
              <a:t>Properties of antibodies (Quaternary structure, antigen recognition)</a:t>
            </a:r>
          </a:p>
          <a:p>
            <a:pPr marL="365189" indent="-365189">
              <a:buFont typeface="+mj-lt"/>
              <a:buAutoNum type="arabicPeriod"/>
            </a:pPr>
            <a:r>
              <a:rPr lang="en-US" sz="2130" dirty="0"/>
              <a:t>How antibodies are produced:</a:t>
            </a:r>
          </a:p>
          <a:p>
            <a:pPr marL="852107" lvl="1" indent="-365189">
              <a:buFont typeface="Arial" panose="020B0604020202020204" pitchFamily="34" charset="0"/>
              <a:buChar char="•"/>
            </a:pPr>
            <a:r>
              <a:rPr lang="en-US" sz="2130" dirty="0"/>
              <a:t>Genome DNA changes</a:t>
            </a:r>
          </a:p>
          <a:p>
            <a:pPr marL="852107" lvl="1" indent="-365189">
              <a:buFont typeface="Arial" panose="020B0604020202020204" pitchFamily="34" charset="0"/>
              <a:buChar char="•"/>
            </a:pPr>
            <a:r>
              <a:rPr lang="en-US" sz="2130" dirty="0"/>
              <a:t>mRNA splicing</a:t>
            </a:r>
          </a:p>
          <a:p>
            <a:pPr marL="852107" lvl="1" indent="-365189">
              <a:buFont typeface="Arial" panose="020B0604020202020204" pitchFamily="34" charset="0"/>
              <a:buChar char="•"/>
            </a:pPr>
            <a:endParaRPr lang="en-US" sz="2130" dirty="0"/>
          </a:p>
          <a:p>
            <a:r>
              <a:rPr lang="en-US" sz="213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48E8D864-4935-47B9-B95E-66115B1915E5}" type="datetime1">
              <a:rPr lang="en-US" smtClean="0"/>
              <a:t>2/4/2025</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38</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29539" y="4860844"/>
            <a:ext cx="9379999" cy="1403461"/>
          </a:xfrm>
          <a:prstGeom prst="rect">
            <a:avLst/>
          </a:prstGeom>
          <a:noFill/>
        </p:spPr>
        <p:txBody>
          <a:bodyPr wrap="square" rtlCol="0">
            <a:spAutoFit/>
          </a:bodyPr>
          <a:lstStyle/>
          <a:p>
            <a:r>
              <a:rPr lang="en-US" sz="2130" dirty="0">
                <a:solidFill>
                  <a:srgbClr val="C00000"/>
                </a:solidFill>
              </a:rPr>
              <a:t>Key Questions:</a:t>
            </a:r>
          </a:p>
          <a:p>
            <a:r>
              <a:rPr lang="en-US" sz="2130" dirty="0"/>
              <a:t>1. Why is the innate system important?</a:t>
            </a:r>
          </a:p>
          <a:p>
            <a:r>
              <a:rPr lang="en-US" sz="2130" dirty="0"/>
              <a:t>2. What is the origin of diversity in acquired immunity?</a:t>
            </a:r>
          </a:p>
          <a:p>
            <a:r>
              <a:rPr lang="en-US" sz="2130" dirty="0"/>
              <a:t>3. How are antibodies made.</a:t>
            </a:r>
          </a:p>
        </p:txBody>
      </p:sp>
    </p:spTree>
    <p:extLst>
      <p:ext uri="{BB962C8B-B14F-4D97-AF65-F5344CB8AC3E}">
        <p14:creationId xmlns:p14="http://schemas.microsoft.com/office/powerpoint/2010/main" val="2405311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510495" cy="7033336"/>
          </a:xfrm>
          <a:prstGeom prst="rect">
            <a:avLst/>
          </a:prstGeom>
        </p:spPr>
        <p:txBody>
          <a:bodyPr wrap="square">
            <a:spAutoFit/>
          </a:bodyPr>
          <a:lstStyle/>
          <a:p>
            <a:pPr>
              <a:spcBef>
                <a:spcPts val="200"/>
              </a:spcBef>
            </a:pPr>
            <a:r>
              <a:rPr lang="en-US" sz="1704" b="1" dirty="0">
                <a:ea typeface="Times New Roman" panose="02020603050405020304" pitchFamily="18" charset="0"/>
                <a:cs typeface="Times New Roman" panose="02020603050405020304" pitchFamily="18" charset="0"/>
              </a:rPr>
              <a:t>Some Important Definitions: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704"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704"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704"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704"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704" dirty="0">
                <a:latin typeface="Calibri" panose="020F0502020204030204" pitchFamily="34" charset="0"/>
                <a:ea typeface="Times New Roman" panose="02020603050405020304" pitchFamily="18" charset="0"/>
                <a:cs typeface="Times New Roman" panose="02020603050405020304" pitchFamily="18" charset="0"/>
              </a:rPr>
              <a:t>=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B-cell</a:t>
            </a:r>
            <a:r>
              <a:rPr lang="en-US" sz="1704"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704"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704"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704"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81685" indent="-486918">
              <a:spcBef>
                <a:spcPts val="200"/>
              </a:spcBef>
            </a:pPr>
            <a:r>
              <a:rPr lang="en-US" sz="1704"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TCR</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T</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ell </a:t>
            </a:r>
            <a:r>
              <a:rPr lang="en-US" sz="1704" u="sng" dirty="0">
                <a:latin typeface="Calibri" panose="020F0502020204030204" pitchFamily="34" charset="0"/>
                <a:ea typeface="Times New Roman" panose="02020603050405020304" pitchFamily="18" charset="0"/>
                <a:cs typeface="Times New Roman" panose="02020603050405020304" pitchFamily="18" charset="0"/>
              </a:rPr>
              <a:t>r</a:t>
            </a:r>
            <a:r>
              <a:rPr lang="en-US" sz="1704"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86918" indent="-292151">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MHC</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m</a:t>
            </a:r>
            <a:r>
              <a:rPr lang="en-US" sz="1704" dirty="0">
                <a:latin typeface="Calibri" panose="020F0502020204030204" pitchFamily="34" charset="0"/>
                <a:ea typeface="Times New Roman" panose="02020603050405020304" pitchFamily="18" charset="0"/>
                <a:cs typeface="Times New Roman" panose="02020603050405020304" pitchFamily="18" charset="0"/>
              </a:rPr>
              <a:t>ajor </a:t>
            </a:r>
            <a:r>
              <a:rPr lang="en-US" sz="1704" u="sng"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all</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BB5F3569-394F-452A-8C2A-621D121E8B9F}" type="datetime1">
              <a:rPr lang="en-US" smtClean="0"/>
              <a:t>2/4/2025</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39</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p:spTree>
    <p:extLst>
      <p:ext uri="{BB962C8B-B14F-4D97-AF65-F5344CB8AC3E}">
        <p14:creationId xmlns:p14="http://schemas.microsoft.com/office/powerpoint/2010/main" val="588460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348080" y="302505"/>
            <a:ext cx="8526156" cy="1565538"/>
          </a:xfrm>
          <a:prstGeom prst="rect">
            <a:avLst/>
          </a:prstGeom>
        </p:spPr>
        <p:txBody>
          <a:bodyPr vert="horz" lIns="97381" tIns="48691" rIns="97381" bIns="486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834" b="1" dirty="0">
                <a:latin typeface="Calibri" panose="020F0502020204030204" pitchFamily="34" charset="0"/>
              </a:rPr>
            </a:br>
            <a:r>
              <a:rPr lang="en-US" sz="3834"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588813" y="1915192"/>
            <a:ext cx="6614599" cy="1075679"/>
          </a:xfrm>
          <a:prstGeom prst="rect">
            <a:avLst/>
          </a:prstGeom>
          <a:noFill/>
        </p:spPr>
        <p:txBody>
          <a:bodyPr wrap="square" rtlCol="0">
            <a:spAutoFit/>
          </a:bodyPr>
          <a:lstStyle/>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Structure</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Polymerase activity</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Nucleic Acid Technologies – PCR &amp; Sequencing</a:t>
            </a:r>
          </a:p>
        </p:txBody>
      </p:sp>
      <p:sp>
        <p:nvSpPr>
          <p:cNvPr id="3" name="Date Placeholder 2">
            <a:extLst>
              <a:ext uri="{FF2B5EF4-FFF2-40B4-BE49-F238E27FC236}">
                <a16:creationId xmlns:a16="http://schemas.microsoft.com/office/drawing/2014/main" id="{3FAE4586-9F32-F25A-A09E-690B72C6E790}"/>
              </a:ext>
            </a:extLst>
          </p:cNvPr>
          <p:cNvSpPr>
            <a:spLocks noGrp="1"/>
          </p:cNvSpPr>
          <p:nvPr>
            <p:ph type="dt" sz="half" idx="10"/>
          </p:nvPr>
        </p:nvSpPr>
        <p:spPr/>
        <p:txBody>
          <a:bodyPr/>
          <a:lstStyle/>
          <a:p>
            <a:fld id="{AE47B9EB-9E83-4F2A-8E4B-5BD1777C4257}" type="datetime1">
              <a:rPr lang="en-US" smtClean="0"/>
              <a:t>2/4/2025</a:t>
            </a:fld>
            <a:endParaRPr lang="en-US"/>
          </a:p>
        </p:txBody>
      </p:sp>
      <p:sp>
        <p:nvSpPr>
          <p:cNvPr id="4" name="Footer Placeholder 3">
            <a:extLst>
              <a:ext uri="{FF2B5EF4-FFF2-40B4-BE49-F238E27FC236}">
                <a16:creationId xmlns:a16="http://schemas.microsoft.com/office/drawing/2014/main" id="{EEE8D4CF-61F7-16AA-0F9B-20CF71663738}"/>
              </a:ext>
            </a:extLst>
          </p:cNvPr>
          <p:cNvSpPr>
            <a:spLocks noGrp="1"/>
          </p:cNvSpPr>
          <p:nvPr>
            <p:ph type="ftr" sz="quarter" idx="11"/>
          </p:nvPr>
        </p:nvSpPr>
        <p:spPr/>
        <p:txBody>
          <a:bodyPr/>
          <a:lstStyle/>
          <a:p>
            <a:r>
              <a:rPr lang="en-US"/>
              <a:t>Drugs and Disease Spring 2025 - Lecture 4</a:t>
            </a:r>
          </a:p>
        </p:txBody>
      </p:sp>
      <p:sp>
        <p:nvSpPr>
          <p:cNvPr id="5" name="Slide Number Placeholder 4">
            <a:extLst>
              <a:ext uri="{FF2B5EF4-FFF2-40B4-BE49-F238E27FC236}">
                <a16:creationId xmlns:a16="http://schemas.microsoft.com/office/drawing/2014/main" id="{E636336F-1886-2BA1-33E9-7DAA4D7A3E24}"/>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318990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260549" y="-7627"/>
            <a:ext cx="5297861" cy="551241"/>
          </a:xfrm>
          <a:prstGeom prst="rect">
            <a:avLst/>
          </a:prstGeom>
          <a:noFill/>
        </p:spPr>
        <p:txBody>
          <a:bodyPr wrap="none" rtlCol="0">
            <a:spAutoFit/>
          </a:bodyPr>
          <a:lstStyle/>
          <a:p>
            <a:r>
              <a:rPr lang="en-US" sz="2982"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38BD26C0-1740-48BA-AC83-D7BF53CD8AE0}" type="datetime1">
              <a:rPr lang="en-US" smtClean="0"/>
              <a:t>2/4/2025</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Spring 2025 - Lecture 4</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40</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041567" cy="321755"/>
          </a:xfrm>
          <a:prstGeom prst="rect">
            <a:avLst/>
          </a:prstGeom>
          <a:noFill/>
        </p:spPr>
        <p:txBody>
          <a:bodyPr wrap="none" rtlCol="0">
            <a:spAutoFit/>
          </a:bodyPr>
          <a:lstStyle/>
          <a:p>
            <a:r>
              <a:rPr lang="en-US" sz="1491"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16117" y="5591196"/>
            <a:ext cx="7315200" cy="1323439"/>
          </a:xfrm>
          <a:prstGeom prst="rect">
            <a:avLst/>
          </a:prstGeom>
          <a:noFill/>
        </p:spPr>
        <p:txBody>
          <a:bodyPr wrap="square" rtlCol="0">
            <a:spAutoFit/>
          </a:bodyPr>
          <a:lstStyle/>
          <a:p>
            <a:r>
              <a:rPr lang="en-US" sz="2000" dirty="0"/>
              <a:t>Important </a:t>
            </a:r>
            <a:r>
              <a:rPr lang="en-US" sz="2000" b="1" dirty="0"/>
              <a:t>primary</a:t>
            </a:r>
            <a:r>
              <a:rPr lang="en-US" sz="2000" dirty="0"/>
              <a:t> lymphatic organs: </a:t>
            </a:r>
            <a:r>
              <a:rPr lang="en-US" sz="2000" b="1" dirty="0"/>
              <a:t>bone marrow </a:t>
            </a:r>
            <a:r>
              <a:rPr lang="en-US" sz="2000" dirty="0"/>
              <a:t>(B), </a:t>
            </a:r>
            <a:r>
              <a:rPr lang="en-US" sz="2000" b="1" dirty="0"/>
              <a:t>thymus</a:t>
            </a:r>
            <a:r>
              <a:rPr lang="en-US" sz="2000" dirty="0"/>
              <a:t> (T)-Generate all immune cell.</a:t>
            </a:r>
          </a:p>
          <a:p>
            <a:r>
              <a:rPr lang="en-US" sz="2000" dirty="0"/>
              <a:t>Important </a:t>
            </a:r>
            <a:r>
              <a:rPr lang="en-US" sz="2000" b="1" dirty="0"/>
              <a:t>secondary</a:t>
            </a:r>
            <a:r>
              <a:rPr lang="en-US" sz="2000"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rPr>
              <a:t>Macrophage</a:t>
            </a:r>
          </a:p>
          <a:p>
            <a:r>
              <a:rPr lang="en-US" sz="1491"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16117" y="4366454"/>
            <a:ext cx="9122565" cy="1200329"/>
          </a:xfrm>
          <a:prstGeom prst="rect">
            <a:avLst/>
          </a:prstGeom>
          <a:noFill/>
        </p:spPr>
        <p:txBody>
          <a:bodyPr wrap="square" rtlCol="0">
            <a:spAutoFit/>
          </a:bodyPr>
          <a:lstStyle/>
          <a:p>
            <a:r>
              <a:rPr lang="en-US" sz="1800" b="1" i="1" dirty="0">
                <a:solidFill>
                  <a:srgbClr val="C00000"/>
                </a:solidFill>
              </a:rPr>
              <a:t>Why is the innate system essential?</a:t>
            </a:r>
          </a:p>
          <a:p>
            <a:pPr marL="304324" indent="-304324">
              <a:buFont typeface="Arial" panose="020B0604020202020204" pitchFamily="34" charset="0"/>
              <a:buChar char="•"/>
            </a:pPr>
            <a:r>
              <a:rPr lang="en-US" sz="1800" i="1" dirty="0">
                <a:solidFill>
                  <a:srgbClr val="C00000"/>
                </a:solidFill>
              </a:rPr>
              <a:t>A pathogen doubles every hour.</a:t>
            </a:r>
          </a:p>
          <a:p>
            <a:pPr marL="304324" indent="-304324">
              <a:buFont typeface="Arial" panose="020B0604020202020204" pitchFamily="34" charset="0"/>
              <a:buChar char="•"/>
            </a:pPr>
            <a:r>
              <a:rPr lang="en-US" sz="1800" i="1" dirty="0">
                <a:solidFill>
                  <a:srgbClr val="C00000"/>
                </a:solidFill>
              </a:rPr>
              <a:t>It takes 7 days to produce antibody (after 1</a:t>
            </a:r>
            <a:r>
              <a:rPr lang="en-US" sz="1800" i="1" baseline="30000" dirty="0">
                <a:solidFill>
                  <a:srgbClr val="C00000"/>
                </a:solidFill>
              </a:rPr>
              <a:t>st</a:t>
            </a:r>
            <a:r>
              <a:rPr lang="en-US" sz="1800" i="1" dirty="0">
                <a:solidFill>
                  <a:srgbClr val="C00000"/>
                </a:solidFill>
              </a:rPr>
              <a:t> exposure)</a:t>
            </a:r>
          </a:p>
          <a:p>
            <a:pPr marL="304324" indent="-304324">
              <a:buFont typeface="Arial" panose="020B0604020202020204" pitchFamily="34" charset="0"/>
              <a:buChar char="•"/>
            </a:pPr>
            <a:r>
              <a:rPr lang="en-US" sz="1800" i="1" dirty="0">
                <a:solidFill>
                  <a:srgbClr val="C00000"/>
                </a:solidFill>
              </a:rPr>
              <a:t>Uncontrolled growth would produce many bacteria: 2 </a:t>
            </a:r>
            <a:r>
              <a:rPr lang="en-US" sz="1800" i="1" baseline="30000" dirty="0">
                <a:solidFill>
                  <a:srgbClr val="C00000"/>
                </a:solidFill>
              </a:rPr>
              <a:t>24 x 7</a:t>
            </a:r>
            <a:r>
              <a:rPr lang="en-US" sz="1800" i="1" dirty="0">
                <a:solidFill>
                  <a:srgbClr val="C00000"/>
                </a:solidFill>
              </a:rPr>
              <a:t> = 3.7 x 10</a:t>
            </a:r>
            <a:r>
              <a:rPr lang="en-US" sz="1800" i="1" baseline="30000" dirty="0">
                <a:solidFill>
                  <a:srgbClr val="C00000"/>
                </a:solidFill>
              </a:rPr>
              <a:t>50</a:t>
            </a:r>
            <a:r>
              <a:rPr lang="en-US" sz="1800" i="1" dirty="0">
                <a:solidFill>
                  <a:srgbClr val="C00000"/>
                </a:solidFill>
              </a:rPr>
              <a:t> (~10</a:t>
            </a:r>
            <a:r>
              <a:rPr lang="en-US" sz="1800" i="1" baseline="30000" dirty="0">
                <a:solidFill>
                  <a:srgbClr val="C00000"/>
                </a:solidFill>
              </a:rPr>
              <a:t>30 </a:t>
            </a:r>
            <a:r>
              <a:rPr lang="en-US" sz="1800" i="1" dirty="0">
                <a:solidFill>
                  <a:srgbClr val="C00000"/>
                </a:solidFill>
              </a:rPr>
              <a:t>kg)</a:t>
            </a:r>
          </a:p>
        </p:txBody>
      </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BF189DE1-F14C-423B-8380-3F746477EB7D}" type="datetime1">
              <a:rPr lang="en-US" smtClean="0"/>
              <a:t>2/4/2025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41</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2824793" y="2609370"/>
            <a:ext cx="2336986" cy="408125"/>
          </a:xfrm>
          <a:prstGeom prst="rect">
            <a:avLst/>
          </a:prstGeom>
          <a:noFill/>
        </p:spPr>
        <p:txBody>
          <a:bodyPr wrap="none" rtlCol="0">
            <a:spAutoFit/>
          </a:bodyPr>
          <a:lstStyle/>
          <a:p>
            <a:r>
              <a:rPr lang="en-US" sz="2052"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955047" cy="6408165"/>
          </a:xfrm>
          <a:prstGeom prst="rect">
            <a:avLst/>
          </a:prstGeom>
          <a:noFill/>
        </p:spPr>
        <p:txBody>
          <a:bodyPr wrap="square" rtlCol="0">
            <a:spAutoFit/>
          </a:bodyPr>
          <a:lstStyle/>
          <a:p>
            <a:r>
              <a:rPr lang="en-US" sz="2052" dirty="0"/>
              <a:t>Each Antibody:</a:t>
            </a:r>
          </a:p>
          <a:p>
            <a:pPr marL="304324" indent="-304324">
              <a:buFont typeface="Wingdings" panose="05000000000000000000" pitchFamily="2" charset="2"/>
              <a:buChar char="§"/>
            </a:pPr>
            <a:r>
              <a:rPr lang="en-US" sz="2052" dirty="0"/>
              <a:t>Two identical light chains</a:t>
            </a:r>
          </a:p>
          <a:p>
            <a:pPr marL="304324" indent="-304324">
              <a:buFont typeface="Wingdings" panose="05000000000000000000" pitchFamily="2" charset="2"/>
              <a:buChar char="§"/>
            </a:pPr>
            <a:r>
              <a:rPr lang="en-US" sz="2052" dirty="0"/>
              <a:t>Two identical heavy chains</a:t>
            </a:r>
          </a:p>
          <a:p>
            <a:pPr marL="304324" indent="-304324">
              <a:buFont typeface="Wingdings" panose="05000000000000000000" pitchFamily="2" charset="2"/>
              <a:buChar char="§"/>
            </a:pPr>
            <a:r>
              <a:rPr lang="en-US" sz="2052" dirty="0"/>
              <a:t>First ~100 Amino acids on each chain are called the variable region and differ from antibody to antibody.</a:t>
            </a:r>
          </a:p>
          <a:p>
            <a:pPr marL="304324" indent="-304324">
              <a:buFont typeface="Wingdings" panose="05000000000000000000" pitchFamily="2" charset="2"/>
              <a:buChar char="§"/>
            </a:pPr>
            <a:r>
              <a:rPr lang="en-US" sz="2052" dirty="0"/>
              <a:t>Unique sequence for variable region of both heavy and light chains </a:t>
            </a:r>
            <a:r>
              <a:rPr lang="en-US" sz="2052" b="1" i="1" dirty="0"/>
              <a:t>– defines specificity – different antibodies bind different antigens.</a:t>
            </a:r>
          </a:p>
          <a:p>
            <a:pPr marL="304324" indent="-304324">
              <a:buFont typeface="Wingdings" panose="05000000000000000000" pitchFamily="2" charset="2"/>
              <a:buChar char="§"/>
            </a:pPr>
            <a:r>
              <a:rPr lang="en-US" sz="2052"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234510" cy="551241"/>
          </a:xfrm>
          <a:prstGeom prst="rect">
            <a:avLst/>
          </a:prstGeom>
          <a:noFill/>
        </p:spPr>
        <p:txBody>
          <a:bodyPr wrap="none" rtlCol="0">
            <a:spAutoFit/>
          </a:bodyPr>
          <a:lstStyle/>
          <a:p>
            <a:r>
              <a:rPr lang="en-US" sz="2982" dirty="0"/>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06081" y="2305886"/>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406481" y="3733932"/>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847271" y="43894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7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2059025"/>
          </a:xfrm>
          <a:prstGeom prst="rect">
            <a:avLst/>
          </a:prstGeom>
        </p:spPr>
        <p:txBody>
          <a:bodyPr wrap="square">
            <a:spAutoFit/>
          </a:bodyPr>
          <a:lstStyle/>
          <a:p>
            <a:r>
              <a:rPr lang="en-US" sz="2130" b="1" dirty="0"/>
              <a:t>B- Cells &amp; B-cell Receptor (BCR)</a:t>
            </a:r>
          </a:p>
          <a:p>
            <a:pPr marL="304324" indent="-304324">
              <a:buFont typeface="Wingdings" panose="05000000000000000000" pitchFamily="2" charset="2"/>
              <a:buChar char="§"/>
            </a:pPr>
            <a:r>
              <a:rPr lang="en-US" sz="2130" dirty="0"/>
              <a:t>Each B-cell has only one type of antibody as part of its BCR (B-cell receptor), i.e. the 10</a:t>
            </a:r>
            <a:r>
              <a:rPr lang="en-US" sz="2130" baseline="30000" dirty="0"/>
              <a:t>5</a:t>
            </a:r>
            <a:r>
              <a:rPr lang="en-US" sz="2130" dirty="0"/>
              <a:t> BCRs are </a:t>
            </a:r>
            <a:r>
              <a:rPr lang="en-US" sz="2130" i="1" dirty="0"/>
              <a:t>homogeneous</a:t>
            </a:r>
            <a:r>
              <a:rPr lang="en-US" sz="2130" dirty="0"/>
              <a:t> on the same cell.</a:t>
            </a:r>
          </a:p>
          <a:p>
            <a:pPr marL="304324" indent="-304324">
              <a:buFont typeface="Wingdings" panose="05000000000000000000" pitchFamily="2" charset="2"/>
              <a:buChar char="§"/>
            </a:pPr>
            <a:r>
              <a:rPr lang="en-US" sz="2130" dirty="0"/>
              <a:t>Approximately 10</a:t>
            </a:r>
            <a:r>
              <a:rPr lang="en-US" sz="2130" baseline="30000" dirty="0"/>
              <a:t>8</a:t>
            </a:r>
            <a:r>
              <a:rPr lang="en-US" sz="2130" dirty="0"/>
              <a:t> different specificities at any one time. i.e. </a:t>
            </a:r>
            <a:r>
              <a:rPr lang="en-US" sz="2130" i="1" dirty="0"/>
              <a:t>10</a:t>
            </a:r>
            <a:r>
              <a:rPr lang="en-US" sz="2130" i="1" baseline="30000" dirty="0"/>
              <a:t>8</a:t>
            </a:r>
            <a:r>
              <a:rPr lang="en-US" sz="213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DA3CEC8-11F7-4B48-9F19-1B4A23007802}" type="datetime1">
              <a:rPr lang="en-US" smtClean="0"/>
              <a:t>2/4/2025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42</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7" y="2956885"/>
            <a:ext cx="5641014" cy="3832161"/>
            <a:chOff x="6556910" y="3278456"/>
            <a:chExt cx="5296856" cy="3598361"/>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72664" cy="3094605"/>
              <a:chOff x="1586819" y="477413"/>
              <a:chExt cx="4872664"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0009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976275"/>
            </a:xfrm>
            <a:prstGeom prst="rect">
              <a:avLst/>
            </a:prstGeom>
            <a:noFill/>
          </p:spPr>
          <p:txBody>
            <a:bodyPr wrap="square" rtlCol="0">
              <a:spAutoFit/>
            </a:bodyPr>
            <a:lstStyle/>
            <a:p>
              <a:r>
                <a:rPr lang="en-US" sz="2052" dirty="0"/>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7944483" cy="551241"/>
          </a:xfrm>
          <a:prstGeom prst="rect">
            <a:avLst/>
          </a:prstGeom>
          <a:noFill/>
        </p:spPr>
        <p:txBody>
          <a:bodyPr wrap="none" rtlCol="0">
            <a:spAutoFit/>
          </a:bodyPr>
          <a:lstStyle/>
          <a:p>
            <a:r>
              <a:rPr lang="en-US" sz="2982"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2059025"/>
          </a:xfrm>
          <a:prstGeom prst="rect">
            <a:avLst/>
          </a:prstGeom>
          <a:noFill/>
        </p:spPr>
        <p:txBody>
          <a:bodyPr wrap="square" rtlCol="0">
            <a:spAutoFit/>
          </a:bodyPr>
          <a:lstStyle/>
          <a:p>
            <a:r>
              <a:rPr lang="en-US" sz="2130" b="1" dirty="0"/>
              <a:t>Plasma Cells:</a:t>
            </a:r>
          </a:p>
          <a:p>
            <a:pPr marL="365189" indent="-365189">
              <a:buFont typeface="Arial" panose="020B0604020202020204" pitchFamily="34" charset="0"/>
              <a:buChar char="•"/>
            </a:pPr>
            <a:r>
              <a:rPr lang="en-US" sz="2130" dirty="0"/>
              <a:t>After activation, a B-cell develops into a plasma cell.</a:t>
            </a:r>
          </a:p>
          <a:p>
            <a:pPr marL="365189" indent="-365189">
              <a:buFont typeface="Arial" panose="020B0604020202020204" pitchFamily="34" charset="0"/>
              <a:buChar char="•"/>
            </a:pPr>
            <a:r>
              <a:rPr lang="en-US" sz="2130" dirty="0"/>
              <a:t>The antibody is secreted.</a:t>
            </a:r>
          </a:p>
          <a:p>
            <a:pPr marL="365189" indent="-365189">
              <a:buFont typeface="Arial" panose="020B0604020202020204" pitchFamily="34" charset="0"/>
              <a:buChar char="•"/>
            </a:pPr>
            <a:r>
              <a:rPr lang="en-US" sz="2130" dirty="0"/>
              <a:t>The same light chains are produced.</a:t>
            </a:r>
          </a:p>
          <a:p>
            <a:pPr marL="365189" indent="-365189">
              <a:buFont typeface="Arial" panose="020B0604020202020204" pitchFamily="34" charset="0"/>
              <a:buChar char="•"/>
            </a:pPr>
            <a:r>
              <a:rPr lang="en-US" sz="213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308813" cy="2564358"/>
            <a:chOff x="1586819" y="477414"/>
            <a:chExt cx="4872664" cy="2161451"/>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6745170" y="5159432"/>
            <a:ext cx="5508776"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Introns – removed before translation</a:t>
            </a:r>
          </a:p>
          <a:p>
            <a:r>
              <a:rPr lang="en-US" sz="1800" dirty="0">
                <a:latin typeface="Arial" panose="020B0604020202020204" pitchFamily="34" charset="0"/>
                <a:cs typeface="Arial" panose="020B0604020202020204" pitchFamily="34" charset="0"/>
              </a:rPr>
              <a:t>Different exons are used to produce membrane bound or soluble antibodies.</a:t>
            </a:r>
          </a:p>
        </p:txBody>
      </p:sp>
    </p:spTree>
    <p:extLst>
      <p:ext uri="{BB962C8B-B14F-4D97-AF65-F5344CB8AC3E}">
        <p14:creationId xmlns:p14="http://schemas.microsoft.com/office/powerpoint/2010/main" val="3612373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4027" y="0"/>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606647"/>
            <a:ext cx="5437118"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extLst>
              <p:ext uri="{D42A27DB-BD31-4B8C-83A1-F6EECF244321}">
                <p14:modId xmlns:p14="http://schemas.microsoft.com/office/powerpoint/2010/main" val="702163557"/>
              </p:ext>
            </p:extLst>
          </p:nvPr>
        </p:nvGraphicFramePr>
        <p:xfrm>
          <a:off x="5518269" y="462669"/>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18269" y="462669"/>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0BC54D18-4D11-43FE-9DAD-A1D8706A59D1}" type="datetime1">
              <a:rPr lang="en-US" smtClean="0"/>
              <a:t>2/4/2025</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Spring 2025 - Lecture 4</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43</a:t>
            </a:fld>
            <a:endParaRPr lang="en-US"/>
          </a:p>
        </p:txBody>
      </p:sp>
    </p:spTree>
    <p:extLst>
      <p:ext uri="{BB962C8B-B14F-4D97-AF65-F5344CB8AC3E}">
        <p14:creationId xmlns:p14="http://schemas.microsoft.com/office/powerpoint/2010/main" val="333086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2460" y="50479"/>
            <a:ext cx="12796585"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12410" y="5182963"/>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37800"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046667"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71758" y="495898"/>
            <a:ext cx="5861659" cy="723916"/>
          </a:xfrm>
          <a:prstGeom prst="rect">
            <a:avLst/>
          </a:prstGeom>
          <a:solidFill>
            <a:schemeClr val="bg1"/>
          </a:solidFill>
        </p:spPr>
        <p:txBody>
          <a:bodyPr wrap="square" rtlCol="0">
            <a:spAutoFit/>
          </a:bodyPr>
          <a:lstStyle/>
          <a:p>
            <a:r>
              <a:rPr lang="en-US" sz="2052" dirty="0">
                <a:solidFill>
                  <a:srgbClr val="C00000"/>
                </a:solidFill>
                <a:latin typeface="Arial" panose="020B0604020202020204" pitchFamily="34" charset="0"/>
              </a:rPr>
              <a:t>Production of Heavy Chain Gene:</a:t>
            </a:r>
          </a:p>
          <a:p>
            <a:r>
              <a:rPr lang="en-US" sz="2052" dirty="0">
                <a:solidFill>
                  <a:srgbClr val="C00000"/>
                </a:solidFill>
                <a:latin typeface="Arial" panose="020B0604020202020204" pitchFamily="34" charset="0"/>
              </a:rPr>
              <a:t>V</a:t>
            </a:r>
            <a:r>
              <a:rPr lang="en-US" sz="2052" baseline="-25000" dirty="0">
                <a:solidFill>
                  <a:srgbClr val="C00000"/>
                </a:solidFill>
                <a:latin typeface="Arial" panose="020B0604020202020204" pitchFamily="34" charset="0"/>
              </a:rPr>
              <a:t>H</a:t>
            </a:r>
            <a:r>
              <a:rPr lang="en-US" sz="2052"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267501" y="523170"/>
            <a:ext cx="3624317" cy="723916"/>
          </a:xfrm>
          <a:prstGeom prst="rect">
            <a:avLst/>
          </a:prstGeom>
          <a:noFill/>
        </p:spPr>
        <p:txBody>
          <a:bodyPr wrap="square" rtlCol="0">
            <a:spAutoFit/>
          </a:bodyPr>
          <a:lstStyle/>
          <a:p>
            <a:r>
              <a:rPr lang="en-US" sz="2052"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4391C1BF-74D1-4CDF-B0A3-AC0D1E538F4C}" type="datetime1">
              <a:rPr lang="en-US" smtClean="0"/>
              <a:t>2/4/2025</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44</a:t>
            </a:fld>
            <a:endParaRPr lang="en-US"/>
          </a:p>
        </p:txBody>
      </p:sp>
    </p:spTree>
    <p:extLst>
      <p:ext uri="{BB962C8B-B14F-4D97-AF65-F5344CB8AC3E}">
        <p14:creationId xmlns:p14="http://schemas.microsoft.com/office/powerpoint/2010/main" val="3601230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90" y="4046183"/>
            <a:ext cx="3324240" cy="1141338"/>
          </a:xfrm>
          <a:prstGeom prst="rect">
            <a:avLst/>
          </a:prstGeom>
          <a:noFill/>
        </p:spPr>
        <p:txBody>
          <a:bodyPr wrap="square" rtlCol="0">
            <a:spAutoFit/>
          </a:bodyPr>
          <a:lstStyle/>
          <a:p>
            <a:r>
              <a:rPr lang="en-US" sz="1704"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7191" y="5211707"/>
            <a:ext cx="3515271" cy="1665841"/>
          </a:xfrm>
          <a:prstGeom prst="rect">
            <a:avLst/>
          </a:prstGeom>
          <a:noFill/>
        </p:spPr>
        <p:txBody>
          <a:bodyPr wrap="square" rtlCol="0">
            <a:spAutoFit/>
          </a:bodyPr>
          <a:lstStyle/>
          <a:p>
            <a:r>
              <a:rPr lang="en-US" sz="1704"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987082"/>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20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2000" dirty="0">
                <a:latin typeface="Arial" panose="020B0604020202020204" pitchFamily="34" charset="0"/>
              </a:rPr>
              <a:t>This is a permanent change to the DNA (</a:t>
            </a:r>
            <a:r>
              <a:rPr lang="en-US" sz="2000" b="1" i="1" dirty="0">
                <a:latin typeface="Arial" panose="020B0604020202020204" pitchFamily="34" charset="0"/>
              </a:rPr>
              <a:t>genome)</a:t>
            </a:r>
            <a:r>
              <a:rPr lang="en-US" sz="20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287806"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487B4A82-ADFA-4D25-B6BB-0885E313AC08}" type="datetime1">
              <a:rPr lang="en-US" smtClean="0"/>
              <a:t>2/4/2025</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45</a:t>
            </a:fld>
            <a:endParaRPr lang="en-US"/>
          </a:p>
        </p:txBody>
      </p:sp>
    </p:spTree>
    <p:extLst>
      <p:ext uri="{BB962C8B-B14F-4D97-AF65-F5344CB8AC3E}">
        <p14:creationId xmlns:p14="http://schemas.microsoft.com/office/powerpoint/2010/main" val="2149307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extLst>
              <p:ext uri="{D42A27DB-BD31-4B8C-83A1-F6EECF244321}">
                <p14:modId xmlns:p14="http://schemas.microsoft.com/office/powerpoint/2010/main" val="2007767103"/>
              </p:ext>
            </p:extLst>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8869" imgH="1543050" progId="MDLDrawOLE.MDLDrawObject.1">
                  <p:embed/>
                </p:oleObj>
              </mc:Choice>
              <mc:Fallback>
                <p:oleObj name="MDLDrawObject Class" r:id="rId2" imgW="10038869" imgH="1543050"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628713"/>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7330281" y="2735421"/>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897094" y="3863269"/>
            <a:ext cx="2292389" cy="616836"/>
          </a:xfrm>
          <a:prstGeom prst="rect">
            <a:avLst/>
          </a:prstGeom>
          <a:noFill/>
        </p:spPr>
        <p:txBody>
          <a:bodyPr wrap="square" rtlCol="0">
            <a:spAutoFit/>
          </a:bodyPr>
          <a:lstStyle/>
          <a:p>
            <a:r>
              <a:rPr lang="en-US" sz="1704" dirty="0">
                <a:latin typeface="Arial" panose="020B0604020202020204" pitchFamily="34" charset="0"/>
              </a:rPr>
              <a:t>mRNA Splicing (introns removed)</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108222" y="4728346"/>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3681" y="5705752"/>
            <a:ext cx="3861258" cy="616836"/>
          </a:xfrm>
          <a:prstGeom prst="rect">
            <a:avLst/>
          </a:prstGeom>
          <a:noFill/>
        </p:spPr>
        <p:txBody>
          <a:bodyPr wrap="squar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22849" y="3687660"/>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2849" y="4521959"/>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13870" y="568483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175413" y="4296984"/>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606882" y="1624330"/>
            <a:ext cx="2337317" cy="723916"/>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863681" y="4887788"/>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110" y="5053607"/>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8A546BCF-F610-4EE3-BAE3-F132DFC94807}" type="datetime1">
              <a:rPr lang="en-US" smtClean="0"/>
              <a:t>2/4/2025</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Spring 2025 - Lecture 4</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46</a:t>
            </a:fld>
            <a:endParaRPr lang="en-US"/>
          </a:p>
        </p:txBody>
      </p:sp>
      <p:graphicFrame>
        <p:nvGraphicFramePr>
          <p:cNvPr id="2" name="Object 1">
            <a:extLst>
              <a:ext uri="{FF2B5EF4-FFF2-40B4-BE49-F238E27FC236}">
                <a16:creationId xmlns:a16="http://schemas.microsoft.com/office/drawing/2014/main" id="{F70183AA-C0B0-D64C-9408-08A498A8E732}"/>
              </a:ext>
            </a:extLst>
          </p:cNvPr>
          <p:cNvGraphicFramePr>
            <a:graphicFrameLocks/>
          </p:cNvGraphicFramePr>
          <p:nvPr>
            <p:extLst>
              <p:ext uri="{D42A27DB-BD31-4B8C-83A1-F6EECF244321}">
                <p14:modId xmlns:p14="http://schemas.microsoft.com/office/powerpoint/2010/main" val="1802175404"/>
              </p:ext>
            </p:extLst>
          </p:nvPr>
        </p:nvGraphicFramePr>
        <p:xfrm>
          <a:off x="3165526" y="3135457"/>
          <a:ext cx="4395788" cy="454025"/>
        </p:xfrm>
        <a:graphic>
          <a:graphicData uri="http://schemas.openxmlformats.org/presentationml/2006/ole">
            <mc:AlternateContent xmlns:mc="http://schemas.openxmlformats.org/markup-compatibility/2006">
              <mc:Choice xmlns:v="urn:schemas-microsoft-com:vml" Requires="v">
                <p:oleObj name="MDLDrawObject Class" r:id="rId6" imgW="5009373" imgH="418574" progId="MDLDrawOLE.MDLDrawObject.1">
                  <p:embed/>
                </p:oleObj>
              </mc:Choice>
              <mc:Fallback>
                <p:oleObj name="MDLDrawObject Class" r:id="rId6" imgW="5009373" imgH="418574"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7"/>
                      <a:srcRect/>
                      <a:stretch>
                        <a:fillRect/>
                      </a:stretch>
                    </p:blipFill>
                    <p:spPr bwMode="auto">
                      <a:xfrm>
                        <a:off x="3165526" y="3135457"/>
                        <a:ext cx="4395788" cy="454025"/>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0A3AE9A8-11D5-8191-BD20-290069555A2F}"/>
              </a:ext>
            </a:extLst>
          </p:cNvPr>
          <p:cNvGraphicFramePr>
            <a:graphicFrameLocks/>
          </p:cNvGraphicFramePr>
          <p:nvPr>
            <p:extLst>
              <p:ext uri="{D42A27DB-BD31-4B8C-83A1-F6EECF244321}">
                <p14:modId xmlns:p14="http://schemas.microsoft.com/office/powerpoint/2010/main" val="3673221298"/>
              </p:ext>
            </p:extLst>
          </p:nvPr>
        </p:nvGraphicFramePr>
        <p:xfrm>
          <a:off x="3939737" y="3898526"/>
          <a:ext cx="2898775" cy="514350"/>
        </p:xfrm>
        <a:graphic>
          <a:graphicData uri="http://schemas.openxmlformats.org/presentationml/2006/ole">
            <mc:AlternateContent xmlns:mc="http://schemas.openxmlformats.org/markup-compatibility/2006">
              <mc:Choice xmlns:v="urn:schemas-microsoft-com:vml" Requires="v">
                <p:oleObj name="MDLDrawObject Class" r:id="rId8" imgW="3304861" imgH="475330" progId="MDLDrawOLE.MDLDrawObject.1">
                  <p:embed/>
                </p:oleObj>
              </mc:Choice>
              <mc:Fallback>
                <p:oleObj name="MDLDrawObject Class" r:id="rId8" imgW="3304861" imgH="475330" progId="MDLDrawOLE.MDLDrawObject.1">
                  <p:embed/>
                  <p:pic>
                    <p:nvPicPr>
                      <p:cNvPr id="2" name="Object 1">
                        <a:extLst>
                          <a:ext uri="{FF2B5EF4-FFF2-40B4-BE49-F238E27FC236}">
                            <a16:creationId xmlns:a16="http://schemas.microsoft.com/office/drawing/2014/main" id="{F70183AA-C0B0-D64C-9408-08A498A8E732}"/>
                          </a:ext>
                        </a:extLst>
                      </p:cNvPr>
                      <p:cNvPicPr>
                        <a:picLocks noChangeArrowheads="1"/>
                      </p:cNvPicPr>
                      <p:nvPr/>
                    </p:nvPicPr>
                    <p:blipFill>
                      <a:blip r:embed="rId9"/>
                      <a:srcRect/>
                      <a:stretch>
                        <a:fillRect/>
                      </a:stretch>
                    </p:blipFill>
                    <p:spPr bwMode="auto">
                      <a:xfrm>
                        <a:off x="3939737" y="3898526"/>
                        <a:ext cx="2898775" cy="514350"/>
                      </a:xfrm>
                      <a:prstGeom prst="rect">
                        <a:avLst/>
                      </a:prstGeom>
                      <a:noFill/>
                    </p:spPr>
                  </p:pic>
                </p:oleObj>
              </mc:Fallback>
            </mc:AlternateContent>
          </a:graphicData>
        </a:graphic>
      </p:graphicFrame>
    </p:spTree>
    <p:extLst>
      <p:ext uri="{BB962C8B-B14F-4D97-AF65-F5344CB8AC3E}">
        <p14:creationId xmlns:p14="http://schemas.microsoft.com/office/powerpoint/2010/main" val="3504491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New picture">
            <a:extLst>
              <a:ext uri="{FF2B5EF4-FFF2-40B4-BE49-F238E27FC236}">
                <a16:creationId xmlns:a16="http://schemas.microsoft.com/office/drawing/2014/main" id="{30A8609F-4E69-8FCD-5B90-4AABED719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851" y="2027237"/>
            <a:ext cx="8416193" cy="463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Rectangle 4"/>
          <p:cNvSpPr/>
          <p:nvPr/>
        </p:nvSpPr>
        <p:spPr>
          <a:xfrm>
            <a:off x="3513484" y="656278"/>
            <a:ext cx="4296880" cy="354584"/>
          </a:xfrm>
          <a:prstGeom prst="rect">
            <a:avLst/>
          </a:prstGeom>
        </p:spPr>
        <p:txBody>
          <a:bodyPr wrap="square">
            <a:spAutoFit/>
          </a:bodyPr>
          <a:lstStyle/>
          <a:p>
            <a:r>
              <a:rPr lang="en-US" sz="1704"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1081881" y="137471"/>
            <a:ext cx="7746185" cy="485646"/>
          </a:xfrm>
          <a:prstGeom prst="rect">
            <a:avLst/>
          </a:prstGeom>
        </p:spPr>
        <p:txBody>
          <a:bodyPr wrap="square">
            <a:spAutoFit/>
          </a:bodyPr>
          <a:lstStyle/>
          <a:p>
            <a:r>
              <a:rPr lang="en-US" sz="2556" dirty="0">
                <a:latin typeface="Arial" panose="020B0604020202020204" pitchFamily="34" charset="0"/>
                <a:ea typeface="Comic Sans MS" charset="0"/>
                <a:cs typeface="Arial" panose="020B0604020202020204" pitchFamily="34" charset="0"/>
              </a:rPr>
              <a:t>Antigen Capture by B-Cells - Endocytic Pathways</a:t>
            </a:r>
          </a:p>
        </p:txBody>
      </p:sp>
      <p:sp>
        <p:nvSpPr>
          <p:cNvPr id="9" name="TextBox 8">
            <a:extLst>
              <a:ext uri="{FF2B5EF4-FFF2-40B4-BE49-F238E27FC236}">
                <a16:creationId xmlns:a16="http://schemas.microsoft.com/office/drawing/2014/main" id="{86EC75E0-CF8C-4991-9C3C-3417C7758AC0}"/>
              </a:ext>
            </a:extLst>
          </p:cNvPr>
          <p:cNvSpPr txBox="1"/>
          <p:nvPr/>
        </p:nvSpPr>
        <p:spPr>
          <a:xfrm>
            <a:off x="63116" y="3602609"/>
            <a:ext cx="3727600" cy="3400931"/>
          </a:xfrm>
          <a:prstGeom prst="rect">
            <a:avLst/>
          </a:prstGeom>
          <a:noFill/>
        </p:spPr>
        <p:txBody>
          <a:bodyPr wrap="square" rtlCol="0">
            <a:spAutoFit/>
          </a:bodyPr>
          <a:lstStyle/>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binds to variable domains of antibody on the BCR (B-cell receptor)</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is internalized and digested into peptides</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Peptides are loaded on to class II MHC</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Peptide-MHC displayed on membrane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26612" y="205411"/>
            <a:ext cx="3869919" cy="2823041"/>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5394479" y="6622251"/>
            <a:ext cx="6492081" cy="338554"/>
          </a:xfrm>
          <a:prstGeom prst="rect">
            <a:avLst/>
          </a:prstGeom>
          <a:noFill/>
        </p:spPr>
        <p:txBody>
          <a:bodyPr wrap="square">
            <a:spAutoFit/>
          </a:bodyPr>
          <a:lstStyle/>
          <a:p>
            <a:r>
              <a:rPr lang="en-US" sz="1600" i="1" dirty="0">
                <a:latin typeface="Arial" panose="020B0604020202020204" pitchFamily="34" charset="0"/>
              </a:rPr>
              <a:t>Journal of Cell Science</a:t>
            </a:r>
            <a:r>
              <a:rPr lang="en-US" sz="1600" dirty="0">
                <a:latin typeface="Arial" panose="020B0604020202020204" pitchFamily="34" charset="0"/>
              </a:rPr>
              <a:t> </a:t>
            </a:r>
            <a:r>
              <a:rPr lang="en-US" sz="1600" dirty="0" err="1">
                <a:latin typeface="Arial" panose="020B0604020202020204" pitchFamily="34" charset="0"/>
              </a:rPr>
              <a:t>doi</a:t>
            </a:r>
            <a:r>
              <a:rPr lang="en-US" sz="1600" dirty="0">
                <a:latin typeface="Arial" panose="020B0604020202020204" pitchFamily="34" charset="0"/>
              </a:rPr>
              <a:t>: </a:t>
            </a:r>
            <a:r>
              <a:rPr lang="en-US" sz="1600" dirty="0">
                <a:solidFill>
                  <a:srgbClr val="BC2635"/>
                </a:solidFill>
                <a:latin typeface="Arial" panose="020B0604020202020204" pitchFamily="34" charset="0"/>
                <a:hlinkClick r:id="rId7"/>
              </a:rPr>
              <a:t>10.1242/jcs.235192</a:t>
            </a:r>
            <a:endParaRPr lang="en-US" sz="1600" dirty="0">
              <a:latin typeface="Arial" panose="020B0604020202020204" pitchFamily="34" charset="0"/>
            </a:endParaRPr>
          </a:p>
        </p:txBody>
      </p:sp>
      <p:sp>
        <p:nvSpPr>
          <p:cNvPr id="4" name="TextBox 3">
            <a:extLst>
              <a:ext uri="{FF2B5EF4-FFF2-40B4-BE49-F238E27FC236}">
                <a16:creationId xmlns:a16="http://schemas.microsoft.com/office/drawing/2014/main" id="{06D12E8F-9FA6-5B57-2443-C99BFA6E9158}"/>
              </a:ext>
            </a:extLst>
          </p:cNvPr>
          <p:cNvSpPr txBox="1"/>
          <p:nvPr/>
        </p:nvSpPr>
        <p:spPr>
          <a:xfrm>
            <a:off x="10062726" y="3135580"/>
            <a:ext cx="2733805" cy="3566041"/>
          </a:xfrm>
          <a:prstGeom prst="rect">
            <a:avLst/>
          </a:prstGeom>
          <a:noFill/>
        </p:spPr>
        <p:txBody>
          <a:bodyPr wrap="square" rtlCol="0">
            <a:spAutoFit/>
          </a:bodyPr>
          <a:lstStyle/>
          <a:p>
            <a:r>
              <a:rPr lang="en-US" sz="2052" dirty="0"/>
              <a:t>Bacteria labeled with Green fluorescent protein. </a:t>
            </a:r>
          </a:p>
          <a:p>
            <a:pPr marL="514350" indent="-514350">
              <a:buFont typeface="+mj-lt"/>
              <a:buAutoNum type="romanUcPeriod"/>
            </a:pPr>
            <a:r>
              <a:rPr lang="en-US" sz="2052" dirty="0"/>
              <a:t>Capture of the bacteria</a:t>
            </a:r>
          </a:p>
          <a:p>
            <a:pPr marL="514350" indent="-514350">
              <a:buFont typeface="+mj-lt"/>
              <a:buAutoNum type="romanUcPeriod"/>
            </a:pPr>
            <a:r>
              <a:rPr lang="en-US" sz="2052" dirty="0"/>
              <a:t>Internalization (endocytosis)</a:t>
            </a:r>
          </a:p>
          <a:p>
            <a:pPr marL="514350" indent="-514350">
              <a:buFont typeface="+mj-lt"/>
              <a:buAutoNum type="romanUcPeriod"/>
            </a:pPr>
            <a:r>
              <a:rPr lang="en-US" sz="2052" dirty="0"/>
              <a:t>Degradation of the bacterial proteins, producing peptides.</a:t>
            </a:r>
          </a:p>
        </p:txBody>
      </p:sp>
      <p:sp>
        <p:nvSpPr>
          <p:cNvPr id="12" name="Date Placeholder 11">
            <a:extLst>
              <a:ext uri="{FF2B5EF4-FFF2-40B4-BE49-F238E27FC236}">
                <a16:creationId xmlns:a16="http://schemas.microsoft.com/office/drawing/2014/main" id="{64B48C6F-963C-7B06-AF22-6D8E75F8F0BC}"/>
              </a:ext>
            </a:extLst>
          </p:cNvPr>
          <p:cNvSpPr>
            <a:spLocks noGrp="1"/>
          </p:cNvSpPr>
          <p:nvPr>
            <p:ph type="dt" sz="half" idx="10"/>
          </p:nvPr>
        </p:nvSpPr>
        <p:spPr/>
        <p:txBody>
          <a:bodyPr/>
          <a:lstStyle/>
          <a:p>
            <a:fld id="{D38BFF34-D63F-4C73-B4B9-CBC1F9B4D092}" type="datetime1">
              <a:rPr lang="en-US" smtClean="0"/>
              <a:t>2/4/2025</a:t>
            </a:fld>
            <a:endParaRPr lang="en-US"/>
          </a:p>
        </p:txBody>
      </p:sp>
      <p:sp>
        <p:nvSpPr>
          <p:cNvPr id="13" name="Footer Placeholder 12">
            <a:extLst>
              <a:ext uri="{FF2B5EF4-FFF2-40B4-BE49-F238E27FC236}">
                <a16:creationId xmlns:a16="http://schemas.microsoft.com/office/drawing/2014/main" id="{3A87A716-8608-C304-D910-7CDFF89CCE67}"/>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795986DE-05B1-3DA3-22AD-E996BDC8B15F}"/>
              </a:ext>
            </a:extLst>
          </p:cNvPr>
          <p:cNvSpPr>
            <a:spLocks noGrp="1"/>
          </p:cNvSpPr>
          <p:nvPr>
            <p:ph type="sldNum" sz="quarter" idx="12"/>
          </p:nvPr>
        </p:nvSpPr>
        <p:spPr/>
        <p:txBody>
          <a:bodyPr/>
          <a:lstStyle/>
          <a:p>
            <a:fld id="{DC3BB032-4020-48F4-953B-341806DC4A2B}" type="slidenum">
              <a:rPr lang="en-US" smtClean="0"/>
              <a:t>47</a:t>
            </a:fld>
            <a:endParaRPr lang="en-US"/>
          </a:p>
        </p:txBody>
      </p:sp>
      <p:graphicFrame>
        <p:nvGraphicFramePr>
          <p:cNvPr id="6" name="Object 5">
            <a:extLst>
              <a:ext uri="{FF2B5EF4-FFF2-40B4-BE49-F238E27FC236}">
                <a16:creationId xmlns:a16="http://schemas.microsoft.com/office/drawing/2014/main" id="{E634150A-1782-5118-1532-246D3E175743}"/>
              </a:ext>
            </a:extLst>
          </p:cNvPr>
          <p:cNvGraphicFramePr>
            <a:graphicFrameLocks noChangeAspect="1"/>
          </p:cNvGraphicFramePr>
          <p:nvPr/>
        </p:nvGraphicFramePr>
        <p:xfrm>
          <a:off x="487363" y="674688"/>
          <a:ext cx="1355725" cy="2884487"/>
        </p:xfrm>
        <a:graphic>
          <a:graphicData uri="http://schemas.openxmlformats.org/presentationml/2006/ole">
            <mc:AlternateContent xmlns:mc="http://schemas.openxmlformats.org/markup-compatibility/2006">
              <mc:Choice xmlns:v="urn:schemas-microsoft-com:vml" Requires="v">
                <p:oleObj name="MDLDrawObject Class" r:id="rId8" imgW="2227703" imgH="4733202" progId="MDLDrawOLE.MDLDrawObject.1">
                  <p:embed/>
                </p:oleObj>
              </mc:Choice>
              <mc:Fallback>
                <p:oleObj name="MDLDrawObject Class" r:id="rId8" imgW="2227703" imgH="4733202" progId="MDLDrawOLE.MDLDrawObject.1">
                  <p:embed/>
                  <p:pic>
                    <p:nvPicPr>
                      <p:cNvPr id="6" name="Object 5">
                        <a:extLst>
                          <a:ext uri="{FF2B5EF4-FFF2-40B4-BE49-F238E27FC236}">
                            <a16:creationId xmlns:a16="http://schemas.microsoft.com/office/drawing/2014/main" id="{E634150A-1782-5118-1532-246D3E175743}"/>
                          </a:ext>
                        </a:extLst>
                      </p:cNvPr>
                      <p:cNvPicPr/>
                      <p:nvPr/>
                    </p:nvPicPr>
                    <p:blipFill>
                      <a:blip r:embed="rId9"/>
                      <a:stretch>
                        <a:fillRect/>
                      </a:stretch>
                    </p:blipFill>
                    <p:spPr>
                      <a:xfrm>
                        <a:off x="487363" y="674688"/>
                        <a:ext cx="1355725" cy="2884487"/>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97A3A62C-2A7C-8BBF-0804-068ACC101422}"/>
              </a:ext>
            </a:extLst>
          </p:cNvPr>
          <p:cNvGrpSpPr/>
          <p:nvPr/>
        </p:nvGrpSpPr>
        <p:grpSpPr>
          <a:xfrm>
            <a:off x="6100606" y="2241196"/>
            <a:ext cx="391475" cy="407895"/>
            <a:chOff x="7804382" y="1486052"/>
            <a:chExt cx="391475" cy="407895"/>
          </a:xfrm>
        </p:grpSpPr>
        <p:sp>
          <p:nvSpPr>
            <p:cNvPr id="11" name="Oval 10">
              <a:extLst>
                <a:ext uri="{FF2B5EF4-FFF2-40B4-BE49-F238E27FC236}">
                  <a16:creationId xmlns:a16="http://schemas.microsoft.com/office/drawing/2014/main" id="{1E989616-C42B-18AF-B922-0E83497C04A7}"/>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4AAFE7-A9E0-A766-B546-9DEF646123CC}"/>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A49D8E38-902B-FCBE-ABD0-07B5D04B4281}"/>
              </a:ext>
            </a:extLst>
          </p:cNvPr>
          <p:cNvGrpSpPr/>
          <p:nvPr/>
        </p:nvGrpSpPr>
        <p:grpSpPr>
          <a:xfrm>
            <a:off x="5349081" y="3816958"/>
            <a:ext cx="391475" cy="407895"/>
            <a:chOff x="7804382" y="1486052"/>
            <a:chExt cx="391475" cy="407895"/>
          </a:xfrm>
        </p:grpSpPr>
        <p:sp>
          <p:nvSpPr>
            <p:cNvPr id="18" name="Oval 17">
              <a:extLst>
                <a:ext uri="{FF2B5EF4-FFF2-40B4-BE49-F238E27FC236}">
                  <a16:creationId xmlns:a16="http://schemas.microsoft.com/office/drawing/2014/main" id="{7F8661F1-CE9B-C064-CC6E-717B346C3A06}"/>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9F6941-CB11-1ED1-A4DC-9B1804EFDFF4}"/>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9577B28D-83AF-3E31-9A7D-14211F3FAD1F}"/>
              </a:ext>
            </a:extLst>
          </p:cNvPr>
          <p:cNvGrpSpPr/>
          <p:nvPr/>
        </p:nvGrpSpPr>
        <p:grpSpPr>
          <a:xfrm>
            <a:off x="6226881" y="5371766"/>
            <a:ext cx="391475" cy="407895"/>
            <a:chOff x="7804382" y="1486052"/>
            <a:chExt cx="391475" cy="407895"/>
          </a:xfrm>
        </p:grpSpPr>
        <p:sp>
          <p:nvSpPr>
            <p:cNvPr id="21" name="Oval 20">
              <a:extLst>
                <a:ext uri="{FF2B5EF4-FFF2-40B4-BE49-F238E27FC236}">
                  <a16:creationId xmlns:a16="http://schemas.microsoft.com/office/drawing/2014/main" id="{E6D7B439-90A5-9A6F-CC5B-F3DE80DECA83}"/>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1B0515-78CF-AA30-ABFE-CCC6ED85FB0A}"/>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3</a:t>
              </a:r>
            </a:p>
          </p:txBody>
        </p:sp>
      </p:grpSp>
      <p:grpSp>
        <p:nvGrpSpPr>
          <p:cNvPr id="23" name="Group 22">
            <a:extLst>
              <a:ext uri="{FF2B5EF4-FFF2-40B4-BE49-F238E27FC236}">
                <a16:creationId xmlns:a16="http://schemas.microsoft.com/office/drawing/2014/main" id="{FA483620-C609-3C53-8604-80FE57FA7341}"/>
              </a:ext>
            </a:extLst>
          </p:cNvPr>
          <p:cNvGrpSpPr/>
          <p:nvPr/>
        </p:nvGrpSpPr>
        <p:grpSpPr>
          <a:xfrm>
            <a:off x="7916096" y="2449036"/>
            <a:ext cx="391475" cy="407895"/>
            <a:chOff x="7804382" y="1486052"/>
            <a:chExt cx="391475" cy="407895"/>
          </a:xfrm>
        </p:grpSpPr>
        <p:sp>
          <p:nvSpPr>
            <p:cNvPr id="24" name="Oval 23">
              <a:extLst>
                <a:ext uri="{FF2B5EF4-FFF2-40B4-BE49-F238E27FC236}">
                  <a16:creationId xmlns:a16="http://schemas.microsoft.com/office/drawing/2014/main" id="{197B3EC5-AE9B-584C-D1AC-1D884477519F}"/>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A782A4-DDC9-9358-0CB2-4CEB5E8BBD92}"/>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4</a:t>
              </a:r>
            </a:p>
          </p:txBody>
        </p:sp>
      </p:gr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5297663" y="505955"/>
            <a:ext cx="3067092" cy="3139321"/>
          </a:xfrm>
          <a:prstGeom prst="rect">
            <a:avLst/>
          </a:prstGeom>
        </p:spPr>
        <p:txBody>
          <a:bodyPr wrap="square">
            <a:spAutoFit/>
          </a:bodyPr>
          <a:lstStyle/>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sz="1800"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sz="1800" dirty="0">
                <a:latin typeface="Arial" panose="020B0604020202020204" pitchFamily="34" charset="0"/>
                <a:ea typeface="Times New Roman" panose="02020603050405020304" pitchFamily="18" charset="0"/>
                <a:cs typeface="Arial" panose="020B0604020202020204" pitchFamily="34" charset="0"/>
              </a:rPr>
              <a:t>. </a:t>
            </a:r>
          </a:p>
          <a:p>
            <a:pPr marL="499091" indent="-304324">
              <a:buFont typeface="Arial" panose="020B0604020202020204" pitchFamily="34" charset="0"/>
              <a:buChar char="•"/>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sz="1800" b="1" dirty="0">
                <a:latin typeface="Arial" panose="020B0604020202020204" pitchFamily="34" charset="0"/>
                <a:ea typeface="Times New Roman" panose="02020603050405020304" pitchFamily="18" charset="0"/>
                <a:cs typeface="Arial" panose="020B0604020202020204" pitchFamily="34" charset="0"/>
              </a:rPr>
              <a:t> memory</a:t>
            </a:r>
            <a:r>
              <a:rPr lang="en-US" sz="1800"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sz="1800" b="1" i="1" dirty="0">
                <a:latin typeface="Arial" panose="020B0604020202020204" pitchFamily="34" charset="0"/>
                <a:ea typeface="Times New Roman" panose="02020603050405020304" pitchFamily="18" charset="0"/>
                <a:cs typeface="Arial" panose="020B0604020202020204" pitchFamily="34" charset="0"/>
              </a:rPr>
              <a:t>This is the basis of vaccination.</a:t>
            </a:r>
          </a:p>
        </p:txBody>
      </p:sp>
      <p:sp>
        <p:nvSpPr>
          <p:cNvPr id="7" name="TextBox 6">
            <a:extLst>
              <a:ext uri="{FF2B5EF4-FFF2-40B4-BE49-F238E27FC236}">
                <a16:creationId xmlns:a16="http://schemas.microsoft.com/office/drawing/2014/main" id="{B837A72B-DAC9-4604-879B-8D7DAEFF51F6}"/>
              </a:ext>
            </a:extLst>
          </p:cNvPr>
          <p:cNvSpPr txBox="1"/>
          <p:nvPr/>
        </p:nvSpPr>
        <p:spPr>
          <a:xfrm>
            <a:off x="3291681" y="38473"/>
            <a:ext cx="7620000" cy="485646"/>
          </a:xfrm>
          <a:prstGeom prst="rect">
            <a:avLst/>
          </a:prstGeom>
          <a:noFill/>
        </p:spPr>
        <p:txBody>
          <a:bodyPr wrap="square" rtlCol="0">
            <a:spAutoFit/>
          </a:bodyPr>
          <a:lstStyle/>
          <a:p>
            <a:r>
              <a:rPr lang="en-US" sz="2556" dirty="0">
                <a:latin typeface="Arial" panose="020B0604020202020204" pitchFamily="34" charset="0"/>
              </a:rPr>
              <a:t>Activation of B cells by Antigen - Lymph Node</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72281" y="735667"/>
            <a:ext cx="4625739" cy="3284654"/>
            <a:chOff x="4888352" y="2597264"/>
            <a:chExt cx="4343524"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15273" cy="346799"/>
            </a:xfrm>
            <a:prstGeom prst="rect">
              <a:avLst/>
            </a:prstGeom>
            <a:noFill/>
          </p:spPr>
          <p:txBody>
            <a:bodyPr wrap="none" rtlCol="0">
              <a:spAutoFit/>
            </a:bodyPr>
            <a:lstStyle/>
            <a:p>
              <a:r>
                <a:rPr lang="en-US" sz="1800"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413143" cy="606898"/>
            </a:xfrm>
            <a:prstGeom prst="rect">
              <a:avLst/>
            </a:prstGeom>
            <a:noFill/>
          </p:spPr>
          <p:txBody>
            <a:bodyPr wrap="none" rtlCol="0">
              <a:spAutoFit/>
            </a:bodyPr>
            <a:lstStyle/>
            <a:p>
              <a:r>
                <a:rPr lang="en-US" sz="1800" b="1" dirty="0">
                  <a:latin typeface="Arial" panose="020B0604020202020204" pitchFamily="34" charset="0"/>
                </a:rPr>
                <a:t>Peptide</a:t>
              </a:r>
              <a:r>
                <a:rPr lang="en-US" sz="1800" dirty="0">
                  <a:latin typeface="Arial" panose="020B0604020202020204" pitchFamily="34" charset="0"/>
                </a:rPr>
                <a:t> from pathogen</a:t>
              </a:r>
            </a:p>
            <a:p>
              <a:r>
                <a:rPr lang="en-US" sz="1800"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46799"/>
            </a:xfrm>
            <a:prstGeom prst="rect">
              <a:avLst/>
            </a:prstGeom>
            <a:solidFill>
              <a:schemeClr val="bg1"/>
            </a:solidFill>
          </p:spPr>
          <p:txBody>
            <a:bodyPr wrap="square" rtlCol="0">
              <a:spAutoFit/>
            </a:bodyPr>
            <a:lstStyle/>
            <a:p>
              <a:r>
                <a:rPr lang="en-US" sz="1800" dirty="0">
                  <a:latin typeface="Arial" panose="020B0604020202020204" pitchFamily="34" charset="0"/>
                </a:rPr>
                <a:t>T</a:t>
              </a:r>
              <a:r>
                <a:rPr lang="en-US" sz="1800" baseline="-25000" dirty="0">
                  <a:latin typeface="Arial" panose="020B0604020202020204" pitchFamily="34" charset="0"/>
                </a:rPr>
                <a:t>H </a:t>
              </a:r>
              <a:r>
                <a:rPr lang="en-US" sz="1800"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70664"/>
              <a:ext cx="326711"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280746" cy="346799"/>
            </a:xfrm>
            <a:prstGeom prst="rect">
              <a:avLst/>
            </a:prstGeom>
            <a:noFill/>
          </p:spPr>
          <p:txBody>
            <a:bodyPr wrap="none" rtlCol="0">
              <a:spAutoFit/>
            </a:bodyPr>
            <a:lstStyle/>
            <a:p>
              <a:r>
                <a:rPr lang="en-US" sz="1800"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691004"/>
              <a:ext cx="823525"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436141B8-D36B-4937-BC23-EBB73140BD64}"/>
              </a:ext>
            </a:extLst>
          </p:cNvPr>
          <p:cNvSpPr txBox="1"/>
          <p:nvPr/>
        </p:nvSpPr>
        <p:spPr>
          <a:xfrm>
            <a:off x="283664" y="4095698"/>
            <a:ext cx="4876800" cy="1477328"/>
          </a:xfrm>
          <a:prstGeom prst="rect">
            <a:avLst/>
          </a:prstGeom>
          <a:noFill/>
        </p:spPr>
        <p:txBody>
          <a:bodyPr wrap="square" rtlCol="0">
            <a:spAutoFit/>
          </a:bodyPr>
          <a:lstStyle/>
          <a:p>
            <a:r>
              <a:rPr lang="en-US" sz="1800" dirty="0">
                <a:solidFill>
                  <a:srgbClr val="C00000"/>
                </a:solidFill>
                <a:latin typeface="Arial" panose="020B0604020202020204" pitchFamily="34" charset="0"/>
              </a:rPr>
              <a:t>Events:</a:t>
            </a:r>
          </a:p>
          <a:p>
            <a:pPr marL="365189" indent="-365189">
              <a:buFont typeface="+mj-lt"/>
              <a:buAutoNum type="arabicPeriod"/>
            </a:pPr>
            <a:r>
              <a:rPr lang="en-US" sz="1800" dirty="0">
                <a:latin typeface="Arial" panose="020B0604020202020204" pitchFamily="34" charset="0"/>
              </a:rPr>
              <a:t>Recognition of MHC II-peptide by TCR</a:t>
            </a:r>
          </a:p>
          <a:p>
            <a:pPr marL="365189" indent="-365189">
              <a:buFont typeface="+mj-lt"/>
              <a:buAutoNum type="arabicPeriod"/>
            </a:pPr>
            <a:r>
              <a:rPr lang="en-US" sz="1800" dirty="0">
                <a:latin typeface="Arial" panose="020B0604020202020204" pitchFamily="34" charset="0"/>
              </a:rPr>
              <a:t>Tyrosine kinase signaling in T</a:t>
            </a:r>
            <a:r>
              <a:rPr lang="en-US" sz="1800" baseline="-25000" dirty="0">
                <a:latin typeface="Arial" panose="020B0604020202020204" pitchFamily="34" charset="0"/>
              </a:rPr>
              <a:t>H</a:t>
            </a:r>
            <a:r>
              <a:rPr lang="en-US" sz="1800" dirty="0">
                <a:latin typeface="Arial" panose="020B0604020202020204" pitchFamily="34" charset="0"/>
              </a:rPr>
              <a:t> cell</a:t>
            </a:r>
          </a:p>
          <a:p>
            <a:pPr marL="365189" indent="-365189">
              <a:buFont typeface="+mj-lt"/>
              <a:buAutoNum type="arabicPeriod"/>
            </a:pPr>
            <a:r>
              <a:rPr lang="en-US" sz="1800" dirty="0">
                <a:latin typeface="Arial" panose="020B0604020202020204" pitchFamily="34" charset="0"/>
              </a:rPr>
              <a:t>Cytokines (protein messengers) produced.</a:t>
            </a:r>
          </a:p>
          <a:p>
            <a:pPr marL="365189" indent="-365189">
              <a:buFont typeface="+mj-lt"/>
              <a:buAutoNum type="arabicPeriod"/>
            </a:pPr>
            <a:r>
              <a:rPr lang="en-US" sz="1800" dirty="0">
                <a:latin typeface="Arial" panose="020B0604020202020204" pitchFamily="34" charset="0"/>
              </a:rPr>
              <a:t>Cytokines activate B-cells.</a:t>
            </a:r>
          </a:p>
        </p:txBody>
      </p:sp>
      <p:grpSp>
        <p:nvGrpSpPr>
          <p:cNvPr id="20" name="Group 19">
            <a:extLst>
              <a:ext uri="{FF2B5EF4-FFF2-40B4-BE49-F238E27FC236}">
                <a16:creationId xmlns:a16="http://schemas.microsoft.com/office/drawing/2014/main" id="{6CA69BAF-2BA8-4718-D66E-1E237635DA9A}"/>
              </a:ext>
            </a:extLst>
          </p:cNvPr>
          <p:cNvGrpSpPr/>
          <p:nvPr/>
        </p:nvGrpSpPr>
        <p:grpSpPr>
          <a:xfrm>
            <a:off x="282760" y="524119"/>
            <a:ext cx="5142520" cy="5259081"/>
            <a:chOff x="282760" y="524119"/>
            <a:chExt cx="5572473" cy="5259081"/>
          </a:xfrm>
        </p:grpSpPr>
        <p:sp>
          <p:nvSpPr>
            <p:cNvPr id="11" name="TextBox 10">
              <a:extLst>
                <a:ext uri="{FF2B5EF4-FFF2-40B4-BE49-F238E27FC236}">
                  <a16:creationId xmlns:a16="http://schemas.microsoft.com/office/drawing/2014/main" id="{A04A1A5C-D7A1-4B2B-9F0C-0765AE6E68E8}"/>
                </a:ext>
              </a:extLst>
            </p:cNvPr>
            <p:cNvSpPr txBox="1"/>
            <p:nvPr/>
          </p:nvSpPr>
          <p:spPr>
            <a:xfrm>
              <a:off x="2528085" y="1278202"/>
              <a:ext cx="3327148" cy="646331"/>
            </a:xfrm>
            <a:prstGeom prst="rect">
              <a:avLst/>
            </a:prstGeom>
            <a:noFill/>
          </p:spPr>
          <p:txBody>
            <a:bodyPr wrap="square" rtlCol="0">
              <a:spAutoFit/>
            </a:bodyPr>
            <a:lstStyle/>
            <a:p>
              <a:r>
                <a:rPr lang="en-US" sz="1800" dirty="0">
                  <a:latin typeface="Arial" panose="020B0604020202020204" pitchFamily="34" charset="0"/>
                </a:rPr>
                <a:t>MHC II - Major histocompatibility complex</a:t>
              </a:r>
            </a:p>
          </p:txBody>
        </p:sp>
        <p:sp>
          <p:nvSpPr>
            <p:cNvPr id="22" name="Rectangle 21">
              <a:extLst>
                <a:ext uri="{FF2B5EF4-FFF2-40B4-BE49-F238E27FC236}">
                  <a16:creationId xmlns:a16="http://schemas.microsoft.com/office/drawing/2014/main" id="{2990B3D1-59AD-45E2-9D48-364CB7D2C8AC}"/>
                </a:ext>
              </a:extLst>
            </p:cNvPr>
            <p:cNvSpPr/>
            <p:nvPr/>
          </p:nvSpPr>
          <p:spPr>
            <a:xfrm>
              <a:off x="282760" y="524119"/>
              <a:ext cx="5489903" cy="52590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TextBox 13">
            <a:extLst>
              <a:ext uri="{FF2B5EF4-FFF2-40B4-BE49-F238E27FC236}">
                <a16:creationId xmlns:a16="http://schemas.microsoft.com/office/drawing/2014/main" id="{94398B9F-3250-75AE-D98D-07C0EDA7DF8F}"/>
              </a:ext>
            </a:extLst>
          </p:cNvPr>
          <p:cNvSpPr txBox="1"/>
          <p:nvPr/>
        </p:nvSpPr>
        <p:spPr>
          <a:xfrm>
            <a:off x="319881" y="6054061"/>
            <a:ext cx="11721398" cy="723916"/>
          </a:xfrm>
          <a:prstGeom prst="rect">
            <a:avLst/>
          </a:prstGeom>
          <a:noFill/>
        </p:spPr>
        <p:txBody>
          <a:bodyPr wrap="square" rtlCol="0">
            <a:spAutoFit/>
          </a:bodyPr>
          <a:lstStyle/>
          <a:p>
            <a:pPr marL="342900" indent="-342900">
              <a:buFont typeface="Arial" panose="020B0604020202020204" pitchFamily="34" charset="0"/>
              <a:buChar char="•"/>
            </a:pPr>
            <a:r>
              <a:rPr lang="en-US" sz="2052" dirty="0">
                <a:latin typeface="Arial" panose="020B0604020202020204" pitchFamily="34" charset="0"/>
              </a:rPr>
              <a:t>Soluble antibody from plasma cells has the same light and heavy chains as the original B-cell.</a:t>
            </a:r>
          </a:p>
          <a:p>
            <a:pPr marL="342900" indent="-342900">
              <a:buFont typeface="Arial" panose="020B0604020202020204" pitchFamily="34" charset="0"/>
              <a:buChar char="•"/>
            </a:pPr>
            <a:r>
              <a:rPr lang="en-US" sz="2052" dirty="0">
                <a:latin typeface="Arial" panose="020B0604020202020204" pitchFamily="34" charset="0"/>
              </a:rPr>
              <a:t>Membrane anchors are missing, so antibody is secreted outside the cell.</a:t>
            </a:r>
          </a:p>
        </p:txBody>
      </p:sp>
      <p:sp>
        <p:nvSpPr>
          <p:cNvPr id="16" name="Date Placeholder 15">
            <a:extLst>
              <a:ext uri="{FF2B5EF4-FFF2-40B4-BE49-F238E27FC236}">
                <a16:creationId xmlns:a16="http://schemas.microsoft.com/office/drawing/2014/main" id="{9B2BEB86-498B-B609-887D-4DC9E8D68875}"/>
              </a:ext>
            </a:extLst>
          </p:cNvPr>
          <p:cNvSpPr>
            <a:spLocks noGrp="1"/>
          </p:cNvSpPr>
          <p:nvPr>
            <p:ph type="dt" sz="half" idx="10"/>
          </p:nvPr>
        </p:nvSpPr>
        <p:spPr/>
        <p:txBody>
          <a:bodyPr/>
          <a:lstStyle/>
          <a:p>
            <a:fld id="{D74C068C-C984-4D07-8CDF-B432F0696B08}" type="datetime1">
              <a:rPr lang="en-US" smtClean="0"/>
              <a:t>2/4/2025</a:t>
            </a:fld>
            <a:endParaRPr lang="en-US"/>
          </a:p>
        </p:txBody>
      </p:sp>
      <p:sp>
        <p:nvSpPr>
          <p:cNvPr id="17" name="Footer Placeholder 16">
            <a:extLst>
              <a:ext uri="{FF2B5EF4-FFF2-40B4-BE49-F238E27FC236}">
                <a16:creationId xmlns:a16="http://schemas.microsoft.com/office/drawing/2014/main" id="{1953DBA3-7D47-29E4-C09F-C6F6D837EC1F}"/>
              </a:ext>
            </a:extLst>
          </p:cNvPr>
          <p:cNvSpPr>
            <a:spLocks noGrp="1"/>
          </p:cNvSpPr>
          <p:nvPr>
            <p:ph type="ftr" sz="quarter" idx="11"/>
          </p:nvPr>
        </p:nvSpPr>
        <p:spPr/>
        <p:txBody>
          <a:bodyPr/>
          <a:lstStyle/>
          <a:p>
            <a:r>
              <a:rPr lang="en-US"/>
              <a:t>Drugs and Disease Spring 2025 - Lecture 4</a:t>
            </a:r>
          </a:p>
        </p:txBody>
      </p:sp>
      <p:sp>
        <p:nvSpPr>
          <p:cNvPr id="18" name="Slide Number Placeholder 17">
            <a:extLst>
              <a:ext uri="{FF2B5EF4-FFF2-40B4-BE49-F238E27FC236}">
                <a16:creationId xmlns:a16="http://schemas.microsoft.com/office/drawing/2014/main" id="{1E06F0FF-7226-8942-E2FD-E295ADC9A302}"/>
              </a:ext>
            </a:extLst>
          </p:cNvPr>
          <p:cNvSpPr>
            <a:spLocks noGrp="1"/>
          </p:cNvSpPr>
          <p:nvPr>
            <p:ph type="sldNum" sz="quarter" idx="12"/>
          </p:nvPr>
        </p:nvSpPr>
        <p:spPr/>
        <p:txBody>
          <a:bodyPr/>
          <a:lstStyle/>
          <a:p>
            <a:fld id="{DC3BB032-4020-48F4-953B-341806DC4A2B}" type="slidenum">
              <a:rPr lang="en-US" smtClean="0"/>
              <a:t>48</a:t>
            </a:fld>
            <a:endParaRPr lang="en-US"/>
          </a:p>
        </p:txBody>
      </p:sp>
      <p:graphicFrame>
        <p:nvGraphicFramePr>
          <p:cNvPr id="25" name="Object 24">
            <a:extLst>
              <a:ext uri="{FF2B5EF4-FFF2-40B4-BE49-F238E27FC236}">
                <a16:creationId xmlns:a16="http://schemas.microsoft.com/office/drawing/2014/main" id="{395C6420-4A45-0BBD-731B-0F9F9D6648CD}"/>
              </a:ext>
            </a:extLst>
          </p:cNvPr>
          <p:cNvGraphicFramePr>
            <a:graphicFrameLocks noChangeAspect="1"/>
          </p:cNvGraphicFramePr>
          <p:nvPr/>
        </p:nvGraphicFramePr>
        <p:xfrm>
          <a:off x="5574540" y="1417637"/>
          <a:ext cx="7267524" cy="4182174"/>
        </p:xfrm>
        <a:graphic>
          <a:graphicData uri="http://schemas.openxmlformats.org/presentationml/2006/ole">
            <mc:AlternateContent xmlns:mc="http://schemas.openxmlformats.org/markup-compatibility/2006">
              <mc:Choice xmlns:v="urn:schemas-microsoft-com:vml" Requires="v">
                <p:oleObj name="MDLDrawObject Class" r:id="rId3" imgW="8610156" imgH="4951949" progId="MDLDrawOLE.MDLDrawObject.1">
                  <p:embed/>
                </p:oleObj>
              </mc:Choice>
              <mc:Fallback>
                <p:oleObj name="MDLDrawObject Class" r:id="rId3" imgW="8610156" imgH="4951949" progId="MDLDrawOLE.MDLDrawObject.1">
                  <p:embed/>
                  <p:pic>
                    <p:nvPicPr>
                      <p:cNvPr id="25" name="Object 24">
                        <a:extLst>
                          <a:ext uri="{FF2B5EF4-FFF2-40B4-BE49-F238E27FC236}">
                            <a16:creationId xmlns:a16="http://schemas.microsoft.com/office/drawing/2014/main" id="{395C6420-4A45-0BBD-731B-0F9F9D6648CD}"/>
                          </a:ext>
                        </a:extLst>
                      </p:cNvPr>
                      <p:cNvPicPr/>
                      <p:nvPr/>
                    </p:nvPicPr>
                    <p:blipFill>
                      <a:blip r:embed="rId4"/>
                      <a:stretch>
                        <a:fillRect/>
                      </a:stretch>
                    </p:blipFill>
                    <p:spPr>
                      <a:xfrm>
                        <a:off x="5574540" y="1417637"/>
                        <a:ext cx="7267524" cy="4182174"/>
                      </a:xfrm>
                      <a:prstGeom prst="rect">
                        <a:avLst/>
                      </a:prstGeom>
                    </p:spPr>
                  </p:pic>
                </p:oleObj>
              </mc:Fallback>
            </mc:AlternateContent>
          </a:graphicData>
        </a:graphic>
      </p:graphicFrame>
    </p:spTree>
    <p:extLst>
      <p:ext uri="{BB962C8B-B14F-4D97-AF65-F5344CB8AC3E}">
        <p14:creationId xmlns:p14="http://schemas.microsoft.com/office/powerpoint/2010/main" val="1884734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80673" y="704505"/>
            <a:ext cx="3595727" cy="6092373"/>
          </a:xfrm>
          <a:prstGeom prst="rect">
            <a:avLst/>
          </a:prstGeom>
          <a:noFill/>
        </p:spPr>
        <p:txBody>
          <a:bodyPr wrap="square" rtlCol="0">
            <a:spAutoFit/>
          </a:bodyPr>
          <a:lstStyle/>
          <a:p>
            <a:r>
              <a:rPr lang="en-US" sz="2052" b="1" dirty="0">
                <a:latin typeface="Arial" panose="020B0604020202020204" pitchFamily="34" charset="0"/>
              </a:rPr>
              <a:t>Can you:</a:t>
            </a:r>
          </a:p>
          <a:p>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the genes for the heavy and light chain are generated, and how this give rise to many different antibodies?</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Do you understand the process of B-cell activation, including presentation of foreign peptides on MHC II and the role of the T-helper cell.</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antibodies inactivate pathogens?</a:t>
            </a:r>
          </a:p>
          <a:p>
            <a:endParaRPr lang="en-US" sz="2052" dirty="0">
              <a:latin typeface="Arial" panose="020B0604020202020204" pitchFamily="34" charset="0"/>
            </a:endParaRPr>
          </a:p>
        </p:txBody>
      </p:sp>
      <p:sp>
        <p:nvSpPr>
          <p:cNvPr id="5" name="Date Placeholder 4">
            <a:extLst>
              <a:ext uri="{FF2B5EF4-FFF2-40B4-BE49-F238E27FC236}">
                <a16:creationId xmlns:a16="http://schemas.microsoft.com/office/drawing/2014/main" id="{ADF93935-8903-B1E9-16A3-1CBBEBEBEF21}"/>
              </a:ext>
            </a:extLst>
          </p:cNvPr>
          <p:cNvSpPr>
            <a:spLocks noGrp="1"/>
          </p:cNvSpPr>
          <p:nvPr>
            <p:ph type="dt" sz="half" idx="10"/>
          </p:nvPr>
        </p:nvSpPr>
        <p:spPr/>
        <p:txBody>
          <a:bodyPr/>
          <a:lstStyle/>
          <a:p>
            <a:fld id="{CC58D73C-99A9-453A-B944-D97417D2485D}" type="datetime1">
              <a:rPr lang="en-US" smtClean="0"/>
              <a:t>2/4/2025</a:t>
            </a:fld>
            <a:endParaRPr lang="en-US"/>
          </a:p>
        </p:txBody>
      </p:sp>
      <p:sp>
        <p:nvSpPr>
          <p:cNvPr id="8" name="Footer Placeholder 7">
            <a:extLst>
              <a:ext uri="{FF2B5EF4-FFF2-40B4-BE49-F238E27FC236}">
                <a16:creationId xmlns:a16="http://schemas.microsoft.com/office/drawing/2014/main" id="{C3190FEC-C85E-6EC9-B503-D9CFA080F4D2}"/>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9C0F6777-B33B-0F74-5800-537572A132F0}"/>
              </a:ext>
            </a:extLst>
          </p:cNvPr>
          <p:cNvSpPr>
            <a:spLocks noGrp="1"/>
          </p:cNvSpPr>
          <p:nvPr>
            <p:ph type="sldNum" sz="quarter" idx="12"/>
          </p:nvPr>
        </p:nvSpPr>
        <p:spPr/>
        <p:txBody>
          <a:bodyPr/>
          <a:lstStyle/>
          <a:p>
            <a:fld id="{DC3BB032-4020-48F4-953B-341806DC4A2B}" type="slidenum">
              <a:rPr lang="en-US" smtClean="0"/>
              <a:t>49</a:t>
            </a:fld>
            <a:endParaRPr lang="en-US"/>
          </a:p>
        </p:txBody>
      </p:sp>
      <p:graphicFrame>
        <p:nvGraphicFramePr>
          <p:cNvPr id="2" name="Object 1">
            <a:extLst>
              <a:ext uri="{FF2B5EF4-FFF2-40B4-BE49-F238E27FC236}">
                <a16:creationId xmlns:a16="http://schemas.microsoft.com/office/drawing/2014/main" id="{A199F6C4-1B35-54DA-5180-7151EBD84F81}"/>
              </a:ext>
            </a:extLst>
          </p:cNvPr>
          <p:cNvGraphicFramePr>
            <a:graphicFrameLocks noChangeAspect="1"/>
          </p:cNvGraphicFramePr>
          <p:nvPr>
            <p:extLst>
              <p:ext uri="{D42A27DB-BD31-4B8C-83A1-F6EECF244321}">
                <p14:modId xmlns:p14="http://schemas.microsoft.com/office/powerpoint/2010/main" val="3956672133"/>
              </p:ext>
            </p:extLst>
          </p:nvPr>
        </p:nvGraphicFramePr>
        <p:xfrm>
          <a:off x="5349706" y="147456"/>
          <a:ext cx="7080426" cy="6828519"/>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3"/>
                      <a:stretch>
                        <a:fillRect/>
                      </a:stretch>
                    </p:blipFill>
                    <p:spPr>
                      <a:xfrm>
                        <a:off x="5349706" y="147456"/>
                        <a:ext cx="7080426" cy="6828519"/>
                      </a:xfrm>
                      <a:prstGeom prst="rect">
                        <a:avLst/>
                      </a:prstGeom>
                    </p:spPr>
                  </p:pic>
                </p:oleObj>
              </mc:Fallback>
            </mc:AlternateContent>
          </a:graphicData>
        </a:graphic>
      </p:graphicFrame>
    </p:spTree>
    <p:extLst>
      <p:ext uri="{BB962C8B-B14F-4D97-AF65-F5344CB8AC3E}">
        <p14:creationId xmlns:p14="http://schemas.microsoft.com/office/powerpoint/2010/main" val="254368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08EDFFF-2E52-4B92-8FFD-A013CE348084}"/>
              </a:ext>
            </a:extLst>
          </p:cNvPr>
          <p:cNvGraphicFramePr>
            <a:graphicFrameLocks noChangeAspect="1"/>
          </p:cNvGraphicFramePr>
          <p:nvPr/>
        </p:nvGraphicFramePr>
        <p:xfrm>
          <a:off x="1584367" y="526034"/>
          <a:ext cx="9579940" cy="3853154"/>
        </p:xfrm>
        <a:graphic>
          <a:graphicData uri="http://schemas.openxmlformats.org/presentationml/2006/ole">
            <mc:AlternateContent xmlns:mc="http://schemas.openxmlformats.org/markup-compatibility/2006">
              <mc:Choice xmlns:v="urn:schemas-microsoft-com:vml" Requires="v">
                <p:oleObj name="MDLDrawObject Class" r:id="rId2" imgW="7791043" imgH="3075852" progId="MDLDrawOLE.MDLDrawObject.1">
                  <p:embed/>
                </p:oleObj>
              </mc:Choice>
              <mc:Fallback>
                <p:oleObj name="MDLDrawObject Class" r:id="rId2" imgW="7791043" imgH="3075852" progId="MDLDrawOLE.MDLDrawObject.1">
                  <p:embed/>
                  <p:pic>
                    <p:nvPicPr>
                      <p:cNvPr id="6" name="Object 5">
                        <a:extLst>
                          <a:ext uri="{FF2B5EF4-FFF2-40B4-BE49-F238E27FC236}">
                            <a16:creationId xmlns:a16="http://schemas.microsoft.com/office/drawing/2014/main" id="{908EDFFF-2E52-4B92-8FFD-A013CE348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67" y="526034"/>
                        <a:ext cx="9579940" cy="3853154"/>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212CAD32-F59D-4765-AB2A-02632D29BD75}"/>
              </a:ext>
            </a:extLst>
          </p:cNvPr>
          <p:cNvSpPr/>
          <p:nvPr/>
        </p:nvSpPr>
        <p:spPr>
          <a:xfrm>
            <a:off x="243681" y="4313237"/>
            <a:ext cx="12567221" cy="2754835"/>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Monomeric Units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Nucleoside triphosphates are the building blocks of nucleic acids (</a:t>
            </a:r>
            <a:r>
              <a:rPr lang="en-US" sz="1925" b="1" dirty="0">
                <a:highlight>
                  <a:srgbClr val="FFFF00"/>
                </a:highlight>
                <a:latin typeface="Arial" panose="020B0604020202020204" pitchFamily="34" charset="0"/>
                <a:ea typeface="Times New Roman" panose="02020603050405020304" pitchFamily="18" charset="0"/>
                <a:cs typeface="Arial" panose="020B0604020202020204" pitchFamily="34" charset="0"/>
              </a:rPr>
              <a:t>dNTP</a:t>
            </a:r>
            <a:r>
              <a:rPr lang="en-US" sz="1925" b="1" dirty="0">
                <a:latin typeface="Arial" panose="020B0604020202020204" pitchFamily="34" charset="0"/>
                <a:ea typeface="Times New Roman" panose="02020603050405020304" pitchFamily="18" charset="0"/>
                <a:cs typeface="Arial" panose="020B0604020202020204" pitchFamily="34" charset="0"/>
              </a:rPr>
              <a:t> = </a:t>
            </a:r>
            <a:r>
              <a:rPr lang="en-US" sz="1925" b="1" dirty="0" err="1">
                <a:latin typeface="Arial" panose="020B0604020202020204" pitchFamily="34" charset="0"/>
                <a:ea typeface="Times New Roman" panose="02020603050405020304" pitchFamily="18" charset="0"/>
                <a:cs typeface="Arial" panose="020B0604020202020204" pitchFamily="34" charset="0"/>
              </a:rPr>
              <a:t>dATP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dGTP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dCTP</a:t>
            </a:r>
            <a:r>
              <a:rPr lang="en-US" sz="1925" b="1" dirty="0">
                <a:latin typeface="Arial" panose="020B0604020202020204" pitchFamily="34" charset="0"/>
                <a:ea typeface="Times New Roman" panose="02020603050405020304" pitchFamily="18" charset="0"/>
                <a:cs typeface="Arial" panose="020B0604020202020204" pitchFamily="34" charset="0"/>
              </a:rPr>
              <a:t>, dTTP</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base ("sidechain") is connected to the C1' of the sugar ("mainchain") by an </a:t>
            </a:r>
            <a:r>
              <a:rPr lang="en-US" sz="1925" b="1" dirty="0">
                <a:latin typeface="Arial" panose="020B0604020202020204" pitchFamily="34" charset="0"/>
                <a:ea typeface="Times New Roman" panose="02020603050405020304" pitchFamily="18" charset="0"/>
                <a:cs typeface="Arial" panose="020B0604020202020204" pitchFamily="34" charset="0"/>
              </a:rPr>
              <a:t>N-linked </a:t>
            </a:r>
            <a:r>
              <a:rPr lang="en-US" sz="1925" b="1" dirty="0" err="1">
                <a:latin typeface="Arial" panose="020B0604020202020204" pitchFamily="34" charset="0"/>
                <a:ea typeface="Times New Roman" panose="02020603050405020304" pitchFamily="18" charset="0"/>
                <a:cs typeface="Arial" panose="020B0604020202020204" pitchFamily="34" charset="0"/>
              </a:rPr>
              <a:t>glycosidic</a:t>
            </a:r>
            <a:r>
              <a:rPr lang="en-US" sz="1925" dirty="0">
                <a:latin typeface="Arial" panose="020B0604020202020204" pitchFamily="34" charset="0"/>
                <a:ea typeface="Times New Roman" panose="02020603050405020304" pitchFamily="18" charset="0"/>
                <a:cs typeface="Arial" panose="020B0604020202020204" pitchFamily="34" charset="0"/>
              </a:rPr>
              <a:t> bond.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a:t>
            </a:r>
            <a:r>
              <a:rPr lang="en-US" sz="1925" b="1" dirty="0">
                <a:latin typeface="Arial" panose="020B0604020202020204" pitchFamily="34" charset="0"/>
                <a:ea typeface="Times New Roman" panose="02020603050405020304" pitchFamily="18" charset="0"/>
                <a:cs typeface="Arial" panose="020B0604020202020204" pitchFamily="34" charset="0"/>
              </a:rPr>
              <a:t>nucleoside</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n-phosphates = </a:t>
            </a:r>
            <a:r>
              <a:rPr lang="en-US" sz="1925" b="1" dirty="0">
                <a:latin typeface="Arial" panose="020B0604020202020204" pitchFamily="34" charset="0"/>
                <a:ea typeface="Times New Roman" panose="02020603050405020304" pitchFamily="18" charset="0"/>
                <a:cs typeface="Arial" panose="020B0604020202020204" pitchFamily="34" charset="0"/>
              </a:rPr>
              <a:t>nucleotide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carbon atoms on the sugar are numbered 1' to 5'. The primes distinguish the atoms on the sugar from those on the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DNA differs from RNA in the sugar (deoxyribose versus ribose) and one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Four different monomers, A, G, C, T in DNA. U replaces T in RNA.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2655BD-0A44-4335-9731-A1764D4A8465}"/>
              </a:ext>
            </a:extLst>
          </p:cNvPr>
          <p:cNvSpPr txBox="1"/>
          <p:nvPr/>
        </p:nvSpPr>
        <p:spPr>
          <a:xfrm flipH="1">
            <a:off x="4505132" y="55515"/>
            <a:ext cx="3738410" cy="505304"/>
          </a:xfrm>
          <a:prstGeom prst="rect">
            <a:avLst/>
          </a:prstGeom>
          <a:noFill/>
        </p:spPr>
        <p:txBody>
          <a:bodyPr wrap="square" rtlCol="0">
            <a:spAutoFit/>
          </a:bodyPr>
          <a:lstStyle/>
          <a:p>
            <a:r>
              <a:rPr lang="en-US" sz="2704" dirty="0">
                <a:latin typeface="Arial" panose="020B0604020202020204" pitchFamily="34" charset="0"/>
              </a:rPr>
              <a:t>Nucleic Acid Structure</a:t>
            </a:r>
          </a:p>
        </p:txBody>
      </p:sp>
      <p:sp>
        <p:nvSpPr>
          <p:cNvPr id="2" name="Date Placeholder 1">
            <a:extLst>
              <a:ext uri="{FF2B5EF4-FFF2-40B4-BE49-F238E27FC236}">
                <a16:creationId xmlns:a16="http://schemas.microsoft.com/office/drawing/2014/main" id="{48AB911A-CEEA-9AA2-DEBC-941FE9192338}"/>
              </a:ext>
            </a:extLst>
          </p:cNvPr>
          <p:cNvSpPr>
            <a:spLocks noGrp="1"/>
          </p:cNvSpPr>
          <p:nvPr>
            <p:ph type="dt" sz="half" idx="10"/>
          </p:nvPr>
        </p:nvSpPr>
        <p:spPr/>
        <p:txBody>
          <a:bodyPr/>
          <a:lstStyle/>
          <a:p>
            <a:fld id="{91999F8D-0135-433A-B3E0-18F69B179087}" type="datetime1">
              <a:rPr lang="en-US" smtClean="0"/>
              <a:t>2/4/2025</a:t>
            </a:fld>
            <a:endParaRPr lang="en-US"/>
          </a:p>
        </p:txBody>
      </p:sp>
      <p:sp>
        <p:nvSpPr>
          <p:cNvPr id="3" name="Footer Placeholder 2">
            <a:extLst>
              <a:ext uri="{FF2B5EF4-FFF2-40B4-BE49-F238E27FC236}">
                <a16:creationId xmlns:a16="http://schemas.microsoft.com/office/drawing/2014/main" id="{5DB51CE2-3824-CB92-6D41-52F7CB94EAF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96F2ABE0-552D-DA6C-FBFC-BBFE677F93CE}"/>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59160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30160" y="877757"/>
            <a:ext cx="5306256" cy="2031325"/>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endParaRPr lang="en-US" sz="1800" dirty="0">
              <a:solidFill>
                <a:srgbClr val="C00000"/>
              </a:solidFill>
              <a:latin typeface="Arial" panose="020B0604020202020204" pitchFamily="34" charset="0"/>
            </a:endParaRPr>
          </a:p>
          <a:p>
            <a:r>
              <a:rPr lang="en-US" sz="1800" dirty="0">
                <a:latin typeface="Arial" panose="020B0604020202020204" pitchFamily="34" charset="0"/>
              </a:rPr>
              <a:t>1. How does your immune system fight viruses?</a:t>
            </a:r>
          </a:p>
          <a:p>
            <a:r>
              <a:rPr lang="en-US" sz="1800" dirty="0">
                <a:latin typeface="Arial" panose="020B0604020202020204" pitchFamily="34" charset="0"/>
              </a:rPr>
              <a:t>2. How does your immune system detect and destroy cancer cells?</a:t>
            </a:r>
          </a:p>
          <a:p>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2529681" y="3434853"/>
            <a:ext cx="2675646" cy="1039708"/>
          </a:xfrm>
          <a:prstGeom prst="rect">
            <a:avLst/>
          </a:prstGeom>
          <a:noFill/>
        </p:spPr>
        <p:txBody>
          <a:bodyPr wrap="square" rtlCol="0">
            <a:spAutoFit/>
          </a:bodyPr>
          <a:lstStyle/>
          <a:p>
            <a:r>
              <a:rPr lang="en-US" sz="2052" b="1" dirty="0">
                <a:latin typeface="Arial" panose="020B0604020202020204" pitchFamily="34" charset="0"/>
              </a:rPr>
              <a:t>Cell Types:</a:t>
            </a: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H</a:t>
            </a: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C</a:t>
            </a:r>
            <a:r>
              <a:rPr lang="en-US" sz="2052" dirty="0">
                <a:latin typeface="Arial" panose="020B0604020202020204" pitchFamily="34" charset="0"/>
              </a:rPr>
              <a:t>, T</a:t>
            </a:r>
            <a:r>
              <a:rPr lang="en-US" sz="2052"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MHC I.</a:t>
            </a:r>
          </a:p>
          <a:p>
            <a:pPr marL="365189" indent="-365189">
              <a:buAutoNum type="arabicPeriod"/>
            </a:pPr>
            <a:r>
              <a:rPr lang="en-US" sz="1800" dirty="0">
                <a:latin typeface="Arial" panose="020B0604020202020204" pitchFamily="34" charset="0"/>
              </a:rPr>
              <a:t>Assistance from T-helper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9516" y="4100087"/>
            <a:ext cx="2642033" cy="2215991"/>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6778338" cy="551241"/>
          </a:xfrm>
          <a:prstGeom prst="rect">
            <a:avLst/>
          </a:prstGeom>
          <a:noFill/>
        </p:spPr>
        <p:txBody>
          <a:bodyPr wrap="square">
            <a:spAutoFit/>
          </a:bodyPr>
          <a:lstStyle/>
          <a:p>
            <a:r>
              <a:rPr lang="en-US" sz="2982" dirty="0">
                <a:latin typeface="Arial" panose="020B0604020202020204" pitchFamily="34" charset="0"/>
              </a:rPr>
              <a:t>Cell Based Acquired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B91E5EC5-300B-4D6F-9B92-98C4D6E478AC}" type="datetime1">
              <a:rPr lang="en-US" smtClean="0"/>
              <a:t>2/4/2025</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Spring 2025 - Lecture 4</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50</a:t>
            </a:fld>
            <a:endParaRPr lang="en-US"/>
          </a:p>
        </p:txBody>
      </p:sp>
    </p:spTree>
    <p:extLst>
      <p:ext uri="{BB962C8B-B14F-4D97-AF65-F5344CB8AC3E}">
        <p14:creationId xmlns:p14="http://schemas.microsoft.com/office/powerpoint/2010/main" val="3327238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70210" y="798140"/>
            <a:ext cx="4954880" cy="6223753"/>
            <a:chOff x="4244979" y="213360"/>
            <a:chExt cx="5016525" cy="6301185"/>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821210"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Antigen</a:t>
              </a:r>
            </a:p>
          </p:txBody>
        </p:sp>
        <p:sp>
          <p:nvSpPr>
            <p:cNvPr id="11" name="TextBox 12"/>
            <p:cNvSpPr txBox="1">
              <a:spLocks noChangeArrowheads="1"/>
            </p:cNvSpPr>
            <p:nvPr/>
          </p:nvSpPr>
          <p:spPr bwMode="auto">
            <a:xfrm>
              <a:off x="6358881" y="2224316"/>
              <a:ext cx="944555" cy="44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Peptide</a:t>
              </a:r>
            </a:p>
            <a:p>
              <a:pPr eaLnBrk="0" hangingPunct="0">
                <a:lnSpc>
                  <a:spcPts val="1704"/>
                </a:lnSpc>
              </a:pPr>
              <a:r>
                <a:rPr lang="en-US" sz="1704" b="1" dirty="0">
                  <a:solidFill>
                    <a:srgbClr val="000000"/>
                  </a:solidFill>
                  <a:latin typeface="Arial" panose="020B0604020202020204" pitchFamily="34" charset="0"/>
                </a:rPr>
                <a:t>fragment</a:t>
              </a:r>
            </a:p>
          </p:txBody>
        </p:sp>
        <p:sp>
          <p:nvSpPr>
            <p:cNvPr id="12" name="TextBox 14"/>
            <p:cNvSpPr txBox="1">
              <a:spLocks noChangeArrowheads="1"/>
            </p:cNvSpPr>
            <p:nvPr/>
          </p:nvSpPr>
          <p:spPr bwMode="auto">
            <a:xfrm>
              <a:off x="4320531" y="3316515"/>
              <a:ext cx="1129571"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Endosome</a:t>
              </a:r>
            </a:p>
          </p:txBody>
        </p:sp>
        <p:sp>
          <p:nvSpPr>
            <p:cNvPr id="13" name="TextBox 15"/>
            <p:cNvSpPr txBox="1">
              <a:spLocks noChangeArrowheads="1"/>
            </p:cNvSpPr>
            <p:nvPr/>
          </p:nvSpPr>
          <p:spPr bwMode="auto">
            <a:xfrm>
              <a:off x="5652443" y="3108553"/>
              <a:ext cx="1890733" cy="6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Major</a:t>
              </a:r>
            </a:p>
            <a:p>
              <a:pPr eaLnBrk="0" hangingPunct="0">
                <a:lnSpc>
                  <a:spcPts val="1704"/>
                </a:lnSpc>
              </a:pPr>
              <a:r>
                <a:rPr lang="en-US" sz="1704" b="1" dirty="0">
                  <a:solidFill>
                    <a:srgbClr val="000000"/>
                  </a:solidFill>
                  <a:latin typeface="Arial" panose="020B0604020202020204" pitchFamily="34" charset="0"/>
                </a:rPr>
                <a:t>histocompatibility</a:t>
              </a:r>
            </a:p>
            <a:p>
              <a:pPr eaLnBrk="0" hangingPunct="0">
                <a:lnSpc>
                  <a:spcPts val="1704"/>
                </a:lnSpc>
              </a:pPr>
              <a:r>
                <a:rPr lang="en-US" sz="1704" b="1" dirty="0">
                  <a:solidFill>
                    <a:srgbClr val="000000"/>
                  </a:solidFill>
                  <a:latin typeface="Arial" panose="020B0604020202020204" pitchFamily="34" charset="0"/>
                </a:rPr>
                <a:t>(MHC) protein</a:t>
              </a:r>
            </a:p>
          </p:txBody>
        </p:sp>
        <p:sp>
          <p:nvSpPr>
            <p:cNvPr id="16" name="TextBox 25"/>
            <p:cNvSpPr txBox="1">
              <a:spLocks noChangeArrowheads="1"/>
            </p:cNvSpPr>
            <p:nvPr/>
          </p:nvSpPr>
          <p:spPr bwMode="auto">
            <a:xfrm>
              <a:off x="4320530" y="5078640"/>
              <a:ext cx="1389243"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Dendritic cell</a:t>
              </a:r>
            </a:p>
          </p:txBody>
        </p:sp>
        <p:sp>
          <p:nvSpPr>
            <p:cNvPr id="17" name="TextBox 26"/>
            <p:cNvSpPr txBox="1">
              <a:spLocks noChangeArrowheads="1"/>
            </p:cNvSpPr>
            <p:nvPr/>
          </p:nvSpPr>
          <p:spPr bwMode="auto">
            <a:xfrm>
              <a:off x="6358880" y="5664428"/>
              <a:ext cx="1312964"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MHC protein</a:t>
              </a:r>
            </a:p>
          </p:txBody>
        </p:sp>
        <p:sp>
          <p:nvSpPr>
            <p:cNvPr id="19" name="TextBox 28"/>
            <p:cNvSpPr txBox="1">
              <a:spLocks noChangeArrowheads="1"/>
            </p:cNvSpPr>
            <p:nvPr/>
          </p:nvSpPr>
          <p:spPr bwMode="auto">
            <a:xfrm>
              <a:off x="6358881" y="5983516"/>
              <a:ext cx="944555" cy="53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Peptide</a:t>
              </a:r>
            </a:p>
            <a:p>
              <a:pPr eaLnBrk="0" hangingPunct="0"/>
              <a:r>
                <a:rPr lang="en-US" sz="1704" b="1" dirty="0">
                  <a:solidFill>
                    <a:srgbClr val="000000"/>
                  </a:solidFill>
                  <a:latin typeface="Arial" panose="020B0604020202020204" pitchFamily="34" charset="0"/>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grpSp>
      <p:sp>
        <p:nvSpPr>
          <p:cNvPr id="6" name="Title 5"/>
          <p:cNvSpPr>
            <a:spLocks noGrp="1"/>
          </p:cNvSpPr>
          <p:nvPr>
            <p:ph type="title" idx="4294967295"/>
          </p:nvPr>
        </p:nvSpPr>
        <p:spPr>
          <a:xfrm>
            <a:off x="867812" y="92229"/>
            <a:ext cx="11734800" cy="684213"/>
          </a:xfrm>
        </p:spPr>
        <p:txBody>
          <a:bodyPr>
            <a:noAutofit/>
          </a:bodyPr>
          <a:lstStyle/>
          <a:p>
            <a:pPr>
              <a:spcBef>
                <a:spcPts val="1172"/>
              </a:spcBef>
              <a:spcAft>
                <a:spcPts val="426"/>
              </a:spcAft>
              <a:defRPr/>
            </a:pPr>
            <a:r>
              <a:rPr lang="en-US" altLang="en-US" sz="2400" dirty="0"/>
              <a:t>Activation of Tc-Cells</a:t>
            </a:r>
            <a:br>
              <a:rPr lang="en-US" altLang="en-US" sz="2400" dirty="0"/>
            </a:br>
            <a:r>
              <a:rPr lang="en-US" altLang="en-US" sz="2400" dirty="0"/>
              <a:t>A. Dendritic Cells Acquire Antigen from Viruses and Cancerous Cells</a:t>
            </a:r>
          </a:p>
        </p:txBody>
      </p:sp>
      <p:sp>
        <p:nvSpPr>
          <p:cNvPr id="8" name="TextBox 4"/>
          <p:cNvSpPr txBox="1">
            <a:spLocks noChangeArrowheads="1"/>
          </p:cNvSpPr>
          <p:nvPr/>
        </p:nvSpPr>
        <p:spPr bwMode="auto">
          <a:xfrm>
            <a:off x="3818335" y="1362858"/>
            <a:ext cx="43969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1. Dendritic cell ingests antigen via </a:t>
            </a:r>
            <a:r>
              <a:rPr lang="en-US" sz="1800" b="1" i="1" dirty="0">
                <a:solidFill>
                  <a:srgbClr val="000000"/>
                </a:solidFill>
                <a:latin typeface="Arial" panose="020B0604020202020204" pitchFamily="34" charset="0"/>
              </a:rPr>
              <a:t>phagocytosis</a:t>
            </a:r>
            <a:r>
              <a:rPr lang="en-US" sz="1800" dirty="0">
                <a:solidFill>
                  <a:srgbClr val="000000"/>
                </a:solidFill>
                <a:latin typeface="Arial" panose="020B0604020202020204" pitchFamily="34" charset="0"/>
              </a:rPr>
              <a:t> (intact virus, cell debris from cancer cell).</a:t>
            </a:r>
          </a:p>
        </p:txBody>
      </p:sp>
      <p:sp>
        <p:nvSpPr>
          <p:cNvPr id="9" name="TextBox 7"/>
          <p:cNvSpPr txBox="1">
            <a:spLocks noChangeArrowheads="1"/>
          </p:cNvSpPr>
          <p:nvPr/>
        </p:nvSpPr>
        <p:spPr bwMode="auto">
          <a:xfrm>
            <a:off x="3663028" y="2802730"/>
            <a:ext cx="3911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2. Enzymes break antigen proteins into peptide fragments.</a:t>
            </a:r>
          </a:p>
        </p:txBody>
      </p:sp>
      <p:sp>
        <p:nvSpPr>
          <p:cNvPr id="14" name="TextBox 18"/>
          <p:cNvSpPr txBox="1">
            <a:spLocks noChangeArrowheads="1"/>
          </p:cNvSpPr>
          <p:nvPr/>
        </p:nvSpPr>
        <p:spPr bwMode="auto">
          <a:xfrm>
            <a:off x="3706653" y="4024526"/>
            <a:ext cx="49952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3. Peptide fragments are loaded onto </a:t>
            </a:r>
            <a:r>
              <a:rPr lang="en-US" sz="1800" b="1" i="1" dirty="0">
                <a:solidFill>
                  <a:srgbClr val="000000"/>
                </a:solidFill>
                <a:latin typeface="Arial" panose="020B0604020202020204" pitchFamily="34" charset="0"/>
              </a:rPr>
              <a:t>both</a:t>
            </a:r>
            <a:r>
              <a:rPr lang="en-US" sz="1800" dirty="0">
                <a:solidFill>
                  <a:srgbClr val="000000"/>
                </a:solidFill>
                <a:latin typeface="Arial" panose="020B0604020202020204" pitchFamily="34" charset="0"/>
              </a:rPr>
              <a:t> class I and class II MHC proteins in endosomes.</a:t>
            </a:r>
          </a:p>
        </p:txBody>
      </p:sp>
      <p:sp>
        <p:nvSpPr>
          <p:cNvPr id="15" name="TextBox 22"/>
          <p:cNvSpPr txBox="1">
            <a:spLocks noChangeArrowheads="1"/>
          </p:cNvSpPr>
          <p:nvPr/>
        </p:nvSpPr>
        <p:spPr bwMode="auto">
          <a:xfrm>
            <a:off x="3892749" y="5383956"/>
            <a:ext cx="4288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4. MHC I &amp; II –peptide complex is transported to cell surface.</a:t>
            </a:r>
          </a:p>
        </p:txBody>
      </p:sp>
      <p:sp>
        <p:nvSpPr>
          <p:cNvPr id="18" name="TextBox 27"/>
          <p:cNvSpPr txBox="1">
            <a:spLocks noChangeArrowheads="1"/>
          </p:cNvSpPr>
          <p:nvPr/>
        </p:nvSpPr>
        <p:spPr bwMode="auto">
          <a:xfrm>
            <a:off x="3848651" y="6298894"/>
            <a:ext cx="56914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sz="1800" dirty="0">
                <a:solidFill>
                  <a:srgbClr val="000000"/>
                </a:solidFill>
                <a:latin typeface="Arial" panose="020B0604020202020204" pitchFamily="34" charset="0"/>
              </a:rPr>
              <a:t>5. MHC </a:t>
            </a:r>
            <a:r>
              <a:rPr lang="fr-FR" sz="1800" dirty="0" err="1">
                <a:solidFill>
                  <a:srgbClr val="000000"/>
                </a:solidFill>
                <a:latin typeface="Arial" panose="020B0604020202020204" pitchFamily="34" charset="0"/>
              </a:rPr>
              <a:t>protein</a:t>
            </a:r>
            <a:r>
              <a:rPr lang="fr-FR" sz="1800" dirty="0">
                <a:solidFill>
                  <a:srgbClr val="000000"/>
                </a:solidFill>
                <a:latin typeface="Arial" panose="020B0604020202020204" pitchFamily="34" charset="0"/>
              </a:rPr>
              <a:t> </a:t>
            </a:r>
            <a:r>
              <a:rPr lang="fr-FR" sz="1800" dirty="0" err="1">
                <a:solidFill>
                  <a:srgbClr val="000000"/>
                </a:solidFill>
                <a:latin typeface="Arial" panose="020B0604020202020204" pitchFamily="34" charset="0"/>
              </a:rPr>
              <a:t>presents</a:t>
            </a:r>
            <a:r>
              <a:rPr lang="fr-FR" sz="1800" dirty="0">
                <a:solidFill>
                  <a:srgbClr val="000000"/>
                </a:solidFill>
                <a:latin typeface="Arial" panose="020B0604020202020204" pitchFamily="34" charset="0"/>
              </a:rPr>
              <a:t> peptide fragment on </a:t>
            </a:r>
            <a:r>
              <a:rPr lang="fr-FR" sz="1800" dirty="0" err="1">
                <a:solidFill>
                  <a:srgbClr val="000000"/>
                </a:solidFill>
                <a:latin typeface="Arial" panose="020B0604020202020204" pitchFamily="34" charset="0"/>
              </a:rPr>
              <a:t>cell</a:t>
            </a:r>
            <a:endParaRPr lang="fr-FR" sz="1800" dirty="0">
              <a:solidFill>
                <a:srgbClr val="000000"/>
              </a:solidFill>
              <a:latin typeface="Arial" panose="020B0604020202020204" pitchFamily="34" charset="0"/>
            </a:endParaRPr>
          </a:p>
          <a:p>
            <a:pPr eaLnBrk="0" hangingPunct="0"/>
            <a:r>
              <a:rPr lang="fr-FR" sz="1800" dirty="0">
                <a:solidFill>
                  <a:srgbClr val="000000"/>
                </a:solidFill>
                <a:latin typeface="Arial" panose="020B0604020202020204" pitchFamily="34" charset="0"/>
              </a:rPr>
              <a:t>Surface to T-H and T-C </a:t>
            </a:r>
            <a:r>
              <a:rPr lang="fr-FR" sz="1800" dirty="0" err="1">
                <a:solidFill>
                  <a:srgbClr val="000000"/>
                </a:solidFill>
                <a:latin typeface="Arial" panose="020B0604020202020204" pitchFamily="34" charset="0"/>
              </a:rPr>
              <a:t>cells</a:t>
            </a:r>
            <a:r>
              <a:rPr lang="fr-FR" sz="1800" dirty="0">
                <a:solidFill>
                  <a:srgbClr val="000000"/>
                </a:solidFill>
                <a:latin typeface="Arial" panose="020B0604020202020204" pitchFamily="34" charset="0"/>
              </a:rPr>
              <a:t>.</a:t>
            </a:r>
            <a:endParaRPr lang="en-US" sz="1800" dirty="0">
              <a:solidFill>
                <a:srgbClr val="000000"/>
              </a:solidFill>
              <a:latin typeface="Arial" panose="020B0604020202020204" pitchFamily="34" charset="0"/>
            </a:endParaRPr>
          </a:p>
        </p:txBody>
      </p:sp>
      <p:sp>
        <p:nvSpPr>
          <p:cNvPr id="23" name="Freeform 3"/>
          <p:cNvSpPr/>
          <p:nvPr/>
        </p:nvSpPr>
        <p:spPr>
          <a:xfrm>
            <a:off x="1737699" y="2879665"/>
            <a:ext cx="729710" cy="284515"/>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5" name="Date Placeholder 4">
            <a:extLst>
              <a:ext uri="{FF2B5EF4-FFF2-40B4-BE49-F238E27FC236}">
                <a16:creationId xmlns:a16="http://schemas.microsoft.com/office/drawing/2014/main" id="{9FA87FFA-B6AE-6827-0C74-EAABBF0F169F}"/>
              </a:ext>
            </a:extLst>
          </p:cNvPr>
          <p:cNvSpPr>
            <a:spLocks noGrp="1"/>
          </p:cNvSpPr>
          <p:nvPr>
            <p:ph type="dt" sz="half" idx="10"/>
          </p:nvPr>
        </p:nvSpPr>
        <p:spPr/>
        <p:txBody>
          <a:bodyPr/>
          <a:lstStyle/>
          <a:p>
            <a:fld id="{817CE6A2-6FC2-4D18-B745-E55D9D087132}" type="datetime1">
              <a:rPr lang="en-US" smtClean="0"/>
              <a:t>2/4/2025</a:t>
            </a:fld>
            <a:endParaRPr lang="en-US"/>
          </a:p>
        </p:txBody>
      </p:sp>
      <p:sp>
        <p:nvSpPr>
          <p:cNvPr id="25" name="Footer Placeholder 24">
            <a:extLst>
              <a:ext uri="{FF2B5EF4-FFF2-40B4-BE49-F238E27FC236}">
                <a16:creationId xmlns:a16="http://schemas.microsoft.com/office/drawing/2014/main" id="{93D29B50-0D46-F47A-E854-46ADEA15677D}"/>
              </a:ext>
            </a:extLst>
          </p:cNvPr>
          <p:cNvSpPr>
            <a:spLocks noGrp="1"/>
          </p:cNvSpPr>
          <p:nvPr>
            <p:ph type="ftr" sz="quarter" idx="11"/>
          </p:nvPr>
        </p:nvSpPr>
        <p:spPr/>
        <p:txBody>
          <a:bodyPr/>
          <a:lstStyle/>
          <a:p>
            <a:r>
              <a:rPr lang="en-US"/>
              <a:t>Drugs and Disease Spring 2025 - Lecture 4</a:t>
            </a:r>
          </a:p>
        </p:txBody>
      </p:sp>
      <p:sp>
        <p:nvSpPr>
          <p:cNvPr id="27" name="Slide Number Placeholder 26">
            <a:extLst>
              <a:ext uri="{FF2B5EF4-FFF2-40B4-BE49-F238E27FC236}">
                <a16:creationId xmlns:a16="http://schemas.microsoft.com/office/drawing/2014/main" id="{BA1E357D-C9FA-63B5-72EB-D3DA30FFB059}"/>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36CDB85-DFFB-B022-321F-8E7C040DB93F}"/>
              </a:ext>
            </a:extLst>
          </p:cNvPr>
          <p:cNvGrpSpPr/>
          <p:nvPr/>
        </p:nvGrpSpPr>
        <p:grpSpPr>
          <a:xfrm>
            <a:off x="6429277" y="862941"/>
            <a:ext cx="6376601" cy="5319282"/>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55337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431449"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 MHC</a:t>
              </a:r>
            </a:p>
            <a:p>
              <a:pPr eaLnBrk="0" hangingPunct="0"/>
              <a:r>
                <a:rPr lang="en-US" sz="2000" b="1" dirty="0">
                  <a:solidFill>
                    <a:srgbClr val="000000"/>
                  </a:solidFill>
                  <a:latin typeface="Arial" panose="020B0604020202020204" pitchFamily="34" charset="0"/>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444996"/>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II MHC + peptide</a:t>
              </a:r>
            </a:p>
            <a:p>
              <a:pPr eaLnBrk="0" hangingPunct="0"/>
              <a:endParaRPr lang="en-US" sz="2000" b="1" dirty="0">
                <a:solidFill>
                  <a:srgbClr val="000000"/>
                </a:solidFill>
                <a:latin typeface="Arial" panose="020B0604020202020204" pitchFamily="34" charset="0"/>
              </a:endParaRP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478392" y="2419218"/>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a:t>
              </a:r>
              <a:r>
                <a:rPr lang="en-US" sz="2000" b="1" dirty="0">
                  <a:solidFill>
                    <a:srgbClr val="000000"/>
                  </a:solidFill>
                  <a:latin typeface="Arial" panose="020B0604020202020204" pitchFamily="34" charset="0"/>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96429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Cytotoxic T cells</a:t>
              </a: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626363"/>
              <a:ext cx="141396" cy="289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531696"/>
            </a:xfrm>
            <a:prstGeom prst="rect">
              <a:avLst/>
            </a:prstGeom>
            <a:noFill/>
            <a:ln>
              <a:solidFill>
                <a:srgbClr val="C00000"/>
              </a:solidFill>
            </a:ln>
          </p:spPr>
          <p:txBody>
            <a:bodyPr wrap="square" rtlCol="0">
              <a:spAutoFit/>
            </a:bodyPr>
            <a:lstStyle/>
            <a:p>
              <a:r>
                <a:rPr lang="en-US" sz="2000" i="1" dirty="0">
                  <a:solidFill>
                    <a:srgbClr val="C00000"/>
                  </a:solidFill>
                  <a:latin typeface="Arial" panose="020B0604020202020204" pitchFamily="34" charset="0"/>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281053" y="1084250"/>
            <a:ext cx="5523769" cy="2246769"/>
          </a:xfrm>
          <a:prstGeom prst="rect">
            <a:avLst/>
          </a:prstGeom>
          <a:solidFill>
            <a:schemeClr val="bg1">
              <a:alpha val="85000"/>
            </a:schemeClr>
          </a:solidFill>
        </p:spPr>
        <p:txBody>
          <a:bodyPr wrap="square" rtlCol="0">
            <a:spAutoFit/>
          </a:bodyPr>
          <a:lstStyle/>
          <a:p>
            <a:r>
              <a:rPr lang="en-US" sz="2000" dirty="0">
                <a:latin typeface="Arial" panose="020B0604020202020204" pitchFamily="34" charset="0"/>
              </a:rPr>
              <a:t>Activation of Tc cells requires:</a:t>
            </a:r>
          </a:p>
          <a:p>
            <a:pPr marL="365189" indent="-365189">
              <a:buAutoNum type="arabicPeriod"/>
            </a:pPr>
            <a:r>
              <a:rPr lang="en-US" sz="2000" dirty="0">
                <a:latin typeface="Arial" panose="020B0604020202020204" pitchFamily="34" charset="0"/>
              </a:rPr>
              <a:t>Recognition of foreign peptide on MHC I by TCR on Tc cell</a:t>
            </a:r>
          </a:p>
          <a:p>
            <a:pPr marL="365189" indent="-365189">
              <a:buAutoNum type="arabicPeriod"/>
            </a:pPr>
            <a:endParaRPr lang="en-US" sz="2000" dirty="0">
              <a:latin typeface="Arial" panose="020B0604020202020204" pitchFamily="34" charset="0"/>
            </a:endParaRPr>
          </a:p>
          <a:p>
            <a:pPr marL="365189" indent="-365189">
              <a:buAutoNum type="arabicPeriod"/>
            </a:pPr>
            <a:r>
              <a:rPr lang="en-US" sz="2000" dirty="0">
                <a:latin typeface="Arial" panose="020B0604020202020204" pitchFamily="34" charset="0"/>
              </a:rPr>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8487919" y="2711456"/>
            <a:ext cx="360525" cy="408125"/>
            <a:chOff x="3459161" y="1449056"/>
            <a:chExt cx="338529" cy="383226"/>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9246618" y="4625715"/>
            <a:ext cx="360525" cy="408125"/>
            <a:chOff x="3459161" y="1449056"/>
            <a:chExt cx="338529" cy="383226"/>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9458567" y="4013850"/>
            <a:ext cx="419241" cy="122372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9BBE4BA0-6DC4-55A2-6A05-19BC4EFC8D0F}"/>
              </a:ext>
            </a:extLst>
          </p:cNvPr>
          <p:cNvSpPr>
            <a:spLocks noGrp="1"/>
          </p:cNvSpPr>
          <p:nvPr>
            <p:ph type="dt" sz="half" idx="10"/>
          </p:nvPr>
        </p:nvSpPr>
        <p:spPr/>
        <p:txBody>
          <a:bodyPr/>
          <a:lstStyle/>
          <a:p>
            <a:fld id="{F16C53C4-56FF-4258-932F-0721D056ACBC}" type="datetime1">
              <a:rPr lang="en-US" smtClean="0"/>
              <a:t>2/4/2025</a:t>
            </a:fld>
            <a:endParaRPr lang="en-US"/>
          </a:p>
        </p:txBody>
      </p:sp>
      <p:sp>
        <p:nvSpPr>
          <p:cNvPr id="4" name="Footer Placeholder 3">
            <a:extLst>
              <a:ext uri="{FF2B5EF4-FFF2-40B4-BE49-F238E27FC236}">
                <a16:creationId xmlns:a16="http://schemas.microsoft.com/office/drawing/2014/main" id="{1A87038B-479F-CDDD-FCB5-5B82DC097B2B}"/>
              </a:ext>
            </a:extLst>
          </p:cNvPr>
          <p:cNvSpPr>
            <a:spLocks noGrp="1"/>
          </p:cNvSpPr>
          <p:nvPr>
            <p:ph type="ftr" sz="quarter" idx="11"/>
          </p:nvPr>
        </p:nvSpPr>
        <p:spPr/>
        <p:txBody>
          <a:bodyPr/>
          <a:lstStyle/>
          <a:p>
            <a:r>
              <a:rPr lang="en-US"/>
              <a:t>Drugs and Disease Spring 2025 - Lecture 4</a:t>
            </a:r>
          </a:p>
        </p:txBody>
      </p:sp>
      <p:sp>
        <p:nvSpPr>
          <p:cNvPr id="7" name="Slide Number Placeholder 6">
            <a:extLst>
              <a:ext uri="{FF2B5EF4-FFF2-40B4-BE49-F238E27FC236}">
                <a16:creationId xmlns:a16="http://schemas.microsoft.com/office/drawing/2014/main" id="{B6530AC7-5D10-49C7-AC9F-5187900FA2F8}"/>
              </a:ext>
            </a:extLst>
          </p:cNvPr>
          <p:cNvSpPr>
            <a:spLocks noGrp="1"/>
          </p:cNvSpPr>
          <p:nvPr>
            <p:ph type="sldNum" sz="quarter" idx="12"/>
          </p:nvPr>
        </p:nvSpPr>
        <p:spPr/>
        <p:txBody>
          <a:bodyPr/>
          <a:lstStyle/>
          <a:p>
            <a:fld id="{DC3BB032-4020-48F4-953B-341806DC4A2B}" type="slidenum">
              <a:rPr lang="en-US" smtClean="0"/>
              <a:t>52</a:t>
            </a:fld>
            <a:endParaRPr lang="en-US"/>
          </a:p>
        </p:txBody>
      </p:sp>
      <p:sp>
        <p:nvSpPr>
          <p:cNvPr id="3" name="Title 5">
            <a:extLst>
              <a:ext uri="{FF2B5EF4-FFF2-40B4-BE49-F238E27FC236}">
                <a16:creationId xmlns:a16="http://schemas.microsoft.com/office/drawing/2014/main" id="{DDAE4545-9A90-4E9F-5854-68FCE64823A1}"/>
              </a:ext>
            </a:extLst>
          </p:cNvPr>
          <p:cNvSpPr txBox="1">
            <a:spLocks/>
          </p:cNvSpPr>
          <p:nvPr/>
        </p:nvSpPr>
        <p:spPr>
          <a:xfrm>
            <a:off x="867812" y="92229"/>
            <a:ext cx="11734800" cy="684213"/>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spcBef>
                <a:spcPts val="1172"/>
              </a:spcBef>
              <a:spcAft>
                <a:spcPts val="426"/>
              </a:spcAft>
              <a:defRPr/>
            </a:pPr>
            <a:r>
              <a:rPr lang="en-US" altLang="en-US" sz="2400" dirty="0"/>
              <a:t>Activation of Tc-Cells</a:t>
            </a:r>
            <a:br>
              <a:rPr lang="en-US" altLang="en-US" sz="2400" dirty="0"/>
            </a:br>
            <a:r>
              <a:rPr lang="en-US" altLang="en-US" sz="2400" dirty="0"/>
              <a:t>B. Dendritic Cells Activate T</a:t>
            </a:r>
            <a:r>
              <a:rPr lang="en-US" altLang="en-US" sz="2400" baseline="-25000" dirty="0"/>
              <a:t>H</a:t>
            </a:r>
            <a:r>
              <a:rPr lang="en-US" altLang="en-US" sz="2400" dirty="0"/>
              <a:t> and T</a:t>
            </a:r>
            <a:r>
              <a:rPr lang="en-US" altLang="en-US" sz="2400" baseline="-25000" dirty="0"/>
              <a:t>C</a:t>
            </a:r>
            <a:r>
              <a:rPr lang="en-US" altLang="en-US" sz="2400" dirty="0"/>
              <a:t> cells.</a:t>
            </a:r>
          </a:p>
        </p:txBody>
      </p:sp>
    </p:spTree>
    <p:extLst>
      <p:ext uri="{BB962C8B-B14F-4D97-AF65-F5344CB8AC3E}">
        <p14:creationId xmlns:p14="http://schemas.microsoft.com/office/powerpoint/2010/main" val="3804638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454453" y="515468"/>
            <a:ext cx="5512324" cy="1754326"/>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1714" y="66564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6708" y="623132"/>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70578" y="765642"/>
            <a:ext cx="2889560" cy="723916"/>
          </a:xfrm>
          <a:prstGeom prst="rect">
            <a:avLst/>
          </a:prstGeom>
          <a:noFill/>
        </p:spPr>
        <p:txBody>
          <a:bodyPr wrap="square" rtlCol="0">
            <a:spAutoFit/>
          </a:bodyPr>
          <a:lstStyle/>
          <a:p>
            <a:r>
              <a:rPr lang="en-US" sz="2052"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7E4302A7-44B0-4D1C-9FBA-DA2E87416307}" type="datetime1">
              <a:rPr lang="en-US" smtClean="0"/>
              <a:t>2/4/2025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53</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89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3087395" y="498654"/>
            <a:ext cx="5269866" cy="5939449"/>
          </a:xfrm>
          <a:prstGeom prst="rect">
            <a:avLst/>
          </a:prstGeom>
        </p:spPr>
      </p:pic>
      <p:sp>
        <p:nvSpPr>
          <p:cNvPr id="5" name="TextBox 4">
            <a:extLst>
              <a:ext uri="{FF2B5EF4-FFF2-40B4-BE49-F238E27FC236}">
                <a16:creationId xmlns:a16="http://schemas.microsoft.com/office/drawing/2014/main" id="{2CBD8CAD-E78E-47F3-983E-0E0CA97D2BF8}"/>
              </a:ext>
            </a:extLst>
          </p:cNvPr>
          <p:cNvSpPr txBox="1"/>
          <p:nvPr/>
        </p:nvSpPr>
        <p:spPr>
          <a:xfrm>
            <a:off x="7633946" y="372503"/>
            <a:ext cx="5350216" cy="2031325"/>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6616" y="127280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970964" y="604304"/>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8A0ED1A9-7676-4FA2-B195-D03AFBCB86DE}" type="datetime1">
              <a:rPr lang="en-US" smtClean="0"/>
              <a:t>2/4/2025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54</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Tree>
    <p:extLst>
      <p:ext uri="{BB962C8B-B14F-4D97-AF65-F5344CB8AC3E}">
        <p14:creationId xmlns:p14="http://schemas.microsoft.com/office/powerpoint/2010/main" val="1391971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381857" y="5733666"/>
            <a:ext cx="4966346" cy="1039708"/>
          </a:xfrm>
          <a:prstGeom prst="rect">
            <a:avLst/>
          </a:prstGeom>
          <a:noFill/>
        </p:spPr>
        <p:txBody>
          <a:bodyPr wrap="square" rtlCol="0">
            <a:spAutoFit/>
          </a:bodyPr>
          <a:lstStyle/>
          <a:p>
            <a:pPr marL="304324" indent="-304324">
              <a:buFont typeface="Arial" panose="020B0604020202020204" pitchFamily="34" charset="0"/>
              <a:buChar char="•"/>
            </a:pPr>
            <a:r>
              <a:rPr lang="en-US" sz="2052"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2D75F847-1644-4A55-8840-E531312D7DBB}" type="datetime1">
              <a:rPr lang="en-US" smtClean="0"/>
              <a:t>2/4/2025</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55</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848080"/>
            <a:ext cx="12280911" cy="3477875"/>
          </a:xfrm>
          <a:prstGeom prst="rect">
            <a:avLst/>
          </a:prstGeom>
          <a:noFill/>
        </p:spPr>
        <p:txBody>
          <a:bodyPr wrap="square" rtlCol="0">
            <a:spAutoFit/>
          </a:bodyPr>
          <a:lstStyle/>
          <a:p>
            <a:pPr marL="365189" indent="-365189">
              <a:buFont typeface="+mj-lt"/>
              <a:buAutoNum type="arabicPeriod"/>
            </a:pPr>
            <a:r>
              <a:rPr lang="en-US" sz="2000" dirty="0">
                <a:latin typeface="Arial" panose="020B0604020202020204" pitchFamily="34" charset="0"/>
              </a:rPr>
              <a:t>What are the two major branches of the immune system?  Why are both important?</a:t>
            </a:r>
          </a:p>
          <a:p>
            <a:pPr marL="365189" indent="-365189">
              <a:buFont typeface="+mj-lt"/>
              <a:buAutoNum type="arabicPeriod"/>
            </a:pPr>
            <a:r>
              <a:rPr lang="en-US" sz="2000" dirty="0">
                <a:latin typeface="Arial" panose="020B0604020202020204" pitchFamily="34" charset="0"/>
              </a:rPr>
              <a:t>What are the roles of different cell types in each system, e.g. what would happen if T</a:t>
            </a:r>
            <a:r>
              <a:rPr lang="en-US" sz="2000" baseline="-25000" dirty="0">
                <a:latin typeface="Arial" panose="020B0604020202020204" pitchFamily="34" charset="0"/>
              </a:rPr>
              <a:t>H</a:t>
            </a:r>
            <a:r>
              <a:rPr lang="en-US" sz="2000" dirty="0">
                <a:latin typeface="Arial" panose="020B0604020202020204" pitchFamily="34" charset="0"/>
              </a:rPr>
              <a:t>-cells disappeared?</a:t>
            </a:r>
          </a:p>
          <a:p>
            <a:pPr marL="365189" indent="-365189">
              <a:buFont typeface="+mj-lt"/>
              <a:buAutoNum type="arabicPeriod"/>
            </a:pPr>
            <a:r>
              <a:rPr lang="en-US" sz="20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2000" dirty="0">
                <a:latin typeface="Arial" panose="020B0604020202020204" pitchFamily="34" charset="0"/>
              </a:rPr>
              <a:t>What defines the specificity of antibodies?</a:t>
            </a:r>
          </a:p>
          <a:p>
            <a:pPr marL="365189" indent="-365189">
              <a:buFont typeface="+mj-lt"/>
              <a:buAutoNum type="arabicPeriod"/>
            </a:pPr>
            <a:r>
              <a:rPr lang="en-US" sz="20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20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2000" dirty="0">
                <a:latin typeface="Arial" panose="020B0604020202020204" pitchFamily="34" charset="0"/>
              </a:rPr>
              <a:t>How are is the mature mRNA generated in B-cells and Plasma cells.</a:t>
            </a:r>
          </a:p>
          <a:p>
            <a:pPr marL="852107" lvl="1" indent="-365189">
              <a:buFont typeface="+mj-lt"/>
              <a:buAutoNum type="alphaLcParenR"/>
            </a:pPr>
            <a:r>
              <a:rPr lang="en-US" sz="2000" dirty="0">
                <a:latin typeface="Arial" panose="020B0604020202020204" pitchFamily="34" charset="0"/>
              </a:rPr>
              <a:t>What is the difference between the heavy chain export process for B-cells and plasma cells.</a:t>
            </a:r>
          </a:p>
          <a:p>
            <a:pPr marL="365189" indent="-365189">
              <a:buFont typeface="+mj-lt"/>
              <a:buAutoNum type="arabicPeriod"/>
            </a:pPr>
            <a:r>
              <a:rPr lang="en-US" sz="20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4237037"/>
            <a:ext cx="12083872" cy="707886"/>
          </a:xfrm>
          <a:prstGeom prst="rect">
            <a:avLst/>
          </a:prstGeom>
          <a:noFill/>
        </p:spPr>
        <p:txBody>
          <a:bodyPr wrap="square" rtlCol="0">
            <a:spAutoFit/>
          </a:bodyPr>
          <a:lstStyle/>
          <a:p>
            <a:pPr marL="365189" indent="-365189">
              <a:buFont typeface="+mj-lt"/>
              <a:buAutoNum type="arabicPeriod" startAt="7"/>
            </a:pPr>
            <a:r>
              <a:rPr lang="en-US" sz="20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2000" dirty="0">
                <a:latin typeface="Arial" panose="020B0604020202020204" pitchFamily="34" charset="0"/>
              </a:rPr>
              <a:t>How does the Tc cell kill those cells?</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5F72B1E0-FC86-413C-BCD0-BB0B41DFEC25}" type="datetime1">
              <a:rPr lang="en-US" smtClean="0"/>
              <a:t>2/4/2025</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56</a:t>
            </a:fld>
            <a:endParaRPr lang="en-US"/>
          </a:p>
        </p:txBody>
      </p:sp>
    </p:spTree>
    <p:extLst>
      <p:ext uri="{BB962C8B-B14F-4D97-AF65-F5344CB8AC3E}">
        <p14:creationId xmlns:p14="http://schemas.microsoft.com/office/powerpoint/2010/main" val="291269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0619F-1738-4E64-B45C-46A9B7DCE2B9}"/>
              </a:ext>
            </a:extLst>
          </p:cNvPr>
          <p:cNvSpPr/>
          <p:nvPr/>
        </p:nvSpPr>
        <p:spPr>
          <a:xfrm>
            <a:off x="187204" y="181085"/>
            <a:ext cx="6452059" cy="4239622"/>
          </a:xfrm>
          <a:prstGeom prst="rect">
            <a:avLst/>
          </a:prstGeom>
        </p:spPr>
        <p:txBody>
          <a:bodyPr wrap="square">
            <a:spAutoFit/>
          </a:bodyPr>
          <a:lstStyle/>
          <a:p>
            <a:pPr marL="132467" indent="-132467">
              <a:spcBef>
                <a:spcPts val="579"/>
              </a:spcBef>
            </a:pPr>
            <a:r>
              <a:rPr lang="en-US" sz="1925" b="1" dirty="0">
                <a:latin typeface="Arial" panose="020B0604020202020204" pitchFamily="34" charset="0"/>
                <a:ea typeface="Times New Roman" panose="02020603050405020304" pitchFamily="18" charset="0"/>
                <a:cs typeface="Arial" panose="020B0604020202020204" pitchFamily="34" charset="0"/>
              </a:rPr>
              <a:t>DNA and RNA are Polynucleotides: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Two phosphates are lost during polymer formation.</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a:t>
            </a:r>
            <a:r>
              <a:rPr lang="en-US" sz="1925" b="1" dirty="0">
                <a:latin typeface="Arial" panose="020B0604020202020204" pitchFamily="34" charset="0"/>
                <a:ea typeface="Times New Roman" panose="02020603050405020304" pitchFamily="18" charset="0"/>
                <a:cs typeface="Arial" panose="020B0604020202020204" pitchFamily="34" charset="0"/>
              </a:rPr>
              <a:t>phosphodiester</a:t>
            </a:r>
            <a:r>
              <a:rPr lang="en-US" sz="1925" dirty="0">
                <a:latin typeface="Arial" panose="020B0604020202020204" pitchFamily="34" charset="0"/>
                <a:ea typeface="Times New Roman" panose="02020603050405020304" pitchFamily="18" charset="0"/>
                <a:cs typeface="Arial" panose="020B0604020202020204" pitchFamily="34" charset="0"/>
              </a:rPr>
              <a:t> backbone is comprised of deoxyribose (DNA) or ribose (RNA) sugars bridged by one phosphate between the </a:t>
            </a:r>
            <a:r>
              <a:rPr lang="en-US" sz="1925" b="1" dirty="0">
                <a:latin typeface="Arial" panose="020B0604020202020204" pitchFamily="34" charset="0"/>
                <a:ea typeface="Times New Roman" panose="02020603050405020304" pitchFamily="18" charset="0"/>
                <a:cs typeface="Arial" panose="020B0604020202020204" pitchFamily="34" charset="0"/>
              </a:rPr>
              <a:t>3' and 5'</a:t>
            </a:r>
            <a:r>
              <a:rPr lang="en-US" sz="1925" dirty="0">
                <a:latin typeface="Arial" panose="020B0604020202020204" pitchFamily="34" charset="0"/>
                <a:ea typeface="Times New Roman" panose="02020603050405020304" pitchFamily="18" charset="0"/>
                <a:cs typeface="Arial" panose="020B0604020202020204" pitchFamily="34" charset="0"/>
              </a:rPr>
              <a:t> positions of the sugars.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draw this structure.</a:t>
            </a:r>
            <a:endParaRPr lang="en-US" sz="1925"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phosphates are always ionized (pK</a:t>
            </a:r>
            <a:r>
              <a:rPr lang="en-US" sz="1925" baseline="-25000" dirty="0">
                <a:latin typeface="Arial" panose="020B0604020202020204" pitchFamily="34" charset="0"/>
                <a:ea typeface="Times New Roman" panose="02020603050405020304" pitchFamily="18" charset="0"/>
                <a:cs typeface="Arial" panose="020B0604020202020204" pitchFamily="34" charset="0"/>
              </a:rPr>
              <a:t>a</a:t>
            </a:r>
            <a:r>
              <a:rPr lang="en-US" sz="1925" dirty="0">
                <a:latin typeface="Arial" panose="020B0604020202020204" pitchFamily="34" charset="0"/>
                <a:ea typeface="Times New Roman" panose="02020603050405020304" pitchFamily="18" charset="0"/>
                <a:cs typeface="Arial" panose="020B0604020202020204" pitchFamily="34" charset="0"/>
              </a:rPr>
              <a:t>~1), nucleic acids are </a:t>
            </a:r>
            <a:r>
              <a:rPr lang="en-US" sz="1925" b="1" dirty="0">
                <a:latin typeface="Arial" panose="020B0604020202020204" pitchFamily="34" charset="0"/>
                <a:ea typeface="Times New Roman" panose="02020603050405020304" pitchFamily="18" charset="0"/>
                <a:cs typeface="Arial" panose="020B0604020202020204" pitchFamily="34" charset="0"/>
              </a:rPr>
              <a:t>polyanions</a:t>
            </a:r>
            <a:r>
              <a:rPr lang="en-US" sz="1925" dirty="0">
                <a:latin typeface="Arial" panose="020B0604020202020204" pitchFamily="34" charset="0"/>
                <a:ea typeface="Times New Roman" panose="02020603050405020304" pitchFamily="18" charset="0"/>
                <a:cs typeface="Arial" panose="020B0604020202020204" pitchFamily="34" charset="0"/>
              </a:rPr>
              <a:t>. The negative charge is important for protein interactions (and electrophoresis).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Note the polarity: 5' </a:t>
            </a:r>
            <a:r>
              <a:rPr lang="en-US" sz="1925" dirty="0">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Arial" panose="020B0604020202020204" pitchFamily="34" charset="0"/>
              </a:rPr>
              <a:t> 3'.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identify the 5’ and 3’ ends:</a:t>
            </a:r>
          </a:p>
          <a:p>
            <a:pPr marL="772903" lvl="1" indent="-329981">
              <a:buFont typeface="Courier New" panose="02070309020205020404" pitchFamily="49" charset="0"/>
              <a:buChar char="o"/>
            </a:pPr>
            <a:r>
              <a:rPr lang="en-US" sz="1925" dirty="0">
                <a:latin typeface="Arial" panose="020B0604020202020204" pitchFamily="34" charset="0"/>
                <a:ea typeface="Times New Roman" panose="02020603050405020304" pitchFamily="18" charset="0"/>
                <a:cs typeface="Arial" panose="020B0604020202020204" pitchFamily="34" charset="0"/>
              </a:rPr>
              <a:t>Start at the end atom and move down the chain. The first carbon you find defines the end.</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E2995A-71D8-4B7F-8EB2-6CBEB2990ABD}"/>
              </a:ext>
            </a:extLst>
          </p:cNvPr>
          <p:cNvSpPr txBox="1"/>
          <p:nvPr/>
        </p:nvSpPr>
        <p:spPr>
          <a:xfrm>
            <a:off x="319881" y="4618037"/>
            <a:ext cx="5192156" cy="681215"/>
          </a:xfrm>
          <a:prstGeom prst="rect">
            <a:avLst/>
          </a:prstGeom>
          <a:noFill/>
        </p:spPr>
        <p:txBody>
          <a:bodyPr wrap="square">
            <a:spAutoFit/>
          </a:bodyPr>
          <a:lstStyle/>
          <a:p>
            <a:pPr marL="88312" marR="1412986" indent="-88312"/>
            <a:r>
              <a:rPr lang="en-US" sz="1925" b="1" dirty="0">
                <a:latin typeface="Arial" panose="020B0604020202020204" pitchFamily="34" charset="0"/>
                <a:ea typeface="Times New Roman" panose="02020603050405020304" pitchFamily="18" charset="0"/>
                <a:cs typeface="Arial" panose="020B0604020202020204" pitchFamily="34" charset="0"/>
              </a:rPr>
              <a:t>Sequence of nucleotide bases is written in the 5'-3' direction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CFD6229C-E4A6-5E69-061A-39C750C0CB73}"/>
              </a:ext>
            </a:extLst>
          </p:cNvPr>
          <p:cNvGraphicFramePr>
            <a:graphicFrameLocks noChangeAspect="1"/>
          </p:cNvGraphicFramePr>
          <p:nvPr/>
        </p:nvGraphicFramePr>
        <p:xfrm>
          <a:off x="6762519" y="491184"/>
          <a:ext cx="4830925" cy="4205403"/>
        </p:xfrm>
        <a:graphic>
          <a:graphicData uri="http://schemas.openxmlformats.org/presentationml/2006/ole">
            <mc:AlternateContent xmlns:mc="http://schemas.openxmlformats.org/markup-compatibility/2006">
              <mc:Choice xmlns:v="urn:schemas-microsoft-com:vml" Requires="v">
                <p:oleObj name="MDLDrawObject Class" r:id="rId2" imgW="5086313" imgH="4266149" progId="MDLDrawOLE.MDLDrawObject.1">
                  <p:embed/>
                </p:oleObj>
              </mc:Choice>
              <mc:Fallback>
                <p:oleObj name="MDLDrawObject Class" r:id="rId2" imgW="5086313" imgH="4266149" progId="MDLDrawOLE.MDLDrawObject.1">
                  <p:embed/>
                  <p:pic>
                    <p:nvPicPr>
                      <p:cNvPr id="9" name="Object 8">
                        <a:extLst>
                          <a:ext uri="{FF2B5EF4-FFF2-40B4-BE49-F238E27FC236}">
                            <a16:creationId xmlns:a16="http://schemas.microsoft.com/office/drawing/2014/main" id="{CFD6229C-E4A6-5E69-061A-39C750C0CB73}"/>
                          </a:ext>
                        </a:extLst>
                      </p:cNvPr>
                      <p:cNvPicPr>
                        <a:picLocks noChangeAspect="1" noChangeArrowheads="1"/>
                      </p:cNvPicPr>
                      <p:nvPr/>
                    </p:nvPicPr>
                    <p:blipFill>
                      <a:blip r:embed="rId3"/>
                      <a:srcRect/>
                      <a:stretch>
                        <a:fillRect/>
                      </a:stretch>
                    </p:blipFill>
                    <p:spPr bwMode="auto">
                      <a:xfrm>
                        <a:off x="6762519" y="491184"/>
                        <a:ext cx="4830925" cy="4205403"/>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822435B1-091F-8159-DBAB-6AA40A433014}"/>
              </a:ext>
            </a:extLst>
          </p:cNvPr>
          <p:cNvSpPr>
            <a:spLocks noGrp="1"/>
          </p:cNvSpPr>
          <p:nvPr>
            <p:ph type="dt" sz="half" idx="10"/>
          </p:nvPr>
        </p:nvSpPr>
        <p:spPr/>
        <p:txBody>
          <a:bodyPr/>
          <a:lstStyle/>
          <a:p>
            <a:fld id="{C1935C26-58D6-4FFB-B338-3FBFCD62B2AB}" type="datetime1">
              <a:rPr lang="en-US" smtClean="0"/>
              <a:t>2/4/2025</a:t>
            </a:fld>
            <a:endParaRPr lang="en-US"/>
          </a:p>
        </p:txBody>
      </p:sp>
      <p:sp>
        <p:nvSpPr>
          <p:cNvPr id="3" name="Footer Placeholder 2">
            <a:extLst>
              <a:ext uri="{FF2B5EF4-FFF2-40B4-BE49-F238E27FC236}">
                <a16:creationId xmlns:a16="http://schemas.microsoft.com/office/drawing/2014/main" id="{E15C86F8-1FB9-781B-4BEB-D005232AB3FE}"/>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0010FC72-BBF8-64F1-E2A0-73718F4D4E8B}"/>
              </a:ext>
            </a:extLst>
          </p:cNvPr>
          <p:cNvSpPr>
            <a:spLocks noGrp="1"/>
          </p:cNvSpPr>
          <p:nvPr>
            <p:ph type="sldNum" sz="quarter" idx="12"/>
          </p:nvPr>
        </p:nvSpPr>
        <p:spPr/>
        <p:txBody>
          <a:bodyPr/>
          <a:lstStyle/>
          <a:p>
            <a:fld id="{DC3BB032-4020-48F4-953B-341806DC4A2B}" type="slidenum">
              <a:rPr lang="en-US" smtClean="0"/>
              <a:t>6</a:t>
            </a:fld>
            <a:endParaRPr lang="en-US"/>
          </a:p>
        </p:txBody>
      </p:sp>
    </p:spTree>
    <p:extLst>
      <p:ext uri="{BB962C8B-B14F-4D97-AF65-F5344CB8AC3E}">
        <p14:creationId xmlns:p14="http://schemas.microsoft.com/office/powerpoint/2010/main" val="4764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C610E-AA10-4670-8D09-4FE1DB7C66E5}"/>
              </a:ext>
            </a:extLst>
          </p:cNvPr>
          <p:cNvSpPr/>
          <p:nvPr/>
        </p:nvSpPr>
        <p:spPr>
          <a:xfrm>
            <a:off x="128793" y="4261591"/>
            <a:ext cx="11872136" cy="2462213"/>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Double Helical Structures: B-DNA</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88312"/>
            <a:r>
              <a:rPr lang="en-US" sz="1925" dirty="0">
                <a:latin typeface="Arial" panose="020B0604020202020204" pitchFamily="34" charset="0"/>
                <a:ea typeface="Times New Roman" panose="02020603050405020304" pitchFamily="18" charset="0"/>
                <a:cs typeface="Arial" panose="020B0604020202020204" pitchFamily="34" charset="0"/>
              </a:rPr>
              <a:t>a) The helix is right-handed; the chains are </a:t>
            </a:r>
            <a:r>
              <a:rPr lang="en-US" sz="1925" b="1" dirty="0">
                <a:latin typeface="Arial" panose="020B0604020202020204" pitchFamily="34" charset="0"/>
                <a:ea typeface="Times New Roman" panose="02020603050405020304" pitchFamily="18" charset="0"/>
                <a:cs typeface="Arial" panose="020B0604020202020204" pitchFamily="34" charset="0"/>
              </a:rPr>
              <a:t>antiparallel</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b) </a:t>
            </a:r>
            <a:r>
              <a:rPr lang="en-US" sz="1925" b="1" dirty="0">
                <a:latin typeface="Arial" panose="020B0604020202020204" pitchFamily="34" charset="0"/>
                <a:ea typeface="Times New Roman" panose="02020603050405020304" pitchFamily="18" charset="0"/>
                <a:cs typeface="Arial" panose="020B0604020202020204" pitchFamily="34" charset="0"/>
              </a:rPr>
              <a:t>10 bp/turn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c) The helix interior is filled with stacked base, phosphates and </a:t>
            </a:r>
            <a:r>
              <a:rPr lang="en-US" sz="1925" dirty="0" err="1">
                <a:latin typeface="Arial" panose="020B0604020202020204" pitchFamily="34" charset="0"/>
                <a:ea typeface="Times New Roman" panose="02020603050405020304" pitchFamily="18" charset="0"/>
                <a:cs typeface="Arial" panose="020B0604020202020204" pitchFamily="34" charset="0"/>
              </a:rPr>
              <a:t>deoxyriboses</a:t>
            </a:r>
            <a:r>
              <a:rPr lang="en-US" sz="1925" dirty="0">
                <a:latin typeface="Arial" panose="020B0604020202020204" pitchFamily="34" charset="0"/>
                <a:ea typeface="Times New Roman" panose="02020603050405020304" pitchFamily="18" charset="0"/>
                <a:cs typeface="Arial" panose="020B0604020202020204" pitchFamily="34" charset="0"/>
              </a:rPr>
              <a:t> on the outside.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d) T pairs with A via two "Watson-Crick H-bonds"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e) C pairs with G via three "Watson-Crick hydrogen 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f) Opposite strand termed “complimentary strand”. Top strand is always written 5’-&gt;3’, lower strand 3’ -&gt; 5’.</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45B38515-4D5B-468F-B77C-F98C29A7CA00}"/>
              </a:ext>
            </a:extLst>
          </p:cNvPr>
          <p:cNvSpPr>
            <a:spLocks noChangeArrowheads="1"/>
          </p:cNvSpPr>
          <p:nvPr/>
        </p:nvSpPr>
        <p:spPr bwMode="auto">
          <a:xfrm>
            <a:off x="3337003" y="1021788"/>
            <a:ext cx="178405" cy="3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75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0364A2F5-711B-4F15-82A1-F7D4A91EB230}"/>
              </a:ext>
            </a:extLst>
          </p:cNvPr>
          <p:cNvGraphicFramePr>
            <a:graphicFrameLocks noChangeAspect="1"/>
          </p:cNvGraphicFramePr>
          <p:nvPr/>
        </p:nvGraphicFramePr>
        <p:xfrm>
          <a:off x="803936" y="503237"/>
          <a:ext cx="2060539" cy="3069345"/>
        </p:xfrm>
        <a:graphic>
          <a:graphicData uri="http://schemas.openxmlformats.org/presentationml/2006/ole">
            <mc:AlternateContent xmlns:mc="http://schemas.openxmlformats.org/markup-compatibility/2006">
              <mc:Choice xmlns:v="urn:schemas-microsoft-com:vml" Requires="v">
                <p:oleObj name="MDLDrawObject Class" r:id="rId2" imgW="3124284" imgH="4695757" progId="MDLDrawOLE.MDLDrawObject.1">
                  <p:embed/>
                </p:oleObj>
              </mc:Choice>
              <mc:Fallback>
                <p:oleObj name="MDLDrawObject Class" r:id="rId2" imgW="3124284" imgH="4695757" progId="MDLDrawOLE.MDLDrawObject.1">
                  <p:embed/>
                  <p:pic>
                    <p:nvPicPr>
                      <p:cNvPr id="6" name="Object 5">
                        <a:extLst>
                          <a:ext uri="{FF2B5EF4-FFF2-40B4-BE49-F238E27FC236}">
                            <a16:creationId xmlns:a16="http://schemas.microsoft.com/office/drawing/2014/main" id="{0364A2F5-711B-4F15-82A1-F7D4A91E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6" y="503237"/>
                        <a:ext cx="2060539" cy="3069345"/>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1542A44B-8984-4979-86B7-2E307752BBCD}"/>
              </a:ext>
            </a:extLst>
          </p:cNvPr>
          <p:cNvPicPr/>
          <p:nvPr/>
        </p:nvPicPr>
        <p:blipFill>
          <a:blip r:embed="rId4"/>
          <a:srcRect/>
          <a:stretch>
            <a:fillRect/>
          </a:stretch>
        </p:blipFill>
        <p:spPr bwMode="auto">
          <a:xfrm>
            <a:off x="9443692" y="46037"/>
            <a:ext cx="3411678" cy="4302441"/>
          </a:xfrm>
          <a:prstGeom prst="rect">
            <a:avLst/>
          </a:prstGeom>
          <a:noFill/>
          <a:ln w="9525">
            <a:noFill/>
            <a:miter lim="800000"/>
            <a:headEnd/>
            <a:tailEnd/>
          </a:ln>
        </p:spPr>
      </p:pic>
      <p:sp>
        <p:nvSpPr>
          <p:cNvPr id="11" name="TextBox 10">
            <a:extLst>
              <a:ext uri="{FF2B5EF4-FFF2-40B4-BE49-F238E27FC236}">
                <a16:creationId xmlns:a16="http://schemas.microsoft.com/office/drawing/2014/main" id="{1B1BA51D-EC00-31DE-0AD8-3DDBF884E7D5}"/>
              </a:ext>
            </a:extLst>
          </p:cNvPr>
          <p:cNvSpPr txBox="1"/>
          <p:nvPr/>
        </p:nvSpPr>
        <p:spPr>
          <a:xfrm>
            <a:off x="9082881" y="4120955"/>
            <a:ext cx="3604905" cy="665054"/>
          </a:xfrm>
          <a:prstGeom prst="rect">
            <a:avLst/>
          </a:prstGeom>
          <a:noFill/>
        </p:spPr>
        <p:txBody>
          <a:bodyPr wrap="square">
            <a:spAutoFit/>
          </a:bodyPr>
          <a:lstStyle/>
          <a:p>
            <a:r>
              <a:rPr lang="en-US" sz="1861" dirty="0">
                <a:hlinkClick r:id="rId5"/>
              </a:rPr>
              <a:t>https://www.andrew.cmu.edu/user/rule/jsmol/nucleic.html</a:t>
            </a:r>
            <a:endParaRPr lang="en-US" sz="1861" dirty="0"/>
          </a:p>
        </p:txBody>
      </p:sp>
      <p:sp>
        <p:nvSpPr>
          <p:cNvPr id="10" name="TextBox 9">
            <a:extLst>
              <a:ext uri="{FF2B5EF4-FFF2-40B4-BE49-F238E27FC236}">
                <a16:creationId xmlns:a16="http://schemas.microsoft.com/office/drawing/2014/main" id="{3527531A-0781-3165-26ED-952A2FC711A7}"/>
              </a:ext>
            </a:extLst>
          </p:cNvPr>
          <p:cNvSpPr txBox="1"/>
          <p:nvPr/>
        </p:nvSpPr>
        <p:spPr>
          <a:xfrm>
            <a:off x="8273562" y="884237"/>
            <a:ext cx="1720262" cy="2169834"/>
          </a:xfrm>
          <a:prstGeom prst="rect">
            <a:avLst/>
          </a:prstGeom>
          <a:noFill/>
        </p:spPr>
        <p:txBody>
          <a:bodyPr wrap="none" rtlCol="0">
            <a:spAutoFit/>
          </a:bodyPr>
          <a:lstStyle/>
          <a:p>
            <a:pPr defTabSz="883116"/>
            <a:r>
              <a:rPr lang="en-US" sz="1932" dirty="0">
                <a:latin typeface="Arial" panose="020B0604020202020204" pitchFamily="34" charset="0"/>
                <a:ea typeface="Times New Roman" panose="02020603050405020304" pitchFamily="18" charset="0"/>
                <a:cs typeface="Arial" panose="020B0604020202020204" pitchFamily="34" charset="0"/>
              </a:rPr>
              <a:t>Nomenclature</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5’ AGT 3’</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3’ TCA 5’</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AGT</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TCA</a:t>
            </a:r>
          </a:p>
        </p:txBody>
      </p:sp>
      <p:pic>
        <p:nvPicPr>
          <p:cNvPr id="3" name="Picture 2" descr="A group of white hexagons with red text&#10;&#10;Description automatically generated">
            <a:extLst>
              <a:ext uri="{FF2B5EF4-FFF2-40B4-BE49-F238E27FC236}">
                <a16:creationId xmlns:a16="http://schemas.microsoft.com/office/drawing/2014/main" id="{7C36D992-5B04-F9F9-0EA6-10B580D0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482" y="346869"/>
            <a:ext cx="3323018" cy="3570615"/>
          </a:xfrm>
          <a:prstGeom prst="rect">
            <a:avLst/>
          </a:prstGeom>
        </p:spPr>
      </p:pic>
      <p:sp>
        <p:nvSpPr>
          <p:cNvPr id="4" name="Date Placeholder 3">
            <a:extLst>
              <a:ext uri="{FF2B5EF4-FFF2-40B4-BE49-F238E27FC236}">
                <a16:creationId xmlns:a16="http://schemas.microsoft.com/office/drawing/2014/main" id="{14C2EF2D-1D62-6C7B-7B5E-D03B91C5129B}"/>
              </a:ext>
            </a:extLst>
          </p:cNvPr>
          <p:cNvSpPr>
            <a:spLocks noGrp="1"/>
          </p:cNvSpPr>
          <p:nvPr>
            <p:ph type="dt" sz="half" idx="10"/>
          </p:nvPr>
        </p:nvSpPr>
        <p:spPr/>
        <p:txBody>
          <a:bodyPr/>
          <a:lstStyle/>
          <a:p>
            <a:fld id="{B93E8847-A804-4AD1-921A-11BD9FCCEEAD}" type="datetime1">
              <a:rPr lang="en-US" smtClean="0"/>
              <a:t>2/4/2025</a:t>
            </a:fld>
            <a:endParaRPr lang="en-US"/>
          </a:p>
        </p:txBody>
      </p:sp>
      <p:sp>
        <p:nvSpPr>
          <p:cNvPr id="15" name="Footer Placeholder 14">
            <a:extLst>
              <a:ext uri="{FF2B5EF4-FFF2-40B4-BE49-F238E27FC236}">
                <a16:creationId xmlns:a16="http://schemas.microsoft.com/office/drawing/2014/main" id="{C8166161-6B85-CAB5-C5F0-AE61744F5AFC}"/>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C2CAE43B-4074-D8C0-23B0-D0506E1D1945}"/>
              </a:ext>
            </a:extLst>
          </p:cNvPr>
          <p:cNvSpPr>
            <a:spLocks noGrp="1"/>
          </p:cNvSpPr>
          <p:nvPr>
            <p:ph type="sldNum" sz="quarter" idx="12"/>
          </p:nvPr>
        </p:nvSpPr>
        <p:spPr/>
        <p:txBody>
          <a:bodyPr/>
          <a:lstStyle/>
          <a:p>
            <a:fld id="{DC3BB032-4020-48F4-953B-341806DC4A2B}" type="slidenum">
              <a:rPr lang="en-US" smtClean="0"/>
              <a:t>7</a:t>
            </a:fld>
            <a:endParaRPr lang="en-US"/>
          </a:p>
        </p:txBody>
      </p:sp>
    </p:spTree>
    <p:extLst>
      <p:ext uri="{BB962C8B-B14F-4D97-AF65-F5344CB8AC3E}">
        <p14:creationId xmlns:p14="http://schemas.microsoft.com/office/powerpoint/2010/main" val="268758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7A5898-1A37-0E5B-8757-15311D884E08}"/>
              </a:ext>
            </a:extLst>
          </p:cNvPr>
          <p:cNvPicPr>
            <a:picLocks noChangeAspect="1"/>
          </p:cNvPicPr>
          <p:nvPr/>
        </p:nvPicPr>
        <p:blipFill>
          <a:blip r:embed="rId2"/>
          <a:stretch>
            <a:fillRect/>
          </a:stretch>
        </p:blipFill>
        <p:spPr>
          <a:xfrm>
            <a:off x="6887156" y="5468159"/>
            <a:ext cx="1072167" cy="1067115"/>
          </a:xfrm>
          <a:prstGeom prst="rect">
            <a:avLst/>
          </a:prstGeom>
        </p:spPr>
      </p:pic>
      <p:sp>
        <p:nvSpPr>
          <p:cNvPr id="5" name="Rectangle 4">
            <a:extLst>
              <a:ext uri="{FF2B5EF4-FFF2-40B4-BE49-F238E27FC236}">
                <a16:creationId xmlns:a16="http://schemas.microsoft.com/office/drawing/2014/main" id="{D50F9007-0D7F-47E0-B1FA-ECE939DAE7A9}"/>
              </a:ext>
            </a:extLst>
          </p:cNvPr>
          <p:cNvSpPr/>
          <p:nvPr/>
        </p:nvSpPr>
        <p:spPr>
          <a:xfrm>
            <a:off x="4228098" y="51842"/>
            <a:ext cx="5287025" cy="551241"/>
          </a:xfrm>
          <a:prstGeom prst="rect">
            <a:avLst/>
          </a:prstGeom>
        </p:spPr>
        <p:txBody>
          <a:bodyPr wrap="none">
            <a:spAutoFit/>
          </a:bodyPr>
          <a:lstStyle/>
          <a:p>
            <a:r>
              <a:rPr lang="en-US" sz="2982" dirty="0">
                <a:latin typeface="Arial" panose="020B0604020202020204" pitchFamily="34" charset="0"/>
              </a:rPr>
              <a:t>Introduction to Central Dogma</a:t>
            </a:r>
          </a:p>
        </p:txBody>
      </p:sp>
      <p:sp>
        <p:nvSpPr>
          <p:cNvPr id="9" name="TextBox 8">
            <a:extLst>
              <a:ext uri="{FF2B5EF4-FFF2-40B4-BE49-F238E27FC236}">
                <a16:creationId xmlns:a16="http://schemas.microsoft.com/office/drawing/2014/main" id="{E42EFBBC-7EAE-4D4F-AC09-90E92D095C40}"/>
              </a:ext>
            </a:extLst>
          </p:cNvPr>
          <p:cNvSpPr txBox="1"/>
          <p:nvPr/>
        </p:nvSpPr>
        <p:spPr>
          <a:xfrm>
            <a:off x="196978" y="2022659"/>
            <a:ext cx="3475946"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Gene</a:t>
            </a:r>
            <a:r>
              <a:rPr lang="en-US" sz="1800" dirty="0">
                <a:latin typeface="Arial" panose="020B0604020202020204" pitchFamily="34" charset="0"/>
              </a:rPr>
              <a:t> – a segment of DNA that is converted (</a:t>
            </a:r>
            <a:r>
              <a:rPr lang="en-US" sz="1800" i="1" dirty="0">
                <a:solidFill>
                  <a:srgbClr val="C00000"/>
                </a:solidFill>
                <a:latin typeface="Arial" panose="020B0604020202020204" pitchFamily="34" charset="0"/>
              </a:rPr>
              <a:t>transcribed</a:t>
            </a:r>
            <a:r>
              <a:rPr lang="en-US" sz="1800" dirty="0">
                <a:latin typeface="Arial" panose="020B0604020202020204" pitchFamily="34" charset="0"/>
              </a:rPr>
              <a:t>) to RNA. A </a:t>
            </a:r>
            <a:r>
              <a:rPr lang="en-US" sz="1800" i="1" dirty="0">
                <a:solidFill>
                  <a:srgbClr val="C00000"/>
                </a:solidFill>
                <a:latin typeface="Arial" panose="020B0604020202020204" pitchFamily="34" charset="0"/>
              </a:rPr>
              <a:t>promoter</a:t>
            </a:r>
            <a:r>
              <a:rPr lang="en-US" sz="1800" dirty="0">
                <a:solidFill>
                  <a:srgbClr val="C00000"/>
                </a:solidFill>
                <a:latin typeface="Arial" panose="020B0604020202020204" pitchFamily="34" charset="0"/>
              </a:rPr>
              <a:t> (P)</a:t>
            </a:r>
            <a:r>
              <a:rPr lang="en-US" sz="1800" dirty="0">
                <a:latin typeface="Arial" panose="020B0604020202020204" pitchFamily="34" charset="0"/>
              </a:rPr>
              <a:t> sequence on the DNA is the minimal requirement for the production of RNA.</a:t>
            </a:r>
          </a:p>
        </p:txBody>
      </p:sp>
      <p:sp>
        <p:nvSpPr>
          <p:cNvPr id="12" name="TextBox 11">
            <a:extLst>
              <a:ext uri="{FF2B5EF4-FFF2-40B4-BE49-F238E27FC236}">
                <a16:creationId xmlns:a16="http://schemas.microsoft.com/office/drawing/2014/main" id="{C736123C-FCC4-4BA7-AD8B-EEE9296233C5}"/>
              </a:ext>
            </a:extLst>
          </p:cNvPr>
          <p:cNvSpPr txBox="1"/>
          <p:nvPr/>
        </p:nvSpPr>
        <p:spPr>
          <a:xfrm>
            <a:off x="90204" y="6091543"/>
            <a:ext cx="4538380" cy="369332"/>
          </a:xfrm>
          <a:prstGeom prst="rect">
            <a:avLst/>
          </a:prstGeom>
          <a:noFill/>
        </p:spPr>
        <p:txBody>
          <a:bodyPr wrap="square" rtlCol="0">
            <a:spAutoFit/>
          </a:bodyPr>
          <a:lstStyle/>
          <a:p>
            <a:r>
              <a:rPr lang="en-US" sz="1800" b="1" dirty="0">
                <a:solidFill>
                  <a:srgbClr val="00B050"/>
                </a:solidFill>
                <a:latin typeface="Arial" panose="020B0604020202020204" pitchFamily="34" charset="0"/>
              </a:rPr>
              <a:t>mRNA</a:t>
            </a:r>
            <a:r>
              <a:rPr lang="en-US" sz="1800" dirty="0">
                <a:latin typeface="Arial" panose="020B0604020202020204" pitchFamily="34" charset="0"/>
              </a:rPr>
              <a:t> are  </a:t>
            </a:r>
            <a:r>
              <a:rPr lang="en-US" sz="1800" i="1" dirty="0">
                <a:solidFill>
                  <a:srgbClr val="C00000"/>
                </a:solidFill>
                <a:latin typeface="Arial" panose="020B0604020202020204" pitchFamily="34" charset="0"/>
              </a:rPr>
              <a:t>translated</a:t>
            </a:r>
            <a:r>
              <a:rPr lang="en-US" sz="1800" dirty="0">
                <a:latin typeface="Arial" panose="020B0604020202020204" pitchFamily="34" charset="0"/>
              </a:rPr>
              <a:t> to a protein.</a:t>
            </a:r>
          </a:p>
        </p:txBody>
      </p:sp>
      <p:sp>
        <p:nvSpPr>
          <p:cNvPr id="6" name="TextBox 5">
            <a:extLst>
              <a:ext uri="{FF2B5EF4-FFF2-40B4-BE49-F238E27FC236}">
                <a16:creationId xmlns:a16="http://schemas.microsoft.com/office/drawing/2014/main" id="{7CC6A92E-A862-46B6-B9F9-F9515AD1D151}"/>
              </a:ext>
            </a:extLst>
          </p:cNvPr>
          <p:cNvSpPr txBox="1"/>
          <p:nvPr/>
        </p:nvSpPr>
        <p:spPr>
          <a:xfrm>
            <a:off x="196978" y="3830418"/>
            <a:ext cx="4354484" cy="2585323"/>
          </a:xfrm>
          <a:prstGeom prst="rect">
            <a:avLst/>
          </a:prstGeom>
          <a:noFill/>
        </p:spPr>
        <p:txBody>
          <a:bodyPr wrap="square" rtlCol="0">
            <a:spAutoFit/>
          </a:bodyPr>
          <a:lstStyle/>
          <a:p>
            <a:r>
              <a:rPr lang="en-US" sz="1800" dirty="0">
                <a:latin typeface="Arial" panose="020B0604020202020204" pitchFamily="34" charset="0"/>
              </a:rPr>
              <a:t>RNA molecules are processed in </a:t>
            </a:r>
            <a:r>
              <a:rPr lang="en-US" sz="1800" b="1" dirty="0">
                <a:latin typeface="Arial" panose="020B0604020202020204" pitchFamily="34" charset="0"/>
              </a:rPr>
              <a:t>Eukaryotic cells </a:t>
            </a:r>
            <a:r>
              <a:rPr lang="en-US" sz="1800" dirty="0">
                <a:latin typeface="Arial" panose="020B0604020202020204" pitchFamily="34" charset="0"/>
              </a:rPr>
              <a:t>before they are functional. Processing includes:</a:t>
            </a:r>
          </a:p>
          <a:p>
            <a:pPr marL="285750" indent="-285750">
              <a:buFont typeface="Arial" panose="020B0604020202020204" pitchFamily="34" charset="0"/>
              <a:buChar char="•"/>
            </a:pPr>
            <a:r>
              <a:rPr lang="en-US" sz="1800" dirty="0">
                <a:latin typeface="Arial" panose="020B0604020202020204" pitchFamily="34" charset="0"/>
              </a:rPr>
              <a:t>Splicing – removal of </a:t>
            </a:r>
            <a:r>
              <a:rPr lang="en-US" sz="1800" b="1" dirty="0">
                <a:latin typeface="Arial" panose="020B0604020202020204" pitchFamily="34" charset="0"/>
              </a:rPr>
              <a:t>introns</a:t>
            </a:r>
            <a:r>
              <a:rPr lang="en-US" sz="1800" dirty="0">
                <a:latin typeface="Arial" panose="020B0604020202020204" pitchFamily="34" charset="0"/>
              </a:rPr>
              <a:t>, joining </a:t>
            </a:r>
            <a:r>
              <a:rPr lang="en-US" sz="1800" b="1" dirty="0">
                <a:latin typeface="Arial" panose="020B0604020202020204" pitchFamily="34" charset="0"/>
              </a:rPr>
              <a:t>exons</a:t>
            </a:r>
            <a:r>
              <a:rPr lang="en-US" sz="1800" dirty="0">
                <a:latin typeface="Arial" panose="020B0604020202020204" pitchFamily="34" charset="0"/>
              </a:rPr>
              <a:t> to generate protein coding region.</a:t>
            </a:r>
          </a:p>
          <a:p>
            <a:pPr marL="285750" indent="-285750">
              <a:buFont typeface="Arial" panose="020B0604020202020204" pitchFamily="34" charset="0"/>
              <a:buChar char="•"/>
            </a:pPr>
            <a:r>
              <a:rPr lang="en-US" sz="1800" dirty="0">
                <a:latin typeface="Arial" panose="020B0604020202020204" pitchFamily="34" charset="0"/>
              </a:rPr>
              <a:t>5’ capping</a:t>
            </a:r>
          </a:p>
          <a:p>
            <a:pPr marL="285750" indent="-285750">
              <a:buFont typeface="Arial" panose="020B0604020202020204" pitchFamily="34" charset="0"/>
              <a:buChar char="•"/>
            </a:pPr>
            <a:r>
              <a:rPr lang="en-US" sz="1800" dirty="0">
                <a:latin typeface="Arial" panose="020B0604020202020204" pitchFamily="34" charset="0"/>
              </a:rPr>
              <a:t>3’ </a:t>
            </a:r>
            <a:r>
              <a:rPr lang="en-US" sz="1800" dirty="0" err="1">
                <a:latin typeface="Arial" panose="020B0604020202020204" pitchFamily="34" charset="0"/>
              </a:rPr>
              <a:t>polyA</a:t>
            </a:r>
            <a:r>
              <a:rPr lang="en-US" sz="1800" dirty="0">
                <a:latin typeface="Arial" panose="020B0604020202020204" pitchFamily="34" charset="0"/>
              </a:rPr>
              <a:t> tail</a:t>
            </a:r>
          </a:p>
          <a:p>
            <a:endParaRPr lang="en-US" sz="1800" dirty="0">
              <a:latin typeface="Arial" panose="020B0604020202020204" pitchFamily="34" charset="0"/>
            </a:endParaRPr>
          </a:p>
        </p:txBody>
      </p:sp>
      <p:sp>
        <p:nvSpPr>
          <p:cNvPr id="7" name="TextBox 6">
            <a:extLst>
              <a:ext uri="{FF2B5EF4-FFF2-40B4-BE49-F238E27FC236}">
                <a16:creationId xmlns:a16="http://schemas.microsoft.com/office/drawing/2014/main" id="{9E6B1AB0-99FB-466C-AFA4-86A7E9A5044F}"/>
              </a:ext>
            </a:extLst>
          </p:cNvPr>
          <p:cNvSpPr txBox="1"/>
          <p:nvPr/>
        </p:nvSpPr>
        <p:spPr>
          <a:xfrm>
            <a:off x="162302" y="255469"/>
            <a:ext cx="44247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Genome</a:t>
            </a:r>
            <a:r>
              <a:rPr lang="en-US" sz="1800" dirty="0">
                <a:latin typeface="Arial" panose="020B0604020202020204" pitchFamily="34" charset="0"/>
              </a:rPr>
              <a:t>:  Entire DNA content of an organism, contains all of the instructions for life.  Single circular molecule in </a:t>
            </a:r>
            <a:r>
              <a:rPr lang="en-US" sz="1800" dirty="0" err="1">
                <a:latin typeface="Arial" panose="020B0604020202020204" pitchFamily="34" charset="0"/>
              </a:rPr>
              <a:t>Proks</a:t>
            </a:r>
            <a:r>
              <a:rPr lang="en-US" sz="1800" dirty="0">
                <a:latin typeface="Arial" panose="020B0604020202020204" pitchFamily="34" charset="0"/>
              </a:rPr>
              <a:t>, multiple linear molecules (chromosomes) in </a:t>
            </a:r>
            <a:r>
              <a:rPr lang="en-US" sz="1800" dirty="0" err="1">
                <a:latin typeface="Arial" panose="020B0604020202020204" pitchFamily="34" charset="0"/>
              </a:rPr>
              <a:t>Euks</a:t>
            </a:r>
            <a:r>
              <a:rPr lang="en-US" sz="1800" dirty="0">
                <a:latin typeface="Arial" panose="020B0604020202020204" pitchFamily="34" charset="0"/>
              </a:rPr>
              <a:t>.  The genome is </a:t>
            </a:r>
            <a:r>
              <a:rPr lang="en-US" sz="1800" i="1" dirty="0">
                <a:solidFill>
                  <a:srgbClr val="C00000"/>
                </a:solidFill>
                <a:latin typeface="Arial" panose="020B0604020202020204" pitchFamily="34" charset="0"/>
              </a:rPr>
              <a:t>replicated</a:t>
            </a:r>
            <a:r>
              <a:rPr lang="en-US" sz="1800" dirty="0">
                <a:latin typeface="Arial" panose="020B0604020202020204" pitchFamily="34" charset="0"/>
              </a:rPr>
              <a:t> when cells divide.</a:t>
            </a:r>
          </a:p>
        </p:txBody>
      </p:sp>
      <p:pic>
        <p:nvPicPr>
          <p:cNvPr id="11" name="Picture 10">
            <a:extLst>
              <a:ext uri="{FF2B5EF4-FFF2-40B4-BE49-F238E27FC236}">
                <a16:creationId xmlns:a16="http://schemas.microsoft.com/office/drawing/2014/main" id="{8D6A73D2-185B-49B6-9F2A-924CE68C6E06}"/>
              </a:ext>
            </a:extLst>
          </p:cNvPr>
          <p:cNvPicPr>
            <a:picLocks noChangeAspect="1"/>
          </p:cNvPicPr>
          <p:nvPr/>
        </p:nvPicPr>
        <p:blipFill>
          <a:blip r:embed="rId3"/>
          <a:stretch>
            <a:fillRect/>
          </a:stretch>
        </p:blipFill>
        <p:spPr>
          <a:xfrm>
            <a:off x="5895968" y="549595"/>
            <a:ext cx="4558802" cy="2147196"/>
          </a:xfrm>
          <a:prstGeom prst="rect">
            <a:avLst/>
          </a:prstGeom>
        </p:spPr>
      </p:pic>
      <p:grpSp>
        <p:nvGrpSpPr>
          <p:cNvPr id="35" name="Group 34">
            <a:extLst>
              <a:ext uri="{FF2B5EF4-FFF2-40B4-BE49-F238E27FC236}">
                <a16:creationId xmlns:a16="http://schemas.microsoft.com/office/drawing/2014/main" id="{144FA1C0-7AF9-4B81-808C-F5809E49DD58}"/>
              </a:ext>
            </a:extLst>
          </p:cNvPr>
          <p:cNvGrpSpPr/>
          <p:nvPr/>
        </p:nvGrpSpPr>
        <p:grpSpPr>
          <a:xfrm>
            <a:off x="4697868" y="2544979"/>
            <a:ext cx="6889312" cy="530126"/>
            <a:chOff x="3369242" y="2976082"/>
            <a:chExt cx="7127875" cy="548483"/>
          </a:xfrm>
        </p:grpSpPr>
        <p:graphicFrame>
          <p:nvGraphicFramePr>
            <p:cNvPr id="8" name="Object 7">
              <a:extLst>
                <a:ext uri="{FF2B5EF4-FFF2-40B4-BE49-F238E27FC236}">
                  <a16:creationId xmlns:a16="http://schemas.microsoft.com/office/drawing/2014/main" id="{9EB93237-5AB4-461F-B9CA-9B073DEC4F94}"/>
                </a:ext>
              </a:extLst>
            </p:cNvPr>
            <p:cNvGraphicFramePr>
              <a:graphicFrameLocks noChangeAspect="1"/>
            </p:cNvGraphicFramePr>
            <p:nvPr/>
          </p:nvGraphicFramePr>
          <p:xfrm>
            <a:off x="3369242" y="3254690"/>
            <a:ext cx="7127875" cy="269875"/>
          </p:xfrm>
          <a:graphic>
            <a:graphicData uri="http://schemas.openxmlformats.org/presentationml/2006/ole">
              <mc:AlternateContent xmlns:mc="http://schemas.openxmlformats.org/markup-compatibility/2006">
                <mc:Choice xmlns:v="urn:schemas-microsoft-com:vml" Requires="v">
                  <p:oleObj name="Image" r:id="rId4" imgW="74133000" imgH="2806200" progId="Photoshop.Image.13">
                    <p:embed/>
                  </p:oleObj>
                </mc:Choice>
                <mc:Fallback>
                  <p:oleObj name="Image" r:id="rId4" imgW="74133000" imgH="2806200" progId="Photoshop.Image.13">
                    <p:embed/>
                    <p:pic>
                      <p:nvPicPr>
                        <p:cNvPr id="8" name="Object 7">
                          <a:extLst>
                            <a:ext uri="{FF2B5EF4-FFF2-40B4-BE49-F238E27FC236}">
                              <a16:creationId xmlns:a16="http://schemas.microsoft.com/office/drawing/2014/main" id="{9EB93237-5AB4-461F-B9CA-9B073DEC4F94}"/>
                            </a:ext>
                          </a:extLst>
                        </p:cNvPr>
                        <p:cNvPicPr/>
                        <p:nvPr/>
                      </p:nvPicPr>
                      <p:blipFill>
                        <a:blip r:embed="rId5"/>
                        <a:stretch>
                          <a:fillRect/>
                        </a:stretch>
                      </p:blipFill>
                      <p:spPr>
                        <a:xfrm>
                          <a:off x="3369242" y="3254690"/>
                          <a:ext cx="7127875" cy="269875"/>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6B30F0D4-7188-47D4-8F15-BF27E10FC18E}"/>
                </a:ext>
              </a:extLst>
            </p:cNvPr>
            <p:cNvGrpSpPr/>
            <p:nvPr/>
          </p:nvGrpSpPr>
          <p:grpSpPr>
            <a:xfrm>
              <a:off x="3546708" y="2976082"/>
              <a:ext cx="6829192" cy="472284"/>
              <a:chOff x="3546708" y="2976082"/>
              <a:chExt cx="6829192" cy="472284"/>
            </a:xfrm>
          </p:grpSpPr>
          <p:sp>
            <p:nvSpPr>
              <p:cNvPr id="10" name="Rectangle 9">
                <a:extLst>
                  <a:ext uri="{FF2B5EF4-FFF2-40B4-BE49-F238E27FC236}">
                    <a16:creationId xmlns:a16="http://schemas.microsoft.com/office/drawing/2014/main" id="{629E730E-BAA0-41BF-9242-80158EC1B5BB}"/>
                  </a:ext>
                </a:extLst>
              </p:cNvPr>
              <p:cNvSpPr/>
              <p:nvPr/>
            </p:nvSpPr>
            <p:spPr>
              <a:xfrm>
                <a:off x="3605812" y="3279775"/>
                <a:ext cx="3082544" cy="1685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4" name="Rectangle 13">
                <a:extLst>
                  <a:ext uri="{FF2B5EF4-FFF2-40B4-BE49-F238E27FC236}">
                    <a16:creationId xmlns:a16="http://schemas.microsoft.com/office/drawing/2014/main" id="{D3A4A8B4-58D5-4DB8-B80A-8C36CE60F5FD}"/>
                  </a:ext>
                </a:extLst>
              </p:cNvPr>
              <p:cNvSpPr/>
              <p:nvPr/>
            </p:nvSpPr>
            <p:spPr>
              <a:xfrm>
                <a:off x="7293356" y="3279776"/>
                <a:ext cx="3082544" cy="168590"/>
              </a:xfrm>
              <a:prstGeom prst="rect">
                <a:avLst/>
              </a:prstGeom>
              <a:solidFill>
                <a:srgbClr val="00B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5" name="TextBox 14">
                <a:extLst>
                  <a:ext uri="{FF2B5EF4-FFF2-40B4-BE49-F238E27FC236}">
                    <a16:creationId xmlns:a16="http://schemas.microsoft.com/office/drawing/2014/main" id="{4C4A6FD0-30D5-4504-9105-1ED026588D96}"/>
                  </a:ext>
                </a:extLst>
              </p:cNvPr>
              <p:cNvSpPr txBox="1"/>
              <p:nvPr/>
            </p:nvSpPr>
            <p:spPr>
              <a:xfrm>
                <a:off x="3546708" y="2985121"/>
                <a:ext cx="330375" cy="346961"/>
              </a:xfrm>
              <a:prstGeom prst="rect">
                <a:avLst/>
              </a:prstGeom>
              <a:noFill/>
            </p:spPr>
            <p:txBody>
              <a:bodyPr wrap="none" rtlCol="0">
                <a:spAutoFit/>
              </a:bodyPr>
              <a:lstStyle/>
              <a:p>
                <a:r>
                  <a:rPr lang="en-US" sz="1579" dirty="0">
                    <a:latin typeface="Arial" panose="020B0604020202020204" pitchFamily="34" charset="0"/>
                  </a:rPr>
                  <a:t>P</a:t>
                </a:r>
              </a:p>
            </p:txBody>
          </p:sp>
          <p:sp>
            <p:nvSpPr>
              <p:cNvPr id="16" name="TextBox 15">
                <a:extLst>
                  <a:ext uri="{FF2B5EF4-FFF2-40B4-BE49-F238E27FC236}">
                    <a16:creationId xmlns:a16="http://schemas.microsoft.com/office/drawing/2014/main" id="{FBA74FB1-692B-4393-9877-9AA58EAA4B0D}"/>
                  </a:ext>
                </a:extLst>
              </p:cNvPr>
              <p:cNvSpPr txBox="1"/>
              <p:nvPr/>
            </p:nvSpPr>
            <p:spPr>
              <a:xfrm>
                <a:off x="7202841" y="2976082"/>
                <a:ext cx="330375" cy="346961"/>
              </a:xfrm>
              <a:prstGeom prst="rect">
                <a:avLst/>
              </a:prstGeom>
              <a:noFill/>
            </p:spPr>
            <p:txBody>
              <a:bodyPr wrap="none" rtlCol="0">
                <a:spAutoFit/>
              </a:bodyPr>
              <a:lstStyle/>
              <a:p>
                <a:r>
                  <a:rPr lang="en-US" sz="1579" dirty="0">
                    <a:latin typeface="Arial" panose="020B0604020202020204" pitchFamily="34" charset="0"/>
                  </a:rPr>
                  <a:t>P</a:t>
                </a:r>
              </a:p>
            </p:txBody>
          </p:sp>
        </p:grpSp>
      </p:grpSp>
      <p:cxnSp>
        <p:nvCxnSpPr>
          <p:cNvPr id="18" name="Straight Connector 17">
            <a:extLst>
              <a:ext uri="{FF2B5EF4-FFF2-40B4-BE49-F238E27FC236}">
                <a16:creationId xmlns:a16="http://schemas.microsoft.com/office/drawing/2014/main" id="{7323B194-50C2-4D76-BC53-A080E814ECD7}"/>
              </a:ext>
            </a:extLst>
          </p:cNvPr>
          <p:cNvCxnSpPr/>
          <p:nvPr/>
        </p:nvCxnSpPr>
        <p:spPr>
          <a:xfrm>
            <a:off x="5116143" y="3703644"/>
            <a:ext cx="255135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2F90A9-2922-412B-8E96-FE134CAC07FC}"/>
              </a:ext>
            </a:extLst>
          </p:cNvPr>
          <p:cNvCxnSpPr>
            <a:cxnSpLocks/>
          </p:cNvCxnSpPr>
          <p:nvPr/>
        </p:nvCxnSpPr>
        <p:spPr>
          <a:xfrm>
            <a:off x="8642503" y="3703644"/>
            <a:ext cx="2772992"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809B1-5902-4E06-A27F-92E09C5234B8}"/>
              </a:ext>
            </a:extLst>
          </p:cNvPr>
          <p:cNvGrpSpPr/>
          <p:nvPr/>
        </p:nvGrpSpPr>
        <p:grpSpPr>
          <a:xfrm>
            <a:off x="8801871" y="4287941"/>
            <a:ext cx="2956020" cy="350105"/>
            <a:chOff x="7672742" y="4941460"/>
            <a:chExt cx="3058381" cy="362228"/>
          </a:xfrm>
        </p:grpSpPr>
        <p:cxnSp>
          <p:nvCxnSpPr>
            <p:cNvPr id="23" name="Straight Connector 22">
              <a:extLst>
                <a:ext uri="{FF2B5EF4-FFF2-40B4-BE49-F238E27FC236}">
                  <a16:creationId xmlns:a16="http://schemas.microsoft.com/office/drawing/2014/main" id="{F9495FD6-139B-4C24-A996-A8162E0762B7}"/>
                </a:ext>
              </a:extLst>
            </p:cNvPr>
            <p:cNvCxnSpPr>
              <a:cxnSpLocks/>
            </p:cNvCxnSpPr>
            <p:nvPr/>
          </p:nvCxnSpPr>
          <p:spPr>
            <a:xfrm>
              <a:off x="8278838" y="5149850"/>
              <a:ext cx="1700469"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97BF61-2C8B-4991-9821-B34AD0E8BE44}"/>
                </a:ext>
              </a:extLst>
            </p:cNvPr>
            <p:cNvSpPr txBox="1"/>
            <p:nvPr/>
          </p:nvSpPr>
          <p:spPr>
            <a:xfrm>
              <a:off x="7672742" y="4941460"/>
              <a:ext cx="643834" cy="346960"/>
            </a:xfrm>
            <a:prstGeom prst="rect">
              <a:avLst/>
            </a:prstGeom>
            <a:noFill/>
          </p:spPr>
          <p:txBody>
            <a:bodyPr wrap="none" rtlCol="0">
              <a:spAutoFit/>
            </a:bodyPr>
            <a:lstStyle/>
            <a:p>
              <a:r>
                <a:rPr lang="en-US" sz="1579" dirty="0" err="1">
                  <a:latin typeface="Arial" panose="020B0604020202020204" pitchFamily="34" charset="0"/>
                </a:rPr>
                <a:t>meG</a:t>
              </a:r>
              <a:endParaRPr lang="en-US" sz="1579" dirty="0">
                <a:latin typeface="Arial" panose="020B0604020202020204" pitchFamily="34" charset="0"/>
              </a:endParaRPr>
            </a:p>
          </p:txBody>
        </p:sp>
        <p:sp>
          <p:nvSpPr>
            <p:cNvPr id="26" name="TextBox 25">
              <a:extLst>
                <a:ext uri="{FF2B5EF4-FFF2-40B4-BE49-F238E27FC236}">
                  <a16:creationId xmlns:a16="http://schemas.microsoft.com/office/drawing/2014/main" id="{474C0B4C-54CF-4B61-99CB-7EF516481ADF}"/>
                </a:ext>
              </a:extLst>
            </p:cNvPr>
            <p:cNvSpPr txBox="1"/>
            <p:nvPr/>
          </p:nvSpPr>
          <p:spPr>
            <a:xfrm>
              <a:off x="9843488" y="4956728"/>
              <a:ext cx="887635" cy="346960"/>
            </a:xfrm>
            <a:prstGeom prst="rect">
              <a:avLst/>
            </a:prstGeom>
            <a:noFill/>
          </p:spPr>
          <p:txBody>
            <a:bodyPr wrap="none" rtlCol="0">
              <a:spAutoFit/>
            </a:bodyPr>
            <a:lstStyle/>
            <a:p>
              <a:r>
                <a:rPr lang="en-US" sz="1579" dirty="0">
                  <a:latin typeface="Arial" panose="020B0604020202020204" pitchFamily="34" charset="0"/>
                </a:rPr>
                <a:t>AAAAA</a:t>
              </a:r>
            </a:p>
          </p:txBody>
        </p:sp>
      </p:grpSp>
      <p:pic>
        <p:nvPicPr>
          <p:cNvPr id="27" name="Picture 26">
            <a:extLst>
              <a:ext uri="{FF2B5EF4-FFF2-40B4-BE49-F238E27FC236}">
                <a16:creationId xmlns:a16="http://schemas.microsoft.com/office/drawing/2014/main" id="{1A878793-11DF-4356-92FA-A1EFCE982150}"/>
              </a:ext>
            </a:extLst>
          </p:cNvPr>
          <p:cNvPicPr>
            <a:picLocks noChangeAspect="1"/>
          </p:cNvPicPr>
          <p:nvPr/>
        </p:nvPicPr>
        <p:blipFill>
          <a:blip r:embed="rId6"/>
          <a:stretch>
            <a:fillRect/>
          </a:stretch>
        </p:blipFill>
        <p:spPr>
          <a:xfrm>
            <a:off x="9283289" y="4991152"/>
            <a:ext cx="1378765" cy="1138234"/>
          </a:xfrm>
          <a:prstGeom prst="rect">
            <a:avLst/>
          </a:prstGeom>
        </p:spPr>
      </p:pic>
      <p:cxnSp>
        <p:nvCxnSpPr>
          <p:cNvPr id="30" name="Straight Arrow Connector 29">
            <a:extLst>
              <a:ext uri="{FF2B5EF4-FFF2-40B4-BE49-F238E27FC236}">
                <a16:creationId xmlns:a16="http://schemas.microsoft.com/office/drawing/2014/main" id="{A42E26F7-6527-4CB5-BF1E-15F8E7CB23B9}"/>
              </a:ext>
            </a:extLst>
          </p:cNvPr>
          <p:cNvCxnSpPr/>
          <p:nvPr/>
        </p:nvCxnSpPr>
        <p:spPr>
          <a:xfrm>
            <a:off x="6391821"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F223C2-FD75-4693-9AC9-6DD9E0811898}"/>
              </a:ext>
            </a:extLst>
          </p:cNvPr>
          <p:cNvCxnSpPr/>
          <p:nvPr/>
        </p:nvCxnSpPr>
        <p:spPr>
          <a:xfrm>
            <a:off x="10047149"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D055F2-58CE-4409-9DA1-C680BDD07D17}"/>
              </a:ext>
            </a:extLst>
          </p:cNvPr>
          <p:cNvCxnSpPr/>
          <p:nvPr/>
        </p:nvCxnSpPr>
        <p:spPr>
          <a:xfrm>
            <a:off x="10047149" y="3830418"/>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7AC257-87E5-4CFF-9446-91D73A747FF8}"/>
              </a:ext>
            </a:extLst>
          </p:cNvPr>
          <p:cNvCxnSpPr/>
          <p:nvPr/>
        </p:nvCxnSpPr>
        <p:spPr>
          <a:xfrm>
            <a:off x="10047149" y="4590776"/>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14B8077-50DC-4573-9623-17597D5F4D44}"/>
              </a:ext>
            </a:extLst>
          </p:cNvPr>
          <p:cNvSpPr txBox="1"/>
          <p:nvPr/>
        </p:nvSpPr>
        <p:spPr>
          <a:xfrm>
            <a:off x="7626360" y="3129063"/>
            <a:ext cx="1430007"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Transcription</a:t>
            </a:r>
          </a:p>
        </p:txBody>
      </p:sp>
      <p:sp>
        <p:nvSpPr>
          <p:cNvPr id="37" name="TextBox 36">
            <a:extLst>
              <a:ext uri="{FF2B5EF4-FFF2-40B4-BE49-F238E27FC236}">
                <a16:creationId xmlns:a16="http://schemas.microsoft.com/office/drawing/2014/main" id="{739E24F3-49DA-4188-9158-7C1C01D322AC}"/>
              </a:ext>
            </a:extLst>
          </p:cNvPr>
          <p:cNvSpPr txBox="1"/>
          <p:nvPr/>
        </p:nvSpPr>
        <p:spPr>
          <a:xfrm>
            <a:off x="8642503" y="3768658"/>
            <a:ext cx="311328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mRNA Processing (</a:t>
            </a:r>
            <a:r>
              <a:rPr lang="en-US" sz="1704" i="1" dirty="0" err="1">
                <a:solidFill>
                  <a:srgbClr val="C00000"/>
                </a:solidFill>
                <a:latin typeface="Arial" panose="020B0604020202020204" pitchFamily="34" charset="0"/>
              </a:rPr>
              <a:t>Euks</a:t>
            </a:r>
            <a:r>
              <a:rPr lang="en-US" sz="1704" i="1" dirty="0">
                <a:solidFill>
                  <a:srgbClr val="C00000"/>
                </a:solidFill>
                <a:latin typeface="Arial" panose="020B0604020202020204" pitchFamily="34" charset="0"/>
              </a:rPr>
              <a:t> only)</a:t>
            </a:r>
          </a:p>
        </p:txBody>
      </p:sp>
      <p:sp>
        <p:nvSpPr>
          <p:cNvPr id="39" name="TextBox 38">
            <a:extLst>
              <a:ext uri="{FF2B5EF4-FFF2-40B4-BE49-F238E27FC236}">
                <a16:creationId xmlns:a16="http://schemas.microsoft.com/office/drawing/2014/main" id="{30C5F045-74C1-43E3-8622-83AEC03EBBE8}"/>
              </a:ext>
            </a:extLst>
          </p:cNvPr>
          <p:cNvSpPr txBox="1"/>
          <p:nvPr/>
        </p:nvSpPr>
        <p:spPr>
          <a:xfrm>
            <a:off x="10136487" y="4844010"/>
            <a:ext cx="124886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Translation</a:t>
            </a:r>
          </a:p>
        </p:txBody>
      </p:sp>
      <p:cxnSp>
        <p:nvCxnSpPr>
          <p:cNvPr id="41" name="Straight Arrow Connector 40">
            <a:extLst>
              <a:ext uri="{FF2B5EF4-FFF2-40B4-BE49-F238E27FC236}">
                <a16:creationId xmlns:a16="http://schemas.microsoft.com/office/drawing/2014/main" id="{A91E4634-C06B-477B-938D-36173B0C420E}"/>
              </a:ext>
            </a:extLst>
          </p:cNvPr>
          <p:cNvCxnSpPr/>
          <p:nvPr/>
        </p:nvCxnSpPr>
        <p:spPr>
          <a:xfrm flipH="1">
            <a:off x="4933878" y="3907411"/>
            <a:ext cx="560488" cy="6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ABA2FA-46DE-4C67-BF87-06B1B63615C0}"/>
              </a:ext>
            </a:extLst>
          </p:cNvPr>
          <p:cNvCxnSpPr>
            <a:cxnSpLocks/>
            <a:endCxn id="50" idx="0"/>
          </p:cNvCxnSpPr>
          <p:nvPr/>
        </p:nvCxnSpPr>
        <p:spPr>
          <a:xfrm flipH="1">
            <a:off x="6225948" y="3949826"/>
            <a:ext cx="94483" cy="147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214723-55B8-42EE-BFD8-BDE45E8B3D7C}"/>
              </a:ext>
            </a:extLst>
          </p:cNvPr>
          <p:cNvCxnSpPr/>
          <p:nvPr/>
        </p:nvCxnSpPr>
        <p:spPr>
          <a:xfrm>
            <a:off x="6630547" y="3989810"/>
            <a:ext cx="515548" cy="783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67AE05-1EC3-4FCB-A1F8-B205C5B20DA9}"/>
              </a:ext>
            </a:extLst>
          </p:cNvPr>
          <p:cNvSpPr txBox="1"/>
          <p:nvPr/>
        </p:nvSpPr>
        <p:spPr>
          <a:xfrm>
            <a:off x="6717175" y="4880840"/>
            <a:ext cx="801823" cy="578363"/>
          </a:xfrm>
          <a:prstGeom prst="rect">
            <a:avLst/>
          </a:prstGeom>
          <a:noFill/>
        </p:spPr>
        <p:txBody>
          <a:bodyPr wrap="none" rtlCol="0">
            <a:spAutoFit/>
          </a:bodyPr>
          <a:lstStyle/>
          <a:p>
            <a:r>
              <a:rPr lang="en-US" sz="1579" dirty="0">
                <a:latin typeface="Arial" panose="020B0604020202020204" pitchFamily="34" charset="0"/>
              </a:rPr>
              <a:t>tRNA</a:t>
            </a:r>
          </a:p>
          <a:p>
            <a:r>
              <a:rPr lang="en-US" sz="1579" dirty="0">
                <a:latin typeface="Arial" panose="020B0604020202020204" pitchFamily="34" charset="0"/>
              </a:rPr>
              <a:t>(p syn)</a:t>
            </a:r>
          </a:p>
        </p:txBody>
      </p:sp>
      <p:sp>
        <p:nvSpPr>
          <p:cNvPr id="47" name="TextBox 46">
            <a:extLst>
              <a:ext uri="{FF2B5EF4-FFF2-40B4-BE49-F238E27FC236}">
                <a16:creationId xmlns:a16="http://schemas.microsoft.com/office/drawing/2014/main" id="{5E455D2B-931C-4CD0-8C45-6CE61F0E5C44}"/>
              </a:ext>
            </a:extLst>
          </p:cNvPr>
          <p:cNvSpPr txBox="1"/>
          <p:nvPr/>
        </p:nvSpPr>
        <p:spPr>
          <a:xfrm>
            <a:off x="7418837" y="4568491"/>
            <a:ext cx="801823" cy="578363"/>
          </a:xfrm>
          <a:prstGeom prst="rect">
            <a:avLst/>
          </a:prstGeom>
          <a:noFill/>
        </p:spPr>
        <p:txBody>
          <a:bodyPr wrap="none" rtlCol="0">
            <a:spAutoFit/>
          </a:bodyPr>
          <a:lstStyle/>
          <a:p>
            <a:r>
              <a:rPr lang="en-US" sz="1579" dirty="0">
                <a:latin typeface="Arial" panose="020B0604020202020204" pitchFamily="34" charset="0"/>
              </a:rPr>
              <a:t>rRNA</a:t>
            </a:r>
          </a:p>
          <a:p>
            <a:r>
              <a:rPr lang="en-US" sz="1579" dirty="0">
                <a:latin typeface="Arial" panose="020B0604020202020204" pitchFamily="34" charset="0"/>
              </a:rPr>
              <a:t>(p syn)</a:t>
            </a:r>
          </a:p>
        </p:txBody>
      </p:sp>
      <p:sp>
        <p:nvSpPr>
          <p:cNvPr id="48" name="TextBox 47">
            <a:extLst>
              <a:ext uri="{FF2B5EF4-FFF2-40B4-BE49-F238E27FC236}">
                <a16:creationId xmlns:a16="http://schemas.microsoft.com/office/drawing/2014/main" id="{A36CB14B-80CB-4D60-BA1F-BFB37E21170E}"/>
              </a:ext>
            </a:extLst>
          </p:cNvPr>
          <p:cNvSpPr txBox="1"/>
          <p:nvPr/>
        </p:nvSpPr>
        <p:spPr>
          <a:xfrm>
            <a:off x="4506686" y="4590776"/>
            <a:ext cx="824265" cy="578363"/>
          </a:xfrm>
          <a:prstGeom prst="rect">
            <a:avLst/>
          </a:prstGeom>
          <a:noFill/>
        </p:spPr>
        <p:txBody>
          <a:bodyPr wrap="none" rtlCol="0">
            <a:spAutoFit/>
          </a:bodyPr>
          <a:lstStyle/>
          <a:p>
            <a:r>
              <a:rPr lang="en-US" sz="1579" dirty="0">
                <a:latin typeface="Arial" panose="020B0604020202020204" pitchFamily="34" charset="0"/>
              </a:rPr>
              <a:t>miRNA</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49" name="TextBox 48">
            <a:extLst>
              <a:ext uri="{FF2B5EF4-FFF2-40B4-BE49-F238E27FC236}">
                <a16:creationId xmlns:a16="http://schemas.microsoft.com/office/drawing/2014/main" id="{3D1F0492-7723-407C-9A33-3121A3468D56}"/>
              </a:ext>
            </a:extLst>
          </p:cNvPr>
          <p:cNvSpPr txBox="1"/>
          <p:nvPr/>
        </p:nvSpPr>
        <p:spPr>
          <a:xfrm>
            <a:off x="5308012" y="4814805"/>
            <a:ext cx="891591" cy="578363"/>
          </a:xfrm>
          <a:prstGeom prst="rect">
            <a:avLst/>
          </a:prstGeom>
          <a:noFill/>
        </p:spPr>
        <p:txBody>
          <a:bodyPr wrap="none" rtlCol="0">
            <a:spAutoFit/>
          </a:bodyPr>
          <a:lstStyle/>
          <a:p>
            <a:r>
              <a:rPr lang="en-US" sz="1579" dirty="0">
                <a:latin typeface="Arial" panose="020B0604020202020204" pitchFamily="34" charset="0"/>
              </a:rPr>
              <a:t>Splicing</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50" name="TextBox 49">
            <a:extLst>
              <a:ext uri="{FF2B5EF4-FFF2-40B4-BE49-F238E27FC236}">
                <a16:creationId xmlns:a16="http://schemas.microsoft.com/office/drawing/2014/main" id="{5097A6FF-25CD-44BF-9EE4-E3C444288F8E}"/>
              </a:ext>
            </a:extLst>
          </p:cNvPr>
          <p:cNvSpPr txBox="1"/>
          <p:nvPr/>
        </p:nvSpPr>
        <p:spPr>
          <a:xfrm>
            <a:off x="5611837" y="5429371"/>
            <a:ext cx="1228221" cy="578363"/>
          </a:xfrm>
          <a:prstGeom prst="rect">
            <a:avLst/>
          </a:prstGeom>
          <a:noFill/>
        </p:spPr>
        <p:txBody>
          <a:bodyPr wrap="none" rtlCol="0">
            <a:spAutoFit/>
          </a:bodyPr>
          <a:lstStyle/>
          <a:p>
            <a:r>
              <a:rPr lang="en-US" sz="1579" dirty="0">
                <a:latin typeface="Arial" panose="020B0604020202020204" pitchFamily="34" charset="0"/>
              </a:rPr>
              <a:t>Telomerase</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cxnSp>
        <p:nvCxnSpPr>
          <p:cNvPr id="53" name="Straight Arrow Connector 52">
            <a:extLst>
              <a:ext uri="{FF2B5EF4-FFF2-40B4-BE49-F238E27FC236}">
                <a16:creationId xmlns:a16="http://schemas.microsoft.com/office/drawing/2014/main" id="{F353F715-C6EC-49CC-A780-2F93F2470D61}"/>
              </a:ext>
            </a:extLst>
          </p:cNvPr>
          <p:cNvCxnSpPr/>
          <p:nvPr/>
        </p:nvCxnSpPr>
        <p:spPr>
          <a:xfrm flipH="1">
            <a:off x="5791217" y="3989809"/>
            <a:ext cx="149844" cy="87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2D0645-8D8E-436E-8BFD-CD79861A8B69}"/>
              </a:ext>
            </a:extLst>
          </p:cNvPr>
          <p:cNvCxnSpPr>
            <a:cxnSpLocks/>
            <a:endCxn id="47" idx="0"/>
          </p:cNvCxnSpPr>
          <p:nvPr/>
        </p:nvCxnSpPr>
        <p:spPr>
          <a:xfrm>
            <a:off x="7033405" y="3949826"/>
            <a:ext cx="786344" cy="61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6F75FA1-A220-4D4B-BC04-A0FA79C259D5}"/>
              </a:ext>
            </a:extLst>
          </p:cNvPr>
          <p:cNvSpPr txBox="1"/>
          <p:nvPr/>
        </p:nvSpPr>
        <p:spPr>
          <a:xfrm>
            <a:off x="5328067" y="4184485"/>
            <a:ext cx="1811714" cy="335348"/>
          </a:xfrm>
          <a:prstGeom prst="rect">
            <a:avLst/>
          </a:prstGeom>
          <a:solidFill>
            <a:schemeClr val="bg1"/>
          </a:solidFill>
        </p:spPr>
        <p:txBody>
          <a:bodyPr wrap="none" rtlCol="0">
            <a:spAutoFit/>
          </a:bodyPr>
          <a:lstStyle/>
          <a:p>
            <a:r>
              <a:rPr lang="en-US" sz="1579" dirty="0">
                <a:latin typeface="Arial" panose="020B0604020202020204" pitchFamily="34" charset="0"/>
              </a:rPr>
              <a:t>Possible functions</a:t>
            </a:r>
          </a:p>
        </p:txBody>
      </p:sp>
      <p:sp>
        <p:nvSpPr>
          <p:cNvPr id="3" name="TextBox 2">
            <a:extLst>
              <a:ext uri="{FF2B5EF4-FFF2-40B4-BE49-F238E27FC236}">
                <a16:creationId xmlns:a16="http://schemas.microsoft.com/office/drawing/2014/main" id="{002C0158-4F4F-5FFF-35AC-13C3DD9E78C9}"/>
              </a:ext>
            </a:extLst>
          </p:cNvPr>
          <p:cNvSpPr txBox="1"/>
          <p:nvPr/>
        </p:nvSpPr>
        <p:spPr>
          <a:xfrm>
            <a:off x="140728" y="6535274"/>
            <a:ext cx="4424778" cy="369332"/>
          </a:xfrm>
          <a:prstGeom prst="rect">
            <a:avLst/>
          </a:prstGeom>
          <a:noFill/>
        </p:spPr>
        <p:txBody>
          <a:bodyPr wrap="square">
            <a:spAutoFit/>
          </a:bodyPr>
          <a:lstStyle/>
          <a:p>
            <a:r>
              <a:rPr lang="en-US" sz="1800" dirty="0">
                <a:latin typeface="Arial" panose="020B0604020202020204" pitchFamily="34" charset="0"/>
              </a:rPr>
              <a:t>Many RNAs are functional on their own</a:t>
            </a:r>
          </a:p>
        </p:txBody>
      </p:sp>
      <p:sp>
        <p:nvSpPr>
          <p:cNvPr id="4" name="Freeform: Shape 3">
            <a:extLst>
              <a:ext uri="{FF2B5EF4-FFF2-40B4-BE49-F238E27FC236}">
                <a16:creationId xmlns:a16="http://schemas.microsoft.com/office/drawing/2014/main" id="{FA5C4367-F5B3-D97D-2F5F-DABCF08A50BC}"/>
              </a:ext>
            </a:extLst>
          </p:cNvPr>
          <p:cNvSpPr/>
          <p:nvPr/>
        </p:nvSpPr>
        <p:spPr>
          <a:xfrm>
            <a:off x="10702099" y="3740524"/>
            <a:ext cx="1506793" cy="1711549"/>
          </a:xfrm>
          <a:custGeom>
            <a:avLst/>
            <a:gdLst>
              <a:gd name="connsiteX0" fmla="*/ 1029854 w 1387532"/>
              <a:gd name="connsiteY0" fmla="*/ 0 h 1662546"/>
              <a:gd name="connsiteX1" fmla="*/ 1334654 w 1387532"/>
              <a:gd name="connsiteY1" fmla="*/ 267855 h 1662546"/>
              <a:gd name="connsiteX2" fmla="*/ 1362363 w 1387532"/>
              <a:gd name="connsiteY2" fmla="*/ 882073 h 1662546"/>
              <a:gd name="connsiteX3" fmla="*/ 1071418 w 1387532"/>
              <a:gd name="connsiteY3" fmla="*/ 1440873 h 1662546"/>
              <a:gd name="connsiteX4" fmla="*/ 471054 w 1387532"/>
              <a:gd name="connsiteY4" fmla="*/ 1602509 h 1662546"/>
              <a:gd name="connsiteX5" fmla="*/ 0 w 1387532"/>
              <a:gd name="connsiteY5" fmla="*/ 1662546 h 1662546"/>
              <a:gd name="connsiteX0" fmla="*/ 872836 w 1395793"/>
              <a:gd name="connsiteY0" fmla="*/ 0 h 1607128"/>
              <a:gd name="connsiteX1" fmla="*/ 1334654 w 1395793"/>
              <a:gd name="connsiteY1" fmla="*/ 212437 h 1607128"/>
              <a:gd name="connsiteX2" fmla="*/ 1362363 w 1395793"/>
              <a:gd name="connsiteY2" fmla="*/ 826655 h 1607128"/>
              <a:gd name="connsiteX3" fmla="*/ 1071418 w 1395793"/>
              <a:gd name="connsiteY3" fmla="*/ 1385455 h 1607128"/>
              <a:gd name="connsiteX4" fmla="*/ 471054 w 1395793"/>
              <a:gd name="connsiteY4" fmla="*/ 1547091 h 1607128"/>
              <a:gd name="connsiteX5" fmla="*/ 0 w 1395793"/>
              <a:gd name="connsiteY5" fmla="*/ 1607128 h 1607128"/>
              <a:gd name="connsiteX0" fmla="*/ 872836 w 1385391"/>
              <a:gd name="connsiteY0" fmla="*/ 0 h 1607128"/>
              <a:gd name="connsiteX1" fmla="*/ 1311563 w 1385391"/>
              <a:gd name="connsiteY1" fmla="*/ 281710 h 1607128"/>
              <a:gd name="connsiteX2" fmla="*/ 1362363 w 1385391"/>
              <a:gd name="connsiteY2" fmla="*/ 826655 h 1607128"/>
              <a:gd name="connsiteX3" fmla="*/ 1071418 w 1385391"/>
              <a:gd name="connsiteY3" fmla="*/ 1385455 h 1607128"/>
              <a:gd name="connsiteX4" fmla="*/ 471054 w 1385391"/>
              <a:gd name="connsiteY4" fmla="*/ 1547091 h 1607128"/>
              <a:gd name="connsiteX5" fmla="*/ 0 w 1385391"/>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471054 w 1414864"/>
              <a:gd name="connsiteY4" fmla="*/ 1547091 h 1607128"/>
              <a:gd name="connsiteX5" fmla="*/ 0 w 1414864"/>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614218 w 1414864"/>
              <a:gd name="connsiteY4" fmla="*/ 1542473 h 1607128"/>
              <a:gd name="connsiteX5" fmla="*/ 0 w 1414864"/>
              <a:gd name="connsiteY5" fmla="*/ 1607128 h 16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864" h="1607128">
                <a:moveTo>
                  <a:pt x="872836" y="0"/>
                </a:moveTo>
                <a:cubicBezTo>
                  <a:pt x="997527" y="60421"/>
                  <a:pt x="1223818" y="143164"/>
                  <a:pt x="1311563" y="281710"/>
                </a:cubicBezTo>
                <a:cubicBezTo>
                  <a:pt x="1399308" y="420256"/>
                  <a:pt x="1439332" y="647317"/>
                  <a:pt x="1399308" y="831274"/>
                </a:cubicBezTo>
                <a:cubicBezTo>
                  <a:pt x="1359284" y="1015232"/>
                  <a:pt x="1202266" y="1266922"/>
                  <a:pt x="1071418" y="1385455"/>
                </a:cubicBezTo>
                <a:cubicBezTo>
                  <a:pt x="940570" y="1503988"/>
                  <a:pt x="792788" y="1505528"/>
                  <a:pt x="614218" y="1542473"/>
                </a:cubicBezTo>
                <a:cubicBezTo>
                  <a:pt x="435648" y="1579418"/>
                  <a:pt x="146242" y="1595582"/>
                  <a:pt x="0" y="1607128"/>
                </a:cubicBezTo>
              </a:path>
            </a:pathLst>
          </a:custGeom>
          <a:noFill/>
          <a:ln w="15875">
            <a:solidFill>
              <a:srgbClr val="0070C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1" name="TextBox 20">
            <a:extLst>
              <a:ext uri="{FF2B5EF4-FFF2-40B4-BE49-F238E27FC236}">
                <a16:creationId xmlns:a16="http://schemas.microsoft.com/office/drawing/2014/main" id="{621446F4-D688-2D6B-FF81-DD686C441D30}"/>
              </a:ext>
            </a:extLst>
          </p:cNvPr>
          <p:cNvSpPr txBox="1"/>
          <p:nvPr/>
        </p:nvSpPr>
        <p:spPr>
          <a:xfrm>
            <a:off x="11786330" y="4525849"/>
            <a:ext cx="813043" cy="387350"/>
          </a:xfrm>
          <a:prstGeom prst="rect">
            <a:avLst/>
          </a:prstGeom>
          <a:solidFill>
            <a:schemeClr val="bg1">
              <a:alpha val="64000"/>
            </a:schemeClr>
          </a:solidFill>
        </p:spPr>
        <p:txBody>
          <a:bodyPr wrap="none" rtlCol="0">
            <a:spAutoFit/>
          </a:bodyPr>
          <a:lstStyle/>
          <a:p>
            <a:pPr algn="l"/>
            <a:r>
              <a:rPr lang="en-US" sz="1917" dirty="0" err="1">
                <a:solidFill>
                  <a:srgbClr val="C00000"/>
                </a:solidFill>
                <a:latin typeface="Arial" panose="020B0604020202020204" pitchFamily="34" charset="0"/>
                <a:cs typeface="Arial" panose="020B0604020202020204" pitchFamily="34" charset="0"/>
              </a:rPr>
              <a:t>Proks</a:t>
            </a:r>
            <a:endParaRPr lang="en-US" sz="1917"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6BAD9F-5F60-3CF6-9365-3CAE0A5F7D44}"/>
              </a:ext>
            </a:extLst>
          </p:cNvPr>
          <p:cNvSpPr txBox="1"/>
          <p:nvPr/>
        </p:nvSpPr>
        <p:spPr>
          <a:xfrm>
            <a:off x="4076593" y="3136924"/>
            <a:ext cx="1927131"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Non-coding RNA</a:t>
            </a:r>
          </a:p>
        </p:txBody>
      </p:sp>
      <p:sp>
        <p:nvSpPr>
          <p:cNvPr id="24" name="TextBox 23">
            <a:extLst>
              <a:ext uri="{FF2B5EF4-FFF2-40B4-BE49-F238E27FC236}">
                <a16:creationId xmlns:a16="http://schemas.microsoft.com/office/drawing/2014/main" id="{44C932FD-883E-CD95-519C-933C3A082AC1}"/>
              </a:ext>
            </a:extLst>
          </p:cNvPr>
          <p:cNvSpPr txBox="1"/>
          <p:nvPr/>
        </p:nvSpPr>
        <p:spPr>
          <a:xfrm>
            <a:off x="10595856" y="3144379"/>
            <a:ext cx="1467068"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Coding RNA</a:t>
            </a:r>
          </a:p>
        </p:txBody>
      </p:sp>
      <p:sp>
        <p:nvSpPr>
          <p:cNvPr id="29" name="object 98">
            <a:extLst>
              <a:ext uri="{FF2B5EF4-FFF2-40B4-BE49-F238E27FC236}">
                <a16:creationId xmlns:a16="http://schemas.microsoft.com/office/drawing/2014/main" id="{508416F7-20B9-F4BF-5D4E-3F10C6F0C959}"/>
              </a:ext>
            </a:extLst>
          </p:cNvPr>
          <p:cNvSpPr/>
          <p:nvPr/>
        </p:nvSpPr>
        <p:spPr>
          <a:xfrm>
            <a:off x="7722357" y="5180917"/>
            <a:ext cx="1478291" cy="1410464"/>
          </a:xfrm>
          <a:prstGeom prst="rect">
            <a:avLst/>
          </a:prstGeom>
          <a:blipFill>
            <a:blip r:embed="rId7" cstate="print"/>
            <a:stretch>
              <a:fillRect l="-8" r="-103198"/>
            </a:stretch>
          </a:blipFill>
        </p:spPr>
        <p:txBody>
          <a:bodyPr wrap="square" lIns="0" tIns="0" rIns="0" bIns="0" rtlCol="0"/>
          <a:lstStyle/>
          <a:p>
            <a:endParaRPr sz="1984"/>
          </a:p>
        </p:txBody>
      </p:sp>
      <p:sp>
        <p:nvSpPr>
          <p:cNvPr id="42" name="TextBox 41">
            <a:extLst>
              <a:ext uri="{FF2B5EF4-FFF2-40B4-BE49-F238E27FC236}">
                <a16:creationId xmlns:a16="http://schemas.microsoft.com/office/drawing/2014/main" id="{E8B182E8-40CF-572E-7621-CD91F15E91CE}"/>
              </a:ext>
            </a:extLst>
          </p:cNvPr>
          <p:cNvSpPr txBox="1"/>
          <p:nvPr/>
        </p:nvSpPr>
        <p:spPr>
          <a:xfrm>
            <a:off x="7959324" y="6497127"/>
            <a:ext cx="1167307"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ribosome</a:t>
            </a:r>
          </a:p>
        </p:txBody>
      </p:sp>
      <p:sp>
        <p:nvSpPr>
          <p:cNvPr id="44" name="TextBox 43">
            <a:extLst>
              <a:ext uri="{FF2B5EF4-FFF2-40B4-BE49-F238E27FC236}">
                <a16:creationId xmlns:a16="http://schemas.microsoft.com/office/drawing/2014/main" id="{01071B52-B540-02DD-18AD-7EC3ACAD2E63}"/>
              </a:ext>
            </a:extLst>
          </p:cNvPr>
          <p:cNvSpPr txBox="1"/>
          <p:nvPr/>
        </p:nvSpPr>
        <p:spPr>
          <a:xfrm>
            <a:off x="10156510" y="5805765"/>
            <a:ext cx="1019831" cy="387350"/>
          </a:xfrm>
          <a:prstGeom prst="rect">
            <a:avLst/>
          </a:prstGeom>
          <a:noFill/>
        </p:spPr>
        <p:txBody>
          <a:bodyPr wrap="none" rtlCol="0">
            <a:spAutoFit/>
          </a:bodyPr>
          <a:lstStyle/>
          <a:p>
            <a:pPr algn="l"/>
            <a:r>
              <a:rPr lang="en-US" sz="1917" b="1" dirty="0">
                <a:latin typeface="Arial" panose="020B0604020202020204" pitchFamily="34" charset="0"/>
                <a:cs typeface="Arial" panose="020B0604020202020204" pitchFamily="34" charset="0"/>
              </a:rPr>
              <a:t>protein</a:t>
            </a:r>
          </a:p>
        </p:txBody>
      </p:sp>
      <p:sp>
        <p:nvSpPr>
          <p:cNvPr id="2" name="Date Placeholder 1">
            <a:extLst>
              <a:ext uri="{FF2B5EF4-FFF2-40B4-BE49-F238E27FC236}">
                <a16:creationId xmlns:a16="http://schemas.microsoft.com/office/drawing/2014/main" id="{685C7190-6E28-B48A-D5A9-F04EA11E7E63}"/>
              </a:ext>
            </a:extLst>
          </p:cNvPr>
          <p:cNvSpPr>
            <a:spLocks noGrp="1"/>
          </p:cNvSpPr>
          <p:nvPr>
            <p:ph type="dt" sz="half" idx="10"/>
          </p:nvPr>
        </p:nvSpPr>
        <p:spPr/>
        <p:txBody>
          <a:bodyPr/>
          <a:lstStyle/>
          <a:p>
            <a:fld id="{484F2C6D-069C-43D3-826F-EE948814BC50}" type="datetime1">
              <a:rPr lang="en-US" smtClean="0"/>
              <a:t>2/4/2025</a:t>
            </a:fld>
            <a:endParaRPr lang="en-US"/>
          </a:p>
        </p:txBody>
      </p:sp>
      <p:sp>
        <p:nvSpPr>
          <p:cNvPr id="17" name="Footer Placeholder 16">
            <a:extLst>
              <a:ext uri="{FF2B5EF4-FFF2-40B4-BE49-F238E27FC236}">
                <a16:creationId xmlns:a16="http://schemas.microsoft.com/office/drawing/2014/main" id="{9D255D1B-EA09-128C-976A-C32B0BBACB46}"/>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E7A76C88-7AC9-F03C-1E46-97B274C607F3}"/>
              </a:ext>
            </a:extLst>
          </p:cNvPr>
          <p:cNvSpPr>
            <a:spLocks noGrp="1"/>
          </p:cNvSpPr>
          <p:nvPr>
            <p:ph type="sldNum" sz="quarter" idx="12"/>
          </p:nvPr>
        </p:nvSpPr>
        <p:spPr/>
        <p:txBody>
          <a:bodyPr/>
          <a:lstStyle/>
          <a:p>
            <a:fld id="{DC3BB032-4020-48F4-953B-341806DC4A2B}" type="slidenum">
              <a:rPr lang="en-US" smtClean="0"/>
              <a:t>8</a:t>
            </a:fld>
            <a:endParaRPr lang="en-US"/>
          </a:p>
        </p:txBody>
      </p:sp>
    </p:spTree>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24681" y="79755"/>
            <a:ext cx="11556638" cy="471487"/>
          </a:xfrm>
        </p:spPr>
        <p:txBody>
          <a:bodyPr>
            <a:normAutofit fontScale="90000"/>
          </a:bodyPr>
          <a:lstStyle/>
          <a:p>
            <a:pPr eaLnBrk="1" hangingPunct="1"/>
            <a:r>
              <a:rPr lang="en-US" altLang="en-US" sz="2982" dirty="0">
                <a:cs typeface="Arial" panose="020B0604020202020204" pitchFamily="34" charset="0"/>
              </a:rPr>
              <a:t>The Genetic Code – Converting a DNA/RNA Sequence to a Protein</a:t>
            </a:r>
          </a:p>
        </p:txBody>
      </p:sp>
      <p:sp>
        <p:nvSpPr>
          <p:cNvPr id="5" name="TextBox 4">
            <a:extLst>
              <a:ext uri="{FF2B5EF4-FFF2-40B4-BE49-F238E27FC236}">
                <a16:creationId xmlns:a16="http://schemas.microsoft.com/office/drawing/2014/main" id="{4A7B2DB1-30AA-4744-85C1-D2A457F38B45}"/>
              </a:ext>
            </a:extLst>
          </p:cNvPr>
          <p:cNvSpPr txBox="1"/>
          <p:nvPr/>
        </p:nvSpPr>
        <p:spPr>
          <a:xfrm>
            <a:off x="62896" y="5517101"/>
            <a:ext cx="7721123" cy="1272400"/>
          </a:xfrm>
          <a:prstGeom prst="rect">
            <a:avLst/>
          </a:prstGeom>
          <a:noFill/>
        </p:spPr>
        <p:txBody>
          <a:bodyPr wrap="square" rtlCol="0">
            <a:spAutoFit/>
          </a:bodyPr>
          <a:lstStyle/>
          <a:p>
            <a:r>
              <a:rPr lang="en-US" sz="1917" dirty="0">
                <a:latin typeface="Arial" panose="020B0604020202020204" pitchFamily="34" charset="0"/>
                <a:cs typeface="Arial" panose="020B0604020202020204" pitchFamily="34" charset="0"/>
              </a:rPr>
              <a:t>Special Codons:</a:t>
            </a:r>
          </a:p>
          <a:p>
            <a:pPr lvl="1"/>
            <a:r>
              <a:rPr lang="en-US" sz="1917" dirty="0">
                <a:latin typeface="Arial" panose="020B0604020202020204" pitchFamily="34" charset="0"/>
                <a:cs typeface="Arial" panose="020B0604020202020204" pitchFamily="34" charset="0"/>
              </a:rPr>
              <a:t>AUG = Is used to begin almost all proteins that are synthesized on the ribosome, codes for methionine when found internally.</a:t>
            </a:r>
          </a:p>
          <a:p>
            <a:pPr lvl="1"/>
            <a:r>
              <a:rPr lang="en-US" sz="1917" dirty="0">
                <a:latin typeface="Arial" panose="020B0604020202020204" pitchFamily="34" charset="0"/>
                <a:cs typeface="Arial" panose="020B0604020202020204" pitchFamily="34" charset="0"/>
              </a:rPr>
              <a:t>UAA, UAG, UGA = stop codons, terminate synthesis</a:t>
            </a:r>
          </a:p>
        </p:txBody>
      </p:sp>
      <p:sp>
        <p:nvSpPr>
          <p:cNvPr id="2" name="TextBox 1">
            <a:extLst>
              <a:ext uri="{FF2B5EF4-FFF2-40B4-BE49-F238E27FC236}">
                <a16:creationId xmlns:a16="http://schemas.microsoft.com/office/drawing/2014/main" id="{ABF48C04-ED60-40B0-B75F-9534000A2BD5}"/>
              </a:ext>
            </a:extLst>
          </p:cNvPr>
          <p:cNvSpPr txBox="1"/>
          <p:nvPr/>
        </p:nvSpPr>
        <p:spPr>
          <a:xfrm>
            <a:off x="140673" y="4336051"/>
            <a:ext cx="7069946" cy="1272400"/>
          </a:xfrm>
          <a:prstGeom prst="rect">
            <a:avLst/>
          </a:prstGeom>
          <a:noFill/>
        </p:spPr>
        <p:txBody>
          <a:bodyPr wrap="square" rtlCol="0">
            <a:spAutoFit/>
          </a:bodyPr>
          <a:lstStyle/>
          <a:p>
            <a:pPr marL="242259" indent="-242259">
              <a:buFont typeface="Arial" panose="020B0604020202020204" pitchFamily="34" charset="0"/>
              <a:buChar char="•"/>
            </a:pPr>
            <a:r>
              <a:rPr lang="en-US" sz="1917" dirty="0">
                <a:latin typeface="Arial" panose="020B0604020202020204" pitchFamily="34" charset="0"/>
              </a:rPr>
              <a:t>Each codon codes for one amino acid.</a:t>
            </a:r>
          </a:p>
          <a:p>
            <a:pPr marL="242259" indent="-242259">
              <a:buFont typeface="Arial" panose="020B0604020202020204" pitchFamily="34" charset="0"/>
              <a:buChar char="•"/>
            </a:pPr>
            <a:r>
              <a:rPr lang="en-US" sz="1917" dirty="0">
                <a:latin typeface="Arial" panose="020B0604020202020204" pitchFamily="34" charset="0"/>
              </a:rPr>
              <a:t>Many amino acids are coded by more than one codon.</a:t>
            </a:r>
          </a:p>
          <a:p>
            <a:pPr marL="242259" indent="-242259">
              <a:buFont typeface="Arial" panose="020B0604020202020204" pitchFamily="34" charset="0"/>
              <a:buChar char="•"/>
            </a:pPr>
            <a:r>
              <a:rPr lang="en-US" sz="1917" dirty="0">
                <a:latin typeface="Arial" panose="020B0604020202020204" pitchFamily="34" charset="0"/>
              </a:rPr>
              <a:t>Most organisms use the same codon table – some codons have different meanings in some organisms.</a:t>
            </a:r>
          </a:p>
        </p:txBody>
      </p:sp>
      <p:sp>
        <p:nvSpPr>
          <p:cNvPr id="3" name="TextBox 2">
            <a:extLst>
              <a:ext uri="{FF2B5EF4-FFF2-40B4-BE49-F238E27FC236}">
                <a16:creationId xmlns:a16="http://schemas.microsoft.com/office/drawing/2014/main" id="{586A7C1E-E665-4E82-861F-A278778A6F30}"/>
              </a:ext>
            </a:extLst>
          </p:cNvPr>
          <p:cNvSpPr txBox="1"/>
          <p:nvPr/>
        </p:nvSpPr>
        <p:spPr>
          <a:xfrm>
            <a:off x="6126189" y="3096889"/>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..U-</a:t>
            </a:r>
            <a:r>
              <a:rPr lang="en-US" sz="3052" b="1" dirty="0">
                <a:solidFill>
                  <a:srgbClr val="00B050"/>
                </a:solidFill>
                <a:latin typeface="Courier New" panose="02070309020205020404" pitchFamily="49" charset="0"/>
                <a:cs typeface="Courier New" panose="02070309020205020404" pitchFamily="49" charset="0"/>
              </a:rPr>
              <a:t>AUG</a:t>
            </a:r>
            <a:r>
              <a:rPr lang="en-US" sz="3052" dirty="0">
                <a:latin typeface="Courier New" panose="02070309020205020404" pitchFamily="49" charset="0"/>
                <a:cs typeface="Courier New" panose="02070309020205020404" pitchFamily="49" charset="0"/>
              </a:rPr>
              <a:t>-CCC-AUG-UGG-</a:t>
            </a:r>
            <a:r>
              <a:rPr lang="en-US" sz="3052"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5796961" y="1071711"/>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7789982" y="1589423"/>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7789982" y="2601146"/>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7784019" y="3703638"/>
            <a:ext cx="0" cy="106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9732933" y="1458967"/>
            <a:ext cx="1823704" cy="354584"/>
          </a:xfrm>
          <a:prstGeom prst="rect">
            <a:avLst/>
          </a:prstGeom>
          <a:noFill/>
        </p:spPr>
        <p:txBody>
          <a:bodyPr wrap="none" rtlCol="0">
            <a:spAutoFit/>
          </a:bodyPr>
          <a:lstStyle/>
          <a:p>
            <a:r>
              <a:rPr lang="en-US" sz="1704"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6126188" y="2025138"/>
            <a:ext cx="5368777"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9674164" y="2392423"/>
            <a:ext cx="2006447" cy="354584"/>
          </a:xfrm>
          <a:prstGeom prst="rect">
            <a:avLst/>
          </a:prstGeom>
          <a:noFill/>
        </p:spPr>
        <p:txBody>
          <a:bodyPr wrap="none" rtlCol="0">
            <a:spAutoFit/>
          </a:bodyPr>
          <a:lstStyle/>
          <a:p>
            <a:r>
              <a:rPr lang="en-US" sz="1704" dirty="0">
                <a:latin typeface="Arial" panose="020B0604020202020204" pitchFamily="34" charset="0"/>
              </a:rPr>
              <a:t>(mRNA Sequence)</a:t>
            </a:r>
          </a:p>
        </p:txBody>
      </p:sp>
      <p:sp>
        <p:nvSpPr>
          <p:cNvPr id="15" name="TextBox 14">
            <a:extLst>
              <a:ext uri="{FF2B5EF4-FFF2-40B4-BE49-F238E27FC236}">
                <a16:creationId xmlns:a16="http://schemas.microsoft.com/office/drawing/2014/main" id="{5D9F76E6-8C8C-4AAA-9D14-7DD8B0EA0AC9}"/>
              </a:ext>
            </a:extLst>
          </p:cNvPr>
          <p:cNvSpPr txBox="1"/>
          <p:nvPr/>
        </p:nvSpPr>
        <p:spPr>
          <a:xfrm>
            <a:off x="9820579" y="3549401"/>
            <a:ext cx="2838979" cy="1141338"/>
          </a:xfrm>
          <a:prstGeom prst="rect">
            <a:avLst/>
          </a:prstGeom>
          <a:noFill/>
        </p:spPr>
        <p:txBody>
          <a:bodyPr wrap="square" rtlCol="0">
            <a:spAutoFit/>
          </a:bodyPr>
          <a:lstStyle/>
          <a:p>
            <a:r>
              <a:rPr lang="en-US" sz="1704" dirty="0">
                <a:latin typeface="Arial" panose="020B0604020202020204" pitchFamily="34" charset="0"/>
              </a:rPr>
              <a:t>(Punctuated  RNA sequence – how the ribosome interprets the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10466804" y="5687781"/>
            <a:ext cx="2068195" cy="354584"/>
          </a:xfrm>
          <a:prstGeom prst="rect">
            <a:avLst/>
          </a:prstGeom>
          <a:noFill/>
        </p:spPr>
        <p:txBody>
          <a:bodyPr wrap="none" rtlCol="0">
            <a:spAutoFit/>
          </a:bodyPr>
          <a:lstStyle/>
          <a:p>
            <a:r>
              <a:rPr lang="en-US" sz="1704" dirty="0">
                <a:latin typeface="Arial" panose="020B0604020202020204" pitchFamily="34" charset="0"/>
              </a:rPr>
              <a:t>(Protein Sequence)</a:t>
            </a:r>
          </a:p>
        </p:txBody>
      </p:sp>
      <p:pic>
        <p:nvPicPr>
          <p:cNvPr id="4" name="Picture 4">
            <a:extLst>
              <a:ext uri="{FF2B5EF4-FFF2-40B4-BE49-F238E27FC236}">
                <a16:creationId xmlns:a16="http://schemas.microsoft.com/office/drawing/2014/main" id="{50DFA4F2-5610-4BB9-87F6-C170D94B0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859"/>
          <a:stretch>
            <a:fillRect/>
          </a:stretch>
        </p:blipFill>
        <p:spPr bwMode="auto">
          <a:xfrm>
            <a:off x="62897" y="674181"/>
            <a:ext cx="5950562" cy="3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B474994-1D53-49A9-86F1-39EDB16F5B32}"/>
              </a:ext>
            </a:extLst>
          </p:cNvPr>
          <p:cNvSpPr txBox="1"/>
          <p:nvPr/>
        </p:nvSpPr>
        <p:spPr>
          <a:xfrm>
            <a:off x="7222440" y="5346418"/>
            <a:ext cx="3865161" cy="335348"/>
          </a:xfrm>
          <a:prstGeom prst="rect">
            <a:avLst/>
          </a:prstGeom>
          <a:noFill/>
        </p:spPr>
        <p:txBody>
          <a:bodyPr wrap="none" rtlCol="0">
            <a:spAutoFit/>
          </a:bodyPr>
          <a:lstStyle/>
          <a:p>
            <a:r>
              <a:rPr lang="en-US" sz="1579" dirty="0">
                <a:latin typeface="Arial" panose="020B0604020202020204" pitchFamily="34" charset="0"/>
              </a:rPr>
              <a:t>________-________-________-_______</a:t>
            </a:r>
          </a:p>
        </p:txBody>
      </p:sp>
      <p:sp>
        <p:nvSpPr>
          <p:cNvPr id="6" name="TextBox 5">
            <a:extLst>
              <a:ext uri="{FF2B5EF4-FFF2-40B4-BE49-F238E27FC236}">
                <a16:creationId xmlns:a16="http://schemas.microsoft.com/office/drawing/2014/main" id="{7F3E6845-AFF3-708E-A490-118DE2015C93}"/>
              </a:ext>
            </a:extLst>
          </p:cNvPr>
          <p:cNvSpPr txBox="1"/>
          <p:nvPr/>
        </p:nvSpPr>
        <p:spPr>
          <a:xfrm>
            <a:off x="6034256" y="736816"/>
            <a:ext cx="5121915" cy="389787"/>
          </a:xfrm>
          <a:prstGeom prst="rect">
            <a:avLst/>
          </a:prstGeom>
          <a:noFill/>
        </p:spPr>
        <p:txBody>
          <a:bodyPr wrap="none" rtlCol="0">
            <a:spAutoFit/>
          </a:bodyPr>
          <a:lstStyle/>
          <a:p>
            <a:r>
              <a:rPr lang="en-US" sz="1933" dirty="0">
                <a:latin typeface="Arial" panose="020B0604020202020204" pitchFamily="34" charset="0"/>
              </a:rPr>
              <a:t>Codon = 3 bases that code for an amino acid</a:t>
            </a:r>
          </a:p>
        </p:txBody>
      </p:sp>
      <p:sp>
        <p:nvSpPr>
          <p:cNvPr id="18" name="Date Placeholder 17">
            <a:extLst>
              <a:ext uri="{FF2B5EF4-FFF2-40B4-BE49-F238E27FC236}">
                <a16:creationId xmlns:a16="http://schemas.microsoft.com/office/drawing/2014/main" id="{67DD3B27-B1AC-7D37-004B-31A78984536F}"/>
              </a:ext>
            </a:extLst>
          </p:cNvPr>
          <p:cNvSpPr>
            <a:spLocks noGrp="1"/>
          </p:cNvSpPr>
          <p:nvPr>
            <p:ph type="dt" sz="half" idx="10"/>
          </p:nvPr>
        </p:nvSpPr>
        <p:spPr/>
        <p:txBody>
          <a:bodyPr/>
          <a:lstStyle/>
          <a:p>
            <a:fld id="{1B9076C5-C725-4C89-B65D-6CD4258624B7}" type="datetime1">
              <a:rPr lang="en-US" smtClean="0"/>
              <a:t>2/4/2025</a:t>
            </a:fld>
            <a:endParaRPr lang="en-US"/>
          </a:p>
        </p:txBody>
      </p:sp>
      <p:sp>
        <p:nvSpPr>
          <p:cNvPr id="21" name="Footer Placeholder 20">
            <a:extLst>
              <a:ext uri="{FF2B5EF4-FFF2-40B4-BE49-F238E27FC236}">
                <a16:creationId xmlns:a16="http://schemas.microsoft.com/office/drawing/2014/main" id="{931AE000-EF4C-9C99-FB4C-3C2184947C04}"/>
              </a:ext>
            </a:extLst>
          </p:cNvPr>
          <p:cNvSpPr>
            <a:spLocks noGrp="1"/>
          </p:cNvSpPr>
          <p:nvPr>
            <p:ph type="ftr" sz="quarter" idx="11"/>
          </p:nvPr>
        </p:nvSpPr>
        <p:spPr/>
        <p:txBody>
          <a:bodyPr/>
          <a:lstStyle/>
          <a:p>
            <a:r>
              <a:rPr lang="en-US"/>
              <a:t>Drugs and Disease Spring 2025 - Lecture 4</a:t>
            </a:r>
          </a:p>
        </p:txBody>
      </p:sp>
      <p:sp>
        <p:nvSpPr>
          <p:cNvPr id="22" name="Slide Number Placeholder 21">
            <a:extLst>
              <a:ext uri="{FF2B5EF4-FFF2-40B4-BE49-F238E27FC236}">
                <a16:creationId xmlns:a16="http://schemas.microsoft.com/office/drawing/2014/main" id="{8DD7EBF7-FED7-EA3E-AE74-B18AC88E196D}"/>
              </a:ext>
            </a:extLst>
          </p:cNvPr>
          <p:cNvSpPr>
            <a:spLocks noGrp="1"/>
          </p:cNvSpPr>
          <p:nvPr>
            <p:ph type="sldNum" sz="quarter" idx="12"/>
          </p:nvPr>
        </p:nvSpPr>
        <p:spPr/>
        <p:txBody>
          <a:bodyPr/>
          <a:lstStyle/>
          <a:p>
            <a:fld id="{DC3BB032-4020-48F4-953B-341806DC4A2B}" type="slidenum">
              <a:rPr lang="en-US" smtClean="0"/>
              <a:t>9</a:t>
            </a:fld>
            <a:endParaRPr lang="en-US"/>
          </a:p>
        </p:txBody>
      </p:sp>
    </p:spTree>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ags/tag2.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3290</TotalTime>
  <Words>8315</Words>
  <Application>Microsoft Office PowerPoint</Application>
  <PresentationFormat>Custom</PresentationFormat>
  <Paragraphs>1206</Paragraphs>
  <Slides>56</Slides>
  <Notes>30</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7" baseType="lpstr">
      <vt:lpstr>Arial</vt:lpstr>
      <vt:lpstr>Calibri</vt:lpstr>
      <vt:lpstr>Comic Sans MS</vt:lpstr>
      <vt:lpstr>Courier New</vt:lpstr>
      <vt:lpstr>Symbol</vt:lpstr>
      <vt:lpstr>Times</vt:lpstr>
      <vt:lpstr>Times New Roman</vt:lpstr>
      <vt:lpstr>Wingdings</vt:lpstr>
      <vt:lpstr>Office Theme</vt:lpstr>
      <vt:lpstr>MDLDrawObject Class</vt:lpstr>
      <vt:lpstr>Image</vt:lpstr>
      <vt:lpstr>PowerPoint Presentation</vt:lpstr>
      <vt:lpstr>PowerPoint Presentation</vt:lpstr>
      <vt:lpstr>Polysaccharides as Structural Molecules</vt:lpstr>
      <vt:lpstr>PowerPoint Presentation</vt:lpstr>
      <vt:lpstr>PowerPoint Presentation</vt:lpstr>
      <vt:lpstr>PowerPoint Presentation</vt:lpstr>
      <vt:lpstr>PowerPoint Presentation</vt:lpstr>
      <vt:lpstr>PowerPoint Presentation</vt:lpstr>
      <vt:lpstr>The Genetic Code – Converting a DNA/RNA Sequence to a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Activation of Tc-Cells A. Dendritic Cells Acquire Antigen from Viruses and Cancerous Cells</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208</cp:revision>
  <cp:lastPrinted>2018-09-02T10:14:33Z</cp:lastPrinted>
  <dcterms:created xsi:type="dcterms:W3CDTF">2011-08-23T09:25:13Z</dcterms:created>
  <dcterms:modified xsi:type="dcterms:W3CDTF">2025-02-05T01:44:59Z</dcterms:modified>
</cp:coreProperties>
</file>