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ebp" ContentType="image/jpeg"/>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43.jpg" ContentType="image/jpg"/>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2.xml" ContentType="application/inkml+xml"/>
  <Override PartName="/ppt/ink/ink3.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4.xml" ContentType="application/inkml+xml"/>
  <Override PartName="/ppt/ink/ink5.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6.xml" ContentType="application/inkml+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ink/ink7.xml" ContentType="application/inkml+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ink/ink8.xml" ContentType="application/inkml+xml"/>
  <Override PartName="/ppt/ink/ink9.xml" ContentType="application/inkml+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8" r:id="rId2"/>
    <p:sldId id="311" r:id="rId3"/>
    <p:sldId id="598" r:id="rId4"/>
    <p:sldId id="599" r:id="rId5"/>
    <p:sldId id="439" r:id="rId6"/>
    <p:sldId id="369" r:id="rId7"/>
    <p:sldId id="355" r:id="rId8"/>
    <p:sldId id="297" r:id="rId9"/>
    <p:sldId id="364" r:id="rId10"/>
    <p:sldId id="365" r:id="rId11"/>
    <p:sldId id="366" r:id="rId12"/>
    <p:sldId id="370" r:id="rId13"/>
    <p:sldId id="358" r:id="rId14"/>
    <p:sldId id="359" r:id="rId15"/>
    <p:sldId id="600" r:id="rId16"/>
    <p:sldId id="377" r:id="rId17"/>
    <p:sldId id="474" r:id="rId18"/>
    <p:sldId id="586" r:id="rId19"/>
    <p:sldId id="475" r:id="rId20"/>
    <p:sldId id="256" r:id="rId21"/>
    <p:sldId id="375" r:id="rId22"/>
    <p:sldId id="352" r:id="rId23"/>
    <p:sldId id="437" r:id="rId24"/>
    <p:sldId id="356" r:id="rId25"/>
    <p:sldId id="394" r:id="rId26"/>
    <p:sldId id="587" r:id="rId27"/>
    <p:sldId id="588" r:id="rId28"/>
    <p:sldId id="589" r:id="rId29"/>
    <p:sldId id="590" r:id="rId30"/>
    <p:sldId id="457" r:id="rId31"/>
    <p:sldId id="435" r:id="rId32"/>
    <p:sldId id="396" r:id="rId33"/>
    <p:sldId id="397" r:id="rId34"/>
    <p:sldId id="545" r:id="rId35"/>
    <p:sldId id="594" r:id="rId36"/>
    <p:sldId id="380" r:id="rId37"/>
    <p:sldId id="381" r:id="rId38"/>
    <p:sldId id="280" r:id="rId39"/>
    <p:sldId id="272" r:id="rId40"/>
    <p:sldId id="395" r:id="rId41"/>
    <p:sldId id="390" r:id="rId42"/>
    <p:sldId id="454" r:id="rId43"/>
    <p:sldId id="455" r:id="rId44"/>
    <p:sldId id="546" r:id="rId45"/>
    <p:sldId id="492" r:id="rId46"/>
    <p:sldId id="547" r:id="rId47"/>
    <p:sldId id="543" r:id="rId48"/>
    <p:sldId id="538" r:id="rId49"/>
    <p:sldId id="541" r:id="rId50"/>
    <p:sldId id="493" r:id="rId51"/>
    <p:sldId id="548" r:id="rId52"/>
    <p:sldId id="615" r:id="rId53"/>
    <p:sldId id="549" r:id="rId54"/>
    <p:sldId id="550" r:id="rId55"/>
    <p:sldId id="602" r:id="rId56"/>
    <p:sldId id="603" r:id="rId57"/>
    <p:sldId id="604" r:id="rId58"/>
    <p:sldId id="605" r:id="rId59"/>
    <p:sldId id="606" r:id="rId60"/>
    <p:sldId id="607" r:id="rId61"/>
    <p:sldId id="608" r:id="rId62"/>
    <p:sldId id="609" r:id="rId63"/>
    <p:sldId id="610" r:id="rId64"/>
    <p:sldId id="611" r:id="rId65"/>
    <p:sldId id="612" r:id="rId66"/>
    <p:sldId id="613" r:id="rId67"/>
    <p:sldId id="614" r:id="rId68"/>
  </p:sldIdLst>
  <p:sldSz cx="12984163" cy="7407275"/>
  <p:notesSz cx="7010400" cy="9296400"/>
  <p:defaultTextStyle>
    <a:defPPr>
      <a:defRPr lang="en-US"/>
    </a:defPPr>
    <a:lvl1pPr marL="0" algn="l" defTabSz="978774" rtl="0" eaLnBrk="1" latinLnBrk="0" hangingPunct="1">
      <a:defRPr sz="1927" kern="1200">
        <a:solidFill>
          <a:schemeClr val="tx1"/>
        </a:solidFill>
        <a:latin typeface="+mn-lt"/>
        <a:ea typeface="+mn-ea"/>
        <a:cs typeface="+mn-cs"/>
      </a:defRPr>
    </a:lvl1pPr>
    <a:lvl2pPr marL="489387" algn="l" defTabSz="978774" rtl="0" eaLnBrk="1" latinLnBrk="0" hangingPunct="1">
      <a:defRPr sz="1927" kern="1200">
        <a:solidFill>
          <a:schemeClr val="tx1"/>
        </a:solidFill>
        <a:latin typeface="+mn-lt"/>
        <a:ea typeface="+mn-ea"/>
        <a:cs typeface="+mn-cs"/>
      </a:defRPr>
    </a:lvl2pPr>
    <a:lvl3pPr marL="978774" algn="l" defTabSz="978774" rtl="0" eaLnBrk="1" latinLnBrk="0" hangingPunct="1">
      <a:defRPr sz="1927" kern="1200">
        <a:solidFill>
          <a:schemeClr val="tx1"/>
        </a:solidFill>
        <a:latin typeface="+mn-lt"/>
        <a:ea typeface="+mn-ea"/>
        <a:cs typeface="+mn-cs"/>
      </a:defRPr>
    </a:lvl3pPr>
    <a:lvl4pPr marL="1468161" algn="l" defTabSz="978774" rtl="0" eaLnBrk="1" latinLnBrk="0" hangingPunct="1">
      <a:defRPr sz="1927" kern="1200">
        <a:solidFill>
          <a:schemeClr val="tx1"/>
        </a:solidFill>
        <a:latin typeface="+mn-lt"/>
        <a:ea typeface="+mn-ea"/>
        <a:cs typeface="+mn-cs"/>
      </a:defRPr>
    </a:lvl4pPr>
    <a:lvl5pPr marL="1957548" algn="l" defTabSz="978774" rtl="0" eaLnBrk="1" latinLnBrk="0" hangingPunct="1">
      <a:defRPr sz="1927" kern="1200">
        <a:solidFill>
          <a:schemeClr val="tx1"/>
        </a:solidFill>
        <a:latin typeface="+mn-lt"/>
        <a:ea typeface="+mn-ea"/>
        <a:cs typeface="+mn-cs"/>
      </a:defRPr>
    </a:lvl5pPr>
    <a:lvl6pPr marL="2446934" algn="l" defTabSz="978774" rtl="0" eaLnBrk="1" latinLnBrk="0" hangingPunct="1">
      <a:defRPr sz="1927" kern="1200">
        <a:solidFill>
          <a:schemeClr val="tx1"/>
        </a:solidFill>
        <a:latin typeface="+mn-lt"/>
        <a:ea typeface="+mn-ea"/>
        <a:cs typeface="+mn-cs"/>
      </a:defRPr>
    </a:lvl6pPr>
    <a:lvl7pPr marL="2936321" algn="l" defTabSz="978774" rtl="0" eaLnBrk="1" latinLnBrk="0" hangingPunct="1">
      <a:defRPr sz="1927" kern="1200">
        <a:solidFill>
          <a:schemeClr val="tx1"/>
        </a:solidFill>
        <a:latin typeface="+mn-lt"/>
        <a:ea typeface="+mn-ea"/>
        <a:cs typeface="+mn-cs"/>
      </a:defRPr>
    </a:lvl7pPr>
    <a:lvl8pPr marL="3425708" algn="l" defTabSz="978774" rtl="0" eaLnBrk="1" latinLnBrk="0" hangingPunct="1">
      <a:defRPr sz="1927" kern="1200">
        <a:solidFill>
          <a:schemeClr val="tx1"/>
        </a:solidFill>
        <a:latin typeface="+mn-lt"/>
        <a:ea typeface="+mn-ea"/>
        <a:cs typeface="+mn-cs"/>
      </a:defRPr>
    </a:lvl8pPr>
    <a:lvl9pPr marL="3915095" algn="l" defTabSz="978774" rtl="0" eaLnBrk="1" latinLnBrk="0" hangingPunct="1">
      <a:defRPr sz="1927"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33" userDrawn="1">
          <p15:clr>
            <a:srgbClr val="A4A3A4"/>
          </p15:clr>
        </p15:guide>
        <p15:guide id="2" pos="409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96" autoAdjust="0"/>
    <p:restoredTop sz="88626" autoAdjust="0"/>
  </p:normalViewPr>
  <p:slideViewPr>
    <p:cSldViewPr>
      <p:cViewPr varScale="1">
        <p:scale>
          <a:sx n="80" d="100"/>
          <a:sy n="80" d="100"/>
        </p:scale>
        <p:origin x="1272" y="39"/>
      </p:cViewPr>
      <p:guideLst>
        <p:guide orient="horz" pos="2333"/>
        <p:guide pos="4090"/>
      </p:guideLst>
    </p:cSldViewPr>
  </p:slideViewPr>
  <p:notesTextViewPr>
    <p:cViewPr>
      <p:scale>
        <a:sx n="1" d="1"/>
        <a:sy n="1" d="1"/>
      </p:scale>
      <p:origin x="0" y="0"/>
    </p:cViewPr>
  </p:notesTextViewPr>
  <p:sorterViewPr>
    <p:cViewPr>
      <p:scale>
        <a:sx n="80" d="100"/>
        <a:sy n="80" d="100"/>
      </p:scale>
      <p:origin x="0" y="-12417"/>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rule\Desktop\andrew_www\F2020_HMB\Lectures\binding_curv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Gordon%20Rule\Desktop\Andrew_www\a0_S2023_Biochem\Dna_seq.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r>
              <a:rPr lang="en-US" sz="1800" baseline="0" dirty="0">
                <a:solidFill>
                  <a:schemeClr val="tx1"/>
                </a:solidFill>
                <a:latin typeface="Arial" panose="020B0604020202020204" pitchFamily="34" charset="0"/>
              </a:rPr>
              <a:t>Ligand Binding</a:t>
            </a:r>
          </a:p>
        </c:rich>
      </c:tx>
      <c:layout>
        <c:manualLayout>
          <c:xMode val="edge"/>
          <c:yMode val="edge"/>
          <c:x val="0.36208333333333342"/>
          <c:y val="4.8780478882734984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020649606299213"/>
          <c:y val="0.13031345102429867"/>
          <c:w val="0.7476712598425197"/>
          <c:h val="0.71519417204627811"/>
        </c:manualLayout>
      </c:layout>
      <c:scatterChart>
        <c:scatterStyle val="smoothMarker"/>
        <c:varyColors val="0"/>
        <c:ser>
          <c:idx val="0"/>
          <c:order val="0"/>
          <c:tx>
            <c:strRef>
              <c:f>Sheet1!$B$1</c:f>
              <c:strCache>
                <c:ptCount val="1"/>
                <c:pt idx="0">
                  <c:v>L1</c:v>
                </c:pt>
              </c:strCache>
            </c:strRef>
          </c:tx>
          <c:spPr>
            <a:ln w="25400" cap="rnd">
              <a:solidFill>
                <a:schemeClr val="accent1"/>
              </a:solidFill>
              <a:round/>
            </a:ln>
            <a:effectLst/>
          </c:spPr>
          <c:marker>
            <c:symbol val="none"/>
          </c:marker>
          <c:xVal>
            <c:numRef>
              <c:f>Sheet1!$A$2:$A$52</c:f>
              <c:numCache>
                <c:formatCode>General</c:formatCode>
                <c:ptCount val="5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numCache>
            </c:numRef>
          </c:xVal>
          <c:yVal>
            <c:numRef>
              <c:f>Sheet1!$B$2:$B$52</c:f>
              <c:numCache>
                <c:formatCode>General</c:formatCode>
                <c:ptCount val="51"/>
                <c:pt idx="0">
                  <c:v>0</c:v>
                </c:pt>
                <c:pt idx="1">
                  <c:v>0.5</c:v>
                </c:pt>
                <c:pt idx="2">
                  <c:v>0.66666666666666663</c:v>
                </c:pt>
                <c:pt idx="3">
                  <c:v>0.75</c:v>
                </c:pt>
                <c:pt idx="4">
                  <c:v>0.8</c:v>
                </c:pt>
                <c:pt idx="5">
                  <c:v>0.83333333333333337</c:v>
                </c:pt>
                <c:pt idx="6">
                  <c:v>0.8571428571428571</c:v>
                </c:pt>
                <c:pt idx="7">
                  <c:v>0.875</c:v>
                </c:pt>
                <c:pt idx="8">
                  <c:v>0.88888888888888884</c:v>
                </c:pt>
                <c:pt idx="9">
                  <c:v>0.9</c:v>
                </c:pt>
                <c:pt idx="10">
                  <c:v>0.90909090909090906</c:v>
                </c:pt>
                <c:pt idx="11">
                  <c:v>0.91666666666666663</c:v>
                </c:pt>
                <c:pt idx="12">
                  <c:v>0.92307692307692313</c:v>
                </c:pt>
                <c:pt idx="13">
                  <c:v>0.9285714285714286</c:v>
                </c:pt>
                <c:pt idx="14">
                  <c:v>0.93333333333333335</c:v>
                </c:pt>
                <c:pt idx="15">
                  <c:v>0.9375</c:v>
                </c:pt>
                <c:pt idx="16">
                  <c:v>0.94117647058823528</c:v>
                </c:pt>
                <c:pt idx="17">
                  <c:v>0.94444444444444442</c:v>
                </c:pt>
                <c:pt idx="18">
                  <c:v>0.94736842105263153</c:v>
                </c:pt>
                <c:pt idx="19">
                  <c:v>0.95</c:v>
                </c:pt>
                <c:pt idx="20">
                  <c:v>0.95238095238095233</c:v>
                </c:pt>
                <c:pt idx="21">
                  <c:v>0.95454545454545459</c:v>
                </c:pt>
                <c:pt idx="22">
                  <c:v>0.95652173913043481</c:v>
                </c:pt>
                <c:pt idx="23">
                  <c:v>0.95833333333333337</c:v>
                </c:pt>
                <c:pt idx="24">
                  <c:v>0.96</c:v>
                </c:pt>
                <c:pt idx="25">
                  <c:v>0.96153846153846156</c:v>
                </c:pt>
                <c:pt idx="26">
                  <c:v>0.96296296296296291</c:v>
                </c:pt>
                <c:pt idx="27">
                  <c:v>0.9642857142857143</c:v>
                </c:pt>
                <c:pt idx="28">
                  <c:v>0.96551724137931039</c:v>
                </c:pt>
                <c:pt idx="29">
                  <c:v>0.96666666666666667</c:v>
                </c:pt>
                <c:pt idx="30">
                  <c:v>0.967741935483871</c:v>
                </c:pt>
                <c:pt idx="31">
                  <c:v>0.96875</c:v>
                </c:pt>
                <c:pt idx="32">
                  <c:v>0.96969696969696972</c:v>
                </c:pt>
                <c:pt idx="33">
                  <c:v>0.97058823529411764</c:v>
                </c:pt>
                <c:pt idx="34">
                  <c:v>0.97142857142857142</c:v>
                </c:pt>
                <c:pt idx="35">
                  <c:v>0.97222222222222221</c:v>
                </c:pt>
                <c:pt idx="36">
                  <c:v>0.97297297297297303</c:v>
                </c:pt>
                <c:pt idx="37">
                  <c:v>0.97368421052631582</c:v>
                </c:pt>
                <c:pt idx="38">
                  <c:v>0.97435897435897434</c:v>
                </c:pt>
                <c:pt idx="39">
                  <c:v>0.97499999999999998</c:v>
                </c:pt>
                <c:pt idx="40">
                  <c:v>0.97560975609756095</c:v>
                </c:pt>
                <c:pt idx="41">
                  <c:v>0.97619047619047616</c:v>
                </c:pt>
                <c:pt idx="42">
                  <c:v>0.97674418604651159</c:v>
                </c:pt>
                <c:pt idx="43">
                  <c:v>0.97727272727272729</c:v>
                </c:pt>
                <c:pt idx="44">
                  <c:v>0.97777777777777775</c:v>
                </c:pt>
                <c:pt idx="45">
                  <c:v>0.97826086956521741</c:v>
                </c:pt>
                <c:pt idx="46">
                  <c:v>0.97872340425531912</c:v>
                </c:pt>
                <c:pt idx="47">
                  <c:v>0.97916666666666663</c:v>
                </c:pt>
                <c:pt idx="48">
                  <c:v>0.97959183673469385</c:v>
                </c:pt>
                <c:pt idx="49">
                  <c:v>0.98</c:v>
                </c:pt>
                <c:pt idx="50">
                  <c:v>0.98039215686274506</c:v>
                </c:pt>
              </c:numCache>
            </c:numRef>
          </c:yVal>
          <c:smooth val="1"/>
          <c:extLst>
            <c:ext xmlns:c16="http://schemas.microsoft.com/office/drawing/2014/chart" uri="{C3380CC4-5D6E-409C-BE32-E72D297353CC}">
              <c16:uniqueId val="{00000000-E6B1-46AE-AC46-AB7F139C8F7F}"/>
            </c:ext>
          </c:extLst>
        </c:ser>
        <c:ser>
          <c:idx val="1"/>
          <c:order val="1"/>
          <c:tx>
            <c:strRef>
              <c:f>Sheet1!$C$1</c:f>
              <c:strCache>
                <c:ptCount val="1"/>
                <c:pt idx="0">
                  <c:v>L2</c:v>
                </c:pt>
              </c:strCache>
            </c:strRef>
          </c:tx>
          <c:spPr>
            <a:ln w="25400" cap="rnd">
              <a:solidFill>
                <a:schemeClr val="accent2"/>
              </a:solidFill>
              <a:round/>
            </a:ln>
            <a:effectLst/>
          </c:spPr>
          <c:marker>
            <c:symbol val="none"/>
          </c:marker>
          <c:xVal>
            <c:numRef>
              <c:f>Sheet1!$A$2:$A$52</c:f>
              <c:numCache>
                <c:formatCode>General</c:formatCode>
                <c:ptCount val="5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numCache>
            </c:numRef>
          </c:xVal>
          <c:yVal>
            <c:numRef>
              <c:f>Sheet1!$C$2:$C$52</c:f>
              <c:numCache>
                <c:formatCode>General</c:formatCode>
                <c:ptCount val="51"/>
                <c:pt idx="0">
                  <c:v>0</c:v>
                </c:pt>
                <c:pt idx="1">
                  <c:v>9.0909090909090912E-2</c:v>
                </c:pt>
                <c:pt idx="2">
                  <c:v>0.16666666666666666</c:v>
                </c:pt>
                <c:pt idx="3">
                  <c:v>0.23076923076923078</c:v>
                </c:pt>
                <c:pt idx="4">
                  <c:v>0.2857142857142857</c:v>
                </c:pt>
                <c:pt idx="5">
                  <c:v>0.33333333333333331</c:v>
                </c:pt>
                <c:pt idx="6">
                  <c:v>0.375</c:v>
                </c:pt>
                <c:pt idx="7">
                  <c:v>0.41176470588235292</c:v>
                </c:pt>
                <c:pt idx="8">
                  <c:v>0.44444444444444442</c:v>
                </c:pt>
                <c:pt idx="9">
                  <c:v>0.47368421052631576</c:v>
                </c:pt>
                <c:pt idx="10">
                  <c:v>0.5</c:v>
                </c:pt>
                <c:pt idx="11">
                  <c:v>0.52380952380952384</c:v>
                </c:pt>
                <c:pt idx="12">
                  <c:v>0.54545454545454541</c:v>
                </c:pt>
                <c:pt idx="13">
                  <c:v>0.56521739130434778</c:v>
                </c:pt>
                <c:pt idx="14">
                  <c:v>0.58333333333333337</c:v>
                </c:pt>
                <c:pt idx="15">
                  <c:v>0.6</c:v>
                </c:pt>
                <c:pt idx="16">
                  <c:v>0.61538461538461542</c:v>
                </c:pt>
                <c:pt idx="17">
                  <c:v>0.62962962962962965</c:v>
                </c:pt>
                <c:pt idx="18">
                  <c:v>0.6428571428571429</c:v>
                </c:pt>
                <c:pt idx="19">
                  <c:v>0.65517241379310343</c:v>
                </c:pt>
                <c:pt idx="20">
                  <c:v>0.66666666666666663</c:v>
                </c:pt>
                <c:pt idx="21">
                  <c:v>0.67741935483870963</c:v>
                </c:pt>
                <c:pt idx="22">
                  <c:v>0.6875</c:v>
                </c:pt>
                <c:pt idx="23">
                  <c:v>0.69696969696969702</c:v>
                </c:pt>
                <c:pt idx="24">
                  <c:v>0.70588235294117652</c:v>
                </c:pt>
                <c:pt idx="25">
                  <c:v>0.7142857142857143</c:v>
                </c:pt>
                <c:pt idx="26">
                  <c:v>0.72222222222222221</c:v>
                </c:pt>
                <c:pt idx="27">
                  <c:v>0.72972972972972971</c:v>
                </c:pt>
                <c:pt idx="28">
                  <c:v>0.73684210526315785</c:v>
                </c:pt>
                <c:pt idx="29">
                  <c:v>0.74358974358974361</c:v>
                </c:pt>
                <c:pt idx="30">
                  <c:v>0.75</c:v>
                </c:pt>
                <c:pt idx="31">
                  <c:v>0.75609756097560976</c:v>
                </c:pt>
                <c:pt idx="32">
                  <c:v>0.76190476190476186</c:v>
                </c:pt>
                <c:pt idx="33">
                  <c:v>0.76744186046511631</c:v>
                </c:pt>
                <c:pt idx="34">
                  <c:v>0.77272727272727271</c:v>
                </c:pt>
                <c:pt idx="35">
                  <c:v>0.77777777777777779</c:v>
                </c:pt>
                <c:pt idx="36">
                  <c:v>0.78260869565217395</c:v>
                </c:pt>
                <c:pt idx="37">
                  <c:v>0.78723404255319152</c:v>
                </c:pt>
                <c:pt idx="38">
                  <c:v>0.79166666666666663</c:v>
                </c:pt>
                <c:pt idx="39">
                  <c:v>0.79591836734693877</c:v>
                </c:pt>
                <c:pt idx="40">
                  <c:v>0.8</c:v>
                </c:pt>
                <c:pt idx="41">
                  <c:v>0.80392156862745101</c:v>
                </c:pt>
                <c:pt idx="42">
                  <c:v>0.80769230769230771</c:v>
                </c:pt>
                <c:pt idx="43">
                  <c:v>0.81132075471698117</c:v>
                </c:pt>
                <c:pt idx="44">
                  <c:v>0.81481481481481477</c:v>
                </c:pt>
                <c:pt idx="45">
                  <c:v>0.81818181818181823</c:v>
                </c:pt>
                <c:pt idx="46">
                  <c:v>0.8214285714285714</c:v>
                </c:pt>
                <c:pt idx="47">
                  <c:v>0.82456140350877194</c:v>
                </c:pt>
                <c:pt idx="48">
                  <c:v>0.82758620689655171</c:v>
                </c:pt>
                <c:pt idx="49">
                  <c:v>0.83050847457627119</c:v>
                </c:pt>
                <c:pt idx="50">
                  <c:v>0.83333333333333337</c:v>
                </c:pt>
              </c:numCache>
            </c:numRef>
          </c:yVal>
          <c:smooth val="1"/>
          <c:extLst>
            <c:ext xmlns:c16="http://schemas.microsoft.com/office/drawing/2014/chart" uri="{C3380CC4-5D6E-409C-BE32-E72D297353CC}">
              <c16:uniqueId val="{00000001-E6B1-46AE-AC46-AB7F139C8F7F}"/>
            </c:ext>
          </c:extLst>
        </c:ser>
        <c:dLbls>
          <c:showLegendKey val="0"/>
          <c:showVal val="0"/>
          <c:showCatName val="0"/>
          <c:showSerName val="0"/>
          <c:showPercent val="0"/>
          <c:showBubbleSize val="0"/>
        </c:dLbls>
        <c:axId val="1983223648"/>
        <c:axId val="1975136672"/>
      </c:scatterChart>
      <c:valAx>
        <c:axId val="1983223648"/>
        <c:scaling>
          <c:orientation val="minMax"/>
          <c:max val="50"/>
        </c:scaling>
        <c:delete val="0"/>
        <c:axPos val="b"/>
        <c:majorGridlines>
          <c:spPr>
            <a:ln w="9525" cap="flat" cmpd="sng" algn="ctr">
              <a:solidFill>
                <a:schemeClr val="tx1"/>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baseline="0" dirty="0">
                    <a:latin typeface="Arial" panose="020B0604020202020204" pitchFamily="34" charset="0"/>
                  </a:rPr>
                  <a:t>[Ligand]</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out"/>
        <c:tickLblPos val="nextTo"/>
        <c:spPr>
          <a:noFill/>
          <a:ln w="1587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975136672"/>
        <c:crosses val="autoZero"/>
        <c:crossBetween val="midCat"/>
        <c:majorUnit val="5"/>
        <c:minorUnit val="1"/>
      </c:valAx>
      <c:valAx>
        <c:axId val="1975136672"/>
        <c:scaling>
          <c:orientation val="minMax"/>
          <c:max val="1"/>
        </c:scaling>
        <c:delete val="0"/>
        <c:axPos val="l"/>
        <c:majorGridlines>
          <c:spPr>
            <a:ln w="9525" cap="flat" cmpd="sng" algn="ctr">
              <a:solidFill>
                <a:schemeClr val="tx1"/>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baseline="0" dirty="0">
                    <a:solidFill>
                      <a:schemeClr val="tx1"/>
                    </a:solidFill>
                    <a:latin typeface="Arial" panose="020B0604020202020204" pitchFamily="34" charset="0"/>
                  </a:rPr>
                  <a:t>Fraction Bound</a:t>
                </a:r>
              </a:p>
            </c:rich>
          </c:tx>
          <c:layout>
            <c:manualLayout>
              <c:xMode val="edge"/>
              <c:yMode val="edge"/>
              <c:x val="2.7777777777777776E-2"/>
              <c:y val="0.32549463932927419"/>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out"/>
        <c:minorTickMark val="out"/>
        <c:tickLblPos val="nextTo"/>
        <c:spPr>
          <a:noFill/>
          <a:ln w="127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983223648"/>
        <c:crosses val="autoZero"/>
        <c:crossBetween val="midCat"/>
      </c:valAx>
      <c:spPr>
        <a:noFill/>
        <a:ln>
          <a:noFill/>
        </a:ln>
        <a:effectLst/>
      </c:spPr>
    </c:plotArea>
    <c:legend>
      <c:legendPos val="b"/>
      <c:layout>
        <c:manualLayout>
          <c:xMode val="edge"/>
          <c:yMode val="edge"/>
          <c:x val="0.55051656824146977"/>
          <c:y val="0.43670124709388514"/>
          <c:w val="0.2465336832895888"/>
          <c:h val="7.0984045167031537E-2"/>
        </c:manualLayout>
      </c:layout>
      <c:overlay val="0"/>
      <c:spPr>
        <a:solidFill>
          <a:schemeClr val="bg1"/>
        </a:solid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695989333060616E-2"/>
          <c:y val="0.15348789428782222"/>
          <c:w val="0.93260802133387877"/>
          <c:h val="0.84651210571217783"/>
        </c:manualLayout>
      </c:layout>
      <c:scatterChart>
        <c:scatterStyle val="smoothMarker"/>
        <c:varyColors val="0"/>
        <c:ser>
          <c:idx val="0"/>
          <c:order val="0"/>
          <c:spPr>
            <a:ln w="38100" cap="rnd">
              <a:solidFill>
                <a:schemeClr val="tx1"/>
              </a:solidFill>
              <a:round/>
            </a:ln>
            <a:effectLst/>
          </c:spPr>
          <c:marker>
            <c:symbol val="none"/>
          </c:marker>
          <c:xVal>
            <c:numRef>
              <c:f>Sheet1!$A$2:$A$92</c:f>
              <c:numCache>
                <c:formatCode>General</c:formatCode>
                <c:ptCount val="91"/>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pt idx="31">
                  <c:v>3.1000000000000014</c:v>
                </c:pt>
                <c:pt idx="32">
                  <c:v>3.2000000000000015</c:v>
                </c:pt>
                <c:pt idx="33">
                  <c:v>3.3000000000000016</c:v>
                </c:pt>
                <c:pt idx="34">
                  <c:v>3.4000000000000017</c:v>
                </c:pt>
                <c:pt idx="35">
                  <c:v>3.5000000000000018</c:v>
                </c:pt>
                <c:pt idx="36">
                  <c:v>3.6000000000000019</c:v>
                </c:pt>
                <c:pt idx="37">
                  <c:v>3.700000000000002</c:v>
                </c:pt>
                <c:pt idx="38">
                  <c:v>3.800000000000002</c:v>
                </c:pt>
                <c:pt idx="39">
                  <c:v>3.9000000000000021</c:v>
                </c:pt>
                <c:pt idx="40">
                  <c:v>4.0000000000000018</c:v>
                </c:pt>
                <c:pt idx="41">
                  <c:v>4.1000000000000014</c:v>
                </c:pt>
                <c:pt idx="42">
                  <c:v>4.2000000000000011</c:v>
                </c:pt>
                <c:pt idx="43">
                  <c:v>4.3000000000000007</c:v>
                </c:pt>
                <c:pt idx="44">
                  <c:v>4.4000000000000004</c:v>
                </c:pt>
                <c:pt idx="45">
                  <c:v>4.5</c:v>
                </c:pt>
                <c:pt idx="46">
                  <c:v>4.5999999999999996</c:v>
                </c:pt>
                <c:pt idx="47">
                  <c:v>4.6999999999999993</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5.9999999999999947</c:v>
                </c:pt>
                <c:pt idx="61">
                  <c:v>6.0999999999999943</c:v>
                </c:pt>
                <c:pt idx="62">
                  <c:v>6.199999999999994</c:v>
                </c:pt>
                <c:pt idx="63">
                  <c:v>6.2999999999999936</c:v>
                </c:pt>
                <c:pt idx="64">
                  <c:v>6.3999999999999932</c:v>
                </c:pt>
                <c:pt idx="65">
                  <c:v>6.4999999999999929</c:v>
                </c:pt>
                <c:pt idx="66">
                  <c:v>6.5999999999999925</c:v>
                </c:pt>
                <c:pt idx="67">
                  <c:v>6.6999999999999922</c:v>
                </c:pt>
                <c:pt idx="68">
                  <c:v>6.7999999999999918</c:v>
                </c:pt>
                <c:pt idx="69">
                  <c:v>6.8999999999999915</c:v>
                </c:pt>
                <c:pt idx="70">
                  <c:v>6.9999999999999911</c:v>
                </c:pt>
                <c:pt idx="71">
                  <c:v>7.0999999999999908</c:v>
                </c:pt>
                <c:pt idx="72">
                  <c:v>7.1999999999999904</c:v>
                </c:pt>
                <c:pt idx="73">
                  <c:v>7.2999999999999901</c:v>
                </c:pt>
                <c:pt idx="74">
                  <c:v>7.3999999999999897</c:v>
                </c:pt>
                <c:pt idx="75">
                  <c:v>7.4999999999999893</c:v>
                </c:pt>
                <c:pt idx="76">
                  <c:v>7.599999999999989</c:v>
                </c:pt>
                <c:pt idx="77">
                  <c:v>7.6999999999999886</c:v>
                </c:pt>
                <c:pt idx="78">
                  <c:v>7.7999999999999883</c:v>
                </c:pt>
                <c:pt idx="79">
                  <c:v>7.8999999999999879</c:v>
                </c:pt>
                <c:pt idx="80">
                  <c:v>7.9999999999999876</c:v>
                </c:pt>
                <c:pt idx="81">
                  <c:v>8.0999999999999872</c:v>
                </c:pt>
                <c:pt idx="82">
                  <c:v>8.1999999999999869</c:v>
                </c:pt>
                <c:pt idx="83">
                  <c:v>8.2999999999999865</c:v>
                </c:pt>
                <c:pt idx="84">
                  <c:v>8.3999999999999861</c:v>
                </c:pt>
                <c:pt idx="85">
                  <c:v>8.4999999999999858</c:v>
                </c:pt>
                <c:pt idx="86">
                  <c:v>8.5999999999999854</c:v>
                </c:pt>
                <c:pt idx="87">
                  <c:v>8.6999999999999851</c:v>
                </c:pt>
                <c:pt idx="88">
                  <c:v>8.7999999999999847</c:v>
                </c:pt>
                <c:pt idx="89">
                  <c:v>8.8999999999999844</c:v>
                </c:pt>
                <c:pt idx="90">
                  <c:v>8.999999999999984</c:v>
                </c:pt>
              </c:numCache>
            </c:numRef>
          </c:xVal>
          <c:yVal>
            <c:numRef>
              <c:f>Sheet1!$B$2:$B$92</c:f>
              <c:numCache>
                <c:formatCode>General</c:formatCode>
                <c:ptCount val="91"/>
                <c:pt idx="0">
                  <c:v>-1.7370461670314339E-2</c:v>
                </c:pt>
                <c:pt idx="1">
                  <c:v>-2.1274100846038688E-2</c:v>
                </c:pt>
                <c:pt idx="2">
                  <c:v>-1.9244774056438884E-2</c:v>
                </c:pt>
                <c:pt idx="3">
                  <c:v>2.6371530814012688E-2</c:v>
                </c:pt>
                <c:pt idx="4">
                  <c:v>3.8076659385306806E-2</c:v>
                </c:pt>
                <c:pt idx="5">
                  <c:v>0.10639138212549867</c:v>
                </c:pt>
                <c:pt idx="6">
                  <c:v>0.18975042840266557</c:v>
                </c:pt>
                <c:pt idx="7">
                  <c:v>0.41054180045366667</c:v>
                </c:pt>
                <c:pt idx="8">
                  <c:v>0.65783936805930132</c:v>
                </c:pt>
                <c:pt idx="9">
                  <c:v>0.88951789610685961</c:v>
                </c:pt>
                <c:pt idx="10">
                  <c:v>1.0046622558686786</c:v>
                </c:pt>
                <c:pt idx="11">
                  <c:v>0.9293397183090184</c:v>
                </c:pt>
                <c:pt idx="12">
                  <c:v>0.65396943834574761</c:v>
                </c:pt>
                <c:pt idx="13">
                  <c:v>0.40061505349341386</c:v>
                </c:pt>
                <c:pt idx="14">
                  <c:v>0.1807806379177519</c:v>
                </c:pt>
                <c:pt idx="15">
                  <c:v>9.5765246312140548E-2</c:v>
                </c:pt>
                <c:pt idx="16">
                  <c:v>3.5780332918708864E-3</c:v>
                </c:pt>
                <c:pt idx="17">
                  <c:v>-1.5142567780289566E-3</c:v>
                </c:pt>
                <c:pt idx="18">
                  <c:v>-2.3071063911629785E-2</c:v>
                </c:pt>
                <c:pt idx="19">
                  <c:v>3.7225829985717013E-3</c:v>
                </c:pt>
                <c:pt idx="20">
                  <c:v>4.2428899313100932E-5</c:v>
                </c:pt>
                <c:pt idx="21">
                  <c:v>-1.8978449768813351E-2</c:v>
                </c:pt>
                <c:pt idx="22">
                  <c:v>9.5024310142267296E-3</c:v>
                </c:pt>
                <c:pt idx="23">
                  <c:v>5.8784731794391306E-3</c:v>
                </c:pt>
                <c:pt idx="24">
                  <c:v>-2.1788472415193078E-2</c:v>
                </c:pt>
                <c:pt idx="25">
                  <c:v>2.8931253611684665E-3</c:v>
                </c:pt>
                <c:pt idx="26">
                  <c:v>-9.8905365569736114E-3</c:v>
                </c:pt>
                <c:pt idx="27">
                  <c:v>-8.4030541938028957E-3</c:v>
                </c:pt>
                <c:pt idx="28">
                  <c:v>6.5289034490592273E-3</c:v>
                </c:pt>
                <c:pt idx="29">
                  <c:v>-2.3007989204771109E-2</c:v>
                </c:pt>
                <c:pt idx="30">
                  <c:v>-2.3318003031267756E-3</c:v>
                </c:pt>
                <c:pt idx="31">
                  <c:v>1.0052642540361062E-2</c:v>
                </c:pt>
                <c:pt idx="32">
                  <c:v>-1.0150173630389664E-2</c:v>
                </c:pt>
                <c:pt idx="33">
                  <c:v>4.4579713428450135E-3</c:v>
                </c:pt>
                <c:pt idx="34">
                  <c:v>1.9568133241319115E-2</c:v>
                </c:pt>
                <c:pt idx="35">
                  <c:v>-7.7369258885629129E-3</c:v>
                </c:pt>
                <c:pt idx="36">
                  <c:v>2.3606967275833769E-2</c:v>
                </c:pt>
                <c:pt idx="37">
                  <c:v>-2.4580399256268717E-2</c:v>
                </c:pt>
                <c:pt idx="38">
                  <c:v>-7.3447808418093674E-3</c:v>
                </c:pt>
                <c:pt idx="39">
                  <c:v>2.0951827217847996E-2</c:v>
                </c:pt>
                <c:pt idx="40">
                  <c:v>-6.9398065884146822E-3</c:v>
                </c:pt>
                <c:pt idx="41">
                  <c:v>1.8832442064528429E-2</c:v>
                </c:pt>
                <c:pt idx="42">
                  <c:v>9.0331556868606718E-3</c:v>
                </c:pt>
                <c:pt idx="43">
                  <c:v>1.5323913040211757E-2</c:v>
                </c:pt>
                <c:pt idx="44">
                  <c:v>5.0952340411678015E-3</c:v>
                </c:pt>
                <c:pt idx="45">
                  <c:v>-1.1955835453313147E-2</c:v>
                </c:pt>
                <c:pt idx="46">
                  <c:v>2.3358987012196294E-2</c:v>
                </c:pt>
                <c:pt idx="47">
                  <c:v>-2.1901277790816079E-3</c:v>
                </c:pt>
                <c:pt idx="48">
                  <c:v>2.3387585170546839E-2</c:v>
                </c:pt>
                <c:pt idx="49">
                  <c:v>2.4928630207205096E-3</c:v>
                </c:pt>
                <c:pt idx="50">
                  <c:v>-4.9452886355547234E-3</c:v>
                </c:pt>
                <c:pt idx="51">
                  <c:v>-2.4116390475710632E-2</c:v>
                </c:pt>
                <c:pt idx="52">
                  <c:v>1.7312406845560548E-2</c:v>
                </c:pt>
                <c:pt idx="53">
                  <c:v>2.359481958194859E-3</c:v>
                </c:pt>
                <c:pt idx="54">
                  <c:v>-8.1807616429088459E-3</c:v>
                </c:pt>
                <c:pt idx="55">
                  <c:v>-2.0772381680906844E-2</c:v>
                </c:pt>
                <c:pt idx="56">
                  <c:v>-1.9253900127305629E-2</c:v>
                </c:pt>
                <c:pt idx="57">
                  <c:v>-2.4918441693400618E-2</c:v>
                </c:pt>
                <c:pt idx="58">
                  <c:v>1.7778575175764557E-2</c:v>
                </c:pt>
                <c:pt idx="59">
                  <c:v>-5.1679719612462427E-3</c:v>
                </c:pt>
                <c:pt idx="60">
                  <c:v>6.8886534139722443E-3</c:v>
                </c:pt>
                <c:pt idx="61">
                  <c:v>-1.4230067100348328E-2</c:v>
                </c:pt>
                <c:pt idx="62">
                  <c:v>-1.2488209168413969E-2</c:v>
                </c:pt>
                <c:pt idx="63">
                  <c:v>-1.1272032783698885E-2</c:v>
                </c:pt>
                <c:pt idx="64">
                  <c:v>1.3765898881645105E-2</c:v>
                </c:pt>
                <c:pt idx="65">
                  <c:v>1.8275219723986116E-2</c:v>
                </c:pt>
                <c:pt idx="66">
                  <c:v>-2.497344056917743E-2</c:v>
                </c:pt>
                <c:pt idx="67">
                  <c:v>2.3726652660317121E-2</c:v>
                </c:pt>
                <c:pt idx="68">
                  <c:v>2.4151588139877847E-2</c:v>
                </c:pt>
                <c:pt idx="69">
                  <c:v>-2.1622949497737378E-2</c:v>
                </c:pt>
                <c:pt idx="70">
                  <c:v>-1.6599678473908551E-2</c:v>
                </c:pt>
                <c:pt idx="71">
                  <c:v>-1.0088374677030443E-2</c:v>
                </c:pt>
                <c:pt idx="72">
                  <c:v>2.4020540733596069E-2</c:v>
                </c:pt>
                <c:pt idx="73">
                  <c:v>1.6829877240104832E-2</c:v>
                </c:pt>
                <c:pt idx="74">
                  <c:v>3.7524792673781678E-3</c:v>
                </c:pt>
                <c:pt idx="75">
                  <c:v>9.8777561148556459E-2</c:v>
                </c:pt>
                <c:pt idx="76">
                  <c:v>0.2348427383905109</c:v>
                </c:pt>
                <c:pt idx="77">
                  <c:v>0.41368811593877275</c:v>
                </c:pt>
                <c:pt idx="78">
                  <c:v>0.69030855110041456</c:v>
                </c:pt>
                <c:pt idx="79">
                  <c:v>0.95094659306883011</c:v>
                </c:pt>
                <c:pt idx="80">
                  <c:v>1.0501731031829977</c:v>
                </c:pt>
                <c:pt idx="81">
                  <c:v>0.94913344331071425</c:v>
                </c:pt>
                <c:pt idx="82">
                  <c:v>0.72718757518430743</c:v>
                </c:pt>
                <c:pt idx="83">
                  <c:v>0.43842202100617322</c:v>
                </c:pt>
                <c:pt idx="84">
                  <c:v>0.2324080247260768</c:v>
                </c:pt>
                <c:pt idx="85">
                  <c:v>7.6539597065426818E-2</c:v>
                </c:pt>
                <c:pt idx="86">
                  <c:v>4.5647250225799768E-2</c:v>
                </c:pt>
                <c:pt idx="87">
                  <c:v>-4.8392906467204545E-3</c:v>
                </c:pt>
                <c:pt idx="88">
                  <c:v>-1.0779280163529569E-4</c:v>
                </c:pt>
                <c:pt idx="89">
                  <c:v>1.0250917961076083E-2</c:v>
                </c:pt>
                <c:pt idx="90">
                  <c:v>-2.0884486444915452E-2</c:v>
                </c:pt>
              </c:numCache>
            </c:numRef>
          </c:yVal>
          <c:smooth val="1"/>
          <c:extLst>
            <c:ext xmlns:c16="http://schemas.microsoft.com/office/drawing/2014/chart" uri="{C3380CC4-5D6E-409C-BE32-E72D297353CC}">
              <c16:uniqueId val="{00000000-D8C9-486A-B440-8EBDEB02BA20}"/>
            </c:ext>
          </c:extLst>
        </c:ser>
        <c:ser>
          <c:idx val="1"/>
          <c:order val="1"/>
          <c:spPr>
            <a:ln w="38100" cap="rnd">
              <a:solidFill>
                <a:srgbClr val="0702E2"/>
              </a:solidFill>
              <a:round/>
            </a:ln>
            <a:effectLst/>
          </c:spPr>
          <c:marker>
            <c:symbol val="none"/>
          </c:marker>
          <c:xVal>
            <c:numRef>
              <c:f>Sheet1!$A$2:$A$92</c:f>
              <c:numCache>
                <c:formatCode>General</c:formatCode>
                <c:ptCount val="91"/>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pt idx="31">
                  <c:v>3.1000000000000014</c:v>
                </c:pt>
                <c:pt idx="32">
                  <c:v>3.2000000000000015</c:v>
                </c:pt>
                <c:pt idx="33">
                  <c:v>3.3000000000000016</c:v>
                </c:pt>
                <c:pt idx="34">
                  <c:v>3.4000000000000017</c:v>
                </c:pt>
                <c:pt idx="35">
                  <c:v>3.5000000000000018</c:v>
                </c:pt>
                <c:pt idx="36">
                  <c:v>3.6000000000000019</c:v>
                </c:pt>
                <c:pt idx="37">
                  <c:v>3.700000000000002</c:v>
                </c:pt>
                <c:pt idx="38">
                  <c:v>3.800000000000002</c:v>
                </c:pt>
                <c:pt idx="39">
                  <c:v>3.9000000000000021</c:v>
                </c:pt>
                <c:pt idx="40">
                  <c:v>4.0000000000000018</c:v>
                </c:pt>
                <c:pt idx="41">
                  <c:v>4.1000000000000014</c:v>
                </c:pt>
                <c:pt idx="42">
                  <c:v>4.2000000000000011</c:v>
                </c:pt>
                <c:pt idx="43">
                  <c:v>4.3000000000000007</c:v>
                </c:pt>
                <c:pt idx="44">
                  <c:v>4.4000000000000004</c:v>
                </c:pt>
                <c:pt idx="45">
                  <c:v>4.5</c:v>
                </c:pt>
                <c:pt idx="46">
                  <c:v>4.5999999999999996</c:v>
                </c:pt>
                <c:pt idx="47">
                  <c:v>4.6999999999999993</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5.9999999999999947</c:v>
                </c:pt>
                <c:pt idx="61">
                  <c:v>6.0999999999999943</c:v>
                </c:pt>
                <c:pt idx="62">
                  <c:v>6.199999999999994</c:v>
                </c:pt>
                <c:pt idx="63">
                  <c:v>6.2999999999999936</c:v>
                </c:pt>
                <c:pt idx="64">
                  <c:v>6.3999999999999932</c:v>
                </c:pt>
                <c:pt idx="65">
                  <c:v>6.4999999999999929</c:v>
                </c:pt>
                <c:pt idx="66">
                  <c:v>6.5999999999999925</c:v>
                </c:pt>
                <c:pt idx="67">
                  <c:v>6.6999999999999922</c:v>
                </c:pt>
                <c:pt idx="68">
                  <c:v>6.7999999999999918</c:v>
                </c:pt>
                <c:pt idx="69">
                  <c:v>6.8999999999999915</c:v>
                </c:pt>
                <c:pt idx="70">
                  <c:v>6.9999999999999911</c:v>
                </c:pt>
                <c:pt idx="71">
                  <c:v>7.0999999999999908</c:v>
                </c:pt>
                <c:pt idx="72">
                  <c:v>7.1999999999999904</c:v>
                </c:pt>
                <c:pt idx="73">
                  <c:v>7.2999999999999901</c:v>
                </c:pt>
                <c:pt idx="74">
                  <c:v>7.3999999999999897</c:v>
                </c:pt>
                <c:pt idx="75">
                  <c:v>7.4999999999999893</c:v>
                </c:pt>
                <c:pt idx="76">
                  <c:v>7.599999999999989</c:v>
                </c:pt>
                <c:pt idx="77">
                  <c:v>7.6999999999999886</c:v>
                </c:pt>
                <c:pt idx="78">
                  <c:v>7.7999999999999883</c:v>
                </c:pt>
                <c:pt idx="79">
                  <c:v>7.8999999999999879</c:v>
                </c:pt>
                <c:pt idx="80">
                  <c:v>7.9999999999999876</c:v>
                </c:pt>
                <c:pt idx="81">
                  <c:v>8.0999999999999872</c:v>
                </c:pt>
                <c:pt idx="82">
                  <c:v>8.1999999999999869</c:v>
                </c:pt>
                <c:pt idx="83">
                  <c:v>8.2999999999999865</c:v>
                </c:pt>
                <c:pt idx="84">
                  <c:v>8.3999999999999861</c:v>
                </c:pt>
                <c:pt idx="85">
                  <c:v>8.4999999999999858</c:v>
                </c:pt>
                <c:pt idx="86">
                  <c:v>8.5999999999999854</c:v>
                </c:pt>
                <c:pt idx="87">
                  <c:v>8.6999999999999851</c:v>
                </c:pt>
                <c:pt idx="88">
                  <c:v>8.7999999999999847</c:v>
                </c:pt>
                <c:pt idx="89">
                  <c:v>8.8999999999999844</c:v>
                </c:pt>
                <c:pt idx="90">
                  <c:v>8.999999999999984</c:v>
                </c:pt>
              </c:numCache>
            </c:numRef>
          </c:xVal>
          <c:yVal>
            <c:numRef>
              <c:f>Sheet1!$C$2:$C$92</c:f>
              <c:numCache>
                <c:formatCode>General</c:formatCode>
                <c:ptCount val="91"/>
                <c:pt idx="0">
                  <c:v>1.7016078925952128E-2</c:v>
                </c:pt>
                <c:pt idx="1">
                  <c:v>-1.1220795181225169E-2</c:v>
                </c:pt>
                <c:pt idx="2">
                  <c:v>9.0408331192191327E-3</c:v>
                </c:pt>
                <c:pt idx="3">
                  <c:v>3.4945404096097588E-3</c:v>
                </c:pt>
                <c:pt idx="4">
                  <c:v>4.5630148827717652E-3</c:v>
                </c:pt>
                <c:pt idx="5">
                  <c:v>-9.1537129723017249E-3</c:v>
                </c:pt>
                <c:pt idx="6">
                  <c:v>-1.9574126806865641E-2</c:v>
                </c:pt>
                <c:pt idx="7">
                  <c:v>-1.5518244494146861E-2</c:v>
                </c:pt>
                <c:pt idx="8">
                  <c:v>9.9438883846454944E-4</c:v>
                </c:pt>
                <c:pt idx="9">
                  <c:v>8.7108141466664731E-3</c:v>
                </c:pt>
                <c:pt idx="10">
                  <c:v>2.1342692484054199E-2</c:v>
                </c:pt>
                <c:pt idx="11">
                  <c:v>-5.8649065043067383E-3</c:v>
                </c:pt>
                <c:pt idx="12">
                  <c:v>4.7250181883639279E-3</c:v>
                </c:pt>
                <c:pt idx="13">
                  <c:v>1.6785719651159603E-2</c:v>
                </c:pt>
                <c:pt idx="14">
                  <c:v>-1.9466221009350266E-2</c:v>
                </c:pt>
                <c:pt idx="15">
                  <c:v>-2.0287418095317495E-2</c:v>
                </c:pt>
                <c:pt idx="16">
                  <c:v>-1.2646649601423033E-3</c:v>
                </c:pt>
                <c:pt idx="17">
                  <c:v>-6.8916617663194735E-3</c:v>
                </c:pt>
                <c:pt idx="18">
                  <c:v>1.5388267993585876E-2</c:v>
                </c:pt>
                <c:pt idx="19">
                  <c:v>2.3817343099681556E-2</c:v>
                </c:pt>
                <c:pt idx="20">
                  <c:v>1.04476732905252E-2</c:v>
                </c:pt>
                <c:pt idx="21">
                  <c:v>6.5020120796627058E-3</c:v>
                </c:pt>
                <c:pt idx="22">
                  <c:v>-1.0336164602894167E-2</c:v>
                </c:pt>
                <c:pt idx="23">
                  <c:v>-2.1347609566790316E-2</c:v>
                </c:pt>
                <c:pt idx="24">
                  <c:v>1.0009637031087544E-2</c:v>
                </c:pt>
                <c:pt idx="25">
                  <c:v>1.1829986197470299E-2</c:v>
                </c:pt>
                <c:pt idx="26">
                  <c:v>5.6596315253018559E-4</c:v>
                </c:pt>
                <c:pt idx="27">
                  <c:v>9.8089795174733374E-3</c:v>
                </c:pt>
                <c:pt idx="28">
                  <c:v>-7.291512979323767E-3</c:v>
                </c:pt>
                <c:pt idx="29">
                  <c:v>-8.7246633043900346E-3</c:v>
                </c:pt>
                <c:pt idx="30">
                  <c:v>1.2167328903082543E-2</c:v>
                </c:pt>
                <c:pt idx="31">
                  <c:v>6.6806097064729952E-3</c:v>
                </c:pt>
                <c:pt idx="32">
                  <c:v>1.8395901984778758E-2</c:v>
                </c:pt>
                <c:pt idx="33">
                  <c:v>-1.2580446529706319E-2</c:v>
                </c:pt>
                <c:pt idx="34">
                  <c:v>1.7385624908777011E-2</c:v>
                </c:pt>
                <c:pt idx="35">
                  <c:v>8.2352835772803393E-3</c:v>
                </c:pt>
                <c:pt idx="36">
                  <c:v>1.1692042220954658E-3</c:v>
                </c:pt>
                <c:pt idx="37">
                  <c:v>-1.6586177761226024E-2</c:v>
                </c:pt>
                <c:pt idx="38">
                  <c:v>1.6416328350373977E-2</c:v>
                </c:pt>
                <c:pt idx="39">
                  <c:v>4.4491986858254898E-3</c:v>
                </c:pt>
                <c:pt idx="40">
                  <c:v>-3.0020994947342243E-3</c:v>
                </c:pt>
                <c:pt idx="41">
                  <c:v>-5.8962232505074168E-3</c:v>
                </c:pt>
                <c:pt idx="42">
                  <c:v>1.3823549084453166E-2</c:v>
                </c:pt>
                <c:pt idx="43">
                  <c:v>-2.0801261877491029E-2</c:v>
                </c:pt>
                <c:pt idx="44">
                  <c:v>-1.0384059442896632E-2</c:v>
                </c:pt>
                <c:pt idx="45">
                  <c:v>-6.4443663733352394E-3</c:v>
                </c:pt>
                <c:pt idx="46">
                  <c:v>-1.5103712861103296E-2</c:v>
                </c:pt>
                <c:pt idx="47">
                  <c:v>1.5106186896035795E-2</c:v>
                </c:pt>
                <c:pt idx="48">
                  <c:v>-2.1471009936932385E-2</c:v>
                </c:pt>
                <c:pt idx="49">
                  <c:v>8.4304014997278413E-3</c:v>
                </c:pt>
                <c:pt idx="50">
                  <c:v>1.7346512048336985E-2</c:v>
                </c:pt>
                <c:pt idx="51">
                  <c:v>-5.7314557841116835E-3</c:v>
                </c:pt>
                <c:pt idx="52">
                  <c:v>4.4510720941177157E-3</c:v>
                </c:pt>
                <c:pt idx="53">
                  <c:v>2.0558140067758832E-2</c:v>
                </c:pt>
                <c:pt idx="54">
                  <c:v>2.6208861646025403E-2</c:v>
                </c:pt>
                <c:pt idx="55">
                  <c:v>9.0029581625801061E-2</c:v>
                </c:pt>
                <c:pt idx="56">
                  <c:v>0.19713176459369905</c:v>
                </c:pt>
                <c:pt idx="57">
                  <c:v>0.42650777930656464</c:v>
                </c:pt>
                <c:pt idx="58">
                  <c:v>0.68337694078138711</c:v>
                </c:pt>
                <c:pt idx="59">
                  <c:v>0.90138666593610062</c:v>
                </c:pt>
                <c:pt idx="60">
                  <c:v>1.0140246001682154</c:v>
                </c:pt>
                <c:pt idx="61">
                  <c:v>0.92907153781685381</c:v>
                </c:pt>
                <c:pt idx="62">
                  <c:v>0.68966897811777073</c:v>
                </c:pt>
                <c:pt idx="63">
                  <c:v>0.42358994772713821</c:v>
                </c:pt>
                <c:pt idx="64">
                  <c:v>0.21665885456811371</c:v>
                </c:pt>
                <c:pt idx="65">
                  <c:v>0.14932077194631926</c:v>
                </c:pt>
                <c:pt idx="66">
                  <c:v>0.23203247647041308</c:v>
                </c:pt>
                <c:pt idx="67">
                  <c:v>0.38736860490233571</c:v>
                </c:pt>
                <c:pt idx="68">
                  <c:v>0.60060162584959698</c:v>
                </c:pt>
                <c:pt idx="69">
                  <c:v>0.80723295155391472</c:v>
                </c:pt>
                <c:pt idx="70">
                  <c:v>0.91029587170510695</c:v>
                </c:pt>
                <c:pt idx="71">
                  <c:v>0.80710515447578413</c:v>
                </c:pt>
                <c:pt idx="72">
                  <c:v>0.58650320551034218</c:v>
                </c:pt>
                <c:pt idx="73">
                  <c:v>0.34535012350152983</c:v>
                </c:pt>
                <c:pt idx="74">
                  <c:v>0.18275445931884973</c:v>
                </c:pt>
                <c:pt idx="75">
                  <c:v>6.3681100371359087E-2</c:v>
                </c:pt>
                <c:pt idx="76">
                  <c:v>4.2120953824551673E-3</c:v>
                </c:pt>
                <c:pt idx="77">
                  <c:v>-9.6803358074755343E-3</c:v>
                </c:pt>
                <c:pt idx="78">
                  <c:v>2.5523554997132124E-2</c:v>
                </c:pt>
                <c:pt idx="79">
                  <c:v>7.708980547457972E-3</c:v>
                </c:pt>
                <c:pt idx="80">
                  <c:v>-2.457604262012094E-2</c:v>
                </c:pt>
                <c:pt idx="81">
                  <c:v>1.3212439843814049E-2</c:v>
                </c:pt>
                <c:pt idx="82">
                  <c:v>-2.1001185618140406E-2</c:v>
                </c:pt>
                <c:pt idx="83">
                  <c:v>-1.0130023651937161E-2</c:v>
                </c:pt>
                <c:pt idx="84">
                  <c:v>9.3966087447233497E-4</c:v>
                </c:pt>
                <c:pt idx="85">
                  <c:v>1.8170454384634712E-2</c:v>
                </c:pt>
                <c:pt idx="86">
                  <c:v>-9.6577995400536302E-3</c:v>
                </c:pt>
                <c:pt idx="87">
                  <c:v>5.5928114954894902E-3</c:v>
                </c:pt>
                <c:pt idx="88">
                  <c:v>2.3950993393191573E-2</c:v>
                </c:pt>
                <c:pt idx="89">
                  <c:v>-1.2203862238413427E-2</c:v>
                </c:pt>
                <c:pt idx="90">
                  <c:v>1.0601360513000018E-2</c:v>
                </c:pt>
              </c:numCache>
            </c:numRef>
          </c:yVal>
          <c:smooth val="1"/>
          <c:extLst>
            <c:ext xmlns:c16="http://schemas.microsoft.com/office/drawing/2014/chart" uri="{C3380CC4-5D6E-409C-BE32-E72D297353CC}">
              <c16:uniqueId val="{00000001-D8C9-486A-B440-8EBDEB02BA20}"/>
            </c:ext>
          </c:extLst>
        </c:ser>
        <c:ser>
          <c:idx val="2"/>
          <c:order val="2"/>
          <c:spPr>
            <a:ln w="38100" cap="rnd">
              <a:solidFill>
                <a:srgbClr val="FF0000"/>
              </a:solidFill>
              <a:round/>
            </a:ln>
            <a:effectLst/>
          </c:spPr>
          <c:marker>
            <c:symbol val="none"/>
          </c:marker>
          <c:xVal>
            <c:numRef>
              <c:f>Sheet1!$A$2:$A$92</c:f>
              <c:numCache>
                <c:formatCode>General</c:formatCode>
                <c:ptCount val="91"/>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pt idx="31">
                  <c:v>3.1000000000000014</c:v>
                </c:pt>
                <c:pt idx="32">
                  <c:v>3.2000000000000015</c:v>
                </c:pt>
                <c:pt idx="33">
                  <c:v>3.3000000000000016</c:v>
                </c:pt>
                <c:pt idx="34">
                  <c:v>3.4000000000000017</c:v>
                </c:pt>
                <c:pt idx="35">
                  <c:v>3.5000000000000018</c:v>
                </c:pt>
                <c:pt idx="36">
                  <c:v>3.6000000000000019</c:v>
                </c:pt>
                <c:pt idx="37">
                  <c:v>3.700000000000002</c:v>
                </c:pt>
                <c:pt idx="38">
                  <c:v>3.800000000000002</c:v>
                </c:pt>
                <c:pt idx="39">
                  <c:v>3.9000000000000021</c:v>
                </c:pt>
                <c:pt idx="40">
                  <c:v>4.0000000000000018</c:v>
                </c:pt>
                <c:pt idx="41">
                  <c:v>4.1000000000000014</c:v>
                </c:pt>
                <c:pt idx="42">
                  <c:v>4.2000000000000011</c:v>
                </c:pt>
                <c:pt idx="43">
                  <c:v>4.3000000000000007</c:v>
                </c:pt>
                <c:pt idx="44">
                  <c:v>4.4000000000000004</c:v>
                </c:pt>
                <c:pt idx="45">
                  <c:v>4.5</c:v>
                </c:pt>
                <c:pt idx="46">
                  <c:v>4.5999999999999996</c:v>
                </c:pt>
                <c:pt idx="47">
                  <c:v>4.6999999999999993</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5.9999999999999947</c:v>
                </c:pt>
                <c:pt idx="61">
                  <c:v>6.0999999999999943</c:v>
                </c:pt>
                <c:pt idx="62">
                  <c:v>6.199999999999994</c:v>
                </c:pt>
                <c:pt idx="63">
                  <c:v>6.2999999999999936</c:v>
                </c:pt>
                <c:pt idx="64">
                  <c:v>6.3999999999999932</c:v>
                </c:pt>
                <c:pt idx="65">
                  <c:v>6.4999999999999929</c:v>
                </c:pt>
                <c:pt idx="66">
                  <c:v>6.5999999999999925</c:v>
                </c:pt>
                <c:pt idx="67">
                  <c:v>6.6999999999999922</c:v>
                </c:pt>
                <c:pt idx="68">
                  <c:v>6.7999999999999918</c:v>
                </c:pt>
                <c:pt idx="69">
                  <c:v>6.8999999999999915</c:v>
                </c:pt>
                <c:pt idx="70">
                  <c:v>6.9999999999999911</c:v>
                </c:pt>
                <c:pt idx="71">
                  <c:v>7.0999999999999908</c:v>
                </c:pt>
                <c:pt idx="72">
                  <c:v>7.1999999999999904</c:v>
                </c:pt>
                <c:pt idx="73">
                  <c:v>7.2999999999999901</c:v>
                </c:pt>
                <c:pt idx="74">
                  <c:v>7.3999999999999897</c:v>
                </c:pt>
                <c:pt idx="75">
                  <c:v>7.4999999999999893</c:v>
                </c:pt>
                <c:pt idx="76">
                  <c:v>7.599999999999989</c:v>
                </c:pt>
                <c:pt idx="77">
                  <c:v>7.6999999999999886</c:v>
                </c:pt>
                <c:pt idx="78">
                  <c:v>7.7999999999999883</c:v>
                </c:pt>
                <c:pt idx="79">
                  <c:v>7.8999999999999879</c:v>
                </c:pt>
                <c:pt idx="80">
                  <c:v>7.9999999999999876</c:v>
                </c:pt>
                <c:pt idx="81">
                  <c:v>8.0999999999999872</c:v>
                </c:pt>
                <c:pt idx="82">
                  <c:v>8.1999999999999869</c:v>
                </c:pt>
                <c:pt idx="83">
                  <c:v>8.2999999999999865</c:v>
                </c:pt>
                <c:pt idx="84">
                  <c:v>8.3999999999999861</c:v>
                </c:pt>
                <c:pt idx="85">
                  <c:v>8.4999999999999858</c:v>
                </c:pt>
                <c:pt idx="86">
                  <c:v>8.5999999999999854</c:v>
                </c:pt>
                <c:pt idx="87">
                  <c:v>8.6999999999999851</c:v>
                </c:pt>
                <c:pt idx="88">
                  <c:v>8.7999999999999847</c:v>
                </c:pt>
                <c:pt idx="89">
                  <c:v>8.8999999999999844</c:v>
                </c:pt>
                <c:pt idx="90">
                  <c:v>8.999999999999984</c:v>
                </c:pt>
              </c:numCache>
            </c:numRef>
          </c:xVal>
          <c:yVal>
            <c:numRef>
              <c:f>Sheet1!$D$2:$D$92</c:f>
              <c:numCache>
                <c:formatCode>General</c:formatCode>
                <c:ptCount val="91"/>
                <c:pt idx="0">
                  <c:v>-1.5274292531183705E-2</c:v>
                </c:pt>
                <c:pt idx="1">
                  <c:v>-9.7865854352616171E-3</c:v>
                </c:pt>
                <c:pt idx="2">
                  <c:v>2.3713216438058994E-2</c:v>
                </c:pt>
                <c:pt idx="3">
                  <c:v>1.7335573151488228E-2</c:v>
                </c:pt>
                <c:pt idx="4">
                  <c:v>2.4534026192521738E-3</c:v>
                </c:pt>
                <c:pt idx="5">
                  <c:v>-1.5345745606473274E-2</c:v>
                </c:pt>
                <c:pt idx="6">
                  <c:v>-1.7530586994030999E-3</c:v>
                </c:pt>
                <c:pt idx="7">
                  <c:v>-1.3826636323261327E-2</c:v>
                </c:pt>
                <c:pt idx="8">
                  <c:v>-1.4002422539904009E-2</c:v>
                </c:pt>
                <c:pt idx="9">
                  <c:v>1.6532806876866379E-2</c:v>
                </c:pt>
                <c:pt idx="10">
                  <c:v>-1.7937742968313318E-2</c:v>
                </c:pt>
                <c:pt idx="11">
                  <c:v>-1.2351447782765323E-2</c:v>
                </c:pt>
                <c:pt idx="12">
                  <c:v>-2.2825016820589229E-2</c:v>
                </c:pt>
                <c:pt idx="13">
                  <c:v>1.6279690195511974E-2</c:v>
                </c:pt>
                <c:pt idx="14">
                  <c:v>9.3041527997963919E-3</c:v>
                </c:pt>
                <c:pt idx="15">
                  <c:v>6.8026721913250904E-2</c:v>
                </c:pt>
                <c:pt idx="16">
                  <c:v>0.22844265014671766</c:v>
                </c:pt>
                <c:pt idx="17">
                  <c:v>0.47131753851256641</c:v>
                </c:pt>
                <c:pt idx="18">
                  <c:v>0.73491991372058862</c:v>
                </c:pt>
                <c:pt idx="19">
                  <c:v>1.0185024942749945</c:v>
                </c:pt>
                <c:pt idx="20">
                  <c:v>1.1094022671047523</c:v>
                </c:pt>
                <c:pt idx="21">
                  <c:v>1.0149199010363479</c:v>
                </c:pt>
                <c:pt idx="22">
                  <c:v>0.7380546541172408</c:v>
                </c:pt>
                <c:pt idx="23">
                  <c:v>0.42831823822382803</c:v>
                </c:pt>
                <c:pt idx="24">
                  <c:v>0.20239401416211608</c:v>
                </c:pt>
                <c:pt idx="25">
                  <c:v>0.10126841495056602</c:v>
                </c:pt>
                <c:pt idx="26">
                  <c:v>2.145858501069707E-2</c:v>
                </c:pt>
                <c:pt idx="27">
                  <c:v>5.0245912967128437E-4</c:v>
                </c:pt>
                <c:pt idx="28">
                  <c:v>-9.0222574248099447E-3</c:v>
                </c:pt>
                <c:pt idx="29">
                  <c:v>1.7115286626612991E-2</c:v>
                </c:pt>
                <c:pt idx="30">
                  <c:v>3.0617102051409958E-3</c:v>
                </c:pt>
                <c:pt idx="31">
                  <c:v>1.9656311047659972E-2</c:v>
                </c:pt>
                <c:pt idx="32">
                  <c:v>-2.3341262381833192E-2</c:v>
                </c:pt>
                <c:pt idx="33">
                  <c:v>-1.7451012277428291E-2</c:v>
                </c:pt>
                <c:pt idx="34">
                  <c:v>-8.4270825529991159E-3</c:v>
                </c:pt>
                <c:pt idx="35">
                  <c:v>-2.2429478338044467E-2</c:v>
                </c:pt>
                <c:pt idx="36">
                  <c:v>-1.0142015179767139E-2</c:v>
                </c:pt>
                <c:pt idx="37">
                  <c:v>-1.4050135054436719E-2</c:v>
                </c:pt>
                <c:pt idx="38">
                  <c:v>-2.1173803557661505E-2</c:v>
                </c:pt>
                <c:pt idx="39">
                  <c:v>2.3781020466734928E-2</c:v>
                </c:pt>
                <c:pt idx="40">
                  <c:v>2.2998180823755716E-2</c:v>
                </c:pt>
                <c:pt idx="41">
                  <c:v>1.5919026426188972E-2</c:v>
                </c:pt>
                <c:pt idx="42">
                  <c:v>2.2867387512496555E-2</c:v>
                </c:pt>
                <c:pt idx="43">
                  <c:v>-1.5352016292990687E-2</c:v>
                </c:pt>
                <c:pt idx="44">
                  <c:v>1.1999641724736445E-2</c:v>
                </c:pt>
                <c:pt idx="45">
                  <c:v>7.1560069079842942E-2</c:v>
                </c:pt>
                <c:pt idx="46">
                  <c:v>0.19339899943577862</c:v>
                </c:pt>
                <c:pt idx="47">
                  <c:v>0.36869065340534068</c:v>
                </c:pt>
                <c:pt idx="48">
                  <c:v>0.62960625640721535</c:v>
                </c:pt>
                <c:pt idx="49">
                  <c:v>0.85108700280514638</c:v>
                </c:pt>
                <c:pt idx="50">
                  <c:v>0.93635329219273533</c:v>
                </c:pt>
                <c:pt idx="51">
                  <c:v>0.83743363171748553</c:v>
                </c:pt>
                <c:pt idx="52">
                  <c:v>0.65391787345648156</c:v>
                </c:pt>
                <c:pt idx="53">
                  <c:v>0.38842486301792745</c:v>
                </c:pt>
                <c:pt idx="54">
                  <c:v>0.20676535570423382</c:v>
                </c:pt>
                <c:pt idx="55">
                  <c:v>6.3971924056741708E-2</c:v>
                </c:pt>
                <c:pt idx="56">
                  <c:v>1.4008169222852555E-2</c:v>
                </c:pt>
                <c:pt idx="57">
                  <c:v>1.171093812375635E-2</c:v>
                </c:pt>
                <c:pt idx="58">
                  <c:v>2.1426354371170922E-2</c:v>
                </c:pt>
                <c:pt idx="59">
                  <c:v>4.7295941603648231E-3</c:v>
                </c:pt>
                <c:pt idx="60">
                  <c:v>-9.0294273896034507E-4</c:v>
                </c:pt>
                <c:pt idx="61">
                  <c:v>1.6759159805943238E-2</c:v>
                </c:pt>
                <c:pt idx="62">
                  <c:v>-2.4619576915138764E-2</c:v>
                </c:pt>
                <c:pt idx="63">
                  <c:v>-2.3944284244892818E-2</c:v>
                </c:pt>
                <c:pt idx="64">
                  <c:v>-1.0096690308550841E-2</c:v>
                </c:pt>
                <c:pt idx="65">
                  <c:v>2.7404803778423984E-3</c:v>
                </c:pt>
                <c:pt idx="66">
                  <c:v>3.3595546261219811E-5</c:v>
                </c:pt>
                <c:pt idx="67">
                  <c:v>-2.1196458964045685E-2</c:v>
                </c:pt>
                <c:pt idx="68">
                  <c:v>2.0599431296799303E-4</c:v>
                </c:pt>
                <c:pt idx="69">
                  <c:v>-1.2102227242525788E-2</c:v>
                </c:pt>
                <c:pt idx="70">
                  <c:v>1.4537755568225456E-2</c:v>
                </c:pt>
                <c:pt idx="71">
                  <c:v>2.2436462592816998E-2</c:v>
                </c:pt>
                <c:pt idx="72">
                  <c:v>-2.2714298249159368E-2</c:v>
                </c:pt>
                <c:pt idx="73">
                  <c:v>1.8758408086927691E-2</c:v>
                </c:pt>
                <c:pt idx="74">
                  <c:v>-2.1738752797276474E-2</c:v>
                </c:pt>
                <c:pt idx="75">
                  <c:v>-2.3959749716652254E-2</c:v>
                </c:pt>
                <c:pt idx="76">
                  <c:v>-3.3799150520240798E-3</c:v>
                </c:pt>
                <c:pt idx="77">
                  <c:v>-1.6438608664284933E-2</c:v>
                </c:pt>
                <c:pt idx="78">
                  <c:v>-1.0094575706565845E-2</c:v>
                </c:pt>
                <c:pt idx="79">
                  <c:v>-2.1442957505715139E-2</c:v>
                </c:pt>
                <c:pt idx="80">
                  <c:v>4.4373249979856588E-5</c:v>
                </c:pt>
                <c:pt idx="81">
                  <c:v>2.2603538662010592E-2</c:v>
                </c:pt>
                <c:pt idx="82">
                  <c:v>-1.4394682518043718E-2</c:v>
                </c:pt>
                <c:pt idx="83">
                  <c:v>-2.491640757771578E-2</c:v>
                </c:pt>
                <c:pt idx="84">
                  <c:v>2.2343502104049291E-2</c:v>
                </c:pt>
                <c:pt idx="85">
                  <c:v>-1.898080961720975E-2</c:v>
                </c:pt>
                <c:pt idx="86">
                  <c:v>1.7741478881146501E-2</c:v>
                </c:pt>
                <c:pt idx="87">
                  <c:v>1.3024394712961906E-2</c:v>
                </c:pt>
                <c:pt idx="88">
                  <c:v>2.0950796790145831E-2</c:v>
                </c:pt>
                <c:pt idx="89">
                  <c:v>1.5511669547335195E-2</c:v>
                </c:pt>
                <c:pt idx="90">
                  <c:v>-1.5083009530252461E-2</c:v>
                </c:pt>
              </c:numCache>
            </c:numRef>
          </c:yVal>
          <c:smooth val="1"/>
          <c:extLst>
            <c:ext xmlns:c16="http://schemas.microsoft.com/office/drawing/2014/chart" uri="{C3380CC4-5D6E-409C-BE32-E72D297353CC}">
              <c16:uniqueId val="{00000002-D8C9-486A-B440-8EBDEB02BA20}"/>
            </c:ext>
          </c:extLst>
        </c:ser>
        <c:ser>
          <c:idx val="3"/>
          <c:order val="3"/>
          <c:spPr>
            <a:ln w="38100" cap="rnd">
              <a:solidFill>
                <a:srgbClr val="00B050"/>
              </a:solidFill>
              <a:round/>
            </a:ln>
            <a:effectLst/>
          </c:spPr>
          <c:marker>
            <c:symbol val="none"/>
          </c:marker>
          <c:xVal>
            <c:numRef>
              <c:f>Sheet1!$A$2:$A$92</c:f>
              <c:numCache>
                <c:formatCode>General</c:formatCode>
                <c:ptCount val="91"/>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pt idx="31">
                  <c:v>3.1000000000000014</c:v>
                </c:pt>
                <c:pt idx="32">
                  <c:v>3.2000000000000015</c:v>
                </c:pt>
                <c:pt idx="33">
                  <c:v>3.3000000000000016</c:v>
                </c:pt>
                <c:pt idx="34">
                  <c:v>3.4000000000000017</c:v>
                </c:pt>
                <c:pt idx="35">
                  <c:v>3.5000000000000018</c:v>
                </c:pt>
                <c:pt idx="36">
                  <c:v>3.6000000000000019</c:v>
                </c:pt>
                <c:pt idx="37">
                  <c:v>3.700000000000002</c:v>
                </c:pt>
                <c:pt idx="38">
                  <c:v>3.800000000000002</c:v>
                </c:pt>
                <c:pt idx="39">
                  <c:v>3.9000000000000021</c:v>
                </c:pt>
                <c:pt idx="40">
                  <c:v>4.0000000000000018</c:v>
                </c:pt>
                <c:pt idx="41">
                  <c:v>4.1000000000000014</c:v>
                </c:pt>
                <c:pt idx="42">
                  <c:v>4.2000000000000011</c:v>
                </c:pt>
                <c:pt idx="43">
                  <c:v>4.3000000000000007</c:v>
                </c:pt>
                <c:pt idx="44">
                  <c:v>4.4000000000000004</c:v>
                </c:pt>
                <c:pt idx="45">
                  <c:v>4.5</c:v>
                </c:pt>
                <c:pt idx="46">
                  <c:v>4.5999999999999996</c:v>
                </c:pt>
                <c:pt idx="47">
                  <c:v>4.6999999999999993</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5.9999999999999947</c:v>
                </c:pt>
                <c:pt idx="61">
                  <c:v>6.0999999999999943</c:v>
                </c:pt>
                <c:pt idx="62">
                  <c:v>6.199999999999994</c:v>
                </c:pt>
                <c:pt idx="63">
                  <c:v>6.2999999999999936</c:v>
                </c:pt>
                <c:pt idx="64">
                  <c:v>6.3999999999999932</c:v>
                </c:pt>
                <c:pt idx="65">
                  <c:v>6.4999999999999929</c:v>
                </c:pt>
                <c:pt idx="66">
                  <c:v>6.5999999999999925</c:v>
                </c:pt>
                <c:pt idx="67">
                  <c:v>6.6999999999999922</c:v>
                </c:pt>
                <c:pt idx="68">
                  <c:v>6.7999999999999918</c:v>
                </c:pt>
                <c:pt idx="69">
                  <c:v>6.8999999999999915</c:v>
                </c:pt>
                <c:pt idx="70">
                  <c:v>6.9999999999999911</c:v>
                </c:pt>
                <c:pt idx="71">
                  <c:v>7.0999999999999908</c:v>
                </c:pt>
                <c:pt idx="72">
                  <c:v>7.1999999999999904</c:v>
                </c:pt>
                <c:pt idx="73">
                  <c:v>7.2999999999999901</c:v>
                </c:pt>
                <c:pt idx="74">
                  <c:v>7.3999999999999897</c:v>
                </c:pt>
                <c:pt idx="75">
                  <c:v>7.4999999999999893</c:v>
                </c:pt>
                <c:pt idx="76">
                  <c:v>7.599999999999989</c:v>
                </c:pt>
                <c:pt idx="77">
                  <c:v>7.6999999999999886</c:v>
                </c:pt>
                <c:pt idx="78">
                  <c:v>7.7999999999999883</c:v>
                </c:pt>
                <c:pt idx="79">
                  <c:v>7.8999999999999879</c:v>
                </c:pt>
                <c:pt idx="80">
                  <c:v>7.9999999999999876</c:v>
                </c:pt>
                <c:pt idx="81">
                  <c:v>8.0999999999999872</c:v>
                </c:pt>
                <c:pt idx="82">
                  <c:v>8.1999999999999869</c:v>
                </c:pt>
                <c:pt idx="83">
                  <c:v>8.2999999999999865</c:v>
                </c:pt>
                <c:pt idx="84">
                  <c:v>8.3999999999999861</c:v>
                </c:pt>
                <c:pt idx="85">
                  <c:v>8.4999999999999858</c:v>
                </c:pt>
                <c:pt idx="86">
                  <c:v>8.5999999999999854</c:v>
                </c:pt>
                <c:pt idx="87">
                  <c:v>8.6999999999999851</c:v>
                </c:pt>
                <c:pt idx="88">
                  <c:v>8.7999999999999847</c:v>
                </c:pt>
                <c:pt idx="89">
                  <c:v>8.8999999999999844</c:v>
                </c:pt>
                <c:pt idx="90">
                  <c:v>8.999999999999984</c:v>
                </c:pt>
              </c:numCache>
            </c:numRef>
          </c:xVal>
          <c:yVal>
            <c:numRef>
              <c:f>Sheet1!$E$2:$E$92</c:f>
              <c:numCache>
                <c:formatCode>General</c:formatCode>
                <c:ptCount val="91"/>
                <c:pt idx="0">
                  <c:v>-1.8429548912052434E-2</c:v>
                </c:pt>
                <c:pt idx="1">
                  <c:v>-2.4908461946390272E-2</c:v>
                </c:pt>
                <c:pt idx="2">
                  <c:v>-1.6878991843353747E-2</c:v>
                </c:pt>
                <c:pt idx="3">
                  <c:v>-2.1343115511524152E-2</c:v>
                </c:pt>
                <c:pt idx="4">
                  <c:v>1.2400203256655402E-2</c:v>
                </c:pt>
                <c:pt idx="5">
                  <c:v>-2.4775963729854023E-2</c:v>
                </c:pt>
                <c:pt idx="6">
                  <c:v>-8.708437794128443E-3</c:v>
                </c:pt>
                <c:pt idx="7">
                  <c:v>2.392859606009113E-2</c:v>
                </c:pt>
                <c:pt idx="8">
                  <c:v>1.996421135819625E-2</c:v>
                </c:pt>
                <c:pt idx="9">
                  <c:v>-2.4337019297864994E-2</c:v>
                </c:pt>
                <c:pt idx="10">
                  <c:v>-2.1507162082699382E-2</c:v>
                </c:pt>
                <c:pt idx="11">
                  <c:v>2.4483154514810125E-2</c:v>
                </c:pt>
                <c:pt idx="12">
                  <c:v>-3.3374053178722224E-4</c:v>
                </c:pt>
                <c:pt idx="13">
                  <c:v>2.1448008399524193E-2</c:v>
                </c:pt>
                <c:pt idx="14">
                  <c:v>-2.3676070994951538E-4</c:v>
                </c:pt>
                <c:pt idx="15">
                  <c:v>-2.2214766193727555E-2</c:v>
                </c:pt>
                <c:pt idx="16">
                  <c:v>9.8621221277516505E-3</c:v>
                </c:pt>
                <c:pt idx="17">
                  <c:v>-2.2913102235410324E-2</c:v>
                </c:pt>
                <c:pt idx="18">
                  <c:v>1.7814270685114236E-2</c:v>
                </c:pt>
                <c:pt idx="19">
                  <c:v>1.6409825328977549E-2</c:v>
                </c:pt>
                <c:pt idx="20">
                  <c:v>1.2841667610399446E-2</c:v>
                </c:pt>
                <c:pt idx="21">
                  <c:v>-1.0125653676545448E-2</c:v>
                </c:pt>
                <c:pt idx="22">
                  <c:v>-1.2365044408069405E-2</c:v>
                </c:pt>
                <c:pt idx="23">
                  <c:v>1.7327184483578398E-2</c:v>
                </c:pt>
                <c:pt idx="24">
                  <c:v>1.9173255094297962E-2</c:v>
                </c:pt>
                <c:pt idx="25">
                  <c:v>7.6925503541066739E-2</c:v>
                </c:pt>
                <c:pt idx="26">
                  <c:v>0.15101848746833207</c:v>
                </c:pt>
                <c:pt idx="27">
                  <c:v>0.32011444774701364</c:v>
                </c:pt>
                <c:pt idx="28">
                  <c:v>0.53901302551243913</c:v>
                </c:pt>
                <c:pt idx="29">
                  <c:v>0.73444278697344278</c:v>
                </c:pt>
                <c:pt idx="30">
                  <c:v>0.82185152280241647</c:v>
                </c:pt>
                <c:pt idx="31">
                  <c:v>0.70155193068410382</c:v>
                </c:pt>
                <c:pt idx="32">
                  <c:v>0.56259211615233307</c:v>
                </c:pt>
                <c:pt idx="33">
                  <c:v>0.32039968478872627</c:v>
                </c:pt>
                <c:pt idx="34">
                  <c:v>0.19478729951819046</c:v>
                </c:pt>
                <c:pt idx="35">
                  <c:v>0.1482307226413353</c:v>
                </c:pt>
                <c:pt idx="36">
                  <c:v>0.21255263640675903</c:v>
                </c:pt>
                <c:pt idx="37">
                  <c:v>0.43496105303490634</c:v>
                </c:pt>
                <c:pt idx="38">
                  <c:v>0.68069016218757306</c:v>
                </c:pt>
                <c:pt idx="39">
                  <c:v>0.96973631480482048</c:v>
                </c:pt>
                <c:pt idx="40">
                  <c:v>1.0664864840409061</c:v>
                </c:pt>
                <c:pt idx="41">
                  <c:v>0.94004283735735938</c:v>
                </c:pt>
                <c:pt idx="42">
                  <c:v>0.72662591522793574</c:v>
                </c:pt>
                <c:pt idx="43">
                  <c:v>0.41304404569856967</c:v>
                </c:pt>
                <c:pt idx="44">
                  <c:v>0.19196035079188503</c:v>
                </c:pt>
                <c:pt idx="45">
                  <c:v>6.2458352340843536E-2</c:v>
                </c:pt>
                <c:pt idx="46">
                  <c:v>1.3324066483195871E-2</c:v>
                </c:pt>
                <c:pt idx="47">
                  <c:v>-7.7153015185533538E-3</c:v>
                </c:pt>
                <c:pt idx="48">
                  <c:v>9.2009350624667422E-3</c:v>
                </c:pt>
                <c:pt idx="49">
                  <c:v>1.0424251679871663E-2</c:v>
                </c:pt>
                <c:pt idx="50">
                  <c:v>8.7698062275490141E-3</c:v>
                </c:pt>
                <c:pt idx="51">
                  <c:v>-7.6528649597251575E-3</c:v>
                </c:pt>
                <c:pt idx="52">
                  <c:v>-1.5355927668521006E-2</c:v>
                </c:pt>
                <c:pt idx="53">
                  <c:v>2.1652857954751692E-2</c:v>
                </c:pt>
                <c:pt idx="54">
                  <c:v>-5.2489403194363408E-3</c:v>
                </c:pt>
                <c:pt idx="55">
                  <c:v>1.4783819199924835E-2</c:v>
                </c:pt>
                <c:pt idx="56">
                  <c:v>-1.6523688087628031E-2</c:v>
                </c:pt>
                <c:pt idx="57">
                  <c:v>-2.038187129312978E-2</c:v>
                </c:pt>
                <c:pt idx="58">
                  <c:v>-2.0398737668185705E-2</c:v>
                </c:pt>
                <c:pt idx="59">
                  <c:v>-8.7238053961134557E-3</c:v>
                </c:pt>
                <c:pt idx="60">
                  <c:v>4.8306310530441864E-3</c:v>
                </c:pt>
                <c:pt idx="61">
                  <c:v>-1.522631211325492E-2</c:v>
                </c:pt>
                <c:pt idx="62">
                  <c:v>7.10519027532488E-3</c:v>
                </c:pt>
                <c:pt idx="63">
                  <c:v>1.7646805853098503E-2</c:v>
                </c:pt>
                <c:pt idx="64">
                  <c:v>8.231923397283859E-3</c:v>
                </c:pt>
                <c:pt idx="65">
                  <c:v>-1.0720881405307371E-2</c:v>
                </c:pt>
                <c:pt idx="66">
                  <c:v>1.6282654978214267E-2</c:v>
                </c:pt>
                <c:pt idx="67">
                  <c:v>-1.6770949816719973E-2</c:v>
                </c:pt>
                <c:pt idx="68">
                  <c:v>1.8729043962496129E-2</c:v>
                </c:pt>
                <c:pt idx="69">
                  <c:v>-1.4352514763136077E-2</c:v>
                </c:pt>
                <c:pt idx="70">
                  <c:v>1.5986552440075564E-2</c:v>
                </c:pt>
                <c:pt idx="71">
                  <c:v>-1.2882120956896725E-2</c:v>
                </c:pt>
                <c:pt idx="72">
                  <c:v>6.3450359366376058E-3</c:v>
                </c:pt>
                <c:pt idx="73">
                  <c:v>-1.8639994374497721E-2</c:v>
                </c:pt>
                <c:pt idx="74">
                  <c:v>6.8056909670037918E-3</c:v>
                </c:pt>
                <c:pt idx="75">
                  <c:v>2.0884878464300389E-2</c:v>
                </c:pt>
                <c:pt idx="76">
                  <c:v>-1.1936170133594376E-2</c:v>
                </c:pt>
                <c:pt idx="77">
                  <c:v>1.9193469952681078E-2</c:v>
                </c:pt>
                <c:pt idx="78">
                  <c:v>-1.3223216675557287E-2</c:v>
                </c:pt>
                <c:pt idx="79">
                  <c:v>-9.5057840977150875E-3</c:v>
                </c:pt>
                <c:pt idx="80">
                  <c:v>-1.2283590587010796E-2</c:v>
                </c:pt>
                <c:pt idx="81">
                  <c:v>-1.9385539436688443E-2</c:v>
                </c:pt>
                <c:pt idx="82">
                  <c:v>-9.6120485199454771E-3</c:v>
                </c:pt>
                <c:pt idx="83">
                  <c:v>-6.9197982225825908E-3</c:v>
                </c:pt>
                <c:pt idx="84">
                  <c:v>1.9803976027997203E-2</c:v>
                </c:pt>
                <c:pt idx="85">
                  <c:v>-5.4633507742035126E-3</c:v>
                </c:pt>
                <c:pt idx="86">
                  <c:v>1.6197398297784483E-2</c:v>
                </c:pt>
                <c:pt idx="87">
                  <c:v>-8.8908599866617029E-3</c:v>
                </c:pt>
                <c:pt idx="88">
                  <c:v>-2.0043378280275078E-2</c:v>
                </c:pt>
                <c:pt idx="89">
                  <c:v>4.7687187577656891E-4</c:v>
                </c:pt>
                <c:pt idx="90">
                  <c:v>-1.4090984629765026E-2</c:v>
                </c:pt>
              </c:numCache>
            </c:numRef>
          </c:yVal>
          <c:smooth val="1"/>
          <c:extLst>
            <c:ext xmlns:c16="http://schemas.microsoft.com/office/drawing/2014/chart" uri="{C3380CC4-5D6E-409C-BE32-E72D297353CC}">
              <c16:uniqueId val="{00000003-D8C9-486A-B440-8EBDEB02BA20}"/>
            </c:ext>
          </c:extLst>
        </c:ser>
        <c:dLbls>
          <c:showLegendKey val="0"/>
          <c:showVal val="0"/>
          <c:showCatName val="0"/>
          <c:showSerName val="0"/>
          <c:showPercent val="0"/>
          <c:showBubbleSize val="0"/>
        </c:dLbls>
        <c:axId val="1471925471"/>
        <c:axId val="1471926431"/>
      </c:scatterChart>
      <c:valAx>
        <c:axId val="1471925471"/>
        <c:scaling>
          <c:orientation val="minMax"/>
        </c:scaling>
        <c:delete val="1"/>
        <c:axPos val="b"/>
        <c:numFmt formatCode="General" sourceLinked="1"/>
        <c:majorTickMark val="none"/>
        <c:minorTickMark val="none"/>
        <c:tickLblPos val="nextTo"/>
        <c:crossAx val="1471926431"/>
        <c:crosses val="autoZero"/>
        <c:crossBetween val="midCat"/>
      </c:valAx>
      <c:valAx>
        <c:axId val="1471926431"/>
        <c:scaling>
          <c:orientation val="minMax"/>
        </c:scaling>
        <c:delete val="1"/>
        <c:axPos val="l"/>
        <c:numFmt formatCode="General" sourceLinked="1"/>
        <c:majorTickMark val="none"/>
        <c:minorTickMark val="none"/>
        <c:tickLblPos val="nextTo"/>
        <c:crossAx val="1471925471"/>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7T14:07:19.143"/>
    </inkml:context>
    <inkml:brush xml:id="br0">
      <inkml:brushProperty name="width" value="0.05" units="cm"/>
      <inkml:brushProperty name="height" value="0.05" units="cm"/>
      <inkml:brushProperty name="color" value="#FF0066"/>
    </inkml:brush>
  </inkml:definitions>
  <inkml:trace contextRef="#ctx0" brushRef="#br0">19 0 744,'3'91'1502,"-12"-95"7132,-2 15-7330,9-4-1333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0T10:47:25.615"/>
    </inkml:context>
    <inkml:brush xml:id="br0">
      <inkml:brushProperty name="width" value="0.05" units="cm"/>
      <inkml:brushProperty name="height" value="0.05" units="cm"/>
      <inkml:brushProperty name="color" value="#66CC00"/>
    </inkml:brush>
  </inkml:definitions>
  <inkml:trace contextRef="#ctx0" brushRef="#br0">62 12 3865,'-14'12'2368,"-7"-12"-167,7 0-377,2-9-816,12 0-207,6 3-353,23 6-200,17 6-192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0T10:47:26.413"/>
    </inkml:context>
    <inkml:brush xml:id="br0">
      <inkml:brushProperty name="width" value="0.05" units="cm"/>
      <inkml:brushProperty name="height" value="0.05" units="cm"/>
      <inkml:brushProperty name="color" value="#66CC00"/>
    </inkml:brush>
  </inkml:definitions>
  <inkml:trace contextRef="#ctx0" brushRef="#br0">40 16 8874,'-20'-12'3425,"1"9"-2713,24 13-440,-5-10-344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7T14:33:48.898"/>
    </inkml:context>
    <inkml:brush xml:id="br0">
      <inkml:brushProperty name="width" value="0.05" units="cm"/>
      <inkml:brushProperty name="height" value="0.05" units="cm"/>
    </inkml:brush>
  </inkml:definitions>
  <inkml:trace contextRef="#ctx0" brushRef="#br0">773 1378 24575,'1'-1'0,"0"1"0,0-1 0,0 1 0,0-1 0,1 1 0,-1-1 0,0 1 0,0-1 0,0 0 0,0 0 0,-1 1 0,1-2 0,0 1 0,-1 0 0,1 0 0,0 0 0,-1 0 0,1 0 0,-1 0 0,1 0 0,-1 0 0,0 0 0,1 0 0,-1-1 0,8-30 0,-6 15 0,-1 0 0,-2-32 0,1 42 0,-1 2 0,0-1 0,0 0 0,0 0 0,-1 0 0,-1 1 0,1 0 0,0 0 0,-1-1 0,0 1 0,-7-9 0,-20-20 0,-2 2 0,-2 2 0,-66-48 0,67 52 0,-41-41 0,62 57 0,0 2 0,1-1 0,-1 2 0,-1-1 0,-23-9 0,23 12 0,0-1 0,0-1 0,2 1 0,-2-3 0,2 2 0,-14-15 0,-9-10 0,-53-40 0,78 62 0,-2 2 0,2-3 0,-1 2 0,1-2 0,1-1 0,1 2 0,-1-2 0,2 0 0,-1-1 0,-3-12 0,-5-12 0,3-3 0,-9-42 0,16 53 0,1 0 0,2-1 0,1 0 0,5-52 0,-3 77 0,0-2 0,2 2 0,-2 0 0,1-2 0,0 2 0,0 0 0,0-1 0,1 1 0,0 0 0,1 0 0,-1 0 0,1 1 0,-1-1 0,2 1 0,-1 0 0,8-6 0,-5 4 0,2 1 0,-2 0 0,2 0 0,-1 1 0,1 0 0,-1 0 0,1 1 0,0 1 0,17-4 0,32-6 0,-41 7 0,1 0 0,30-1 0,37 6 0,-58 1 0,2-1 0,0-1 0,32-6 0,-29 2 0,1 2 0,0 2 0,46 2 0,-10 1 0,-13-3 0,-26 0 0,1 1 0,-2 1 0,1 1 0,1 3 0,33 7 0,-46-7 0,-1 0 0,1 1 0,-1 1 0,-1 0 0,1 2 0,-1 0 0,26 19 0,-22-11 0,-1 0 0,21 23 0,-33-32 0,-1 0 0,0 1 0,0 1 0,0-1 0,-1 0 0,-1 1 0,0 0 0,4 11 0,-3 7 0,-2 0 0,1 0 0,-3 0 0,-4 53 0,2-13 0,1-54 0,-1 1 0,0 0 0,-1 0 0,0-1 0,-1 0 0,-1 0 0,-1 0 0,0 0 0,0 0 0,-2-1 0,1 0 0,-2 0 0,-12 16 0,-5 4 0,-44 43 0,-2 10 0,65-80 0,0 1 0,0-1 0,1 0 0,0 1 0,0 0 0,1 1 0,-7 13 0,6-9 0,-2-1 0,1 1 0,-1 0 0,-1-1 0,-13 14 0,16-19 0,-1 1 0,2 0 0,-1 0 0,0 0 0,2 1 0,-1-1 0,1 1 0,0 0 0,0-1 0,-2 14 0,3-5 0,1-1 0,0 0 0,0-1 0,4 31 0,-3-44-49,0 1 1,0 0-1,0 0 0,0 0 0,1-1 1,-1 1-1,1 0 0,-1-1 0,1 1 1,-1-1-1,1 1 0,0-1 0,0 2 1,0-2-1,0 0 0,1 1 0,-1-1 1,0 0-1,0 0 0,1 0 0,-1 0 1,0 0-1,1 0 0,-1 0 0,0 0 0,1-1 1,3 3-1,4-1-6777</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7T14:39:27.826"/>
    </inkml:context>
    <inkml:brush xml:id="br0">
      <inkml:brushProperty name="width" value="0.05" units="cm"/>
      <inkml:brushProperty name="height" value="0.05" units="cm"/>
    </inkml:brush>
  </inkml:definitions>
  <inkml:trace contextRef="#ctx0" brushRef="#br0">773 1378 24575,'1'-1'0,"0"1"0,0-1 0,0 1 0,0-1 0,1 1 0,-1-1 0,0 1 0,0-1 0,0 0 0,0 0 0,-1 1 0,1-2 0,0 1 0,-1 0 0,1 0 0,0 0 0,-1 0 0,1 0 0,-1 0 0,1 0 0,-1 0 0,0 0 0,1 0 0,-1-1 0,8-30 0,-6 15 0,-1 0 0,-2-32 0,1 42 0,-1 2 0,0-1 0,0 0 0,0 0 0,-1 0 0,-1 1 0,1 0 0,0 0 0,-1-1 0,0 1 0,-7-9 0,-20-20 0,-2 2 0,-2 2 0,-66-48 0,67 52 0,-41-41 0,62 57 0,0 2 0,1-1 0,-1 2 0,-1-1 0,-23-9 0,23 12 0,0-1 0,0-1 0,2 1 0,-2-3 0,2 2 0,-14-15 0,-9-10 0,-53-40 0,78 62 0,-2 2 0,2-3 0,-1 2 0,1-2 0,1-1 0,1 2 0,-1-2 0,2 0 0,-1-1 0,-3-12 0,-5-12 0,3-3 0,-9-42 0,16 53 0,1 0 0,2-1 0,1 0 0,5-52 0,-3 77 0,0-2 0,2 2 0,-2 0 0,1-2 0,0 2 0,0 0 0,0-1 0,1 1 0,0 0 0,1 0 0,-1 0 0,1 1 0,-1-1 0,2 1 0,-1 0 0,8-6 0,-5 4 0,2 1 0,-2 0 0,2 0 0,-1 1 0,1 0 0,-1 0 0,1 1 0,0 1 0,17-4 0,32-6 0,-41 7 0,1 0 0,30-1 0,37 6 0,-58 1 0,2-1 0,0-1 0,32-6 0,-29 2 0,1 2 0,0 2 0,46 2 0,-10 1 0,-13-3 0,-26 0 0,1 1 0,-2 1 0,1 1 0,1 3 0,33 7 0,-46-7 0,-1 0 0,1 1 0,-1 1 0,-1 0 0,1 2 0,-1 0 0,26 19 0,-22-11 0,-1 0 0,21 23 0,-33-32 0,-1 0 0,0 1 0,0 1 0,0-1 0,-1 0 0,-1 1 0,0 0 0,4 11 0,-3 7 0,-2 0 0,1 0 0,-3 0 0,-4 53 0,2-13 0,1-54 0,-1 1 0,0 0 0,-1 0 0,0-1 0,-1 0 0,-1 0 0,-1 0 0,0 0 0,0 0 0,-2-1 0,1 0 0,-2 0 0,-12 16 0,-5 4 0,-44 43 0,-2 10 0,65-80 0,0 1 0,0-1 0,1 0 0,0 1 0,0 0 0,1 1 0,-7 13 0,6-9 0,-2-1 0,1 1 0,-1 0 0,-1-1 0,-13 14 0,16-19 0,-1 1 0,2 0 0,-1 0 0,0 0 0,2 1 0,-1-1 0,1 1 0,0 0 0,0-1 0,-2 14 0,3-5 0,1-1 0,0 0 0,0-1 0,4 31 0,-3-44-49,0 1 1,0 0-1,0 0 0,0 0 0,1-1 1,-1 1-1,1 0 0,-1-1 0,1 1 1,-1-1-1,1 1 0,0-1 0,0 2 1,0-2-1,0 0 0,1 1 0,-1-1 1,0 0-1,0 0 0,1 0 0,-1 0 1,0 0-1,1 0 0,-1 0 0,0 0 0,1-1 1,3 3-1,4-1-6777</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9T16:32:43.559"/>
    </inkml:context>
    <inkml:brush xml:id="br0">
      <inkml:brushProperty name="width" value="0.05" units="cm"/>
      <inkml:brushProperty name="height" value="0.05" units="cm"/>
      <inkml:brushProperty name="color" value="#E71224"/>
    </inkml:brush>
  </inkml:definitions>
  <inkml:trace contextRef="#ctx0" brushRef="#br0">6 20 2801,'-5'-6'2312,"6"0"257,3 4-521,-4 0-216,0 0-471,-2 1-289,0 1-496,2 0-216,0 0-224,0 0-32,0 0-48,0 0-16,0 0-32,0 0-16,0 0-376,0 0-488,0 0 560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2T10:55:50.419"/>
    </inkml:context>
    <inkml:brush xml:id="br0">
      <inkml:brushProperty name="width" value="0.05" units="cm"/>
      <inkml:brushProperty name="height" value="0.05" units="cm"/>
      <inkml:brushProperty name="color" value="#66CC00"/>
    </inkml:brush>
  </inkml:definitions>
  <inkml:trace contextRef="#ctx0" brushRef="#br0">43 1 48,'-42'24'8</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1:07:15.799"/>
    </inkml:context>
    <inkml:brush xml:id="br0">
      <inkml:brushProperty name="width" value="0.05" units="cm"/>
      <inkml:brushProperty name="height" value="0.05" units="cm"/>
      <inkml:brushProperty name="color" value="#004F8B"/>
    </inkml:brush>
  </inkml:definitions>
  <inkml:trace contextRef="#ctx0" brushRef="#br0">1 33 264,'51'-32'173,"-21"37"1872,-39 0 8493,9-5-9262,0 0 17,0 0-36,0 0-98,0 0-199,5 8 895,-2-5-1647</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1:07:53.210"/>
    </inkml:context>
    <inkml:brush xml:id="br0">
      <inkml:brushProperty name="width" value="0.05" units="cm"/>
      <inkml:brushProperty name="height" value="0.05" units="cm"/>
      <inkml:brushProperty name="color" value="#004F8B"/>
    </inkml:brush>
  </inkml:definitions>
  <inkml:trace contextRef="#ctx0" brushRef="#br0">113 28 2905,'-20'-15'11737,"-11"11"-8199,17 4-2897,14 0-627,-8-9 1492,-3 15-12589,21 1 9421,-8-3 2180,-2-4-574</inkml:trace>
  <inkml:trace contextRef="#ctx0" brushRef="#br0" timeOffset="365.29">44 115 6033,'-43'88'2840,"62"-92"4891,-31 4-3902,8 0-5029,2 0 763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628" cy="464820"/>
          </a:xfrm>
          <a:prstGeom prst="rect">
            <a:avLst/>
          </a:prstGeom>
        </p:spPr>
        <p:txBody>
          <a:bodyPr vert="horz" lIns="91647" tIns="45824" rIns="91647" bIns="45824"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971183" y="0"/>
            <a:ext cx="3037628" cy="464820"/>
          </a:xfrm>
          <a:prstGeom prst="rect">
            <a:avLst/>
          </a:prstGeom>
        </p:spPr>
        <p:txBody>
          <a:bodyPr vert="horz" lIns="91647" tIns="45824" rIns="91647" bIns="45824" rtlCol="0"/>
          <a:lstStyle>
            <a:lvl1pPr algn="r">
              <a:defRPr sz="1200">
                <a:latin typeface="Arial" panose="020B0604020202020204" pitchFamily="34" charset="0"/>
              </a:defRPr>
            </a:lvl1pPr>
          </a:lstStyle>
          <a:p>
            <a:fld id="{88970FE3-3ACB-419D-BE09-AA868D4ABA97}" type="datetimeFigureOut">
              <a:rPr lang="en-US" smtClean="0"/>
              <a:pPr/>
              <a:t>1/25/2025</a:t>
            </a:fld>
            <a:endParaRPr lang="en-US" dirty="0"/>
          </a:p>
        </p:txBody>
      </p:sp>
      <p:sp>
        <p:nvSpPr>
          <p:cNvPr id="4" name="Slide Image Placeholder 3"/>
          <p:cNvSpPr>
            <a:spLocks noGrp="1" noRot="1" noChangeAspect="1"/>
          </p:cNvSpPr>
          <p:nvPr>
            <p:ph type="sldImg" idx="2"/>
          </p:nvPr>
        </p:nvSpPr>
        <p:spPr>
          <a:xfrm>
            <a:off x="449263" y="698500"/>
            <a:ext cx="6111875" cy="3486150"/>
          </a:xfrm>
          <a:prstGeom prst="rect">
            <a:avLst/>
          </a:prstGeom>
          <a:noFill/>
          <a:ln w="12700">
            <a:solidFill>
              <a:prstClr val="black"/>
            </a:solidFill>
          </a:ln>
        </p:spPr>
        <p:txBody>
          <a:bodyPr vert="horz" lIns="91647" tIns="45824" rIns="91647" bIns="45824" rtlCol="0" anchor="ctr"/>
          <a:lstStyle/>
          <a:p>
            <a:endParaRPr lang="en-US" dirty="0"/>
          </a:p>
        </p:txBody>
      </p:sp>
      <p:sp>
        <p:nvSpPr>
          <p:cNvPr id="5" name="Notes Placeholder 4"/>
          <p:cNvSpPr>
            <a:spLocks noGrp="1"/>
          </p:cNvSpPr>
          <p:nvPr>
            <p:ph type="body" sz="quarter" idx="3"/>
          </p:nvPr>
        </p:nvSpPr>
        <p:spPr>
          <a:xfrm>
            <a:off x="701359" y="4415790"/>
            <a:ext cx="5607684" cy="4183380"/>
          </a:xfrm>
          <a:prstGeom prst="rect">
            <a:avLst/>
          </a:prstGeom>
        </p:spPr>
        <p:txBody>
          <a:bodyPr vert="horz" lIns="91647" tIns="45824" rIns="91647" bIns="4582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 y="8829988"/>
            <a:ext cx="3037628" cy="464820"/>
          </a:xfrm>
          <a:prstGeom prst="rect">
            <a:avLst/>
          </a:prstGeom>
        </p:spPr>
        <p:txBody>
          <a:bodyPr vert="horz" lIns="91647" tIns="45824" rIns="91647" bIns="45824"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971183" y="8829988"/>
            <a:ext cx="3037628" cy="464820"/>
          </a:xfrm>
          <a:prstGeom prst="rect">
            <a:avLst/>
          </a:prstGeom>
        </p:spPr>
        <p:txBody>
          <a:bodyPr vert="horz" lIns="91647" tIns="45824" rIns="91647" bIns="45824" rtlCol="0" anchor="b"/>
          <a:lstStyle>
            <a:lvl1pPr algn="r">
              <a:defRPr sz="1200">
                <a:latin typeface="Arial" panose="020B0604020202020204" pitchFamily="34" charset="0"/>
              </a:defRPr>
            </a:lvl1pPr>
          </a:lstStyle>
          <a:p>
            <a:fld id="{9FC2FDB8-7725-4B7A-B26B-075CB60ADF58}" type="slidenum">
              <a:rPr lang="en-US" smtClean="0"/>
              <a:pPr/>
              <a:t>‹#›</a:t>
            </a:fld>
            <a:endParaRPr lang="en-US" dirty="0"/>
          </a:p>
        </p:txBody>
      </p:sp>
    </p:spTree>
    <p:extLst>
      <p:ext uri="{BB962C8B-B14F-4D97-AF65-F5344CB8AC3E}">
        <p14:creationId xmlns:p14="http://schemas.microsoft.com/office/powerpoint/2010/main" val="3188974490"/>
      </p:ext>
    </p:extLst>
  </p:cSld>
  <p:clrMap bg1="lt1" tx1="dk1" bg2="lt2" tx2="dk2" accent1="accent1" accent2="accent2" accent3="accent3" accent4="accent4" accent5="accent5" accent6="accent6" hlink="hlink" folHlink="folHlink"/>
  <p:notesStyle>
    <a:lvl1pPr marL="0" algn="l" defTabSz="978774" rtl="0" eaLnBrk="1" latinLnBrk="0" hangingPunct="1">
      <a:defRPr sz="1284" kern="1200">
        <a:solidFill>
          <a:schemeClr val="tx1"/>
        </a:solidFill>
        <a:latin typeface="Arial" panose="020B0604020202020204" pitchFamily="34" charset="0"/>
        <a:ea typeface="+mn-ea"/>
        <a:cs typeface="+mn-cs"/>
      </a:defRPr>
    </a:lvl1pPr>
    <a:lvl2pPr marL="489387" algn="l" defTabSz="978774" rtl="0" eaLnBrk="1" latinLnBrk="0" hangingPunct="1">
      <a:defRPr sz="1284" kern="1200">
        <a:solidFill>
          <a:schemeClr val="tx1"/>
        </a:solidFill>
        <a:latin typeface="Arial" panose="020B0604020202020204" pitchFamily="34" charset="0"/>
        <a:ea typeface="+mn-ea"/>
        <a:cs typeface="+mn-cs"/>
      </a:defRPr>
    </a:lvl2pPr>
    <a:lvl3pPr marL="978774" algn="l" defTabSz="978774" rtl="0" eaLnBrk="1" latinLnBrk="0" hangingPunct="1">
      <a:defRPr sz="1284" kern="1200">
        <a:solidFill>
          <a:schemeClr val="tx1"/>
        </a:solidFill>
        <a:latin typeface="Arial" panose="020B0604020202020204" pitchFamily="34" charset="0"/>
        <a:ea typeface="+mn-ea"/>
        <a:cs typeface="+mn-cs"/>
      </a:defRPr>
    </a:lvl3pPr>
    <a:lvl4pPr marL="1468161" algn="l" defTabSz="978774" rtl="0" eaLnBrk="1" latinLnBrk="0" hangingPunct="1">
      <a:defRPr sz="1284" kern="1200">
        <a:solidFill>
          <a:schemeClr val="tx1"/>
        </a:solidFill>
        <a:latin typeface="Arial" panose="020B0604020202020204" pitchFamily="34" charset="0"/>
        <a:ea typeface="+mn-ea"/>
        <a:cs typeface="+mn-cs"/>
      </a:defRPr>
    </a:lvl4pPr>
    <a:lvl5pPr marL="1957548" algn="l" defTabSz="978774" rtl="0" eaLnBrk="1" latinLnBrk="0" hangingPunct="1">
      <a:defRPr sz="1284" kern="1200">
        <a:solidFill>
          <a:schemeClr val="tx1"/>
        </a:solidFill>
        <a:latin typeface="Arial" panose="020B0604020202020204" pitchFamily="34" charset="0"/>
        <a:ea typeface="+mn-ea"/>
        <a:cs typeface="+mn-cs"/>
      </a:defRPr>
    </a:lvl5pPr>
    <a:lvl6pPr marL="2446934" algn="l" defTabSz="978774" rtl="0" eaLnBrk="1" latinLnBrk="0" hangingPunct="1">
      <a:defRPr sz="1284" kern="1200">
        <a:solidFill>
          <a:schemeClr val="tx1"/>
        </a:solidFill>
        <a:latin typeface="+mn-lt"/>
        <a:ea typeface="+mn-ea"/>
        <a:cs typeface="+mn-cs"/>
      </a:defRPr>
    </a:lvl6pPr>
    <a:lvl7pPr marL="2936321" algn="l" defTabSz="978774" rtl="0" eaLnBrk="1" latinLnBrk="0" hangingPunct="1">
      <a:defRPr sz="1284" kern="1200">
        <a:solidFill>
          <a:schemeClr val="tx1"/>
        </a:solidFill>
        <a:latin typeface="+mn-lt"/>
        <a:ea typeface="+mn-ea"/>
        <a:cs typeface="+mn-cs"/>
      </a:defRPr>
    </a:lvl7pPr>
    <a:lvl8pPr marL="3425708" algn="l" defTabSz="978774" rtl="0" eaLnBrk="1" latinLnBrk="0" hangingPunct="1">
      <a:defRPr sz="1284" kern="1200">
        <a:solidFill>
          <a:schemeClr val="tx1"/>
        </a:solidFill>
        <a:latin typeface="+mn-lt"/>
        <a:ea typeface="+mn-ea"/>
        <a:cs typeface="+mn-cs"/>
      </a:defRPr>
    </a:lvl8pPr>
    <a:lvl9pPr marL="3915095" algn="l" defTabSz="978774" rtl="0" eaLnBrk="1" latinLnBrk="0" hangingPunct="1">
      <a:defRPr sz="128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9263" y="698500"/>
            <a:ext cx="61118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A5D2BF-B994-4F82-859B-5C55204E7030}" type="slidenum">
              <a:rPr lang="en-US" smtClean="0"/>
              <a:t>1</a:t>
            </a:fld>
            <a:endParaRPr lang="en-US"/>
          </a:p>
        </p:txBody>
      </p:sp>
    </p:spTree>
    <p:extLst>
      <p:ext uri="{BB962C8B-B14F-4D97-AF65-F5344CB8AC3E}">
        <p14:creationId xmlns:p14="http://schemas.microsoft.com/office/powerpoint/2010/main" val="1551864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C1E8D8-5932-4077-BCED-4BCFECCB1A9C}" type="slidenum">
              <a:rPr lang="en-US"/>
              <a:pPr/>
              <a:t>17</a:t>
            </a:fld>
            <a:endParaRPr lang="en-US"/>
          </a:p>
        </p:txBody>
      </p:sp>
      <p:sp>
        <p:nvSpPr>
          <p:cNvPr id="197634" name="Rectangle 2"/>
          <p:cNvSpPr>
            <a:spLocks noGrp="1" noRot="1" noChangeAspect="1" noChangeArrowheads="1" noTextEdit="1"/>
          </p:cNvSpPr>
          <p:nvPr>
            <p:ph type="sldImg"/>
          </p:nvPr>
        </p:nvSpPr>
        <p:spPr>
          <a:xfrm>
            <a:off x="2279650" y="517525"/>
            <a:ext cx="4533900" cy="2586038"/>
          </a:xfrm>
          <a:ln/>
        </p:spPr>
      </p:sp>
      <p:sp>
        <p:nvSpPr>
          <p:cNvPr id="1976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09460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 y="658813"/>
            <a:ext cx="5765800" cy="3289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28324-A189-40D9-AD2F-D0A4BC855092}" type="slidenum">
              <a:rPr kumimoji="0" lang="en-US" sz="11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1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125979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44738" y="527050"/>
            <a:ext cx="4606925" cy="2628900"/>
          </a:xfrm>
        </p:spPr>
      </p:sp>
      <p:sp>
        <p:nvSpPr>
          <p:cNvPr id="3" name="Notes Placeholder 2"/>
          <p:cNvSpPr>
            <a:spLocks noGrp="1"/>
          </p:cNvSpPr>
          <p:nvPr>
            <p:ph type="body" idx="1"/>
          </p:nvPr>
        </p:nvSpPr>
        <p:spPr/>
        <p:txBody>
          <a:bodyPr/>
          <a:lstStyle/>
          <a:p>
            <a:r>
              <a:rPr lang="en-US" dirty="0"/>
              <a:t>The C=O group is either on C1 (aldose) or on C2 (ketose).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8BEA8-D28C-8A41-A364-0C08289D3F4D}" type="slidenum">
              <a:rPr kumimoji="0" lang="en-US" sz="11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1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559820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23</a:t>
            </a:fld>
            <a:endParaRPr lang="en-US" dirty="0"/>
          </a:p>
        </p:txBody>
      </p:sp>
    </p:spTree>
    <p:extLst>
      <p:ext uri="{BB962C8B-B14F-4D97-AF65-F5344CB8AC3E}">
        <p14:creationId xmlns:p14="http://schemas.microsoft.com/office/powerpoint/2010/main" val="209512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Rot="1" noChangeAspect="1" noChangeArrowheads="1" noTextEdit="1"/>
          </p:cNvSpPr>
          <p:nvPr>
            <p:ph type="sldImg"/>
          </p:nvPr>
        </p:nvSpPr>
        <p:spPr>
          <a:xfrm>
            <a:off x="-114300" y="658813"/>
            <a:ext cx="5765800" cy="3289300"/>
          </a:xfrm>
          <a:ln/>
        </p:spPr>
      </p:sp>
      <p:sp>
        <p:nvSpPr>
          <p:cNvPr id="2365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766900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GSD III – debranching enzyme required since phosphorylase stops when 4 glucose are remaining.  3 of them are transferred to a new glycogen, and then the a(1-6) is removed.  Autosomal recessive, 1:100,000</a:t>
            </a:r>
          </a:p>
        </p:txBody>
      </p:sp>
      <p:sp>
        <p:nvSpPr>
          <p:cNvPr id="4" name="Slide Number Placeholder 3"/>
          <p:cNvSpPr>
            <a:spLocks noGrp="1"/>
          </p:cNvSpPr>
          <p:nvPr>
            <p:ph type="sldNum" sz="quarter" idx="5"/>
          </p:nvPr>
        </p:nvSpPr>
        <p:spPr/>
        <p:txBody>
          <a:bodyPr/>
          <a:lstStyle/>
          <a:p>
            <a:fld id="{9FC2FDB8-7725-4B7A-B26B-075CB60ADF58}" type="slidenum">
              <a:rPr lang="en-US" smtClean="0"/>
              <a:pPr/>
              <a:t>31</a:t>
            </a:fld>
            <a:endParaRPr lang="en-US" dirty="0"/>
          </a:p>
        </p:txBody>
      </p:sp>
    </p:spTree>
    <p:extLst>
      <p:ext uri="{BB962C8B-B14F-4D97-AF65-F5344CB8AC3E}">
        <p14:creationId xmlns:p14="http://schemas.microsoft.com/office/powerpoint/2010/main" val="3467001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 y="658813"/>
            <a:ext cx="5765800" cy="3289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868CDD-EA69-4EC3-8D9B-93BB61861B0B}" type="slidenum">
              <a:rPr kumimoji="0" lang="en-US" sz="11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1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1812100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8500"/>
            <a:ext cx="6110287"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A5D2BF-B994-4F82-859B-5C55204E7030}" type="slidenum">
              <a:rPr lang="en-US" smtClean="0"/>
              <a:t>34</a:t>
            </a:fld>
            <a:endParaRPr lang="en-US"/>
          </a:p>
        </p:txBody>
      </p:sp>
    </p:spTree>
    <p:extLst>
      <p:ext uri="{BB962C8B-B14F-4D97-AF65-F5344CB8AC3E}">
        <p14:creationId xmlns:p14="http://schemas.microsoft.com/office/powerpoint/2010/main" val="15518644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672F13B-5DB2-4008-8CF7-F92C6947962B}" type="slidenum">
              <a:rPr lang="en-US" altLang="en-US" smtClean="0"/>
              <a:pPr eaLnBrk="1" hangingPunct="1"/>
              <a:t>39</a:t>
            </a:fld>
            <a:endParaRPr lang="en-US" alt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r>
              <a:rPr lang="en-US" altLang="en-US"/>
              <a:t>Methionine is also the codon for a start sequence</a:t>
            </a:r>
          </a:p>
        </p:txBody>
      </p:sp>
    </p:spTree>
    <p:extLst>
      <p:ext uri="{BB962C8B-B14F-4D97-AF65-F5344CB8AC3E}">
        <p14:creationId xmlns:p14="http://schemas.microsoft.com/office/powerpoint/2010/main" val="3311529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41</a:t>
            </a:fld>
            <a:endParaRPr lang="en-US"/>
          </a:p>
        </p:txBody>
      </p:sp>
    </p:spTree>
    <p:extLst>
      <p:ext uri="{BB962C8B-B14F-4D97-AF65-F5344CB8AC3E}">
        <p14:creationId xmlns:p14="http://schemas.microsoft.com/office/powerpoint/2010/main" val="3582420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Rot="1" noChangeAspect="1" noChangeArrowheads="1" noTextEdit="1"/>
          </p:cNvSpPr>
          <p:nvPr>
            <p:ph type="sldImg"/>
          </p:nvPr>
        </p:nvSpPr>
        <p:spPr>
          <a:xfrm>
            <a:off x="2344738" y="527050"/>
            <a:ext cx="4606925" cy="2628900"/>
          </a:xfrm>
          <a:ln/>
        </p:spPr>
      </p:sp>
      <p:sp>
        <p:nvSpPr>
          <p:cNvPr id="291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Page 47 in the book</a:t>
            </a:r>
          </a:p>
        </p:txBody>
      </p:sp>
    </p:spTree>
    <p:extLst>
      <p:ext uri="{BB962C8B-B14F-4D97-AF65-F5344CB8AC3E}">
        <p14:creationId xmlns:p14="http://schemas.microsoft.com/office/powerpoint/2010/main" val="2139807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42</a:t>
            </a:fld>
            <a:endParaRPr lang="en-US" dirty="0"/>
          </a:p>
        </p:txBody>
      </p:sp>
    </p:spTree>
    <p:extLst>
      <p:ext uri="{BB962C8B-B14F-4D97-AF65-F5344CB8AC3E}">
        <p14:creationId xmlns:p14="http://schemas.microsoft.com/office/powerpoint/2010/main" val="19245258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898136">
              <a:defRPr/>
            </a:pPr>
            <a:fld id="{9FC2FDB8-7725-4B7A-B26B-075CB60ADF58}" type="slidenum">
              <a:rPr lang="en-US">
                <a:solidFill>
                  <a:prstClr val="black"/>
                </a:solidFill>
                <a:latin typeface="Calibri" panose="020F0502020204030204" pitchFamily="34" charset="0"/>
              </a:rPr>
              <a:pPr defTabSz="898136">
                <a:defRPr/>
              </a:pPr>
              <a:t>43</a:t>
            </a:fld>
            <a:endParaRPr 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7242726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847557">
              <a:defRPr/>
            </a:pPr>
            <a:fld id="{700427D6-D8CA-4930-B69E-43171D1651CD}" type="slidenum">
              <a:rPr lang="en-US">
                <a:solidFill>
                  <a:prstClr val="black"/>
                </a:solidFill>
                <a:latin typeface="Calibri"/>
              </a:rPr>
              <a:pPr defTabSz="847557">
                <a:defRPr/>
              </a:pPr>
              <a:t>44</a:t>
            </a:fld>
            <a:endParaRPr lang="en-US">
              <a:solidFill>
                <a:prstClr val="black"/>
              </a:solidFill>
              <a:latin typeface="Calibri"/>
            </a:endParaRPr>
          </a:p>
        </p:txBody>
      </p:sp>
    </p:spTree>
    <p:extLst>
      <p:ext uri="{BB962C8B-B14F-4D97-AF65-F5344CB8AC3E}">
        <p14:creationId xmlns:p14="http://schemas.microsoft.com/office/powerpoint/2010/main" val="8016737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45</a:t>
            </a:fld>
            <a:endParaRPr lang="en-US"/>
          </a:p>
        </p:txBody>
      </p:sp>
    </p:spTree>
    <p:extLst>
      <p:ext uri="{BB962C8B-B14F-4D97-AF65-F5344CB8AC3E}">
        <p14:creationId xmlns:p14="http://schemas.microsoft.com/office/powerpoint/2010/main" val="11525735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47</a:t>
            </a:fld>
            <a:endParaRPr lang="en-US"/>
          </a:p>
        </p:txBody>
      </p:sp>
    </p:spTree>
    <p:extLst>
      <p:ext uri="{BB962C8B-B14F-4D97-AF65-F5344CB8AC3E}">
        <p14:creationId xmlns:p14="http://schemas.microsoft.com/office/powerpoint/2010/main" val="30943290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48</a:t>
            </a:fld>
            <a:endParaRPr lang="en-US"/>
          </a:p>
        </p:txBody>
      </p:sp>
    </p:spTree>
    <p:extLst>
      <p:ext uri="{BB962C8B-B14F-4D97-AF65-F5344CB8AC3E}">
        <p14:creationId xmlns:p14="http://schemas.microsoft.com/office/powerpoint/2010/main" val="27785102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0427D6-D8CA-4930-B69E-43171D1651CD}" type="slidenum">
              <a:rPr lang="en-US" smtClean="0"/>
              <a:t>49</a:t>
            </a:fld>
            <a:endParaRPr lang="en-US"/>
          </a:p>
        </p:txBody>
      </p:sp>
    </p:spTree>
    <p:extLst>
      <p:ext uri="{BB962C8B-B14F-4D97-AF65-F5344CB8AC3E}">
        <p14:creationId xmlns:p14="http://schemas.microsoft.com/office/powerpoint/2010/main" val="18566592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847557">
              <a:defRPr/>
            </a:pPr>
            <a:fld id="{700427D6-D8CA-4930-B69E-43171D1651CD}" type="slidenum">
              <a:rPr lang="en-US">
                <a:solidFill>
                  <a:prstClr val="black"/>
                </a:solidFill>
              </a:rPr>
              <a:pPr defTabSz="847557">
                <a:defRPr/>
              </a:pPr>
              <a:t>50</a:t>
            </a:fld>
            <a:endParaRPr lang="en-US" dirty="0">
              <a:solidFill>
                <a:prstClr val="black"/>
              </a:solidFill>
            </a:endParaRPr>
          </a:p>
        </p:txBody>
      </p:sp>
    </p:spTree>
    <p:extLst>
      <p:ext uri="{BB962C8B-B14F-4D97-AF65-F5344CB8AC3E}">
        <p14:creationId xmlns:p14="http://schemas.microsoft.com/office/powerpoint/2010/main" val="26904978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55</a:t>
            </a:fld>
            <a:endParaRPr lang="en-US"/>
          </a:p>
        </p:txBody>
      </p:sp>
    </p:spTree>
    <p:extLst>
      <p:ext uri="{BB962C8B-B14F-4D97-AF65-F5344CB8AC3E}">
        <p14:creationId xmlns:p14="http://schemas.microsoft.com/office/powerpoint/2010/main" val="25548644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56</a:t>
            </a:fld>
            <a:endParaRPr lang="en-US"/>
          </a:p>
        </p:txBody>
      </p:sp>
    </p:spTree>
    <p:extLst>
      <p:ext uri="{BB962C8B-B14F-4D97-AF65-F5344CB8AC3E}">
        <p14:creationId xmlns:p14="http://schemas.microsoft.com/office/powerpoint/2010/main" val="148953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44738" y="527050"/>
            <a:ext cx="4606925" cy="2628900"/>
          </a:xfrm>
        </p:spPr>
      </p:sp>
      <p:sp>
        <p:nvSpPr>
          <p:cNvPr id="3" name="Notes Placeholder 2"/>
          <p:cNvSpPr>
            <a:spLocks noGrp="1"/>
          </p:cNvSpPr>
          <p:nvPr>
            <p:ph type="body" idx="1"/>
          </p:nvPr>
        </p:nvSpPr>
        <p:spPr/>
        <p:txBody>
          <a:bodyPr/>
          <a:lstStyle/>
          <a:p>
            <a:r>
              <a:rPr lang="en-US" dirty="0"/>
              <a:t>Cells with normal</a:t>
            </a:r>
            <a:r>
              <a:rPr lang="en-US" baseline="0" dirty="0"/>
              <a:t> hemoglobin and hemoglobin molecules of people with sickle cell anemia. Casues the red blood cells to change shape from a normal disk to sickled shape. </a:t>
            </a:r>
            <a:endParaRPr lang="en-US" dirty="0"/>
          </a:p>
        </p:txBody>
      </p:sp>
      <p:sp>
        <p:nvSpPr>
          <p:cNvPr id="4" name="Slide Number Placeholder 3"/>
          <p:cNvSpPr>
            <a:spLocks noGrp="1"/>
          </p:cNvSpPr>
          <p:nvPr>
            <p:ph type="sldNum" sz="quarter" idx="10"/>
          </p:nvPr>
        </p:nvSpPr>
        <p:spPr/>
        <p:txBody>
          <a:bodyPr/>
          <a:lstStyle/>
          <a:p>
            <a:fld id="{69C43681-AEC3-4345-BAC5-CBC2384A2687}" type="slidenum">
              <a:rPr lang="en-US" smtClean="0"/>
              <a:t>4</a:t>
            </a:fld>
            <a:endParaRPr lang="en-US" dirty="0"/>
          </a:p>
        </p:txBody>
      </p:sp>
    </p:spTree>
    <p:extLst>
      <p:ext uri="{BB962C8B-B14F-4D97-AF65-F5344CB8AC3E}">
        <p14:creationId xmlns:p14="http://schemas.microsoft.com/office/powerpoint/2010/main" val="40542803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0427D6-D8CA-4930-B69E-43171D1651CD}" type="slidenum">
              <a:rPr lang="en-US" smtClean="0"/>
              <a:t>57</a:t>
            </a:fld>
            <a:endParaRPr lang="en-US"/>
          </a:p>
        </p:txBody>
      </p:sp>
    </p:spTree>
    <p:extLst>
      <p:ext uri="{BB962C8B-B14F-4D97-AF65-F5344CB8AC3E}">
        <p14:creationId xmlns:p14="http://schemas.microsoft.com/office/powerpoint/2010/main" val="42204747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58</a:t>
            </a:fld>
            <a:endParaRPr lang="en-US"/>
          </a:p>
        </p:txBody>
      </p:sp>
    </p:spTree>
    <p:extLst>
      <p:ext uri="{BB962C8B-B14F-4D97-AF65-F5344CB8AC3E}">
        <p14:creationId xmlns:p14="http://schemas.microsoft.com/office/powerpoint/2010/main" val="32506990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r>
              <a:rPr lang="en-US" dirty="0"/>
              <a:t>2 ½ min</a:t>
            </a:r>
          </a:p>
        </p:txBody>
      </p:sp>
      <p:sp>
        <p:nvSpPr>
          <p:cNvPr id="4" name="Slide Number Placeholder 3"/>
          <p:cNvSpPr>
            <a:spLocks noGrp="1"/>
          </p:cNvSpPr>
          <p:nvPr>
            <p:ph type="sldNum" sz="quarter" idx="10"/>
          </p:nvPr>
        </p:nvSpPr>
        <p:spPr/>
        <p:txBody>
          <a:bodyPr/>
          <a:lstStyle/>
          <a:p>
            <a:fld id="{700427D6-D8CA-4930-B69E-43171D1651CD}" type="slidenum">
              <a:rPr lang="en-US" smtClean="0"/>
              <a:t>59</a:t>
            </a:fld>
            <a:endParaRPr lang="en-US"/>
          </a:p>
        </p:txBody>
      </p:sp>
    </p:spTree>
    <p:extLst>
      <p:ext uri="{BB962C8B-B14F-4D97-AF65-F5344CB8AC3E}">
        <p14:creationId xmlns:p14="http://schemas.microsoft.com/office/powerpoint/2010/main" val="13455853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E9B992-0ED6-9D4C-A656-C3CD69D7F984}" type="slidenum">
              <a:rPr lang="en-US"/>
              <a:pPr/>
              <a:t>60</a:t>
            </a:fld>
            <a:endParaRPr lang="en-US"/>
          </a:p>
        </p:txBody>
      </p:sp>
      <p:sp>
        <p:nvSpPr>
          <p:cNvPr id="203778" name="Rectangle 2"/>
          <p:cNvSpPr>
            <a:spLocks noGrp="1" noRot="1" noChangeAspect="1" noChangeArrowheads="1" noTextEdit="1"/>
          </p:cNvSpPr>
          <p:nvPr>
            <p:ph type="sldImg"/>
          </p:nvPr>
        </p:nvSpPr>
        <p:spPr>
          <a:xfrm>
            <a:off x="2314575" y="527050"/>
            <a:ext cx="4606925" cy="2628900"/>
          </a:xfrm>
          <a:ln/>
          <a:extLst>
            <a:ext uri="{FAA26D3D-D897-4be2-8F04-BA451C77F1D7}">
              <ma14:placeholderFlag xmlns:ma14="http://schemas.microsoft.com/office/mac/drawingml/2011/main" xmlns="" val="1"/>
            </a:ext>
          </a:extLst>
        </p:spPr>
      </p:sp>
      <p:sp>
        <p:nvSpPr>
          <p:cNvPr id="2037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649399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64</a:t>
            </a:fld>
            <a:endParaRPr lang="en-US" dirty="0"/>
          </a:p>
        </p:txBody>
      </p:sp>
    </p:spTree>
    <p:extLst>
      <p:ext uri="{BB962C8B-B14F-4D97-AF65-F5344CB8AC3E}">
        <p14:creationId xmlns:p14="http://schemas.microsoft.com/office/powerpoint/2010/main" val="30360339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0427D6-D8CA-4930-B69E-43171D1651CD}" type="slidenum">
              <a:rPr lang="en-US" smtClean="0"/>
              <a:t>65</a:t>
            </a:fld>
            <a:endParaRPr lang="en-US"/>
          </a:p>
        </p:txBody>
      </p:sp>
    </p:spTree>
    <p:extLst>
      <p:ext uri="{BB962C8B-B14F-4D97-AF65-F5344CB8AC3E}">
        <p14:creationId xmlns:p14="http://schemas.microsoft.com/office/powerpoint/2010/main" val="13228065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0427D6-D8CA-4930-B69E-43171D1651CD}" type="slidenum">
              <a:rPr lang="en-US" smtClean="0"/>
              <a:t>66</a:t>
            </a:fld>
            <a:endParaRPr lang="en-US"/>
          </a:p>
        </p:txBody>
      </p:sp>
    </p:spTree>
    <p:extLst>
      <p:ext uri="{BB962C8B-B14F-4D97-AF65-F5344CB8AC3E}">
        <p14:creationId xmlns:p14="http://schemas.microsoft.com/office/powerpoint/2010/main" val="32198386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67</a:t>
            </a:fld>
            <a:endParaRPr lang="en-US"/>
          </a:p>
        </p:txBody>
      </p:sp>
    </p:spTree>
    <p:extLst>
      <p:ext uri="{BB962C8B-B14F-4D97-AF65-F5344CB8AC3E}">
        <p14:creationId xmlns:p14="http://schemas.microsoft.com/office/powerpoint/2010/main" val="4166770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44738" y="527050"/>
            <a:ext cx="4606925" cy="2628900"/>
          </a:xfrm>
        </p:spPr>
      </p:sp>
      <p:sp>
        <p:nvSpPr>
          <p:cNvPr id="3" name="Notes Placeholder 2"/>
          <p:cNvSpPr>
            <a:spLocks noGrp="1"/>
          </p:cNvSpPr>
          <p:nvPr>
            <p:ph type="body" idx="1"/>
          </p:nvPr>
        </p:nvSpPr>
        <p:spPr/>
        <p:txBody>
          <a:bodyPr/>
          <a:lstStyle/>
          <a:p>
            <a:r>
              <a:rPr lang="en-US" dirty="0"/>
              <a:t>Some improperly folded</a:t>
            </a:r>
            <a:r>
              <a:rPr lang="en-US" baseline="0" dirty="0"/>
              <a:t> proteins act as infectious disease causing agents. Or proteinaceous infectious agents. Don’t differ in sequence from normal form of proteins but their shape is very different. B misfolded protein that causes mad cow disease in cattle sponge brain illness. </a:t>
            </a:r>
            <a:endParaRPr lang="en-US" dirty="0"/>
          </a:p>
        </p:txBody>
      </p:sp>
      <p:sp>
        <p:nvSpPr>
          <p:cNvPr id="4" name="Slide Number Placeholder 3"/>
          <p:cNvSpPr>
            <a:spLocks noGrp="1"/>
          </p:cNvSpPr>
          <p:nvPr>
            <p:ph type="sldNum" sz="quarter" idx="10"/>
          </p:nvPr>
        </p:nvSpPr>
        <p:spPr/>
        <p:txBody>
          <a:bodyPr/>
          <a:lstStyle/>
          <a:p>
            <a:fld id="{82538F0E-2BE3-4CB1-8822-3DE3C2BFAE28}" type="slidenum">
              <a:rPr lang="en-US" smtClean="0"/>
              <a:t>5</a:t>
            </a:fld>
            <a:endParaRPr lang="en-US" dirty="0"/>
          </a:p>
        </p:txBody>
      </p:sp>
    </p:spTree>
    <p:extLst>
      <p:ext uri="{BB962C8B-B14F-4D97-AF65-F5344CB8AC3E}">
        <p14:creationId xmlns:p14="http://schemas.microsoft.com/office/powerpoint/2010/main" val="2040058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Rot="1" noChangeAspect="1" noChangeArrowheads="1" noTextEdit="1"/>
          </p:cNvSpPr>
          <p:nvPr>
            <p:ph type="sldImg"/>
          </p:nvPr>
        </p:nvSpPr>
        <p:spPr>
          <a:xfrm>
            <a:off x="449263" y="698500"/>
            <a:ext cx="6111875" cy="3486150"/>
          </a:xfrm>
          <a:ln/>
        </p:spPr>
      </p:sp>
      <p:sp>
        <p:nvSpPr>
          <p:cNvPr id="302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263826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70150" y="542925"/>
            <a:ext cx="4760913" cy="2716213"/>
          </a:xfrm>
        </p:spPr>
      </p:sp>
      <p:sp>
        <p:nvSpPr>
          <p:cNvPr id="3" name="Notes Placeholder 2"/>
          <p:cNvSpPr>
            <a:spLocks noGrp="1"/>
          </p:cNvSpPr>
          <p:nvPr>
            <p:ph type="body" idx="1"/>
          </p:nvPr>
        </p:nvSpPr>
        <p:spPr/>
        <p:txBody>
          <a:bodyPr/>
          <a:lstStyle/>
          <a:p>
            <a:r>
              <a:rPr lang="en-US" dirty="0"/>
              <a:t>Protein</a:t>
            </a:r>
            <a:r>
              <a:rPr lang="en-US" baseline="0" dirty="0"/>
              <a:t> bound to cyclic AMP. </a:t>
            </a:r>
            <a:endParaRPr lang="en-US" dirty="0"/>
          </a:p>
        </p:txBody>
      </p:sp>
      <p:sp>
        <p:nvSpPr>
          <p:cNvPr id="4" name="Slide Number Placeholder 3"/>
          <p:cNvSpPr>
            <a:spLocks noGrp="1"/>
          </p:cNvSpPr>
          <p:nvPr>
            <p:ph type="sldNum" sz="quarter" idx="10"/>
          </p:nvPr>
        </p:nvSpPr>
        <p:spPr/>
        <p:txBody>
          <a:bodyPr/>
          <a:lstStyle/>
          <a:p>
            <a:fld id="{6352AB27-91FD-4699-B682-C69D8C70A65E}" type="slidenum">
              <a:rPr lang="en-US" smtClean="0"/>
              <a:t>7</a:t>
            </a:fld>
            <a:endParaRPr lang="en-US"/>
          </a:p>
        </p:txBody>
      </p:sp>
    </p:spTree>
    <p:extLst>
      <p:ext uri="{BB962C8B-B14F-4D97-AF65-F5344CB8AC3E}">
        <p14:creationId xmlns:p14="http://schemas.microsoft.com/office/powerpoint/2010/main" val="1107257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Rot="1" noChangeAspect="1" noChangeArrowheads="1" noTextEdit="1"/>
          </p:cNvSpPr>
          <p:nvPr>
            <p:ph type="sldImg"/>
          </p:nvPr>
        </p:nvSpPr>
        <p:spPr>
          <a:xfrm>
            <a:off x="2279650" y="517525"/>
            <a:ext cx="4533900" cy="2586038"/>
          </a:xfrm>
          <a:ln/>
        </p:spPr>
      </p:sp>
      <p:sp>
        <p:nvSpPr>
          <p:cNvPr id="332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266151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2DC74C-7319-E34E-ACAF-B582D838AB07}" type="slidenum">
              <a:rPr lang="en-US"/>
              <a:pPr/>
              <a:t>14</a:t>
            </a:fld>
            <a:endParaRPr lang="en-US"/>
          </a:p>
        </p:txBody>
      </p:sp>
      <p:sp>
        <p:nvSpPr>
          <p:cNvPr id="217090" name="Rectangle 2"/>
          <p:cNvSpPr>
            <a:spLocks noGrp="1" noRot="1" noChangeAspect="1" noChangeArrowheads="1" noTextEdit="1"/>
          </p:cNvSpPr>
          <p:nvPr>
            <p:ph type="sldImg"/>
          </p:nvPr>
        </p:nvSpPr>
        <p:spPr>
          <a:xfrm>
            <a:off x="2279650" y="517525"/>
            <a:ext cx="4533900" cy="2586038"/>
          </a:xfrm>
          <a:ln/>
          <a:extLst>
            <a:ext uri="{FAA26D3D-D897-4be2-8F04-BA451C77F1D7}">
              <ma14:placeholderFlag xmlns:ma14="http://schemas.microsoft.com/office/mac/drawingml/2011/main" xmlns="" val="1"/>
            </a:ext>
          </a:extLst>
        </p:spPr>
      </p:sp>
      <p:sp>
        <p:nvSpPr>
          <p:cNvPr id="2170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957616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Rot="1" noChangeAspect="1" noChangeArrowheads="1" noTextEdit="1"/>
          </p:cNvSpPr>
          <p:nvPr>
            <p:ph type="sldImg"/>
          </p:nvPr>
        </p:nvSpPr>
        <p:spPr>
          <a:xfrm>
            <a:off x="2279650" y="517525"/>
            <a:ext cx="4533900" cy="2586038"/>
          </a:xfrm>
          <a:ln/>
        </p:spPr>
      </p:sp>
      <p:sp>
        <p:nvSpPr>
          <p:cNvPr id="334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3061033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3812" y="2301060"/>
            <a:ext cx="11036539" cy="1587763"/>
          </a:xfrm>
        </p:spPr>
        <p:txBody>
          <a:bodyPr/>
          <a:lstStyle/>
          <a:p>
            <a:r>
              <a:rPr lang="en-US"/>
              <a:t>Click to edit Master title style</a:t>
            </a:r>
          </a:p>
        </p:txBody>
      </p:sp>
      <p:sp>
        <p:nvSpPr>
          <p:cNvPr id="3" name="Subtitle 2"/>
          <p:cNvSpPr>
            <a:spLocks noGrp="1"/>
          </p:cNvSpPr>
          <p:nvPr>
            <p:ph type="subTitle" idx="1"/>
          </p:nvPr>
        </p:nvSpPr>
        <p:spPr>
          <a:xfrm>
            <a:off x="1947625" y="4197456"/>
            <a:ext cx="9088914" cy="189297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0D1B376-5A7D-4866-81A6-BD0F3704BD3F}" type="datetime1">
              <a:rPr lang="en-US" smtClean="0"/>
              <a:t>1/25/2025</a:t>
            </a:fld>
            <a:endParaRPr lang="en-US"/>
          </a:p>
        </p:txBody>
      </p:sp>
      <p:sp>
        <p:nvSpPr>
          <p:cNvPr id="5" name="Footer Placeholder 4"/>
          <p:cNvSpPr>
            <a:spLocks noGrp="1"/>
          </p:cNvSpPr>
          <p:nvPr>
            <p:ph type="ftr" sz="quarter" idx="11"/>
          </p:nvPr>
        </p:nvSpPr>
        <p:spPr/>
        <p:txBody>
          <a:bodyPr/>
          <a:lstStyle/>
          <a:p>
            <a:r>
              <a:rPr lang="en-US"/>
              <a:t>Drugs and Disease Spring 2025 - Lecture 3</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836958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39BC87-AD5D-47FA-B4DF-FC7FCABE4508}" type="datetime1">
              <a:rPr lang="en-US" smtClean="0"/>
              <a:t>1/25/2025</a:t>
            </a:fld>
            <a:endParaRPr lang="en-US"/>
          </a:p>
        </p:txBody>
      </p:sp>
      <p:sp>
        <p:nvSpPr>
          <p:cNvPr id="5" name="Footer Placeholder 4"/>
          <p:cNvSpPr>
            <a:spLocks noGrp="1"/>
          </p:cNvSpPr>
          <p:nvPr>
            <p:ph type="ftr" sz="quarter" idx="11"/>
          </p:nvPr>
        </p:nvSpPr>
        <p:spPr/>
        <p:txBody>
          <a:bodyPr/>
          <a:lstStyle/>
          <a:p>
            <a:r>
              <a:rPr lang="en-US"/>
              <a:t>Drugs and Disease Spring 2025 - Lecture 3</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421745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13518" y="296638"/>
            <a:ext cx="2921437" cy="632018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9208" y="296638"/>
            <a:ext cx="8547907" cy="63201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B68BC2-61D4-4451-8F96-853D33133414}" type="datetime1">
              <a:rPr lang="en-US" smtClean="0"/>
              <a:t>1/25/2025</a:t>
            </a:fld>
            <a:endParaRPr lang="en-US"/>
          </a:p>
        </p:txBody>
      </p:sp>
      <p:sp>
        <p:nvSpPr>
          <p:cNvPr id="5" name="Footer Placeholder 4"/>
          <p:cNvSpPr>
            <a:spLocks noGrp="1"/>
          </p:cNvSpPr>
          <p:nvPr>
            <p:ph type="ftr" sz="quarter" idx="11"/>
          </p:nvPr>
        </p:nvSpPr>
        <p:spPr/>
        <p:txBody>
          <a:bodyPr/>
          <a:lstStyle/>
          <a:p>
            <a:r>
              <a:rPr lang="en-US"/>
              <a:t>Drugs and Disease Spring 2025 - Lecture 3</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568306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EA252E-E4F5-4358-B469-DB23473F725C}" type="datetime1">
              <a:rPr lang="en-US" smtClean="0"/>
              <a:t>1/25/2025</a:t>
            </a:fld>
            <a:endParaRPr lang="en-US"/>
          </a:p>
        </p:txBody>
      </p:sp>
      <p:sp>
        <p:nvSpPr>
          <p:cNvPr id="5" name="Footer Placeholder 4"/>
          <p:cNvSpPr>
            <a:spLocks noGrp="1"/>
          </p:cNvSpPr>
          <p:nvPr>
            <p:ph type="ftr" sz="quarter" idx="11"/>
          </p:nvPr>
        </p:nvSpPr>
        <p:spPr/>
        <p:txBody>
          <a:bodyPr/>
          <a:lstStyle/>
          <a:p>
            <a:r>
              <a:rPr lang="en-US"/>
              <a:t>Drugs and Disease Spring 2025 - Lecture 3</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1817891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5659" y="4759864"/>
            <a:ext cx="11036539" cy="147116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5659" y="3139520"/>
            <a:ext cx="11036539" cy="1620341"/>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83601C-BB77-4811-95AE-02943D3DCCB9}" type="datetime1">
              <a:rPr lang="en-US" smtClean="0"/>
              <a:t>1/25/2025</a:t>
            </a:fld>
            <a:endParaRPr lang="en-US"/>
          </a:p>
        </p:txBody>
      </p:sp>
      <p:sp>
        <p:nvSpPr>
          <p:cNvPr id="5" name="Footer Placeholder 4"/>
          <p:cNvSpPr>
            <a:spLocks noGrp="1"/>
          </p:cNvSpPr>
          <p:nvPr>
            <p:ph type="ftr" sz="quarter" idx="11"/>
          </p:nvPr>
        </p:nvSpPr>
        <p:spPr/>
        <p:txBody>
          <a:bodyPr/>
          <a:lstStyle/>
          <a:p>
            <a:r>
              <a:rPr lang="en-US"/>
              <a:t>Drugs and Disease Spring 2025 - Lecture 3</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219200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9208" y="1728368"/>
            <a:ext cx="5734672" cy="488845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0283" y="1728368"/>
            <a:ext cx="5734672" cy="488845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B0C525-4007-4A78-89DF-E6F4A884B68C}" type="datetime1">
              <a:rPr lang="en-US" smtClean="0"/>
              <a:t>1/25/2025</a:t>
            </a:fld>
            <a:endParaRPr lang="en-US"/>
          </a:p>
        </p:txBody>
      </p:sp>
      <p:sp>
        <p:nvSpPr>
          <p:cNvPr id="6" name="Footer Placeholder 5"/>
          <p:cNvSpPr>
            <a:spLocks noGrp="1"/>
          </p:cNvSpPr>
          <p:nvPr>
            <p:ph type="ftr" sz="quarter" idx="11"/>
          </p:nvPr>
        </p:nvSpPr>
        <p:spPr/>
        <p:txBody>
          <a:bodyPr/>
          <a:lstStyle/>
          <a:p>
            <a:r>
              <a:rPr lang="en-US"/>
              <a:t>Drugs and Disease Spring 2025 - Lecture 3</a:t>
            </a:r>
          </a:p>
        </p:txBody>
      </p:sp>
      <p:sp>
        <p:nvSpPr>
          <p:cNvPr id="7" name="Slide Number Placeholder 6"/>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141473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49208" y="1658064"/>
            <a:ext cx="5736927" cy="69100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49208" y="2349066"/>
            <a:ext cx="5736927" cy="426775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95777" y="1658064"/>
            <a:ext cx="5739180" cy="69100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95777" y="2349066"/>
            <a:ext cx="5739180" cy="426775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599CBBC-B3E2-407E-9DDA-229751B3CCF5}" type="datetime1">
              <a:rPr lang="en-US" smtClean="0"/>
              <a:t>1/25/2025</a:t>
            </a:fld>
            <a:endParaRPr lang="en-US"/>
          </a:p>
        </p:txBody>
      </p:sp>
      <p:sp>
        <p:nvSpPr>
          <p:cNvPr id="8" name="Footer Placeholder 7"/>
          <p:cNvSpPr>
            <a:spLocks noGrp="1"/>
          </p:cNvSpPr>
          <p:nvPr>
            <p:ph type="ftr" sz="quarter" idx="11"/>
          </p:nvPr>
        </p:nvSpPr>
        <p:spPr/>
        <p:txBody>
          <a:bodyPr/>
          <a:lstStyle/>
          <a:p>
            <a:r>
              <a:rPr lang="en-US"/>
              <a:t>Drugs and Disease Spring 2025 - Lecture 3</a:t>
            </a:r>
          </a:p>
        </p:txBody>
      </p:sp>
      <p:sp>
        <p:nvSpPr>
          <p:cNvPr id="9" name="Slide Number Placeholder 8"/>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881080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64754A-69CE-43F9-B14B-97C7D90AB187}" type="datetime1">
              <a:rPr lang="en-US" smtClean="0"/>
              <a:t>1/25/2025</a:t>
            </a:fld>
            <a:endParaRPr lang="en-US"/>
          </a:p>
        </p:txBody>
      </p:sp>
      <p:sp>
        <p:nvSpPr>
          <p:cNvPr id="4" name="Footer Placeholder 3"/>
          <p:cNvSpPr>
            <a:spLocks noGrp="1"/>
          </p:cNvSpPr>
          <p:nvPr>
            <p:ph type="ftr" sz="quarter" idx="11"/>
          </p:nvPr>
        </p:nvSpPr>
        <p:spPr/>
        <p:txBody>
          <a:bodyPr/>
          <a:lstStyle/>
          <a:p>
            <a:r>
              <a:rPr lang="en-US"/>
              <a:t>Drugs and Disease Spring 2025 - Lecture 3</a:t>
            </a:r>
          </a:p>
        </p:txBody>
      </p:sp>
      <p:sp>
        <p:nvSpPr>
          <p:cNvPr id="5" name="Slide Number Placeholder 4"/>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06461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32C912-EA6F-4FC4-A891-F8BA2AB7ED1D}" type="datetime1">
              <a:rPr lang="en-US" smtClean="0"/>
              <a:t>1/25/2025</a:t>
            </a:fld>
            <a:endParaRPr lang="en-US"/>
          </a:p>
        </p:txBody>
      </p:sp>
      <p:sp>
        <p:nvSpPr>
          <p:cNvPr id="3" name="Footer Placeholder 2"/>
          <p:cNvSpPr>
            <a:spLocks noGrp="1"/>
          </p:cNvSpPr>
          <p:nvPr>
            <p:ph type="ftr" sz="quarter" idx="11"/>
          </p:nvPr>
        </p:nvSpPr>
        <p:spPr/>
        <p:txBody>
          <a:bodyPr/>
          <a:lstStyle/>
          <a:p>
            <a:r>
              <a:rPr lang="en-US"/>
              <a:t>Drugs and Disease Spring 2025 - Lecture 3</a:t>
            </a:r>
          </a:p>
        </p:txBody>
      </p:sp>
      <p:sp>
        <p:nvSpPr>
          <p:cNvPr id="4" name="Slide Number Placeholder 3"/>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001730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9210" y="294919"/>
            <a:ext cx="4271700" cy="1255122"/>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76447" y="294923"/>
            <a:ext cx="7258508" cy="632190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9210" y="1550045"/>
            <a:ext cx="4271700" cy="506678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EA1936-49C8-442A-A232-34AE1BD4D5B1}" type="datetime1">
              <a:rPr lang="en-US" smtClean="0"/>
              <a:t>1/25/2025</a:t>
            </a:fld>
            <a:endParaRPr lang="en-US"/>
          </a:p>
        </p:txBody>
      </p:sp>
      <p:sp>
        <p:nvSpPr>
          <p:cNvPr id="6" name="Footer Placeholder 5"/>
          <p:cNvSpPr>
            <a:spLocks noGrp="1"/>
          </p:cNvSpPr>
          <p:nvPr>
            <p:ph type="ftr" sz="quarter" idx="11"/>
          </p:nvPr>
        </p:nvSpPr>
        <p:spPr/>
        <p:txBody>
          <a:bodyPr/>
          <a:lstStyle/>
          <a:p>
            <a:r>
              <a:rPr lang="en-US"/>
              <a:t>Drugs and Disease Spring 2025 - Lecture 3</a:t>
            </a:r>
          </a:p>
        </p:txBody>
      </p:sp>
      <p:sp>
        <p:nvSpPr>
          <p:cNvPr id="7" name="Slide Number Placeholder 6"/>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1224931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4986" y="5185092"/>
            <a:ext cx="7790498" cy="61213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4986" y="661854"/>
            <a:ext cx="7790498" cy="444436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544986" y="5797222"/>
            <a:ext cx="7790498" cy="869325"/>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0DA6E8-6A11-4CE1-AAE6-24DF4827DD50}" type="datetime1">
              <a:rPr lang="en-US" smtClean="0"/>
              <a:t>1/25/2025</a:t>
            </a:fld>
            <a:endParaRPr lang="en-US"/>
          </a:p>
        </p:txBody>
      </p:sp>
      <p:sp>
        <p:nvSpPr>
          <p:cNvPr id="6" name="Footer Placeholder 5"/>
          <p:cNvSpPr>
            <a:spLocks noGrp="1"/>
          </p:cNvSpPr>
          <p:nvPr>
            <p:ph type="ftr" sz="quarter" idx="11"/>
          </p:nvPr>
        </p:nvSpPr>
        <p:spPr/>
        <p:txBody>
          <a:bodyPr/>
          <a:lstStyle/>
          <a:p>
            <a:r>
              <a:rPr lang="en-US"/>
              <a:t>Drugs and Disease Spring 2025 - Lecture 3</a:t>
            </a:r>
          </a:p>
        </p:txBody>
      </p:sp>
      <p:sp>
        <p:nvSpPr>
          <p:cNvPr id="7" name="Slide Number Placeholder 6"/>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685717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9208" y="296634"/>
            <a:ext cx="11685747" cy="123454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49208" y="1728368"/>
            <a:ext cx="11685747" cy="488845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49208" y="6865450"/>
            <a:ext cx="3029638" cy="394369"/>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666AAEFE-8661-4B51-B58A-3929555F5929}" type="datetime1">
              <a:rPr lang="en-US" smtClean="0"/>
              <a:t>1/25/2025</a:t>
            </a:fld>
            <a:endParaRPr lang="en-US" dirty="0"/>
          </a:p>
        </p:txBody>
      </p:sp>
      <p:sp>
        <p:nvSpPr>
          <p:cNvPr id="5" name="Footer Placeholder 4"/>
          <p:cNvSpPr>
            <a:spLocks noGrp="1"/>
          </p:cNvSpPr>
          <p:nvPr>
            <p:ph type="ftr" sz="quarter" idx="3"/>
          </p:nvPr>
        </p:nvSpPr>
        <p:spPr>
          <a:xfrm>
            <a:off x="4436256" y="6865450"/>
            <a:ext cx="4111652" cy="394369"/>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r>
              <a:rPr lang="en-US"/>
              <a:t>Drugs and Disease Spring 2025 - Lecture 3</a:t>
            </a:r>
            <a:endParaRPr lang="en-US" dirty="0"/>
          </a:p>
        </p:txBody>
      </p:sp>
      <p:sp>
        <p:nvSpPr>
          <p:cNvPr id="6" name="Slide Number Placeholder 5"/>
          <p:cNvSpPr>
            <a:spLocks noGrp="1"/>
          </p:cNvSpPr>
          <p:nvPr>
            <p:ph type="sldNum" sz="quarter" idx="4"/>
          </p:nvPr>
        </p:nvSpPr>
        <p:spPr>
          <a:xfrm>
            <a:off x="9305317" y="6865450"/>
            <a:ext cx="3029638" cy="394369"/>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DC3BB032-4020-48F4-953B-341806DC4A2B}" type="slidenum">
              <a:rPr lang="en-US" smtClean="0"/>
              <a:pPr/>
              <a:t>‹#›</a:t>
            </a:fld>
            <a:endParaRPr lang="en-US" dirty="0"/>
          </a:p>
        </p:txBody>
      </p:sp>
    </p:spTree>
    <p:extLst>
      <p:ext uri="{BB962C8B-B14F-4D97-AF65-F5344CB8AC3E}">
        <p14:creationId xmlns:p14="http://schemas.microsoft.com/office/powerpoint/2010/main" val="1889495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377"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emf"/><Relationship Id="rId4" Type="http://schemas.openxmlformats.org/officeDocument/2006/relationships/oleObject" Target="../embeddings/oleObject5.bin"/></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oleObject" Target="../embeddings/oleObject6.bin"/><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9.emf"/><Relationship Id="rId4" Type="http://schemas.openxmlformats.org/officeDocument/2006/relationships/oleObject" Target="../embeddings/oleObject7.bin"/></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oleObject" Target="../embeddings/oleObject6.bin"/><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39.emf"/><Relationship Id="rId4" Type="http://schemas.openxmlformats.org/officeDocument/2006/relationships/oleObject" Target="../embeddings/oleObject7.bin"/></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10" Type="http://schemas.openxmlformats.org/officeDocument/2006/relationships/image" Target="../media/image7.emf"/><Relationship Id="rId4" Type="http://schemas.openxmlformats.org/officeDocument/2006/relationships/image" Target="../media/image2.png"/><Relationship Id="rId9"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6.emf"/><Relationship Id="rId5" Type="http://schemas.openxmlformats.org/officeDocument/2006/relationships/oleObject" Target="../embeddings/oleObject9.bin"/><Relationship Id="rId4" Type="http://schemas.openxmlformats.org/officeDocument/2006/relationships/image" Target="../media/image45.emf"/></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7.png"/><Relationship Id="rId7" Type="http://schemas.openxmlformats.org/officeDocument/2006/relationships/image" Target="../media/image118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customXml" Target="../ink/ink3.xml"/><Relationship Id="rId5" Type="http://schemas.openxmlformats.org/officeDocument/2006/relationships/image" Target="../media/image117.png"/><Relationship Id="rId4" Type="http://schemas.openxmlformats.org/officeDocument/2006/relationships/customXml" Target="../ink/ink2.xml"/></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image" Target="../media/image49.jpeg"/><Relationship Id="rId7" Type="http://schemas.openxmlformats.org/officeDocument/2006/relationships/image" Target="../media/image51.e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oleObject" Target="../embeddings/oleObject11.bin"/><Relationship Id="rId5" Type="http://schemas.openxmlformats.org/officeDocument/2006/relationships/image" Target="../media/image50.emf"/><Relationship Id="rId4" Type="http://schemas.openxmlformats.org/officeDocument/2006/relationships/oleObject" Target="../embeddings/oleObject10.bin"/><Relationship Id="rId9" Type="http://schemas.openxmlformats.org/officeDocument/2006/relationships/image" Target="../media/image52.emf"/></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oleObject" Target="../embeddings/oleObject13.bin"/><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oleObject" Target="../embeddings/oleObject14.bin"/><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oleObject" Target="../embeddings/oleObject15.bin"/><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62.emf"/><Relationship Id="rId3" Type="http://schemas.openxmlformats.org/officeDocument/2006/relationships/oleObject" Target="../embeddings/oleObject16.bin"/><Relationship Id="rId7" Type="http://schemas.openxmlformats.org/officeDocument/2006/relationships/oleObject" Target="../embeddings/oleObject18.bin"/><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1.emf"/><Relationship Id="rId5" Type="http://schemas.openxmlformats.org/officeDocument/2006/relationships/oleObject" Target="../embeddings/oleObject17.bin"/><Relationship Id="rId4" Type="http://schemas.openxmlformats.org/officeDocument/2006/relationships/image" Target="../media/image60.emf"/></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0.emf"/><Relationship Id="rId5" Type="http://schemas.openxmlformats.org/officeDocument/2006/relationships/oleObject" Target="../embeddings/oleObject19.bin"/><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emf"/><Relationship Id="rId4" Type="http://schemas.openxmlformats.org/officeDocument/2006/relationships/oleObject" Target="../embeddings/oleObject20.bin"/></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oleObject" Target="../embeddings/oleObject21.bin"/><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oleObject" Target="../embeddings/oleObject22.bin"/><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oleObject" Target="../embeddings/oleObject23.bin"/><Relationship Id="rId1" Type="http://schemas.openxmlformats.org/officeDocument/2006/relationships/slideLayout" Target="../slideLayouts/slideLayout7.xml"/><Relationship Id="rId6" Type="http://schemas.openxmlformats.org/officeDocument/2006/relationships/image" Target="../media/image78.gif"/><Relationship Id="rId5" Type="http://schemas.openxmlformats.org/officeDocument/2006/relationships/hyperlink" Target="https://www.andrew.cmu.edu/user/rule/jsmol/nucleic.html" TargetMode="External"/><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6.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wmf"/><Relationship Id="rId4" Type="http://schemas.openxmlformats.org/officeDocument/2006/relationships/oleObject" Target="../embeddings/oleObject24.bin"/></Relationships>
</file>

<file path=ppt/slides/_rels/slide3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oleObject" Target="../embeddings/oleObject25.bin"/><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43.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47.png"/><Relationship Id="rId5" Type="http://schemas.openxmlformats.org/officeDocument/2006/relationships/customXml" Target="../ink/ink5.xml"/><Relationship Id="rId4" Type="http://schemas.openxmlformats.org/officeDocument/2006/relationships/image" Target="../media/image146.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2.png"/><Relationship Id="rId5" Type="http://schemas.openxmlformats.org/officeDocument/2006/relationships/image" Target="../media/image90.png"/><Relationship Id="rId4" Type="http://schemas.openxmlformats.org/officeDocument/2006/relationships/notesSlide" Target="../notesSlides/notesSlide22.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95.emf"/></Relationships>
</file>

<file path=ppt/slides/_rels/slide4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7.xml"/><Relationship Id="rId6" Type="http://schemas.openxmlformats.org/officeDocument/2006/relationships/image" Target="../media/image100.webp"/><Relationship Id="rId5" Type="http://schemas.openxmlformats.org/officeDocument/2006/relationships/image" Target="../media/image99.jpeg"/><Relationship Id="rId4" Type="http://schemas.openxmlformats.org/officeDocument/2006/relationships/image" Target="../media/image98.png"/></Relationships>
</file>

<file path=ppt/slides/_rels/slide47.xml.rels><?xml version="1.0" encoding="UTF-8" standalone="yes"?>
<Relationships xmlns="http://schemas.openxmlformats.org/package/2006/relationships"><Relationship Id="rId8" Type="http://schemas.openxmlformats.org/officeDocument/2006/relationships/image" Target="../media/image104.emf"/><Relationship Id="rId3" Type="http://schemas.openxmlformats.org/officeDocument/2006/relationships/image" Target="../media/image101.png"/><Relationship Id="rId7" Type="http://schemas.openxmlformats.org/officeDocument/2006/relationships/oleObject" Target="../embeddings/oleObject28.bin"/><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03.emf"/><Relationship Id="rId5" Type="http://schemas.openxmlformats.org/officeDocument/2006/relationships/oleObject" Target="../embeddings/oleObject27.bin"/><Relationship Id="rId4" Type="http://schemas.openxmlformats.org/officeDocument/2006/relationships/image" Target="../media/image102.png"/></Relationships>
</file>

<file path=ppt/slides/_rels/slide48.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990.png"/></Relationships>
</file>

<file path=ppt/slides/_rels/slide4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107.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g"/><Relationship Id="rId4" Type="http://schemas.openxmlformats.org/officeDocument/2006/relationships/image" Target="../media/image15.jpg"/></Relationships>
</file>

<file path=ppt/slides/_rels/slide5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 Id="rId5" Type="http://schemas.openxmlformats.org/officeDocument/2006/relationships/image" Target="../media/image113.png"/><Relationship Id="rId4" Type="http://schemas.openxmlformats.org/officeDocument/2006/relationships/image" Target="../media/image112.png"/></Relationships>
</file>

<file path=ppt/slides/_rels/slide52.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oleObject" Target="../embeddings/oleObject29.bin"/><Relationship Id="rId1" Type="http://schemas.openxmlformats.org/officeDocument/2006/relationships/slideLayout" Target="../slideLayouts/slideLayout7.xml"/><Relationship Id="rId5" Type="http://schemas.openxmlformats.org/officeDocument/2006/relationships/image" Target="../media/image113.png"/><Relationship Id="rId4" Type="http://schemas.openxmlformats.org/officeDocument/2006/relationships/image" Target="../media/image111.png"/></Relationships>
</file>

<file path=ppt/slides/_rels/slide5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5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 Id="rId5" Type="http://schemas.openxmlformats.org/officeDocument/2006/relationships/image" Target="../media/image1150.png"/><Relationship Id="rId4" Type="http://schemas.openxmlformats.org/officeDocument/2006/relationships/customXml" Target="../ink/ink7.xml"/></Relationships>
</file>

<file path=ppt/slides/_rels/slide55.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125.emf"/><Relationship Id="rId4" Type="http://schemas.openxmlformats.org/officeDocument/2006/relationships/oleObject" Target="../embeddings/oleObject30.bin"/></Relationships>
</file>

<file path=ppt/slides/_rels/slide5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29.jpeg"/><Relationship Id="rId5" Type="http://schemas.openxmlformats.org/officeDocument/2006/relationships/image" Target="../media/image128.emf"/><Relationship Id="rId4" Type="http://schemas.openxmlformats.org/officeDocument/2006/relationships/oleObject" Target="../embeddings/oleObject31.bin"/></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30.png"/><Relationship Id="rId4" Type="http://schemas.openxmlformats.org/officeDocument/2006/relationships/notesSlide" Target="../notesSlides/notesSlide3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10.png"/><Relationship Id="rId2" Type="http://schemas.openxmlformats.org/officeDocument/2006/relationships/image" Target="../media/image132.png"/><Relationship Id="rId1" Type="http://schemas.openxmlformats.org/officeDocument/2006/relationships/slideLayout" Target="../slideLayouts/slideLayout7.xml"/><Relationship Id="rId6" Type="http://schemas.openxmlformats.org/officeDocument/2006/relationships/customXml" Target="../ink/ink9.xml"/><Relationship Id="rId5" Type="http://schemas.openxmlformats.org/officeDocument/2006/relationships/image" Target="../media/image1300.png"/><Relationship Id="rId4" Type="http://schemas.openxmlformats.org/officeDocument/2006/relationships/customXml" Target="../ink/ink8.xml"/></Relationships>
</file>

<file path=ppt/slides/_rels/slide6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36.jpeg"/><Relationship Id="rId7" Type="http://schemas.openxmlformats.org/officeDocument/2006/relationships/image" Target="../media/image108.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38.jpg"/><Relationship Id="rId4" Type="http://schemas.openxmlformats.org/officeDocument/2006/relationships/image" Target="../media/image137.jpg"/></Relationships>
</file>

<file path=ppt/slides/_rels/slide67.xml.rels><?xml version="1.0" encoding="UTF-8" standalone="yes"?>
<Relationships xmlns="http://schemas.openxmlformats.org/package/2006/relationships"><Relationship Id="rId8" Type="http://schemas.openxmlformats.org/officeDocument/2006/relationships/image" Target="../media/image141.emf"/><Relationship Id="rId13" Type="http://schemas.openxmlformats.org/officeDocument/2006/relationships/image" Target="../media/image145.emf"/><Relationship Id="rId3" Type="http://schemas.openxmlformats.org/officeDocument/2006/relationships/oleObject" Target="../embeddings/oleObject32.bin"/><Relationship Id="rId7" Type="http://schemas.openxmlformats.org/officeDocument/2006/relationships/oleObject" Target="../embeddings/oleObject34.bin"/><Relationship Id="rId12" Type="http://schemas.openxmlformats.org/officeDocument/2006/relationships/oleObject" Target="../embeddings/oleObject35.bin"/><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40.emf"/><Relationship Id="rId11" Type="http://schemas.openxmlformats.org/officeDocument/2006/relationships/image" Target="../media/image144.png"/><Relationship Id="rId5" Type="http://schemas.openxmlformats.org/officeDocument/2006/relationships/oleObject" Target="../embeddings/oleObject33.bin"/><Relationship Id="rId15" Type="http://schemas.openxmlformats.org/officeDocument/2006/relationships/image" Target="../media/image146.emf"/><Relationship Id="rId10" Type="http://schemas.openxmlformats.org/officeDocument/2006/relationships/image" Target="../media/image143.png"/><Relationship Id="rId4" Type="http://schemas.openxmlformats.org/officeDocument/2006/relationships/image" Target="../media/image139.emf"/><Relationship Id="rId9" Type="http://schemas.openxmlformats.org/officeDocument/2006/relationships/image" Target="../media/image142.png"/><Relationship Id="rId14" Type="http://schemas.openxmlformats.org/officeDocument/2006/relationships/oleObject" Target="../embeddings/oleObject36.bin"/></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oleObject" Target="../embeddings/oleObject2.bin"/><Relationship Id="rId7" Type="http://schemas.openxmlformats.org/officeDocument/2006/relationships/oleObject" Target="../embeddings/oleObject3.bin"/><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customXml" Target="../ink/ink1.xml"/><Relationship Id="rId4" Type="http://schemas.openxmlformats.org/officeDocument/2006/relationships/image" Target="../media/image22.emf"/><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85.pn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2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B2BBD95-304C-4B08-9A16-BF5796F26525}"/>
              </a:ext>
            </a:extLst>
          </p:cNvPr>
          <p:cNvSpPr txBox="1">
            <a:spLocks noChangeArrowheads="1"/>
          </p:cNvSpPr>
          <p:nvPr/>
        </p:nvSpPr>
        <p:spPr>
          <a:xfrm>
            <a:off x="2600905" y="510007"/>
            <a:ext cx="8005976"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atin typeface="Arial" panose="020B0604020202020204" pitchFamily="34" charset="0"/>
              </a:rPr>
              <a:t>Lecture 3</a:t>
            </a:r>
            <a:br>
              <a:rPr lang="en-US" sz="3600" b="1" dirty="0">
                <a:latin typeface="Arial" panose="020B0604020202020204" pitchFamily="34" charset="0"/>
              </a:rPr>
            </a:br>
            <a:r>
              <a:rPr lang="en-US" sz="3600" b="1" dirty="0">
                <a:latin typeface="Arial" panose="020B0604020202020204" pitchFamily="34" charset="0"/>
              </a:rPr>
              <a:t>Protein Structure and Function, Carbohydrates, Nucleic Acids</a:t>
            </a:r>
            <a:endParaRPr lang="en-US" sz="3600" dirty="0">
              <a:latin typeface="Arial" panose="020B0604020202020204" pitchFamily="34" charset="0"/>
            </a:endParaRPr>
          </a:p>
        </p:txBody>
      </p:sp>
      <p:sp>
        <p:nvSpPr>
          <p:cNvPr id="2" name="TextBox 1">
            <a:extLst>
              <a:ext uri="{FF2B5EF4-FFF2-40B4-BE49-F238E27FC236}">
                <a16:creationId xmlns:a16="http://schemas.microsoft.com/office/drawing/2014/main" id="{654A98A5-84A1-4394-BEC3-0E5E7644FB7C}"/>
              </a:ext>
            </a:extLst>
          </p:cNvPr>
          <p:cNvSpPr txBox="1"/>
          <p:nvPr/>
        </p:nvSpPr>
        <p:spPr>
          <a:xfrm>
            <a:off x="3710038" y="2484438"/>
            <a:ext cx="6211043" cy="1631216"/>
          </a:xfrm>
          <a:prstGeom prst="rect">
            <a:avLst/>
          </a:prstGeom>
          <a:noFill/>
        </p:spPr>
        <p:txBody>
          <a:bodyPr wrap="square" rtlCol="0">
            <a:spAutoFit/>
          </a:bodyPr>
          <a:lstStyle/>
          <a:p>
            <a:pPr marL="285744" indent="-285744">
              <a:buFont typeface="Arial" panose="020B0604020202020204" pitchFamily="34" charset="0"/>
              <a:buChar char="•"/>
            </a:pPr>
            <a:r>
              <a:rPr lang="en-US" sz="2000" dirty="0">
                <a:latin typeface="Arial" panose="020B0604020202020204" pitchFamily="34" charset="0"/>
              </a:rPr>
              <a:t>Protein Structure and Stability</a:t>
            </a:r>
          </a:p>
          <a:p>
            <a:pPr marL="285744" indent="-285744">
              <a:buFont typeface="Arial" panose="020B0604020202020204" pitchFamily="34" charset="0"/>
              <a:buChar char="•"/>
            </a:pPr>
            <a:r>
              <a:rPr lang="en-US" sz="2000" dirty="0">
                <a:latin typeface="Arial" panose="020B0604020202020204" pitchFamily="34" charset="0"/>
              </a:rPr>
              <a:t>Ligand Binding</a:t>
            </a:r>
          </a:p>
          <a:p>
            <a:pPr marL="285744" indent="-285744">
              <a:buFont typeface="Arial" panose="020B0604020202020204" pitchFamily="34" charset="0"/>
              <a:buChar char="•"/>
            </a:pPr>
            <a:r>
              <a:rPr lang="en-US" sz="2000" dirty="0">
                <a:latin typeface="Arial" panose="020B0604020202020204" pitchFamily="34" charset="0"/>
              </a:rPr>
              <a:t>Proteins as enzymes (PKU disease)</a:t>
            </a:r>
          </a:p>
          <a:p>
            <a:pPr marL="285744" indent="-285744">
              <a:buFont typeface="Arial" panose="020B0604020202020204" pitchFamily="34" charset="0"/>
              <a:buChar char="•"/>
            </a:pPr>
            <a:r>
              <a:rPr lang="en-US" sz="2000" dirty="0">
                <a:latin typeface="Arial" panose="020B0604020202020204" pitchFamily="34" charset="0"/>
              </a:rPr>
              <a:t>Carbohydrates</a:t>
            </a:r>
          </a:p>
          <a:p>
            <a:pPr marL="285744" indent="-285744">
              <a:buFont typeface="Arial" panose="020B0604020202020204" pitchFamily="34" charset="0"/>
              <a:buChar char="•"/>
            </a:pPr>
            <a:r>
              <a:rPr lang="en-US" sz="2000" dirty="0">
                <a:latin typeface="Arial" panose="020B0604020202020204" pitchFamily="34" charset="0"/>
              </a:rPr>
              <a:t>Nucleic Acid Technologies</a:t>
            </a:r>
          </a:p>
        </p:txBody>
      </p:sp>
      <p:sp>
        <p:nvSpPr>
          <p:cNvPr id="6" name="Date Placeholder 5">
            <a:extLst>
              <a:ext uri="{FF2B5EF4-FFF2-40B4-BE49-F238E27FC236}">
                <a16:creationId xmlns:a16="http://schemas.microsoft.com/office/drawing/2014/main" id="{372FFEBE-A36F-05D4-B99E-3D1B3C051B3A}"/>
              </a:ext>
            </a:extLst>
          </p:cNvPr>
          <p:cNvSpPr>
            <a:spLocks noGrp="1"/>
          </p:cNvSpPr>
          <p:nvPr>
            <p:ph type="dt" sz="half" idx="10"/>
          </p:nvPr>
        </p:nvSpPr>
        <p:spPr/>
        <p:txBody>
          <a:bodyPr/>
          <a:lstStyle/>
          <a:p>
            <a:fld id="{7DFD195C-906E-419B-BFEF-418833AB517B}" type="datetime1">
              <a:rPr lang="en-US" smtClean="0"/>
              <a:t>1/25/2025</a:t>
            </a:fld>
            <a:endParaRPr lang="en-US"/>
          </a:p>
        </p:txBody>
      </p:sp>
      <p:sp>
        <p:nvSpPr>
          <p:cNvPr id="7" name="Footer Placeholder 6">
            <a:extLst>
              <a:ext uri="{FF2B5EF4-FFF2-40B4-BE49-F238E27FC236}">
                <a16:creationId xmlns:a16="http://schemas.microsoft.com/office/drawing/2014/main" id="{72FBB088-2A23-F3CB-B449-23A48DC00849}"/>
              </a:ext>
            </a:extLst>
          </p:cNvPr>
          <p:cNvSpPr>
            <a:spLocks noGrp="1"/>
          </p:cNvSpPr>
          <p:nvPr>
            <p:ph type="ftr" sz="quarter" idx="11"/>
          </p:nvPr>
        </p:nvSpPr>
        <p:spPr/>
        <p:txBody>
          <a:bodyPr/>
          <a:lstStyle/>
          <a:p>
            <a:r>
              <a:rPr lang="en-US"/>
              <a:t>Drugs and Disease Spring 2025 - Lecture 3</a:t>
            </a:r>
          </a:p>
        </p:txBody>
      </p:sp>
      <p:sp>
        <p:nvSpPr>
          <p:cNvPr id="9" name="Slide Number Placeholder 8">
            <a:extLst>
              <a:ext uri="{FF2B5EF4-FFF2-40B4-BE49-F238E27FC236}">
                <a16:creationId xmlns:a16="http://schemas.microsoft.com/office/drawing/2014/main" id="{DC0E0EFF-52F6-BCB8-1136-E7CCFFAA1D24}"/>
              </a:ext>
            </a:extLst>
          </p:cNvPr>
          <p:cNvSpPr>
            <a:spLocks noGrp="1"/>
          </p:cNvSpPr>
          <p:nvPr>
            <p:ph type="sldNum" sz="quarter" idx="12"/>
          </p:nvPr>
        </p:nvSpPr>
        <p:spPr/>
        <p:txBody>
          <a:bodyPr/>
          <a:lstStyle/>
          <a:p>
            <a:fld id="{DC3BB032-4020-48F4-953B-341806DC4A2B}" type="slidenum">
              <a:rPr lang="en-US" smtClean="0"/>
              <a:t>1</a:t>
            </a:fld>
            <a:endParaRPr lang="en-US"/>
          </a:p>
        </p:txBody>
      </p:sp>
    </p:spTree>
    <p:extLst>
      <p:ext uri="{BB962C8B-B14F-4D97-AF65-F5344CB8AC3E}">
        <p14:creationId xmlns:p14="http://schemas.microsoft.com/office/powerpoint/2010/main" val="2814305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BED469E6-81D9-4B71-A299-A1F17FA73A60}"/>
              </a:ext>
            </a:extLst>
          </p:cNvPr>
          <p:cNvGraphicFramePr>
            <a:graphicFrameLocks/>
          </p:cNvGraphicFramePr>
          <p:nvPr>
            <p:extLst>
              <p:ext uri="{D42A27DB-BD31-4B8C-83A1-F6EECF244321}">
                <p14:modId xmlns:p14="http://schemas.microsoft.com/office/powerpoint/2010/main" val="592319375"/>
              </p:ext>
            </p:extLst>
          </p:nvPr>
        </p:nvGraphicFramePr>
        <p:xfrm>
          <a:off x="324604" y="863354"/>
          <a:ext cx="6492081" cy="5822586"/>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C4F031C4-07C4-4E78-BFCC-235EAE6E1431}"/>
              </a:ext>
            </a:extLst>
          </p:cNvPr>
          <p:cNvSpPr txBox="1"/>
          <p:nvPr/>
        </p:nvSpPr>
        <p:spPr>
          <a:xfrm>
            <a:off x="6995069" y="2458432"/>
            <a:ext cx="5904436" cy="1015663"/>
          </a:xfrm>
          <a:prstGeom prst="rect">
            <a:avLst/>
          </a:prstGeom>
          <a:noFill/>
        </p:spPr>
        <p:txBody>
          <a:bodyPr wrap="square" rtlCol="0">
            <a:spAutoFit/>
          </a:bodyPr>
          <a:lstStyle/>
          <a:p>
            <a:r>
              <a:rPr lang="en-US" sz="2000" dirty="0">
                <a:latin typeface="Arial" panose="020B0604020202020204" pitchFamily="34" charset="0"/>
              </a:rPr>
              <a:t>The binding of two different molecules to the same protein was measured and the data is shown on the right. L1 is cAMP, L2 is similar to cAMP</a:t>
            </a:r>
          </a:p>
        </p:txBody>
      </p:sp>
      <p:sp>
        <p:nvSpPr>
          <p:cNvPr id="7" name="TextBox 6">
            <a:extLst>
              <a:ext uri="{FF2B5EF4-FFF2-40B4-BE49-F238E27FC236}">
                <a16:creationId xmlns:a16="http://schemas.microsoft.com/office/drawing/2014/main" id="{2EAFF086-0A17-4DF4-82F1-BD448C31FF53}"/>
              </a:ext>
            </a:extLst>
          </p:cNvPr>
          <p:cNvSpPr txBox="1"/>
          <p:nvPr/>
        </p:nvSpPr>
        <p:spPr>
          <a:xfrm>
            <a:off x="6995069" y="3797281"/>
            <a:ext cx="4621778" cy="408125"/>
          </a:xfrm>
          <a:prstGeom prst="rect">
            <a:avLst/>
          </a:prstGeom>
          <a:noFill/>
        </p:spPr>
        <p:txBody>
          <a:bodyPr wrap="none" rtlCol="0">
            <a:spAutoFit/>
          </a:bodyPr>
          <a:lstStyle/>
          <a:p>
            <a:r>
              <a:rPr lang="en-US" sz="2000" i="1" dirty="0">
                <a:solidFill>
                  <a:srgbClr val="0070C0"/>
                </a:solidFill>
                <a:latin typeface="Arial" panose="020B0604020202020204" pitchFamily="34" charset="0"/>
              </a:rPr>
              <a:t>Which ligand has a K</a:t>
            </a:r>
            <a:r>
              <a:rPr lang="en-US" sz="2000" i="1" baseline="-25000" dirty="0">
                <a:solidFill>
                  <a:srgbClr val="0070C0"/>
                </a:solidFill>
                <a:latin typeface="Arial" panose="020B0604020202020204" pitchFamily="34" charset="0"/>
              </a:rPr>
              <a:t>D</a:t>
            </a:r>
            <a:r>
              <a:rPr lang="en-US" sz="2000" i="1" dirty="0">
                <a:solidFill>
                  <a:srgbClr val="0070C0"/>
                </a:solidFill>
                <a:latin typeface="Arial" panose="020B0604020202020204" pitchFamily="34" charset="0"/>
              </a:rPr>
              <a:t> of 1? L1 or L2?</a:t>
            </a:r>
          </a:p>
        </p:txBody>
      </p:sp>
      <p:sp>
        <p:nvSpPr>
          <p:cNvPr id="8" name="TextBox 7">
            <a:extLst>
              <a:ext uri="{FF2B5EF4-FFF2-40B4-BE49-F238E27FC236}">
                <a16:creationId xmlns:a16="http://schemas.microsoft.com/office/drawing/2014/main" id="{D3D14998-C738-4FA6-B570-2D92203D8110}"/>
              </a:ext>
            </a:extLst>
          </p:cNvPr>
          <p:cNvSpPr txBox="1"/>
          <p:nvPr/>
        </p:nvSpPr>
        <p:spPr>
          <a:xfrm>
            <a:off x="6995069" y="4851777"/>
            <a:ext cx="4767652" cy="408125"/>
          </a:xfrm>
          <a:prstGeom prst="rect">
            <a:avLst/>
          </a:prstGeom>
          <a:noFill/>
        </p:spPr>
        <p:txBody>
          <a:bodyPr wrap="none" rtlCol="0">
            <a:spAutoFit/>
          </a:bodyPr>
          <a:lstStyle/>
          <a:p>
            <a:r>
              <a:rPr lang="en-US" sz="2000" i="1" dirty="0">
                <a:solidFill>
                  <a:srgbClr val="0070C0"/>
                </a:solidFill>
                <a:latin typeface="Arial" panose="020B0604020202020204" pitchFamily="34" charset="0"/>
              </a:rPr>
              <a:t>Which ligand has a K</a:t>
            </a:r>
            <a:r>
              <a:rPr lang="en-US" sz="2000" i="1" baseline="-25000" dirty="0">
                <a:solidFill>
                  <a:srgbClr val="0070C0"/>
                </a:solidFill>
                <a:latin typeface="Arial" panose="020B0604020202020204" pitchFamily="34" charset="0"/>
              </a:rPr>
              <a:t>D</a:t>
            </a:r>
            <a:r>
              <a:rPr lang="en-US" sz="2000" i="1" dirty="0">
                <a:solidFill>
                  <a:srgbClr val="0070C0"/>
                </a:solidFill>
                <a:latin typeface="Arial" panose="020B0604020202020204" pitchFamily="34" charset="0"/>
              </a:rPr>
              <a:t> of 10? L1 or L2?</a:t>
            </a:r>
          </a:p>
        </p:txBody>
      </p:sp>
      <p:sp>
        <p:nvSpPr>
          <p:cNvPr id="9" name="TextBox 8">
            <a:extLst>
              <a:ext uri="{FF2B5EF4-FFF2-40B4-BE49-F238E27FC236}">
                <a16:creationId xmlns:a16="http://schemas.microsoft.com/office/drawing/2014/main" id="{84E6EA7E-CD98-43E4-82CF-88F143985394}"/>
              </a:ext>
            </a:extLst>
          </p:cNvPr>
          <p:cNvSpPr txBox="1"/>
          <p:nvPr/>
        </p:nvSpPr>
        <p:spPr>
          <a:xfrm>
            <a:off x="6931720" y="5689821"/>
            <a:ext cx="5904436" cy="723916"/>
          </a:xfrm>
          <a:prstGeom prst="rect">
            <a:avLst/>
          </a:prstGeom>
          <a:noFill/>
        </p:spPr>
        <p:txBody>
          <a:bodyPr wrap="square" rtlCol="0">
            <a:spAutoFit/>
          </a:bodyPr>
          <a:lstStyle/>
          <a:p>
            <a:r>
              <a:rPr lang="en-US" sz="2000" i="1" dirty="0">
                <a:solidFill>
                  <a:srgbClr val="0070C0"/>
                </a:solidFill>
                <a:latin typeface="Arial" panose="020B0604020202020204" pitchFamily="34" charset="0"/>
              </a:rPr>
              <a:t>Which ligand binds more tightly to the protein (higher affinity)? L1 or L2?</a:t>
            </a:r>
          </a:p>
        </p:txBody>
      </p:sp>
      <p:sp>
        <p:nvSpPr>
          <p:cNvPr id="10" name="TextBox 9">
            <a:extLst>
              <a:ext uri="{FF2B5EF4-FFF2-40B4-BE49-F238E27FC236}">
                <a16:creationId xmlns:a16="http://schemas.microsoft.com/office/drawing/2014/main" id="{BCCE8CE9-AA9F-4E0F-ADDC-7ECEACA9DD1E}"/>
              </a:ext>
            </a:extLst>
          </p:cNvPr>
          <p:cNvSpPr txBox="1"/>
          <p:nvPr/>
        </p:nvSpPr>
        <p:spPr>
          <a:xfrm>
            <a:off x="3732014" y="138643"/>
            <a:ext cx="6452407" cy="551241"/>
          </a:xfrm>
          <a:prstGeom prst="rect">
            <a:avLst/>
          </a:prstGeom>
          <a:noFill/>
        </p:spPr>
        <p:txBody>
          <a:bodyPr wrap="none" rtlCol="0">
            <a:spAutoFit/>
          </a:bodyPr>
          <a:lstStyle/>
          <a:p>
            <a:r>
              <a:rPr lang="en-US" sz="2982" dirty="0">
                <a:latin typeface="Arial" panose="020B0604020202020204" pitchFamily="34" charset="0"/>
              </a:rPr>
              <a:t>Using K</a:t>
            </a:r>
            <a:r>
              <a:rPr lang="en-US" sz="2982" baseline="-25000" dirty="0">
                <a:latin typeface="Arial" panose="020B0604020202020204" pitchFamily="34" charset="0"/>
              </a:rPr>
              <a:t>D</a:t>
            </a:r>
            <a:r>
              <a:rPr lang="en-US" sz="2982" dirty="0">
                <a:latin typeface="Arial" panose="020B0604020202020204" pitchFamily="34" charset="0"/>
              </a:rPr>
              <a:t> to Compare Ligand Binding</a:t>
            </a:r>
          </a:p>
        </p:txBody>
      </p:sp>
      <p:sp>
        <p:nvSpPr>
          <p:cNvPr id="11" name="Date Placeholder 10">
            <a:extLst>
              <a:ext uri="{FF2B5EF4-FFF2-40B4-BE49-F238E27FC236}">
                <a16:creationId xmlns:a16="http://schemas.microsoft.com/office/drawing/2014/main" id="{90589AC4-DC01-E1ED-6215-8CBEADA73F53}"/>
              </a:ext>
            </a:extLst>
          </p:cNvPr>
          <p:cNvSpPr>
            <a:spLocks noGrp="1"/>
          </p:cNvSpPr>
          <p:nvPr>
            <p:ph type="dt" sz="half" idx="10"/>
          </p:nvPr>
        </p:nvSpPr>
        <p:spPr/>
        <p:txBody>
          <a:bodyPr/>
          <a:lstStyle/>
          <a:p>
            <a:fld id="{A88FC262-6114-487A-8ACA-EDBB8F43993E}" type="datetime1">
              <a:rPr lang="en-US" smtClean="0"/>
              <a:t>1/25/2025</a:t>
            </a:fld>
            <a:endParaRPr lang="en-US"/>
          </a:p>
        </p:txBody>
      </p:sp>
      <p:sp>
        <p:nvSpPr>
          <p:cNvPr id="12" name="Footer Placeholder 11">
            <a:extLst>
              <a:ext uri="{FF2B5EF4-FFF2-40B4-BE49-F238E27FC236}">
                <a16:creationId xmlns:a16="http://schemas.microsoft.com/office/drawing/2014/main" id="{CB939674-4C38-79BC-2393-A3CDAB7287A5}"/>
              </a:ext>
            </a:extLst>
          </p:cNvPr>
          <p:cNvSpPr>
            <a:spLocks noGrp="1"/>
          </p:cNvSpPr>
          <p:nvPr>
            <p:ph type="ftr" sz="quarter" idx="11"/>
          </p:nvPr>
        </p:nvSpPr>
        <p:spPr/>
        <p:txBody>
          <a:bodyPr/>
          <a:lstStyle/>
          <a:p>
            <a:r>
              <a:rPr lang="en-US"/>
              <a:t>Drugs and Disease Spring 2025 - Lecture 3</a:t>
            </a:r>
          </a:p>
        </p:txBody>
      </p:sp>
      <p:sp>
        <p:nvSpPr>
          <p:cNvPr id="13" name="Slide Number Placeholder 12">
            <a:extLst>
              <a:ext uri="{FF2B5EF4-FFF2-40B4-BE49-F238E27FC236}">
                <a16:creationId xmlns:a16="http://schemas.microsoft.com/office/drawing/2014/main" id="{2B5845BB-C86E-8387-3636-2F67D0E5BAAB}"/>
              </a:ext>
            </a:extLst>
          </p:cNvPr>
          <p:cNvSpPr>
            <a:spLocks noGrp="1"/>
          </p:cNvSpPr>
          <p:nvPr>
            <p:ph type="sldNum" sz="quarter" idx="12"/>
          </p:nvPr>
        </p:nvSpPr>
        <p:spPr/>
        <p:txBody>
          <a:bodyPr/>
          <a:lstStyle/>
          <a:p>
            <a:fld id="{DC3BB032-4020-48F4-953B-341806DC4A2B}" type="slidenum">
              <a:rPr lang="en-US" smtClean="0"/>
              <a:t>10</a:t>
            </a:fld>
            <a:endParaRPr lang="en-US"/>
          </a:p>
        </p:txBody>
      </p:sp>
      <p:pic>
        <p:nvPicPr>
          <p:cNvPr id="2" name="Picture 1">
            <a:extLst>
              <a:ext uri="{FF2B5EF4-FFF2-40B4-BE49-F238E27FC236}">
                <a16:creationId xmlns:a16="http://schemas.microsoft.com/office/drawing/2014/main" id="{B6A815F3-2B65-80EB-B9CC-9CDE39736D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0550" y="731837"/>
            <a:ext cx="4553473" cy="1775568"/>
          </a:xfrm>
          <a:prstGeom prst="rect">
            <a:avLst/>
          </a:prstGeom>
        </p:spPr>
      </p:pic>
      <p:sp>
        <p:nvSpPr>
          <p:cNvPr id="3" name="TextBox 2">
            <a:extLst>
              <a:ext uri="{FF2B5EF4-FFF2-40B4-BE49-F238E27FC236}">
                <a16:creationId xmlns:a16="http://schemas.microsoft.com/office/drawing/2014/main" id="{AA070FD1-9646-5AD5-6214-4C8A8AC030FF}"/>
              </a:ext>
            </a:extLst>
          </p:cNvPr>
          <p:cNvSpPr txBox="1"/>
          <p:nvPr/>
        </p:nvSpPr>
        <p:spPr>
          <a:xfrm>
            <a:off x="7177881" y="1516990"/>
            <a:ext cx="1947513" cy="747897"/>
          </a:xfrm>
          <a:prstGeom prst="rect">
            <a:avLst/>
          </a:prstGeom>
          <a:noFill/>
        </p:spPr>
        <p:txBody>
          <a:bodyPr wrap="square" rtlCol="0">
            <a:spAutoFit/>
          </a:bodyPr>
          <a:lstStyle/>
          <a:p>
            <a:r>
              <a:rPr lang="en-US" sz="2130" b="1" dirty="0">
                <a:latin typeface="Comic Sans MS" panose="030F0702030302020204" pitchFamily="66" charset="0"/>
              </a:rPr>
              <a:t>Ligand 1 (cAMP)</a:t>
            </a:r>
          </a:p>
        </p:txBody>
      </p:sp>
      <p:sp>
        <p:nvSpPr>
          <p:cNvPr id="4" name="TextBox 3">
            <a:extLst>
              <a:ext uri="{FF2B5EF4-FFF2-40B4-BE49-F238E27FC236}">
                <a16:creationId xmlns:a16="http://schemas.microsoft.com/office/drawing/2014/main" id="{80EE1EB8-1AE3-1ED0-4F39-C51EC08FA9C5}"/>
              </a:ext>
            </a:extLst>
          </p:cNvPr>
          <p:cNvSpPr txBox="1"/>
          <p:nvPr/>
        </p:nvSpPr>
        <p:spPr>
          <a:xfrm>
            <a:off x="10184421" y="1609025"/>
            <a:ext cx="1503341" cy="420115"/>
          </a:xfrm>
          <a:prstGeom prst="rect">
            <a:avLst/>
          </a:prstGeom>
          <a:noFill/>
        </p:spPr>
        <p:txBody>
          <a:bodyPr wrap="square" rtlCol="0">
            <a:spAutoFit/>
          </a:bodyPr>
          <a:lstStyle/>
          <a:p>
            <a:r>
              <a:rPr lang="en-US" sz="2130" b="1" dirty="0">
                <a:latin typeface="Comic Sans MS" panose="030F0702030302020204" pitchFamily="66" charset="0"/>
              </a:rPr>
              <a:t>Ligand 2</a:t>
            </a:r>
          </a:p>
        </p:txBody>
      </p:sp>
    </p:spTree>
    <p:extLst>
      <p:ext uri="{BB962C8B-B14F-4D97-AF65-F5344CB8AC3E}">
        <p14:creationId xmlns:p14="http://schemas.microsoft.com/office/powerpoint/2010/main" val="1319945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4E6EA7E-CD98-43E4-82CF-88F143985394}"/>
              </a:ext>
            </a:extLst>
          </p:cNvPr>
          <p:cNvSpPr txBox="1"/>
          <p:nvPr/>
        </p:nvSpPr>
        <p:spPr>
          <a:xfrm>
            <a:off x="7141289" y="219415"/>
            <a:ext cx="5751592" cy="408125"/>
          </a:xfrm>
          <a:prstGeom prst="rect">
            <a:avLst/>
          </a:prstGeom>
          <a:noFill/>
        </p:spPr>
        <p:txBody>
          <a:bodyPr wrap="square" rtlCol="0">
            <a:spAutoFit/>
          </a:bodyPr>
          <a:lstStyle/>
          <a:p>
            <a:r>
              <a:rPr lang="en-US" sz="2052" b="1" i="1" dirty="0">
                <a:solidFill>
                  <a:srgbClr val="00B0F0"/>
                </a:solidFill>
                <a:latin typeface="Arial" panose="020B0604020202020204" pitchFamily="34" charset="0"/>
              </a:rPr>
              <a:t>Why</a:t>
            </a:r>
            <a:r>
              <a:rPr lang="en-US" sz="2052" i="1" dirty="0">
                <a:solidFill>
                  <a:srgbClr val="00B0F0"/>
                </a:solidFill>
                <a:latin typeface="Arial" panose="020B0604020202020204" pitchFamily="34" charset="0"/>
              </a:rPr>
              <a:t> does L1 bind more tightly (higher affinity)?</a:t>
            </a:r>
          </a:p>
        </p:txBody>
      </p:sp>
      <p:grpSp>
        <p:nvGrpSpPr>
          <p:cNvPr id="23" name="Group 22">
            <a:extLst>
              <a:ext uri="{FF2B5EF4-FFF2-40B4-BE49-F238E27FC236}">
                <a16:creationId xmlns:a16="http://schemas.microsoft.com/office/drawing/2014/main" id="{2FA45331-2AEE-4DAD-A4D5-385ABF104D6B}"/>
              </a:ext>
            </a:extLst>
          </p:cNvPr>
          <p:cNvGrpSpPr/>
          <p:nvPr/>
        </p:nvGrpSpPr>
        <p:grpSpPr>
          <a:xfrm>
            <a:off x="162304" y="957086"/>
            <a:ext cx="8891462" cy="5493105"/>
            <a:chOff x="0" y="-13137"/>
            <a:chExt cx="10330851" cy="6382352"/>
          </a:xfrm>
        </p:grpSpPr>
        <p:pic>
          <p:nvPicPr>
            <p:cNvPr id="21" name="Picture 20">
              <a:extLst>
                <a:ext uri="{FF2B5EF4-FFF2-40B4-BE49-F238E27FC236}">
                  <a16:creationId xmlns:a16="http://schemas.microsoft.com/office/drawing/2014/main" id="{2B0A68B7-B53A-4B8C-B16E-C9DCA6725A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291" y="306959"/>
              <a:ext cx="6363109" cy="2481212"/>
            </a:xfrm>
            <a:prstGeom prst="rect">
              <a:avLst/>
            </a:prstGeom>
          </p:spPr>
        </p:pic>
        <p:pic>
          <p:nvPicPr>
            <p:cNvPr id="11" name="Picture 10">
              <a:extLst>
                <a:ext uri="{FF2B5EF4-FFF2-40B4-BE49-F238E27FC236}">
                  <a16:creationId xmlns:a16="http://schemas.microsoft.com/office/drawing/2014/main" id="{64104C89-675D-4DD5-AD54-DC8A0FCE16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2635415"/>
              <a:ext cx="10254651" cy="3733800"/>
            </a:xfrm>
            <a:prstGeom prst="rect">
              <a:avLst/>
            </a:prstGeom>
          </p:spPr>
        </p:pic>
        <p:sp>
          <p:nvSpPr>
            <p:cNvPr id="16" name="TextBox 15">
              <a:extLst>
                <a:ext uri="{FF2B5EF4-FFF2-40B4-BE49-F238E27FC236}">
                  <a16:creationId xmlns:a16="http://schemas.microsoft.com/office/drawing/2014/main" id="{D8725B7B-7E2F-4FD0-9CC6-3B7C99FCAED2}"/>
                </a:ext>
              </a:extLst>
            </p:cNvPr>
            <p:cNvSpPr txBox="1"/>
            <p:nvPr/>
          </p:nvSpPr>
          <p:spPr>
            <a:xfrm>
              <a:off x="0" y="0"/>
              <a:ext cx="2721491" cy="488125"/>
            </a:xfrm>
            <a:prstGeom prst="rect">
              <a:avLst/>
            </a:prstGeom>
            <a:noFill/>
          </p:spPr>
          <p:txBody>
            <a:bodyPr wrap="none" rtlCol="0">
              <a:spAutoFit/>
            </a:bodyPr>
            <a:lstStyle/>
            <a:p>
              <a:r>
                <a:rPr lang="en-US" sz="2130" b="1" dirty="0">
                  <a:latin typeface="Comic Sans MS" panose="030F0702030302020204" pitchFamily="66" charset="0"/>
                </a:rPr>
                <a:t>Ligand 1 (cAMP)</a:t>
              </a:r>
            </a:p>
          </p:txBody>
        </p:sp>
        <p:sp>
          <p:nvSpPr>
            <p:cNvPr id="17" name="TextBox 16">
              <a:extLst>
                <a:ext uri="{FF2B5EF4-FFF2-40B4-BE49-F238E27FC236}">
                  <a16:creationId xmlns:a16="http://schemas.microsoft.com/office/drawing/2014/main" id="{BDD139C6-8B6E-491F-9B2B-83C3473ABB90}"/>
                </a:ext>
              </a:extLst>
            </p:cNvPr>
            <p:cNvSpPr txBox="1"/>
            <p:nvPr/>
          </p:nvSpPr>
          <p:spPr>
            <a:xfrm>
              <a:off x="3394371" y="-13137"/>
              <a:ext cx="1507138" cy="488125"/>
            </a:xfrm>
            <a:prstGeom prst="rect">
              <a:avLst/>
            </a:prstGeom>
            <a:noFill/>
          </p:spPr>
          <p:txBody>
            <a:bodyPr wrap="none" rtlCol="0">
              <a:spAutoFit/>
            </a:bodyPr>
            <a:lstStyle/>
            <a:p>
              <a:r>
                <a:rPr lang="en-US" sz="2130" b="1" dirty="0">
                  <a:latin typeface="Comic Sans MS" panose="030F0702030302020204" pitchFamily="66" charset="0"/>
                </a:rPr>
                <a:t>Ligand 2</a:t>
              </a:r>
            </a:p>
          </p:txBody>
        </p:sp>
      </p:grpSp>
      <p:sp>
        <p:nvSpPr>
          <p:cNvPr id="5" name="TextBox 4">
            <a:extLst>
              <a:ext uri="{FF2B5EF4-FFF2-40B4-BE49-F238E27FC236}">
                <a16:creationId xmlns:a16="http://schemas.microsoft.com/office/drawing/2014/main" id="{450A3FDC-512D-4174-BFF5-A73497F8C594}"/>
              </a:ext>
            </a:extLst>
          </p:cNvPr>
          <p:cNvSpPr txBox="1"/>
          <p:nvPr/>
        </p:nvSpPr>
        <p:spPr>
          <a:xfrm>
            <a:off x="7161886" y="627540"/>
            <a:ext cx="5659973" cy="4197624"/>
          </a:xfrm>
          <a:prstGeom prst="rect">
            <a:avLst/>
          </a:prstGeom>
          <a:noFill/>
        </p:spPr>
        <p:txBody>
          <a:bodyPr wrap="square" rtlCol="0">
            <a:spAutoFit/>
          </a:bodyPr>
          <a:lstStyle/>
          <a:p>
            <a:pPr marL="365179" indent="-365179">
              <a:buAutoNum type="arabicPeriod"/>
            </a:pPr>
            <a:r>
              <a:rPr lang="en-US" sz="2052" dirty="0">
                <a:solidFill>
                  <a:srgbClr val="00B0F0"/>
                </a:solidFill>
                <a:latin typeface="Arial" panose="020B0604020202020204" pitchFamily="34" charset="0"/>
              </a:rPr>
              <a:t>What are the chemical differences between L1 and L2 (Upper diagram)</a:t>
            </a:r>
          </a:p>
          <a:p>
            <a:pPr marL="365179" indent="-365179">
              <a:buAutoNum type="arabicPeriod"/>
            </a:pPr>
            <a:endParaRPr lang="en-US" sz="2052" dirty="0">
              <a:solidFill>
                <a:srgbClr val="00B0F0"/>
              </a:solidFill>
              <a:latin typeface="Arial" panose="020B0604020202020204" pitchFamily="34" charset="0"/>
            </a:endParaRPr>
          </a:p>
          <a:p>
            <a:pPr marL="365179" indent="-365179">
              <a:buAutoNum type="arabicPeriod"/>
            </a:pPr>
            <a:endParaRPr lang="en-US" sz="2052" dirty="0">
              <a:solidFill>
                <a:srgbClr val="00B0F0"/>
              </a:solidFill>
              <a:latin typeface="Arial" panose="020B0604020202020204" pitchFamily="34" charset="0"/>
            </a:endParaRPr>
          </a:p>
          <a:p>
            <a:pPr marL="365179" indent="-365179">
              <a:buAutoNum type="arabicPeriod"/>
            </a:pPr>
            <a:endParaRPr lang="en-US" sz="2052" dirty="0">
              <a:solidFill>
                <a:srgbClr val="00B0F0"/>
              </a:solidFill>
              <a:latin typeface="Arial" panose="020B0604020202020204" pitchFamily="34" charset="0"/>
            </a:endParaRPr>
          </a:p>
          <a:p>
            <a:pPr marL="365179" indent="-365179">
              <a:buAutoNum type="arabicPeriod"/>
            </a:pPr>
            <a:endParaRPr lang="en-US" sz="2052" dirty="0">
              <a:solidFill>
                <a:srgbClr val="00B0F0"/>
              </a:solidFill>
              <a:latin typeface="Arial" panose="020B0604020202020204" pitchFamily="34" charset="0"/>
            </a:endParaRPr>
          </a:p>
          <a:p>
            <a:pPr marL="365179" indent="-365179">
              <a:buAutoNum type="arabicPeriod"/>
            </a:pPr>
            <a:endParaRPr lang="en-US" sz="2052" dirty="0">
              <a:solidFill>
                <a:srgbClr val="00B0F0"/>
              </a:solidFill>
              <a:latin typeface="Arial" panose="020B0604020202020204" pitchFamily="34" charset="0"/>
            </a:endParaRPr>
          </a:p>
          <a:p>
            <a:pPr marL="246834" indent="-246834"/>
            <a:r>
              <a:rPr lang="en-US" sz="2052" dirty="0">
                <a:solidFill>
                  <a:srgbClr val="00B0F0"/>
                </a:solidFill>
                <a:latin typeface="Arial" panose="020B0604020202020204" pitchFamily="34" charset="0"/>
              </a:rPr>
              <a:t>2. How do these differences affect the interactions with the protein (lower diagram)?</a:t>
            </a:r>
          </a:p>
          <a:p>
            <a:pPr marL="246834" indent="-246834"/>
            <a:endParaRPr lang="en-US" sz="2052" dirty="0">
              <a:solidFill>
                <a:srgbClr val="00B0F0"/>
              </a:solidFill>
              <a:latin typeface="Arial" panose="020B0604020202020204" pitchFamily="34" charset="0"/>
            </a:endParaRPr>
          </a:p>
          <a:p>
            <a:pPr marL="246834" indent="-246834"/>
            <a:endParaRPr lang="en-US" sz="2052" dirty="0">
              <a:solidFill>
                <a:srgbClr val="00B0F0"/>
              </a:solidFill>
              <a:latin typeface="Arial" panose="020B0604020202020204" pitchFamily="34" charset="0"/>
            </a:endParaRPr>
          </a:p>
          <a:p>
            <a:pPr marL="246834" indent="-246834"/>
            <a:endParaRPr lang="en-US" sz="2052" dirty="0">
              <a:solidFill>
                <a:srgbClr val="00B0F0"/>
              </a:solidFill>
              <a:latin typeface="Arial" panose="020B0604020202020204" pitchFamily="34" charset="0"/>
            </a:endParaRPr>
          </a:p>
          <a:p>
            <a:pPr marL="246834" indent="-246834"/>
            <a:endParaRPr lang="en-US" sz="2052" dirty="0">
              <a:solidFill>
                <a:srgbClr val="00B0F0"/>
              </a:solidFill>
              <a:latin typeface="Arial" panose="020B0604020202020204" pitchFamily="34" charset="0"/>
            </a:endParaRPr>
          </a:p>
        </p:txBody>
      </p:sp>
      <p:sp>
        <p:nvSpPr>
          <p:cNvPr id="6" name="Rectangle 5">
            <a:extLst>
              <a:ext uri="{FF2B5EF4-FFF2-40B4-BE49-F238E27FC236}">
                <a16:creationId xmlns:a16="http://schemas.microsoft.com/office/drawing/2014/main" id="{C7077FFB-418E-4378-8A39-EFD5CDDA6E11}"/>
              </a:ext>
            </a:extLst>
          </p:cNvPr>
          <p:cNvSpPr/>
          <p:nvPr/>
        </p:nvSpPr>
        <p:spPr>
          <a:xfrm>
            <a:off x="9082881" y="4843404"/>
            <a:ext cx="3048000" cy="723916"/>
          </a:xfrm>
          <a:prstGeom prst="rect">
            <a:avLst/>
          </a:prstGeom>
        </p:spPr>
        <p:txBody>
          <a:bodyPr wrap="square">
            <a:spAutoFit/>
          </a:bodyPr>
          <a:lstStyle/>
          <a:p>
            <a:pPr marL="246834" indent="-246834"/>
            <a:r>
              <a:rPr lang="en-US" sz="2052" dirty="0">
                <a:solidFill>
                  <a:srgbClr val="00B0F0"/>
                </a:solidFill>
                <a:latin typeface="Arial" panose="020B0604020202020204" pitchFamily="34" charset="0"/>
              </a:rPr>
              <a:t>3. How do the differences affect K</a:t>
            </a:r>
            <a:r>
              <a:rPr lang="en-US" sz="2052" baseline="-25000" dirty="0">
                <a:solidFill>
                  <a:srgbClr val="00B0F0"/>
                </a:solidFill>
                <a:latin typeface="Arial" panose="020B0604020202020204" pitchFamily="34" charset="0"/>
              </a:rPr>
              <a:t>D</a:t>
            </a:r>
            <a:r>
              <a:rPr lang="en-US" sz="2052" dirty="0">
                <a:solidFill>
                  <a:srgbClr val="00B0F0"/>
                </a:solidFill>
                <a:latin typeface="Arial" panose="020B0604020202020204" pitchFamily="34" charset="0"/>
              </a:rPr>
              <a:t>?</a:t>
            </a:r>
          </a:p>
        </p:txBody>
      </p:sp>
      <p:sp>
        <p:nvSpPr>
          <p:cNvPr id="7" name="Date Placeholder 6">
            <a:extLst>
              <a:ext uri="{FF2B5EF4-FFF2-40B4-BE49-F238E27FC236}">
                <a16:creationId xmlns:a16="http://schemas.microsoft.com/office/drawing/2014/main" id="{F9A7BA7E-1967-1DF6-A520-E6B041368394}"/>
              </a:ext>
            </a:extLst>
          </p:cNvPr>
          <p:cNvSpPr>
            <a:spLocks noGrp="1"/>
          </p:cNvSpPr>
          <p:nvPr>
            <p:ph type="dt" sz="half" idx="10"/>
          </p:nvPr>
        </p:nvSpPr>
        <p:spPr/>
        <p:txBody>
          <a:bodyPr/>
          <a:lstStyle/>
          <a:p>
            <a:fld id="{E19929BD-E404-4AA6-B3EE-80230BE18BF8}" type="datetime1">
              <a:rPr lang="en-US" smtClean="0"/>
              <a:t>1/25/2025</a:t>
            </a:fld>
            <a:endParaRPr lang="en-US"/>
          </a:p>
        </p:txBody>
      </p:sp>
      <p:sp>
        <p:nvSpPr>
          <p:cNvPr id="8" name="Footer Placeholder 7">
            <a:extLst>
              <a:ext uri="{FF2B5EF4-FFF2-40B4-BE49-F238E27FC236}">
                <a16:creationId xmlns:a16="http://schemas.microsoft.com/office/drawing/2014/main" id="{8F41FAD4-9070-7635-F531-8114A23ABAEC}"/>
              </a:ext>
            </a:extLst>
          </p:cNvPr>
          <p:cNvSpPr>
            <a:spLocks noGrp="1"/>
          </p:cNvSpPr>
          <p:nvPr>
            <p:ph type="ftr" sz="quarter" idx="11"/>
          </p:nvPr>
        </p:nvSpPr>
        <p:spPr/>
        <p:txBody>
          <a:bodyPr/>
          <a:lstStyle/>
          <a:p>
            <a:r>
              <a:rPr lang="en-US"/>
              <a:t>Drugs and Disease Spring 2025 - Lecture 3</a:t>
            </a:r>
          </a:p>
        </p:txBody>
      </p:sp>
      <p:sp>
        <p:nvSpPr>
          <p:cNvPr id="10" name="Slide Number Placeholder 9">
            <a:extLst>
              <a:ext uri="{FF2B5EF4-FFF2-40B4-BE49-F238E27FC236}">
                <a16:creationId xmlns:a16="http://schemas.microsoft.com/office/drawing/2014/main" id="{AA8C8E14-F523-307E-CC29-5D2AE737BF51}"/>
              </a:ext>
            </a:extLst>
          </p:cNvPr>
          <p:cNvSpPr>
            <a:spLocks noGrp="1"/>
          </p:cNvSpPr>
          <p:nvPr>
            <p:ph type="sldNum" sz="quarter" idx="12"/>
          </p:nvPr>
        </p:nvSpPr>
        <p:spPr/>
        <p:txBody>
          <a:bodyPr/>
          <a:lstStyle/>
          <a:p>
            <a:fld id="{DC3BB032-4020-48F4-953B-341806DC4A2B}" type="slidenum">
              <a:rPr lang="en-US" smtClean="0"/>
              <a:t>11</a:t>
            </a:fld>
            <a:endParaRPr lang="en-US"/>
          </a:p>
        </p:txBody>
      </p:sp>
    </p:spTree>
    <p:extLst>
      <p:ext uri="{BB962C8B-B14F-4D97-AF65-F5344CB8AC3E}">
        <p14:creationId xmlns:p14="http://schemas.microsoft.com/office/powerpoint/2010/main" val="3991035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8A6C62-02B2-4D48-BD5D-BE0FC54A0BA4}"/>
              </a:ext>
            </a:extLst>
          </p:cNvPr>
          <p:cNvSpPr txBox="1"/>
          <p:nvPr/>
        </p:nvSpPr>
        <p:spPr>
          <a:xfrm>
            <a:off x="0" y="85178"/>
            <a:ext cx="2287806" cy="551241"/>
          </a:xfrm>
          <a:prstGeom prst="rect">
            <a:avLst/>
          </a:prstGeom>
          <a:noFill/>
        </p:spPr>
        <p:txBody>
          <a:bodyPr wrap="none" rtlCol="0">
            <a:spAutoFit/>
          </a:bodyPr>
          <a:lstStyle/>
          <a:p>
            <a:r>
              <a:rPr lang="en-US" sz="2982" b="1" dirty="0">
                <a:latin typeface="Arial" panose="020B0604020202020204" pitchFamily="34" charset="0"/>
              </a:rPr>
              <a:t>Key Points:</a:t>
            </a:r>
          </a:p>
        </p:txBody>
      </p:sp>
      <p:sp>
        <p:nvSpPr>
          <p:cNvPr id="3" name="TextBox 2">
            <a:extLst>
              <a:ext uri="{FF2B5EF4-FFF2-40B4-BE49-F238E27FC236}">
                <a16:creationId xmlns:a16="http://schemas.microsoft.com/office/drawing/2014/main" id="{A172122D-30BC-4127-A1FA-50D41AA3597F}"/>
              </a:ext>
            </a:extLst>
          </p:cNvPr>
          <p:cNvSpPr txBox="1"/>
          <p:nvPr/>
        </p:nvSpPr>
        <p:spPr>
          <a:xfrm>
            <a:off x="811510" y="701050"/>
            <a:ext cx="5355967" cy="5460790"/>
          </a:xfrm>
          <a:prstGeom prst="rect">
            <a:avLst/>
          </a:prstGeom>
          <a:noFill/>
        </p:spPr>
        <p:txBody>
          <a:bodyPr wrap="square" rtlCol="0">
            <a:spAutoFit/>
          </a:bodyPr>
          <a:lstStyle/>
          <a:p>
            <a:pPr marL="120034" indent="-120034"/>
            <a:r>
              <a:rPr lang="en-US" sz="2052" b="1" dirty="0">
                <a:latin typeface="Arial" panose="020B0604020202020204" pitchFamily="34" charset="0"/>
              </a:rPr>
              <a:t>Binding:</a:t>
            </a:r>
          </a:p>
          <a:p>
            <a:pPr marL="606926" lvl="1" indent="-120034"/>
            <a:r>
              <a:rPr lang="en-US" sz="2052" dirty="0">
                <a:latin typeface="Arial" panose="020B0604020202020204" pitchFamily="34" charset="0"/>
              </a:rPr>
              <a:t>Folded proteins have </a:t>
            </a:r>
            <a:r>
              <a:rPr lang="en-US" sz="2052" b="1" i="1" dirty="0">
                <a:solidFill>
                  <a:srgbClr val="C00000"/>
                </a:solidFill>
                <a:latin typeface="Arial" panose="020B0604020202020204" pitchFamily="34" charset="0"/>
              </a:rPr>
              <a:t>binding sites </a:t>
            </a:r>
            <a:r>
              <a:rPr lang="en-US" sz="2052" dirty="0">
                <a:latin typeface="Arial" panose="020B0604020202020204" pitchFamily="34" charset="0"/>
              </a:rPr>
              <a:t>that recognize other molecules (</a:t>
            </a:r>
            <a:r>
              <a:rPr lang="en-US" sz="2052" b="1" i="1" dirty="0">
                <a:solidFill>
                  <a:srgbClr val="C00000"/>
                </a:solidFill>
                <a:latin typeface="Arial" panose="020B0604020202020204" pitchFamily="34" charset="0"/>
              </a:rPr>
              <a:t>ligands</a:t>
            </a:r>
            <a:r>
              <a:rPr lang="en-US" sz="2052" dirty="0">
                <a:latin typeface="Arial" panose="020B0604020202020204" pitchFamily="34" charset="0"/>
              </a:rPr>
              <a:t>) using </a:t>
            </a:r>
            <a:r>
              <a:rPr lang="en-US" sz="2052" b="1" i="1" dirty="0">
                <a:latin typeface="Arial" panose="020B0604020202020204" pitchFamily="34" charset="0"/>
              </a:rPr>
              <a:t>any and all </a:t>
            </a:r>
            <a:r>
              <a:rPr lang="en-US" sz="2052" dirty="0">
                <a:latin typeface="Arial" panose="020B0604020202020204" pitchFamily="34" charset="0"/>
              </a:rPr>
              <a:t>of the following:</a:t>
            </a:r>
          </a:p>
          <a:p>
            <a:pPr marL="791202" lvl="1" indent="-304310">
              <a:buFont typeface="Arial" panose="020B0604020202020204" pitchFamily="34" charset="0"/>
              <a:buChar char="•"/>
            </a:pPr>
            <a:r>
              <a:rPr lang="en-US" sz="2052" dirty="0">
                <a:latin typeface="Arial" panose="020B0604020202020204" pitchFamily="34" charset="0"/>
              </a:rPr>
              <a:t>H-bonds,</a:t>
            </a:r>
          </a:p>
          <a:p>
            <a:pPr marL="791202" lvl="1" indent="-304310">
              <a:buFont typeface="Arial" panose="020B0604020202020204" pitchFamily="34" charset="0"/>
              <a:buChar char="•"/>
            </a:pPr>
            <a:r>
              <a:rPr lang="en-US" sz="2052" dirty="0">
                <a:latin typeface="Arial" panose="020B0604020202020204" pitchFamily="34" charset="0"/>
              </a:rPr>
              <a:t>van der Waals,</a:t>
            </a:r>
          </a:p>
          <a:p>
            <a:pPr marL="791202" lvl="1" indent="-304310">
              <a:buFont typeface="Arial" panose="020B0604020202020204" pitchFamily="34" charset="0"/>
              <a:buChar char="•"/>
            </a:pPr>
            <a:r>
              <a:rPr lang="en-US" sz="2052" dirty="0">
                <a:latin typeface="Arial" panose="020B0604020202020204" pitchFamily="34" charset="0"/>
              </a:rPr>
              <a:t>Electrostatic, </a:t>
            </a:r>
          </a:p>
          <a:p>
            <a:pPr marL="791202" lvl="1" indent="-304310">
              <a:buFont typeface="Arial" panose="020B0604020202020204" pitchFamily="34" charset="0"/>
              <a:buChar char="•"/>
            </a:pPr>
            <a:r>
              <a:rPr lang="en-US" sz="2052" dirty="0">
                <a:latin typeface="Arial" panose="020B0604020202020204" pitchFamily="34" charset="0"/>
              </a:rPr>
              <a:t>Non-polar interactions (hydrophobic)</a:t>
            </a:r>
          </a:p>
          <a:p>
            <a:pPr lvl="1"/>
            <a:endParaRPr lang="en-US" sz="2052" dirty="0">
              <a:latin typeface="Arial" panose="020B0604020202020204" pitchFamily="34" charset="0"/>
            </a:endParaRPr>
          </a:p>
          <a:p>
            <a:pPr lvl="1"/>
            <a:r>
              <a:rPr lang="en-US" sz="2052" dirty="0">
                <a:latin typeface="Arial" panose="020B0604020202020204" pitchFamily="34" charset="0"/>
              </a:rPr>
              <a:t>Binding is </a:t>
            </a:r>
            <a:r>
              <a:rPr lang="en-US" sz="2052" b="1" dirty="0">
                <a:latin typeface="Arial" panose="020B0604020202020204" pitchFamily="34" charset="0"/>
              </a:rPr>
              <a:t>reversible</a:t>
            </a:r>
            <a:r>
              <a:rPr lang="en-US" sz="2052" dirty="0">
                <a:latin typeface="Arial" panose="020B0604020202020204" pitchFamily="34" charset="0"/>
              </a:rPr>
              <a:t> </a:t>
            </a:r>
          </a:p>
          <a:p>
            <a:pPr lvl="1"/>
            <a:endParaRPr lang="en-US" sz="2052" dirty="0">
              <a:latin typeface="Arial" panose="020B0604020202020204" pitchFamily="34" charset="0"/>
            </a:endParaRPr>
          </a:p>
          <a:p>
            <a:pPr lvl="1"/>
            <a:r>
              <a:rPr lang="en-US" sz="2052" dirty="0">
                <a:latin typeface="Arial" panose="020B0604020202020204" pitchFamily="34" charset="0"/>
              </a:rPr>
              <a:t>Binding is </a:t>
            </a:r>
            <a:r>
              <a:rPr lang="en-US" sz="2052" b="1" dirty="0">
                <a:latin typeface="Arial" panose="020B0604020202020204" pitchFamily="34" charset="0"/>
              </a:rPr>
              <a:t>saturable</a:t>
            </a:r>
          </a:p>
          <a:p>
            <a:pPr lvl="1"/>
            <a:endParaRPr lang="en-US" sz="2052" dirty="0">
              <a:latin typeface="Arial" panose="020B0604020202020204" pitchFamily="34" charset="0"/>
            </a:endParaRPr>
          </a:p>
          <a:p>
            <a:pPr lvl="1"/>
            <a:r>
              <a:rPr lang="en-US" sz="2052" dirty="0">
                <a:latin typeface="Arial" panose="020B0604020202020204" pitchFamily="34" charset="0"/>
              </a:rPr>
              <a:t>Binding ½ point (Y=0.5) occurs at K</a:t>
            </a:r>
            <a:r>
              <a:rPr lang="en-US" sz="2052" baseline="-25000" dirty="0">
                <a:latin typeface="Arial" panose="020B0604020202020204" pitchFamily="34" charset="0"/>
              </a:rPr>
              <a:t>D</a:t>
            </a:r>
          </a:p>
          <a:p>
            <a:pPr lvl="1"/>
            <a:endParaRPr lang="en-US" sz="2052" i="1" dirty="0">
              <a:solidFill>
                <a:srgbClr val="C00000"/>
              </a:solidFill>
              <a:latin typeface="Arial" panose="020B0604020202020204" pitchFamily="34" charset="0"/>
            </a:endParaRPr>
          </a:p>
          <a:p>
            <a:endParaRPr lang="en-US" sz="2052" b="1" dirty="0">
              <a:latin typeface="Arial" panose="020B0604020202020204" pitchFamily="34" charset="0"/>
            </a:endParaRPr>
          </a:p>
          <a:p>
            <a:endParaRPr lang="en-US" sz="2052" dirty="0">
              <a:latin typeface="Arial" panose="020B0604020202020204" pitchFamily="34" charset="0"/>
            </a:endParaRPr>
          </a:p>
        </p:txBody>
      </p:sp>
      <p:pic>
        <p:nvPicPr>
          <p:cNvPr id="7" name="Content Placeholder 3">
            <a:extLst>
              <a:ext uri="{FF2B5EF4-FFF2-40B4-BE49-F238E27FC236}">
                <a16:creationId xmlns:a16="http://schemas.microsoft.com/office/drawing/2014/main" id="{6EFFD6A4-DBDA-625B-F606-50C0C15AD20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488"/>
          <a:stretch/>
        </p:blipFill>
        <p:spPr>
          <a:xfrm>
            <a:off x="6654384" y="133818"/>
            <a:ext cx="4244723" cy="2358521"/>
          </a:xfrm>
          <a:prstGeom prst="rect">
            <a:avLst/>
          </a:prstGeom>
        </p:spPr>
      </p:pic>
      <p:graphicFrame>
        <p:nvGraphicFramePr>
          <p:cNvPr id="8" name="Object 7">
            <a:extLst>
              <a:ext uri="{FF2B5EF4-FFF2-40B4-BE49-F238E27FC236}">
                <a16:creationId xmlns:a16="http://schemas.microsoft.com/office/drawing/2014/main" id="{69AC54A4-F0AC-008B-38C2-B2F7B6D0E2B9}"/>
              </a:ext>
            </a:extLst>
          </p:cNvPr>
          <p:cNvGraphicFramePr>
            <a:graphicFrameLocks noChangeAspect="1"/>
          </p:cNvGraphicFramePr>
          <p:nvPr/>
        </p:nvGraphicFramePr>
        <p:xfrm>
          <a:off x="9034813" y="2231465"/>
          <a:ext cx="3256026" cy="4822279"/>
        </p:xfrm>
        <a:graphic>
          <a:graphicData uri="http://schemas.openxmlformats.org/presentationml/2006/ole">
            <mc:AlternateContent xmlns:mc="http://schemas.openxmlformats.org/markup-compatibility/2006">
              <mc:Choice xmlns:v="urn:schemas-microsoft-com:vml" Requires="v">
                <p:oleObj name="MDLDrawObject Class" r:id="rId3" imgW="2914243" imgH="4286250" progId="MDLDrawOLE.MDLDrawObject.1">
                  <p:embed/>
                </p:oleObj>
              </mc:Choice>
              <mc:Fallback>
                <p:oleObj name="MDLDrawObject Class" r:id="rId3" imgW="2914243" imgH="4286250" progId="MDLDrawOLE.MDLDrawObject.1">
                  <p:embed/>
                  <p:pic>
                    <p:nvPicPr>
                      <p:cNvPr id="8" name="Object 7">
                        <a:extLst>
                          <a:ext uri="{FF2B5EF4-FFF2-40B4-BE49-F238E27FC236}">
                            <a16:creationId xmlns:a16="http://schemas.microsoft.com/office/drawing/2014/main" id="{69AC54A4-F0AC-008B-38C2-B2F7B6D0E2B9}"/>
                          </a:ext>
                        </a:extLst>
                      </p:cNvPr>
                      <p:cNvPicPr>
                        <a:picLocks noChangeAspect="1" noChangeArrowheads="1"/>
                      </p:cNvPicPr>
                      <p:nvPr/>
                    </p:nvPicPr>
                    <p:blipFill>
                      <a:blip r:embed="rId4"/>
                      <a:srcRect/>
                      <a:stretch>
                        <a:fillRect/>
                      </a:stretch>
                    </p:blipFill>
                    <p:spPr bwMode="auto">
                      <a:xfrm>
                        <a:off x="9034813" y="2231465"/>
                        <a:ext cx="3256026" cy="4822279"/>
                      </a:xfrm>
                      <a:prstGeom prst="rect">
                        <a:avLst/>
                      </a:prstGeom>
                      <a:noFill/>
                    </p:spPr>
                  </p:pic>
                </p:oleObj>
              </mc:Fallback>
            </mc:AlternateContent>
          </a:graphicData>
        </a:graphic>
      </p:graphicFrame>
      <p:sp>
        <p:nvSpPr>
          <p:cNvPr id="9" name="Date Placeholder 8">
            <a:extLst>
              <a:ext uri="{FF2B5EF4-FFF2-40B4-BE49-F238E27FC236}">
                <a16:creationId xmlns:a16="http://schemas.microsoft.com/office/drawing/2014/main" id="{FB3615D0-6881-A3E9-857F-52BFA442365C}"/>
              </a:ext>
            </a:extLst>
          </p:cNvPr>
          <p:cNvSpPr>
            <a:spLocks noGrp="1"/>
          </p:cNvSpPr>
          <p:nvPr>
            <p:ph type="dt" sz="half" idx="10"/>
          </p:nvPr>
        </p:nvSpPr>
        <p:spPr/>
        <p:txBody>
          <a:bodyPr/>
          <a:lstStyle/>
          <a:p>
            <a:fld id="{0F07BA22-A688-4836-BF46-172A49601C88}" type="datetime1">
              <a:rPr lang="en-US" smtClean="0"/>
              <a:t>1/25/2025</a:t>
            </a:fld>
            <a:endParaRPr lang="en-US"/>
          </a:p>
        </p:txBody>
      </p:sp>
      <p:sp>
        <p:nvSpPr>
          <p:cNvPr id="10" name="Footer Placeholder 9">
            <a:extLst>
              <a:ext uri="{FF2B5EF4-FFF2-40B4-BE49-F238E27FC236}">
                <a16:creationId xmlns:a16="http://schemas.microsoft.com/office/drawing/2014/main" id="{D0109030-56D0-173B-349B-496C8E304926}"/>
              </a:ext>
            </a:extLst>
          </p:cNvPr>
          <p:cNvSpPr>
            <a:spLocks noGrp="1"/>
          </p:cNvSpPr>
          <p:nvPr>
            <p:ph type="ftr" sz="quarter" idx="11"/>
          </p:nvPr>
        </p:nvSpPr>
        <p:spPr/>
        <p:txBody>
          <a:bodyPr/>
          <a:lstStyle/>
          <a:p>
            <a:r>
              <a:rPr lang="en-US"/>
              <a:t>Drugs and Disease Spring 2025 - Lecture 3</a:t>
            </a:r>
          </a:p>
        </p:txBody>
      </p:sp>
      <p:sp>
        <p:nvSpPr>
          <p:cNvPr id="11" name="Slide Number Placeholder 10">
            <a:extLst>
              <a:ext uri="{FF2B5EF4-FFF2-40B4-BE49-F238E27FC236}">
                <a16:creationId xmlns:a16="http://schemas.microsoft.com/office/drawing/2014/main" id="{83555B65-CCBF-AA7E-A8F8-7D53B0DAD284}"/>
              </a:ext>
            </a:extLst>
          </p:cNvPr>
          <p:cNvSpPr>
            <a:spLocks noGrp="1"/>
          </p:cNvSpPr>
          <p:nvPr>
            <p:ph type="sldNum" sz="quarter" idx="12"/>
          </p:nvPr>
        </p:nvSpPr>
        <p:spPr/>
        <p:txBody>
          <a:bodyPr/>
          <a:lstStyle/>
          <a:p>
            <a:fld id="{DC3BB032-4020-48F4-953B-341806DC4A2B}" type="slidenum">
              <a:rPr lang="en-US" smtClean="0"/>
              <a:t>12</a:t>
            </a:fld>
            <a:endParaRPr lang="en-US"/>
          </a:p>
        </p:txBody>
      </p:sp>
      <p:sp>
        <p:nvSpPr>
          <p:cNvPr id="5" name="TextBox 4">
            <a:extLst>
              <a:ext uri="{FF2B5EF4-FFF2-40B4-BE49-F238E27FC236}">
                <a16:creationId xmlns:a16="http://schemas.microsoft.com/office/drawing/2014/main" id="{3F74B9FC-DB1A-1DFB-7951-E76391AC578A}"/>
              </a:ext>
            </a:extLst>
          </p:cNvPr>
          <p:cNvSpPr txBox="1"/>
          <p:nvPr/>
        </p:nvSpPr>
        <p:spPr>
          <a:xfrm>
            <a:off x="775791" y="5805759"/>
            <a:ext cx="6562164" cy="707886"/>
          </a:xfrm>
          <a:prstGeom prst="rect">
            <a:avLst/>
          </a:prstGeom>
          <a:noFill/>
          <a:ln>
            <a:solidFill>
              <a:srgbClr val="C00000"/>
            </a:solidFill>
          </a:ln>
        </p:spPr>
        <p:txBody>
          <a:bodyPr wrap="square">
            <a:spAutoFit/>
          </a:bodyPr>
          <a:lstStyle/>
          <a:p>
            <a:pPr lvl="1"/>
            <a:r>
              <a:rPr lang="en-US" sz="2000" i="1" dirty="0">
                <a:solidFill>
                  <a:srgbClr val="C00000"/>
                </a:solidFill>
                <a:latin typeface="Arial" panose="020B0604020202020204" pitchFamily="34" charset="0"/>
              </a:rPr>
              <a:t>The higher the affinity (strength of interaction), the lower the K</a:t>
            </a:r>
            <a:r>
              <a:rPr lang="en-US" sz="2000" i="1" baseline="-25000" dirty="0">
                <a:solidFill>
                  <a:srgbClr val="C00000"/>
                </a:solidFill>
                <a:latin typeface="Arial" panose="020B0604020202020204" pitchFamily="34" charset="0"/>
              </a:rPr>
              <a:t>D</a:t>
            </a:r>
            <a:endParaRPr lang="en-US" sz="2000" i="1" dirty="0">
              <a:solidFill>
                <a:srgbClr val="C00000"/>
              </a:solidFill>
              <a:latin typeface="Arial" panose="020B0604020202020204" pitchFamily="34" charset="0"/>
            </a:endParaRPr>
          </a:p>
        </p:txBody>
      </p:sp>
    </p:spTree>
    <p:extLst>
      <p:ext uri="{BB962C8B-B14F-4D97-AF65-F5344CB8AC3E}">
        <p14:creationId xmlns:p14="http://schemas.microsoft.com/office/powerpoint/2010/main" val="2911807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body" idx="4294967295"/>
          </p:nvPr>
        </p:nvSpPr>
        <p:spPr>
          <a:xfrm>
            <a:off x="0" y="782201"/>
            <a:ext cx="5295104" cy="4820033"/>
          </a:xfrm>
        </p:spPr>
        <p:txBody>
          <a:bodyPr>
            <a:noAutofit/>
          </a:bodyPr>
          <a:lstStyle/>
          <a:p>
            <a:pPr>
              <a:lnSpc>
                <a:spcPct val="90000"/>
              </a:lnSpc>
              <a:spcBef>
                <a:spcPts val="1278"/>
              </a:spcBef>
            </a:pPr>
            <a:r>
              <a:rPr lang="en-US" sz="1917" b="1" dirty="0"/>
              <a:t>Enzymes</a:t>
            </a:r>
            <a:r>
              <a:rPr lang="en-US" sz="1917" dirty="0"/>
              <a:t> are protein or RNA catalysts. They increase the rate of the reaction.</a:t>
            </a:r>
          </a:p>
          <a:p>
            <a:pPr>
              <a:lnSpc>
                <a:spcPct val="90000"/>
              </a:lnSpc>
              <a:spcBef>
                <a:spcPts val="1278"/>
              </a:spcBef>
            </a:pPr>
            <a:r>
              <a:rPr lang="en-US" sz="1917" dirty="0"/>
              <a:t>They bind “substrates” and convert them to “products”.  Usually, the substrate undergoes a chemical reaction and is changed in its structure.</a:t>
            </a:r>
          </a:p>
          <a:p>
            <a:pPr>
              <a:lnSpc>
                <a:spcPct val="90000"/>
              </a:lnSpc>
              <a:spcBef>
                <a:spcPts val="1278"/>
              </a:spcBef>
            </a:pPr>
            <a:r>
              <a:rPr lang="en-US" sz="1917" dirty="0"/>
              <a:t>Most biological chemical reactions occur at meaningful rates only in the presence of an enzyme.</a:t>
            </a:r>
          </a:p>
          <a:p>
            <a:pPr>
              <a:lnSpc>
                <a:spcPct val="90000"/>
              </a:lnSpc>
              <a:spcBef>
                <a:spcPts val="1278"/>
              </a:spcBef>
            </a:pPr>
            <a:r>
              <a:rPr lang="en-US" sz="1917" dirty="0"/>
              <a:t>Substrates bind specifically to the enzyme’s </a:t>
            </a:r>
            <a:r>
              <a:rPr lang="en-US" sz="1917" b="1" dirty="0">
                <a:solidFill>
                  <a:srgbClr val="C00000"/>
                </a:solidFill>
              </a:rPr>
              <a:t>active</a:t>
            </a:r>
            <a:r>
              <a:rPr lang="en-US" sz="1917" dirty="0">
                <a:solidFill>
                  <a:srgbClr val="C00000"/>
                </a:solidFill>
              </a:rPr>
              <a:t> </a:t>
            </a:r>
            <a:r>
              <a:rPr lang="en-US" sz="1917" b="1" dirty="0">
                <a:solidFill>
                  <a:srgbClr val="C00000"/>
                </a:solidFill>
              </a:rPr>
              <a:t>site</a:t>
            </a:r>
            <a:r>
              <a:rPr lang="en-US" sz="1917" b="1" dirty="0"/>
              <a:t>, </a:t>
            </a:r>
            <a:r>
              <a:rPr lang="en-US" sz="1917" dirty="0"/>
              <a:t>interacting with amino acid side chains (or RNA bases).  Usually, an enzyme binds one substrate.</a:t>
            </a:r>
          </a:p>
          <a:p>
            <a:pPr>
              <a:lnSpc>
                <a:spcPct val="90000"/>
              </a:lnSpc>
              <a:spcBef>
                <a:spcPts val="1278"/>
              </a:spcBef>
            </a:pPr>
            <a:r>
              <a:rPr lang="en-US" sz="1917" dirty="0"/>
              <a:t>The chemical change caused by the enzyme is catalyzed by additional functional groups in the active site.</a:t>
            </a:r>
          </a:p>
          <a:p>
            <a:pPr>
              <a:lnSpc>
                <a:spcPct val="90000"/>
              </a:lnSpc>
              <a:spcBef>
                <a:spcPts val="1278"/>
              </a:spcBef>
            </a:pPr>
            <a:r>
              <a:rPr lang="en-US" sz="1917" dirty="0"/>
              <a:t>Many enzymes undergo a conformational change when the substrates are bound to the active site; this change is called an </a:t>
            </a:r>
            <a:r>
              <a:rPr lang="en-US" sz="1917" b="1" dirty="0">
                <a:solidFill>
                  <a:srgbClr val="C00000"/>
                </a:solidFill>
              </a:rPr>
              <a:t>induced fit</a:t>
            </a:r>
            <a:r>
              <a:rPr lang="en-US" sz="1917" dirty="0"/>
              <a:t>.</a:t>
            </a:r>
          </a:p>
          <a:p>
            <a:pPr marL="0" indent="0">
              <a:lnSpc>
                <a:spcPct val="90000"/>
              </a:lnSpc>
              <a:buNone/>
            </a:pPr>
            <a:endParaRPr lang="en-US" sz="1917" dirty="0"/>
          </a:p>
          <a:p>
            <a:pPr>
              <a:lnSpc>
                <a:spcPct val="90000"/>
              </a:lnSpc>
            </a:pPr>
            <a:endParaRPr lang="en-US" sz="1917" dirty="0"/>
          </a:p>
          <a:p>
            <a:pPr marL="978860" lvl="1" indent="-491965">
              <a:buFont typeface="Times New Roman" pitchFamily="18" charset="0"/>
              <a:buAutoNum type="arabicPeriod"/>
            </a:pPr>
            <a:endParaRPr lang="en-US" sz="1917" b="1" dirty="0"/>
          </a:p>
        </p:txBody>
      </p:sp>
      <p:pic>
        <p:nvPicPr>
          <p:cNvPr id="4" name="Picture 3">
            <a:extLst>
              <a:ext uri="{FF2B5EF4-FFF2-40B4-BE49-F238E27FC236}">
                <a16:creationId xmlns:a16="http://schemas.microsoft.com/office/drawing/2014/main" id="{59991976-7AB0-4692-B274-2C83A68DD5F5}"/>
              </a:ext>
            </a:extLst>
          </p:cNvPr>
          <p:cNvPicPr>
            <a:picLocks noChangeAspect="1"/>
          </p:cNvPicPr>
          <p:nvPr/>
        </p:nvPicPr>
        <p:blipFill rotWithShape="1">
          <a:blip r:embed="rId3">
            <a:extLst>
              <a:ext uri="{28A0092B-C50C-407E-A947-70E740481C1C}">
                <a14:useLocalDpi xmlns:a14="http://schemas.microsoft.com/office/drawing/2010/main" val="0"/>
              </a:ext>
            </a:extLst>
          </a:blip>
          <a:srcRect b="6467"/>
          <a:stretch/>
        </p:blipFill>
        <p:spPr>
          <a:xfrm>
            <a:off x="5437118" y="2841726"/>
            <a:ext cx="7150354" cy="2132329"/>
          </a:xfrm>
          <a:prstGeom prst="rect">
            <a:avLst/>
          </a:prstGeom>
        </p:spPr>
      </p:pic>
      <p:graphicFrame>
        <p:nvGraphicFramePr>
          <p:cNvPr id="3" name="Object 2">
            <a:extLst>
              <a:ext uri="{FF2B5EF4-FFF2-40B4-BE49-F238E27FC236}">
                <a16:creationId xmlns:a16="http://schemas.microsoft.com/office/drawing/2014/main" id="{AF85A20D-CA72-4737-A1B6-65CAC71A7B76}"/>
              </a:ext>
            </a:extLst>
          </p:cNvPr>
          <p:cNvGraphicFramePr>
            <a:graphicFrameLocks noChangeAspect="1"/>
          </p:cNvGraphicFramePr>
          <p:nvPr/>
        </p:nvGraphicFramePr>
        <p:xfrm>
          <a:off x="6005175" y="4920904"/>
          <a:ext cx="5183532" cy="1639714"/>
        </p:xfrm>
        <a:graphic>
          <a:graphicData uri="http://schemas.openxmlformats.org/presentationml/2006/ole">
            <mc:AlternateContent xmlns:mc="http://schemas.openxmlformats.org/markup-compatibility/2006">
              <mc:Choice xmlns:v="urn:schemas-microsoft-com:vml" Requires="v">
                <p:oleObj name="MDLDrawObject Class" r:id="rId4" imgW="4981565" imgH="1581014" progId="MDLDrawOLE.MDLDrawObject.1">
                  <p:embed/>
                </p:oleObj>
              </mc:Choice>
              <mc:Fallback>
                <p:oleObj name="MDLDrawObject Class" r:id="rId4" imgW="4981565" imgH="1581014" progId="MDLDrawOLE.MDLDrawObject.1">
                  <p:embed/>
                  <p:pic>
                    <p:nvPicPr>
                      <p:cNvPr id="3" name="Object 2">
                        <a:extLst>
                          <a:ext uri="{FF2B5EF4-FFF2-40B4-BE49-F238E27FC236}">
                            <a16:creationId xmlns:a16="http://schemas.microsoft.com/office/drawing/2014/main" id="{AF85A20D-CA72-4737-A1B6-65CAC71A7B76}"/>
                          </a:ext>
                        </a:extLst>
                      </p:cNvPr>
                      <p:cNvPicPr>
                        <a:picLocks noChangeAspect="1" noChangeArrowheads="1"/>
                      </p:cNvPicPr>
                      <p:nvPr/>
                    </p:nvPicPr>
                    <p:blipFill>
                      <a:blip r:embed="rId5"/>
                      <a:srcRect/>
                      <a:stretch>
                        <a:fillRect/>
                      </a:stretch>
                    </p:blipFill>
                    <p:spPr bwMode="auto">
                      <a:xfrm>
                        <a:off x="6005175" y="4920904"/>
                        <a:ext cx="5183532" cy="1639714"/>
                      </a:xfrm>
                      <a:prstGeom prst="rect">
                        <a:avLst/>
                      </a:prstGeom>
                      <a:noFill/>
                    </p:spPr>
                  </p:pic>
                </p:oleObj>
              </mc:Fallback>
            </mc:AlternateContent>
          </a:graphicData>
        </a:graphic>
      </p:graphicFrame>
      <p:sp>
        <p:nvSpPr>
          <p:cNvPr id="5" name="TextBox 4">
            <a:extLst>
              <a:ext uri="{FF2B5EF4-FFF2-40B4-BE49-F238E27FC236}">
                <a16:creationId xmlns:a16="http://schemas.microsoft.com/office/drawing/2014/main" id="{7791871E-755C-4069-8DAA-540FA543E749}"/>
              </a:ext>
            </a:extLst>
          </p:cNvPr>
          <p:cNvSpPr txBox="1"/>
          <p:nvPr/>
        </p:nvSpPr>
        <p:spPr>
          <a:xfrm>
            <a:off x="6391456" y="6443529"/>
            <a:ext cx="1398140" cy="408125"/>
          </a:xfrm>
          <a:prstGeom prst="rect">
            <a:avLst/>
          </a:prstGeom>
          <a:noFill/>
        </p:spPr>
        <p:txBody>
          <a:bodyPr wrap="none" rtlCol="0">
            <a:spAutoFit/>
          </a:bodyPr>
          <a:lstStyle/>
          <a:p>
            <a:r>
              <a:rPr lang="en-US" sz="2052" dirty="0">
                <a:solidFill>
                  <a:srgbClr val="FF0000"/>
                </a:solidFill>
                <a:latin typeface="Arial" panose="020B0604020202020204" pitchFamily="34" charset="0"/>
              </a:rPr>
              <a:t>substrates</a:t>
            </a:r>
          </a:p>
        </p:txBody>
      </p:sp>
      <p:sp>
        <p:nvSpPr>
          <p:cNvPr id="6" name="TextBox 5">
            <a:extLst>
              <a:ext uri="{FF2B5EF4-FFF2-40B4-BE49-F238E27FC236}">
                <a16:creationId xmlns:a16="http://schemas.microsoft.com/office/drawing/2014/main" id="{C4845660-4FD5-4133-B79E-DD659DAED7E3}"/>
              </a:ext>
            </a:extLst>
          </p:cNvPr>
          <p:cNvSpPr txBox="1"/>
          <p:nvPr/>
        </p:nvSpPr>
        <p:spPr>
          <a:xfrm>
            <a:off x="9420354" y="6494239"/>
            <a:ext cx="1192955" cy="408125"/>
          </a:xfrm>
          <a:prstGeom prst="rect">
            <a:avLst/>
          </a:prstGeom>
          <a:noFill/>
        </p:spPr>
        <p:txBody>
          <a:bodyPr wrap="none" rtlCol="0">
            <a:spAutoFit/>
          </a:bodyPr>
          <a:lstStyle/>
          <a:p>
            <a:r>
              <a:rPr lang="en-US" sz="2052" dirty="0">
                <a:solidFill>
                  <a:srgbClr val="FF0000"/>
                </a:solidFill>
                <a:latin typeface="Arial" panose="020B0604020202020204" pitchFamily="34" charset="0"/>
              </a:rPr>
              <a:t>products</a:t>
            </a:r>
          </a:p>
        </p:txBody>
      </p:sp>
      <p:pic>
        <p:nvPicPr>
          <p:cNvPr id="9" name="Picture 8">
            <a:extLst>
              <a:ext uri="{FF2B5EF4-FFF2-40B4-BE49-F238E27FC236}">
                <a16:creationId xmlns:a16="http://schemas.microsoft.com/office/drawing/2014/main" id="{E04F70D9-80A3-4939-84B0-5D65C277FA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6372"/>
          <a:stretch/>
        </p:blipFill>
        <p:spPr>
          <a:xfrm>
            <a:off x="6435474" y="71452"/>
            <a:ext cx="4322934" cy="1757757"/>
          </a:xfrm>
          <a:prstGeom prst="rect">
            <a:avLst/>
          </a:prstGeom>
        </p:spPr>
      </p:pic>
      <p:sp>
        <p:nvSpPr>
          <p:cNvPr id="19" name="TextBox 18">
            <a:extLst>
              <a:ext uri="{FF2B5EF4-FFF2-40B4-BE49-F238E27FC236}">
                <a16:creationId xmlns:a16="http://schemas.microsoft.com/office/drawing/2014/main" id="{DCAE98C3-8379-3C0C-9EB6-9EFB396F6A58}"/>
              </a:ext>
            </a:extLst>
          </p:cNvPr>
          <p:cNvSpPr txBox="1"/>
          <p:nvPr/>
        </p:nvSpPr>
        <p:spPr>
          <a:xfrm>
            <a:off x="2090948" y="192256"/>
            <a:ext cx="2859264" cy="551241"/>
          </a:xfrm>
          <a:prstGeom prst="rect">
            <a:avLst/>
          </a:prstGeom>
          <a:noFill/>
        </p:spPr>
        <p:txBody>
          <a:bodyPr wrap="square">
            <a:spAutoFit/>
          </a:bodyPr>
          <a:lstStyle/>
          <a:p>
            <a:r>
              <a:rPr lang="en-US" sz="2982" dirty="0">
                <a:latin typeface="Arial" panose="020B0604020202020204" pitchFamily="34" charset="0"/>
              </a:rPr>
              <a:t>Enzymes</a:t>
            </a:r>
          </a:p>
        </p:txBody>
      </p:sp>
      <p:sp>
        <p:nvSpPr>
          <p:cNvPr id="7" name="Date Placeholder 6">
            <a:extLst>
              <a:ext uri="{FF2B5EF4-FFF2-40B4-BE49-F238E27FC236}">
                <a16:creationId xmlns:a16="http://schemas.microsoft.com/office/drawing/2014/main" id="{5D41218C-781B-3ACB-BAEA-06ECEFF90F35}"/>
              </a:ext>
            </a:extLst>
          </p:cNvPr>
          <p:cNvSpPr>
            <a:spLocks noGrp="1"/>
          </p:cNvSpPr>
          <p:nvPr>
            <p:ph type="dt" sz="half" idx="10"/>
          </p:nvPr>
        </p:nvSpPr>
        <p:spPr/>
        <p:txBody>
          <a:bodyPr/>
          <a:lstStyle/>
          <a:p>
            <a:fld id="{43EC1338-1231-4B06-AA9C-0576223E6E5A}" type="datetime1">
              <a:rPr lang="en-US" smtClean="0"/>
              <a:t>1/25/2025</a:t>
            </a:fld>
            <a:endParaRPr lang="en-US"/>
          </a:p>
        </p:txBody>
      </p:sp>
      <p:sp>
        <p:nvSpPr>
          <p:cNvPr id="8" name="Footer Placeholder 7">
            <a:extLst>
              <a:ext uri="{FF2B5EF4-FFF2-40B4-BE49-F238E27FC236}">
                <a16:creationId xmlns:a16="http://schemas.microsoft.com/office/drawing/2014/main" id="{86291EC3-1491-F9F8-56BB-992A92270ABA}"/>
              </a:ext>
            </a:extLst>
          </p:cNvPr>
          <p:cNvSpPr>
            <a:spLocks noGrp="1"/>
          </p:cNvSpPr>
          <p:nvPr>
            <p:ph type="ftr" sz="quarter" idx="11"/>
          </p:nvPr>
        </p:nvSpPr>
        <p:spPr/>
        <p:txBody>
          <a:bodyPr/>
          <a:lstStyle/>
          <a:p>
            <a:r>
              <a:rPr lang="en-US"/>
              <a:t>Drugs and Disease Spring 2025 - Lecture 3</a:t>
            </a:r>
          </a:p>
        </p:txBody>
      </p:sp>
      <p:sp>
        <p:nvSpPr>
          <p:cNvPr id="11" name="Slide Number Placeholder 10">
            <a:extLst>
              <a:ext uri="{FF2B5EF4-FFF2-40B4-BE49-F238E27FC236}">
                <a16:creationId xmlns:a16="http://schemas.microsoft.com/office/drawing/2014/main" id="{E463C8BE-FDED-E4B2-5B5D-995E3A9FFC62}"/>
              </a:ext>
            </a:extLst>
          </p:cNvPr>
          <p:cNvSpPr>
            <a:spLocks noGrp="1"/>
          </p:cNvSpPr>
          <p:nvPr>
            <p:ph type="sldNum" sz="quarter" idx="12"/>
          </p:nvPr>
        </p:nvSpPr>
        <p:spPr/>
        <p:txBody>
          <a:bodyPr/>
          <a:lstStyle/>
          <a:p>
            <a:fld id="{DC3BB032-4020-48F4-953B-341806DC4A2B}" type="slidenum">
              <a:rPr lang="en-US" smtClean="0"/>
              <a:t>13</a:t>
            </a:fld>
            <a:endParaRPr lang="en-US"/>
          </a:p>
        </p:txBody>
      </p:sp>
    </p:spTree>
    <p:extLst>
      <p:ext uri="{BB962C8B-B14F-4D97-AF65-F5344CB8AC3E}">
        <p14:creationId xmlns:p14="http://schemas.microsoft.com/office/powerpoint/2010/main" val="1549126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Table 4-01"/>
          <p:cNvPicPr>
            <a:picLocks noChangeAspect="1" noChangeArrowheads="1"/>
          </p:cNvPicPr>
          <p:nvPr/>
        </p:nvPicPr>
        <p:blipFill rotWithShape="1">
          <a:blip r:embed="rId3">
            <a:extLst>
              <a:ext uri="{28A0092B-C50C-407E-A947-70E740481C1C}">
                <a14:useLocalDpi xmlns:a14="http://schemas.microsoft.com/office/drawing/2010/main" val="0"/>
              </a:ext>
            </a:extLst>
          </a:blip>
          <a:srcRect b="15892"/>
          <a:stretch/>
        </p:blipFill>
        <p:spPr bwMode="auto">
          <a:xfrm>
            <a:off x="1510187" y="538748"/>
            <a:ext cx="9963789" cy="4962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extBox 1">
            <a:extLst>
              <a:ext uri="{FF2B5EF4-FFF2-40B4-BE49-F238E27FC236}">
                <a16:creationId xmlns:a16="http://schemas.microsoft.com/office/drawing/2014/main" id="{B4810161-7329-4B99-A659-14E1FFEAB118}"/>
              </a:ext>
            </a:extLst>
          </p:cNvPr>
          <p:cNvSpPr txBox="1"/>
          <p:nvPr/>
        </p:nvSpPr>
        <p:spPr>
          <a:xfrm>
            <a:off x="1298417" y="5732412"/>
            <a:ext cx="10459274" cy="723916"/>
          </a:xfrm>
          <a:prstGeom prst="rect">
            <a:avLst/>
          </a:prstGeom>
          <a:noFill/>
        </p:spPr>
        <p:txBody>
          <a:bodyPr wrap="none" rtlCol="0">
            <a:spAutoFit/>
          </a:bodyPr>
          <a:lstStyle/>
          <a:p>
            <a:pPr marL="304310" indent="-304310">
              <a:buFont typeface="Arial" panose="020B0604020202020204" pitchFamily="34" charset="0"/>
              <a:buChar char="•"/>
            </a:pPr>
            <a:r>
              <a:rPr lang="en-US" sz="2052" dirty="0">
                <a:latin typeface="Arial" panose="020B0604020202020204" pitchFamily="34" charset="0"/>
              </a:rPr>
              <a:t>Most enzyme names end in “-</a:t>
            </a:r>
            <a:r>
              <a:rPr lang="en-US" sz="2052" dirty="0" err="1">
                <a:latin typeface="Arial" panose="020B0604020202020204" pitchFamily="34" charset="0"/>
              </a:rPr>
              <a:t>ase</a:t>
            </a:r>
            <a:r>
              <a:rPr lang="en-US" sz="2052" dirty="0">
                <a:latin typeface="Arial" panose="020B0604020202020204" pitchFamily="34" charset="0"/>
              </a:rPr>
              <a:t>”</a:t>
            </a:r>
          </a:p>
          <a:p>
            <a:pPr marL="304310" indent="-304310">
              <a:buFont typeface="Arial" panose="020B0604020202020204" pitchFamily="34" charset="0"/>
              <a:buChar char="•"/>
            </a:pPr>
            <a:r>
              <a:rPr lang="en-US" sz="2052" dirty="0">
                <a:latin typeface="Arial" panose="020B0604020202020204" pitchFamily="34" charset="0"/>
              </a:rPr>
              <a:t>Usually named by their substrates and the reactions they </a:t>
            </a:r>
            <a:r>
              <a:rPr lang="en-US" sz="2052" dirty="0" err="1">
                <a:latin typeface="Arial" panose="020B0604020202020204" pitchFamily="34" charset="0"/>
              </a:rPr>
              <a:t>catalyse</a:t>
            </a:r>
            <a:r>
              <a:rPr lang="en-US" sz="2052" dirty="0">
                <a:latin typeface="Arial" panose="020B0604020202020204" pitchFamily="34" charset="0"/>
              </a:rPr>
              <a:t>, i.e. glucose kinase</a:t>
            </a:r>
          </a:p>
        </p:txBody>
      </p:sp>
      <p:sp>
        <p:nvSpPr>
          <p:cNvPr id="4" name="TextBox 3">
            <a:extLst>
              <a:ext uri="{FF2B5EF4-FFF2-40B4-BE49-F238E27FC236}">
                <a16:creationId xmlns:a16="http://schemas.microsoft.com/office/drawing/2014/main" id="{6DB8D5E2-97E4-4BC2-8C96-C695A6E2D37A}"/>
              </a:ext>
            </a:extLst>
          </p:cNvPr>
          <p:cNvSpPr txBox="1"/>
          <p:nvPr/>
        </p:nvSpPr>
        <p:spPr>
          <a:xfrm>
            <a:off x="4468717" y="62684"/>
            <a:ext cx="5155579" cy="551241"/>
          </a:xfrm>
          <a:prstGeom prst="rect">
            <a:avLst/>
          </a:prstGeom>
          <a:noFill/>
        </p:spPr>
        <p:txBody>
          <a:bodyPr wrap="none" rtlCol="0">
            <a:spAutoFit/>
          </a:bodyPr>
          <a:lstStyle/>
          <a:p>
            <a:r>
              <a:rPr lang="en-US" sz="2982" dirty="0">
                <a:latin typeface="Arial" panose="020B0604020202020204" pitchFamily="34" charset="0"/>
              </a:rPr>
              <a:t>Enzyme – Chemical Diversity</a:t>
            </a:r>
          </a:p>
        </p:txBody>
      </p:sp>
      <p:sp>
        <p:nvSpPr>
          <p:cNvPr id="6" name="Date Placeholder 5">
            <a:extLst>
              <a:ext uri="{FF2B5EF4-FFF2-40B4-BE49-F238E27FC236}">
                <a16:creationId xmlns:a16="http://schemas.microsoft.com/office/drawing/2014/main" id="{F497759F-28A5-11FA-52E7-EA44A59DFA12}"/>
              </a:ext>
            </a:extLst>
          </p:cNvPr>
          <p:cNvSpPr>
            <a:spLocks noGrp="1"/>
          </p:cNvSpPr>
          <p:nvPr>
            <p:ph type="dt" sz="half" idx="10"/>
          </p:nvPr>
        </p:nvSpPr>
        <p:spPr/>
        <p:txBody>
          <a:bodyPr/>
          <a:lstStyle/>
          <a:p>
            <a:fld id="{F92A26FD-B440-439F-877E-3AF171FCB932}" type="datetime1">
              <a:rPr lang="en-US" smtClean="0"/>
              <a:t>1/25/2025</a:t>
            </a:fld>
            <a:endParaRPr lang="en-US"/>
          </a:p>
        </p:txBody>
      </p:sp>
      <p:sp>
        <p:nvSpPr>
          <p:cNvPr id="7" name="Footer Placeholder 6">
            <a:extLst>
              <a:ext uri="{FF2B5EF4-FFF2-40B4-BE49-F238E27FC236}">
                <a16:creationId xmlns:a16="http://schemas.microsoft.com/office/drawing/2014/main" id="{FDECB0BE-BCB4-5C34-AFC4-58FE2AA8A86C}"/>
              </a:ext>
            </a:extLst>
          </p:cNvPr>
          <p:cNvSpPr>
            <a:spLocks noGrp="1"/>
          </p:cNvSpPr>
          <p:nvPr>
            <p:ph type="ftr" sz="quarter" idx="11"/>
          </p:nvPr>
        </p:nvSpPr>
        <p:spPr/>
        <p:txBody>
          <a:bodyPr/>
          <a:lstStyle/>
          <a:p>
            <a:r>
              <a:rPr lang="en-US"/>
              <a:t>Drugs and Disease Spring 2025 - Lecture 3</a:t>
            </a:r>
          </a:p>
        </p:txBody>
      </p:sp>
      <p:sp>
        <p:nvSpPr>
          <p:cNvPr id="8" name="Slide Number Placeholder 7">
            <a:extLst>
              <a:ext uri="{FF2B5EF4-FFF2-40B4-BE49-F238E27FC236}">
                <a16:creationId xmlns:a16="http://schemas.microsoft.com/office/drawing/2014/main" id="{E26C0D72-C354-A942-E406-7C15C34CBAD2}"/>
              </a:ext>
            </a:extLst>
          </p:cNvPr>
          <p:cNvSpPr>
            <a:spLocks noGrp="1"/>
          </p:cNvSpPr>
          <p:nvPr>
            <p:ph type="sldNum" sz="quarter" idx="12"/>
          </p:nvPr>
        </p:nvSpPr>
        <p:spPr/>
        <p:txBody>
          <a:bodyPr/>
          <a:lstStyle/>
          <a:p>
            <a:fld id="{DC3BB032-4020-48F4-953B-341806DC4A2B}" type="slidenum">
              <a:rPr lang="en-US" smtClean="0"/>
              <a:t>14</a:t>
            </a:fld>
            <a:endParaRPr lang="en-US"/>
          </a:p>
        </p:txBody>
      </p:sp>
    </p:spTree>
    <p:extLst>
      <p:ext uri="{BB962C8B-B14F-4D97-AF65-F5344CB8AC3E}">
        <p14:creationId xmlns:p14="http://schemas.microsoft.com/office/powerpoint/2010/main" val="3940614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99EADE9-3DBB-45DB-838B-119AFCBC760B}"/>
              </a:ext>
            </a:extLst>
          </p:cNvPr>
          <p:cNvSpPr txBox="1"/>
          <p:nvPr/>
        </p:nvSpPr>
        <p:spPr>
          <a:xfrm>
            <a:off x="3043347" y="80404"/>
            <a:ext cx="6897466" cy="523220"/>
          </a:xfrm>
          <a:prstGeom prst="rect">
            <a:avLst/>
          </a:prstGeom>
          <a:noFill/>
        </p:spPr>
        <p:txBody>
          <a:bodyPr wrap="none" rtlCol="0">
            <a:spAutoFit/>
          </a:bodyPr>
          <a:lstStyle/>
          <a:p>
            <a:pPr algn="ctr"/>
            <a:r>
              <a:rPr lang="en-US" sz="2800" dirty="0">
                <a:latin typeface="Arial" panose="020B0604020202020204" pitchFamily="34" charset="0"/>
              </a:rPr>
              <a:t>Example of Active Site Functional Groups:</a:t>
            </a:r>
          </a:p>
        </p:txBody>
      </p:sp>
      <p:graphicFrame>
        <p:nvGraphicFramePr>
          <p:cNvPr id="9" name="Object 8">
            <a:extLst>
              <a:ext uri="{FF2B5EF4-FFF2-40B4-BE49-F238E27FC236}">
                <a16:creationId xmlns:a16="http://schemas.microsoft.com/office/drawing/2014/main" id="{1851B729-4C4E-4B01-A326-497710C30FE1}"/>
              </a:ext>
            </a:extLst>
          </p:cNvPr>
          <p:cNvGraphicFramePr>
            <a:graphicFrameLocks noChangeAspect="1"/>
          </p:cNvGraphicFramePr>
          <p:nvPr>
            <p:extLst>
              <p:ext uri="{D42A27DB-BD31-4B8C-83A1-F6EECF244321}">
                <p14:modId xmlns:p14="http://schemas.microsoft.com/office/powerpoint/2010/main" val="1150178677"/>
              </p:ext>
            </p:extLst>
          </p:nvPr>
        </p:nvGraphicFramePr>
        <p:xfrm>
          <a:off x="386646" y="2536974"/>
          <a:ext cx="8027687" cy="4219853"/>
        </p:xfrm>
        <a:graphic>
          <a:graphicData uri="http://schemas.openxmlformats.org/presentationml/2006/ole">
            <mc:AlternateContent xmlns:mc="http://schemas.openxmlformats.org/markup-compatibility/2006">
              <mc:Choice xmlns:v="urn:schemas-microsoft-com:vml" Requires="v">
                <p:oleObj name="MDLDrawObject Class" r:id="rId2" imgW="11143251" imgH="5857678" progId="MDLDrawOLE.MDLDrawObject.1">
                  <p:embed/>
                </p:oleObj>
              </mc:Choice>
              <mc:Fallback>
                <p:oleObj name="MDLDrawObject Class" r:id="rId2" imgW="11143251" imgH="5857678" progId="MDLDrawOLE.MDLDrawObject.1">
                  <p:embed/>
                  <p:pic>
                    <p:nvPicPr>
                      <p:cNvPr id="9" name="Object 8">
                        <a:extLst>
                          <a:ext uri="{FF2B5EF4-FFF2-40B4-BE49-F238E27FC236}">
                            <a16:creationId xmlns:a16="http://schemas.microsoft.com/office/drawing/2014/main" id="{1851B729-4C4E-4B01-A326-497710C30FE1}"/>
                          </a:ext>
                        </a:extLst>
                      </p:cNvPr>
                      <p:cNvPicPr/>
                      <p:nvPr/>
                    </p:nvPicPr>
                    <p:blipFill>
                      <a:blip r:embed="rId3"/>
                      <a:stretch>
                        <a:fillRect/>
                      </a:stretch>
                    </p:blipFill>
                    <p:spPr>
                      <a:xfrm>
                        <a:off x="386646" y="2536974"/>
                        <a:ext cx="8027687" cy="4219853"/>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35C0B108-4FFC-479D-8923-208B06543691}"/>
              </a:ext>
            </a:extLst>
          </p:cNvPr>
          <p:cNvSpPr txBox="1"/>
          <p:nvPr/>
        </p:nvSpPr>
        <p:spPr>
          <a:xfrm>
            <a:off x="2875641" y="6691630"/>
            <a:ext cx="1778051" cy="408125"/>
          </a:xfrm>
          <a:prstGeom prst="rect">
            <a:avLst/>
          </a:prstGeom>
          <a:noFill/>
        </p:spPr>
        <p:txBody>
          <a:bodyPr wrap="none" rtlCol="0">
            <a:spAutoFit/>
          </a:bodyPr>
          <a:lstStyle/>
          <a:p>
            <a:r>
              <a:rPr lang="en-US" sz="2052" dirty="0">
                <a:latin typeface="Arial" panose="020B0604020202020204" pitchFamily="34" charset="0"/>
              </a:rPr>
              <a:t>Catalytic triad</a:t>
            </a:r>
          </a:p>
        </p:txBody>
      </p:sp>
      <p:sp>
        <p:nvSpPr>
          <p:cNvPr id="11" name="TextBox 10">
            <a:extLst>
              <a:ext uri="{FF2B5EF4-FFF2-40B4-BE49-F238E27FC236}">
                <a16:creationId xmlns:a16="http://schemas.microsoft.com/office/drawing/2014/main" id="{3D1DC944-5171-EC7C-6DEE-7467DE2FC2D0}"/>
              </a:ext>
            </a:extLst>
          </p:cNvPr>
          <p:cNvSpPr txBox="1"/>
          <p:nvPr/>
        </p:nvSpPr>
        <p:spPr>
          <a:xfrm>
            <a:off x="152175" y="5447892"/>
            <a:ext cx="1516221" cy="408125"/>
          </a:xfrm>
          <a:prstGeom prst="rect">
            <a:avLst/>
          </a:prstGeom>
          <a:noFill/>
        </p:spPr>
        <p:txBody>
          <a:bodyPr wrap="square" rtlCol="0">
            <a:spAutoFit/>
          </a:bodyPr>
          <a:lstStyle/>
          <a:p>
            <a:r>
              <a:rPr lang="en-US" sz="2052" dirty="0">
                <a:latin typeface="Arial" panose="020B0604020202020204" pitchFamily="34" charset="0"/>
              </a:rPr>
              <a:t>Substrate</a:t>
            </a:r>
          </a:p>
        </p:txBody>
      </p:sp>
      <p:sp>
        <p:nvSpPr>
          <p:cNvPr id="13" name="TextBox 12">
            <a:extLst>
              <a:ext uri="{FF2B5EF4-FFF2-40B4-BE49-F238E27FC236}">
                <a16:creationId xmlns:a16="http://schemas.microsoft.com/office/drawing/2014/main" id="{6B8D2B6E-AAB6-5D9A-EFD2-55F16A5BD189}"/>
              </a:ext>
            </a:extLst>
          </p:cNvPr>
          <p:cNvSpPr txBox="1"/>
          <p:nvPr/>
        </p:nvSpPr>
        <p:spPr>
          <a:xfrm>
            <a:off x="6857775" y="5651954"/>
            <a:ext cx="1221809" cy="408125"/>
          </a:xfrm>
          <a:prstGeom prst="rect">
            <a:avLst/>
          </a:prstGeom>
          <a:noFill/>
        </p:spPr>
        <p:txBody>
          <a:bodyPr wrap="none" rtlCol="0">
            <a:spAutoFit/>
          </a:bodyPr>
          <a:lstStyle/>
          <a:p>
            <a:r>
              <a:rPr lang="en-US" sz="2052" dirty="0">
                <a:latin typeface="Arial" panose="020B0604020202020204" pitchFamily="34" charset="0"/>
              </a:rPr>
              <a:t>Products</a:t>
            </a:r>
          </a:p>
        </p:txBody>
      </p:sp>
      <p:pic>
        <p:nvPicPr>
          <p:cNvPr id="17" name="Picture 2" descr="Figure 4-30a">
            <a:extLst>
              <a:ext uri="{FF2B5EF4-FFF2-40B4-BE49-F238E27FC236}">
                <a16:creationId xmlns:a16="http://schemas.microsoft.com/office/drawing/2014/main" id="{B87B8100-F875-CFA7-E896-D8C9CF7A106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87480" y="862005"/>
            <a:ext cx="5028403" cy="145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 name="TextBox 15">
            <a:extLst>
              <a:ext uri="{FF2B5EF4-FFF2-40B4-BE49-F238E27FC236}">
                <a16:creationId xmlns:a16="http://schemas.microsoft.com/office/drawing/2014/main" id="{5BF0DB15-BB93-929D-B3FD-6F79FAB965ED}"/>
              </a:ext>
            </a:extLst>
          </p:cNvPr>
          <p:cNvSpPr txBox="1"/>
          <p:nvPr/>
        </p:nvSpPr>
        <p:spPr>
          <a:xfrm>
            <a:off x="432385" y="542325"/>
            <a:ext cx="6492922" cy="1708160"/>
          </a:xfrm>
          <a:prstGeom prst="rect">
            <a:avLst/>
          </a:prstGeom>
          <a:noFill/>
        </p:spPr>
        <p:txBody>
          <a:bodyPr wrap="square">
            <a:spAutoFit/>
          </a:bodyPr>
          <a:lstStyle/>
          <a:p>
            <a:pPr marL="342900" indent="-342900">
              <a:spcBef>
                <a:spcPts val="600"/>
              </a:spcBef>
              <a:buFont typeface="Arial" panose="020B0604020202020204" pitchFamily="34" charset="0"/>
              <a:buChar char="•"/>
            </a:pPr>
            <a:r>
              <a:rPr lang="en-US" sz="2000" dirty="0">
                <a:latin typeface="Arial" panose="020B0604020202020204" pitchFamily="34" charset="0"/>
              </a:rPr>
              <a:t>Catalytic triad (Asp, His, Ser) in Protease Trypsin cleaves the peptide bond.</a:t>
            </a:r>
          </a:p>
          <a:p>
            <a:pPr marL="342900" indent="-342900">
              <a:spcBef>
                <a:spcPts val="600"/>
              </a:spcBef>
              <a:buFont typeface="Arial" panose="020B0604020202020204" pitchFamily="34" charset="0"/>
              <a:buChar char="•"/>
            </a:pPr>
            <a:r>
              <a:rPr lang="en-US" sz="2000" dirty="0">
                <a:latin typeface="Arial" panose="020B0604020202020204" pitchFamily="34" charset="0"/>
              </a:rPr>
              <a:t>More active with Lys and Arg containing substrates  because of a favorable interaction with an additional Asp residues in the enzyme.</a:t>
            </a:r>
          </a:p>
        </p:txBody>
      </p:sp>
      <p:sp>
        <p:nvSpPr>
          <p:cNvPr id="2" name="Date Placeholder 1">
            <a:extLst>
              <a:ext uri="{FF2B5EF4-FFF2-40B4-BE49-F238E27FC236}">
                <a16:creationId xmlns:a16="http://schemas.microsoft.com/office/drawing/2014/main" id="{71C1A6DD-F0C1-873D-0845-3DB06959F1EB}"/>
              </a:ext>
            </a:extLst>
          </p:cNvPr>
          <p:cNvSpPr>
            <a:spLocks noGrp="1"/>
          </p:cNvSpPr>
          <p:nvPr>
            <p:ph type="dt" sz="half" idx="10"/>
          </p:nvPr>
        </p:nvSpPr>
        <p:spPr/>
        <p:txBody>
          <a:bodyPr/>
          <a:lstStyle/>
          <a:p>
            <a:fld id="{99716DE6-FBD2-4C2C-9461-1DBDEE58467E}" type="datetime1">
              <a:rPr lang="en-US" smtClean="0"/>
              <a:t>1/25/2025</a:t>
            </a:fld>
            <a:endParaRPr lang="en-US"/>
          </a:p>
        </p:txBody>
      </p:sp>
      <p:sp>
        <p:nvSpPr>
          <p:cNvPr id="3" name="Footer Placeholder 2">
            <a:extLst>
              <a:ext uri="{FF2B5EF4-FFF2-40B4-BE49-F238E27FC236}">
                <a16:creationId xmlns:a16="http://schemas.microsoft.com/office/drawing/2014/main" id="{778ACEC9-3D11-184E-F2DB-DEF3BAB3859F}"/>
              </a:ext>
            </a:extLst>
          </p:cNvPr>
          <p:cNvSpPr>
            <a:spLocks noGrp="1"/>
          </p:cNvSpPr>
          <p:nvPr>
            <p:ph type="ftr" sz="quarter" idx="11"/>
          </p:nvPr>
        </p:nvSpPr>
        <p:spPr/>
        <p:txBody>
          <a:bodyPr/>
          <a:lstStyle/>
          <a:p>
            <a:r>
              <a:rPr lang="en-US"/>
              <a:t>Drugs and Disease Spring 2025 - Lecture 3</a:t>
            </a:r>
          </a:p>
        </p:txBody>
      </p:sp>
      <p:sp>
        <p:nvSpPr>
          <p:cNvPr id="4" name="Slide Number Placeholder 3">
            <a:extLst>
              <a:ext uri="{FF2B5EF4-FFF2-40B4-BE49-F238E27FC236}">
                <a16:creationId xmlns:a16="http://schemas.microsoft.com/office/drawing/2014/main" id="{34367066-DDEE-47D6-BC8C-8664C1BD6D63}"/>
              </a:ext>
            </a:extLst>
          </p:cNvPr>
          <p:cNvSpPr>
            <a:spLocks noGrp="1"/>
          </p:cNvSpPr>
          <p:nvPr>
            <p:ph type="sldNum" sz="quarter" idx="12"/>
          </p:nvPr>
        </p:nvSpPr>
        <p:spPr/>
        <p:txBody>
          <a:bodyPr/>
          <a:lstStyle/>
          <a:p>
            <a:fld id="{DC3BB032-4020-48F4-953B-341806DC4A2B}" type="slidenum">
              <a:rPr lang="en-US" smtClean="0"/>
              <a:t>15</a:t>
            </a:fld>
            <a:endParaRPr lang="en-US"/>
          </a:p>
        </p:txBody>
      </p:sp>
      <p:sp>
        <p:nvSpPr>
          <p:cNvPr id="12" name="TextBox 11">
            <a:extLst>
              <a:ext uri="{FF2B5EF4-FFF2-40B4-BE49-F238E27FC236}">
                <a16:creationId xmlns:a16="http://schemas.microsoft.com/office/drawing/2014/main" id="{4194E496-7670-F9FB-BB89-4D448FA99C6F}"/>
              </a:ext>
            </a:extLst>
          </p:cNvPr>
          <p:cNvSpPr txBox="1"/>
          <p:nvPr/>
        </p:nvSpPr>
        <p:spPr>
          <a:xfrm>
            <a:off x="2843963" y="2637998"/>
            <a:ext cx="2959465" cy="408125"/>
          </a:xfrm>
          <a:prstGeom prst="rect">
            <a:avLst/>
          </a:prstGeom>
          <a:noFill/>
        </p:spPr>
        <p:txBody>
          <a:bodyPr wrap="none" rtlCol="0">
            <a:spAutoFit/>
          </a:bodyPr>
          <a:lstStyle/>
          <a:p>
            <a:r>
              <a:rPr lang="en-US" sz="2052" dirty="0">
                <a:latin typeface="Arial" panose="020B0604020202020204" pitchFamily="34" charset="0"/>
              </a:rPr>
              <a:t>Substrate Binding (Asp)</a:t>
            </a:r>
          </a:p>
        </p:txBody>
      </p:sp>
      <p:pic>
        <p:nvPicPr>
          <p:cNvPr id="6" name="Picture 5">
            <a:extLst>
              <a:ext uri="{FF2B5EF4-FFF2-40B4-BE49-F238E27FC236}">
                <a16:creationId xmlns:a16="http://schemas.microsoft.com/office/drawing/2014/main" id="{48A053FB-4139-AB8B-B7BE-9AE8651BF25E}"/>
              </a:ext>
            </a:extLst>
          </p:cNvPr>
          <p:cNvPicPr>
            <a:picLocks noChangeAspect="1"/>
          </p:cNvPicPr>
          <p:nvPr/>
        </p:nvPicPr>
        <p:blipFill>
          <a:blip r:embed="rId5"/>
          <a:stretch>
            <a:fillRect/>
          </a:stretch>
        </p:blipFill>
        <p:spPr>
          <a:xfrm>
            <a:off x="8612192" y="2575386"/>
            <a:ext cx="4217278" cy="2788089"/>
          </a:xfrm>
          <a:prstGeom prst="rect">
            <a:avLst/>
          </a:prstGeom>
        </p:spPr>
      </p:pic>
      <p:sp>
        <p:nvSpPr>
          <p:cNvPr id="7" name="Rectangle 6">
            <a:extLst>
              <a:ext uri="{FF2B5EF4-FFF2-40B4-BE49-F238E27FC236}">
                <a16:creationId xmlns:a16="http://schemas.microsoft.com/office/drawing/2014/main" id="{AD00153F-99C7-71ED-D944-9FA0569D7FA2}"/>
              </a:ext>
            </a:extLst>
          </p:cNvPr>
          <p:cNvSpPr/>
          <p:nvPr/>
        </p:nvSpPr>
        <p:spPr>
          <a:xfrm>
            <a:off x="8583673" y="5349416"/>
            <a:ext cx="3922677" cy="354584"/>
          </a:xfrm>
          <a:prstGeom prst="rect">
            <a:avLst/>
          </a:prstGeom>
        </p:spPr>
        <p:txBody>
          <a:bodyPr wrap="none">
            <a:spAutoFit/>
          </a:bodyPr>
          <a:lstStyle/>
          <a:p>
            <a:r>
              <a:rPr lang="en-US" sz="1704" dirty="0">
                <a:latin typeface="Arial" panose="020B0604020202020204" pitchFamily="34" charset="0"/>
              </a:rPr>
              <a:t>https://shirleychemproject.weebly.com/</a:t>
            </a:r>
          </a:p>
        </p:txBody>
      </p:sp>
    </p:spTree>
    <p:extLst>
      <p:ext uri="{BB962C8B-B14F-4D97-AF65-F5344CB8AC3E}">
        <p14:creationId xmlns:p14="http://schemas.microsoft.com/office/powerpoint/2010/main" val="1459117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08_11_free_energy_change_U">
            <a:extLst>
              <a:ext uri="{FF2B5EF4-FFF2-40B4-BE49-F238E27FC236}">
                <a16:creationId xmlns:a16="http://schemas.microsoft.com/office/drawing/2014/main" id="{41253BF0-5E9E-1C6D-F579-0D92401CC3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094"/>
          <a:stretch>
            <a:fillRect/>
          </a:stretch>
        </p:blipFill>
        <p:spPr bwMode="auto">
          <a:xfrm>
            <a:off x="5721611" y="1714833"/>
            <a:ext cx="6900840" cy="4293002"/>
          </a:xfrm>
          <a:prstGeom prst="rect">
            <a:avLst/>
          </a:prstGeom>
          <a:noFill/>
          <a:extLst>
            <a:ext uri="{909E8E84-426E-40DD-AFC4-6F175D3DCCD1}">
              <a14:hiddenFill xmlns:a14="http://schemas.microsoft.com/office/drawing/2010/main">
                <a:solidFill>
                  <a:srgbClr val="FFFFFF"/>
                </a:solidFill>
              </a14:hiddenFill>
            </a:ext>
          </a:extLst>
        </p:spPr>
      </p:pic>
      <p:sp>
        <p:nvSpPr>
          <p:cNvPr id="333826" name="Rectangle 2"/>
          <p:cNvSpPr>
            <a:spLocks noGrp="1" noChangeArrowheads="1"/>
          </p:cNvSpPr>
          <p:nvPr>
            <p:ph type="title" idx="4294967295"/>
          </p:nvPr>
        </p:nvSpPr>
        <p:spPr>
          <a:xfrm>
            <a:off x="3334461" y="172678"/>
            <a:ext cx="7380159" cy="336810"/>
          </a:xfrm>
        </p:spPr>
        <p:txBody>
          <a:bodyPr>
            <a:noAutofit/>
          </a:bodyPr>
          <a:lstStyle/>
          <a:p>
            <a:pPr eaLnBrk="1" hangingPunct="1"/>
            <a:r>
              <a:rPr lang="en-US" sz="2982" dirty="0"/>
              <a:t>How Do Enzymes Increase Rates?</a:t>
            </a:r>
          </a:p>
        </p:txBody>
      </p:sp>
      <p:sp>
        <p:nvSpPr>
          <p:cNvPr id="333827" name="Rectangle 3"/>
          <p:cNvSpPr>
            <a:spLocks noGrp="1" noChangeArrowheads="1"/>
          </p:cNvSpPr>
          <p:nvPr>
            <p:ph type="body" idx="4294967295"/>
          </p:nvPr>
        </p:nvSpPr>
        <p:spPr>
          <a:xfrm>
            <a:off x="167350" y="3578336"/>
            <a:ext cx="5599031" cy="2893069"/>
          </a:xfrm>
        </p:spPr>
        <p:txBody>
          <a:bodyPr>
            <a:noAutofit/>
          </a:bodyPr>
          <a:lstStyle/>
          <a:p>
            <a:pPr>
              <a:spcBef>
                <a:spcPts val="0"/>
              </a:spcBef>
            </a:pPr>
            <a:r>
              <a:rPr lang="en-US" sz="2000" dirty="0"/>
              <a:t>Interactions between the enzyme and the substrate stabilize the </a:t>
            </a:r>
            <a:r>
              <a:rPr lang="en-US" sz="2000" b="1" dirty="0"/>
              <a:t>transition state</a:t>
            </a:r>
            <a:r>
              <a:rPr lang="en-US" sz="2000" dirty="0"/>
              <a:t> (X) and lower the activation energy required for the reaction to proceed. </a:t>
            </a:r>
          </a:p>
          <a:p>
            <a:pPr>
              <a:spcBef>
                <a:spcPts val="0"/>
              </a:spcBef>
            </a:pPr>
            <a:r>
              <a:rPr lang="en-US" sz="2000" dirty="0"/>
              <a:t>Stabilization can include:</a:t>
            </a:r>
          </a:p>
          <a:p>
            <a:pPr lvl="1">
              <a:spcBef>
                <a:spcPts val="0"/>
              </a:spcBef>
            </a:pPr>
            <a:r>
              <a:rPr lang="en-US" sz="2000" dirty="0"/>
              <a:t>Pre- alignment of key groups in the active site, reducing entropy cost of organizing groups.</a:t>
            </a:r>
          </a:p>
          <a:p>
            <a:pPr lvl="1">
              <a:spcBef>
                <a:spcPts val="0"/>
              </a:spcBef>
            </a:pPr>
            <a:r>
              <a:rPr lang="en-US" sz="2000" dirty="0"/>
              <a:t>Direct interactions with just the transition state, e.g. formation of new H-bonds.</a:t>
            </a:r>
          </a:p>
          <a:p>
            <a:pPr>
              <a:spcBef>
                <a:spcPts val="0"/>
              </a:spcBef>
            </a:pPr>
            <a:endParaRPr lang="en-US" sz="2000" dirty="0"/>
          </a:p>
          <a:p>
            <a:pPr>
              <a:spcBef>
                <a:spcPts val="0"/>
              </a:spcBef>
              <a:buNone/>
            </a:pPr>
            <a:endParaRPr lang="en-US" sz="2000" dirty="0"/>
          </a:p>
        </p:txBody>
      </p:sp>
      <p:pic>
        <p:nvPicPr>
          <p:cNvPr id="6" name="Picture 5">
            <a:extLst>
              <a:ext uri="{FF2B5EF4-FFF2-40B4-BE49-F238E27FC236}">
                <a16:creationId xmlns:a16="http://schemas.microsoft.com/office/drawing/2014/main" id="{5098582C-B027-4AB9-9594-0A41554885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542"/>
          <a:stretch/>
        </p:blipFill>
        <p:spPr>
          <a:xfrm>
            <a:off x="6054259" y="4912708"/>
            <a:ext cx="6790583" cy="2036970"/>
          </a:xfrm>
          <a:prstGeom prst="rect">
            <a:avLst/>
          </a:prstGeom>
        </p:spPr>
      </p:pic>
      <p:sp>
        <p:nvSpPr>
          <p:cNvPr id="17" name="TextBox 16">
            <a:extLst>
              <a:ext uri="{FF2B5EF4-FFF2-40B4-BE49-F238E27FC236}">
                <a16:creationId xmlns:a16="http://schemas.microsoft.com/office/drawing/2014/main" id="{656EEDFA-810E-692E-E755-A6C54116B118}"/>
              </a:ext>
            </a:extLst>
          </p:cNvPr>
          <p:cNvSpPr txBox="1"/>
          <p:nvPr/>
        </p:nvSpPr>
        <p:spPr>
          <a:xfrm>
            <a:off x="140368" y="770644"/>
            <a:ext cx="5926002" cy="1631216"/>
          </a:xfrm>
          <a:prstGeom prst="rect">
            <a:avLst/>
          </a:prstGeom>
          <a:noFill/>
        </p:spPr>
        <p:txBody>
          <a:bodyPr wrap="square" rtlCol="0">
            <a:spAutoFit/>
          </a:bodyPr>
          <a:lstStyle/>
          <a:p>
            <a:pPr marL="304324" indent="-304324">
              <a:buFont typeface="Arial" panose="020B0604020202020204" pitchFamily="34" charset="0"/>
              <a:buChar char="•"/>
            </a:pPr>
            <a:r>
              <a:rPr lang="en-US" sz="2000" b="1" dirty="0">
                <a:solidFill>
                  <a:srgbClr val="C00000"/>
                </a:solidFill>
                <a:latin typeface="Arial" panose="020B0604020202020204" pitchFamily="34" charset="0"/>
              </a:rPr>
              <a:t>Transition state </a:t>
            </a:r>
            <a:r>
              <a:rPr lang="en-US" sz="2000" dirty="0">
                <a:latin typeface="Arial" panose="020B0604020202020204" pitchFamily="34" charset="0"/>
              </a:rPr>
              <a:t>= high energy intermediate that occurs during the reaction.</a:t>
            </a:r>
          </a:p>
          <a:p>
            <a:pPr marL="304324" indent="-304324">
              <a:buFont typeface="Arial" panose="020B0604020202020204" pitchFamily="34" charset="0"/>
              <a:buChar char="•"/>
            </a:pPr>
            <a:r>
              <a:rPr lang="en-US" sz="2000" dirty="0">
                <a:latin typeface="Arial" panose="020B0604020202020204" pitchFamily="34" charset="0"/>
              </a:rPr>
              <a:t>Energy barrier is called the activation energy.</a:t>
            </a:r>
          </a:p>
          <a:p>
            <a:pPr marL="304324" indent="-304324">
              <a:buFont typeface="Arial" panose="020B0604020202020204" pitchFamily="34" charset="0"/>
              <a:buChar char="•"/>
            </a:pPr>
            <a:r>
              <a:rPr lang="en-US" sz="2000" dirty="0">
                <a:latin typeface="Arial" panose="020B0604020202020204" pitchFamily="34" charset="0"/>
              </a:rPr>
              <a:t>Rate of product formation depends on the concentration of the transition state.</a:t>
            </a:r>
          </a:p>
        </p:txBody>
      </p:sp>
      <p:sp>
        <p:nvSpPr>
          <p:cNvPr id="20" name="TextBox 19">
            <a:extLst>
              <a:ext uri="{FF2B5EF4-FFF2-40B4-BE49-F238E27FC236}">
                <a16:creationId xmlns:a16="http://schemas.microsoft.com/office/drawing/2014/main" id="{C82A0ED8-7EB5-5897-7D06-5B7445226025}"/>
              </a:ext>
            </a:extLst>
          </p:cNvPr>
          <p:cNvSpPr txBox="1"/>
          <p:nvPr/>
        </p:nvSpPr>
        <p:spPr>
          <a:xfrm>
            <a:off x="416593" y="3067586"/>
            <a:ext cx="3494867" cy="400110"/>
          </a:xfrm>
          <a:prstGeom prst="rect">
            <a:avLst/>
          </a:prstGeom>
          <a:noFill/>
        </p:spPr>
        <p:txBody>
          <a:bodyPr wrap="none" rtlCol="0">
            <a:spAutoFit/>
          </a:bodyPr>
          <a:lstStyle/>
          <a:p>
            <a:r>
              <a:rPr lang="en-US" sz="2000" dirty="0">
                <a:solidFill>
                  <a:srgbClr val="FF0000"/>
                </a:solidFill>
                <a:latin typeface="Arial" panose="020B0604020202020204" pitchFamily="34" charset="0"/>
              </a:rPr>
              <a:t>Higher [EX] = Faster reaction</a:t>
            </a:r>
          </a:p>
        </p:txBody>
      </p:sp>
      <p:sp>
        <p:nvSpPr>
          <p:cNvPr id="22" name="TextBox 21">
            <a:extLst>
              <a:ext uri="{FF2B5EF4-FFF2-40B4-BE49-F238E27FC236}">
                <a16:creationId xmlns:a16="http://schemas.microsoft.com/office/drawing/2014/main" id="{37799662-59F3-9322-1550-D57C5D59FE9E}"/>
              </a:ext>
            </a:extLst>
          </p:cNvPr>
          <p:cNvSpPr txBox="1"/>
          <p:nvPr/>
        </p:nvSpPr>
        <p:spPr>
          <a:xfrm>
            <a:off x="446703" y="2512500"/>
            <a:ext cx="3126564" cy="400110"/>
          </a:xfrm>
          <a:prstGeom prst="rect">
            <a:avLst/>
          </a:prstGeom>
          <a:noFill/>
        </p:spPr>
        <p:txBody>
          <a:bodyPr wrap="square" rtlCol="0">
            <a:spAutoFit/>
          </a:bodyPr>
          <a:lstStyle/>
          <a:p>
            <a:r>
              <a:rPr lang="en-US" sz="2000" dirty="0">
                <a:solidFill>
                  <a:srgbClr val="FF0000"/>
                </a:solidFill>
                <a:latin typeface="Arial" panose="020B0604020202020204" pitchFamily="34" charset="0"/>
              </a:rPr>
              <a:t>Low [X] =  Slow reaction</a:t>
            </a:r>
          </a:p>
        </p:txBody>
      </p:sp>
      <p:sp>
        <p:nvSpPr>
          <p:cNvPr id="23" name="TextBox 22">
            <a:extLst>
              <a:ext uri="{FF2B5EF4-FFF2-40B4-BE49-F238E27FC236}">
                <a16:creationId xmlns:a16="http://schemas.microsoft.com/office/drawing/2014/main" id="{626CDC6D-EF9C-7EF9-9A20-CEA58768A1E7}"/>
              </a:ext>
            </a:extLst>
          </p:cNvPr>
          <p:cNvSpPr txBox="1"/>
          <p:nvPr/>
        </p:nvSpPr>
        <p:spPr>
          <a:xfrm>
            <a:off x="9305315" y="2983447"/>
            <a:ext cx="1409305" cy="723916"/>
          </a:xfrm>
          <a:prstGeom prst="rect">
            <a:avLst/>
          </a:prstGeom>
          <a:solidFill>
            <a:schemeClr val="bg1">
              <a:lumMod val="95000"/>
            </a:schemeClr>
          </a:solidFill>
        </p:spPr>
        <p:txBody>
          <a:bodyPr wrap="square" rtlCol="0">
            <a:spAutoFit/>
          </a:bodyPr>
          <a:lstStyle/>
          <a:p>
            <a:r>
              <a:rPr lang="en-US" sz="2000" dirty="0">
                <a:latin typeface="Arial" panose="020B0604020202020204" pitchFamily="34" charset="0"/>
              </a:rPr>
              <a:t>Activation Energy</a:t>
            </a:r>
          </a:p>
        </p:txBody>
      </p:sp>
      <p:grpSp>
        <p:nvGrpSpPr>
          <p:cNvPr id="9" name="Group 8">
            <a:extLst>
              <a:ext uri="{FF2B5EF4-FFF2-40B4-BE49-F238E27FC236}">
                <a16:creationId xmlns:a16="http://schemas.microsoft.com/office/drawing/2014/main" id="{AD928D77-1525-2605-06AB-B2B7B25417A9}"/>
              </a:ext>
            </a:extLst>
          </p:cNvPr>
          <p:cNvGrpSpPr/>
          <p:nvPr/>
        </p:nvGrpSpPr>
        <p:grpSpPr>
          <a:xfrm>
            <a:off x="6495352" y="2465163"/>
            <a:ext cx="1133644" cy="1118382"/>
            <a:chOff x="6099068" y="2138790"/>
            <a:chExt cx="1064480" cy="1050150"/>
          </a:xfrm>
        </p:grpSpPr>
        <p:sp>
          <p:nvSpPr>
            <p:cNvPr id="5" name="TextBox 4">
              <a:extLst>
                <a:ext uri="{FF2B5EF4-FFF2-40B4-BE49-F238E27FC236}">
                  <a16:creationId xmlns:a16="http://schemas.microsoft.com/office/drawing/2014/main" id="{DA0EE9A3-0FE1-A662-4F75-6FD761B1BD3B}"/>
                </a:ext>
              </a:extLst>
            </p:cNvPr>
            <p:cNvSpPr txBox="1"/>
            <p:nvPr/>
          </p:nvSpPr>
          <p:spPr>
            <a:xfrm>
              <a:off x="6099068" y="2138790"/>
              <a:ext cx="1064480" cy="383225"/>
            </a:xfrm>
            <a:prstGeom prst="rect">
              <a:avLst/>
            </a:prstGeom>
            <a:solidFill>
              <a:schemeClr val="accent4">
                <a:lumMod val="40000"/>
                <a:lumOff val="60000"/>
              </a:schemeClr>
            </a:solidFill>
          </p:spPr>
          <p:txBody>
            <a:bodyPr wrap="none" rtlCol="0">
              <a:spAutoFit/>
            </a:bodyPr>
            <a:lstStyle/>
            <a:p>
              <a:r>
                <a:rPr lang="en-US" sz="2052" dirty="0">
                  <a:latin typeface="Arial" panose="020B0604020202020204" pitchFamily="34" charset="0"/>
                </a:rPr>
                <a:t>Enzyme</a:t>
              </a:r>
            </a:p>
          </p:txBody>
        </p:sp>
        <p:sp>
          <p:nvSpPr>
            <p:cNvPr id="8" name="TextBox 7">
              <a:extLst>
                <a:ext uri="{FF2B5EF4-FFF2-40B4-BE49-F238E27FC236}">
                  <a16:creationId xmlns:a16="http://schemas.microsoft.com/office/drawing/2014/main" id="{39A541DE-B55E-7A0A-E309-804FE4223666}"/>
                </a:ext>
              </a:extLst>
            </p:cNvPr>
            <p:cNvSpPr txBox="1"/>
            <p:nvPr/>
          </p:nvSpPr>
          <p:spPr>
            <a:xfrm>
              <a:off x="6269449" y="2423333"/>
              <a:ext cx="320909" cy="765607"/>
            </a:xfrm>
            <a:prstGeom prst="rect">
              <a:avLst/>
            </a:prstGeom>
            <a:noFill/>
          </p:spPr>
          <p:txBody>
            <a:bodyPr wrap="none" rtlCol="0">
              <a:spAutoFit/>
            </a:bodyPr>
            <a:lstStyle/>
            <a:p>
              <a:pPr algn="ctr">
                <a:lnSpc>
                  <a:spcPts val="1385"/>
                </a:lnSpc>
              </a:pPr>
              <a:r>
                <a:rPr lang="en-US" sz="1704" b="1" dirty="0">
                  <a:solidFill>
                    <a:srgbClr val="7030A0"/>
                  </a:solidFill>
                  <a:latin typeface="Arial" panose="020B0604020202020204" pitchFamily="34" charset="0"/>
                  <a:cs typeface="Arial" panose="020B0604020202020204" pitchFamily="34" charset="0"/>
                </a:rPr>
                <a:t>|</a:t>
              </a:r>
            </a:p>
            <a:p>
              <a:pPr algn="ctr">
                <a:lnSpc>
                  <a:spcPts val="1385"/>
                </a:lnSpc>
              </a:pPr>
              <a:r>
                <a:rPr lang="en-US" sz="1704" b="1" dirty="0">
                  <a:solidFill>
                    <a:srgbClr val="7030A0"/>
                  </a:solidFill>
                  <a:latin typeface="Arial" panose="020B0604020202020204" pitchFamily="34" charset="0"/>
                  <a:cs typeface="Arial" panose="020B0604020202020204" pitchFamily="34" charset="0"/>
                </a:rPr>
                <a:t>N</a:t>
              </a:r>
            </a:p>
            <a:p>
              <a:pPr algn="ctr">
                <a:lnSpc>
                  <a:spcPts val="1385"/>
                </a:lnSpc>
              </a:pPr>
              <a:r>
                <a:rPr lang="en-US" sz="1704" b="1" dirty="0">
                  <a:solidFill>
                    <a:srgbClr val="7030A0"/>
                  </a:solidFill>
                  <a:latin typeface="Arial" panose="020B0604020202020204" pitchFamily="34" charset="0"/>
                  <a:cs typeface="Arial" panose="020B0604020202020204" pitchFamily="34" charset="0"/>
                </a:rPr>
                <a:t>|</a:t>
              </a:r>
            </a:p>
            <a:p>
              <a:pPr algn="ctr">
                <a:lnSpc>
                  <a:spcPts val="1385"/>
                </a:lnSpc>
              </a:pPr>
              <a:r>
                <a:rPr lang="en-US" sz="1704" b="1" dirty="0">
                  <a:solidFill>
                    <a:srgbClr val="7030A0"/>
                  </a:solidFill>
                  <a:latin typeface="Arial" panose="020B0604020202020204" pitchFamily="34" charset="0"/>
                  <a:cs typeface="Arial" panose="020B0604020202020204" pitchFamily="34" charset="0"/>
                </a:rPr>
                <a:t>H</a:t>
              </a:r>
            </a:p>
          </p:txBody>
        </p:sp>
      </p:grpSp>
      <p:grpSp>
        <p:nvGrpSpPr>
          <p:cNvPr id="10" name="Group 9">
            <a:extLst>
              <a:ext uri="{FF2B5EF4-FFF2-40B4-BE49-F238E27FC236}">
                <a16:creationId xmlns:a16="http://schemas.microsoft.com/office/drawing/2014/main" id="{1ED6D5A2-160F-33C5-528D-5AE24FB3D788}"/>
              </a:ext>
            </a:extLst>
          </p:cNvPr>
          <p:cNvGrpSpPr/>
          <p:nvPr/>
        </p:nvGrpSpPr>
        <p:grpSpPr>
          <a:xfrm>
            <a:off x="8819700" y="606777"/>
            <a:ext cx="1133644" cy="1118382"/>
            <a:chOff x="6099068" y="2138790"/>
            <a:chExt cx="1064480" cy="1050150"/>
          </a:xfrm>
        </p:grpSpPr>
        <p:sp>
          <p:nvSpPr>
            <p:cNvPr id="11" name="TextBox 10">
              <a:extLst>
                <a:ext uri="{FF2B5EF4-FFF2-40B4-BE49-F238E27FC236}">
                  <a16:creationId xmlns:a16="http://schemas.microsoft.com/office/drawing/2014/main" id="{20606B31-F5A9-4A28-CC9A-21B3CC864367}"/>
                </a:ext>
              </a:extLst>
            </p:cNvPr>
            <p:cNvSpPr txBox="1"/>
            <p:nvPr/>
          </p:nvSpPr>
          <p:spPr>
            <a:xfrm>
              <a:off x="6099068" y="2138790"/>
              <a:ext cx="1064480" cy="383225"/>
            </a:xfrm>
            <a:prstGeom prst="rect">
              <a:avLst/>
            </a:prstGeom>
            <a:solidFill>
              <a:schemeClr val="accent4">
                <a:lumMod val="40000"/>
                <a:lumOff val="60000"/>
              </a:schemeClr>
            </a:solidFill>
          </p:spPr>
          <p:txBody>
            <a:bodyPr wrap="none" rtlCol="0">
              <a:spAutoFit/>
            </a:bodyPr>
            <a:lstStyle/>
            <a:p>
              <a:r>
                <a:rPr lang="en-US" sz="2052" dirty="0">
                  <a:latin typeface="Arial" panose="020B0604020202020204" pitchFamily="34" charset="0"/>
                </a:rPr>
                <a:t>Enzyme</a:t>
              </a:r>
            </a:p>
          </p:txBody>
        </p:sp>
        <p:sp>
          <p:nvSpPr>
            <p:cNvPr id="12" name="TextBox 11">
              <a:extLst>
                <a:ext uri="{FF2B5EF4-FFF2-40B4-BE49-F238E27FC236}">
                  <a16:creationId xmlns:a16="http://schemas.microsoft.com/office/drawing/2014/main" id="{3F0C4FA2-FD89-190E-6AB2-6EC14666831A}"/>
                </a:ext>
              </a:extLst>
            </p:cNvPr>
            <p:cNvSpPr txBox="1"/>
            <p:nvPr/>
          </p:nvSpPr>
          <p:spPr>
            <a:xfrm>
              <a:off x="6269449" y="2423333"/>
              <a:ext cx="320909" cy="765607"/>
            </a:xfrm>
            <a:prstGeom prst="rect">
              <a:avLst/>
            </a:prstGeom>
            <a:noFill/>
          </p:spPr>
          <p:txBody>
            <a:bodyPr wrap="none" rtlCol="0">
              <a:spAutoFit/>
            </a:bodyPr>
            <a:lstStyle/>
            <a:p>
              <a:pPr algn="ctr">
                <a:lnSpc>
                  <a:spcPts val="1385"/>
                </a:lnSpc>
              </a:pPr>
              <a:r>
                <a:rPr lang="en-US" sz="1704" b="1" dirty="0">
                  <a:solidFill>
                    <a:srgbClr val="7030A0"/>
                  </a:solidFill>
                  <a:latin typeface="Arial" panose="020B0604020202020204" pitchFamily="34" charset="0"/>
                  <a:cs typeface="Arial" panose="020B0604020202020204" pitchFamily="34" charset="0"/>
                </a:rPr>
                <a:t>|</a:t>
              </a:r>
            </a:p>
            <a:p>
              <a:pPr algn="ctr">
                <a:lnSpc>
                  <a:spcPts val="1385"/>
                </a:lnSpc>
              </a:pPr>
              <a:r>
                <a:rPr lang="en-US" sz="1704" b="1" dirty="0">
                  <a:solidFill>
                    <a:srgbClr val="7030A0"/>
                  </a:solidFill>
                  <a:latin typeface="Arial" panose="020B0604020202020204" pitchFamily="34" charset="0"/>
                  <a:cs typeface="Arial" panose="020B0604020202020204" pitchFamily="34" charset="0"/>
                </a:rPr>
                <a:t>N</a:t>
              </a:r>
            </a:p>
            <a:p>
              <a:pPr algn="ctr">
                <a:lnSpc>
                  <a:spcPts val="1385"/>
                </a:lnSpc>
              </a:pPr>
              <a:r>
                <a:rPr lang="en-US" sz="1704" b="1" dirty="0">
                  <a:solidFill>
                    <a:srgbClr val="7030A0"/>
                  </a:solidFill>
                  <a:latin typeface="Arial" panose="020B0604020202020204" pitchFamily="34" charset="0"/>
                  <a:cs typeface="Arial" panose="020B0604020202020204" pitchFamily="34" charset="0"/>
                </a:rPr>
                <a:t>|</a:t>
              </a:r>
            </a:p>
            <a:p>
              <a:pPr algn="ctr">
                <a:lnSpc>
                  <a:spcPts val="1385"/>
                </a:lnSpc>
              </a:pPr>
              <a:r>
                <a:rPr lang="en-US" sz="1704" b="1" dirty="0">
                  <a:solidFill>
                    <a:srgbClr val="7030A0"/>
                  </a:solidFill>
                  <a:latin typeface="Arial" panose="020B0604020202020204" pitchFamily="34" charset="0"/>
                  <a:cs typeface="Arial" panose="020B0604020202020204" pitchFamily="34" charset="0"/>
                </a:rPr>
                <a:t>H</a:t>
              </a:r>
            </a:p>
          </p:txBody>
        </p:sp>
      </p:grpSp>
      <p:sp>
        <p:nvSpPr>
          <p:cNvPr id="14" name="TextBox 13">
            <a:extLst>
              <a:ext uri="{FF2B5EF4-FFF2-40B4-BE49-F238E27FC236}">
                <a16:creationId xmlns:a16="http://schemas.microsoft.com/office/drawing/2014/main" id="{74EC7F25-A9F4-469A-0988-76F86EDCFB3E}"/>
              </a:ext>
            </a:extLst>
          </p:cNvPr>
          <p:cNvSpPr txBox="1"/>
          <p:nvPr/>
        </p:nvSpPr>
        <p:spPr>
          <a:xfrm>
            <a:off x="10073481" y="1634190"/>
            <a:ext cx="1702493" cy="923330"/>
          </a:xfrm>
          <a:prstGeom prst="rect">
            <a:avLst/>
          </a:prstGeom>
          <a:noFill/>
        </p:spPr>
        <p:txBody>
          <a:bodyPr wrap="square" rtlCol="0">
            <a:spAutoFit/>
          </a:bodyPr>
          <a:lstStyle/>
          <a:p>
            <a:r>
              <a:rPr lang="en-US" sz="1800" b="1" i="1" dirty="0">
                <a:latin typeface="Arial" panose="020B0604020202020204" pitchFamily="34" charset="0"/>
              </a:rPr>
              <a:t>B – contains H-bond acceptor</a:t>
            </a:r>
          </a:p>
        </p:txBody>
      </p:sp>
      <p:sp>
        <p:nvSpPr>
          <p:cNvPr id="7" name="Date Placeholder 6">
            <a:extLst>
              <a:ext uri="{FF2B5EF4-FFF2-40B4-BE49-F238E27FC236}">
                <a16:creationId xmlns:a16="http://schemas.microsoft.com/office/drawing/2014/main" id="{E4C8CD8B-4910-C4E5-07D9-629D9664B77E}"/>
              </a:ext>
            </a:extLst>
          </p:cNvPr>
          <p:cNvSpPr>
            <a:spLocks noGrp="1"/>
          </p:cNvSpPr>
          <p:nvPr>
            <p:ph type="dt" sz="half" idx="10"/>
          </p:nvPr>
        </p:nvSpPr>
        <p:spPr/>
        <p:txBody>
          <a:bodyPr/>
          <a:lstStyle/>
          <a:p>
            <a:fld id="{6E960D49-0190-422F-943B-0FEBE1FF822D}" type="datetime1">
              <a:rPr lang="en-US" smtClean="0"/>
              <a:t>1/25/2025</a:t>
            </a:fld>
            <a:endParaRPr lang="en-US"/>
          </a:p>
        </p:txBody>
      </p:sp>
      <p:sp>
        <p:nvSpPr>
          <p:cNvPr id="15" name="Footer Placeholder 14">
            <a:extLst>
              <a:ext uri="{FF2B5EF4-FFF2-40B4-BE49-F238E27FC236}">
                <a16:creationId xmlns:a16="http://schemas.microsoft.com/office/drawing/2014/main" id="{CDB80AC4-5267-5CD5-EC36-B81F36253725}"/>
              </a:ext>
            </a:extLst>
          </p:cNvPr>
          <p:cNvSpPr>
            <a:spLocks noGrp="1"/>
          </p:cNvSpPr>
          <p:nvPr>
            <p:ph type="ftr" sz="quarter" idx="11"/>
          </p:nvPr>
        </p:nvSpPr>
        <p:spPr/>
        <p:txBody>
          <a:bodyPr/>
          <a:lstStyle/>
          <a:p>
            <a:r>
              <a:rPr lang="en-US"/>
              <a:t>Drugs and Disease Spring 2025 - Lecture 3</a:t>
            </a:r>
          </a:p>
        </p:txBody>
      </p:sp>
      <p:sp>
        <p:nvSpPr>
          <p:cNvPr id="16" name="Slide Number Placeholder 15">
            <a:extLst>
              <a:ext uri="{FF2B5EF4-FFF2-40B4-BE49-F238E27FC236}">
                <a16:creationId xmlns:a16="http://schemas.microsoft.com/office/drawing/2014/main" id="{7BBF43BD-F062-F26D-2AE7-22428F226830}"/>
              </a:ext>
            </a:extLst>
          </p:cNvPr>
          <p:cNvSpPr>
            <a:spLocks noGrp="1"/>
          </p:cNvSpPr>
          <p:nvPr>
            <p:ph type="sldNum" sz="quarter" idx="12"/>
          </p:nvPr>
        </p:nvSpPr>
        <p:spPr/>
        <p:txBody>
          <a:bodyPr/>
          <a:lstStyle/>
          <a:p>
            <a:fld id="{DC3BB032-4020-48F4-953B-341806DC4A2B}" type="slidenum">
              <a:rPr lang="en-US" smtClean="0"/>
              <a:t>16</a:t>
            </a:fld>
            <a:endParaRPr lang="en-US"/>
          </a:p>
        </p:txBody>
      </p:sp>
      <p:sp>
        <p:nvSpPr>
          <p:cNvPr id="2" name="Rectangle 1">
            <a:extLst>
              <a:ext uri="{FF2B5EF4-FFF2-40B4-BE49-F238E27FC236}">
                <a16:creationId xmlns:a16="http://schemas.microsoft.com/office/drawing/2014/main" id="{F5CF9E31-FA7C-96D0-5521-9029B41F23D5}"/>
              </a:ext>
            </a:extLst>
          </p:cNvPr>
          <p:cNvSpPr/>
          <p:nvPr/>
        </p:nvSpPr>
        <p:spPr>
          <a:xfrm>
            <a:off x="9001151" y="4313237"/>
            <a:ext cx="386530" cy="5994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2062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80" name="Picture 4" descr="Figure 3-14"/>
          <p:cNvPicPr>
            <a:picLocks noChangeAspect="1" noChangeArrowheads="1"/>
          </p:cNvPicPr>
          <p:nvPr/>
        </p:nvPicPr>
        <p:blipFill rotWithShape="1">
          <a:blip r:embed="rId3">
            <a:extLst>
              <a:ext uri="{28A0092B-C50C-407E-A947-70E740481C1C}">
                <a14:useLocalDpi xmlns:a14="http://schemas.microsoft.com/office/drawing/2010/main" val="0"/>
              </a:ext>
            </a:extLst>
          </a:blip>
          <a:srcRect b="61741"/>
          <a:stretch/>
        </p:blipFill>
        <p:spPr bwMode="auto">
          <a:xfrm>
            <a:off x="632913" y="1976436"/>
            <a:ext cx="6086326" cy="179672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Object 14">
            <a:extLst>
              <a:ext uri="{FF2B5EF4-FFF2-40B4-BE49-F238E27FC236}">
                <a16:creationId xmlns:a16="http://schemas.microsoft.com/office/drawing/2014/main" id="{B6249BD7-BA8C-98B0-8C02-4ED8F13E3877}"/>
              </a:ext>
            </a:extLst>
          </p:cNvPr>
          <p:cNvGraphicFramePr>
            <a:graphicFrameLocks noChangeAspect="1"/>
          </p:cNvGraphicFramePr>
          <p:nvPr/>
        </p:nvGraphicFramePr>
        <p:xfrm>
          <a:off x="6897837" y="457597"/>
          <a:ext cx="5136183" cy="3154746"/>
        </p:xfrm>
        <a:graphic>
          <a:graphicData uri="http://schemas.openxmlformats.org/presentationml/2006/ole">
            <mc:AlternateContent xmlns:mc="http://schemas.openxmlformats.org/markup-compatibility/2006">
              <mc:Choice xmlns:v="urn:schemas-microsoft-com:vml" Requires="v">
                <p:oleObj name="MDLDrawObject Class" r:id="rId4" imgW="3686009" imgH="2276147" progId="MDLDrawOLE.MDLDrawObject.1">
                  <p:embed/>
                </p:oleObj>
              </mc:Choice>
              <mc:Fallback>
                <p:oleObj name="MDLDrawObject Class" r:id="rId4" imgW="3686009" imgH="2276147" progId="MDLDrawOLE.MDLDrawObject.1">
                  <p:embed/>
                  <p:pic>
                    <p:nvPicPr>
                      <p:cNvPr id="15" name="Object 14">
                        <a:extLst>
                          <a:ext uri="{FF2B5EF4-FFF2-40B4-BE49-F238E27FC236}">
                            <a16:creationId xmlns:a16="http://schemas.microsoft.com/office/drawing/2014/main" id="{B6249BD7-BA8C-98B0-8C02-4ED8F13E3877}"/>
                          </a:ext>
                        </a:extLst>
                      </p:cNvPr>
                      <p:cNvPicPr>
                        <a:picLocks noChangeAspect="1" noChangeArrowheads="1"/>
                      </p:cNvPicPr>
                      <p:nvPr/>
                    </p:nvPicPr>
                    <p:blipFill>
                      <a:blip r:embed="rId5"/>
                      <a:srcRect/>
                      <a:stretch>
                        <a:fillRect/>
                      </a:stretch>
                    </p:blipFill>
                    <p:spPr bwMode="auto">
                      <a:xfrm>
                        <a:off x="6897837" y="457597"/>
                        <a:ext cx="5136183" cy="3154746"/>
                      </a:xfrm>
                      <a:prstGeom prst="rect">
                        <a:avLst/>
                      </a:prstGeom>
                      <a:noFill/>
                    </p:spPr>
                  </p:pic>
                </p:oleObj>
              </mc:Fallback>
            </mc:AlternateContent>
          </a:graphicData>
        </a:graphic>
      </p:graphicFrame>
      <p:sp>
        <p:nvSpPr>
          <p:cNvPr id="19" name="TextBox 18">
            <a:extLst>
              <a:ext uri="{FF2B5EF4-FFF2-40B4-BE49-F238E27FC236}">
                <a16:creationId xmlns:a16="http://schemas.microsoft.com/office/drawing/2014/main" id="{611DC634-F3AD-D6A6-633F-3867554EBDB7}"/>
              </a:ext>
            </a:extLst>
          </p:cNvPr>
          <p:cNvSpPr txBox="1"/>
          <p:nvPr/>
        </p:nvSpPr>
        <p:spPr>
          <a:xfrm>
            <a:off x="7303592" y="3608075"/>
            <a:ext cx="1128835" cy="1355499"/>
          </a:xfrm>
          <a:prstGeom prst="rect">
            <a:avLst/>
          </a:prstGeom>
          <a:noFill/>
        </p:spPr>
        <p:txBody>
          <a:bodyPr wrap="none" rtlCol="0">
            <a:spAutoFit/>
          </a:bodyPr>
          <a:lstStyle/>
          <a:p>
            <a:r>
              <a:rPr lang="en-US" sz="2052" dirty="0">
                <a:latin typeface="Arial" panose="020B0604020202020204" pitchFamily="34" charset="0"/>
              </a:rPr>
              <a:t>[S] = 15</a:t>
            </a:r>
          </a:p>
          <a:p>
            <a:endParaRPr lang="en-US" sz="2052" dirty="0">
              <a:latin typeface="Arial" panose="020B0604020202020204" pitchFamily="34" charset="0"/>
            </a:endParaRPr>
          </a:p>
          <a:p>
            <a:r>
              <a:rPr lang="en-US" sz="2052" dirty="0">
                <a:latin typeface="Arial" panose="020B0604020202020204" pitchFamily="34" charset="0"/>
              </a:rPr>
              <a:t>[X] = 3</a:t>
            </a:r>
          </a:p>
          <a:p>
            <a:r>
              <a:rPr lang="en-US" sz="2052" dirty="0">
                <a:latin typeface="Arial" panose="020B0604020202020204" pitchFamily="34" charset="0"/>
              </a:rPr>
              <a:t>[EX] = 6</a:t>
            </a:r>
          </a:p>
        </p:txBody>
      </p:sp>
      <p:sp>
        <p:nvSpPr>
          <p:cNvPr id="20" name="TextBox 19">
            <a:extLst>
              <a:ext uri="{FF2B5EF4-FFF2-40B4-BE49-F238E27FC236}">
                <a16:creationId xmlns:a16="http://schemas.microsoft.com/office/drawing/2014/main" id="{DA03145A-E404-F218-5FF3-3C7FC5DCF500}"/>
              </a:ext>
            </a:extLst>
          </p:cNvPr>
          <p:cNvSpPr txBox="1"/>
          <p:nvPr/>
        </p:nvSpPr>
        <p:spPr>
          <a:xfrm>
            <a:off x="7224938" y="4939508"/>
            <a:ext cx="4404405" cy="723916"/>
          </a:xfrm>
          <a:prstGeom prst="rect">
            <a:avLst/>
          </a:prstGeom>
          <a:noFill/>
        </p:spPr>
        <p:txBody>
          <a:bodyPr wrap="square" rtlCol="0">
            <a:spAutoFit/>
          </a:bodyPr>
          <a:lstStyle/>
          <a:p>
            <a:r>
              <a:rPr lang="en-US" sz="2052" i="1" dirty="0">
                <a:solidFill>
                  <a:srgbClr val="0070C0"/>
                </a:solidFill>
                <a:latin typeface="Arial" panose="020B0604020202020204" pitchFamily="34" charset="0"/>
              </a:rPr>
              <a:t>How much faster will the rate be when the enzyme is present?</a:t>
            </a:r>
          </a:p>
        </p:txBody>
      </p:sp>
      <p:sp>
        <p:nvSpPr>
          <p:cNvPr id="5" name="TextBox 4">
            <a:extLst>
              <a:ext uri="{FF2B5EF4-FFF2-40B4-BE49-F238E27FC236}">
                <a16:creationId xmlns:a16="http://schemas.microsoft.com/office/drawing/2014/main" id="{A8826C71-F5F5-3A95-1A07-6DF1E3E03120}"/>
              </a:ext>
            </a:extLst>
          </p:cNvPr>
          <p:cNvSpPr txBox="1"/>
          <p:nvPr/>
        </p:nvSpPr>
        <p:spPr>
          <a:xfrm>
            <a:off x="568057" y="4168248"/>
            <a:ext cx="5924024" cy="1039708"/>
          </a:xfrm>
          <a:prstGeom prst="rect">
            <a:avLst/>
          </a:prstGeom>
          <a:noFill/>
        </p:spPr>
        <p:txBody>
          <a:bodyPr wrap="square" rtlCol="0">
            <a:spAutoFit/>
          </a:bodyPr>
          <a:lstStyle/>
          <a:p>
            <a:r>
              <a:rPr lang="en-US" sz="2052" dirty="0">
                <a:latin typeface="Arial" panose="020B0604020202020204" pitchFamily="34" charset="0"/>
              </a:rPr>
              <a:t>Lower energy of transition state allows more substrates to reach transition state due to their thermal energy.</a:t>
            </a:r>
          </a:p>
        </p:txBody>
      </p:sp>
      <p:sp>
        <p:nvSpPr>
          <p:cNvPr id="6" name="TextBox 5">
            <a:extLst>
              <a:ext uri="{FF2B5EF4-FFF2-40B4-BE49-F238E27FC236}">
                <a16:creationId xmlns:a16="http://schemas.microsoft.com/office/drawing/2014/main" id="{721AC590-A52D-B00E-AADA-171E50620626}"/>
              </a:ext>
            </a:extLst>
          </p:cNvPr>
          <p:cNvSpPr txBox="1"/>
          <p:nvPr/>
        </p:nvSpPr>
        <p:spPr>
          <a:xfrm>
            <a:off x="528123" y="111930"/>
            <a:ext cx="4729115" cy="408125"/>
          </a:xfrm>
          <a:prstGeom prst="rect">
            <a:avLst/>
          </a:prstGeom>
          <a:noFill/>
        </p:spPr>
        <p:txBody>
          <a:bodyPr wrap="none" rtlCol="0">
            <a:spAutoFit/>
          </a:bodyPr>
          <a:lstStyle/>
          <a:p>
            <a:r>
              <a:rPr lang="en-US" sz="2052" dirty="0">
                <a:latin typeface="Arial" panose="020B0604020202020204" pitchFamily="34" charset="0"/>
              </a:rPr>
              <a:t>A model of transition state stabilization.</a:t>
            </a:r>
          </a:p>
        </p:txBody>
      </p:sp>
      <p:sp>
        <p:nvSpPr>
          <p:cNvPr id="7" name="Date Placeholder 6">
            <a:extLst>
              <a:ext uri="{FF2B5EF4-FFF2-40B4-BE49-F238E27FC236}">
                <a16:creationId xmlns:a16="http://schemas.microsoft.com/office/drawing/2014/main" id="{D5EAB569-02A5-3418-D36F-A86B4137EFC0}"/>
              </a:ext>
            </a:extLst>
          </p:cNvPr>
          <p:cNvSpPr>
            <a:spLocks noGrp="1"/>
          </p:cNvSpPr>
          <p:nvPr>
            <p:ph type="dt" sz="half" idx="10"/>
          </p:nvPr>
        </p:nvSpPr>
        <p:spPr/>
        <p:txBody>
          <a:bodyPr/>
          <a:lstStyle/>
          <a:p>
            <a:fld id="{81A4E084-AF3F-40C4-94A9-2BE0FEE1892A}" type="datetime1">
              <a:rPr lang="en-US" smtClean="0"/>
              <a:t>1/25/2025</a:t>
            </a:fld>
            <a:endParaRPr lang="en-US"/>
          </a:p>
        </p:txBody>
      </p:sp>
      <p:sp>
        <p:nvSpPr>
          <p:cNvPr id="8" name="Footer Placeholder 7">
            <a:extLst>
              <a:ext uri="{FF2B5EF4-FFF2-40B4-BE49-F238E27FC236}">
                <a16:creationId xmlns:a16="http://schemas.microsoft.com/office/drawing/2014/main" id="{7152DE82-0948-3711-5E46-D34FBF0A12AA}"/>
              </a:ext>
            </a:extLst>
          </p:cNvPr>
          <p:cNvSpPr>
            <a:spLocks noGrp="1"/>
          </p:cNvSpPr>
          <p:nvPr>
            <p:ph type="ftr" sz="quarter" idx="11"/>
          </p:nvPr>
        </p:nvSpPr>
        <p:spPr/>
        <p:txBody>
          <a:bodyPr/>
          <a:lstStyle/>
          <a:p>
            <a:r>
              <a:rPr lang="en-US"/>
              <a:t>Drugs and Disease Spring 2025 - Lecture 3</a:t>
            </a:r>
          </a:p>
        </p:txBody>
      </p:sp>
      <p:sp>
        <p:nvSpPr>
          <p:cNvPr id="9" name="Slide Number Placeholder 8">
            <a:extLst>
              <a:ext uri="{FF2B5EF4-FFF2-40B4-BE49-F238E27FC236}">
                <a16:creationId xmlns:a16="http://schemas.microsoft.com/office/drawing/2014/main" id="{F89D21CF-F274-7B63-57A7-8D4C9A57333D}"/>
              </a:ext>
            </a:extLst>
          </p:cNvPr>
          <p:cNvSpPr>
            <a:spLocks noGrp="1"/>
          </p:cNvSpPr>
          <p:nvPr>
            <p:ph type="sldNum" sz="quarter" idx="12"/>
          </p:nvPr>
        </p:nvSpPr>
        <p:spPr/>
        <p:txBody>
          <a:bodyPr/>
          <a:lstStyle/>
          <a:p>
            <a:fld id="{DC3BB032-4020-48F4-953B-341806DC4A2B}" type="slidenum">
              <a:rPr lang="en-US" smtClean="0"/>
              <a:t>17</a:t>
            </a:fld>
            <a:endParaRPr lang="en-US"/>
          </a:p>
        </p:txBody>
      </p:sp>
    </p:spTree>
    <p:extLst>
      <p:ext uri="{BB962C8B-B14F-4D97-AF65-F5344CB8AC3E}">
        <p14:creationId xmlns:p14="http://schemas.microsoft.com/office/powerpoint/2010/main" val="2118887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5DA3872-C87B-996A-C657-52C43FB858D1}"/>
              </a:ext>
            </a:extLst>
          </p:cNvPr>
          <p:cNvSpPr txBox="1"/>
          <p:nvPr/>
        </p:nvSpPr>
        <p:spPr>
          <a:xfrm>
            <a:off x="3096856" y="105665"/>
            <a:ext cx="7438255" cy="523220"/>
          </a:xfrm>
          <a:prstGeom prst="rect">
            <a:avLst/>
          </a:prstGeom>
          <a:noFill/>
        </p:spPr>
        <p:txBody>
          <a:bodyPr wrap="none" rtlCol="0">
            <a:spAutoFit/>
          </a:bodyPr>
          <a:lstStyle/>
          <a:p>
            <a:pPr algn="l"/>
            <a:r>
              <a:rPr lang="en-US" sz="2800" dirty="0">
                <a:latin typeface="Arial" panose="020B0604020202020204" pitchFamily="34" charset="0"/>
              </a:rPr>
              <a:t>Enzymes, Metabolic Pathways, and Diseases</a:t>
            </a:r>
          </a:p>
        </p:txBody>
      </p:sp>
      <p:pic>
        <p:nvPicPr>
          <p:cNvPr id="7" name="Picture 6" descr="A diagram of a molecule&#10;&#10;Description automatically generated">
            <a:extLst>
              <a:ext uri="{FF2B5EF4-FFF2-40B4-BE49-F238E27FC236}">
                <a16:creationId xmlns:a16="http://schemas.microsoft.com/office/drawing/2014/main" id="{5B7D58D1-9E62-723C-FF48-CA21ACFE1A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838" y="1646237"/>
            <a:ext cx="4649002" cy="4800600"/>
          </a:xfrm>
          <a:prstGeom prst="rect">
            <a:avLst/>
          </a:prstGeom>
        </p:spPr>
      </p:pic>
      <p:sp>
        <p:nvSpPr>
          <p:cNvPr id="8" name="TextBox 7">
            <a:extLst>
              <a:ext uri="{FF2B5EF4-FFF2-40B4-BE49-F238E27FC236}">
                <a16:creationId xmlns:a16="http://schemas.microsoft.com/office/drawing/2014/main" id="{61189C01-A21A-2249-A487-CE31249F49EF}"/>
              </a:ext>
            </a:extLst>
          </p:cNvPr>
          <p:cNvSpPr txBox="1"/>
          <p:nvPr/>
        </p:nvSpPr>
        <p:spPr>
          <a:xfrm>
            <a:off x="288185" y="666117"/>
            <a:ext cx="4544655" cy="942887"/>
          </a:xfrm>
          <a:prstGeom prst="rect">
            <a:avLst/>
          </a:prstGeom>
          <a:noFill/>
        </p:spPr>
        <p:txBody>
          <a:bodyPr wrap="square" rtlCol="0">
            <a:spAutoFit/>
          </a:bodyPr>
          <a:lstStyle/>
          <a:p>
            <a:pPr algn="l"/>
            <a:r>
              <a:rPr lang="en-US" sz="1800" b="1" dirty="0">
                <a:latin typeface="Arial" panose="020B0604020202020204" pitchFamily="34" charset="0"/>
              </a:rPr>
              <a:t>Synthetic Pathway for </a:t>
            </a:r>
            <a:r>
              <a:rPr lang="en-US" sz="1800" b="1" dirty="0" err="1">
                <a:latin typeface="Arial" panose="020B0604020202020204" pitchFamily="34" charset="0"/>
              </a:rPr>
              <a:t>Phe</a:t>
            </a:r>
            <a:r>
              <a:rPr lang="en-US" sz="1800" b="1" dirty="0">
                <a:latin typeface="Arial" panose="020B0604020202020204" pitchFamily="34" charset="0"/>
              </a:rPr>
              <a:t>, Tyr</a:t>
            </a:r>
          </a:p>
          <a:p>
            <a:pPr algn="l"/>
            <a:r>
              <a:rPr lang="en-US" sz="1800" dirty="0">
                <a:latin typeface="Arial" panose="020B0604020202020204" pitchFamily="34" charset="0"/>
              </a:rPr>
              <a:t>(beginning with chorismite)</a:t>
            </a:r>
          </a:p>
          <a:p>
            <a:pPr marL="342900" indent="-342900" algn="l">
              <a:buFont typeface="Arial" panose="020B0604020202020204" pitchFamily="34" charset="0"/>
              <a:buChar char="•"/>
            </a:pPr>
            <a:r>
              <a:rPr lang="en-US" sz="1800" dirty="0">
                <a:latin typeface="Arial" panose="020B0604020202020204" pitchFamily="34" charset="0"/>
              </a:rPr>
              <a:t>Each step catalyzed by an enzyme</a:t>
            </a:r>
          </a:p>
        </p:txBody>
      </p:sp>
      <p:pic>
        <p:nvPicPr>
          <p:cNvPr id="13" name="Picture 12" descr="A screenshot of a computer screen&#10;&#10;Description automatically generated">
            <a:extLst>
              <a:ext uri="{FF2B5EF4-FFF2-40B4-BE49-F238E27FC236}">
                <a16:creationId xmlns:a16="http://schemas.microsoft.com/office/drawing/2014/main" id="{87F2B8FA-7434-43C8-D185-8097420762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5708" y="857675"/>
            <a:ext cx="7625006" cy="3563835"/>
          </a:xfrm>
          <a:prstGeom prst="rect">
            <a:avLst/>
          </a:prstGeom>
        </p:spPr>
      </p:pic>
      <p:sp>
        <p:nvSpPr>
          <p:cNvPr id="14" name="TextBox 13">
            <a:extLst>
              <a:ext uri="{FF2B5EF4-FFF2-40B4-BE49-F238E27FC236}">
                <a16:creationId xmlns:a16="http://schemas.microsoft.com/office/drawing/2014/main" id="{9B16CA68-60DD-4FF5-3FAC-B323E61B5897}"/>
              </a:ext>
            </a:extLst>
          </p:cNvPr>
          <p:cNvSpPr txBox="1"/>
          <p:nvPr/>
        </p:nvSpPr>
        <p:spPr>
          <a:xfrm>
            <a:off x="7557251" y="811658"/>
            <a:ext cx="4801314" cy="369332"/>
          </a:xfrm>
          <a:prstGeom prst="rect">
            <a:avLst/>
          </a:prstGeom>
          <a:noFill/>
        </p:spPr>
        <p:txBody>
          <a:bodyPr wrap="none" rtlCol="0">
            <a:spAutoFit/>
          </a:bodyPr>
          <a:lstStyle/>
          <a:p>
            <a:pPr algn="l"/>
            <a:r>
              <a:rPr lang="en-US" sz="1800" b="1" dirty="0">
                <a:latin typeface="Arial" panose="020B0604020202020204" pitchFamily="34" charset="0"/>
              </a:rPr>
              <a:t>Pathway for Degradation of Phenylalanine</a:t>
            </a:r>
          </a:p>
        </p:txBody>
      </p:sp>
      <p:sp>
        <p:nvSpPr>
          <p:cNvPr id="15" name="TextBox 14">
            <a:extLst>
              <a:ext uri="{FF2B5EF4-FFF2-40B4-BE49-F238E27FC236}">
                <a16:creationId xmlns:a16="http://schemas.microsoft.com/office/drawing/2014/main" id="{1ACF1C88-F65F-FD80-F495-D9832E7ED582}"/>
              </a:ext>
            </a:extLst>
          </p:cNvPr>
          <p:cNvSpPr txBox="1"/>
          <p:nvPr/>
        </p:nvSpPr>
        <p:spPr>
          <a:xfrm>
            <a:off x="4922898" y="4596342"/>
            <a:ext cx="4368504" cy="2464777"/>
          </a:xfrm>
          <a:prstGeom prst="rect">
            <a:avLst/>
          </a:prstGeom>
          <a:noFill/>
        </p:spPr>
        <p:txBody>
          <a:bodyPr wrap="none" rtlCol="0">
            <a:spAutoFit/>
          </a:bodyPr>
          <a:lstStyle/>
          <a:p>
            <a:pPr algn="l"/>
            <a:r>
              <a:rPr lang="en-US" dirty="0">
                <a:latin typeface="Arial" panose="020B0604020202020204" pitchFamily="34" charset="0"/>
              </a:rPr>
              <a:t>PKU Disease:</a:t>
            </a:r>
          </a:p>
          <a:p>
            <a:pPr marL="342900" indent="-342900" algn="l">
              <a:buFont typeface="Arial" panose="020B0604020202020204" pitchFamily="34" charset="0"/>
              <a:buChar char="•"/>
            </a:pPr>
            <a:r>
              <a:rPr lang="en-US" dirty="0">
                <a:latin typeface="Arial" panose="020B0604020202020204" pitchFamily="34" charset="0"/>
              </a:rPr>
              <a:t>Inactive phenylalanine hydroxylase</a:t>
            </a:r>
          </a:p>
          <a:p>
            <a:pPr marL="342900" indent="-342900" algn="l">
              <a:buFont typeface="Arial" panose="020B0604020202020204" pitchFamily="34" charset="0"/>
              <a:buChar char="•"/>
            </a:pPr>
            <a:r>
              <a:rPr lang="en-US" dirty="0" err="1">
                <a:latin typeface="Arial" panose="020B0604020202020204" pitchFamily="34" charset="0"/>
              </a:rPr>
              <a:t>Phe</a:t>
            </a:r>
            <a:r>
              <a:rPr lang="en-US" dirty="0">
                <a:latin typeface="Arial" panose="020B0604020202020204" pitchFamily="34" charset="0"/>
              </a:rPr>
              <a:t> levels become toxic:</a:t>
            </a:r>
          </a:p>
          <a:p>
            <a:pPr marL="342900" indent="-342900" algn="l">
              <a:buFont typeface="Arial" panose="020B0604020202020204" pitchFamily="34" charset="0"/>
              <a:buChar char="•"/>
            </a:pPr>
            <a:r>
              <a:rPr lang="en-US" dirty="0">
                <a:latin typeface="Arial" panose="020B0604020202020204" pitchFamily="34" charset="0"/>
              </a:rPr>
              <a:t>Neurological problems</a:t>
            </a:r>
          </a:p>
          <a:p>
            <a:pPr marL="832287" lvl="1" indent="-342900">
              <a:buFont typeface="Arial" panose="020B0604020202020204" pitchFamily="34" charset="0"/>
              <a:buChar char="•"/>
            </a:pPr>
            <a:r>
              <a:rPr lang="en-US" dirty="0">
                <a:latin typeface="Arial" panose="020B0604020202020204" pitchFamily="34" charset="0"/>
              </a:rPr>
              <a:t>Intellectual disability</a:t>
            </a:r>
          </a:p>
          <a:p>
            <a:pPr marL="832287" lvl="1" indent="-342900">
              <a:buFont typeface="Arial" panose="020B0604020202020204" pitchFamily="34" charset="0"/>
              <a:buChar char="•"/>
            </a:pPr>
            <a:r>
              <a:rPr lang="en-US" dirty="0">
                <a:latin typeface="Arial" panose="020B0604020202020204" pitchFamily="34" charset="0"/>
              </a:rPr>
              <a:t>Developmental delays</a:t>
            </a:r>
          </a:p>
          <a:p>
            <a:pPr marL="832287" lvl="1" indent="-342900">
              <a:buFont typeface="Arial" panose="020B0604020202020204" pitchFamily="34" charset="0"/>
              <a:buChar char="•"/>
            </a:pPr>
            <a:r>
              <a:rPr lang="en-US" dirty="0">
                <a:latin typeface="Arial" panose="020B0604020202020204" pitchFamily="34" charset="0"/>
              </a:rPr>
              <a:t>Mental health disorders.</a:t>
            </a:r>
          </a:p>
          <a:p>
            <a:pPr algn="l"/>
            <a:endParaRPr lang="en-US" dirty="0">
              <a:latin typeface="Arial" panose="020B0604020202020204" pitchFamily="34" charset="0"/>
            </a:endParaRPr>
          </a:p>
        </p:txBody>
      </p:sp>
      <p:pic>
        <p:nvPicPr>
          <p:cNvPr id="16" name="Picture 15">
            <a:extLst>
              <a:ext uri="{FF2B5EF4-FFF2-40B4-BE49-F238E27FC236}">
                <a16:creationId xmlns:a16="http://schemas.microsoft.com/office/drawing/2014/main" id="{233675C7-FC32-E36C-3330-AB688AF7A301}"/>
              </a:ext>
            </a:extLst>
          </p:cNvPr>
          <p:cNvPicPr>
            <a:picLocks noChangeAspect="1"/>
          </p:cNvPicPr>
          <p:nvPr/>
        </p:nvPicPr>
        <p:blipFill>
          <a:blip r:embed="rId4"/>
          <a:stretch>
            <a:fillRect/>
          </a:stretch>
        </p:blipFill>
        <p:spPr>
          <a:xfrm>
            <a:off x="9692481" y="4922837"/>
            <a:ext cx="2880004" cy="1752600"/>
          </a:xfrm>
          <a:prstGeom prst="rect">
            <a:avLst/>
          </a:prstGeom>
        </p:spPr>
      </p:pic>
      <p:sp>
        <p:nvSpPr>
          <p:cNvPr id="17" name="TextBox 16">
            <a:extLst>
              <a:ext uri="{FF2B5EF4-FFF2-40B4-BE49-F238E27FC236}">
                <a16:creationId xmlns:a16="http://schemas.microsoft.com/office/drawing/2014/main" id="{1D585215-0F5D-D9FD-A5BE-CE4FD98CD30C}"/>
              </a:ext>
            </a:extLst>
          </p:cNvPr>
          <p:cNvSpPr txBox="1"/>
          <p:nvPr/>
        </p:nvSpPr>
        <p:spPr>
          <a:xfrm>
            <a:off x="9390801" y="4451218"/>
            <a:ext cx="3593362" cy="982000"/>
          </a:xfrm>
          <a:prstGeom prst="rect">
            <a:avLst/>
          </a:prstGeom>
          <a:noFill/>
        </p:spPr>
        <p:txBody>
          <a:bodyPr wrap="square" rtlCol="0">
            <a:spAutoFit/>
          </a:bodyPr>
          <a:lstStyle/>
          <a:p>
            <a:pPr algn="l"/>
            <a:r>
              <a:rPr lang="en-US" dirty="0">
                <a:latin typeface="Arial" panose="020B0604020202020204" pitchFamily="34" charset="0"/>
              </a:rPr>
              <a:t>Aspartame (artificial sweetener)</a:t>
            </a:r>
          </a:p>
          <a:p>
            <a:pPr algn="l"/>
            <a:r>
              <a:rPr lang="en-US" dirty="0">
                <a:latin typeface="Arial" panose="020B0604020202020204" pitchFamily="34" charset="0"/>
              </a:rPr>
              <a:t>Asp-Phe-CH</a:t>
            </a:r>
            <a:r>
              <a:rPr lang="en-US" baseline="-25000" dirty="0">
                <a:latin typeface="Arial" panose="020B0604020202020204" pitchFamily="34" charset="0"/>
              </a:rPr>
              <a:t>3</a:t>
            </a:r>
          </a:p>
        </p:txBody>
      </p:sp>
      <p:sp>
        <p:nvSpPr>
          <p:cNvPr id="2" name="Date Placeholder 1">
            <a:extLst>
              <a:ext uri="{FF2B5EF4-FFF2-40B4-BE49-F238E27FC236}">
                <a16:creationId xmlns:a16="http://schemas.microsoft.com/office/drawing/2014/main" id="{F022E302-C681-938D-5354-96CA518578E7}"/>
              </a:ext>
            </a:extLst>
          </p:cNvPr>
          <p:cNvSpPr>
            <a:spLocks noGrp="1"/>
          </p:cNvSpPr>
          <p:nvPr>
            <p:ph type="dt" sz="half" idx="10"/>
          </p:nvPr>
        </p:nvSpPr>
        <p:spPr/>
        <p:txBody>
          <a:bodyPr/>
          <a:lstStyle/>
          <a:p>
            <a:fld id="{EB1F0EEC-2970-47A0-9783-9B3FDCC365FE}" type="datetime1">
              <a:rPr lang="en-US" smtClean="0"/>
              <a:t>1/25/2025</a:t>
            </a:fld>
            <a:endParaRPr lang="en-US"/>
          </a:p>
        </p:txBody>
      </p:sp>
      <p:sp>
        <p:nvSpPr>
          <p:cNvPr id="3" name="Footer Placeholder 2">
            <a:extLst>
              <a:ext uri="{FF2B5EF4-FFF2-40B4-BE49-F238E27FC236}">
                <a16:creationId xmlns:a16="http://schemas.microsoft.com/office/drawing/2014/main" id="{DF45F341-6031-5036-BDF9-E6849B61CFA2}"/>
              </a:ext>
            </a:extLst>
          </p:cNvPr>
          <p:cNvSpPr>
            <a:spLocks noGrp="1"/>
          </p:cNvSpPr>
          <p:nvPr>
            <p:ph type="ftr" sz="quarter" idx="11"/>
          </p:nvPr>
        </p:nvSpPr>
        <p:spPr/>
        <p:txBody>
          <a:bodyPr/>
          <a:lstStyle/>
          <a:p>
            <a:r>
              <a:rPr lang="en-US"/>
              <a:t>Drugs and Disease Spring 2025 - Lecture 3</a:t>
            </a:r>
          </a:p>
        </p:txBody>
      </p:sp>
      <p:sp>
        <p:nvSpPr>
          <p:cNvPr id="4" name="Slide Number Placeholder 3">
            <a:extLst>
              <a:ext uri="{FF2B5EF4-FFF2-40B4-BE49-F238E27FC236}">
                <a16:creationId xmlns:a16="http://schemas.microsoft.com/office/drawing/2014/main" id="{EA78EA76-56CE-A340-E8BA-AEF19BEDDFB9}"/>
              </a:ext>
            </a:extLst>
          </p:cNvPr>
          <p:cNvSpPr>
            <a:spLocks noGrp="1"/>
          </p:cNvSpPr>
          <p:nvPr>
            <p:ph type="sldNum" sz="quarter" idx="12"/>
          </p:nvPr>
        </p:nvSpPr>
        <p:spPr/>
        <p:txBody>
          <a:bodyPr/>
          <a:lstStyle/>
          <a:p>
            <a:fld id="{DC3BB032-4020-48F4-953B-341806DC4A2B}" type="slidenum">
              <a:rPr lang="en-US" smtClean="0"/>
              <a:t>18</a:t>
            </a:fld>
            <a:endParaRPr lang="en-US" dirty="0"/>
          </a:p>
        </p:txBody>
      </p:sp>
    </p:spTree>
    <p:extLst>
      <p:ext uri="{BB962C8B-B14F-4D97-AF65-F5344CB8AC3E}">
        <p14:creationId xmlns:p14="http://schemas.microsoft.com/office/powerpoint/2010/main" val="2747116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8A6C62-02B2-4D48-BD5D-BE0FC54A0BA4}"/>
              </a:ext>
            </a:extLst>
          </p:cNvPr>
          <p:cNvSpPr txBox="1"/>
          <p:nvPr/>
        </p:nvSpPr>
        <p:spPr>
          <a:xfrm>
            <a:off x="167481" y="198437"/>
            <a:ext cx="2287806" cy="551241"/>
          </a:xfrm>
          <a:prstGeom prst="rect">
            <a:avLst/>
          </a:prstGeom>
          <a:noFill/>
        </p:spPr>
        <p:txBody>
          <a:bodyPr wrap="none" rtlCol="0">
            <a:spAutoFit/>
          </a:bodyPr>
          <a:lstStyle/>
          <a:p>
            <a:r>
              <a:rPr lang="en-US" sz="2982" b="1" dirty="0">
                <a:latin typeface="Arial" panose="020B0604020202020204" pitchFamily="34" charset="0"/>
              </a:rPr>
              <a:t>Key Points:</a:t>
            </a:r>
          </a:p>
        </p:txBody>
      </p:sp>
      <p:sp>
        <p:nvSpPr>
          <p:cNvPr id="5" name="Rectangle 4">
            <a:extLst>
              <a:ext uri="{FF2B5EF4-FFF2-40B4-BE49-F238E27FC236}">
                <a16:creationId xmlns:a16="http://schemas.microsoft.com/office/drawing/2014/main" id="{918A9258-8B2A-46E5-BCEA-D03BD98550F5}"/>
              </a:ext>
            </a:extLst>
          </p:cNvPr>
          <p:cNvSpPr/>
          <p:nvPr/>
        </p:nvSpPr>
        <p:spPr>
          <a:xfrm>
            <a:off x="459856" y="960437"/>
            <a:ext cx="6260825" cy="5401479"/>
          </a:xfrm>
          <a:prstGeom prst="rect">
            <a:avLst/>
          </a:prstGeom>
        </p:spPr>
        <p:txBody>
          <a:bodyPr wrap="square">
            <a:spAutoFit/>
          </a:bodyPr>
          <a:lstStyle/>
          <a:p>
            <a:pPr>
              <a:spcBef>
                <a:spcPts val="600"/>
              </a:spcBef>
            </a:pPr>
            <a:r>
              <a:rPr lang="en-US" sz="2000" b="1" dirty="0">
                <a:latin typeface="Arial" panose="020B0604020202020204" pitchFamily="34" charset="0"/>
              </a:rPr>
              <a:t>Enzymes:</a:t>
            </a:r>
          </a:p>
          <a:p>
            <a:pPr marL="342900" lvl="1" indent="-342900">
              <a:spcBef>
                <a:spcPts val="600"/>
              </a:spcBef>
              <a:buFont typeface="Arial" panose="020B0604020202020204" pitchFamily="34" charset="0"/>
              <a:buChar char="•"/>
            </a:pPr>
            <a:r>
              <a:rPr lang="en-US" sz="2000" dirty="0">
                <a:latin typeface="Arial" panose="020B0604020202020204" pitchFamily="34" charset="0"/>
              </a:rPr>
              <a:t>Enzymes bind substrates (S), forming (ES) complex in active site, converting to P, releasing P.</a:t>
            </a:r>
          </a:p>
          <a:p>
            <a:pPr marL="342900" lvl="1" indent="-342900">
              <a:spcBef>
                <a:spcPts val="600"/>
              </a:spcBef>
              <a:buFont typeface="Arial" panose="020B0604020202020204" pitchFamily="34" charset="0"/>
              <a:buChar char="•"/>
            </a:pPr>
            <a:r>
              <a:rPr lang="en-US" sz="2000" dirty="0">
                <a:latin typeface="Arial" panose="020B0604020202020204" pitchFamily="34" charset="0"/>
              </a:rPr>
              <a:t>Rate enhancement since the transition state complex (EX) forms more readily with enzymes due to:</a:t>
            </a:r>
          </a:p>
          <a:p>
            <a:pPr marL="832287" lvl="2" indent="-342900">
              <a:spcBef>
                <a:spcPts val="600"/>
              </a:spcBef>
              <a:buFont typeface="Arial" panose="020B0604020202020204" pitchFamily="34" charset="0"/>
              <a:buChar char="•"/>
            </a:pPr>
            <a:r>
              <a:rPr lang="en-US" sz="2000" dirty="0">
                <a:latin typeface="Arial" panose="020B0604020202020204" pitchFamily="34" charset="0"/>
              </a:rPr>
              <a:t>Bringing substrates and functional groups on the enzyme together by binding (less entropy change)</a:t>
            </a:r>
          </a:p>
          <a:p>
            <a:pPr marL="832287" lvl="2" indent="-342900">
              <a:spcBef>
                <a:spcPts val="600"/>
              </a:spcBef>
              <a:buFont typeface="Arial" panose="020B0604020202020204" pitchFamily="34" charset="0"/>
              <a:buChar char="•"/>
            </a:pPr>
            <a:r>
              <a:rPr lang="en-US" sz="2000" dirty="0">
                <a:latin typeface="Arial" panose="020B0604020202020204" pitchFamily="34" charset="0"/>
              </a:rPr>
              <a:t>Directly lowering energy of transition state (X) through favorable interactions that are unique to the transition state, such as forming unique hydrogen bonds.</a:t>
            </a:r>
          </a:p>
          <a:p>
            <a:pPr marL="342900" lvl="1" indent="-342900">
              <a:spcBef>
                <a:spcPts val="600"/>
              </a:spcBef>
              <a:buFont typeface="Arial" panose="020B0604020202020204" pitchFamily="34" charset="0"/>
              <a:buChar char="•"/>
            </a:pPr>
            <a:r>
              <a:rPr lang="en-US" sz="2000" dirty="0">
                <a:latin typeface="Arial" panose="020B0604020202020204" pitchFamily="34" charset="0"/>
              </a:rPr>
              <a:t>Genetic diseases that lead to inactive metabolic enzymes can cause disease due to the build-up of toxic intermediates.</a:t>
            </a:r>
          </a:p>
        </p:txBody>
      </p:sp>
      <p:sp>
        <p:nvSpPr>
          <p:cNvPr id="7" name="Date Placeholder 6">
            <a:extLst>
              <a:ext uri="{FF2B5EF4-FFF2-40B4-BE49-F238E27FC236}">
                <a16:creationId xmlns:a16="http://schemas.microsoft.com/office/drawing/2014/main" id="{CE26B1A2-463E-B85B-6D05-41570D26C99E}"/>
              </a:ext>
            </a:extLst>
          </p:cNvPr>
          <p:cNvSpPr>
            <a:spLocks noGrp="1"/>
          </p:cNvSpPr>
          <p:nvPr>
            <p:ph type="dt" sz="half" idx="10"/>
          </p:nvPr>
        </p:nvSpPr>
        <p:spPr/>
        <p:txBody>
          <a:bodyPr/>
          <a:lstStyle/>
          <a:p>
            <a:fld id="{23876C50-7B6D-4931-B1F5-BDFA3E0166EF}" type="datetime1">
              <a:rPr lang="en-US" smtClean="0"/>
              <a:t>1/25/2025</a:t>
            </a:fld>
            <a:endParaRPr lang="en-US"/>
          </a:p>
        </p:txBody>
      </p:sp>
      <p:sp>
        <p:nvSpPr>
          <p:cNvPr id="8" name="Footer Placeholder 7">
            <a:extLst>
              <a:ext uri="{FF2B5EF4-FFF2-40B4-BE49-F238E27FC236}">
                <a16:creationId xmlns:a16="http://schemas.microsoft.com/office/drawing/2014/main" id="{CAF21287-EE6D-AEDA-9D63-A5EFA8DD6633}"/>
              </a:ext>
            </a:extLst>
          </p:cNvPr>
          <p:cNvSpPr>
            <a:spLocks noGrp="1"/>
          </p:cNvSpPr>
          <p:nvPr>
            <p:ph type="ftr" sz="quarter" idx="11"/>
          </p:nvPr>
        </p:nvSpPr>
        <p:spPr/>
        <p:txBody>
          <a:bodyPr/>
          <a:lstStyle/>
          <a:p>
            <a:r>
              <a:rPr lang="en-US"/>
              <a:t>Drugs and Disease Spring 2025 - Lecture 3</a:t>
            </a:r>
          </a:p>
        </p:txBody>
      </p:sp>
      <p:sp>
        <p:nvSpPr>
          <p:cNvPr id="9" name="Slide Number Placeholder 8">
            <a:extLst>
              <a:ext uri="{FF2B5EF4-FFF2-40B4-BE49-F238E27FC236}">
                <a16:creationId xmlns:a16="http://schemas.microsoft.com/office/drawing/2014/main" id="{131D86A2-8706-52D4-E8AB-D75493C97CB9}"/>
              </a:ext>
            </a:extLst>
          </p:cNvPr>
          <p:cNvSpPr>
            <a:spLocks noGrp="1"/>
          </p:cNvSpPr>
          <p:nvPr>
            <p:ph type="sldNum" sz="quarter" idx="12"/>
          </p:nvPr>
        </p:nvSpPr>
        <p:spPr/>
        <p:txBody>
          <a:bodyPr/>
          <a:lstStyle/>
          <a:p>
            <a:fld id="{DC3BB032-4020-48F4-953B-341806DC4A2B}" type="slidenum">
              <a:rPr lang="en-US" smtClean="0"/>
              <a:t>19</a:t>
            </a:fld>
            <a:endParaRPr lang="en-US"/>
          </a:p>
        </p:txBody>
      </p:sp>
      <p:graphicFrame>
        <p:nvGraphicFramePr>
          <p:cNvPr id="3" name="Object 2">
            <a:extLst>
              <a:ext uri="{FF2B5EF4-FFF2-40B4-BE49-F238E27FC236}">
                <a16:creationId xmlns:a16="http://schemas.microsoft.com/office/drawing/2014/main" id="{A76F074C-ADAC-8ADD-5E9D-BA6DAFC0C34C}"/>
              </a:ext>
            </a:extLst>
          </p:cNvPr>
          <p:cNvGraphicFramePr>
            <a:graphicFrameLocks noChangeAspect="1"/>
          </p:cNvGraphicFramePr>
          <p:nvPr>
            <p:extLst>
              <p:ext uri="{D42A27DB-BD31-4B8C-83A1-F6EECF244321}">
                <p14:modId xmlns:p14="http://schemas.microsoft.com/office/powerpoint/2010/main" val="1456332016"/>
              </p:ext>
            </p:extLst>
          </p:nvPr>
        </p:nvGraphicFramePr>
        <p:xfrm>
          <a:off x="6770965" y="73557"/>
          <a:ext cx="5563990" cy="2924780"/>
        </p:xfrm>
        <a:graphic>
          <a:graphicData uri="http://schemas.openxmlformats.org/presentationml/2006/ole">
            <mc:AlternateContent xmlns:mc="http://schemas.openxmlformats.org/markup-compatibility/2006">
              <mc:Choice xmlns:v="urn:schemas-microsoft-com:vml" Requires="v">
                <p:oleObj name="MDLDrawObject Class" r:id="rId2" imgW="11143251" imgH="5857678" progId="MDLDrawOLE.MDLDrawObject.1">
                  <p:embed/>
                </p:oleObj>
              </mc:Choice>
              <mc:Fallback>
                <p:oleObj name="MDLDrawObject Class" r:id="rId2" imgW="11143251" imgH="5857678" progId="MDLDrawOLE.MDLDrawObject.1">
                  <p:embed/>
                  <p:pic>
                    <p:nvPicPr>
                      <p:cNvPr id="9" name="Object 8">
                        <a:extLst>
                          <a:ext uri="{FF2B5EF4-FFF2-40B4-BE49-F238E27FC236}">
                            <a16:creationId xmlns:a16="http://schemas.microsoft.com/office/drawing/2014/main" id="{1851B729-4C4E-4B01-A326-497710C30FE1}"/>
                          </a:ext>
                        </a:extLst>
                      </p:cNvPr>
                      <p:cNvPicPr/>
                      <p:nvPr/>
                    </p:nvPicPr>
                    <p:blipFill>
                      <a:blip r:embed="rId3"/>
                      <a:stretch>
                        <a:fillRect/>
                      </a:stretch>
                    </p:blipFill>
                    <p:spPr>
                      <a:xfrm>
                        <a:off x="6770965" y="73557"/>
                        <a:ext cx="5563990" cy="2924780"/>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6E0F824B-98B3-C2C3-E642-F94E19E92BBB}"/>
              </a:ext>
            </a:extLst>
          </p:cNvPr>
          <p:cNvGraphicFramePr>
            <a:graphicFrameLocks noChangeAspect="1"/>
          </p:cNvGraphicFramePr>
          <p:nvPr>
            <p:extLst>
              <p:ext uri="{D42A27DB-BD31-4B8C-83A1-F6EECF244321}">
                <p14:modId xmlns:p14="http://schemas.microsoft.com/office/powerpoint/2010/main" val="578472803"/>
              </p:ext>
            </p:extLst>
          </p:nvPr>
        </p:nvGraphicFramePr>
        <p:xfrm>
          <a:off x="8473281" y="2998337"/>
          <a:ext cx="3969913" cy="2438400"/>
        </p:xfrm>
        <a:graphic>
          <a:graphicData uri="http://schemas.openxmlformats.org/presentationml/2006/ole">
            <mc:AlternateContent xmlns:mc="http://schemas.openxmlformats.org/markup-compatibility/2006">
              <mc:Choice xmlns:v="urn:schemas-microsoft-com:vml" Requires="v">
                <p:oleObj name="MDLDrawObject Class" r:id="rId4" imgW="3686009" imgH="2276147" progId="MDLDrawOLE.MDLDrawObject.1">
                  <p:embed/>
                </p:oleObj>
              </mc:Choice>
              <mc:Fallback>
                <p:oleObj name="MDLDrawObject Class" r:id="rId4" imgW="3686009" imgH="2276147" progId="MDLDrawOLE.MDLDrawObject.1">
                  <p:embed/>
                  <p:pic>
                    <p:nvPicPr>
                      <p:cNvPr id="15" name="Object 14">
                        <a:extLst>
                          <a:ext uri="{FF2B5EF4-FFF2-40B4-BE49-F238E27FC236}">
                            <a16:creationId xmlns:a16="http://schemas.microsoft.com/office/drawing/2014/main" id="{B6249BD7-BA8C-98B0-8C02-4ED8F13E3877}"/>
                          </a:ext>
                        </a:extLst>
                      </p:cNvPr>
                      <p:cNvPicPr>
                        <a:picLocks noChangeAspect="1" noChangeArrowheads="1"/>
                      </p:cNvPicPr>
                      <p:nvPr/>
                    </p:nvPicPr>
                    <p:blipFill>
                      <a:blip r:embed="rId5"/>
                      <a:srcRect/>
                      <a:stretch>
                        <a:fillRect/>
                      </a:stretch>
                    </p:blipFill>
                    <p:spPr bwMode="auto">
                      <a:xfrm>
                        <a:off x="8473281" y="2998337"/>
                        <a:ext cx="3969913" cy="2438400"/>
                      </a:xfrm>
                      <a:prstGeom prst="rect">
                        <a:avLst/>
                      </a:prstGeom>
                      <a:noFill/>
                    </p:spPr>
                  </p:pic>
                </p:oleObj>
              </mc:Fallback>
            </mc:AlternateContent>
          </a:graphicData>
        </a:graphic>
      </p:graphicFrame>
      <p:pic>
        <p:nvPicPr>
          <p:cNvPr id="6" name="Picture 5" descr="A screenshot of a computer screen&#10;&#10;Description automatically generated">
            <a:extLst>
              <a:ext uri="{FF2B5EF4-FFF2-40B4-BE49-F238E27FC236}">
                <a16:creationId xmlns:a16="http://schemas.microsoft.com/office/drawing/2014/main" id="{92DA4D9C-A7E3-B0E2-DE93-206B026524B1}"/>
              </a:ext>
            </a:extLst>
          </p:cNvPr>
          <p:cNvPicPr>
            <a:picLocks noChangeAspect="1"/>
          </p:cNvPicPr>
          <p:nvPr/>
        </p:nvPicPr>
        <p:blipFill>
          <a:blip r:embed="rId6" cstate="print">
            <a:extLst>
              <a:ext uri="{28A0092B-C50C-407E-A947-70E740481C1C}">
                <a14:useLocalDpi xmlns:a14="http://schemas.microsoft.com/office/drawing/2010/main" val="0"/>
              </a:ext>
            </a:extLst>
          </a:blip>
          <a:srcRect r="59258" b="54354"/>
          <a:stretch/>
        </p:blipFill>
        <p:spPr>
          <a:xfrm>
            <a:off x="6568281" y="5238687"/>
            <a:ext cx="3325778" cy="1741549"/>
          </a:xfrm>
          <a:prstGeom prst="rect">
            <a:avLst/>
          </a:prstGeom>
        </p:spPr>
      </p:pic>
    </p:spTree>
    <p:extLst>
      <p:ext uri="{BB962C8B-B14F-4D97-AF65-F5344CB8AC3E}">
        <p14:creationId xmlns:p14="http://schemas.microsoft.com/office/powerpoint/2010/main" val="1644003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igure 4-06">
            <a:extLst>
              <a:ext uri="{FF2B5EF4-FFF2-40B4-BE49-F238E27FC236}">
                <a16:creationId xmlns:a16="http://schemas.microsoft.com/office/drawing/2014/main" id="{3CB96346-294D-4ED3-8110-D17967B62191}"/>
              </a:ext>
            </a:extLst>
          </p:cNvPr>
          <p:cNvPicPr>
            <a:picLocks noChangeAspect="1" noChangeArrowheads="1"/>
          </p:cNvPicPr>
          <p:nvPr/>
        </p:nvPicPr>
        <p:blipFill rotWithShape="1">
          <a:blip r:embed="rId3"/>
          <a:srcRect b="28298"/>
          <a:stretch/>
        </p:blipFill>
        <p:spPr bwMode="auto">
          <a:xfrm>
            <a:off x="5897050" y="1750288"/>
            <a:ext cx="2036484" cy="1300327"/>
          </a:xfrm>
          <a:prstGeom prst="rect">
            <a:avLst/>
          </a:prstGeom>
          <a:noFill/>
          <a:ln w="9525">
            <a:noFill/>
            <a:miter lim="800000"/>
            <a:headEnd/>
            <a:tailEnd/>
          </a:ln>
          <a:effectLst/>
        </p:spPr>
      </p:pic>
      <p:pic>
        <p:nvPicPr>
          <p:cNvPr id="18" name="Picture 17">
            <a:extLst>
              <a:ext uri="{FF2B5EF4-FFF2-40B4-BE49-F238E27FC236}">
                <a16:creationId xmlns:a16="http://schemas.microsoft.com/office/drawing/2014/main" id="{8779986E-325A-4371-BB28-FE0F6818226F}"/>
              </a:ext>
            </a:extLst>
          </p:cNvPr>
          <p:cNvPicPr>
            <a:picLocks noChangeAspect="1"/>
          </p:cNvPicPr>
          <p:nvPr/>
        </p:nvPicPr>
        <p:blipFill>
          <a:blip r:embed="rId4"/>
          <a:stretch>
            <a:fillRect/>
          </a:stretch>
        </p:blipFill>
        <p:spPr>
          <a:xfrm>
            <a:off x="8250354" y="1694748"/>
            <a:ext cx="1054963" cy="702030"/>
          </a:xfrm>
          <a:prstGeom prst="rect">
            <a:avLst/>
          </a:prstGeom>
        </p:spPr>
      </p:pic>
      <p:pic>
        <p:nvPicPr>
          <p:cNvPr id="19" name="Picture 18">
            <a:extLst>
              <a:ext uri="{FF2B5EF4-FFF2-40B4-BE49-F238E27FC236}">
                <a16:creationId xmlns:a16="http://schemas.microsoft.com/office/drawing/2014/main" id="{C47E226E-494A-4148-AA8A-BD2EF913C9A5}"/>
              </a:ext>
            </a:extLst>
          </p:cNvPr>
          <p:cNvPicPr>
            <a:picLocks noChangeAspect="1"/>
          </p:cNvPicPr>
          <p:nvPr/>
        </p:nvPicPr>
        <p:blipFill>
          <a:blip r:embed="rId5"/>
          <a:stretch>
            <a:fillRect/>
          </a:stretch>
        </p:blipFill>
        <p:spPr>
          <a:xfrm>
            <a:off x="9644800" y="1750288"/>
            <a:ext cx="871592" cy="491037"/>
          </a:xfrm>
          <a:prstGeom prst="rect">
            <a:avLst/>
          </a:prstGeom>
        </p:spPr>
      </p:pic>
      <p:sp>
        <p:nvSpPr>
          <p:cNvPr id="2" name="Title 1"/>
          <p:cNvSpPr>
            <a:spLocks noGrp="1"/>
          </p:cNvSpPr>
          <p:nvPr>
            <p:ph type="title" idx="4294967295"/>
          </p:nvPr>
        </p:nvSpPr>
        <p:spPr>
          <a:xfrm>
            <a:off x="0" y="112713"/>
            <a:ext cx="6654800" cy="885825"/>
          </a:xfrm>
        </p:spPr>
        <p:txBody>
          <a:bodyPr>
            <a:noAutofit/>
          </a:bodyPr>
          <a:lstStyle/>
          <a:p>
            <a:pPr algn="l"/>
            <a:r>
              <a:rPr lang="en-US" sz="2982" dirty="0"/>
              <a:t>Summary - Interactions that Stabilize Folded Proteins.</a:t>
            </a:r>
          </a:p>
        </p:txBody>
      </p:sp>
      <p:sp>
        <p:nvSpPr>
          <p:cNvPr id="290819" name="Content Placeholder 2"/>
          <p:cNvSpPr>
            <a:spLocks noGrp="1"/>
          </p:cNvSpPr>
          <p:nvPr>
            <p:ph idx="4294967295"/>
          </p:nvPr>
        </p:nvSpPr>
        <p:spPr>
          <a:xfrm>
            <a:off x="0" y="1457325"/>
            <a:ext cx="5549900" cy="4819650"/>
          </a:xfrm>
        </p:spPr>
        <p:txBody>
          <a:bodyPr>
            <a:noAutofit/>
          </a:bodyPr>
          <a:lstStyle/>
          <a:p>
            <a:pPr>
              <a:spcBef>
                <a:spcPct val="15000"/>
              </a:spcBef>
            </a:pPr>
            <a:r>
              <a:rPr lang="en-US" sz="1917" b="1" dirty="0"/>
              <a:t>Hydrogen bonds </a:t>
            </a:r>
            <a:r>
              <a:rPr lang="en-US" sz="1917" dirty="0"/>
              <a:t>form between hydrogen atoms (NH) and the carbonyl group in the peptide backbone (mainchain), and between and donors and acceptors on sidechains.</a:t>
            </a:r>
            <a:r>
              <a:rPr lang="en-US" sz="1917" i="1" dirty="0">
                <a:solidFill>
                  <a:srgbClr val="C00000"/>
                </a:solidFill>
              </a:rPr>
              <a:t> Mainchain-mainchain H-bonds are responsible for secondary structures.  </a:t>
            </a:r>
          </a:p>
          <a:p>
            <a:pPr>
              <a:spcBef>
                <a:spcPct val="15000"/>
              </a:spcBef>
            </a:pPr>
            <a:r>
              <a:rPr lang="en-US" sz="1917" b="1" dirty="0"/>
              <a:t>Hydrophobic interactions</a:t>
            </a:r>
            <a:r>
              <a:rPr lang="en-US" sz="1917" dirty="0"/>
              <a:t> within a protein increase stability of the folded state by </a:t>
            </a:r>
            <a:r>
              <a:rPr lang="en-US" sz="1917" i="1" dirty="0">
                <a:solidFill>
                  <a:srgbClr val="C00000"/>
                </a:solidFill>
              </a:rPr>
              <a:t>increasing entropy due to the release of water that was ordered by  the exposed non-polar groups in the unfolded protein.</a:t>
            </a:r>
          </a:p>
          <a:p>
            <a:pPr>
              <a:spcBef>
                <a:spcPct val="15000"/>
              </a:spcBef>
            </a:pPr>
            <a:r>
              <a:rPr lang="en-US" sz="1917" b="1" dirty="0"/>
              <a:t>van der Waals interactions </a:t>
            </a:r>
            <a:r>
              <a:rPr lang="en-US" sz="1917" dirty="0"/>
              <a:t>are </a:t>
            </a:r>
            <a:r>
              <a:rPr lang="en-US" sz="1917" i="1" dirty="0">
                <a:solidFill>
                  <a:srgbClr val="C00000"/>
                </a:solidFill>
              </a:rPr>
              <a:t>optimized in the well packed core of the protein</a:t>
            </a:r>
            <a:r>
              <a:rPr lang="en-US" sz="1917" dirty="0"/>
              <a:t>. </a:t>
            </a:r>
          </a:p>
          <a:p>
            <a:pPr>
              <a:spcBef>
                <a:spcPct val="15000"/>
              </a:spcBef>
            </a:pPr>
            <a:endParaRPr lang="en-US" sz="1917" dirty="0"/>
          </a:p>
          <a:p>
            <a:pPr>
              <a:spcBef>
                <a:spcPct val="15000"/>
              </a:spcBef>
            </a:pPr>
            <a:r>
              <a:rPr lang="en-US" sz="1917" b="1" dirty="0"/>
              <a:t>Covalent disulfide bonds </a:t>
            </a:r>
            <a:r>
              <a:rPr lang="en-US" sz="1917" dirty="0"/>
              <a:t>form </a:t>
            </a:r>
            <a:r>
              <a:rPr lang="en-US" sz="1917" dirty="0">
                <a:solidFill>
                  <a:srgbClr val="C00000"/>
                </a:solidFill>
              </a:rPr>
              <a:t>between sulfur-containing cysteine </a:t>
            </a:r>
            <a:r>
              <a:rPr lang="en-US" sz="1917" dirty="0"/>
              <a:t>residues </a:t>
            </a:r>
            <a:r>
              <a:rPr lang="en-US" sz="1917" dirty="0">
                <a:solidFill>
                  <a:srgbClr val="C00000"/>
                </a:solidFill>
              </a:rPr>
              <a:t>stabilizing them </a:t>
            </a:r>
            <a:r>
              <a:rPr lang="en-US" sz="1917" dirty="0"/>
              <a:t>(usually only exported, secreted proteins)</a:t>
            </a:r>
            <a:r>
              <a:rPr lang="en-US" sz="1917" dirty="0">
                <a:solidFill>
                  <a:srgbClr val="C00000"/>
                </a:solidFill>
              </a:rPr>
              <a:t>.</a:t>
            </a:r>
          </a:p>
          <a:p>
            <a:pPr>
              <a:spcBef>
                <a:spcPct val="15000"/>
              </a:spcBef>
            </a:pPr>
            <a:endParaRPr lang="en-US" sz="1917" dirty="0"/>
          </a:p>
        </p:txBody>
      </p:sp>
      <p:pic>
        <p:nvPicPr>
          <p:cNvPr id="4" name="Picture 2" descr="Figure 4-26">
            <a:extLst>
              <a:ext uri="{FF2B5EF4-FFF2-40B4-BE49-F238E27FC236}">
                <a16:creationId xmlns:a16="http://schemas.microsoft.com/office/drawing/2014/main" id="{943B083C-195C-4344-9CB0-63B1BA49C1EE}"/>
              </a:ext>
            </a:extLst>
          </p:cNvPr>
          <p:cNvPicPr>
            <a:picLocks noChangeAspect="1" noChangeArrowheads="1"/>
          </p:cNvPicPr>
          <p:nvPr/>
        </p:nvPicPr>
        <p:blipFill>
          <a:blip r:embed="rId6"/>
          <a:srcRect/>
          <a:stretch>
            <a:fillRect/>
          </a:stretch>
        </p:blipFill>
        <p:spPr bwMode="auto">
          <a:xfrm>
            <a:off x="8485921" y="5673573"/>
            <a:ext cx="2371267" cy="1334774"/>
          </a:xfrm>
          <a:prstGeom prst="rect">
            <a:avLst/>
          </a:prstGeom>
          <a:noFill/>
          <a:ln w="9525">
            <a:noFill/>
            <a:miter lim="800000"/>
            <a:headEnd/>
            <a:tailEnd/>
          </a:ln>
          <a:effectLst/>
        </p:spPr>
      </p:pic>
      <p:pic>
        <p:nvPicPr>
          <p:cNvPr id="9" name="Picture 2" descr="Figure 4-04">
            <a:extLst>
              <a:ext uri="{FF2B5EF4-FFF2-40B4-BE49-F238E27FC236}">
                <a16:creationId xmlns:a16="http://schemas.microsoft.com/office/drawing/2014/main" id="{ED0B54E0-CEF0-4633-9F99-B8452FD0F2C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8662" t="67098" r="31928"/>
          <a:stretch/>
        </p:blipFill>
        <p:spPr bwMode="auto">
          <a:xfrm>
            <a:off x="5978375" y="4836998"/>
            <a:ext cx="1873833" cy="1120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a:extLst>
              <a:ext uri="{FF2B5EF4-FFF2-40B4-BE49-F238E27FC236}">
                <a16:creationId xmlns:a16="http://schemas.microsoft.com/office/drawing/2014/main" id="{23C3C954-FFD2-4474-8FA3-601847E82A29}"/>
              </a:ext>
            </a:extLst>
          </p:cNvPr>
          <p:cNvGrpSpPr/>
          <p:nvPr/>
        </p:nvGrpSpPr>
        <p:grpSpPr>
          <a:xfrm>
            <a:off x="6672062" y="188400"/>
            <a:ext cx="4834024" cy="1540479"/>
            <a:chOff x="2272306" y="480342"/>
            <a:chExt cx="3669201" cy="1169279"/>
          </a:xfrm>
        </p:grpSpPr>
        <p:pic>
          <p:nvPicPr>
            <p:cNvPr id="12" name="Picture 11">
              <a:extLst>
                <a:ext uri="{FF2B5EF4-FFF2-40B4-BE49-F238E27FC236}">
                  <a16:creationId xmlns:a16="http://schemas.microsoft.com/office/drawing/2014/main" id="{23EB34E0-4D8C-4A8F-A318-208784EB6430}"/>
                </a:ext>
              </a:extLst>
            </p:cNvPr>
            <p:cNvPicPr>
              <a:picLocks noChangeAspect="1"/>
            </p:cNvPicPr>
            <p:nvPr/>
          </p:nvPicPr>
          <p:blipFill>
            <a:blip r:embed="rId8"/>
            <a:stretch>
              <a:fillRect/>
            </a:stretch>
          </p:blipFill>
          <p:spPr>
            <a:xfrm>
              <a:off x="3708098" y="480342"/>
              <a:ext cx="1387583" cy="925055"/>
            </a:xfrm>
            <a:prstGeom prst="rect">
              <a:avLst/>
            </a:prstGeom>
          </p:spPr>
        </p:pic>
        <p:sp>
          <p:nvSpPr>
            <p:cNvPr id="13" name="TextBox 12">
              <a:extLst>
                <a:ext uri="{FF2B5EF4-FFF2-40B4-BE49-F238E27FC236}">
                  <a16:creationId xmlns:a16="http://schemas.microsoft.com/office/drawing/2014/main" id="{00EDD0DD-C940-4B98-922C-0200965FC166}"/>
                </a:ext>
              </a:extLst>
            </p:cNvPr>
            <p:cNvSpPr txBox="1"/>
            <p:nvPr/>
          </p:nvSpPr>
          <p:spPr>
            <a:xfrm>
              <a:off x="3737976" y="1400820"/>
              <a:ext cx="551426" cy="244224"/>
            </a:xfrm>
            <a:prstGeom prst="rect">
              <a:avLst/>
            </a:prstGeom>
            <a:noFill/>
          </p:spPr>
          <p:txBody>
            <a:bodyPr wrap="none" rtlCol="0">
              <a:spAutoFit/>
            </a:bodyPr>
            <a:lstStyle/>
            <a:p>
              <a:r>
                <a:rPr lang="en-US" sz="1491" dirty="0">
                  <a:latin typeface="Arial" panose="020B0604020202020204" pitchFamily="34" charset="0"/>
                </a:rPr>
                <a:t>Native</a:t>
              </a:r>
            </a:p>
          </p:txBody>
        </p:sp>
        <p:sp>
          <p:nvSpPr>
            <p:cNvPr id="14" name="TextBox 13">
              <a:extLst>
                <a:ext uri="{FF2B5EF4-FFF2-40B4-BE49-F238E27FC236}">
                  <a16:creationId xmlns:a16="http://schemas.microsoft.com/office/drawing/2014/main" id="{3F1ADB1D-2D77-493F-8FDA-2F44D33FB2DD}"/>
                </a:ext>
              </a:extLst>
            </p:cNvPr>
            <p:cNvSpPr txBox="1"/>
            <p:nvPr/>
          </p:nvSpPr>
          <p:spPr>
            <a:xfrm>
              <a:off x="4552311" y="1405397"/>
              <a:ext cx="719335" cy="244224"/>
            </a:xfrm>
            <a:prstGeom prst="rect">
              <a:avLst/>
            </a:prstGeom>
            <a:noFill/>
          </p:spPr>
          <p:txBody>
            <a:bodyPr wrap="none" rtlCol="0">
              <a:spAutoFit/>
            </a:bodyPr>
            <a:lstStyle/>
            <a:p>
              <a:r>
                <a:rPr lang="en-US" sz="1491" dirty="0">
                  <a:latin typeface="Arial" panose="020B0604020202020204" pitchFamily="34" charset="0"/>
                </a:rPr>
                <a:t>Unfolded</a:t>
              </a:r>
            </a:p>
          </p:txBody>
        </p:sp>
        <p:sp>
          <p:nvSpPr>
            <p:cNvPr id="15" name="TextBox 14">
              <a:extLst>
                <a:ext uri="{FF2B5EF4-FFF2-40B4-BE49-F238E27FC236}">
                  <a16:creationId xmlns:a16="http://schemas.microsoft.com/office/drawing/2014/main" id="{D15C822D-9FD9-4E1E-80BD-6191E4DC63DF}"/>
                </a:ext>
              </a:extLst>
            </p:cNvPr>
            <p:cNvSpPr txBox="1"/>
            <p:nvPr/>
          </p:nvSpPr>
          <p:spPr>
            <a:xfrm>
              <a:off x="2272306" y="694730"/>
              <a:ext cx="1520582" cy="667259"/>
            </a:xfrm>
            <a:prstGeom prst="rect">
              <a:avLst/>
            </a:prstGeom>
            <a:noFill/>
          </p:spPr>
          <p:txBody>
            <a:bodyPr wrap="none" rtlCol="0">
              <a:spAutoFit/>
            </a:bodyPr>
            <a:lstStyle/>
            <a:p>
              <a:r>
                <a:rPr lang="en-US" sz="1704" dirty="0">
                  <a:latin typeface="Arial" panose="020B0604020202020204" pitchFamily="34" charset="0"/>
                </a:rPr>
                <a:t>H-bonds</a:t>
              </a:r>
            </a:p>
            <a:p>
              <a:r>
                <a:rPr lang="en-US" sz="1704" dirty="0">
                  <a:latin typeface="Arial" panose="020B0604020202020204" pitchFamily="34" charset="0"/>
                </a:rPr>
                <a:t>van der Waals</a:t>
              </a:r>
            </a:p>
            <a:p>
              <a:r>
                <a:rPr lang="en-US" sz="1704" dirty="0">
                  <a:latin typeface="Arial" panose="020B0604020202020204" pitchFamily="34" charset="0"/>
                </a:rPr>
                <a:t>Hydrophobic effect</a:t>
              </a:r>
            </a:p>
          </p:txBody>
        </p:sp>
        <p:sp>
          <p:nvSpPr>
            <p:cNvPr id="16" name="TextBox 15">
              <a:extLst>
                <a:ext uri="{FF2B5EF4-FFF2-40B4-BE49-F238E27FC236}">
                  <a16:creationId xmlns:a16="http://schemas.microsoft.com/office/drawing/2014/main" id="{33CED4FF-C815-4EA0-A1DD-29E927F9C2A9}"/>
                </a:ext>
              </a:extLst>
            </p:cNvPr>
            <p:cNvSpPr txBox="1"/>
            <p:nvPr/>
          </p:nvSpPr>
          <p:spPr>
            <a:xfrm>
              <a:off x="5088009" y="779436"/>
              <a:ext cx="853498" cy="468201"/>
            </a:xfrm>
            <a:prstGeom prst="rect">
              <a:avLst/>
            </a:prstGeom>
            <a:noFill/>
          </p:spPr>
          <p:txBody>
            <a:bodyPr wrap="square" rtlCol="0">
              <a:spAutoFit/>
            </a:bodyPr>
            <a:lstStyle/>
            <a:p>
              <a:r>
                <a:rPr lang="en-US" sz="1704" dirty="0">
                  <a:latin typeface="Arial" panose="020B0604020202020204" pitchFamily="34" charset="0"/>
                </a:rPr>
                <a:t>Chain disorder</a:t>
              </a:r>
            </a:p>
          </p:txBody>
        </p:sp>
      </p:grpSp>
      <p:graphicFrame>
        <p:nvGraphicFramePr>
          <p:cNvPr id="5" name="Object 4">
            <a:extLst>
              <a:ext uri="{FF2B5EF4-FFF2-40B4-BE49-F238E27FC236}">
                <a16:creationId xmlns:a16="http://schemas.microsoft.com/office/drawing/2014/main" id="{39AEEE88-B5ED-A283-E47E-21AC0B43530F}"/>
              </a:ext>
            </a:extLst>
          </p:cNvPr>
          <p:cNvGraphicFramePr>
            <a:graphicFrameLocks noChangeAspect="1"/>
          </p:cNvGraphicFramePr>
          <p:nvPr>
            <p:extLst>
              <p:ext uri="{D42A27DB-BD31-4B8C-83A1-F6EECF244321}">
                <p14:modId xmlns:p14="http://schemas.microsoft.com/office/powerpoint/2010/main" val="3905247001"/>
              </p:ext>
            </p:extLst>
          </p:nvPr>
        </p:nvGraphicFramePr>
        <p:xfrm>
          <a:off x="7412278" y="2712502"/>
          <a:ext cx="2147286" cy="2509457"/>
        </p:xfrm>
        <a:graphic>
          <a:graphicData uri="http://schemas.openxmlformats.org/presentationml/2006/ole">
            <mc:AlternateContent xmlns:mc="http://schemas.openxmlformats.org/markup-compatibility/2006">
              <mc:Choice xmlns:v="urn:schemas-microsoft-com:vml" Requires="v">
                <p:oleObj name="MDLDrawObject Class" r:id="rId9" imgW="4199730" imgH="4904652" progId="MDLDrawOLE.MDLDrawObject.1">
                  <p:embed/>
                </p:oleObj>
              </mc:Choice>
              <mc:Fallback>
                <p:oleObj name="MDLDrawObject Class" r:id="rId9" imgW="4199730" imgH="4904652" progId="MDLDrawOLE.MDLDrawObject.1">
                  <p:embed/>
                  <p:pic>
                    <p:nvPicPr>
                      <p:cNvPr id="5" name="Object 4">
                        <a:extLst>
                          <a:ext uri="{FF2B5EF4-FFF2-40B4-BE49-F238E27FC236}">
                            <a16:creationId xmlns:a16="http://schemas.microsoft.com/office/drawing/2014/main" id="{39AEEE88-B5ED-A283-E47E-21AC0B43530F}"/>
                          </a:ext>
                        </a:extLst>
                      </p:cNvPr>
                      <p:cNvPicPr/>
                      <p:nvPr/>
                    </p:nvPicPr>
                    <p:blipFill>
                      <a:blip r:embed="rId10"/>
                      <a:stretch>
                        <a:fillRect/>
                      </a:stretch>
                    </p:blipFill>
                    <p:spPr>
                      <a:xfrm>
                        <a:off x="7412278" y="2712502"/>
                        <a:ext cx="2147286" cy="2509457"/>
                      </a:xfrm>
                      <a:prstGeom prst="rect">
                        <a:avLst/>
                      </a:prstGeom>
                    </p:spPr>
                  </p:pic>
                </p:oleObj>
              </mc:Fallback>
            </mc:AlternateContent>
          </a:graphicData>
        </a:graphic>
      </p:graphicFrame>
      <p:sp>
        <p:nvSpPr>
          <p:cNvPr id="11" name="Date Placeholder 10">
            <a:extLst>
              <a:ext uri="{FF2B5EF4-FFF2-40B4-BE49-F238E27FC236}">
                <a16:creationId xmlns:a16="http://schemas.microsoft.com/office/drawing/2014/main" id="{272A4973-F345-AF25-6BDE-E8DD580193F3}"/>
              </a:ext>
            </a:extLst>
          </p:cNvPr>
          <p:cNvSpPr>
            <a:spLocks noGrp="1"/>
          </p:cNvSpPr>
          <p:nvPr>
            <p:ph type="dt" sz="half" idx="10"/>
          </p:nvPr>
        </p:nvSpPr>
        <p:spPr/>
        <p:txBody>
          <a:bodyPr/>
          <a:lstStyle/>
          <a:p>
            <a:fld id="{A1A94460-A786-4EFC-A425-E0D2F3BC33AD}" type="datetime1">
              <a:rPr lang="en-US" smtClean="0"/>
              <a:t>1/25/2025</a:t>
            </a:fld>
            <a:endParaRPr lang="en-US"/>
          </a:p>
        </p:txBody>
      </p:sp>
      <p:sp>
        <p:nvSpPr>
          <p:cNvPr id="17" name="Footer Placeholder 16">
            <a:extLst>
              <a:ext uri="{FF2B5EF4-FFF2-40B4-BE49-F238E27FC236}">
                <a16:creationId xmlns:a16="http://schemas.microsoft.com/office/drawing/2014/main" id="{E88CC1D8-C904-3A26-B6F9-BD890F0A2C70}"/>
              </a:ext>
            </a:extLst>
          </p:cNvPr>
          <p:cNvSpPr>
            <a:spLocks noGrp="1"/>
          </p:cNvSpPr>
          <p:nvPr>
            <p:ph type="ftr" sz="quarter" idx="11"/>
          </p:nvPr>
        </p:nvSpPr>
        <p:spPr/>
        <p:txBody>
          <a:bodyPr/>
          <a:lstStyle/>
          <a:p>
            <a:r>
              <a:rPr lang="en-US"/>
              <a:t>Drugs and Disease Spring 2025 - Lecture 3</a:t>
            </a:r>
          </a:p>
        </p:txBody>
      </p:sp>
      <p:sp>
        <p:nvSpPr>
          <p:cNvPr id="20" name="Slide Number Placeholder 19">
            <a:extLst>
              <a:ext uri="{FF2B5EF4-FFF2-40B4-BE49-F238E27FC236}">
                <a16:creationId xmlns:a16="http://schemas.microsoft.com/office/drawing/2014/main" id="{F3BFDE18-C3CA-9E86-AA7E-2ACAD58DD319}"/>
              </a:ext>
            </a:extLst>
          </p:cNvPr>
          <p:cNvSpPr>
            <a:spLocks noGrp="1"/>
          </p:cNvSpPr>
          <p:nvPr>
            <p:ph type="sldNum" sz="quarter" idx="12"/>
          </p:nvPr>
        </p:nvSpPr>
        <p:spPr/>
        <p:txBody>
          <a:bodyPr/>
          <a:lstStyle/>
          <a:p>
            <a:fld id="{DC3BB032-4020-48F4-953B-341806DC4A2B}" type="slidenum">
              <a:rPr lang="en-US" smtClean="0"/>
              <a:t>2</a:t>
            </a:fld>
            <a:endParaRPr lang="en-US"/>
          </a:p>
        </p:txBody>
      </p:sp>
    </p:spTree>
    <p:extLst>
      <p:ext uri="{BB962C8B-B14F-4D97-AF65-F5344CB8AC3E}">
        <p14:creationId xmlns:p14="http://schemas.microsoft.com/office/powerpoint/2010/main" val="1926240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CF0D3E8-960C-47B1-B130-CFC50E193A03}"/>
              </a:ext>
            </a:extLst>
          </p:cNvPr>
          <p:cNvSpPr txBox="1"/>
          <p:nvPr/>
        </p:nvSpPr>
        <p:spPr>
          <a:xfrm>
            <a:off x="5223207" y="92109"/>
            <a:ext cx="2454518" cy="508729"/>
          </a:xfrm>
          <a:prstGeom prst="rect">
            <a:avLst/>
          </a:prstGeom>
          <a:noFill/>
        </p:spPr>
        <p:txBody>
          <a:bodyPr wrap="none" rtlCol="0">
            <a:spAutoFit/>
          </a:bodyPr>
          <a:lstStyle/>
          <a:p>
            <a:pPr defTabSz="883832"/>
            <a:r>
              <a:rPr lang="en-US" sz="2706" dirty="0">
                <a:solidFill>
                  <a:prstClr val="black"/>
                </a:solidFill>
                <a:latin typeface="Arial" panose="020B0604020202020204" pitchFamily="34" charset="0"/>
              </a:rPr>
              <a:t>Carbohydrates</a:t>
            </a:r>
          </a:p>
        </p:txBody>
      </p:sp>
      <p:sp>
        <p:nvSpPr>
          <p:cNvPr id="7" name="object 2">
            <a:extLst>
              <a:ext uri="{FF2B5EF4-FFF2-40B4-BE49-F238E27FC236}">
                <a16:creationId xmlns:a16="http://schemas.microsoft.com/office/drawing/2014/main" id="{168441E5-0320-4FE9-867A-B13A28A25A2F}"/>
              </a:ext>
            </a:extLst>
          </p:cNvPr>
          <p:cNvSpPr/>
          <p:nvPr/>
        </p:nvSpPr>
        <p:spPr>
          <a:xfrm>
            <a:off x="3291681" y="1800102"/>
            <a:ext cx="3412885" cy="2392322"/>
          </a:xfrm>
          <a:prstGeom prst="rect">
            <a:avLst/>
          </a:prstGeom>
          <a:blipFill>
            <a:blip r:embed="rId2" cstate="print"/>
            <a:stretch>
              <a:fillRect/>
            </a:stretch>
          </a:blipFill>
        </p:spPr>
        <p:txBody>
          <a:bodyPr wrap="square" lIns="0" tIns="0" rIns="0" bIns="0" rtlCol="0"/>
          <a:lstStyle/>
          <a:p>
            <a:pPr defTabSz="883832"/>
            <a:endParaRPr sz="1741" dirty="0">
              <a:solidFill>
                <a:prstClr val="black"/>
              </a:solidFill>
              <a:latin typeface="Arial" panose="020B0604020202020204" pitchFamily="34" charset="0"/>
            </a:endParaRPr>
          </a:p>
        </p:txBody>
      </p:sp>
      <p:pic>
        <p:nvPicPr>
          <p:cNvPr id="8" name="Picture 7">
            <a:extLst>
              <a:ext uri="{FF2B5EF4-FFF2-40B4-BE49-F238E27FC236}">
                <a16:creationId xmlns:a16="http://schemas.microsoft.com/office/drawing/2014/main" id="{4ECCAF6C-D227-458A-9293-374502D8A755}"/>
              </a:ext>
            </a:extLst>
          </p:cNvPr>
          <p:cNvPicPr>
            <a:picLocks noChangeAspect="1"/>
          </p:cNvPicPr>
          <p:nvPr/>
        </p:nvPicPr>
        <p:blipFill rotWithShape="1">
          <a:blip r:embed="rId3"/>
          <a:srcRect l="64919" b="37255"/>
          <a:stretch/>
        </p:blipFill>
        <p:spPr>
          <a:xfrm>
            <a:off x="1005681" y="1478884"/>
            <a:ext cx="1937798" cy="3829783"/>
          </a:xfrm>
          <a:prstGeom prst="rect">
            <a:avLst/>
          </a:prstGeom>
        </p:spPr>
      </p:pic>
      <p:sp>
        <p:nvSpPr>
          <p:cNvPr id="9" name="TextBox 8">
            <a:extLst>
              <a:ext uri="{FF2B5EF4-FFF2-40B4-BE49-F238E27FC236}">
                <a16:creationId xmlns:a16="http://schemas.microsoft.com/office/drawing/2014/main" id="{86D334C9-D824-47FA-99B5-AD200F1C1377}"/>
              </a:ext>
            </a:extLst>
          </p:cNvPr>
          <p:cNvSpPr txBox="1"/>
          <p:nvPr/>
        </p:nvSpPr>
        <p:spPr>
          <a:xfrm>
            <a:off x="1386681" y="5308667"/>
            <a:ext cx="1696298" cy="360227"/>
          </a:xfrm>
          <a:prstGeom prst="rect">
            <a:avLst/>
          </a:prstGeom>
          <a:noFill/>
        </p:spPr>
        <p:txBody>
          <a:bodyPr wrap="none" rtlCol="0">
            <a:spAutoFit/>
          </a:bodyPr>
          <a:lstStyle/>
          <a:p>
            <a:pPr defTabSz="883832"/>
            <a:r>
              <a:rPr lang="en-US" sz="1741" dirty="0">
                <a:solidFill>
                  <a:prstClr val="black"/>
                </a:solidFill>
                <a:latin typeface="Arial" panose="020B0604020202020204" pitchFamily="34" charset="0"/>
              </a:rPr>
              <a:t>Polysaccharide</a:t>
            </a:r>
          </a:p>
        </p:txBody>
      </p:sp>
      <p:sp>
        <p:nvSpPr>
          <p:cNvPr id="2" name="Date Placeholder 1">
            <a:extLst>
              <a:ext uri="{FF2B5EF4-FFF2-40B4-BE49-F238E27FC236}">
                <a16:creationId xmlns:a16="http://schemas.microsoft.com/office/drawing/2014/main" id="{07876871-F2F3-A257-9F9E-D02DBD338B6F}"/>
              </a:ext>
            </a:extLst>
          </p:cNvPr>
          <p:cNvSpPr>
            <a:spLocks noGrp="1"/>
          </p:cNvSpPr>
          <p:nvPr>
            <p:ph type="dt" sz="half" idx="10"/>
          </p:nvPr>
        </p:nvSpPr>
        <p:spPr/>
        <p:txBody>
          <a:bodyPr/>
          <a:lstStyle/>
          <a:p>
            <a:fld id="{FE7585FC-DE13-4069-A71F-491F53B36AB5}" type="datetime1">
              <a:rPr lang="en-US" smtClean="0"/>
              <a:t>1/25/2025</a:t>
            </a:fld>
            <a:endParaRPr lang="en-US"/>
          </a:p>
        </p:txBody>
      </p:sp>
      <p:sp>
        <p:nvSpPr>
          <p:cNvPr id="5" name="Footer Placeholder 4">
            <a:extLst>
              <a:ext uri="{FF2B5EF4-FFF2-40B4-BE49-F238E27FC236}">
                <a16:creationId xmlns:a16="http://schemas.microsoft.com/office/drawing/2014/main" id="{C1EFE5AA-F072-E72B-9CF3-72DF6E745102}"/>
              </a:ext>
            </a:extLst>
          </p:cNvPr>
          <p:cNvSpPr>
            <a:spLocks noGrp="1"/>
          </p:cNvSpPr>
          <p:nvPr>
            <p:ph type="ftr" sz="quarter" idx="11"/>
          </p:nvPr>
        </p:nvSpPr>
        <p:spPr/>
        <p:txBody>
          <a:bodyPr/>
          <a:lstStyle/>
          <a:p>
            <a:r>
              <a:rPr lang="en-US"/>
              <a:t>Drugs and Disease Spring 2025 - Lecture 3</a:t>
            </a:r>
          </a:p>
        </p:txBody>
      </p:sp>
      <p:sp>
        <p:nvSpPr>
          <p:cNvPr id="11" name="Slide Number Placeholder 10">
            <a:extLst>
              <a:ext uri="{FF2B5EF4-FFF2-40B4-BE49-F238E27FC236}">
                <a16:creationId xmlns:a16="http://schemas.microsoft.com/office/drawing/2014/main" id="{52277521-6488-2082-B27C-55E126848554}"/>
              </a:ext>
            </a:extLst>
          </p:cNvPr>
          <p:cNvSpPr>
            <a:spLocks noGrp="1"/>
          </p:cNvSpPr>
          <p:nvPr>
            <p:ph type="sldNum" sz="quarter" idx="12"/>
          </p:nvPr>
        </p:nvSpPr>
        <p:spPr/>
        <p:txBody>
          <a:bodyPr/>
          <a:lstStyle/>
          <a:p>
            <a:fld id="{DC3BB032-4020-48F4-953B-341806DC4A2B}" type="slidenum">
              <a:rPr lang="en-US" smtClean="0"/>
              <a:t>20</a:t>
            </a:fld>
            <a:endParaRPr lang="en-US"/>
          </a:p>
        </p:txBody>
      </p:sp>
      <p:sp>
        <p:nvSpPr>
          <p:cNvPr id="13" name="TextBox 12">
            <a:extLst>
              <a:ext uri="{FF2B5EF4-FFF2-40B4-BE49-F238E27FC236}">
                <a16:creationId xmlns:a16="http://schemas.microsoft.com/office/drawing/2014/main" id="{30438B31-DB9C-0EAE-0E13-C0CA86010FD0}"/>
              </a:ext>
            </a:extLst>
          </p:cNvPr>
          <p:cNvSpPr txBox="1"/>
          <p:nvPr/>
        </p:nvSpPr>
        <p:spPr>
          <a:xfrm>
            <a:off x="7052768" y="1800102"/>
            <a:ext cx="5545108" cy="2554545"/>
          </a:xfrm>
          <a:prstGeom prst="rect">
            <a:avLst/>
          </a:prstGeom>
          <a:noFill/>
        </p:spPr>
        <p:txBody>
          <a:bodyPr wrap="none" rtlCol="0">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General structure of monomers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Disaccharides (e.g. lactose)</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Glycogen (glucose storage)</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Bacterial cell wall structure (antibiotic target)</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Lactose intolerance</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Glycogen storage disease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25081" y="16467"/>
            <a:ext cx="5885140" cy="912950"/>
          </a:xfrm>
        </p:spPr>
        <p:txBody>
          <a:bodyPr>
            <a:normAutofit/>
          </a:bodyPr>
          <a:lstStyle/>
          <a:p>
            <a:r>
              <a:rPr lang="en-US" sz="2706" dirty="0">
                <a:ea typeface="Comic Sans MS" charset="0"/>
              </a:rPr>
              <a:t>Carbohydrates</a:t>
            </a:r>
          </a:p>
        </p:txBody>
      </p:sp>
      <p:sp>
        <p:nvSpPr>
          <p:cNvPr id="3" name="Content Placeholder 2"/>
          <p:cNvSpPr>
            <a:spLocks noGrp="1"/>
          </p:cNvSpPr>
          <p:nvPr>
            <p:ph idx="4294967295"/>
          </p:nvPr>
        </p:nvSpPr>
        <p:spPr>
          <a:xfrm>
            <a:off x="412697" y="1277932"/>
            <a:ext cx="5168306" cy="1688955"/>
          </a:xfrm>
        </p:spPr>
        <p:txBody>
          <a:bodyPr>
            <a:noAutofit/>
          </a:bodyPr>
          <a:lstStyle/>
          <a:p>
            <a:r>
              <a:rPr lang="en-US" sz="1917" dirty="0">
                <a:ea typeface="Comic Sans MS" charset="0"/>
              </a:rPr>
              <a:t>Monosaccharides (one sugar),</a:t>
            </a:r>
          </a:p>
          <a:p>
            <a:r>
              <a:rPr lang="en-US" sz="1917" dirty="0">
                <a:ea typeface="Comic Sans MS" charset="0"/>
              </a:rPr>
              <a:t>oligosaccharides (few sugars)</a:t>
            </a:r>
          </a:p>
          <a:p>
            <a:r>
              <a:rPr lang="en-US" sz="1917" dirty="0">
                <a:ea typeface="Comic Sans MS" charset="0"/>
              </a:rPr>
              <a:t>polysaccharides (many sugars) </a:t>
            </a:r>
          </a:p>
          <a:p>
            <a:r>
              <a:rPr lang="en-US" sz="1917" dirty="0">
                <a:ea typeface="Comic Sans MS" charset="0"/>
              </a:rPr>
              <a:t>Chemical formula is (CH</a:t>
            </a:r>
            <a:r>
              <a:rPr lang="en-US" sz="1917" baseline="-25000" dirty="0">
                <a:ea typeface="Comic Sans MS" charset="0"/>
              </a:rPr>
              <a:t>2</a:t>
            </a:r>
            <a:r>
              <a:rPr lang="en-US" sz="1917" dirty="0">
                <a:ea typeface="Comic Sans MS" charset="0"/>
              </a:rPr>
              <a:t>O)</a:t>
            </a:r>
            <a:r>
              <a:rPr lang="en-US" sz="1917" baseline="-25000" dirty="0">
                <a:ea typeface="Comic Sans MS" charset="0"/>
              </a:rPr>
              <a:t>n </a:t>
            </a:r>
            <a:r>
              <a:rPr lang="en-US" sz="1917" dirty="0">
                <a:ea typeface="Comic Sans MS" charset="0"/>
              </a:rPr>
              <a:t> (e.g. hydrated carbon)</a:t>
            </a:r>
          </a:p>
          <a:p>
            <a:r>
              <a:rPr lang="en-US" sz="1917" dirty="0">
                <a:ea typeface="Comic Sans MS" charset="0"/>
              </a:rPr>
              <a:t>They are molecules with:</a:t>
            </a:r>
          </a:p>
          <a:p>
            <a:pPr lvl="1"/>
            <a:r>
              <a:rPr lang="en-US" sz="1917" dirty="0">
                <a:ea typeface="Comic Sans MS" charset="0"/>
                <a:cs typeface="Arial" panose="020B0604020202020204" pitchFamily="34" charset="0"/>
              </a:rPr>
              <a:t>one aldehyde or ketone group, on 1</a:t>
            </a:r>
            <a:r>
              <a:rPr lang="en-US" sz="1917" baseline="30000" dirty="0">
                <a:ea typeface="Comic Sans MS" charset="0"/>
                <a:cs typeface="Arial" panose="020B0604020202020204" pitchFamily="34" charset="0"/>
              </a:rPr>
              <a:t>st</a:t>
            </a:r>
            <a:r>
              <a:rPr lang="en-US" sz="1917" dirty="0">
                <a:ea typeface="Comic Sans MS" charset="0"/>
                <a:cs typeface="Arial" panose="020B0604020202020204" pitchFamily="34" charset="0"/>
              </a:rPr>
              <a:t> or 2</a:t>
            </a:r>
            <a:r>
              <a:rPr lang="en-US" sz="1917" baseline="30000" dirty="0">
                <a:ea typeface="Comic Sans MS" charset="0"/>
                <a:cs typeface="Arial" panose="020B0604020202020204" pitchFamily="34" charset="0"/>
              </a:rPr>
              <a:t>nd</a:t>
            </a:r>
            <a:r>
              <a:rPr lang="en-US" sz="1917" dirty="0">
                <a:ea typeface="Comic Sans MS" charset="0"/>
                <a:cs typeface="Arial" panose="020B0604020202020204" pitchFamily="34" charset="0"/>
              </a:rPr>
              <a:t> carbon </a:t>
            </a:r>
          </a:p>
          <a:p>
            <a:pPr lvl="1"/>
            <a:r>
              <a:rPr lang="en-US" sz="1917" dirty="0">
                <a:ea typeface="Comic Sans MS" charset="0"/>
                <a:cs typeface="Arial" panose="020B0604020202020204" pitchFamily="34" charset="0"/>
              </a:rPr>
              <a:t>-OH group on </a:t>
            </a:r>
            <a:r>
              <a:rPr lang="en-US" sz="1917" i="1" u="sng" dirty="0">
                <a:ea typeface="Comic Sans MS" charset="0"/>
                <a:cs typeface="Arial" panose="020B0604020202020204" pitchFamily="34" charset="0"/>
              </a:rPr>
              <a:t>all</a:t>
            </a:r>
            <a:r>
              <a:rPr lang="en-US" sz="1917" dirty="0">
                <a:ea typeface="Comic Sans MS" charset="0"/>
                <a:cs typeface="Arial" panose="020B0604020202020204" pitchFamily="34" charset="0"/>
              </a:rPr>
              <a:t> other carbons, leading to a chiral carbon for most carbons.</a:t>
            </a:r>
          </a:p>
          <a:p>
            <a:endParaRPr lang="en-US" sz="1917" dirty="0">
              <a:ea typeface="Comic Sans MS" charset="0"/>
            </a:endParaRPr>
          </a:p>
        </p:txBody>
      </p:sp>
      <p:graphicFrame>
        <p:nvGraphicFramePr>
          <p:cNvPr id="4" name="Object 3">
            <a:extLst>
              <a:ext uri="{FF2B5EF4-FFF2-40B4-BE49-F238E27FC236}">
                <a16:creationId xmlns:a16="http://schemas.microsoft.com/office/drawing/2014/main" id="{B8D0A0BC-A3EF-4477-A61B-C0DC6F6EFE18}"/>
              </a:ext>
            </a:extLst>
          </p:cNvPr>
          <p:cNvGraphicFramePr>
            <a:graphicFrameLocks noChangeAspect="1"/>
          </p:cNvGraphicFramePr>
          <p:nvPr/>
        </p:nvGraphicFramePr>
        <p:xfrm>
          <a:off x="6248628" y="3364969"/>
          <a:ext cx="4405824" cy="2197840"/>
        </p:xfrm>
        <a:graphic>
          <a:graphicData uri="http://schemas.openxmlformats.org/presentationml/2006/ole">
            <mc:AlternateContent xmlns:mc="http://schemas.openxmlformats.org/markup-compatibility/2006">
              <mc:Choice xmlns:v="urn:schemas-microsoft-com:vml" Requires="v">
                <p:oleObj name="MDLDrawObject Class" r:id="rId3" imgW="5075660" imgH="2532730" progId="MDLDrawOLE.MDLDrawObject.1">
                  <p:embed/>
                </p:oleObj>
              </mc:Choice>
              <mc:Fallback>
                <p:oleObj name="MDLDrawObject Class" r:id="rId3" imgW="5075660" imgH="2532730" progId="MDLDrawOLE.MDLDrawObject.1">
                  <p:embed/>
                  <p:pic>
                    <p:nvPicPr>
                      <p:cNvPr id="4" name="Object 3">
                        <a:extLst>
                          <a:ext uri="{FF2B5EF4-FFF2-40B4-BE49-F238E27FC236}">
                            <a16:creationId xmlns:a16="http://schemas.microsoft.com/office/drawing/2014/main" id="{B8D0A0BC-A3EF-4477-A61B-C0DC6F6EFE18}"/>
                          </a:ext>
                        </a:extLst>
                      </p:cNvPr>
                      <p:cNvPicPr/>
                      <p:nvPr/>
                    </p:nvPicPr>
                    <p:blipFill>
                      <a:blip r:embed="rId4"/>
                      <a:stretch>
                        <a:fillRect/>
                      </a:stretch>
                    </p:blipFill>
                    <p:spPr>
                      <a:xfrm>
                        <a:off x="6248628" y="3364969"/>
                        <a:ext cx="4405824" cy="2197840"/>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C7418CDF-B20E-4457-9849-E5771B766DC0}"/>
              </a:ext>
            </a:extLst>
          </p:cNvPr>
          <p:cNvSpPr txBox="1"/>
          <p:nvPr/>
        </p:nvSpPr>
        <p:spPr>
          <a:xfrm>
            <a:off x="6248628" y="5731211"/>
            <a:ext cx="4967853" cy="628121"/>
          </a:xfrm>
          <a:prstGeom prst="rect">
            <a:avLst/>
          </a:prstGeom>
          <a:noFill/>
        </p:spPr>
        <p:txBody>
          <a:bodyPr wrap="square" rtlCol="0">
            <a:spAutoFit/>
          </a:bodyPr>
          <a:lstStyle/>
          <a:p>
            <a:pPr defTabSz="883832"/>
            <a:r>
              <a:rPr lang="en-US" sz="1741" i="1" dirty="0">
                <a:solidFill>
                  <a:srgbClr val="00B0F0"/>
                </a:solidFill>
                <a:latin typeface="Arial" panose="020B0604020202020204" pitchFamily="34" charset="0"/>
              </a:rPr>
              <a:t>Only one of these is a carbohydrate, which one?</a:t>
            </a:r>
          </a:p>
          <a:p>
            <a:pPr algn="ctr" defTabSz="883832"/>
            <a:r>
              <a:rPr lang="en-US" sz="1741" i="1" dirty="0">
                <a:solidFill>
                  <a:srgbClr val="00B0F0"/>
                </a:solidFill>
                <a:latin typeface="Arial" panose="020B0604020202020204" pitchFamily="34" charset="0"/>
              </a:rPr>
              <a:t>A	B	C</a:t>
            </a:r>
          </a:p>
        </p:txBody>
      </p:sp>
      <p:grpSp>
        <p:nvGrpSpPr>
          <p:cNvPr id="6" name="Group 5">
            <a:extLst>
              <a:ext uri="{FF2B5EF4-FFF2-40B4-BE49-F238E27FC236}">
                <a16:creationId xmlns:a16="http://schemas.microsoft.com/office/drawing/2014/main" id="{F85225EB-CF57-4129-981C-3637ACA98D64}"/>
              </a:ext>
            </a:extLst>
          </p:cNvPr>
          <p:cNvGrpSpPr/>
          <p:nvPr/>
        </p:nvGrpSpPr>
        <p:grpSpPr>
          <a:xfrm>
            <a:off x="6785382" y="1097819"/>
            <a:ext cx="4514545" cy="1959424"/>
            <a:chOff x="5346700" y="1598448"/>
            <a:chExt cx="4347391" cy="1886875"/>
          </a:xfrm>
        </p:grpSpPr>
        <p:sp>
          <p:nvSpPr>
            <p:cNvPr id="10" name="TextBox 9">
              <a:extLst>
                <a:ext uri="{FF2B5EF4-FFF2-40B4-BE49-F238E27FC236}">
                  <a16:creationId xmlns:a16="http://schemas.microsoft.com/office/drawing/2014/main" id="{B15CC230-BAFF-44F2-802D-FEDAA4BC4ECB}"/>
                </a:ext>
              </a:extLst>
            </p:cNvPr>
            <p:cNvSpPr txBox="1"/>
            <p:nvPr/>
          </p:nvSpPr>
          <p:spPr>
            <a:xfrm>
              <a:off x="5346700" y="1598448"/>
              <a:ext cx="3310628" cy="346889"/>
            </a:xfrm>
            <a:prstGeom prst="rect">
              <a:avLst/>
            </a:prstGeom>
            <a:noFill/>
          </p:spPr>
          <p:txBody>
            <a:bodyPr wrap="square" rtlCol="0">
              <a:spAutoFit/>
            </a:bodyPr>
            <a:lstStyle/>
            <a:p>
              <a:pPr defTabSz="883832"/>
              <a:r>
                <a:rPr lang="en-US" sz="1741" b="1" dirty="0">
                  <a:solidFill>
                    <a:prstClr val="black"/>
                  </a:solidFill>
                  <a:latin typeface="Arial" panose="020B0604020202020204" pitchFamily="34" charset="0"/>
                </a:rPr>
                <a:t>Functional groups:</a:t>
              </a:r>
            </a:p>
          </p:txBody>
        </p:sp>
        <p:graphicFrame>
          <p:nvGraphicFramePr>
            <p:cNvPr id="12" name="Object 11">
              <a:extLst>
                <a:ext uri="{FF2B5EF4-FFF2-40B4-BE49-F238E27FC236}">
                  <a16:creationId xmlns:a16="http://schemas.microsoft.com/office/drawing/2014/main" id="{4FE21A7F-4F94-49C5-9D81-F2C1E3663234}"/>
                </a:ext>
              </a:extLst>
            </p:cNvPr>
            <p:cNvGraphicFramePr>
              <a:graphicFrameLocks noChangeAspect="1"/>
            </p:cNvGraphicFramePr>
            <p:nvPr/>
          </p:nvGraphicFramePr>
          <p:xfrm>
            <a:off x="5727350" y="2064164"/>
            <a:ext cx="3966741" cy="1078664"/>
          </p:xfrm>
          <a:graphic>
            <a:graphicData uri="http://schemas.openxmlformats.org/presentationml/2006/ole">
              <mc:AlternateContent xmlns:mc="http://schemas.openxmlformats.org/markup-compatibility/2006">
                <mc:Choice xmlns:v="urn:schemas-microsoft-com:vml" Requires="v">
                  <p:oleObj name="MDLDrawObject Class" r:id="rId5" imgW="5429422" imgH="1476307" progId="MDLDrawOLE.MDLDrawObject.1">
                    <p:embed/>
                  </p:oleObj>
                </mc:Choice>
                <mc:Fallback>
                  <p:oleObj name="MDLDrawObject Class" r:id="rId5" imgW="5429422" imgH="1476307" progId="MDLDrawOLE.MDLDrawObject.1">
                    <p:embed/>
                    <p:pic>
                      <p:nvPicPr>
                        <p:cNvPr id="12" name="Object 11">
                          <a:extLst>
                            <a:ext uri="{FF2B5EF4-FFF2-40B4-BE49-F238E27FC236}">
                              <a16:creationId xmlns:a16="http://schemas.microsoft.com/office/drawing/2014/main" id="{4FE21A7F-4F94-49C5-9D81-F2C1E3663234}"/>
                            </a:ext>
                          </a:extLst>
                        </p:cNvPr>
                        <p:cNvPicPr/>
                        <p:nvPr/>
                      </p:nvPicPr>
                      <p:blipFill>
                        <a:blip r:embed="rId6"/>
                        <a:stretch>
                          <a:fillRect/>
                        </a:stretch>
                      </p:blipFill>
                      <p:spPr>
                        <a:xfrm>
                          <a:off x="5727350" y="2064164"/>
                          <a:ext cx="3966741" cy="1078664"/>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40E24A10-4D29-4EE0-9035-03B5435103A5}"/>
                </a:ext>
              </a:extLst>
            </p:cNvPr>
            <p:cNvSpPr txBox="1"/>
            <p:nvPr/>
          </p:nvSpPr>
          <p:spPr>
            <a:xfrm>
              <a:off x="6430783" y="3092309"/>
              <a:ext cx="2868413" cy="393014"/>
            </a:xfrm>
            <a:prstGeom prst="rect">
              <a:avLst/>
            </a:prstGeom>
            <a:noFill/>
          </p:spPr>
          <p:txBody>
            <a:bodyPr wrap="none" rtlCol="0">
              <a:spAutoFit/>
            </a:bodyPr>
            <a:lstStyle/>
            <a:p>
              <a:pPr defTabSz="883832"/>
              <a:r>
                <a:rPr lang="en-US" sz="2052" dirty="0">
                  <a:solidFill>
                    <a:srgbClr val="FF0000"/>
                  </a:solidFill>
                  <a:latin typeface="Arial" panose="020B0604020202020204" pitchFamily="34" charset="0"/>
                </a:rPr>
                <a:t>Carbonyl group –&gt; C=O</a:t>
              </a:r>
            </a:p>
          </p:txBody>
        </p:sp>
        <p:sp>
          <p:nvSpPr>
            <p:cNvPr id="14" name="Oval 13">
              <a:extLst>
                <a:ext uri="{FF2B5EF4-FFF2-40B4-BE49-F238E27FC236}">
                  <a16:creationId xmlns:a16="http://schemas.microsoft.com/office/drawing/2014/main" id="{B432BE9E-6881-4489-8207-14D4FADE97C2}"/>
                </a:ext>
              </a:extLst>
            </p:cNvPr>
            <p:cNvSpPr/>
            <p:nvPr/>
          </p:nvSpPr>
          <p:spPr>
            <a:xfrm rot="20247138">
              <a:off x="5976291" y="2137704"/>
              <a:ext cx="419806" cy="2645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3832"/>
              <a:endParaRPr lang="en-US" sz="2052" dirty="0">
                <a:solidFill>
                  <a:prstClr val="white"/>
                </a:solidFill>
                <a:latin typeface="Arial" panose="020B0604020202020204" pitchFamily="34" charset="0"/>
              </a:endParaRPr>
            </a:p>
          </p:txBody>
        </p:sp>
        <p:sp>
          <p:nvSpPr>
            <p:cNvPr id="15" name="Oval 14">
              <a:extLst>
                <a:ext uri="{FF2B5EF4-FFF2-40B4-BE49-F238E27FC236}">
                  <a16:creationId xmlns:a16="http://schemas.microsoft.com/office/drawing/2014/main" id="{A8BA3F42-73B5-4D90-BC5F-103E6071F69E}"/>
                </a:ext>
              </a:extLst>
            </p:cNvPr>
            <p:cNvSpPr/>
            <p:nvPr/>
          </p:nvSpPr>
          <p:spPr>
            <a:xfrm rot="20247138">
              <a:off x="7286939" y="2135070"/>
              <a:ext cx="419806" cy="2698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3832"/>
              <a:endParaRPr lang="en-US" sz="2052" dirty="0">
                <a:solidFill>
                  <a:prstClr val="white"/>
                </a:solidFill>
                <a:latin typeface="Arial" panose="020B0604020202020204" pitchFamily="34" charset="0"/>
              </a:endParaRPr>
            </a:p>
          </p:txBody>
        </p:sp>
        <p:sp>
          <p:nvSpPr>
            <p:cNvPr id="16" name="Oval 15">
              <a:extLst>
                <a:ext uri="{FF2B5EF4-FFF2-40B4-BE49-F238E27FC236}">
                  <a16:creationId xmlns:a16="http://schemas.microsoft.com/office/drawing/2014/main" id="{46396BAB-4C35-4209-89FB-F851293FBC8D}"/>
                </a:ext>
              </a:extLst>
            </p:cNvPr>
            <p:cNvSpPr/>
            <p:nvPr/>
          </p:nvSpPr>
          <p:spPr>
            <a:xfrm rot="20247138">
              <a:off x="8630373" y="2144015"/>
              <a:ext cx="419806" cy="2698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3832"/>
              <a:endParaRPr lang="en-US" sz="2052" dirty="0">
                <a:solidFill>
                  <a:prstClr val="white"/>
                </a:solidFill>
                <a:latin typeface="Arial" panose="020B0604020202020204" pitchFamily="34" charset="0"/>
              </a:endParaRPr>
            </a:p>
          </p:txBody>
        </p:sp>
      </p:grpSp>
      <p:sp>
        <p:nvSpPr>
          <p:cNvPr id="8" name="Date Placeholder 7">
            <a:extLst>
              <a:ext uri="{FF2B5EF4-FFF2-40B4-BE49-F238E27FC236}">
                <a16:creationId xmlns:a16="http://schemas.microsoft.com/office/drawing/2014/main" id="{4489B6D4-69EB-0EB0-45EA-8C899244AA1B}"/>
              </a:ext>
            </a:extLst>
          </p:cNvPr>
          <p:cNvSpPr>
            <a:spLocks noGrp="1"/>
          </p:cNvSpPr>
          <p:nvPr>
            <p:ph type="dt" sz="half" idx="10"/>
          </p:nvPr>
        </p:nvSpPr>
        <p:spPr/>
        <p:txBody>
          <a:bodyPr/>
          <a:lstStyle/>
          <a:p>
            <a:fld id="{7354CBE9-39BF-4D7C-8E89-6DD762347DA6}" type="datetime1">
              <a:rPr lang="en-US" smtClean="0"/>
              <a:t>1/25/2025</a:t>
            </a:fld>
            <a:endParaRPr lang="en-US"/>
          </a:p>
        </p:txBody>
      </p:sp>
      <p:sp>
        <p:nvSpPr>
          <p:cNvPr id="11" name="Footer Placeholder 10">
            <a:extLst>
              <a:ext uri="{FF2B5EF4-FFF2-40B4-BE49-F238E27FC236}">
                <a16:creationId xmlns:a16="http://schemas.microsoft.com/office/drawing/2014/main" id="{10DD3E1C-54C7-8A48-5043-48D91ADD3EA2}"/>
              </a:ext>
            </a:extLst>
          </p:cNvPr>
          <p:cNvSpPr>
            <a:spLocks noGrp="1"/>
          </p:cNvSpPr>
          <p:nvPr>
            <p:ph type="ftr" sz="quarter" idx="11"/>
          </p:nvPr>
        </p:nvSpPr>
        <p:spPr/>
        <p:txBody>
          <a:bodyPr/>
          <a:lstStyle/>
          <a:p>
            <a:r>
              <a:rPr lang="en-US"/>
              <a:t>Drugs and Disease Spring 2025 - Lecture 3</a:t>
            </a:r>
          </a:p>
        </p:txBody>
      </p:sp>
      <p:sp>
        <p:nvSpPr>
          <p:cNvPr id="17" name="Slide Number Placeholder 16">
            <a:extLst>
              <a:ext uri="{FF2B5EF4-FFF2-40B4-BE49-F238E27FC236}">
                <a16:creationId xmlns:a16="http://schemas.microsoft.com/office/drawing/2014/main" id="{C746F92E-AB19-5C5F-DCBE-B8E5EAE5EEBA}"/>
              </a:ext>
            </a:extLst>
          </p:cNvPr>
          <p:cNvSpPr>
            <a:spLocks noGrp="1"/>
          </p:cNvSpPr>
          <p:nvPr>
            <p:ph type="sldNum" sz="quarter" idx="12"/>
          </p:nvPr>
        </p:nvSpPr>
        <p:spPr/>
        <p:txBody>
          <a:bodyPr/>
          <a:lstStyle/>
          <a:p>
            <a:fld id="{DC3BB032-4020-48F4-953B-341806DC4A2B}" type="slidenum">
              <a:rPr lang="en-US" smtClean="0"/>
              <a:t>21</a:t>
            </a:fld>
            <a:endParaRPr lang="en-US"/>
          </a:p>
        </p:txBody>
      </p:sp>
    </p:spTree>
    <p:extLst>
      <p:ext uri="{BB962C8B-B14F-4D97-AF65-F5344CB8AC3E}">
        <p14:creationId xmlns:p14="http://schemas.microsoft.com/office/powerpoint/2010/main" val="41716248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15106"/>
          <a:stretch/>
        </p:blipFill>
        <p:spPr>
          <a:xfrm>
            <a:off x="1698946" y="2524460"/>
            <a:ext cx="3405340" cy="3599385"/>
          </a:xfrm>
          <a:prstGeom prst="rect">
            <a:avLst/>
          </a:prstGeom>
        </p:spPr>
      </p:pic>
      <p:sp>
        <p:nvSpPr>
          <p:cNvPr id="2" name="Title 1"/>
          <p:cNvSpPr>
            <a:spLocks noGrp="1"/>
          </p:cNvSpPr>
          <p:nvPr>
            <p:ph type="title" idx="4294967295"/>
          </p:nvPr>
        </p:nvSpPr>
        <p:spPr>
          <a:xfrm>
            <a:off x="319881" y="7927"/>
            <a:ext cx="11292681" cy="912949"/>
          </a:xfrm>
        </p:spPr>
        <p:txBody>
          <a:bodyPr>
            <a:noAutofit/>
          </a:bodyPr>
          <a:lstStyle/>
          <a:p>
            <a:r>
              <a:rPr lang="en-US" sz="2800" dirty="0">
                <a:ea typeface="Comic Sans MS" charset="0"/>
              </a:rPr>
              <a:t>3 ways simple sugars (monosaccharides) differ from each other</a:t>
            </a:r>
          </a:p>
        </p:txBody>
      </p:sp>
      <p:sp>
        <p:nvSpPr>
          <p:cNvPr id="6" name="Rectangle 5"/>
          <p:cNvSpPr/>
          <p:nvPr/>
        </p:nvSpPr>
        <p:spPr>
          <a:xfrm>
            <a:off x="1550160" y="2238117"/>
            <a:ext cx="2530508" cy="616836"/>
          </a:xfrm>
          <a:prstGeom prst="rect">
            <a:avLst/>
          </a:prstGeom>
        </p:spPr>
        <p:txBody>
          <a:bodyPr wrap="square">
            <a:spAutoFit/>
          </a:bodyPr>
          <a:lstStyle/>
          <a:p>
            <a:pPr defTabSz="883832"/>
            <a:r>
              <a:rPr lang="en-US" sz="1704" b="1" dirty="0">
                <a:solidFill>
                  <a:prstClr val="black"/>
                </a:solidFill>
                <a:latin typeface="Arial" panose="020B0604020202020204" pitchFamily="34" charset="0"/>
                <a:ea typeface="Comic Sans MS" charset="0"/>
                <a:cs typeface="Arial" panose="020B0604020202020204" pitchFamily="34" charset="0"/>
              </a:rPr>
              <a:t>Aldose: Carbonyl group is located on </a:t>
            </a:r>
            <a:r>
              <a:rPr lang="en-US" sz="1704" b="1" dirty="0">
                <a:solidFill>
                  <a:srgbClr val="FF0000"/>
                </a:solidFill>
                <a:latin typeface="Arial" panose="020B0604020202020204" pitchFamily="34" charset="0"/>
                <a:ea typeface="Comic Sans MS" charset="0"/>
                <a:cs typeface="Arial" panose="020B0604020202020204" pitchFamily="34" charset="0"/>
              </a:rPr>
              <a:t>C</a:t>
            </a:r>
            <a:r>
              <a:rPr lang="en-US" sz="1704" b="1" baseline="-25000" dirty="0">
                <a:solidFill>
                  <a:srgbClr val="FF0000"/>
                </a:solidFill>
                <a:latin typeface="Arial" panose="020B0604020202020204" pitchFamily="34" charset="0"/>
                <a:ea typeface="Comic Sans MS" charset="0"/>
                <a:cs typeface="Arial" panose="020B0604020202020204" pitchFamily="34" charset="0"/>
              </a:rPr>
              <a:t>1</a:t>
            </a:r>
            <a:endParaRPr lang="en-US" sz="1704" baseline="-25000" dirty="0">
              <a:solidFill>
                <a:srgbClr val="FF0000"/>
              </a:solidFill>
              <a:latin typeface="Arial" panose="020B0604020202020204" pitchFamily="34" charset="0"/>
            </a:endParaRPr>
          </a:p>
        </p:txBody>
      </p:sp>
      <p:sp>
        <p:nvSpPr>
          <p:cNvPr id="8" name="Rectangle 7">
            <a:extLst>
              <a:ext uri="{FF2B5EF4-FFF2-40B4-BE49-F238E27FC236}">
                <a16:creationId xmlns:a16="http://schemas.microsoft.com/office/drawing/2014/main" id="{2B8CB9BC-A2D3-44CA-AEF8-0EC0F5895B45}"/>
              </a:ext>
            </a:extLst>
          </p:cNvPr>
          <p:cNvSpPr/>
          <p:nvPr/>
        </p:nvSpPr>
        <p:spPr>
          <a:xfrm>
            <a:off x="1287863" y="816877"/>
            <a:ext cx="4555010" cy="1355499"/>
          </a:xfrm>
          <a:prstGeom prst="rect">
            <a:avLst/>
          </a:prstGeom>
        </p:spPr>
        <p:txBody>
          <a:bodyPr wrap="square">
            <a:spAutoFit/>
          </a:bodyPr>
          <a:lstStyle/>
          <a:p>
            <a:pPr defTabSz="883832"/>
            <a:r>
              <a:rPr lang="en-US" sz="2052" b="1" dirty="0">
                <a:solidFill>
                  <a:srgbClr val="002060"/>
                </a:solidFill>
                <a:latin typeface="Arial" panose="020B0604020202020204" pitchFamily="34" charset="0"/>
                <a:ea typeface="Comic Sans MS" charset="0"/>
                <a:cs typeface="Arial" panose="020B0604020202020204" pitchFamily="34" charset="0"/>
              </a:rPr>
              <a:t>1. Location of the carbonyl group</a:t>
            </a:r>
          </a:p>
          <a:p>
            <a:pPr defTabSz="883832"/>
            <a:r>
              <a:rPr lang="en-US" sz="2052" b="1" dirty="0">
                <a:solidFill>
                  <a:srgbClr val="1F497D">
                    <a:lumMod val="40000"/>
                    <a:lumOff val="60000"/>
                  </a:srgbClr>
                </a:solidFill>
                <a:latin typeface="Arial" panose="020B0604020202020204" pitchFamily="34" charset="0"/>
                <a:ea typeface="Comic Sans MS" charset="0"/>
                <a:cs typeface="Arial" panose="020B0604020202020204" pitchFamily="34" charset="0"/>
              </a:rPr>
              <a:t>2. Number of carbons</a:t>
            </a:r>
          </a:p>
          <a:p>
            <a:pPr defTabSz="883832"/>
            <a:r>
              <a:rPr lang="en-US" sz="2052" b="1" dirty="0">
                <a:solidFill>
                  <a:srgbClr val="1F497D">
                    <a:lumMod val="40000"/>
                    <a:lumOff val="60000"/>
                  </a:srgbClr>
                </a:solidFill>
                <a:latin typeface="Arial" panose="020B0604020202020204" pitchFamily="34" charset="0"/>
                <a:ea typeface="Comic Sans MS" charset="0"/>
                <a:cs typeface="Arial" panose="020B0604020202020204" pitchFamily="34" charset="0"/>
              </a:rPr>
              <a:t>3. Spatial arrangement of atoms (the position of the OH groups)</a:t>
            </a:r>
          </a:p>
        </p:txBody>
      </p:sp>
      <p:sp>
        <p:nvSpPr>
          <p:cNvPr id="11" name="TextBox 10">
            <a:extLst>
              <a:ext uri="{FF2B5EF4-FFF2-40B4-BE49-F238E27FC236}">
                <a16:creationId xmlns:a16="http://schemas.microsoft.com/office/drawing/2014/main" id="{D51C8BE8-C132-4F5F-B5EA-F14271ADA5D4}"/>
              </a:ext>
            </a:extLst>
          </p:cNvPr>
          <p:cNvSpPr txBox="1"/>
          <p:nvPr/>
        </p:nvSpPr>
        <p:spPr>
          <a:xfrm>
            <a:off x="950555" y="6062121"/>
            <a:ext cx="2987708" cy="879087"/>
          </a:xfrm>
          <a:prstGeom prst="rect">
            <a:avLst/>
          </a:prstGeom>
          <a:noFill/>
        </p:spPr>
        <p:txBody>
          <a:bodyPr wrap="square" rtlCol="0">
            <a:spAutoFit/>
          </a:bodyPr>
          <a:lstStyle/>
          <a:p>
            <a:pPr defTabSz="883832"/>
            <a:r>
              <a:rPr lang="en-US" sz="1704" dirty="0">
                <a:solidFill>
                  <a:prstClr val="black"/>
                </a:solidFill>
                <a:latin typeface="Arial" panose="020B0604020202020204" pitchFamily="34" charset="0"/>
              </a:rPr>
              <a:t>Numbering carbons:</a:t>
            </a:r>
          </a:p>
          <a:p>
            <a:pPr defTabSz="883832"/>
            <a:r>
              <a:rPr lang="en-US" sz="1704" dirty="0">
                <a:solidFill>
                  <a:prstClr val="black"/>
                </a:solidFill>
                <a:latin typeface="Arial" panose="020B0604020202020204" pitchFamily="34" charset="0"/>
              </a:rPr>
              <a:t>Carbon 1 is at the end closest to the C=O group.</a:t>
            </a:r>
          </a:p>
        </p:txBody>
      </p:sp>
      <p:sp>
        <p:nvSpPr>
          <p:cNvPr id="12" name="TextBox 11">
            <a:extLst>
              <a:ext uri="{FF2B5EF4-FFF2-40B4-BE49-F238E27FC236}">
                <a16:creationId xmlns:a16="http://schemas.microsoft.com/office/drawing/2014/main" id="{670C1136-BDE9-42BB-B0D1-59FCE21C9B06}"/>
              </a:ext>
            </a:extLst>
          </p:cNvPr>
          <p:cNvSpPr txBox="1"/>
          <p:nvPr/>
        </p:nvSpPr>
        <p:spPr>
          <a:xfrm>
            <a:off x="3928323" y="5956825"/>
            <a:ext cx="1845370" cy="616836"/>
          </a:xfrm>
          <a:prstGeom prst="rect">
            <a:avLst/>
          </a:prstGeom>
          <a:noFill/>
        </p:spPr>
        <p:txBody>
          <a:bodyPr wrap="square" rtlCol="0">
            <a:spAutoFit/>
          </a:bodyPr>
          <a:lstStyle/>
          <a:p>
            <a:pPr defTabSz="883832"/>
            <a:r>
              <a:rPr lang="en-US" sz="1704" i="1" dirty="0">
                <a:solidFill>
                  <a:srgbClr val="00B0F0"/>
                </a:solidFill>
                <a:latin typeface="Arial" panose="020B0604020202020204" pitchFamily="34" charset="0"/>
              </a:rPr>
              <a:t>What carbon is the carbonyl?</a:t>
            </a:r>
          </a:p>
        </p:txBody>
      </p:sp>
      <mc:AlternateContent xmlns:mc="http://schemas.openxmlformats.org/markup-compatibility/2006" xmlns:p14="http://schemas.microsoft.com/office/powerpoint/2010/main">
        <mc:Choice Requires="p14">
          <p:contentPart p14:bwMode="auto" r:id="rId4">
            <p14:nvContentPartPr>
              <p14:cNvPr id="46" name="Ink 45">
                <a:extLst>
                  <a:ext uri="{FF2B5EF4-FFF2-40B4-BE49-F238E27FC236}">
                    <a16:creationId xmlns:a16="http://schemas.microsoft.com/office/drawing/2014/main" id="{86A1EC28-561A-4539-B793-91E6E9B96D36}"/>
                  </a:ext>
                </a:extLst>
              </p14:cNvPr>
              <p14:cNvContentPartPr/>
              <p14:nvPr/>
            </p14:nvContentPartPr>
            <p14:xfrm>
              <a:off x="6118403" y="5829224"/>
              <a:ext cx="29575" cy="9047"/>
            </p14:xfrm>
          </p:contentPart>
        </mc:Choice>
        <mc:Fallback xmlns="">
          <p:pic>
            <p:nvPicPr>
              <p:cNvPr id="46" name="Ink 45">
                <a:extLst>
                  <a:ext uri="{FF2B5EF4-FFF2-40B4-BE49-F238E27FC236}">
                    <a16:creationId xmlns:a16="http://schemas.microsoft.com/office/drawing/2014/main" id="{86A1EC28-561A-4539-B793-91E6E9B96D36}"/>
                  </a:ext>
                </a:extLst>
              </p:cNvPr>
              <p:cNvPicPr/>
              <p:nvPr/>
            </p:nvPicPr>
            <p:blipFill>
              <a:blip r:embed="rId5"/>
              <a:stretch>
                <a:fillRect/>
              </a:stretch>
            </p:blipFill>
            <p:spPr>
              <a:xfrm>
                <a:off x="6109386" y="5820177"/>
                <a:ext cx="47248" cy="26779"/>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7" name="Ink 46">
                <a:extLst>
                  <a:ext uri="{FF2B5EF4-FFF2-40B4-BE49-F238E27FC236}">
                    <a16:creationId xmlns:a16="http://schemas.microsoft.com/office/drawing/2014/main" id="{D06BACCE-A559-4AF1-9B3A-26FD9659236A}"/>
                  </a:ext>
                </a:extLst>
              </p14:cNvPr>
              <p14:cNvContentPartPr/>
              <p14:nvPr/>
            </p14:nvContentPartPr>
            <p14:xfrm>
              <a:off x="8400613" y="5875152"/>
              <a:ext cx="14615" cy="5568"/>
            </p14:xfrm>
          </p:contentPart>
        </mc:Choice>
        <mc:Fallback xmlns="">
          <p:pic>
            <p:nvPicPr>
              <p:cNvPr id="47" name="Ink 46">
                <a:extLst>
                  <a:ext uri="{FF2B5EF4-FFF2-40B4-BE49-F238E27FC236}">
                    <a16:creationId xmlns:a16="http://schemas.microsoft.com/office/drawing/2014/main" id="{D06BACCE-A559-4AF1-9B3A-26FD9659236A}"/>
                  </a:ext>
                </a:extLst>
              </p:cNvPr>
              <p:cNvPicPr/>
              <p:nvPr/>
            </p:nvPicPr>
            <p:blipFill>
              <a:blip r:embed="rId7"/>
              <a:stretch>
                <a:fillRect/>
              </a:stretch>
            </p:blipFill>
            <p:spPr>
              <a:xfrm>
                <a:off x="8391479" y="5866452"/>
                <a:ext cx="32518" cy="22620"/>
              </a:xfrm>
              <a:prstGeom prst="rect">
                <a:avLst/>
              </a:prstGeom>
            </p:spPr>
          </p:pic>
        </mc:Fallback>
      </mc:AlternateContent>
      <p:pic>
        <p:nvPicPr>
          <p:cNvPr id="13" name="Picture 12">
            <a:extLst>
              <a:ext uri="{FF2B5EF4-FFF2-40B4-BE49-F238E27FC236}">
                <a16:creationId xmlns:a16="http://schemas.microsoft.com/office/drawing/2014/main" id="{35E3F219-13E0-4E6B-851E-B10A0199A3B2}"/>
              </a:ext>
            </a:extLst>
          </p:cNvPr>
          <p:cNvPicPr>
            <a:picLocks noChangeAspect="1"/>
          </p:cNvPicPr>
          <p:nvPr/>
        </p:nvPicPr>
        <p:blipFill rotWithShape="1">
          <a:blip r:embed="rId8"/>
          <a:srcRect l="13703" t="11025" r="8555" b="-158"/>
          <a:stretch/>
        </p:blipFill>
        <p:spPr>
          <a:xfrm>
            <a:off x="6753580" y="2277292"/>
            <a:ext cx="4555010" cy="4199534"/>
          </a:xfrm>
          <a:prstGeom prst="rect">
            <a:avLst/>
          </a:prstGeom>
        </p:spPr>
      </p:pic>
      <p:sp>
        <p:nvSpPr>
          <p:cNvPr id="14" name="Rectangle 13">
            <a:extLst>
              <a:ext uri="{FF2B5EF4-FFF2-40B4-BE49-F238E27FC236}">
                <a16:creationId xmlns:a16="http://schemas.microsoft.com/office/drawing/2014/main" id="{8E934EB0-226C-49A2-98AE-98B97F65DD65}"/>
              </a:ext>
            </a:extLst>
          </p:cNvPr>
          <p:cNvSpPr/>
          <p:nvPr/>
        </p:nvSpPr>
        <p:spPr>
          <a:xfrm>
            <a:off x="6860331" y="903890"/>
            <a:ext cx="4573671" cy="1355499"/>
          </a:xfrm>
          <a:prstGeom prst="rect">
            <a:avLst/>
          </a:prstGeom>
        </p:spPr>
        <p:txBody>
          <a:bodyPr wrap="square">
            <a:spAutoFit/>
          </a:bodyPr>
          <a:lstStyle/>
          <a:p>
            <a:pPr defTabSz="883832"/>
            <a:r>
              <a:rPr lang="en-US" sz="2052" b="1" dirty="0">
                <a:solidFill>
                  <a:srgbClr val="1F497D">
                    <a:lumMod val="40000"/>
                    <a:lumOff val="60000"/>
                  </a:srgbClr>
                </a:solidFill>
                <a:latin typeface="Arial" panose="020B0604020202020204" pitchFamily="34" charset="0"/>
                <a:ea typeface="Comic Sans MS" charset="0"/>
                <a:cs typeface="Arial" panose="020B0604020202020204" pitchFamily="34" charset="0"/>
              </a:rPr>
              <a:t>1. Location of the carbonyl group</a:t>
            </a:r>
          </a:p>
          <a:p>
            <a:pPr defTabSz="883832"/>
            <a:r>
              <a:rPr lang="en-US" sz="2052" b="1" dirty="0">
                <a:solidFill>
                  <a:srgbClr val="002060"/>
                </a:solidFill>
                <a:latin typeface="Arial" panose="020B0604020202020204" pitchFamily="34" charset="0"/>
                <a:ea typeface="Comic Sans MS" charset="0"/>
                <a:cs typeface="Arial" panose="020B0604020202020204" pitchFamily="34" charset="0"/>
              </a:rPr>
              <a:t>2. Number of carbons</a:t>
            </a:r>
          </a:p>
          <a:p>
            <a:pPr defTabSz="883832"/>
            <a:r>
              <a:rPr lang="en-US" sz="2052" b="1" dirty="0">
                <a:solidFill>
                  <a:srgbClr val="1F497D">
                    <a:lumMod val="40000"/>
                    <a:lumOff val="60000"/>
                  </a:srgbClr>
                </a:solidFill>
                <a:latin typeface="Arial" panose="020B0604020202020204" pitchFamily="34" charset="0"/>
                <a:ea typeface="Comic Sans MS" charset="0"/>
                <a:cs typeface="Arial" panose="020B0604020202020204" pitchFamily="34" charset="0"/>
              </a:rPr>
              <a:t>3. Spatial arrangement of atoms (the position of the OH groups)</a:t>
            </a:r>
          </a:p>
        </p:txBody>
      </p:sp>
      <p:sp>
        <p:nvSpPr>
          <p:cNvPr id="3" name="Date Placeholder 2">
            <a:extLst>
              <a:ext uri="{FF2B5EF4-FFF2-40B4-BE49-F238E27FC236}">
                <a16:creationId xmlns:a16="http://schemas.microsoft.com/office/drawing/2014/main" id="{415F0B10-6C79-C8C8-A95A-B3B5B948A8AC}"/>
              </a:ext>
            </a:extLst>
          </p:cNvPr>
          <p:cNvSpPr>
            <a:spLocks noGrp="1"/>
          </p:cNvSpPr>
          <p:nvPr>
            <p:ph type="dt" sz="half" idx="10"/>
          </p:nvPr>
        </p:nvSpPr>
        <p:spPr/>
        <p:txBody>
          <a:bodyPr/>
          <a:lstStyle/>
          <a:p>
            <a:fld id="{00293170-24DB-4DA2-9686-D63174C81F16}" type="datetime1">
              <a:rPr lang="en-US" smtClean="0"/>
              <a:t>1/25/2025</a:t>
            </a:fld>
            <a:endParaRPr lang="en-US"/>
          </a:p>
        </p:txBody>
      </p:sp>
      <p:sp>
        <p:nvSpPr>
          <p:cNvPr id="5" name="Footer Placeholder 4">
            <a:extLst>
              <a:ext uri="{FF2B5EF4-FFF2-40B4-BE49-F238E27FC236}">
                <a16:creationId xmlns:a16="http://schemas.microsoft.com/office/drawing/2014/main" id="{F99E8FE5-63E2-5CE4-7E4C-22A455B95074}"/>
              </a:ext>
            </a:extLst>
          </p:cNvPr>
          <p:cNvSpPr>
            <a:spLocks noGrp="1"/>
          </p:cNvSpPr>
          <p:nvPr>
            <p:ph type="ftr" sz="quarter" idx="11"/>
          </p:nvPr>
        </p:nvSpPr>
        <p:spPr/>
        <p:txBody>
          <a:bodyPr/>
          <a:lstStyle/>
          <a:p>
            <a:r>
              <a:rPr lang="en-US"/>
              <a:t>Drugs and Disease Spring 2025 - Lecture 3</a:t>
            </a:r>
          </a:p>
        </p:txBody>
      </p:sp>
      <p:sp>
        <p:nvSpPr>
          <p:cNvPr id="7" name="Slide Number Placeholder 6">
            <a:extLst>
              <a:ext uri="{FF2B5EF4-FFF2-40B4-BE49-F238E27FC236}">
                <a16:creationId xmlns:a16="http://schemas.microsoft.com/office/drawing/2014/main" id="{8B3139F4-4046-639F-C0D6-C82AD4123EAE}"/>
              </a:ext>
            </a:extLst>
          </p:cNvPr>
          <p:cNvSpPr>
            <a:spLocks noGrp="1"/>
          </p:cNvSpPr>
          <p:nvPr>
            <p:ph type="sldNum" sz="quarter" idx="12"/>
          </p:nvPr>
        </p:nvSpPr>
        <p:spPr/>
        <p:txBody>
          <a:bodyPr/>
          <a:lstStyle/>
          <a:p>
            <a:fld id="{DC3BB032-4020-48F4-953B-341806DC4A2B}" type="slidenum">
              <a:rPr lang="en-US" smtClean="0"/>
              <a:t>22</a:t>
            </a:fld>
            <a:endParaRPr lang="en-US"/>
          </a:p>
        </p:txBody>
      </p:sp>
    </p:spTree>
    <p:extLst>
      <p:ext uri="{BB962C8B-B14F-4D97-AF65-F5344CB8AC3E}">
        <p14:creationId xmlns:p14="http://schemas.microsoft.com/office/powerpoint/2010/main" val="4336954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784AD3B8-9B3F-B7AD-508B-D9D6827E5D72}"/>
              </a:ext>
            </a:extLst>
          </p:cNvPr>
          <p:cNvGrpSpPr/>
          <p:nvPr/>
        </p:nvGrpSpPr>
        <p:grpSpPr>
          <a:xfrm>
            <a:off x="4711104" y="701050"/>
            <a:ext cx="7177878" cy="2968128"/>
            <a:chOff x="2880054" y="553558"/>
            <a:chExt cx="6739956" cy="2787043"/>
          </a:xfrm>
        </p:grpSpPr>
        <p:pic>
          <p:nvPicPr>
            <p:cNvPr id="5" name="Picture 4" descr="05_02_sugar_hydroxyl-L">
              <a:extLst>
                <a:ext uri="{FF2B5EF4-FFF2-40B4-BE49-F238E27FC236}">
                  <a16:creationId xmlns:a16="http://schemas.microsoft.com/office/drawing/2014/main" id="{8C6F730C-C8AE-4459-984A-56919B0E26C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349" r="52942" b="3598"/>
            <a:stretch/>
          </p:blipFill>
          <p:spPr bwMode="auto">
            <a:xfrm>
              <a:off x="4568687" y="631793"/>
              <a:ext cx="1505162" cy="2708808"/>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6" name="Object 5">
              <a:extLst>
                <a:ext uri="{FF2B5EF4-FFF2-40B4-BE49-F238E27FC236}">
                  <a16:creationId xmlns:a16="http://schemas.microsoft.com/office/drawing/2014/main" id="{FE523792-95D6-4F03-B495-7043BC7F1623}"/>
                </a:ext>
              </a:extLst>
            </p:cNvPr>
            <p:cNvGraphicFramePr>
              <a:graphicFrameLocks noChangeAspect="1"/>
            </p:cNvGraphicFramePr>
            <p:nvPr/>
          </p:nvGraphicFramePr>
          <p:xfrm>
            <a:off x="2880054" y="676587"/>
            <a:ext cx="1495689" cy="2601261"/>
          </p:xfrm>
          <a:graphic>
            <a:graphicData uri="http://schemas.openxmlformats.org/presentationml/2006/ole">
              <mc:AlternateContent xmlns:mc="http://schemas.openxmlformats.org/markup-compatibility/2006">
                <mc:Choice xmlns:v="urn:schemas-microsoft-com:vml" Requires="v">
                  <p:oleObj name="MDLDrawObject Class" r:id="rId4" imgW="1589695" imgH="2762119" progId="MDLDrawOLE.MDLDrawObject.1">
                    <p:embed/>
                  </p:oleObj>
                </mc:Choice>
                <mc:Fallback>
                  <p:oleObj name="MDLDrawObject Class" r:id="rId4" imgW="1589695" imgH="2762119" progId="MDLDrawOLE.MDLDrawObject.1">
                    <p:embed/>
                    <p:pic>
                      <p:nvPicPr>
                        <p:cNvPr id="6" name="Object 5">
                          <a:extLst>
                            <a:ext uri="{FF2B5EF4-FFF2-40B4-BE49-F238E27FC236}">
                              <a16:creationId xmlns:a16="http://schemas.microsoft.com/office/drawing/2014/main" id="{FE523792-95D6-4F03-B495-7043BC7F1623}"/>
                            </a:ext>
                          </a:extLst>
                        </p:cNvPr>
                        <p:cNvPicPr/>
                        <p:nvPr/>
                      </p:nvPicPr>
                      <p:blipFill>
                        <a:blip r:embed="rId5"/>
                        <a:stretch>
                          <a:fillRect/>
                        </a:stretch>
                      </p:blipFill>
                      <p:spPr>
                        <a:xfrm>
                          <a:off x="2880054" y="676587"/>
                          <a:ext cx="1495689" cy="2601261"/>
                        </a:xfrm>
                        <a:prstGeom prst="rect">
                          <a:avLst/>
                        </a:prstGeom>
                      </p:spPr>
                    </p:pic>
                  </p:oleObj>
                </mc:Fallback>
              </mc:AlternateContent>
            </a:graphicData>
          </a:graphic>
        </p:graphicFrame>
        <p:pic>
          <p:nvPicPr>
            <p:cNvPr id="7" name="Picture 4" descr="05_02_sugar_hydroxyl-L">
              <a:extLst>
                <a:ext uri="{FF2B5EF4-FFF2-40B4-BE49-F238E27FC236}">
                  <a16:creationId xmlns:a16="http://schemas.microsoft.com/office/drawing/2014/main" id="{A3FB58DB-B1BA-4B18-87E7-E603CC46264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5411" t="1717" r="67" b="1881"/>
            <a:stretch/>
          </p:blipFill>
          <p:spPr bwMode="auto">
            <a:xfrm>
              <a:off x="8238045" y="553558"/>
              <a:ext cx="1381965" cy="2708808"/>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8" name="Object 7">
              <a:extLst>
                <a:ext uri="{FF2B5EF4-FFF2-40B4-BE49-F238E27FC236}">
                  <a16:creationId xmlns:a16="http://schemas.microsoft.com/office/drawing/2014/main" id="{C31EF96A-B40B-4BA3-A458-59B06E63E7FB}"/>
                </a:ext>
              </a:extLst>
            </p:cNvPr>
            <p:cNvGraphicFramePr>
              <a:graphicFrameLocks noChangeAspect="1"/>
            </p:cNvGraphicFramePr>
            <p:nvPr/>
          </p:nvGraphicFramePr>
          <p:xfrm>
            <a:off x="6648786" y="606332"/>
            <a:ext cx="1505162" cy="2617383"/>
          </p:xfrm>
          <a:graphic>
            <a:graphicData uri="http://schemas.openxmlformats.org/presentationml/2006/ole">
              <mc:AlternateContent xmlns:mc="http://schemas.openxmlformats.org/markup-compatibility/2006">
                <mc:Choice xmlns:v="urn:schemas-microsoft-com:vml" Requires="v">
                  <p:oleObj name="MDLDrawObject Class" r:id="rId6" imgW="1599559" imgH="2781037" progId="MDLDrawOLE.MDLDrawObject.1">
                    <p:embed/>
                  </p:oleObj>
                </mc:Choice>
                <mc:Fallback>
                  <p:oleObj name="MDLDrawObject Class" r:id="rId6" imgW="1599559" imgH="2781037" progId="MDLDrawOLE.MDLDrawObject.1">
                    <p:embed/>
                    <p:pic>
                      <p:nvPicPr>
                        <p:cNvPr id="8" name="Object 7">
                          <a:extLst>
                            <a:ext uri="{FF2B5EF4-FFF2-40B4-BE49-F238E27FC236}">
                              <a16:creationId xmlns:a16="http://schemas.microsoft.com/office/drawing/2014/main" id="{C31EF96A-B40B-4BA3-A458-59B06E63E7FB}"/>
                            </a:ext>
                          </a:extLst>
                        </p:cNvPr>
                        <p:cNvPicPr/>
                        <p:nvPr/>
                      </p:nvPicPr>
                      <p:blipFill>
                        <a:blip r:embed="rId7"/>
                        <a:stretch>
                          <a:fillRect/>
                        </a:stretch>
                      </p:blipFill>
                      <p:spPr>
                        <a:xfrm>
                          <a:off x="6648786" y="606332"/>
                          <a:ext cx="1505162" cy="2617383"/>
                        </a:xfrm>
                        <a:prstGeom prst="rect">
                          <a:avLst/>
                        </a:prstGeom>
                      </p:spPr>
                    </p:pic>
                  </p:oleObj>
                </mc:Fallback>
              </mc:AlternateContent>
            </a:graphicData>
          </a:graphic>
        </p:graphicFrame>
      </p:grpSp>
      <p:graphicFrame>
        <p:nvGraphicFramePr>
          <p:cNvPr id="9" name="Object 8">
            <a:extLst>
              <a:ext uri="{FF2B5EF4-FFF2-40B4-BE49-F238E27FC236}">
                <a16:creationId xmlns:a16="http://schemas.microsoft.com/office/drawing/2014/main" id="{5060381F-B450-4A8A-A192-B0E5376935CA}"/>
              </a:ext>
            </a:extLst>
          </p:cNvPr>
          <p:cNvGraphicFramePr>
            <a:graphicFrameLocks noChangeAspect="1"/>
          </p:cNvGraphicFramePr>
          <p:nvPr/>
        </p:nvGraphicFramePr>
        <p:xfrm>
          <a:off x="6078733" y="3770285"/>
          <a:ext cx="5511421" cy="2748813"/>
        </p:xfrm>
        <a:graphic>
          <a:graphicData uri="http://schemas.openxmlformats.org/presentationml/2006/ole">
            <mc:AlternateContent xmlns:mc="http://schemas.openxmlformats.org/markup-compatibility/2006">
              <mc:Choice xmlns:v="urn:schemas-microsoft-com:vml" Requires="v">
                <p:oleObj name="MDLDrawObject Class" r:id="rId8" imgW="9648252" imgH="4810059" progId="MDLDrawOLE.MDLDrawObject.1">
                  <p:embed/>
                </p:oleObj>
              </mc:Choice>
              <mc:Fallback>
                <p:oleObj name="MDLDrawObject Class" r:id="rId8" imgW="9648252" imgH="4810059" progId="MDLDrawOLE.MDLDrawObject.1">
                  <p:embed/>
                  <p:pic>
                    <p:nvPicPr>
                      <p:cNvPr id="9" name="Object 8">
                        <a:extLst>
                          <a:ext uri="{FF2B5EF4-FFF2-40B4-BE49-F238E27FC236}">
                            <a16:creationId xmlns:a16="http://schemas.microsoft.com/office/drawing/2014/main" id="{5060381F-B450-4A8A-A192-B0E5376935CA}"/>
                          </a:ext>
                        </a:extLst>
                      </p:cNvPr>
                      <p:cNvPicPr/>
                      <p:nvPr/>
                    </p:nvPicPr>
                    <p:blipFill>
                      <a:blip r:embed="rId9"/>
                      <a:stretch>
                        <a:fillRect/>
                      </a:stretch>
                    </p:blipFill>
                    <p:spPr>
                      <a:xfrm>
                        <a:off x="6078733" y="3770285"/>
                        <a:ext cx="5511421" cy="2748813"/>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D934AA9C-6881-4010-8D35-A8B8ADDACAF5}"/>
              </a:ext>
            </a:extLst>
          </p:cNvPr>
          <p:cNvSpPr txBox="1"/>
          <p:nvPr/>
        </p:nvSpPr>
        <p:spPr>
          <a:xfrm>
            <a:off x="3984993" y="6135337"/>
            <a:ext cx="1857880" cy="1039708"/>
          </a:xfrm>
          <a:prstGeom prst="rect">
            <a:avLst/>
          </a:prstGeom>
          <a:noFill/>
        </p:spPr>
        <p:txBody>
          <a:bodyPr wrap="square" rtlCol="0">
            <a:spAutoFit/>
          </a:bodyPr>
          <a:lstStyle/>
          <a:p>
            <a:r>
              <a:rPr lang="en-US" sz="2052" dirty="0">
                <a:latin typeface="Arial" panose="020B0604020202020204" pitchFamily="34" charset="0"/>
              </a:rPr>
              <a:t>Enzyme specific for a-glucose</a:t>
            </a:r>
          </a:p>
        </p:txBody>
      </p:sp>
      <p:cxnSp>
        <p:nvCxnSpPr>
          <p:cNvPr id="15" name="Straight Arrow Connector 14">
            <a:extLst>
              <a:ext uri="{FF2B5EF4-FFF2-40B4-BE49-F238E27FC236}">
                <a16:creationId xmlns:a16="http://schemas.microsoft.com/office/drawing/2014/main" id="{5AE45F64-1D27-4754-AC28-83B50797176C}"/>
              </a:ext>
            </a:extLst>
          </p:cNvPr>
          <p:cNvCxnSpPr>
            <a:cxnSpLocks/>
            <a:stCxn id="13" idx="3"/>
          </p:cNvCxnSpPr>
          <p:nvPr/>
        </p:nvCxnSpPr>
        <p:spPr>
          <a:xfrm flipV="1">
            <a:off x="5842873" y="5985397"/>
            <a:ext cx="1086597" cy="6697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3DD4292-601A-CD96-A0F4-36AC81BC34C2}"/>
              </a:ext>
            </a:extLst>
          </p:cNvPr>
          <p:cNvSpPr/>
          <p:nvPr/>
        </p:nvSpPr>
        <p:spPr>
          <a:xfrm>
            <a:off x="204935" y="2408237"/>
            <a:ext cx="3029638" cy="4513415"/>
          </a:xfrm>
          <a:prstGeom prst="rect">
            <a:avLst/>
          </a:prstGeom>
        </p:spPr>
        <p:txBody>
          <a:bodyPr wrap="square">
            <a:spAutoFit/>
          </a:bodyPr>
          <a:lstStyle/>
          <a:p>
            <a:pPr defTabSz="883832"/>
            <a:r>
              <a:rPr lang="en-US" sz="2000" dirty="0">
                <a:solidFill>
                  <a:prstClr val="black"/>
                </a:solidFill>
                <a:latin typeface="Arial" panose="020B0604020202020204" pitchFamily="34" charset="0"/>
                <a:ea typeface="Comic Sans MS" charset="0"/>
                <a:cs typeface="Comic Sans MS" charset="0"/>
              </a:rPr>
              <a:t>Both have the same chemical formula C</a:t>
            </a:r>
            <a:r>
              <a:rPr lang="en-US" sz="2000" baseline="-25000" dirty="0">
                <a:solidFill>
                  <a:prstClr val="black"/>
                </a:solidFill>
                <a:latin typeface="Arial" panose="020B0604020202020204" pitchFamily="34" charset="0"/>
                <a:ea typeface="Comic Sans MS" charset="0"/>
                <a:cs typeface="Comic Sans MS" charset="0"/>
              </a:rPr>
              <a:t>6</a:t>
            </a:r>
            <a:r>
              <a:rPr lang="en-US" sz="2000" dirty="0">
                <a:solidFill>
                  <a:prstClr val="black"/>
                </a:solidFill>
                <a:latin typeface="Arial" panose="020B0604020202020204" pitchFamily="34" charset="0"/>
                <a:ea typeface="Comic Sans MS" charset="0"/>
                <a:cs typeface="Comic Sans MS" charset="0"/>
              </a:rPr>
              <a:t>H</a:t>
            </a:r>
            <a:r>
              <a:rPr lang="en-US" sz="2000" baseline="-25000" dirty="0">
                <a:solidFill>
                  <a:prstClr val="black"/>
                </a:solidFill>
                <a:latin typeface="Arial" panose="020B0604020202020204" pitchFamily="34" charset="0"/>
                <a:ea typeface="Comic Sans MS" charset="0"/>
                <a:cs typeface="Comic Sans MS" charset="0"/>
              </a:rPr>
              <a:t>12</a:t>
            </a:r>
            <a:r>
              <a:rPr lang="en-US" sz="2000" dirty="0">
                <a:solidFill>
                  <a:prstClr val="black"/>
                </a:solidFill>
                <a:latin typeface="Arial" panose="020B0604020202020204" pitchFamily="34" charset="0"/>
                <a:ea typeface="Comic Sans MS" charset="0"/>
                <a:cs typeface="Comic Sans MS" charset="0"/>
              </a:rPr>
              <a:t>O</a:t>
            </a:r>
            <a:r>
              <a:rPr lang="en-US" sz="2000" baseline="-25000" dirty="0">
                <a:solidFill>
                  <a:prstClr val="black"/>
                </a:solidFill>
                <a:latin typeface="Arial" panose="020B0604020202020204" pitchFamily="34" charset="0"/>
                <a:ea typeface="Comic Sans MS" charset="0"/>
                <a:cs typeface="Comic Sans MS" charset="0"/>
              </a:rPr>
              <a:t>6</a:t>
            </a:r>
            <a:r>
              <a:rPr lang="en-US" sz="2000" dirty="0">
                <a:solidFill>
                  <a:prstClr val="black"/>
                </a:solidFill>
                <a:latin typeface="Arial" panose="020B0604020202020204" pitchFamily="34" charset="0"/>
                <a:ea typeface="Comic Sans MS" charset="0"/>
                <a:cs typeface="Comic Sans MS" charset="0"/>
              </a:rPr>
              <a:t>. Both are aldose sugars with 6 carbons. </a:t>
            </a:r>
          </a:p>
          <a:p>
            <a:pPr defTabSz="883832"/>
            <a:r>
              <a:rPr lang="en-US" sz="2000" dirty="0">
                <a:solidFill>
                  <a:prstClr val="black"/>
                </a:solidFill>
                <a:latin typeface="Arial" panose="020B0604020202020204" pitchFamily="34" charset="0"/>
                <a:ea typeface="Comic Sans MS" charset="0"/>
                <a:cs typeface="Comic Sans MS" charset="0"/>
              </a:rPr>
              <a:t>Yet their functions are different.</a:t>
            </a:r>
          </a:p>
          <a:p>
            <a:pPr marL="276197" indent="-276197" defTabSz="883832">
              <a:buFont typeface="Arial" panose="020B0604020202020204" pitchFamily="34" charset="0"/>
              <a:buChar char="•"/>
            </a:pPr>
            <a:r>
              <a:rPr lang="en-US" sz="2000" dirty="0">
                <a:solidFill>
                  <a:prstClr val="black"/>
                </a:solidFill>
                <a:latin typeface="Arial" panose="020B0604020202020204" pitchFamily="34" charset="0"/>
                <a:ea typeface="Comic Sans MS" charset="0"/>
                <a:cs typeface="Comic Sans MS" charset="0"/>
              </a:rPr>
              <a:t>Glucose can be used for energy immediately.</a:t>
            </a:r>
          </a:p>
          <a:p>
            <a:pPr marL="276197" indent="-276197" defTabSz="883832">
              <a:buFont typeface="Arial" panose="020B0604020202020204" pitchFamily="34" charset="0"/>
              <a:buChar char="•"/>
            </a:pPr>
            <a:r>
              <a:rPr lang="en-US" sz="2000" dirty="0">
                <a:solidFill>
                  <a:prstClr val="black"/>
                </a:solidFill>
                <a:latin typeface="Arial" panose="020B0604020202020204" pitchFamily="34" charset="0"/>
                <a:ea typeface="Comic Sans MS" charset="0"/>
                <a:cs typeface="Comic Sans MS" charset="0"/>
              </a:rPr>
              <a:t>Galactose has to be converted to glucose before it can be used for energy.</a:t>
            </a:r>
          </a:p>
        </p:txBody>
      </p:sp>
      <p:sp>
        <p:nvSpPr>
          <p:cNvPr id="12" name="Rectangle 11">
            <a:extLst>
              <a:ext uri="{FF2B5EF4-FFF2-40B4-BE49-F238E27FC236}">
                <a16:creationId xmlns:a16="http://schemas.microsoft.com/office/drawing/2014/main" id="{A982FE18-9B80-3B9E-BADD-ED1A83B156F5}"/>
              </a:ext>
            </a:extLst>
          </p:cNvPr>
          <p:cNvSpPr/>
          <p:nvPr/>
        </p:nvSpPr>
        <p:spPr>
          <a:xfrm>
            <a:off x="209367" y="924998"/>
            <a:ext cx="4494760" cy="1355499"/>
          </a:xfrm>
          <a:prstGeom prst="rect">
            <a:avLst/>
          </a:prstGeom>
        </p:spPr>
        <p:txBody>
          <a:bodyPr wrap="square">
            <a:spAutoFit/>
          </a:bodyPr>
          <a:lstStyle/>
          <a:p>
            <a:pPr defTabSz="883832"/>
            <a:r>
              <a:rPr lang="en-US" sz="2052" b="1" dirty="0">
                <a:solidFill>
                  <a:srgbClr val="1F497D">
                    <a:lumMod val="40000"/>
                    <a:lumOff val="60000"/>
                  </a:srgbClr>
                </a:solidFill>
                <a:latin typeface="Arial" panose="020B0604020202020204" pitchFamily="34" charset="0"/>
                <a:ea typeface="Comic Sans MS" charset="0"/>
                <a:cs typeface="Comic Sans MS" charset="0"/>
              </a:rPr>
              <a:t>1. Location of the carbonyl group</a:t>
            </a:r>
          </a:p>
          <a:p>
            <a:pPr defTabSz="883832"/>
            <a:r>
              <a:rPr lang="en-US" sz="2052" b="1" dirty="0">
                <a:solidFill>
                  <a:srgbClr val="1F497D">
                    <a:lumMod val="40000"/>
                    <a:lumOff val="60000"/>
                  </a:srgbClr>
                </a:solidFill>
                <a:latin typeface="Arial" panose="020B0604020202020204" pitchFamily="34" charset="0"/>
                <a:ea typeface="Comic Sans MS" charset="0"/>
                <a:cs typeface="Comic Sans MS" charset="0"/>
              </a:rPr>
              <a:t>2. Number of carbons</a:t>
            </a:r>
          </a:p>
          <a:p>
            <a:pPr defTabSz="883832"/>
            <a:r>
              <a:rPr lang="en-US" sz="2052" b="1" dirty="0">
                <a:solidFill>
                  <a:srgbClr val="002060"/>
                </a:solidFill>
                <a:latin typeface="Arial" panose="020B0604020202020204" pitchFamily="34" charset="0"/>
                <a:ea typeface="Comic Sans MS" charset="0"/>
                <a:cs typeface="Comic Sans MS" charset="0"/>
              </a:rPr>
              <a:t>3. Spatial arrangement of atoms (the position of the OH groups)</a:t>
            </a:r>
          </a:p>
        </p:txBody>
      </p:sp>
      <p:sp>
        <p:nvSpPr>
          <p:cNvPr id="14" name="Title 1">
            <a:extLst>
              <a:ext uri="{FF2B5EF4-FFF2-40B4-BE49-F238E27FC236}">
                <a16:creationId xmlns:a16="http://schemas.microsoft.com/office/drawing/2014/main" id="{D1DBC3D6-E87E-C905-AC79-CA8ADF93B5E5}"/>
              </a:ext>
            </a:extLst>
          </p:cNvPr>
          <p:cNvSpPr txBox="1">
            <a:spLocks/>
          </p:cNvSpPr>
          <p:nvPr/>
        </p:nvSpPr>
        <p:spPr>
          <a:xfrm>
            <a:off x="319881" y="103348"/>
            <a:ext cx="11887200" cy="91295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Calibri" panose="020F0502020204030204" pitchFamily="34" charset="0"/>
                <a:ea typeface="+mj-ea"/>
                <a:cs typeface="+mj-cs"/>
              </a:defRPr>
            </a:lvl1pPr>
          </a:lstStyle>
          <a:p>
            <a:r>
              <a:rPr lang="en-US" sz="2800" dirty="0">
                <a:latin typeface="Arial" panose="020B0604020202020204" pitchFamily="34" charset="0"/>
                <a:ea typeface="Comic Sans MS" charset="0"/>
              </a:rPr>
              <a:t>3 ways simple sugars (monosaccharides) differ from each other</a:t>
            </a:r>
          </a:p>
        </p:txBody>
      </p:sp>
      <p:sp>
        <p:nvSpPr>
          <p:cNvPr id="17" name="TextBox 16">
            <a:extLst>
              <a:ext uri="{FF2B5EF4-FFF2-40B4-BE49-F238E27FC236}">
                <a16:creationId xmlns:a16="http://schemas.microsoft.com/office/drawing/2014/main" id="{7AA0A602-06B2-A62E-0297-76D6C067852E}"/>
              </a:ext>
            </a:extLst>
          </p:cNvPr>
          <p:cNvSpPr txBox="1"/>
          <p:nvPr/>
        </p:nvSpPr>
        <p:spPr>
          <a:xfrm>
            <a:off x="3189308" y="3439906"/>
            <a:ext cx="3029638" cy="2554545"/>
          </a:xfrm>
          <a:prstGeom prst="rect">
            <a:avLst/>
          </a:prstGeom>
          <a:noFill/>
        </p:spPr>
        <p:txBody>
          <a:bodyPr wrap="square">
            <a:spAutoFit/>
          </a:bodyPr>
          <a:lstStyle/>
          <a:p>
            <a:r>
              <a:rPr lang="en-US" sz="2000" dirty="0">
                <a:latin typeface="Arial" panose="020B0604020202020204" pitchFamily="34" charset="0"/>
              </a:rPr>
              <a:t>They have different interactions with enzymes due to the different chirality at carbon 4.</a:t>
            </a:r>
          </a:p>
          <a:p>
            <a:pPr marL="365189" indent="-365189">
              <a:buFont typeface="Arial" panose="020B0604020202020204" pitchFamily="34" charset="0"/>
              <a:buChar char="•"/>
            </a:pPr>
            <a:r>
              <a:rPr lang="en-US" sz="2000" dirty="0">
                <a:latin typeface="Arial" panose="020B0604020202020204" pitchFamily="34" charset="0"/>
              </a:rPr>
              <a:t>OH is down in glucose</a:t>
            </a:r>
          </a:p>
          <a:p>
            <a:pPr marL="365189" indent="-365189">
              <a:buFont typeface="Arial" panose="020B0604020202020204" pitchFamily="34" charset="0"/>
              <a:buChar char="•"/>
            </a:pPr>
            <a:r>
              <a:rPr lang="en-US" sz="2000" dirty="0">
                <a:latin typeface="Arial" panose="020B0604020202020204" pitchFamily="34" charset="0"/>
              </a:rPr>
              <a:t>OH is up in galactose</a:t>
            </a:r>
          </a:p>
        </p:txBody>
      </p:sp>
      <p:sp>
        <p:nvSpPr>
          <p:cNvPr id="2" name="Date Placeholder 1">
            <a:extLst>
              <a:ext uri="{FF2B5EF4-FFF2-40B4-BE49-F238E27FC236}">
                <a16:creationId xmlns:a16="http://schemas.microsoft.com/office/drawing/2014/main" id="{5B524810-977B-6137-C31E-6DC1B096F423}"/>
              </a:ext>
            </a:extLst>
          </p:cNvPr>
          <p:cNvSpPr>
            <a:spLocks noGrp="1"/>
          </p:cNvSpPr>
          <p:nvPr>
            <p:ph type="dt" sz="half" idx="10"/>
          </p:nvPr>
        </p:nvSpPr>
        <p:spPr/>
        <p:txBody>
          <a:bodyPr/>
          <a:lstStyle/>
          <a:p>
            <a:fld id="{A1ED5F0E-C95B-4521-9689-03FB9D31CE3E}" type="datetime1">
              <a:rPr lang="en-US" smtClean="0"/>
              <a:t>1/25/2025</a:t>
            </a:fld>
            <a:endParaRPr lang="en-US"/>
          </a:p>
        </p:txBody>
      </p:sp>
      <p:sp>
        <p:nvSpPr>
          <p:cNvPr id="3" name="Footer Placeholder 2">
            <a:extLst>
              <a:ext uri="{FF2B5EF4-FFF2-40B4-BE49-F238E27FC236}">
                <a16:creationId xmlns:a16="http://schemas.microsoft.com/office/drawing/2014/main" id="{8EBA7F24-A41D-2FC4-611B-37D7AB2A3B54}"/>
              </a:ext>
            </a:extLst>
          </p:cNvPr>
          <p:cNvSpPr>
            <a:spLocks noGrp="1"/>
          </p:cNvSpPr>
          <p:nvPr>
            <p:ph type="ftr" sz="quarter" idx="11"/>
          </p:nvPr>
        </p:nvSpPr>
        <p:spPr/>
        <p:txBody>
          <a:bodyPr/>
          <a:lstStyle/>
          <a:p>
            <a:r>
              <a:rPr lang="en-US"/>
              <a:t>Drugs and Disease Spring 2025 - Lecture 3</a:t>
            </a:r>
          </a:p>
        </p:txBody>
      </p:sp>
      <p:sp>
        <p:nvSpPr>
          <p:cNvPr id="4" name="Slide Number Placeholder 3">
            <a:extLst>
              <a:ext uri="{FF2B5EF4-FFF2-40B4-BE49-F238E27FC236}">
                <a16:creationId xmlns:a16="http://schemas.microsoft.com/office/drawing/2014/main" id="{D8B4A7E3-04B6-AD62-DBF5-7F9BBAE6D2B6}"/>
              </a:ext>
            </a:extLst>
          </p:cNvPr>
          <p:cNvSpPr>
            <a:spLocks noGrp="1"/>
          </p:cNvSpPr>
          <p:nvPr>
            <p:ph type="sldNum" sz="quarter" idx="12"/>
          </p:nvPr>
        </p:nvSpPr>
        <p:spPr/>
        <p:txBody>
          <a:bodyPr/>
          <a:lstStyle/>
          <a:p>
            <a:fld id="{DC3BB032-4020-48F4-953B-341806DC4A2B}" type="slidenum">
              <a:rPr lang="en-US" smtClean="0"/>
              <a:t>23</a:t>
            </a:fld>
            <a:endParaRPr lang="en-US"/>
          </a:p>
        </p:txBody>
      </p:sp>
    </p:spTree>
    <p:extLst>
      <p:ext uri="{BB962C8B-B14F-4D97-AF65-F5344CB8AC3E}">
        <p14:creationId xmlns:p14="http://schemas.microsoft.com/office/powerpoint/2010/main" val="1823876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954DC2D-DC1D-4961-BB84-BEB04A48AD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6238" y="522120"/>
            <a:ext cx="9096573" cy="3814382"/>
          </a:xfrm>
          <a:prstGeom prst="rect">
            <a:avLst/>
          </a:prstGeom>
        </p:spPr>
      </p:pic>
      <p:sp>
        <p:nvSpPr>
          <p:cNvPr id="2" name="Rectangle 1"/>
          <p:cNvSpPr/>
          <p:nvPr/>
        </p:nvSpPr>
        <p:spPr>
          <a:xfrm>
            <a:off x="129566" y="4323704"/>
            <a:ext cx="10295338" cy="2554545"/>
          </a:xfrm>
          <a:prstGeom prst="rect">
            <a:avLst/>
          </a:prstGeom>
        </p:spPr>
        <p:txBody>
          <a:bodyPr wrap="square">
            <a:spAutoFit/>
          </a:bodyPr>
          <a:lstStyle/>
          <a:p>
            <a:pPr marL="228256" indent="-228256" defTabSz="883832">
              <a:buFont typeface="Arial" panose="020B0604020202020204" pitchFamily="34" charset="0"/>
              <a:buChar char="•"/>
            </a:pPr>
            <a:r>
              <a:rPr lang="en-US" sz="2000" dirty="0">
                <a:solidFill>
                  <a:prstClr val="black"/>
                </a:solidFill>
                <a:latin typeface="Arial" panose="020B0604020202020204" pitchFamily="34" charset="0"/>
                <a:ea typeface="Comic Sans MS" charset="0"/>
                <a:cs typeface="Arial" panose="020B0604020202020204" pitchFamily="34" charset="0"/>
              </a:rPr>
              <a:t>In aqueous solution, a hydroxyl group reacts with the aldehyde or ketone group on the same molecule, closing the molecule into a ring, with a bridging oxygen</a:t>
            </a:r>
          </a:p>
          <a:p>
            <a:pPr marL="228256" indent="-228256" defTabSz="883832">
              <a:buFont typeface="Arial" panose="020B0604020202020204" pitchFamily="34" charset="0"/>
              <a:buChar char="•"/>
            </a:pPr>
            <a:r>
              <a:rPr lang="en-US" sz="2000" dirty="0">
                <a:solidFill>
                  <a:prstClr val="black"/>
                </a:solidFill>
                <a:latin typeface="Arial" panose="020B0604020202020204" pitchFamily="34" charset="0"/>
                <a:ea typeface="Comic Sans MS" charset="0"/>
                <a:cs typeface="Arial" panose="020B0604020202020204" pitchFamily="34" charset="0"/>
              </a:rPr>
              <a:t>It is usually the 2</a:t>
            </a:r>
            <a:r>
              <a:rPr lang="en-US" sz="2000" baseline="30000" dirty="0">
                <a:solidFill>
                  <a:prstClr val="black"/>
                </a:solidFill>
                <a:latin typeface="Arial" panose="020B0604020202020204" pitchFamily="34" charset="0"/>
                <a:ea typeface="Comic Sans MS" charset="0"/>
                <a:cs typeface="Arial" panose="020B0604020202020204" pitchFamily="34" charset="0"/>
              </a:rPr>
              <a:t>nd</a:t>
            </a:r>
            <a:r>
              <a:rPr lang="en-US" sz="2000" dirty="0">
                <a:solidFill>
                  <a:prstClr val="black"/>
                </a:solidFill>
                <a:latin typeface="Arial" panose="020B0604020202020204" pitchFamily="34" charset="0"/>
                <a:ea typeface="Comic Sans MS" charset="0"/>
                <a:cs typeface="Arial" panose="020B0604020202020204" pitchFamily="34" charset="0"/>
              </a:rPr>
              <a:t> to last -OH group, i.e. C5 in glucose, C4 in ribose.</a:t>
            </a:r>
          </a:p>
          <a:p>
            <a:pPr marL="228256" indent="-228256" defTabSz="883832">
              <a:buFont typeface="Arial" panose="020B0604020202020204" pitchFamily="34" charset="0"/>
              <a:buChar char="•"/>
            </a:pPr>
            <a:r>
              <a:rPr lang="en-US" sz="2000" dirty="0">
                <a:solidFill>
                  <a:prstClr val="black"/>
                </a:solidFill>
                <a:latin typeface="Arial" panose="020B0604020202020204" pitchFamily="34" charset="0"/>
                <a:ea typeface="Comic Sans MS" charset="0"/>
                <a:cs typeface="Arial" panose="020B0604020202020204" pitchFamily="34" charset="0"/>
              </a:rPr>
              <a:t>Stable ring sizes are 5 atoms or 6 atoms</a:t>
            </a:r>
          </a:p>
          <a:p>
            <a:pPr marL="228256" indent="-228256" defTabSz="883832">
              <a:buFont typeface="Arial" panose="020B0604020202020204" pitchFamily="34" charset="0"/>
              <a:buChar char="•"/>
            </a:pPr>
            <a:r>
              <a:rPr lang="en-US" sz="2000" dirty="0">
                <a:solidFill>
                  <a:prstClr val="black"/>
                </a:solidFill>
                <a:latin typeface="Arial" panose="020B0604020202020204" pitchFamily="34" charset="0"/>
                <a:ea typeface="Comic Sans MS" charset="0"/>
                <a:cs typeface="Arial" panose="020B0604020202020204" pitchFamily="34" charset="0"/>
              </a:rPr>
              <a:t>No atoms are lost or gained in this reaction.</a:t>
            </a:r>
          </a:p>
          <a:p>
            <a:pPr marL="228256" indent="-228256" defTabSz="883832">
              <a:buFont typeface="Arial" panose="020B0604020202020204" pitchFamily="34" charset="0"/>
              <a:buChar char="•"/>
            </a:pPr>
            <a:r>
              <a:rPr lang="en-US" sz="2000" dirty="0">
                <a:solidFill>
                  <a:prstClr val="black"/>
                </a:solidFill>
                <a:latin typeface="Arial" panose="020B0604020202020204" pitchFamily="34" charset="0"/>
                <a:ea typeface="Comic Sans MS" charset="0"/>
                <a:cs typeface="Arial" panose="020B0604020202020204" pitchFamily="34" charset="0"/>
              </a:rPr>
              <a:t>The carbonyl carbon becomes chiral and is called the </a:t>
            </a:r>
            <a:r>
              <a:rPr lang="en-US" sz="2000" b="1" i="1" dirty="0">
                <a:solidFill>
                  <a:srgbClr val="C00000"/>
                </a:solidFill>
                <a:latin typeface="Arial" panose="020B0604020202020204" pitchFamily="34" charset="0"/>
                <a:ea typeface="Comic Sans MS" charset="0"/>
                <a:cs typeface="Arial" panose="020B0604020202020204" pitchFamily="34" charset="0"/>
              </a:rPr>
              <a:t>anomeric carbon</a:t>
            </a:r>
            <a:r>
              <a:rPr lang="en-US" sz="2000" b="1" dirty="0">
                <a:solidFill>
                  <a:prstClr val="black"/>
                </a:solidFill>
                <a:latin typeface="Arial" panose="020B0604020202020204" pitchFamily="34" charset="0"/>
                <a:ea typeface="Comic Sans MS" charset="0"/>
                <a:cs typeface="Arial" panose="020B0604020202020204" pitchFamily="34" charset="0"/>
              </a:rPr>
              <a:t>.</a:t>
            </a:r>
          </a:p>
          <a:p>
            <a:pPr marL="228256" indent="-228256" defTabSz="883832">
              <a:buFont typeface="Arial" panose="020B0604020202020204" pitchFamily="34" charset="0"/>
              <a:buChar char="•"/>
            </a:pPr>
            <a:r>
              <a:rPr lang="en-US" sz="2000" dirty="0">
                <a:solidFill>
                  <a:prstClr val="black"/>
                </a:solidFill>
                <a:latin typeface="Arial" panose="020B0604020202020204" pitchFamily="34" charset="0"/>
                <a:ea typeface="Comic Sans MS" charset="0"/>
                <a:cs typeface="Arial" panose="020B0604020202020204" pitchFamily="34" charset="0"/>
              </a:rPr>
              <a:t>The rings with different chirality at C1 are different:</a:t>
            </a:r>
          </a:p>
          <a:p>
            <a:pPr defTabSz="883832"/>
            <a:r>
              <a:rPr lang="en-US" sz="2000" dirty="0">
                <a:solidFill>
                  <a:prstClr val="black"/>
                </a:solidFill>
                <a:latin typeface="Arial" panose="020B0604020202020204" pitchFamily="34" charset="0"/>
                <a:ea typeface="Comic Sans MS" charset="0"/>
                <a:cs typeface="Arial" panose="020B0604020202020204" pitchFamily="34" charset="0"/>
              </a:rPr>
              <a:t>	 </a:t>
            </a:r>
            <a:r>
              <a:rPr lang="en-US" sz="2000" dirty="0">
                <a:solidFill>
                  <a:prstClr val="black"/>
                </a:solidFill>
                <a:latin typeface="Symbol" panose="05050102010706020507" pitchFamily="18" charset="2"/>
                <a:ea typeface="Comic Sans MS" charset="0"/>
                <a:cs typeface="Arial" panose="020B0604020202020204" pitchFamily="34" charset="0"/>
              </a:rPr>
              <a:t>a</a:t>
            </a:r>
            <a:r>
              <a:rPr lang="en-US" sz="2000" dirty="0">
                <a:solidFill>
                  <a:prstClr val="black"/>
                </a:solidFill>
                <a:latin typeface="Arial" panose="020B0604020202020204" pitchFamily="34" charset="0"/>
                <a:ea typeface="Comic Sans MS" charset="0"/>
                <a:cs typeface="Arial" panose="020B0604020202020204" pitchFamily="34" charset="0"/>
              </a:rPr>
              <a:t> (new OH is down), </a:t>
            </a:r>
            <a:r>
              <a:rPr lang="en-US" sz="2000" dirty="0">
                <a:solidFill>
                  <a:prstClr val="black"/>
                </a:solidFill>
                <a:latin typeface="Symbol" panose="05050102010706020507" pitchFamily="18" charset="2"/>
                <a:ea typeface="Comic Sans MS" charset="0"/>
                <a:cs typeface="Arial" panose="020B0604020202020204" pitchFamily="34" charset="0"/>
              </a:rPr>
              <a:t>b</a:t>
            </a:r>
            <a:r>
              <a:rPr lang="en-US" sz="2000" dirty="0">
                <a:solidFill>
                  <a:prstClr val="black"/>
                </a:solidFill>
                <a:latin typeface="Arial" panose="020B0604020202020204" pitchFamily="34" charset="0"/>
                <a:ea typeface="Comic Sans MS" charset="0"/>
                <a:cs typeface="Arial" panose="020B0604020202020204" pitchFamily="34" charset="0"/>
              </a:rPr>
              <a:t> (new OH is up)      </a:t>
            </a:r>
            <a:r>
              <a:rPr lang="en-US" sz="2000" i="1" dirty="0">
                <a:solidFill>
                  <a:prstClr val="black"/>
                </a:solidFill>
                <a:latin typeface="Arial" panose="020B0604020202020204" pitchFamily="34" charset="0"/>
                <a:ea typeface="Comic Sans MS" charset="0"/>
                <a:cs typeface="Arial" panose="020B0604020202020204" pitchFamily="34" charset="0"/>
              </a:rPr>
              <a:t>“(ants are down, birds are up)”</a:t>
            </a:r>
          </a:p>
        </p:txBody>
      </p:sp>
      <p:sp>
        <p:nvSpPr>
          <p:cNvPr id="5" name="Rectangle 4"/>
          <p:cNvSpPr/>
          <p:nvPr/>
        </p:nvSpPr>
        <p:spPr>
          <a:xfrm>
            <a:off x="6094525" y="2424091"/>
            <a:ext cx="2664512" cy="338234"/>
          </a:xfrm>
          <a:prstGeom prst="rect">
            <a:avLst/>
          </a:prstGeom>
        </p:spPr>
        <p:txBody>
          <a:bodyPr wrap="none">
            <a:spAutoFit/>
          </a:bodyPr>
          <a:lstStyle/>
          <a:p>
            <a:pPr defTabSz="883832"/>
            <a:r>
              <a:rPr lang="en-US" sz="1598" b="1" dirty="0">
                <a:solidFill>
                  <a:srgbClr val="FF0000"/>
                </a:solidFill>
                <a:latin typeface="Arial" panose="020B0604020202020204" pitchFamily="34" charset="0"/>
                <a:ea typeface="Comic Sans MS" charset="0"/>
                <a:cs typeface="Arial" panose="020B0604020202020204" pitchFamily="34" charset="0"/>
              </a:rPr>
              <a:t>C1 = “Anomeric Carbon” </a:t>
            </a:r>
          </a:p>
        </p:txBody>
      </p:sp>
      <p:sp>
        <p:nvSpPr>
          <p:cNvPr id="6" name="TextBox 5">
            <a:extLst>
              <a:ext uri="{FF2B5EF4-FFF2-40B4-BE49-F238E27FC236}">
                <a16:creationId xmlns:a16="http://schemas.microsoft.com/office/drawing/2014/main" id="{5CA69A1C-73E8-4C23-B791-3679EF42285D}"/>
              </a:ext>
            </a:extLst>
          </p:cNvPr>
          <p:cNvSpPr txBox="1"/>
          <p:nvPr/>
        </p:nvSpPr>
        <p:spPr>
          <a:xfrm>
            <a:off x="4006301" y="120961"/>
            <a:ext cx="5925020" cy="523220"/>
          </a:xfrm>
          <a:prstGeom prst="rect">
            <a:avLst/>
          </a:prstGeom>
          <a:noFill/>
        </p:spPr>
        <p:txBody>
          <a:bodyPr wrap="none" rtlCol="0">
            <a:spAutoFit/>
          </a:bodyPr>
          <a:lstStyle/>
          <a:p>
            <a:pPr defTabSz="883832"/>
            <a:r>
              <a:rPr lang="en-US" sz="2800" dirty="0">
                <a:solidFill>
                  <a:prstClr val="black"/>
                </a:solidFill>
                <a:latin typeface="Arial" panose="020B0604020202020204" pitchFamily="34" charset="0"/>
              </a:rPr>
              <a:t>Ring formation in Monosaccharides:</a:t>
            </a:r>
          </a:p>
        </p:txBody>
      </p:sp>
      <p:cxnSp>
        <p:nvCxnSpPr>
          <p:cNvPr id="9" name="Straight Arrow Connector 8">
            <a:extLst>
              <a:ext uri="{FF2B5EF4-FFF2-40B4-BE49-F238E27FC236}">
                <a16:creationId xmlns:a16="http://schemas.microsoft.com/office/drawing/2014/main" id="{A19C4983-4A99-4C4D-95F1-08BC28B3D6ED}"/>
              </a:ext>
            </a:extLst>
          </p:cNvPr>
          <p:cNvCxnSpPr>
            <a:cxnSpLocks/>
          </p:cNvCxnSpPr>
          <p:nvPr/>
        </p:nvCxnSpPr>
        <p:spPr>
          <a:xfrm flipV="1">
            <a:off x="7670478" y="1638716"/>
            <a:ext cx="121412" cy="71684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5AAE1728-B78E-42ED-9683-61014FBE13B0}"/>
              </a:ext>
            </a:extLst>
          </p:cNvPr>
          <p:cNvCxnSpPr>
            <a:cxnSpLocks/>
          </p:cNvCxnSpPr>
          <p:nvPr/>
        </p:nvCxnSpPr>
        <p:spPr>
          <a:xfrm>
            <a:off x="7642821" y="2771568"/>
            <a:ext cx="125515" cy="67073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79D87AAA-5F0C-4DB9-9081-A975659AA52B}"/>
              </a:ext>
            </a:extLst>
          </p:cNvPr>
          <p:cNvPicPr>
            <a:picLocks noChangeAspect="1"/>
          </p:cNvPicPr>
          <p:nvPr/>
        </p:nvPicPr>
        <p:blipFill rotWithShape="1">
          <a:blip r:embed="rId4"/>
          <a:srcRect r="8370"/>
          <a:stretch/>
        </p:blipFill>
        <p:spPr>
          <a:xfrm>
            <a:off x="10453041" y="4315723"/>
            <a:ext cx="2373419" cy="1295104"/>
          </a:xfrm>
          <a:prstGeom prst="rect">
            <a:avLst/>
          </a:prstGeom>
        </p:spPr>
      </p:pic>
      <p:pic>
        <p:nvPicPr>
          <p:cNvPr id="8" name="Picture 7">
            <a:extLst>
              <a:ext uri="{FF2B5EF4-FFF2-40B4-BE49-F238E27FC236}">
                <a16:creationId xmlns:a16="http://schemas.microsoft.com/office/drawing/2014/main" id="{8725557A-1DED-4DCE-B432-65027E61B3FA}"/>
              </a:ext>
            </a:extLst>
          </p:cNvPr>
          <p:cNvPicPr>
            <a:picLocks noChangeAspect="1"/>
          </p:cNvPicPr>
          <p:nvPr/>
        </p:nvPicPr>
        <p:blipFill rotWithShape="1">
          <a:blip r:embed="rId5"/>
          <a:srcRect l="35285" t="20118" b="16350"/>
          <a:stretch/>
        </p:blipFill>
        <p:spPr>
          <a:xfrm>
            <a:off x="10607399" y="351235"/>
            <a:ext cx="1844683" cy="1279566"/>
          </a:xfrm>
          <a:prstGeom prst="rect">
            <a:avLst/>
          </a:prstGeom>
        </p:spPr>
      </p:pic>
      <p:sp>
        <p:nvSpPr>
          <p:cNvPr id="3" name="Date Placeholder 2">
            <a:extLst>
              <a:ext uri="{FF2B5EF4-FFF2-40B4-BE49-F238E27FC236}">
                <a16:creationId xmlns:a16="http://schemas.microsoft.com/office/drawing/2014/main" id="{6161D0D3-DD0D-3EB2-4521-E05B11526E75}"/>
              </a:ext>
            </a:extLst>
          </p:cNvPr>
          <p:cNvSpPr>
            <a:spLocks noGrp="1"/>
          </p:cNvSpPr>
          <p:nvPr>
            <p:ph type="dt" sz="half" idx="10"/>
          </p:nvPr>
        </p:nvSpPr>
        <p:spPr/>
        <p:txBody>
          <a:bodyPr/>
          <a:lstStyle/>
          <a:p>
            <a:fld id="{B7E67438-506B-47CD-9EC3-32B3A254A37B}" type="datetime1">
              <a:rPr lang="en-US" smtClean="0"/>
              <a:t>1/25/2025</a:t>
            </a:fld>
            <a:endParaRPr lang="en-US"/>
          </a:p>
        </p:txBody>
      </p:sp>
      <p:sp>
        <p:nvSpPr>
          <p:cNvPr id="4" name="Footer Placeholder 3">
            <a:extLst>
              <a:ext uri="{FF2B5EF4-FFF2-40B4-BE49-F238E27FC236}">
                <a16:creationId xmlns:a16="http://schemas.microsoft.com/office/drawing/2014/main" id="{C89F7721-1B3A-4944-8D11-F5496C753387}"/>
              </a:ext>
            </a:extLst>
          </p:cNvPr>
          <p:cNvSpPr>
            <a:spLocks noGrp="1"/>
          </p:cNvSpPr>
          <p:nvPr>
            <p:ph type="ftr" sz="quarter" idx="11"/>
          </p:nvPr>
        </p:nvSpPr>
        <p:spPr/>
        <p:txBody>
          <a:bodyPr/>
          <a:lstStyle/>
          <a:p>
            <a:r>
              <a:rPr lang="en-US"/>
              <a:t>Drugs and Disease Spring 2025 - Lecture 3</a:t>
            </a:r>
          </a:p>
        </p:txBody>
      </p:sp>
      <p:sp>
        <p:nvSpPr>
          <p:cNvPr id="10" name="Slide Number Placeholder 9">
            <a:extLst>
              <a:ext uri="{FF2B5EF4-FFF2-40B4-BE49-F238E27FC236}">
                <a16:creationId xmlns:a16="http://schemas.microsoft.com/office/drawing/2014/main" id="{C76727EF-12BB-3AF9-A20F-A54490301CBD}"/>
              </a:ext>
            </a:extLst>
          </p:cNvPr>
          <p:cNvSpPr>
            <a:spLocks noGrp="1"/>
          </p:cNvSpPr>
          <p:nvPr>
            <p:ph type="sldNum" sz="quarter" idx="12"/>
          </p:nvPr>
        </p:nvSpPr>
        <p:spPr/>
        <p:txBody>
          <a:bodyPr/>
          <a:lstStyle/>
          <a:p>
            <a:fld id="{DC3BB032-4020-48F4-953B-341806DC4A2B}" type="slidenum">
              <a:rPr lang="en-US" smtClean="0"/>
              <a:t>24</a:t>
            </a:fld>
            <a:endParaRPr lang="en-US"/>
          </a:p>
        </p:txBody>
      </p:sp>
    </p:spTree>
    <p:extLst>
      <p:ext uri="{BB962C8B-B14F-4D97-AF65-F5344CB8AC3E}">
        <p14:creationId xmlns:p14="http://schemas.microsoft.com/office/powerpoint/2010/main" val="289886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21AB3F7-F2AE-49A2-9F93-A8FF2AC9F8BA}"/>
              </a:ext>
            </a:extLst>
          </p:cNvPr>
          <p:cNvSpPr txBox="1"/>
          <p:nvPr/>
        </p:nvSpPr>
        <p:spPr>
          <a:xfrm>
            <a:off x="2220403" y="2083346"/>
            <a:ext cx="3423909" cy="568104"/>
          </a:xfrm>
          <a:prstGeom prst="rect">
            <a:avLst/>
          </a:prstGeom>
          <a:noFill/>
        </p:spPr>
        <p:txBody>
          <a:bodyPr wrap="square" rtlCol="0">
            <a:spAutoFit/>
          </a:bodyPr>
          <a:lstStyle/>
          <a:p>
            <a:pPr defTabSz="883832"/>
            <a:endParaRPr lang="en-US" sz="1546" dirty="0">
              <a:solidFill>
                <a:prstClr val="black"/>
              </a:solidFill>
              <a:latin typeface="Arial" panose="020B0604020202020204" pitchFamily="34" charset="0"/>
            </a:endParaRPr>
          </a:p>
          <a:p>
            <a:pPr defTabSz="883832"/>
            <a:endParaRPr lang="en-US" sz="1546" dirty="0">
              <a:solidFill>
                <a:prstClr val="black"/>
              </a:solidFill>
              <a:latin typeface="Arial" panose="020B0604020202020204" pitchFamily="34" charset="0"/>
            </a:endParaRPr>
          </a:p>
        </p:txBody>
      </p:sp>
      <p:sp>
        <p:nvSpPr>
          <p:cNvPr id="6" name="TextBox 5">
            <a:extLst>
              <a:ext uri="{FF2B5EF4-FFF2-40B4-BE49-F238E27FC236}">
                <a16:creationId xmlns:a16="http://schemas.microsoft.com/office/drawing/2014/main" id="{071F1D76-0B23-446D-BBE6-74C6BD22E79B}"/>
              </a:ext>
            </a:extLst>
          </p:cNvPr>
          <p:cNvSpPr txBox="1"/>
          <p:nvPr/>
        </p:nvSpPr>
        <p:spPr>
          <a:xfrm>
            <a:off x="405755" y="452262"/>
            <a:ext cx="2639065" cy="420115"/>
          </a:xfrm>
          <a:prstGeom prst="rect">
            <a:avLst/>
          </a:prstGeom>
          <a:noFill/>
        </p:spPr>
        <p:txBody>
          <a:bodyPr wrap="square" rtlCol="0">
            <a:spAutoFit/>
          </a:bodyPr>
          <a:lstStyle/>
          <a:p>
            <a:pPr defTabSz="883832"/>
            <a:r>
              <a:rPr lang="en-US" sz="2130" dirty="0">
                <a:solidFill>
                  <a:srgbClr val="00B0F0"/>
                </a:solidFill>
                <a:latin typeface="Arial" panose="020B0604020202020204" pitchFamily="34" charset="0"/>
              </a:rPr>
              <a:t>Example Problem:</a:t>
            </a:r>
          </a:p>
        </p:txBody>
      </p:sp>
      <p:graphicFrame>
        <p:nvGraphicFramePr>
          <p:cNvPr id="10" name="Object 9">
            <a:extLst>
              <a:ext uri="{FF2B5EF4-FFF2-40B4-BE49-F238E27FC236}">
                <a16:creationId xmlns:a16="http://schemas.microsoft.com/office/drawing/2014/main" id="{C61369DC-B936-431A-B64C-0793ED848425}"/>
              </a:ext>
            </a:extLst>
          </p:cNvPr>
          <p:cNvGraphicFramePr>
            <a:graphicFrameLocks noChangeAspect="1"/>
          </p:cNvGraphicFramePr>
          <p:nvPr/>
        </p:nvGraphicFramePr>
        <p:xfrm>
          <a:off x="7817777" y="650155"/>
          <a:ext cx="2283139" cy="3545835"/>
        </p:xfrm>
        <a:graphic>
          <a:graphicData uri="http://schemas.openxmlformats.org/presentationml/2006/ole">
            <mc:AlternateContent xmlns:mc="http://schemas.openxmlformats.org/markup-compatibility/2006">
              <mc:Choice xmlns:v="urn:schemas-microsoft-com:vml" Requires="v">
                <p:oleObj name="MDLDrawObject Class" r:id="rId2" imgW="1313895" imgH="2037693" progId="MDLDrawOLE.MDLDrawObject.1">
                  <p:embed/>
                </p:oleObj>
              </mc:Choice>
              <mc:Fallback>
                <p:oleObj name="MDLDrawObject Class" r:id="rId2" imgW="1313895" imgH="2037693" progId="MDLDrawOLE.MDLDrawObject.1">
                  <p:embed/>
                  <p:pic>
                    <p:nvPicPr>
                      <p:cNvPr id="10" name="Object 9">
                        <a:extLst>
                          <a:ext uri="{FF2B5EF4-FFF2-40B4-BE49-F238E27FC236}">
                            <a16:creationId xmlns:a16="http://schemas.microsoft.com/office/drawing/2014/main" id="{C61369DC-B936-431A-B64C-0793ED848425}"/>
                          </a:ext>
                        </a:extLst>
                      </p:cNvPr>
                      <p:cNvPicPr/>
                      <p:nvPr/>
                    </p:nvPicPr>
                    <p:blipFill>
                      <a:blip r:embed="rId3"/>
                      <a:stretch>
                        <a:fillRect/>
                      </a:stretch>
                    </p:blipFill>
                    <p:spPr>
                      <a:xfrm>
                        <a:off x="7817777" y="650155"/>
                        <a:ext cx="2283139" cy="3545835"/>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62356A9F-ACD9-42C6-BEF7-10C238DDD2C5}"/>
              </a:ext>
            </a:extLst>
          </p:cNvPr>
          <p:cNvSpPr/>
          <p:nvPr/>
        </p:nvSpPr>
        <p:spPr>
          <a:xfrm>
            <a:off x="892662" y="961193"/>
            <a:ext cx="6348193" cy="3250249"/>
          </a:xfrm>
          <a:prstGeom prst="rect">
            <a:avLst/>
          </a:prstGeom>
        </p:spPr>
        <p:txBody>
          <a:bodyPr wrap="square">
            <a:spAutoFit/>
          </a:bodyPr>
          <a:lstStyle/>
          <a:p>
            <a:pPr defTabSz="883832"/>
            <a:r>
              <a:rPr lang="en-US" sz="2052" dirty="0">
                <a:solidFill>
                  <a:prstClr val="black"/>
                </a:solidFill>
                <a:latin typeface="Arial" panose="020B0604020202020204" pitchFamily="34" charset="0"/>
              </a:rPr>
              <a:t>The linear form of ribose, a 5 carbon aldose is shown on the right. This sugar is found in RNA (ribonucleic acid).</a:t>
            </a:r>
          </a:p>
          <a:p>
            <a:pPr defTabSz="883832"/>
            <a:endParaRPr lang="en-US" sz="2052" dirty="0">
              <a:solidFill>
                <a:prstClr val="black"/>
              </a:solidFill>
              <a:latin typeface="Arial" panose="020B0604020202020204" pitchFamily="34" charset="0"/>
            </a:endParaRPr>
          </a:p>
          <a:p>
            <a:pPr marL="331437" indent="-331437" defTabSz="883832">
              <a:buFont typeface="+mj-lt"/>
              <a:buAutoNum type="arabicPeriod"/>
            </a:pPr>
            <a:r>
              <a:rPr lang="en-US" sz="2052" dirty="0">
                <a:solidFill>
                  <a:prstClr val="black"/>
                </a:solidFill>
                <a:latin typeface="Arial" panose="020B0604020202020204" pitchFamily="34" charset="0"/>
              </a:rPr>
              <a:t>Number the carbons.</a:t>
            </a:r>
          </a:p>
          <a:p>
            <a:pPr marL="331437" indent="-331437" defTabSz="883832">
              <a:buFont typeface="+mj-lt"/>
              <a:buAutoNum type="arabicPeriod"/>
            </a:pPr>
            <a:endParaRPr lang="en-US" sz="2052" dirty="0">
              <a:solidFill>
                <a:prstClr val="black"/>
              </a:solidFill>
              <a:latin typeface="Arial" panose="020B0604020202020204" pitchFamily="34" charset="0"/>
            </a:endParaRPr>
          </a:p>
          <a:p>
            <a:pPr marL="331437" indent="-331437" defTabSz="883832">
              <a:buFont typeface="+mj-lt"/>
              <a:buAutoNum type="arabicPeriod"/>
            </a:pPr>
            <a:r>
              <a:rPr lang="en-US" sz="2052" dirty="0">
                <a:solidFill>
                  <a:prstClr val="black"/>
                </a:solidFill>
                <a:latin typeface="Arial" panose="020B0604020202020204" pitchFamily="34" charset="0"/>
              </a:rPr>
              <a:t>Which carbons are chiral? Mark them with a *.</a:t>
            </a:r>
          </a:p>
          <a:p>
            <a:pPr marL="331437" indent="-331437" defTabSz="883832">
              <a:buFont typeface="+mj-lt"/>
              <a:buAutoNum type="arabicPeriod"/>
            </a:pPr>
            <a:endParaRPr lang="en-US" sz="2052" dirty="0">
              <a:solidFill>
                <a:prstClr val="black"/>
              </a:solidFill>
              <a:latin typeface="Arial" panose="020B0604020202020204" pitchFamily="34" charset="0"/>
            </a:endParaRPr>
          </a:p>
          <a:p>
            <a:pPr marL="331437" indent="-331437" defTabSz="883832">
              <a:buFont typeface="+mj-lt"/>
              <a:buAutoNum type="arabicPeriod"/>
            </a:pPr>
            <a:r>
              <a:rPr lang="en-US" sz="2052" dirty="0">
                <a:solidFill>
                  <a:prstClr val="black"/>
                </a:solidFill>
                <a:latin typeface="Arial" panose="020B0604020202020204" pitchFamily="34" charset="0"/>
              </a:rPr>
              <a:t>Draw the cyclic form of </a:t>
            </a:r>
            <a:r>
              <a:rPr lang="en-US" sz="2052" dirty="0">
                <a:solidFill>
                  <a:prstClr val="black"/>
                </a:solidFill>
                <a:latin typeface="Symbol" panose="05050102010706020507" pitchFamily="18" charset="2"/>
              </a:rPr>
              <a:t>a</a:t>
            </a:r>
            <a:r>
              <a:rPr lang="en-US" sz="2052" dirty="0">
                <a:solidFill>
                  <a:prstClr val="black"/>
                </a:solidFill>
                <a:latin typeface="Arial" panose="020B0604020202020204" pitchFamily="34" charset="0"/>
              </a:rPr>
              <a:t>-ribose</a:t>
            </a:r>
          </a:p>
          <a:p>
            <a:pPr marL="331437" indent="-331437" defTabSz="883832">
              <a:buFont typeface="+mj-lt"/>
              <a:buAutoNum type="arabicPeriod"/>
            </a:pPr>
            <a:endParaRPr lang="en-US" sz="2052" dirty="0">
              <a:solidFill>
                <a:prstClr val="black"/>
              </a:solidFill>
              <a:latin typeface="Arial" panose="020B0604020202020204" pitchFamily="34" charset="0"/>
            </a:endParaRPr>
          </a:p>
        </p:txBody>
      </p:sp>
      <p:sp>
        <p:nvSpPr>
          <p:cNvPr id="3" name="Date Placeholder 2">
            <a:extLst>
              <a:ext uri="{FF2B5EF4-FFF2-40B4-BE49-F238E27FC236}">
                <a16:creationId xmlns:a16="http://schemas.microsoft.com/office/drawing/2014/main" id="{C3A17D3E-0107-3234-D673-D52A4867068B}"/>
              </a:ext>
            </a:extLst>
          </p:cNvPr>
          <p:cNvSpPr>
            <a:spLocks noGrp="1"/>
          </p:cNvSpPr>
          <p:nvPr>
            <p:ph type="dt" sz="half" idx="10"/>
          </p:nvPr>
        </p:nvSpPr>
        <p:spPr/>
        <p:txBody>
          <a:bodyPr/>
          <a:lstStyle/>
          <a:p>
            <a:fld id="{005442EE-B937-421E-B5A5-CB68E114D954}" type="datetime1">
              <a:rPr lang="en-US" smtClean="0"/>
              <a:t>1/25/2025</a:t>
            </a:fld>
            <a:endParaRPr lang="en-US"/>
          </a:p>
        </p:txBody>
      </p:sp>
      <p:sp>
        <p:nvSpPr>
          <p:cNvPr id="4" name="Footer Placeholder 3">
            <a:extLst>
              <a:ext uri="{FF2B5EF4-FFF2-40B4-BE49-F238E27FC236}">
                <a16:creationId xmlns:a16="http://schemas.microsoft.com/office/drawing/2014/main" id="{0DCD90D3-CC22-97A4-3C57-577725683473}"/>
              </a:ext>
            </a:extLst>
          </p:cNvPr>
          <p:cNvSpPr>
            <a:spLocks noGrp="1"/>
          </p:cNvSpPr>
          <p:nvPr>
            <p:ph type="ftr" sz="quarter" idx="11"/>
          </p:nvPr>
        </p:nvSpPr>
        <p:spPr/>
        <p:txBody>
          <a:bodyPr/>
          <a:lstStyle/>
          <a:p>
            <a:r>
              <a:rPr lang="en-US"/>
              <a:t>Drugs and Disease Spring 2025 - Lecture 3</a:t>
            </a:r>
          </a:p>
        </p:txBody>
      </p:sp>
      <p:sp>
        <p:nvSpPr>
          <p:cNvPr id="7" name="Slide Number Placeholder 6">
            <a:extLst>
              <a:ext uri="{FF2B5EF4-FFF2-40B4-BE49-F238E27FC236}">
                <a16:creationId xmlns:a16="http://schemas.microsoft.com/office/drawing/2014/main" id="{FC5D0648-3495-A784-2628-E9D9ED76B24A}"/>
              </a:ext>
            </a:extLst>
          </p:cNvPr>
          <p:cNvSpPr>
            <a:spLocks noGrp="1"/>
          </p:cNvSpPr>
          <p:nvPr>
            <p:ph type="sldNum" sz="quarter" idx="12"/>
          </p:nvPr>
        </p:nvSpPr>
        <p:spPr/>
        <p:txBody>
          <a:bodyPr/>
          <a:lstStyle/>
          <a:p>
            <a:fld id="{DC3BB032-4020-48F4-953B-341806DC4A2B}" type="slidenum">
              <a:rPr lang="en-US" smtClean="0"/>
              <a:t>25</a:t>
            </a:fld>
            <a:endParaRPr lang="en-US"/>
          </a:p>
        </p:txBody>
      </p:sp>
    </p:spTree>
    <p:extLst>
      <p:ext uri="{BB962C8B-B14F-4D97-AF65-F5344CB8AC3E}">
        <p14:creationId xmlns:p14="http://schemas.microsoft.com/office/powerpoint/2010/main" val="1460239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60E2267C-A1C3-4DA7-85A2-1918F78C004C}"/>
              </a:ext>
            </a:extLst>
          </p:cNvPr>
          <p:cNvGraphicFramePr>
            <a:graphicFrameLocks noChangeAspect="1"/>
          </p:cNvGraphicFramePr>
          <p:nvPr>
            <p:extLst>
              <p:ext uri="{D42A27DB-BD31-4B8C-83A1-F6EECF244321}">
                <p14:modId xmlns:p14="http://schemas.microsoft.com/office/powerpoint/2010/main" val="679717940"/>
              </p:ext>
            </p:extLst>
          </p:nvPr>
        </p:nvGraphicFramePr>
        <p:xfrm>
          <a:off x="1492560" y="2636837"/>
          <a:ext cx="10012937" cy="3759259"/>
        </p:xfrm>
        <a:graphic>
          <a:graphicData uri="http://schemas.openxmlformats.org/presentationml/2006/ole">
            <mc:AlternateContent xmlns:mc="http://schemas.openxmlformats.org/markup-compatibility/2006">
              <mc:Choice xmlns:v="urn:schemas-microsoft-com:vml" Requires="v">
                <p:oleObj name="MDLDrawObject Class" r:id="rId2" imgW="6409678" imgH="2389658" progId="MDLDrawOLE.MDLDrawObject.1">
                  <p:embed/>
                </p:oleObj>
              </mc:Choice>
              <mc:Fallback>
                <p:oleObj name="MDLDrawObject Class" r:id="rId2" imgW="6409678" imgH="2389658" progId="MDLDrawOLE.MDLDrawObject.1">
                  <p:embed/>
                  <p:pic>
                    <p:nvPicPr>
                      <p:cNvPr id="5" name="Object 4">
                        <a:extLst>
                          <a:ext uri="{FF2B5EF4-FFF2-40B4-BE49-F238E27FC236}">
                            <a16:creationId xmlns:a16="http://schemas.microsoft.com/office/drawing/2014/main" id="{60E2267C-A1C3-4DA7-85A2-1918F78C004C}"/>
                          </a:ext>
                        </a:extLst>
                      </p:cNvPr>
                      <p:cNvPicPr>
                        <a:picLocks noChangeAspect="1" noChangeArrowheads="1"/>
                      </p:cNvPicPr>
                      <p:nvPr/>
                    </p:nvPicPr>
                    <p:blipFill>
                      <a:blip r:embed="rId3"/>
                      <a:srcRect/>
                      <a:stretch>
                        <a:fillRect/>
                      </a:stretch>
                    </p:blipFill>
                    <p:spPr bwMode="auto">
                      <a:xfrm>
                        <a:off x="1492560" y="2636837"/>
                        <a:ext cx="10012937" cy="3759259"/>
                      </a:xfrm>
                      <a:prstGeom prst="rect">
                        <a:avLst/>
                      </a:prstGeom>
                      <a:noFill/>
                    </p:spPr>
                  </p:pic>
                </p:oleObj>
              </mc:Fallback>
            </mc:AlternateContent>
          </a:graphicData>
        </a:graphic>
      </p:graphicFrame>
      <p:sp>
        <p:nvSpPr>
          <p:cNvPr id="6" name="Rectangle 5">
            <a:extLst>
              <a:ext uri="{FF2B5EF4-FFF2-40B4-BE49-F238E27FC236}">
                <a16:creationId xmlns:a16="http://schemas.microsoft.com/office/drawing/2014/main" id="{B37B9023-7E58-411C-82BA-C2AF3BE82244}"/>
              </a:ext>
            </a:extLst>
          </p:cNvPr>
          <p:cNvSpPr/>
          <p:nvPr/>
        </p:nvSpPr>
        <p:spPr>
          <a:xfrm>
            <a:off x="206431" y="637271"/>
            <a:ext cx="11332971" cy="2165978"/>
          </a:xfrm>
          <a:prstGeom prst="rect">
            <a:avLst/>
          </a:prstGeom>
        </p:spPr>
        <p:txBody>
          <a:bodyPr wrap="square">
            <a:spAutoFit/>
          </a:bodyPr>
          <a:lstStyle/>
          <a:p>
            <a:pPr marL="176623" indent="-176623"/>
            <a:r>
              <a:rPr lang="en-US" sz="1925" dirty="0">
                <a:latin typeface="Arial" panose="020B0604020202020204" pitchFamily="34" charset="0"/>
                <a:ea typeface="Times New Roman" panose="02020603050405020304" pitchFamily="18" charset="0"/>
                <a:cs typeface="Times New Roman" panose="02020603050405020304" pitchFamily="18" charset="0"/>
              </a:rPr>
              <a:t>Linkage of the anomeric carbon of one monosaccharide to the OH of another monosaccharide via a </a:t>
            </a:r>
            <a:r>
              <a:rPr lang="en-US" sz="1925" i="1" dirty="0">
                <a:latin typeface="Arial" panose="020B0604020202020204" pitchFamily="34" charset="0"/>
                <a:ea typeface="Times New Roman" panose="02020603050405020304" pitchFamily="18" charset="0"/>
                <a:cs typeface="Times New Roman" panose="02020603050405020304" pitchFamily="18" charset="0"/>
              </a:rPr>
              <a:t>condensation</a:t>
            </a:r>
            <a:r>
              <a:rPr lang="en-US" sz="1925" dirty="0">
                <a:latin typeface="Arial" panose="020B0604020202020204" pitchFamily="34" charset="0"/>
                <a:ea typeface="Times New Roman" panose="02020603050405020304" pitchFamily="18" charset="0"/>
                <a:cs typeface="Times New Roman" panose="02020603050405020304" pitchFamily="18" charset="0"/>
              </a:rPr>
              <a:t> reaction.</a:t>
            </a:r>
          </a:p>
          <a:p>
            <a:pPr marL="176623" indent="-176623"/>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176623" indent="-176623"/>
            <a:r>
              <a:rPr lang="en-US" sz="1925" dirty="0">
                <a:latin typeface="Arial" panose="020B0604020202020204" pitchFamily="34" charset="0"/>
                <a:ea typeface="Times New Roman" panose="02020603050405020304" pitchFamily="18" charset="0"/>
                <a:cs typeface="Times New Roman" panose="02020603050405020304" pitchFamily="18" charset="0"/>
              </a:rPr>
              <a:t>The bond is termed a </a:t>
            </a:r>
            <a:r>
              <a:rPr lang="en-US" sz="1925" b="1" i="1" dirty="0">
                <a:latin typeface="Arial" panose="020B0604020202020204" pitchFamily="34" charset="0"/>
                <a:ea typeface="Times New Roman" panose="02020603050405020304" pitchFamily="18" charset="0"/>
                <a:cs typeface="Times New Roman" panose="02020603050405020304" pitchFamily="18" charset="0"/>
              </a:rPr>
              <a:t>glycosidic bond:</a:t>
            </a:r>
          </a:p>
          <a:p>
            <a:pPr marL="673382" indent="-496759">
              <a:buAutoNum type="romanLcParenR"/>
            </a:pPr>
            <a:r>
              <a:rPr lang="en-US" sz="1925" i="1" dirty="0">
                <a:latin typeface="Arial" panose="020B0604020202020204" pitchFamily="34" charset="0"/>
                <a:ea typeface="Times New Roman" panose="02020603050405020304" pitchFamily="18" charset="0"/>
                <a:cs typeface="Times New Roman" panose="02020603050405020304" pitchFamily="18" charset="0"/>
              </a:rPr>
              <a:t>The anomeric carbon is the site of attack by another -OH group.</a:t>
            </a:r>
          </a:p>
          <a:p>
            <a:pPr marL="673382" indent="-496759">
              <a:buAutoNum type="romanLcParenR"/>
            </a:pPr>
            <a:r>
              <a:rPr lang="en-US" sz="1925" i="1" dirty="0">
                <a:latin typeface="Arial" panose="020B0604020202020204" pitchFamily="34" charset="0"/>
                <a:ea typeface="Times New Roman" panose="02020603050405020304" pitchFamily="18" charset="0"/>
                <a:cs typeface="Times New Roman" panose="02020603050405020304" pitchFamily="18" charset="0"/>
              </a:rPr>
              <a:t>A water is released</a:t>
            </a:r>
          </a:p>
          <a:p>
            <a:pPr marL="176623"/>
            <a:r>
              <a:rPr lang="en-US" sz="1925" i="1" dirty="0">
                <a:solidFill>
                  <a:srgbClr val="00B0F0"/>
                </a:solidFill>
                <a:latin typeface="Arial" panose="020B0604020202020204" pitchFamily="34" charset="0"/>
                <a:ea typeface="Times New Roman" panose="02020603050405020304" pitchFamily="18" charset="0"/>
                <a:cs typeface="Times New Roman" panose="02020603050405020304" pitchFamily="18" charset="0"/>
              </a:rPr>
              <a:t>Why is the anomeric carbon the preferred site for nucleophilic attack?</a:t>
            </a:r>
            <a:endParaRPr lang="en-US" sz="1925" dirty="0">
              <a:solidFill>
                <a:srgbClr val="00B0F0"/>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FB90AB4-0603-47B1-9259-BFB6ECF48C7D}"/>
              </a:ext>
            </a:extLst>
          </p:cNvPr>
          <p:cNvSpPr txBox="1"/>
          <p:nvPr/>
        </p:nvSpPr>
        <p:spPr>
          <a:xfrm>
            <a:off x="5025500" y="136666"/>
            <a:ext cx="2346530" cy="503507"/>
          </a:xfrm>
          <a:prstGeom prst="rect">
            <a:avLst/>
          </a:prstGeom>
          <a:noFill/>
        </p:spPr>
        <p:txBody>
          <a:bodyPr wrap="square">
            <a:spAutoFit/>
          </a:bodyPr>
          <a:lstStyle/>
          <a:p>
            <a:pPr marL="176623" indent="-176623"/>
            <a:r>
              <a:rPr lang="en-US" sz="2695" dirty="0">
                <a:latin typeface="Arial" panose="020B0604020202020204" pitchFamily="34" charset="0"/>
                <a:ea typeface="Times New Roman" panose="02020603050405020304" pitchFamily="18" charset="0"/>
                <a:cs typeface="Times New Roman" panose="02020603050405020304" pitchFamily="18" charset="0"/>
              </a:rPr>
              <a:t>Disaccharides</a:t>
            </a:r>
          </a:p>
        </p:txBody>
      </p:sp>
      <p:sp>
        <p:nvSpPr>
          <p:cNvPr id="7" name="TextBox 6">
            <a:extLst>
              <a:ext uri="{FF2B5EF4-FFF2-40B4-BE49-F238E27FC236}">
                <a16:creationId xmlns:a16="http://schemas.microsoft.com/office/drawing/2014/main" id="{F11F09E3-0B79-D888-BD4A-4A6216D883C3}"/>
              </a:ext>
            </a:extLst>
          </p:cNvPr>
          <p:cNvSpPr txBox="1"/>
          <p:nvPr/>
        </p:nvSpPr>
        <p:spPr>
          <a:xfrm>
            <a:off x="199741" y="6092254"/>
            <a:ext cx="11702540" cy="1039708"/>
          </a:xfrm>
          <a:prstGeom prst="rect">
            <a:avLst/>
          </a:prstGeom>
          <a:noFill/>
        </p:spPr>
        <p:txBody>
          <a:bodyPr wrap="square" rtlCol="0">
            <a:spAutoFit/>
          </a:bodyPr>
          <a:lstStyle/>
          <a:p>
            <a:pPr defTabSz="883832"/>
            <a:r>
              <a:rPr lang="en-US" sz="2052" dirty="0">
                <a:solidFill>
                  <a:prstClr val="black"/>
                </a:solidFill>
                <a:latin typeface="Arial" panose="020B0604020202020204" pitchFamily="34" charset="0"/>
              </a:rPr>
              <a:t>Nomenclature rules for linkage:</a:t>
            </a:r>
          </a:p>
          <a:p>
            <a:pPr marL="228256" indent="-228256" defTabSz="883832">
              <a:buFont typeface="Arial" panose="020B0604020202020204" pitchFamily="34" charset="0"/>
              <a:buChar char="•"/>
            </a:pPr>
            <a:r>
              <a:rPr lang="en-US" sz="2052" dirty="0">
                <a:solidFill>
                  <a:prstClr val="black"/>
                </a:solidFill>
                <a:latin typeface="Arial" panose="020B0604020202020204" pitchFamily="34" charset="0"/>
              </a:rPr>
              <a:t>Orientation of the </a:t>
            </a:r>
            <a:r>
              <a:rPr lang="en-US" sz="2052" b="1" dirty="0">
                <a:solidFill>
                  <a:prstClr val="black"/>
                </a:solidFill>
                <a:latin typeface="Arial" panose="020B0604020202020204" pitchFamily="34" charset="0"/>
              </a:rPr>
              <a:t>anomeric</a:t>
            </a:r>
            <a:r>
              <a:rPr lang="en-US" sz="2052" dirty="0">
                <a:solidFill>
                  <a:prstClr val="black"/>
                </a:solidFill>
                <a:latin typeface="Arial" panose="020B0604020202020204" pitchFamily="34" charset="0"/>
              </a:rPr>
              <a:t> involved in the linkage (</a:t>
            </a:r>
            <a:r>
              <a:rPr lang="en-US" sz="2052" dirty="0">
                <a:solidFill>
                  <a:prstClr val="black"/>
                </a:solidFill>
                <a:latin typeface="Symbol" panose="05050102010706020507" pitchFamily="18" charset="2"/>
              </a:rPr>
              <a:t>a </a:t>
            </a:r>
            <a:r>
              <a:rPr lang="en-US" sz="2052" dirty="0">
                <a:solidFill>
                  <a:prstClr val="black"/>
                </a:solidFill>
                <a:latin typeface="Arial" panose="020B0604020202020204" pitchFamily="34" charset="0"/>
              </a:rPr>
              <a:t>oxygen is down,</a:t>
            </a:r>
            <a:r>
              <a:rPr lang="en-US" sz="2052" dirty="0">
                <a:solidFill>
                  <a:prstClr val="black"/>
                </a:solidFill>
                <a:latin typeface="Symbol" panose="05050102010706020507" pitchFamily="18" charset="2"/>
              </a:rPr>
              <a:t> b </a:t>
            </a:r>
            <a:r>
              <a:rPr lang="en-US" sz="2052" dirty="0">
                <a:solidFill>
                  <a:prstClr val="black"/>
                </a:solidFill>
                <a:latin typeface="Arial" panose="020B0604020202020204" pitchFamily="34" charset="0"/>
              </a:rPr>
              <a:t>oxygen is up</a:t>
            </a:r>
            <a:r>
              <a:rPr lang="en-US" sz="2052" dirty="0">
                <a:solidFill>
                  <a:prstClr val="black"/>
                </a:solidFill>
                <a:latin typeface="Symbol" panose="05050102010706020507" pitchFamily="18" charset="2"/>
              </a:rPr>
              <a:t>)</a:t>
            </a:r>
            <a:endParaRPr lang="en-US" sz="2052" dirty="0">
              <a:solidFill>
                <a:prstClr val="black"/>
              </a:solidFill>
              <a:latin typeface="Arial" panose="020B0604020202020204" pitchFamily="34" charset="0"/>
            </a:endParaRPr>
          </a:p>
          <a:p>
            <a:pPr marL="228256" indent="-228256" defTabSz="883832">
              <a:buFont typeface="Arial" panose="020B0604020202020204" pitchFamily="34" charset="0"/>
              <a:buChar char="•"/>
            </a:pPr>
            <a:r>
              <a:rPr lang="en-US" sz="2052" dirty="0">
                <a:solidFill>
                  <a:prstClr val="black"/>
                </a:solidFill>
                <a:latin typeface="Arial" panose="020B0604020202020204" pitchFamily="34" charset="0"/>
              </a:rPr>
              <a:t>Carbons involved in the linkage (e.g. 1-4)</a:t>
            </a:r>
          </a:p>
        </p:txBody>
      </p:sp>
      <p:sp>
        <p:nvSpPr>
          <p:cNvPr id="2" name="Date Placeholder 1">
            <a:extLst>
              <a:ext uri="{FF2B5EF4-FFF2-40B4-BE49-F238E27FC236}">
                <a16:creationId xmlns:a16="http://schemas.microsoft.com/office/drawing/2014/main" id="{0436CAC4-C78E-D9A4-7979-BAF92928F617}"/>
              </a:ext>
            </a:extLst>
          </p:cNvPr>
          <p:cNvSpPr>
            <a:spLocks noGrp="1"/>
          </p:cNvSpPr>
          <p:nvPr>
            <p:ph type="dt" sz="half" idx="10"/>
          </p:nvPr>
        </p:nvSpPr>
        <p:spPr/>
        <p:txBody>
          <a:bodyPr/>
          <a:lstStyle/>
          <a:p>
            <a:fld id="{6E270E3D-3573-4618-B6C1-C12027D9F89D}" type="datetime1">
              <a:rPr lang="en-US" smtClean="0"/>
              <a:t>1/25/2025</a:t>
            </a:fld>
            <a:endParaRPr lang="en-US"/>
          </a:p>
        </p:txBody>
      </p:sp>
      <p:sp>
        <p:nvSpPr>
          <p:cNvPr id="3" name="Footer Placeholder 2">
            <a:extLst>
              <a:ext uri="{FF2B5EF4-FFF2-40B4-BE49-F238E27FC236}">
                <a16:creationId xmlns:a16="http://schemas.microsoft.com/office/drawing/2014/main" id="{D4922473-E291-9D47-58E4-DC9C05EE67EC}"/>
              </a:ext>
            </a:extLst>
          </p:cNvPr>
          <p:cNvSpPr>
            <a:spLocks noGrp="1"/>
          </p:cNvSpPr>
          <p:nvPr>
            <p:ph type="ftr" sz="quarter" idx="11"/>
          </p:nvPr>
        </p:nvSpPr>
        <p:spPr/>
        <p:txBody>
          <a:bodyPr/>
          <a:lstStyle/>
          <a:p>
            <a:r>
              <a:rPr lang="en-US"/>
              <a:t>Drugs and Disease Spring 2025 - Lecture 3</a:t>
            </a:r>
          </a:p>
        </p:txBody>
      </p:sp>
      <p:sp>
        <p:nvSpPr>
          <p:cNvPr id="4" name="Slide Number Placeholder 3">
            <a:extLst>
              <a:ext uri="{FF2B5EF4-FFF2-40B4-BE49-F238E27FC236}">
                <a16:creationId xmlns:a16="http://schemas.microsoft.com/office/drawing/2014/main" id="{AA399472-32F1-BBBC-C914-25D7E96DBB59}"/>
              </a:ext>
            </a:extLst>
          </p:cNvPr>
          <p:cNvSpPr>
            <a:spLocks noGrp="1"/>
          </p:cNvSpPr>
          <p:nvPr>
            <p:ph type="sldNum" sz="quarter" idx="12"/>
          </p:nvPr>
        </p:nvSpPr>
        <p:spPr/>
        <p:txBody>
          <a:bodyPr/>
          <a:lstStyle/>
          <a:p>
            <a:fld id="{DC3BB032-4020-48F4-953B-341806DC4A2B}" type="slidenum">
              <a:rPr lang="en-US" smtClean="0"/>
              <a:t>26</a:t>
            </a:fld>
            <a:endParaRPr lang="en-US"/>
          </a:p>
        </p:txBody>
      </p:sp>
    </p:spTree>
    <p:extLst>
      <p:ext uri="{BB962C8B-B14F-4D97-AF65-F5344CB8AC3E}">
        <p14:creationId xmlns:p14="http://schemas.microsoft.com/office/powerpoint/2010/main" val="3281368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7A894C47-2839-4D9E-99AC-F775FE5BD09E}"/>
              </a:ext>
            </a:extLst>
          </p:cNvPr>
          <p:cNvGraphicFramePr>
            <a:graphicFrameLocks noChangeAspect="1"/>
          </p:cNvGraphicFramePr>
          <p:nvPr/>
        </p:nvGraphicFramePr>
        <p:xfrm>
          <a:off x="3041749" y="465646"/>
          <a:ext cx="6977321" cy="6652295"/>
        </p:xfrm>
        <a:graphic>
          <a:graphicData uri="http://schemas.openxmlformats.org/presentationml/2006/ole">
            <mc:AlternateContent xmlns:mc="http://schemas.openxmlformats.org/markup-compatibility/2006">
              <mc:Choice xmlns:v="urn:schemas-microsoft-com:vml" Requires="v">
                <p:oleObj name="MDLDrawObject Class" r:id="rId2" imgW="6457025" imgH="8572500" progId="MDLDrawOLE.MDLDrawObject.1">
                  <p:embed/>
                </p:oleObj>
              </mc:Choice>
              <mc:Fallback>
                <p:oleObj name="MDLDrawObject Class" r:id="rId2" imgW="6457025" imgH="8572500" progId="MDLDrawOLE.MDLDrawObject.1">
                  <p:embed/>
                  <p:pic>
                    <p:nvPicPr>
                      <p:cNvPr id="5" name="Object 4">
                        <a:extLst>
                          <a:ext uri="{FF2B5EF4-FFF2-40B4-BE49-F238E27FC236}">
                            <a16:creationId xmlns:a16="http://schemas.microsoft.com/office/drawing/2014/main" id="{7A894C47-2839-4D9E-99AC-F775FE5BD09E}"/>
                          </a:ext>
                        </a:extLst>
                      </p:cNvPr>
                      <p:cNvPicPr>
                        <a:picLocks noChangeAspect="1" noChangeArrowheads="1"/>
                      </p:cNvPicPr>
                      <p:nvPr/>
                    </p:nvPicPr>
                    <p:blipFill>
                      <a:blip r:embed="rId3"/>
                      <a:srcRect/>
                      <a:stretch>
                        <a:fillRect/>
                      </a:stretch>
                    </p:blipFill>
                    <p:spPr bwMode="auto">
                      <a:xfrm>
                        <a:off x="3041749" y="465646"/>
                        <a:ext cx="6977321" cy="6652295"/>
                      </a:xfrm>
                      <a:prstGeom prst="rect">
                        <a:avLst/>
                      </a:prstGeom>
                      <a:noFill/>
                    </p:spPr>
                  </p:pic>
                </p:oleObj>
              </mc:Fallback>
            </mc:AlternateContent>
          </a:graphicData>
        </a:graphic>
      </p:graphicFrame>
      <p:sp>
        <p:nvSpPr>
          <p:cNvPr id="6" name="TextBox 5">
            <a:extLst>
              <a:ext uri="{FF2B5EF4-FFF2-40B4-BE49-F238E27FC236}">
                <a16:creationId xmlns:a16="http://schemas.microsoft.com/office/drawing/2014/main" id="{F7504B81-43D7-4806-9A50-6A79079B41C6}"/>
              </a:ext>
            </a:extLst>
          </p:cNvPr>
          <p:cNvSpPr txBox="1"/>
          <p:nvPr/>
        </p:nvSpPr>
        <p:spPr>
          <a:xfrm>
            <a:off x="236870" y="649394"/>
            <a:ext cx="4030564" cy="1570096"/>
          </a:xfrm>
          <a:prstGeom prst="rect">
            <a:avLst/>
          </a:prstGeom>
          <a:noFill/>
        </p:spPr>
        <p:txBody>
          <a:bodyPr wrap="square" rtlCol="0">
            <a:spAutoFit/>
          </a:bodyPr>
          <a:lstStyle/>
          <a:p>
            <a:r>
              <a:rPr lang="en-US" sz="1925" dirty="0">
                <a:latin typeface="Arial" panose="020B0604020202020204" pitchFamily="34" charset="0"/>
              </a:rPr>
              <a:t>There are many possible ways to connect two sugars.</a:t>
            </a:r>
          </a:p>
          <a:p>
            <a:endParaRPr lang="en-US" sz="1925" dirty="0">
              <a:latin typeface="Arial" panose="020B0604020202020204" pitchFamily="34" charset="0"/>
            </a:endParaRPr>
          </a:p>
          <a:p>
            <a:r>
              <a:rPr lang="en-US" sz="1925" dirty="0">
                <a:latin typeface="Arial" panose="020B0604020202020204" pitchFamily="34" charset="0"/>
              </a:rPr>
              <a:t>At least one anomeric is always involved.</a:t>
            </a:r>
          </a:p>
        </p:txBody>
      </p:sp>
      <p:sp>
        <p:nvSpPr>
          <p:cNvPr id="7" name="TextBox 6">
            <a:extLst>
              <a:ext uri="{FF2B5EF4-FFF2-40B4-BE49-F238E27FC236}">
                <a16:creationId xmlns:a16="http://schemas.microsoft.com/office/drawing/2014/main" id="{C20DCD5E-0496-4D49-915E-C5315C3FAACC}"/>
              </a:ext>
            </a:extLst>
          </p:cNvPr>
          <p:cNvSpPr txBox="1"/>
          <p:nvPr/>
        </p:nvSpPr>
        <p:spPr>
          <a:xfrm>
            <a:off x="4968081" y="72014"/>
            <a:ext cx="2346530" cy="503507"/>
          </a:xfrm>
          <a:prstGeom prst="rect">
            <a:avLst/>
          </a:prstGeom>
          <a:noFill/>
        </p:spPr>
        <p:txBody>
          <a:bodyPr wrap="square">
            <a:spAutoFit/>
          </a:bodyPr>
          <a:lstStyle/>
          <a:p>
            <a:pPr marL="176623" indent="-176623"/>
            <a:r>
              <a:rPr lang="en-US" sz="2695" dirty="0">
                <a:latin typeface="Arial" panose="020B0604020202020204" pitchFamily="34" charset="0"/>
                <a:ea typeface="Times New Roman" panose="02020603050405020304" pitchFamily="18" charset="0"/>
                <a:cs typeface="Times New Roman" panose="02020603050405020304" pitchFamily="18" charset="0"/>
              </a:rPr>
              <a:t>Disaccharides</a:t>
            </a:r>
          </a:p>
        </p:txBody>
      </p:sp>
      <p:sp>
        <p:nvSpPr>
          <p:cNvPr id="9" name="TextBox 8">
            <a:extLst>
              <a:ext uri="{FF2B5EF4-FFF2-40B4-BE49-F238E27FC236}">
                <a16:creationId xmlns:a16="http://schemas.microsoft.com/office/drawing/2014/main" id="{F60F5C90-A4AF-2DD8-8B1D-AE6093E580D0}"/>
              </a:ext>
            </a:extLst>
          </p:cNvPr>
          <p:cNvSpPr txBox="1"/>
          <p:nvPr/>
        </p:nvSpPr>
        <p:spPr>
          <a:xfrm>
            <a:off x="7816714" y="1730100"/>
            <a:ext cx="542136" cy="389658"/>
          </a:xfrm>
          <a:prstGeom prst="rect">
            <a:avLst/>
          </a:prstGeom>
          <a:noFill/>
        </p:spPr>
        <p:txBody>
          <a:bodyPr wrap="none" rtlCol="0">
            <a:spAutoFit/>
          </a:bodyPr>
          <a:lstStyle/>
          <a:p>
            <a:pPr algn="l"/>
            <a:r>
              <a:rPr lang="en-US" sz="1932" dirty="0">
                <a:latin typeface="Arial" panose="020B0604020202020204" pitchFamily="34" charset="0"/>
                <a:cs typeface="Arial" panose="020B0604020202020204" pitchFamily="34" charset="0"/>
              </a:rPr>
              <a:t>1-1</a:t>
            </a:r>
          </a:p>
        </p:txBody>
      </p:sp>
      <p:sp>
        <p:nvSpPr>
          <p:cNvPr id="10" name="TextBox 9">
            <a:extLst>
              <a:ext uri="{FF2B5EF4-FFF2-40B4-BE49-F238E27FC236}">
                <a16:creationId xmlns:a16="http://schemas.microsoft.com/office/drawing/2014/main" id="{9F25804C-A619-C2CC-7707-011C30B6767B}"/>
              </a:ext>
            </a:extLst>
          </p:cNvPr>
          <p:cNvSpPr txBox="1"/>
          <p:nvPr/>
        </p:nvSpPr>
        <p:spPr>
          <a:xfrm>
            <a:off x="9141347" y="2820548"/>
            <a:ext cx="542136" cy="389658"/>
          </a:xfrm>
          <a:prstGeom prst="rect">
            <a:avLst/>
          </a:prstGeom>
          <a:noFill/>
        </p:spPr>
        <p:txBody>
          <a:bodyPr wrap="none" rtlCol="0">
            <a:spAutoFit/>
          </a:bodyPr>
          <a:lstStyle/>
          <a:p>
            <a:pPr algn="l"/>
            <a:r>
              <a:rPr lang="en-US" sz="1932" dirty="0">
                <a:latin typeface="Arial" panose="020B0604020202020204" pitchFamily="34" charset="0"/>
                <a:cs typeface="Arial" panose="020B0604020202020204" pitchFamily="34" charset="0"/>
              </a:rPr>
              <a:t>1-2</a:t>
            </a:r>
          </a:p>
        </p:txBody>
      </p:sp>
      <p:sp>
        <p:nvSpPr>
          <p:cNvPr id="11" name="TextBox 10">
            <a:extLst>
              <a:ext uri="{FF2B5EF4-FFF2-40B4-BE49-F238E27FC236}">
                <a16:creationId xmlns:a16="http://schemas.microsoft.com/office/drawing/2014/main" id="{18A58987-68D7-3C4B-5698-1E8D27EE23CD}"/>
              </a:ext>
            </a:extLst>
          </p:cNvPr>
          <p:cNvSpPr txBox="1"/>
          <p:nvPr/>
        </p:nvSpPr>
        <p:spPr>
          <a:xfrm>
            <a:off x="9730073" y="4626771"/>
            <a:ext cx="542136" cy="389658"/>
          </a:xfrm>
          <a:prstGeom prst="rect">
            <a:avLst/>
          </a:prstGeom>
          <a:noFill/>
        </p:spPr>
        <p:txBody>
          <a:bodyPr wrap="none" rtlCol="0">
            <a:spAutoFit/>
          </a:bodyPr>
          <a:lstStyle/>
          <a:p>
            <a:pPr algn="l"/>
            <a:r>
              <a:rPr lang="en-US" sz="1932" dirty="0">
                <a:latin typeface="Arial" panose="020B0604020202020204" pitchFamily="34" charset="0"/>
                <a:cs typeface="Arial" panose="020B0604020202020204" pitchFamily="34" charset="0"/>
              </a:rPr>
              <a:t>1-3</a:t>
            </a:r>
          </a:p>
        </p:txBody>
      </p:sp>
      <p:sp>
        <p:nvSpPr>
          <p:cNvPr id="12" name="TextBox 11">
            <a:extLst>
              <a:ext uri="{FF2B5EF4-FFF2-40B4-BE49-F238E27FC236}">
                <a16:creationId xmlns:a16="http://schemas.microsoft.com/office/drawing/2014/main" id="{AA930E3E-46FE-FD9E-6364-14666B5617B2}"/>
              </a:ext>
            </a:extLst>
          </p:cNvPr>
          <p:cNvSpPr txBox="1"/>
          <p:nvPr/>
        </p:nvSpPr>
        <p:spPr>
          <a:xfrm>
            <a:off x="7595942" y="5764177"/>
            <a:ext cx="542136" cy="389658"/>
          </a:xfrm>
          <a:prstGeom prst="rect">
            <a:avLst/>
          </a:prstGeom>
          <a:noFill/>
        </p:spPr>
        <p:txBody>
          <a:bodyPr wrap="none" rtlCol="0">
            <a:spAutoFit/>
          </a:bodyPr>
          <a:lstStyle/>
          <a:p>
            <a:pPr algn="l"/>
            <a:r>
              <a:rPr lang="en-US" sz="1932" dirty="0">
                <a:latin typeface="Arial" panose="020B0604020202020204" pitchFamily="34" charset="0"/>
                <a:cs typeface="Arial" panose="020B0604020202020204" pitchFamily="34" charset="0"/>
              </a:rPr>
              <a:t>1-4</a:t>
            </a:r>
          </a:p>
        </p:txBody>
      </p:sp>
      <p:sp>
        <p:nvSpPr>
          <p:cNvPr id="13" name="TextBox 12">
            <a:extLst>
              <a:ext uri="{FF2B5EF4-FFF2-40B4-BE49-F238E27FC236}">
                <a16:creationId xmlns:a16="http://schemas.microsoft.com/office/drawing/2014/main" id="{B7AFEC7E-BFDA-4866-3976-875F5D6A963A}"/>
              </a:ext>
            </a:extLst>
          </p:cNvPr>
          <p:cNvSpPr txBox="1"/>
          <p:nvPr/>
        </p:nvSpPr>
        <p:spPr>
          <a:xfrm>
            <a:off x="4547490" y="5469814"/>
            <a:ext cx="542136" cy="389658"/>
          </a:xfrm>
          <a:prstGeom prst="rect">
            <a:avLst/>
          </a:prstGeom>
          <a:noFill/>
        </p:spPr>
        <p:txBody>
          <a:bodyPr wrap="none" rtlCol="0">
            <a:spAutoFit/>
          </a:bodyPr>
          <a:lstStyle/>
          <a:p>
            <a:pPr algn="l"/>
            <a:r>
              <a:rPr lang="en-US" sz="1932" dirty="0">
                <a:latin typeface="Arial" panose="020B0604020202020204" pitchFamily="34" charset="0"/>
                <a:cs typeface="Arial" panose="020B0604020202020204" pitchFamily="34" charset="0"/>
              </a:rPr>
              <a:t>1-6</a:t>
            </a:r>
          </a:p>
        </p:txBody>
      </p:sp>
      <p:sp>
        <p:nvSpPr>
          <p:cNvPr id="2" name="Date Placeholder 1">
            <a:extLst>
              <a:ext uri="{FF2B5EF4-FFF2-40B4-BE49-F238E27FC236}">
                <a16:creationId xmlns:a16="http://schemas.microsoft.com/office/drawing/2014/main" id="{EF2BD820-5A24-87D4-564C-65DCDFDCB276}"/>
              </a:ext>
            </a:extLst>
          </p:cNvPr>
          <p:cNvSpPr>
            <a:spLocks noGrp="1"/>
          </p:cNvSpPr>
          <p:nvPr>
            <p:ph type="dt" sz="half" idx="10"/>
          </p:nvPr>
        </p:nvSpPr>
        <p:spPr/>
        <p:txBody>
          <a:bodyPr/>
          <a:lstStyle/>
          <a:p>
            <a:fld id="{5A76DA6D-0322-477D-BD13-B87F2B8CA008}" type="datetime1">
              <a:rPr lang="en-US" smtClean="0"/>
              <a:t>1/25/2025</a:t>
            </a:fld>
            <a:endParaRPr lang="en-US"/>
          </a:p>
        </p:txBody>
      </p:sp>
      <p:sp>
        <p:nvSpPr>
          <p:cNvPr id="3" name="Footer Placeholder 2">
            <a:extLst>
              <a:ext uri="{FF2B5EF4-FFF2-40B4-BE49-F238E27FC236}">
                <a16:creationId xmlns:a16="http://schemas.microsoft.com/office/drawing/2014/main" id="{EF706718-E012-4EDA-AA58-E2F7BBB18D34}"/>
              </a:ext>
            </a:extLst>
          </p:cNvPr>
          <p:cNvSpPr>
            <a:spLocks noGrp="1"/>
          </p:cNvSpPr>
          <p:nvPr>
            <p:ph type="ftr" sz="quarter" idx="11"/>
          </p:nvPr>
        </p:nvSpPr>
        <p:spPr/>
        <p:txBody>
          <a:bodyPr/>
          <a:lstStyle/>
          <a:p>
            <a:r>
              <a:rPr lang="en-US"/>
              <a:t>Drugs and Disease Spring 2025 - Lecture 3</a:t>
            </a:r>
          </a:p>
        </p:txBody>
      </p:sp>
      <p:sp>
        <p:nvSpPr>
          <p:cNvPr id="4" name="Slide Number Placeholder 3">
            <a:extLst>
              <a:ext uri="{FF2B5EF4-FFF2-40B4-BE49-F238E27FC236}">
                <a16:creationId xmlns:a16="http://schemas.microsoft.com/office/drawing/2014/main" id="{2C2FDB5D-5DBD-84B8-E0B1-34C390EA4293}"/>
              </a:ext>
            </a:extLst>
          </p:cNvPr>
          <p:cNvSpPr>
            <a:spLocks noGrp="1"/>
          </p:cNvSpPr>
          <p:nvPr>
            <p:ph type="sldNum" sz="quarter" idx="12"/>
          </p:nvPr>
        </p:nvSpPr>
        <p:spPr/>
        <p:txBody>
          <a:bodyPr/>
          <a:lstStyle/>
          <a:p>
            <a:fld id="{DC3BB032-4020-48F4-953B-341806DC4A2B}" type="slidenum">
              <a:rPr lang="en-US" smtClean="0"/>
              <a:t>27</a:t>
            </a:fld>
            <a:endParaRPr lang="en-US"/>
          </a:p>
        </p:txBody>
      </p:sp>
    </p:spTree>
    <p:extLst>
      <p:ext uri="{BB962C8B-B14F-4D97-AF65-F5344CB8AC3E}">
        <p14:creationId xmlns:p14="http://schemas.microsoft.com/office/powerpoint/2010/main" val="16065219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47FD3C5-6341-FA1B-1759-1FB531758D28}"/>
              </a:ext>
            </a:extLst>
          </p:cNvPr>
          <p:cNvPicPr>
            <a:picLocks noChangeAspect="1"/>
          </p:cNvPicPr>
          <p:nvPr/>
        </p:nvPicPr>
        <p:blipFill>
          <a:blip r:embed="rId2"/>
          <a:stretch>
            <a:fillRect/>
          </a:stretch>
        </p:blipFill>
        <p:spPr>
          <a:xfrm>
            <a:off x="6555362" y="5448843"/>
            <a:ext cx="5850197" cy="1791170"/>
          </a:xfrm>
          <a:prstGeom prst="rect">
            <a:avLst/>
          </a:prstGeom>
        </p:spPr>
      </p:pic>
      <p:graphicFrame>
        <p:nvGraphicFramePr>
          <p:cNvPr id="5" name="Object 4">
            <a:extLst>
              <a:ext uri="{FF2B5EF4-FFF2-40B4-BE49-F238E27FC236}">
                <a16:creationId xmlns:a16="http://schemas.microsoft.com/office/drawing/2014/main" id="{238572E4-3DD8-451F-833B-AD235F1B8E8F}"/>
              </a:ext>
            </a:extLst>
          </p:cNvPr>
          <p:cNvGraphicFramePr>
            <a:graphicFrameLocks noChangeAspect="1"/>
          </p:cNvGraphicFramePr>
          <p:nvPr/>
        </p:nvGraphicFramePr>
        <p:xfrm>
          <a:off x="3327680" y="723598"/>
          <a:ext cx="4775731" cy="1779976"/>
        </p:xfrm>
        <a:graphic>
          <a:graphicData uri="http://schemas.openxmlformats.org/presentationml/2006/ole">
            <mc:AlternateContent xmlns:mc="http://schemas.openxmlformats.org/markup-compatibility/2006">
              <mc:Choice xmlns:v="urn:schemas-microsoft-com:vml" Requires="v">
                <p:oleObj name="MDLDrawObject Class" r:id="rId3" imgW="4295609" imgH="1590347" progId="MDLDrawOLE.MDLDrawObject.1">
                  <p:embed/>
                </p:oleObj>
              </mc:Choice>
              <mc:Fallback>
                <p:oleObj name="MDLDrawObject Class" r:id="rId3" imgW="4295609" imgH="1590347" progId="MDLDrawOLE.MDLDrawObject.1">
                  <p:embed/>
                  <p:pic>
                    <p:nvPicPr>
                      <p:cNvPr id="5" name="Object 4">
                        <a:extLst>
                          <a:ext uri="{FF2B5EF4-FFF2-40B4-BE49-F238E27FC236}">
                            <a16:creationId xmlns:a16="http://schemas.microsoft.com/office/drawing/2014/main" id="{238572E4-3DD8-451F-833B-AD235F1B8E8F}"/>
                          </a:ext>
                        </a:extLst>
                      </p:cNvPr>
                      <p:cNvPicPr>
                        <a:picLocks noChangeAspect="1" noChangeArrowheads="1"/>
                      </p:cNvPicPr>
                      <p:nvPr/>
                    </p:nvPicPr>
                    <p:blipFill>
                      <a:blip r:embed="rId4"/>
                      <a:srcRect/>
                      <a:stretch>
                        <a:fillRect/>
                      </a:stretch>
                    </p:blipFill>
                    <p:spPr bwMode="auto">
                      <a:xfrm>
                        <a:off x="3327680" y="723598"/>
                        <a:ext cx="4775731" cy="1779976"/>
                      </a:xfrm>
                      <a:prstGeom prst="rect">
                        <a:avLst/>
                      </a:prstGeom>
                      <a:noFill/>
                    </p:spPr>
                  </p:pic>
                </p:oleObj>
              </mc:Fallback>
            </mc:AlternateContent>
          </a:graphicData>
        </a:graphic>
      </p:graphicFrame>
      <p:sp>
        <p:nvSpPr>
          <p:cNvPr id="6" name="Rectangle 5">
            <a:extLst>
              <a:ext uri="{FF2B5EF4-FFF2-40B4-BE49-F238E27FC236}">
                <a16:creationId xmlns:a16="http://schemas.microsoft.com/office/drawing/2014/main" id="{4574C25D-D832-4567-91B9-1EACD18056E5}"/>
              </a:ext>
            </a:extLst>
          </p:cNvPr>
          <p:cNvSpPr/>
          <p:nvPr/>
        </p:nvSpPr>
        <p:spPr>
          <a:xfrm>
            <a:off x="163279" y="56829"/>
            <a:ext cx="2575675" cy="389658"/>
          </a:xfrm>
          <a:prstGeom prst="rect">
            <a:avLst/>
          </a:prstGeom>
        </p:spPr>
        <p:txBody>
          <a:bodyPr wrap="square">
            <a:spAutoFit/>
          </a:bodyPr>
          <a:lstStyle/>
          <a:p>
            <a:r>
              <a:rPr lang="en-US" sz="1932" b="1" dirty="0">
                <a:latin typeface="Arial" panose="020B0604020202020204" pitchFamily="34" charset="0"/>
                <a:ea typeface="Times New Roman" panose="02020603050405020304" pitchFamily="18" charset="0"/>
                <a:cs typeface="Times New Roman" panose="02020603050405020304" pitchFamily="18" charset="0"/>
              </a:rPr>
              <a:t>Lactose </a:t>
            </a:r>
            <a:r>
              <a:rPr lang="en-US" sz="1932" dirty="0">
                <a:latin typeface="Arial" panose="020B0604020202020204" pitchFamily="34" charset="0"/>
                <a:ea typeface="Times New Roman" panose="02020603050405020304" pitchFamily="18" charset="0"/>
                <a:cs typeface="Times New Roman" panose="02020603050405020304" pitchFamily="18" charset="0"/>
              </a:rPr>
              <a:t>(milk sugar)</a:t>
            </a:r>
            <a:endParaRPr lang="en-US" sz="1932" dirty="0">
              <a:solidFill>
                <a:srgbClr val="C00000"/>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9FA1FD9E-21E2-450D-9C92-85A029F20062}"/>
              </a:ext>
            </a:extLst>
          </p:cNvPr>
          <p:cNvSpPr/>
          <p:nvPr/>
        </p:nvSpPr>
        <p:spPr>
          <a:xfrm>
            <a:off x="2977392" y="2503574"/>
            <a:ext cx="5592155" cy="385357"/>
          </a:xfrm>
          <a:prstGeom prst="rect">
            <a:avLst/>
          </a:prstGeom>
        </p:spPr>
        <p:txBody>
          <a:bodyPr wrap="square">
            <a:spAutoFit/>
          </a:bodyPr>
          <a:lstStyle/>
          <a:p>
            <a:r>
              <a:rPr lang="en-US" sz="1925"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1925" dirty="0">
                <a:latin typeface="Arial" panose="020B0604020202020204" pitchFamily="34" charset="0"/>
                <a:ea typeface="Times New Roman" panose="02020603050405020304" pitchFamily="18" charset="0"/>
                <a:cs typeface="Times New Roman" panose="02020603050405020304" pitchFamily="18" charset="0"/>
              </a:rPr>
              <a:t>-</a:t>
            </a:r>
            <a:r>
              <a:rPr lang="en-US" sz="1925" dirty="0" err="1">
                <a:latin typeface="Arial" panose="020B0604020202020204" pitchFamily="34" charset="0"/>
                <a:ea typeface="Times New Roman" panose="02020603050405020304" pitchFamily="18" charset="0"/>
                <a:cs typeface="Times New Roman" panose="02020603050405020304" pitchFamily="18" charset="0"/>
              </a:rPr>
              <a:t>galactopyranosyl</a:t>
            </a:r>
            <a:r>
              <a:rPr lang="en-US" sz="1925" dirty="0">
                <a:latin typeface="Arial" panose="020B0604020202020204" pitchFamily="34" charset="0"/>
                <a:ea typeface="Times New Roman" panose="02020603050405020304" pitchFamily="18" charset="0"/>
                <a:cs typeface="Times New Roman" panose="02020603050405020304" pitchFamily="18" charset="0"/>
              </a:rPr>
              <a:t>-(1→4)-β-glucopyranose</a:t>
            </a:r>
          </a:p>
        </p:txBody>
      </p:sp>
      <p:sp>
        <p:nvSpPr>
          <p:cNvPr id="8" name="Rectangle 7">
            <a:extLst>
              <a:ext uri="{FF2B5EF4-FFF2-40B4-BE49-F238E27FC236}">
                <a16:creationId xmlns:a16="http://schemas.microsoft.com/office/drawing/2014/main" id="{218492A5-742B-436A-BEA7-7CDA595E16B2}"/>
              </a:ext>
            </a:extLst>
          </p:cNvPr>
          <p:cNvSpPr/>
          <p:nvPr/>
        </p:nvSpPr>
        <p:spPr>
          <a:xfrm>
            <a:off x="545667" y="3850819"/>
            <a:ext cx="4386575" cy="2607268"/>
          </a:xfrm>
          <a:prstGeom prst="rect">
            <a:avLst/>
          </a:prstGeom>
        </p:spPr>
        <p:txBody>
          <a:bodyPr wrap="square">
            <a:spAutoFit/>
          </a:bodyPr>
          <a:lstStyle/>
          <a:p>
            <a:pPr>
              <a:tabLst>
                <a:tab pos="467929" algn="ctr"/>
              </a:tabLst>
            </a:pPr>
            <a:r>
              <a:rPr lang="en-US" sz="1932" dirty="0">
                <a:latin typeface="Arial" panose="020B0604020202020204" pitchFamily="34" charset="0"/>
                <a:ea typeface="Times New Roman" panose="02020603050405020304" pitchFamily="18" charset="0"/>
                <a:cs typeface="Times New Roman" panose="02020603050405020304" pitchFamily="18" charset="0"/>
              </a:rPr>
              <a:t>Lactose is the major sugar in mammalian milk. </a:t>
            </a:r>
          </a:p>
          <a:p>
            <a:pPr marL="331168" indent="-331168">
              <a:spcBef>
                <a:spcPts val="579"/>
              </a:spcBef>
              <a:buFont typeface="Symbol" panose="05050102010706020507" pitchFamily="18" charset="2"/>
              <a:buChar char=""/>
              <a:tabLst>
                <a:tab pos="220779" algn="l"/>
                <a:tab pos="441558" algn="l"/>
              </a:tabLst>
            </a:pPr>
            <a:r>
              <a:rPr lang="en-US" sz="1932" dirty="0">
                <a:latin typeface="Arial" panose="020B0604020202020204" pitchFamily="34" charset="0"/>
                <a:ea typeface="Times New Roman" panose="02020603050405020304" pitchFamily="18" charset="0"/>
                <a:cs typeface="Times New Roman" panose="02020603050405020304" pitchFamily="18" charset="0"/>
              </a:rPr>
              <a:t>Infants produce the enzyme </a:t>
            </a:r>
            <a:r>
              <a:rPr lang="en-US" sz="1932" b="1" i="1" dirty="0">
                <a:latin typeface="Arial" panose="020B0604020202020204" pitchFamily="34" charset="0"/>
                <a:ea typeface="Times New Roman" panose="02020603050405020304" pitchFamily="18" charset="0"/>
                <a:cs typeface="Times New Roman" panose="02020603050405020304" pitchFamily="18" charset="0"/>
              </a:rPr>
              <a:t>lactase</a:t>
            </a:r>
            <a:r>
              <a:rPr lang="en-US" sz="1932" dirty="0">
                <a:latin typeface="Arial" panose="020B0604020202020204" pitchFamily="34" charset="0"/>
                <a:ea typeface="Times New Roman" panose="02020603050405020304" pitchFamily="18" charset="0"/>
                <a:cs typeface="Times New Roman" panose="02020603050405020304" pitchFamily="18" charset="0"/>
              </a:rPr>
              <a:t> to hydrolyze the disaccharide to monosaccharides.</a:t>
            </a:r>
          </a:p>
          <a:p>
            <a:pPr marL="331168" indent="-331168">
              <a:spcBef>
                <a:spcPts val="579"/>
              </a:spcBef>
              <a:buFont typeface="Symbol" panose="05050102010706020507" pitchFamily="18" charset="2"/>
              <a:buChar char=""/>
              <a:tabLst>
                <a:tab pos="220779" algn="l"/>
                <a:tab pos="441558" algn="l"/>
              </a:tabLst>
            </a:pPr>
            <a:r>
              <a:rPr lang="en-US" sz="1932" dirty="0">
                <a:latin typeface="Arial" panose="020B0604020202020204" pitchFamily="34" charset="0"/>
                <a:ea typeface="Times New Roman" panose="02020603050405020304" pitchFamily="18" charset="0"/>
                <a:cs typeface="Times New Roman" panose="02020603050405020304" pitchFamily="18" charset="0"/>
              </a:rPr>
              <a:t>Lactase expression is turned off in some adults, depending on their genetic background.</a:t>
            </a:r>
          </a:p>
        </p:txBody>
      </p:sp>
      <p:sp>
        <p:nvSpPr>
          <p:cNvPr id="10" name="TextBox 9">
            <a:extLst>
              <a:ext uri="{FF2B5EF4-FFF2-40B4-BE49-F238E27FC236}">
                <a16:creationId xmlns:a16="http://schemas.microsoft.com/office/drawing/2014/main" id="{04E6311A-346C-48EB-930B-EB0F45CBADFD}"/>
              </a:ext>
            </a:extLst>
          </p:cNvPr>
          <p:cNvSpPr txBox="1"/>
          <p:nvPr/>
        </p:nvSpPr>
        <p:spPr>
          <a:xfrm>
            <a:off x="5098829" y="10753"/>
            <a:ext cx="2346530" cy="503507"/>
          </a:xfrm>
          <a:prstGeom prst="rect">
            <a:avLst/>
          </a:prstGeom>
          <a:noFill/>
        </p:spPr>
        <p:txBody>
          <a:bodyPr wrap="square">
            <a:spAutoFit/>
          </a:bodyPr>
          <a:lstStyle/>
          <a:p>
            <a:pPr marL="176623" indent="-176623"/>
            <a:r>
              <a:rPr lang="en-US" sz="2695" dirty="0">
                <a:latin typeface="Arial" panose="020B0604020202020204" pitchFamily="34" charset="0"/>
                <a:ea typeface="Times New Roman" panose="02020603050405020304" pitchFamily="18" charset="0"/>
                <a:cs typeface="Times New Roman" panose="02020603050405020304" pitchFamily="18" charset="0"/>
              </a:rPr>
              <a:t>Disaccharides</a:t>
            </a:r>
          </a:p>
        </p:txBody>
      </p:sp>
      <p:grpSp>
        <p:nvGrpSpPr>
          <p:cNvPr id="12" name="Group 11">
            <a:extLst>
              <a:ext uri="{FF2B5EF4-FFF2-40B4-BE49-F238E27FC236}">
                <a16:creationId xmlns:a16="http://schemas.microsoft.com/office/drawing/2014/main" id="{00433489-0118-AE56-C295-D66D35BFB566}"/>
              </a:ext>
            </a:extLst>
          </p:cNvPr>
          <p:cNvGrpSpPr/>
          <p:nvPr/>
        </p:nvGrpSpPr>
        <p:grpSpPr>
          <a:xfrm>
            <a:off x="6566439" y="3045525"/>
            <a:ext cx="6112684" cy="2623570"/>
            <a:chOff x="5031640" y="1940421"/>
            <a:chExt cx="6329419" cy="2716593"/>
          </a:xfrm>
        </p:grpSpPr>
        <p:graphicFrame>
          <p:nvGraphicFramePr>
            <p:cNvPr id="13" name="Object 12">
              <a:extLst>
                <a:ext uri="{FF2B5EF4-FFF2-40B4-BE49-F238E27FC236}">
                  <a16:creationId xmlns:a16="http://schemas.microsoft.com/office/drawing/2014/main" id="{A64C1474-B0A6-4326-8F53-8386EADD6E9F}"/>
                </a:ext>
              </a:extLst>
            </p:cNvPr>
            <p:cNvGraphicFramePr>
              <a:graphicFrameLocks noChangeAspect="1"/>
            </p:cNvGraphicFramePr>
            <p:nvPr/>
          </p:nvGraphicFramePr>
          <p:xfrm>
            <a:off x="5031640" y="2350405"/>
            <a:ext cx="2527300" cy="1524000"/>
          </p:xfrm>
          <a:graphic>
            <a:graphicData uri="http://schemas.openxmlformats.org/presentationml/2006/ole">
              <mc:AlternateContent xmlns:mc="http://schemas.openxmlformats.org/markup-compatibility/2006">
                <mc:Choice xmlns:v="urn:schemas-microsoft-com:vml" Requires="v">
                  <p:oleObj name="MDLDrawObject Class" r:id="rId5" imgW="2905249" imgH="1752464" progId="MDLDrawOLE.MDLDrawObject.1">
                    <p:embed/>
                  </p:oleObj>
                </mc:Choice>
                <mc:Fallback>
                  <p:oleObj name="MDLDrawObject Class" r:id="rId5" imgW="2905249" imgH="1752464" progId="MDLDrawOLE.MDLDrawObject.1">
                    <p:embed/>
                    <p:pic>
                      <p:nvPicPr>
                        <p:cNvPr id="13" name="Object 12">
                          <a:extLst>
                            <a:ext uri="{FF2B5EF4-FFF2-40B4-BE49-F238E27FC236}">
                              <a16:creationId xmlns:a16="http://schemas.microsoft.com/office/drawing/2014/main" id="{A64C1474-B0A6-4326-8F53-8386EADD6E9F}"/>
                            </a:ext>
                          </a:extLst>
                        </p:cNvPr>
                        <p:cNvPicPr/>
                        <p:nvPr/>
                      </p:nvPicPr>
                      <p:blipFill>
                        <a:blip r:embed="rId6"/>
                        <a:stretch>
                          <a:fillRect/>
                        </a:stretch>
                      </p:blipFill>
                      <p:spPr>
                        <a:xfrm>
                          <a:off x="5031640" y="2350405"/>
                          <a:ext cx="2527300" cy="152400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9F630FAB-688E-5B52-5A6E-FBFF9E154EC0}"/>
                </a:ext>
              </a:extLst>
            </p:cNvPr>
            <p:cNvGraphicFramePr>
              <a:graphicFrameLocks noChangeAspect="1"/>
            </p:cNvGraphicFramePr>
            <p:nvPr/>
          </p:nvGraphicFramePr>
          <p:xfrm>
            <a:off x="7690922" y="2189488"/>
            <a:ext cx="3257551" cy="1557457"/>
          </p:xfrm>
          <a:graphic>
            <a:graphicData uri="http://schemas.openxmlformats.org/presentationml/2006/ole">
              <mc:AlternateContent xmlns:mc="http://schemas.openxmlformats.org/markup-compatibility/2006">
                <mc:Choice xmlns:v="urn:schemas-microsoft-com:vml" Requires="v">
                  <p:oleObj name="MDLDrawObject Class" r:id="rId7" imgW="3742826" imgH="1790174" progId="MDLDrawOLE.MDLDrawObject.1">
                    <p:embed/>
                  </p:oleObj>
                </mc:Choice>
                <mc:Fallback>
                  <p:oleObj name="MDLDrawObject Class" r:id="rId7" imgW="3742826" imgH="1790174" progId="MDLDrawOLE.MDLDrawObject.1">
                    <p:embed/>
                    <p:pic>
                      <p:nvPicPr>
                        <p:cNvPr id="14" name="Object 13">
                          <a:extLst>
                            <a:ext uri="{FF2B5EF4-FFF2-40B4-BE49-F238E27FC236}">
                              <a16:creationId xmlns:a16="http://schemas.microsoft.com/office/drawing/2014/main" id="{9F630FAB-688E-5B52-5A6E-FBFF9E154EC0}"/>
                            </a:ext>
                          </a:extLst>
                        </p:cNvPr>
                        <p:cNvPicPr/>
                        <p:nvPr/>
                      </p:nvPicPr>
                      <p:blipFill>
                        <a:blip r:embed="rId8"/>
                        <a:stretch>
                          <a:fillRect/>
                        </a:stretch>
                      </p:blipFill>
                      <p:spPr>
                        <a:xfrm>
                          <a:off x="7690922" y="2189488"/>
                          <a:ext cx="3257551" cy="1557457"/>
                        </a:xfrm>
                        <a:prstGeom prst="rect">
                          <a:avLst/>
                        </a:prstGeom>
                      </p:spPr>
                    </p:pic>
                  </p:oleObj>
                </mc:Fallback>
              </mc:AlternateContent>
            </a:graphicData>
          </a:graphic>
        </p:graphicFrame>
        <p:sp>
          <p:nvSpPr>
            <p:cNvPr id="15" name="TextBox 14">
              <a:extLst>
                <a:ext uri="{FF2B5EF4-FFF2-40B4-BE49-F238E27FC236}">
                  <a16:creationId xmlns:a16="http://schemas.microsoft.com/office/drawing/2014/main" id="{4BD45F6A-671C-DA71-80CF-A47FA3277DEC}"/>
                </a:ext>
              </a:extLst>
            </p:cNvPr>
            <p:cNvSpPr txBox="1"/>
            <p:nvPr/>
          </p:nvSpPr>
          <p:spPr>
            <a:xfrm>
              <a:off x="5094434" y="1940421"/>
              <a:ext cx="3228769" cy="400110"/>
            </a:xfrm>
            <a:prstGeom prst="rect">
              <a:avLst/>
            </a:prstGeom>
            <a:noFill/>
          </p:spPr>
          <p:txBody>
            <a:bodyPr wrap="none" rtlCol="0">
              <a:spAutoFit/>
            </a:bodyPr>
            <a:lstStyle/>
            <a:p>
              <a:r>
                <a:rPr lang="en-US" sz="1932" b="1" dirty="0">
                  <a:latin typeface="Arial" panose="020B0604020202020204" pitchFamily="34" charset="0"/>
                </a:rPr>
                <a:t>Metabolism of Lactose    </a:t>
              </a:r>
            </a:p>
          </p:txBody>
        </p:sp>
        <p:sp>
          <p:nvSpPr>
            <p:cNvPr id="16" name="TextBox 15">
              <a:extLst>
                <a:ext uri="{FF2B5EF4-FFF2-40B4-BE49-F238E27FC236}">
                  <a16:creationId xmlns:a16="http://schemas.microsoft.com/office/drawing/2014/main" id="{78F13410-B99E-492F-9DA8-FFF3CD52701F}"/>
                </a:ext>
              </a:extLst>
            </p:cNvPr>
            <p:cNvSpPr txBox="1"/>
            <p:nvPr/>
          </p:nvSpPr>
          <p:spPr>
            <a:xfrm>
              <a:off x="9946259" y="3674899"/>
              <a:ext cx="1097487" cy="392120"/>
            </a:xfrm>
            <a:prstGeom prst="rect">
              <a:avLst/>
            </a:prstGeom>
            <a:noFill/>
          </p:spPr>
          <p:txBody>
            <a:bodyPr wrap="none" rtlCol="0">
              <a:spAutoFit/>
            </a:bodyPr>
            <a:lstStyle/>
            <a:p>
              <a:r>
                <a:rPr lang="en-US" sz="1861" dirty="0">
                  <a:latin typeface="Arial" panose="020B0604020202020204" pitchFamily="34" charset="0"/>
                </a:rPr>
                <a:t>Glucose</a:t>
              </a:r>
            </a:p>
          </p:txBody>
        </p:sp>
        <p:sp>
          <p:nvSpPr>
            <p:cNvPr id="17" name="TextBox 16">
              <a:extLst>
                <a:ext uri="{FF2B5EF4-FFF2-40B4-BE49-F238E27FC236}">
                  <a16:creationId xmlns:a16="http://schemas.microsoft.com/office/drawing/2014/main" id="{E5DC70F7-852B-0C7F-F641-3DD8FDA29CFD}"/>
                </a:ext>
              </a:extLst>
            </p:cNvPr>
            <p:cNvSpPr txBox="1"/>
            <p:nvPr/>
          </p:nvSpPr>
          <p:spPr>
            <a:xfrm>
              <a:off x="8146509" y="3674899"/>
              <a:ext cx="1303307" cy="392120"/>
            </a:xfrm>
            <a:prstGeom prst="rect">
              <a:avLst/>
            </a:prstGeom>
            <a:noFill/>
          </p:spPr>
          <p:txBody>
            <a:bodyPr wrap="none" rtlCol="0">
              <a:spAutoFit/>
            </a:bodyPr>
            <a:lstStyle/>
            <a:p>
              <a:r>
                <a:rPr lang="en-US" sz="1861" dirty="0">
                  <a:latin typeface="Arial" panose="020B0604020202020204" pitchFamily="34" charset="0"/>
                </a:rPr>
                <a:t>Galactose</a:t>
              </a:r>
            </a:p>
          </p:txBody>
        </p:sp>
        <p:cxnSp>
          <p:nvCxnSpPr>
            <p:cNvPr id="18" name="Straight Arrow Connector 17">
              <a:extLst>
                <a:ext uri="{FF2B5EF4-FFF2-40B4-BE49-F238E27FC236}">
                  <a16:creationId xmlns:a16="http://schemas.microsoft.com/office/drawing/2014/main" id="{9DB2C394-A639-C62B-C0DB-75265D4E04D5}"/>
                </a:ext>
              </a:extLst>
            </p:cNvPr>
            <p:cNvCxnSpPr/>
            <p:nvPr/>
          </p:nvCxnSpPr>
          <p:spPr>
            <a:xfrm>
              <a:off x="7419773" y="3010171"/>
              <a:ext cx="37005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01C7F22-F258-BCE8-F75B-B036C50644DF}"/>
                </a:ext>
              </a:extLst>
            </p:cNvPr>
            <p:cNvSpPr txBox="1"/>
            <p:nvPr/>
          </p:nvSpPr>
          <p:spPr>
            <a:xfrm>
              <a:off x="7216731" y="3059093"/>
              <a:ext cx="901625" cy="323802"/>
            </a:xfrm>
            <a:prstGeom prst="rect">
              <a:avLst/>
            </a:prstGeom>
            <a:noFill/>
          </p:spPr>
          <p:txBody>
            <a:bodyPr wrap="none" rtlCol="0">
              <a:spAutoFit/>
            </a:bodyPr>
            <a:lstStyle/>
            <a:p>
              <a:r>
                <a:rPr lang="en-US" sz="1432" b="1" i="1" dirty="0">
                  <a:latin typeface="Arial" panose="020B0604020202020204" pitchFamily="34" charset="0"/>
                </a:rPr>
                <a:t>Lactase</a:t>
              </a:r>
            </a:p>
          </p:txBody>
        </p:sp>
        <p:sp>
          <p:nvSpPr>
            <p:cNvPr id="21" name="TextBox 20">
              <a:extLst>
                <a:ext uri="{FF2B5EF4-FFF2-40B4-BE49-F238E27FC236}">
                  <a16:creationId xmlns:a16="http://schemas.microsoft.com/office/drawing/2014/main" id="{39447C94-5C8E-6553-C1A6-65D4098CDEDC}"/>
                </a:ext>
              </a:extLst>
            </p:cNvPr>
            <p:cNvSpPr txBox="1"/>
            <p:nvPr/>
          </p:nvSpPr>
          <p:spPr>
            <a:xfrm>
              <a:off x="9478468" y="4264894"/>
              <a:ext cx="1882591" cy="392120"/>
            </a:xfrm>
            <a:prstGeom prst="rect">
              <a:avLst/>
            </a:prstGeom>
            <a:noFill/>
          </p:spPr>
          <p:txBody>
            <a:bodyPr wrap="none" rtlCol="0">
              <a:spAutoFit/>
            </a:bodyPr>
            <a:lstStyle/>
            <a:p>
              <a:r>
                <a:rPr lang="en-US" sz="1861" dirty="0">
                  <a:latin typeface="Arial" panose="020B0604020202020204" pitchFamily="34" charset="0"/>
                </a:rPr>
                <a:t>Cellular Energy</a:t>
              </a:r>
            </a:p>
          </p:txBody>
        </p:sp>
      </p:grpSp>
      <p:sp>
        <p:nvSpPr>
          <p:cNvPr id="9" name="TextBox 8">
            <a:extLst>
              <a:ext uri="{FF2B5EF4-FFF2-40B4-BE49-F238E27FC236}">
                <a16:creationId xmlns:a16="http://schemas.microsoft.com/office/drawing/2014/main" id="{522924F4-1517-74D5-2A6F-436AF8EBFAD0}"/>
              </a:ext>
            </a:extLst>
          </p:cNvPr>
          <p:cNvSpPr txBox="1"/>
          <p:nvPr/>
        </p:nvSpPr>
        <p:spPr>
          <a:xfrm>
            <a:off x="8389342" y="830193"/>
            <a:ext cx="4341852" cy="1810496"/>
          </a:xfrm>
          <a:prstGeom prst="rect">
            <a:avLst/>
          </a:prstGeom>
          <a:noFill/>
        </p:spPr>
        <p:txBody>
          <a:bodyPr wrap="square" rtlCol="0">
            <a:spAutoFit/>
          </a:bodyPr>
          <a:lstStyle/>
          <a:p>
            <a:pPr algn="l"/>
            <a:r>
              <a:rPr lang="en-US" sz="1861" dirty="0">
                <a:latin typeface="Arial" panose="020B0604020202020204" pitchFamily="34" charset="0"/>
                <a:cs typeface="Arial" panose="020B0604020202020204" pitchFamily="34" charset="0"/>
              </a:rPr>
              <a:t>These kinks are not carbons but are drawn in this way to indicate that the chirality of the anomeric is beta (pointing up). The kinks allow the line to reach the downward pointing –OH on C4 in glucose.</a:t>
            </a:r>
          </a:p>
        </p:txBody>
      </p:sp>
      <p:cxnSp>
        <p:nvCxnSpPr>
          <p:cNvPr id="23" name="Straight Arrow Connector 22">
            <a:extLst>
              <a:ext uri="{FF2B5EF4-FFF2-40B4-BE49-F238E27FC236}">
                <a16:creationId xmlns:a16="http://schemas.microsoft.com/office/drawing/2014/main" id="{2D8F2276-F7E5-9A33-A9D9-BD8B20BD4BDD}"/>
              </a:ext>
            </a:extLst>
          </p:cNvPr>
          <p:cNvCxnSpPr/>
          <p:nvPr/>
        </p:nvCxnSpPr>
        <p:spPr>
          <a:xfrm>
            <a:off x="10756166" y="4913285"/>
            <a:ext cx="5151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0AC17C4-0E19-00BE-B1B0-CD7E7748B22C}"/>
              </a:ext>
            </a:extLst>
          </p:cNvPr>
          <p:cNvCxnSpPr>
            <a:stCxn id="16" idx="2"/>
          </p:cNvCxnSpPr>
          <p:nvPr/>
        </p:nvCxnSpPr>
        <p:spPr>
          <a:xfrm flipH="1">
            <a:off x="11810641" y="5099303"/>
            <a:ext cx="32081" cy="1910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Freeform: Shape 25">
            <a:extLst>
              <a:ext uri="{FF2B5EF4-FFF2-40B4-BE49-F238E27FC236}">
                <a16:creationId xmlns:a16="http://schemas.microsoft.com/office/drawing/2014/main" id="{6D82653E-DBC5-991F-CB00-B225CF70BDEE}"/>
              </a:ext>
            </a:extLst>
          </p:cNvPr>
          <p:cNvSpPr/>
          <p:nvPr/>
        </p:nvSpPr>
        <p:spPr>
          <a:xfrm>
            <a:off x="6742641" y="832767"/>
            <a:ext cx="1646701" cy="533174"/>
          </a:xfrm>
          <a:custGeom>
            <a:avLst/>
            <a:gdLst>
              <a:gd name="connsiteX0" fmla="*/ 1705087 w 1705087"/>
              <a:gd name="connsiteY0" fmla="*/ 267002 h 552079"/>
              <a:gd name="connsiteX1" fmla="*/ 661595 w 1705087"/>
              <a:gd name="connsiteY1" fmla="*/ 8818 h 552079"/>
              <a:gd name="connsiteX2" fmla="*/ 0 w 1705087"/>
              <a:gd name="connsiteY2" fmla="*/ 552079 h 552079"/>
            </a:gdLst>
            <a:ahLst/>
            <a:cxnLst>
              <a:cxn ang="0">
                <a:pos x="connsiteX0" y="connsiteY0"/>
              </a:cxn>
              <a:cxn ang="0">
                <a:pos x="connsiteX1" y="connsiteY1"/>
              </a:cxn>
              <a:cxn ang="0">
                <a:pos x="connsiteX2" y="connsiteY2"/>
              </a:cxn>
            </a:cxnLst>
            <a:rect l="l" t="t" r="r" b="b"/>
            <a:pathLst>
              <a:path w="1705087" h="552079">
                <a:moveTo>
                  <a:pt x="1705087" y="267002"/>
                </a:moveTo>
                <a:cubicBezTo>
                  <a:pt x="1325431" y="114153"/>
                  <a:pt x="945776" y="-38695"/>
                  <a:pt x="661595" y="8818"/>
                </a:cubicBezTo>
                <a:cubicBezTo>
                  <a:pt x="377414" y="56331"/>
                  <a:pt x="188707" y="304205"/>
                  <a:pt x="0" y="552079"/>
                </a:cubicBezTo>
              </a:path>
            </a:pathLst>
          </a:custGeom>
          <a:noFill/>
          <a:ln>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1" dirty="0">
              <a:latin typeface="Arial" panose="020B0604020202020204" pitchFamily="34" charset="0"/>
            </a:endParaRPr>
          </a:p>
        </p:txBody>
      </p:sp>
      <p:sp>
        <p:nvSpPr>
          <p:cNvPr id="27" name="Freeform: Shape 26">
            <a:extLst>
              <a:ext uri="{FF2B5EF4-FFF2-40B4-BE49-F238E27FC236}">
                <a16:creationId xmlns:a16="http://schemas.microsoft.com/office/drawing/2014/main" id="{220CE55C-C008-0FC9-4029-6D9500C5C531}"/>
              </a:ext>
            </a:extLst>
          </p:cNvPr>
          <p:cNvSpPr/>
          <p:nvPr/>
        </p:nvSpPr>
        <p:spPr>
          <a:xfrm>
            <a:off x="7116655" y="1999688"/>
            <a:ext cx="1262297" cy="310366"/>
          </a:xfrm>
          <a:custGeom>
            <a:avLst/>
            <a:gdLst>
              <a:gd name="connsiteX0" fmla="*/ 1307054 w 1307054"/>
              <a:gd name="connsiteY0" fmla="*/ 0 h 321371"/>
              <a:gd name="connsiteX1" fmla="*/ 763793 w 1307054"/>
              <a:gd name="connsiteY1" fmla="*/ 295835 h 321371"/>
              <a:gd name="connsiteX2" fmla="*/ 290457 w 1307054"/>
              <a:gd name="connsiteY2" fmla="*/ 285077 h 321371"/>
              <a:gd name="connsiteX3" fmla="*/ 0 w 1307054"/>
              <a:gd name="connsiteY3" fmla="*/ 112955 h 321371"/>
            </a:gdLst>
            <a:ahLst/>
            <a:cxnLst>
              <a:cxn ang="0">
                <a:pos x="connsiteX0" y="connsiteY0"/>
              </a:cxn>
              <a:cxn ang="0">
                <a:pos x="connsiteX1" y="connsiteY1"/>
              </a:cxn>
              <a:cxn ang="0">
                <a:pos x="connsiteX2" y="connsiteY2"/>
              </a:cxn>
              <a:cxn ang="0">
                <a:pos x="connsiteX3" y="connsiteY3"/>
              </a:cxn>
            </a:cxnLst>
            <a:rect l="l" t="t" r="r" b="b"/>
            <a:pathLst>
              <a:path w="1307054" h="321371">
                <a:moveTo>
                  <a:pt x="1307054" y="0"/>
                </a:moveTo>
                <a:cubicBezTo>
                  <a:pt x="1120140" y="124161"/>
                  <a:pt x="933226" y="248322"/>
                  <a:pt x="763793" y="295835"/>
                </a:cubicBezTo>
                <a:cubicBezTo>
                  <a:pt x="594360" y="343348"/>
                  <a:pt x="417756" y="315557"/>
                  <a:pt x="290457" y="285077"/>
                </a:cubicBezTo>
                <a:cubicBezTo>
                  <a:pt x="163158" y="254597"/>
                  <a:pt x="81579" y="183776"/>
                  <a:pt x="0" y="112955"/>
                </a:cubicBezTo>
              </a:path>
            </a:pathLst>
          </a:custGeom>
          <a:noFill/>
          <a:ln>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1" dirty="0">
              <a:latin typeface="Arial" panose="020B0604020202020204" pitchFamily="34" charset="0"/>
            </a:endParaRPr>
          </a:p>
        </p:txBody>
      </p:sp>
      <p:sp>
        <p:nvSpPr>
          <p:cNvPr id="2" name="Date Placeholder 1">
            <a:extLst>
              <a:ext uri="{FF2B5EF4-FFF2-40B4-BE49-F238E27FC236}">
                <a16:creationId xmlns:a16="http://schemas.microsoft.com/office/drawing/2014/main" id="{0C651CCF-ABDC-F138-949A-6989EC953772}"/>
              </a:ext>
            </a:extLst>
          </p:cNvPr>
          <p:cNvSpPr>
            <a:spLocks noGrp="1"/>
          </p:cNvSpPr>
          <p:nvPr>
            <p:ph type="dt" sz="half" idx="10"/>
          </p:nvPr>
        </p:nvSpPr>
        <p:spPr/>
        <p:txBody>
          <a:bodyPr/>
          <a:lstStyle/>
          <a:p>
            <a:fld id="{7C6CD0D3-91C6-438B-8797-96B32EF15645}" type="datetime1">
              <a:rPr lang="en-US" smtClean="0"/>
              <a:t>1/25/2025</a:t>
            </a:fld>
            <a:endParaRPr lang="en-US"/>
          </a:p>
        </p:txBody>
      </p:sp>
      <p:sp>
        <p:nvSpPr>
          <p:cNvPr id="3" name="Footer Placeholder 2">
            <a:extLst>
              <a:ext uri="{FF2B5EF4-FFF2-40B4-BE49-F238E27FC236}">
                <a16:creationId xmlns:a16="http://schemas.microsoft.com/office/drawing/2014/main" id="{FB2954CA-5FF3-E054-4C2F-30F3A78E2A54}"/>
              </a:ext>
            </a:extLst>
          </p:cNvPr>
          <p:cNvSpPr>
            <a:spLocks noGrp="1"/>
          </p:cNvSpPr>
          <p:nvPr>
            <p:ph type="ftr" sz="quarter" idx="11"/>
          </p:nvPr>
        </p:nvSpPr>
        <p:spPr/>
        <p:txBody>
          <a:bodyPr/>
          <a:lstStyle/>
          <a:p>
            <a:r>
              <a:rPr lang="en-US"/>
              <a:t>Drugs and Disease Spring 2025 - Lecture 3</a:t>
            </a:r>
          </a:p>
        </p:txBody>
      </p:sp>
      <p:sp>
        <p:nvSpPr>
          <p:cNvPr id="4" name="Slide Number Placeholder 3">
            <a:extLst>
              <a:ext uri="{FF2B5EF4-FFF2-40B4-BE49-F238E27FC236}">
                <a16:creationId xmlns:a16="http://schemas.microsoft.com/office/drawing/2014/main" id="{239A5DB9-99B4-6305-83DF-294644FE46C5}"/>
              </a:ext>
            </a:extLst>
          </p:cNvPr>
          <p:cNvSpPr>
            <a:spLocks noGrp="1"/>
          </p:cNvSpPr>
          <p:nvPr>
            <p:ph type="sldNum" sz="quarter" idx="12"/>
          </p:nvPr>
        </p:nvSpPr>
        <p:spPr/>
        <p:txBody>
          <a:bodyPr/>
          <a:lstStyle/>
          <a:p>
            <a:fld id="{DC3BB032-4020-48F4-953B-341806DC4A2B}" type="slidenum">
              <a:rPr lang="en-US" smtClean="0"/>
              <a:t>28</a:t>
            </a:fld>
            <a:endParaRPr lang="en-US"/>
          </a:p>
        </p:txBody>
      </p:sp>
    </p:spTree>
    <p:extLst>
      <p:ext uri="{BB962C8B-B14F-4D97-AF65-F5344CB8AC3E}">
        <p14:creationId xmlns:p14="http://schemas.microsoft.com/office/powerpoint/2010/main" val="21051833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E6521D1-198F-4DDA-83B1-6F516DCFFE8A}"/>
              </a:ext>
            </a:extLst>
          </p:cNvPr>
          <p:cNvPicPr>
            <a:picLocks noChangeAspect="1"/>
          </p:cNvPicPr>
          <p:nvPr/>
        </p:nvPicPr>
        <p:blipFill rotWithShape="1">
          <a:blip r:embed="rId2"/>
          <a:srcRect t="18890" b="7999"/>
          <a:stretch/>
        </p:blipFill>
        <p:spPr>
          <a:xfrm>
            <a:off x="613893" y="249623"/>
            <a:ext cx="4862895" cy="3753127"/>
          </a:xfrm>
          <a:prstGeom prst="rect">
            <a:avLst/>
          </a:prstGeom>
        </p:spPr>
      </p:pic>
      <p:sp>
        <p:nvSpPr>
          <p:cNvPr id="7" name="TextBox 6">
            <a:extLst>
              <a:ext uri="{FF2B5EF4-FFF2-40B4-BE49-F238E27FC236}">
                <a16:creationId xmlns:a16="http://schemas.microsoft.com/office/drawing/2014/main" id="{B9BD39F5-F14B-4259-81C4-137A8F79A814}"/>
              </a:ext>
            </a:extLst>
          </p:cNvPr>
          <p:cNvSpPr txBox="1"/>
          <p:nvPr/>
        </p:nvSpPr>
        <p:spPr>
          <a:xfrm>
            <a:off x="4838402" y="30908"/>
            <a:ext cx="3211094" cy="505614"/>
          </a:xfrm>
          <a:prstGeom prst="rect">
            <a:avLst/>
          </a:prstGeom>
          <a:noFill/>
        </p:spPr>
        <p:txBody>
          <a:bodyPr wrap="none" rtlCol="0">
            <a:spAutoFit/>
          </a:bodyPr>
          <a:lstStyle/>
          <a:p>
            <a:r>
              <a:rPr lang="en-US" sz="2706" dirty="0">
                <a:latin typeface="Arial" panose="020B0604020202020204" pitchFamily="34" charset="0"/>
              </a:rPr>
              <a:t>Lactose Intolerance</a:t>
            </a:r>
          </a:p>
        </p:txBody>
      </p:sp>
      <p:pic>
        <p:nvPicPr>
          <p:cNvPr id="11" name="Picture 10">
            <a:extLst>
              <a:ext uri="{FF2B5EF4-FFF2-40B4-BE49-F238E27FC236}">
                <a16:creationId xmlns:a16="http://schemas.microsoft.com/office/drawing/2014/main" id="{737686F0-5D0B-4416-94BB-E93AF2112E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0845" y="651389"/>
            <a:ext cx="5176786" cy="4072405"/>
          </a:xfrm>
          <a:prstGeom prst="rect">
            <a:avLst/>
          </a:prstGeom>
        </p:spPr>
      </p:pic>
      <p:sp>
        <p:nvSpPr>
          <p:cNvPr id="12" name="TextBox 11">
            <a:extLst>
              <a:ext uri="{FF2B5EF4-FFF2-40B4-BE49-F238E27FC236}">
                <a16:creationId xmlns:a16="http://schemas.microsoft.com/office/drawing/2014/main" id="{C02BB06A-4472-4F8E-B55C-CF2C08D61CD8}"/>
              </a:ext>
            </a:extLst>
          </p:cNvPr>
          <p:cNvSpPr txBox="1"/>
          <p:nvPr/>
        </p:nvSpPr>
        <p:spPr>
          <a:xfrm>
            <a:off x="8569547" y="332596"/>
            <a:ext cx="2635197" cy="416876"/>
          </a:xfrm>
          <a:prstGeom prst="rect">
            <a:avLst/>
          </a:prstGeom>
          <a:noFill/>
        </p:spPr>
        <p:txBody>
          <a:bodyPr wrap="none" rtlCol="0">
            <a:spAutoFit/>
          </a:bodyPr>
          <a:lstStyle/>
          <a:p>
            <a:r>
              <a:rPr lang="en-US" sz="2130" dirty="0">
                <a:latin typeface="Arial" panose="020B0604020202020204" pitchFamily="34" charset="0"/>
              </a:rPr>
              <a:t>Lactase Persistence</a:t>
            </a:r>
          </a:p>
        </p:txBody>
      </p:sp>
      <p:sp>
        <p:nvSpPr>
          <p:cNvPr id="23" name="TextBox 22">
            <a:extLst>
              <a:ext uri="{FF2B5EF4-FFF2-40B4-BE49-F238E27FC236}">
                <a16:creationId xmlns:a16="http://schemas.microsoft.com/office/drawing/2014/main" id="{9BF44D36-E9A9-E330-D2F4-6ED76F8321C5}"/>
              </a:ext>
            </a:extLst>
          </p:cNvPr>
          <p:cNvSpPr txBox="1"/>
          <p:nvPr/>
        </p:nvSpPr>
        <p:spPr>
          <a:xfrm>
            <a:off x="5531479" y="916717"/>
            <a:ext cx="2463326" cy="1872596"/>
          </a:xfrm>
          <a:prstGeom prst="rect">
            <a:avLst/>
          </a:prstGeom>
          <a:noFill/>
        </p:spPr>
        <p:txBody>
          <a:bodyPr wrap="square" rtlCol="0">
            <a:spAutoFit/>
          </a:bodyPr>
          <a:lstStyle/>
          <a:p>
            <a:pPr algn="l"/>
            <a:r>
              <a:rPr lang="en-US" sz="1932" dirty="0">
                <a:solidFill>
                  <a:srgbClr val="0070C0"/>
                </a:solidFill>
                <a:latin typeface="Arial" panose="020B0604020202020204" pitchFamily="34" charset="0"/>
                <a:cs typeface="Arial" panose="020B0604020202020204" pitchFamily="34" charset="0"/>
              </a:rPr>
              <a:t>In which region do most of the people still produce lactase as adults?</a:t>
            </a:r>
          </a:p>
          <a:p>
            <a:pPr marL="441564" indent="-441564">
              <a:buAutoNum type="alphaUcParenR"/>
            </a:pPr>
            <a:r>
              <a:rPr lang="en-US" sz="1932" dirty="0">
                <a:solidFill>
                  <a:srgbClr val="0070C0"/>
                </a:solidFill>
                <a:latin typeface="Arial" panose="020B0604020202020204" pitchFamily="34" charset="0"/>
                <a:cs typeface="Arial" panose="020B0604020202020204" pitchFamily="34" charset="0"/>
              </a:rPr>
              <a:t>UK</a:t>
            </a:r>
          </a:p>
          <a:p>
            <a:pPr marL="441564" indent="-441564">
              <a:buAutoNum type="alphaUcParenR"/>
            </a:pPr>
            <a:r>
              <a:rPr lang="en-US" sz="1932" dirty="0">
                <a:solidFill>
                  <a:srgbClr val="0070C0"/>
                </a:solidFill>
                <a:latin typeface="Arial" panose="020B0604020202020204" pitchFamily="34" charset="0"/>
                <a:cs typeface="Arial" panose="020B0604020202020204" pitchFamily="34" charset="0"/>
              </a:rPr>
              <a:t>South Africa</a:t>
            </a:r>
          </a:p>
        </p:txBody>
      </p:sp>
      <p:cxnSp>
        <p:nvCxnSpPr>
          <p:cNvPr id="5" name="Straight Arrow Connector 4">
            <a:extLst>
              <a:ext uri="{FF2B5EF4-FFF2-40B4-BE49-F238E27FC236}">
                <a16:creationId xmlns:a16="http://schemas.microsoft.com/office/drawing/2014/main" id="{8825D6F2-9F94-D4C3-BB38-6071281F7B98}"/>
              </a:ext>
            </a:extLst>
          </p:cNvPr>
          <p:cNvCxnSpPr>
            <a:cxnSpLocks/>
          </p:cNvCxnSpPr>
          <p:nvPr/>
        </p:nvCxnSpPr>
        <p:spPr>
          <a:xfrm flipV="1">
            <a:off x="6639263" y="1663198"/>
            <a:ext cx="1505212" cy="5686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A97946A-C8D7-506B-188A-6798E25B783D}"/>
              </a:ext>
            </a:extLst>
          </p:cNvPr>
          <p:cNvCxnSpPr>
            <a:cxnSpLocks/>
          </p:cNvCxnSpPr>
          <p:nvPr/>
        </p:nvCxnSpPr>
        <p:spPr>
          <a:xfrm>
            <a:off x="7310578" y="2789313"/>
            <a:ext cx="1389225" cy="9143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CEA65BD-6AAD-B15F-590C-C02556CFEF41}"/>
              </a:ext>
            </a:extLst>
          </p:cNvPr>
          <p:cNvSpPr txBox="1"/>
          <p:nvPr/>
        </p:nvSpPr>
        <p:spPr>
          <a:xfrm>
            <a:off x="531233" y="3967327"/>
            <a:ext cx="9419612" cy="2764309"/>
          </a:xfrm>
          <a:prstGeom prst="rect">
            <a:avLst/>
          </a:prstGeom>
          <a:noFill/>
        </p:spPr>
        <p:txBody>
          <a:bodyPr wrap="square" rtlCol="0">
            <a:spAutoFit/>
          </a:bodyPr>
          <a:lstStyle/>
          <a:p>
            <a:pPr algn="l"/>
            <a:r>
              <a:rPr lang="en-US" sz="1932" dirty="0">
                <a:latin typeface="Arial" panose="020B0604020202020204" pitchFamily="34" charset="0"/>
                <a:cs typeface="Arial" panose="020B0604020202020204" pitchFamily="34" charset="0"/>
              </a:rPr>
              <a:t>In an infant (lactase +):</a:t>
            </a:r>
          </a:p>
          <a:p>
            <a:pPr marL="331173" indent="-331173">
              <a:buFont typeface="Arial" panose="020B0604020202020204" pitchFamily="34" charset="0"/>
              <a:buChar char="•"/>
            </a:pPr>
            <a:r>
              <a:rPr lang="en-US" sz="1932" dirty="0">
                <a:latin typeface="Arial" panose="020B0604020202020204" pitchFamily="34" charset="0"/>
                <a:cs typeface="Arial" panose="020B0604020202020204" pitchFamily="34" charset="0"/>
              </a:rPr>
              <a:t>lactose is broken down to glucose and galactose in the small intestine.</a:t>
            </a:r>
          </a:p>
          <a:p>
            <a:pPr marL="331173" indent="-331173">
              <a:buFont typeface="Arial" panose="020B0604020202020204" pitchFamily="34" charset="0"/>
              <a:buChar char="•"/>
            </a:pPr>
            <a:r>
              <a:rPr lang="en-US" sz="1932" dirty="0">
                <a:latin typeface="Arial" panose="020B0604020202020204" pitchFamily="34" charset="0"/>
                <a:cs typeface="Arial" panose="020B0604020202020204" pitchFamily="34" charset="0"/>
              </a:rPr>
              <a:t>The two sugars are absorbed and used for energy</a:t>
            </a:r>
          </a:p>
          <a:p>
            <a:pPr algn="l"/>
            <a:endParaRPr lang="en-US" sz="1932" dirty="0">
              <a:latin typeface="Arial" panose="020B0604020202020204" pitchFamily="34" charset="0"/>
              <a:cs typeface="Arial" panose="020B0604020202020204" pitchFamily="34" charset="0"/>
            </a:endParaRPr>
          </a:p>
          <a:p>
            <a:pPr algn="l"/>
            <a:r>
              <a:rPr lang="en-US" sz="1932" dirty="0">
                <a:latin typeface="Arial" panose="020B0604020202020204" pitchFamily="34" charset="0"/>
                <a:cs typeface="Arial" panose="020B0604020202020204" pitchFamily="34" charset="0"/>
              </a:rPr>
              <a:t>In a lactose intolerant individual (lactase -)</a:t>
            </a:r>
          </a:p>
          <a:p>
            <a:pPr marL="331173" indent="-331173">
              <a:buFont typeface="Arial" panose="020B0604020202020204" pitchFamily="34" charset="0"/>
              <a:buChar char="•"/>
            </a:pPr>
            <a:r>
              <a:rPr lang="en-US" sz="1932" dirty="0">
                <a:latin typeface="Arial" panose="020B0604020202020204" pitchFamily="34" charset="0"/>
                <a:cs typeface="Arial" panose="020B0604020202020204" pitchFamily="34" charset="0"/>
              </a:rPr>
              <a:t>The lactose is not absorbed in the small intestine, but instead draws water into the intestine due to osmosis – leading to bloating and diarrhea.</a:t>
            </a:r>
          </a:p>
          <a:p>
            <a:pPr marL="331173" indent="-331173">
              <a:buFont typeface="Arial" panose="020B0604020202020204" pitchFamily="34" charset="0"/>
              <a:buChar char="•"/>
            </a:pPr>
            <a:r>
              <a:rPr lang="en-US" sz="1932" dirty="0">
                <a:latin typeface="Arial" panose="020B0604020202020204" pitchFamily="34" charset="0"/>
                <a:cs typeface="Arial" panose="020B0604020202020204" pitchFamily="34" charset="0"/>
              </a:rPr>
              <a:t>Lactose enters the large intestine where gut bacteria use it as a carbon source, generating gas.</a:t>
            </a:r>
          </a:p>
        </p:txBody>
      </p:sp>
      <p:sp>
        <p:nvSpPr>
          <p:cNvPr id="2" name="Date Placeholder 1">
            <a:extLst>
              <a:ext uri="{FF2B5EF4-FFF2-40B4-BE49-F238E27FC236}">
                <a16:creationId xmlns:a16="http://schemas.microsoft.com/office/drawing/2014/main" id="{1C966517-BDF8-2CCC-FD5F-3F7CD3338D53}"/>
              </a:ext>
            </a:extLst>
          </p:cNvPr>
          <p:cNvSpPr>
            <a:spLocks noGrp="1"/>
          </p:cNvSpPr>
          <p:nvPr>
            <p:ph type="dt" sz="half" idx="10"/>
          </p:nvPr>
        </p:nvSpPr>
        <p:spPr/>
        <p:txBody>
          <a:bodyPr/>
          <a:lstStyle/>
          <a:p>
            <a:fld id="{93E56BC9-10B5-45D1-A0DB-57C23274DD66}" type="datetime1">
              <a:rPr lang="en-US" smtClean="0"/>
              <a:t>1/25/2025</a:t>
            </a:fld>
            <a:endParaRPr lang="en-US"/>
          </a:p>
        </p:txBody>
      </p:sp>
      <p:sp>
        <p:nvSpPr>
          <p:cNvPr id="3" name="Footer Placeholder 2">
            <a:extLst>
              <a:ext uri="{FF2B5EF4-FFF2-40B4-BE49-F238E27FC236}">
                <a16:creationId xmlns:a16="http://schemas.microsoft.com/office/drawing/2014/main" id="{62AA1824-DDC7-9B74-7D9C-69F32E610DA7}"/>
              </a:ext>
            </a:extLst>
          </p:cNvPr>
          <p:cNvSpPr>
            <a:spLocks noGrp="1"/>
          </p:cNvSpPr>
          <p:nvPr>
            <p:ph type="ftr" sz="quarter" idx="11"/>
          </p:nvPr>
        </p:nvSpPr>
        <p:spPr/>
        <p:txBody>
          <a:bodyPr/>
          <a:lstStyle/>
          <a:p>
            <a:r>
              <a:rPr lang="en-US"/>
              <a:t>Drugs and Disease Spring 2025 - Lecture 3</a:t>
            </a:r>
          </a:p>
        </p:txBody>
      </p:sp>
      <p:sp>
        <p:nvSpPr>
          <p:cNvPr id="9" name="Slide Number Placeholder 8">
            <a:extLst>
              <a:ext uri="{FF2B5EF4-FFF2-40B4-BE49-F238E27FC236}">
                <a16:creationId xmlns:a16="http://schemas.microsoft.com/office/drawing/2014/main" id="{F1CF7D40-8BE6-671A-FB84-9F4A8EEF3DD2}"/>
              </a:ext>
            </a:extLst>
          </p:cNvPr>
          <p:cNvSpPr>
            <a:spLocks noGrp="1"/>
          </p:cNvSpPr>
          <p:nvPr>
            <p:ph type="sldNum" sz="quarter" idx="12"/>
          </p:nvPr>
        </p:nvSpPr>
        <p:spPr/>
        <p:txBody>
          <a:bodyPr/>
          <a:lstStyle/>
          <a:p>
            <a:fld id="{DC3BB032-4020-48F4-953B-341806DC4A2B}" type="slidenum">
              <a:rPr lang="en-US" smtClean="0"/>
              <a:t>29</a:t>
            </a:fld>
            <a:endParaRPr lang="en-US"/>
          </a:p>
        </p:txBody>
      </p:sp>
    </p:spTree>
    <p:extLst>
      <p:ext uri="{BB962C8B-B14F-4D97-AF65-F5344CB8AC3E}">
        <p14:creationId xmlns:p14="http://schemas.microsoft.com/office/powerpoint/2010/main" val="2562441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51861C-5AF6-F202-10BE-0E2E92EF4364}"/>
              </a:ext>
            </a:extLst>
          </p:cNvPr>
          <p:cNvSpPr>
            <a:spLocks noGrp="1"/>
          </p:cNvSpPr>
          <p:nvPr>
            <p:ph type="dt" sz="half" idx="10"/>
          </p:nvPr>
        </p:nvSpPr>
        <p:spPr/>
        <p:txBody>
          <a:bodyPr/>
          <a:lstStyle/>
          <a:p>
            <a:fld id="{908F0808-E362-48B7-938F-AD766E5ED934}" type="datetime1">
              <a:rPr lang="en-US" smtClean="0"/>
              <a:t>1/25/2025</a:t>
            </a:fld>
            <a:endParaRPr lang="en-US"/>
          </a:p>
        </p:txBody>
      </p:sp>
      <p:sp>
        <p:nvSpPr>
          <p:cNvPr id="3" name="Footer Placeholder 2">
            <a:extLst>
              <a:ext uri="{FF2B5EF4-FFF2-40B4-BE49-F238E27FC236}">
                <a16:creationId xmlns:a16="http://schemas.microsoft.com/office/drawing/2014/main" id="{351090C9-3B21-C1B6-7FB3-880ECD44F48F}"/>
              </a:ext>
            </a:extLst>
          </p:cNvPr>
          <p:cNvSpPr>
            <a:spLocks noGrp="1"/>
          </p:cNvSpPr>
          <p:nvPr>
            <p:ph type="ftr" sz="quarter" idx="11"/>
          </p:nvPr>
        </p:nvSpPr>
        <p:spPr/>
        <p:txBody>
          <a:bodyPr/>
          <a:lstStyle/>
          <a:p>
            <a:r>
              <a:rPr lang="en-US"/>
              <a:t>Drugs and Disease Spring 2025 - Lecture 3</a:t>
            </a:r>
          </a:p>
        </p:txBody>
      </p:sp>
      <p:sp>
        <p:nvSpPr>
          <p:cNvPr id="4" name="Slide Number Placeholder 3">
            <a:extLst>
              <a:ext uri="{FF2B5EF4-FFF2-40B4-BE49-F238E27FC236}">
                <a16:creationId xmlns:a16="http://schemas.microsoft.com/office/drawing/2014/main" id="{E8270A9C-414C-71DC-2EE2-73906CDC7D04}"/>
              </a:ext>
            </a:extLst>
          </p:cNvPr>
          <p:cNvSpPr>
            <a:spLocks noGrp="1"/>
          </p:cNvSpPr>
          <p:nvPr>
            <p:ph type="sldNum" sz="quarter" idx="12"/>
          </p:nvPr>
        </p:nvSpPr>
        <p:spPr/>
        <p:txBody>
          <a:bodyPr/>
          <a:lstStyle/>
          <a:p>
            <a:fld id="{DC3BB032-4020-48F4-953B-341806DC4A2B}" type="slidenum">
              <a:rPr lang="en-US" smtClean="0"/>
              <a:t>3</a:t>
            </a:fld>
            <a:endParaRPr lang="en-US"/>
          </a:p>
        </p:txBody>
      </p:sp>
      <p:sp>
        <p:nvSpPr>
          <p:cNvPr id="5" name="TextBox 4">
            <a:extLst>
              <a:ext uri="{FF2B5EF4-FFF2-40B4-BE49-F238E27FC236}">
                <a16:creationId xmlns:a16="http://schemas.microsoft.com/office/drawing/2014/main" id="{B3FE1961-1F26-4C3B-B6C3-581518942DAB}"/>
              </a:ext>
            </a:extLst>
          </p:cNvPr>
          <p:cNvSpPr txBox="1"/>
          <p:nvPr/>
        </p:nvSpPr>
        <p:spPr>
          <a:xfrm>
            <a:off x="1766643" y="-6991"/>
            <a:ext cx="10058400" cy="830997"/>
          </a:xfrm>
          <a:prstGeom prst="rect">
            <a:avLst/>
          </a:prstGeom>
          <a:noFill/>
        </p:spPr>
        <p:txBody>
          <a:bodyPr wrap="square" rtlCol="0">
            <a:spAutoFit/>
          </a:bodyPr>
          <a:lstStyle/>
          <a:p>
            <a:r>
              <a:rPr lang="en-US" sz="2400" dirty="0">
                <a:latin typeface="Arial" panose="020B0604020202020204" pitchFamily="34" charset="0"/>
              </a:rPr>
              <a:t>A single change in the amino acid sequence can change the function of a protein, and often affecting how it folds – Producing Inactive Proteins.</a:t>
            </a:r>
          </a:p>
        </p:txBody>
      </p:sp>
      <p:pic>
        <p:nvPicPr>
          <p:cNvPr id="12" name="Picture 11">
            <a:extLst>
              <a:ext uri="{FF2B5EF4-FFF2-40B4-BE49-F238E27FC236}">
                <a16:creationId xmlns:a16="http://schemas.microsoft.com/office/drawing/2014/main" id="{1AECDBEE-1BCF-6F40-D47D-C5126A58A218}"/>
              </a:ext>
            </a:extLst>
          </p:cNvPr>
          <p:cNvPicPr>
            <a:picLocks noChangeAspect="1"/>
          </p:cNvPicPr>
          <p:nvPr/>
        </p:nvPicPr>
        <p:blipFill>
          <a:blip r:embed="rId2"/>
          <a:stretch>
            <a:fillRect/>
          </a:stretch>
        </p:blipFill>
        <p:spPr>
          <a:xfrm>
            <a:off x="167481" y="919619"/>
            <a:ext cx="4953000" cy="2383370"/>
          </a:xfrm>
          <a:prstGeom prst="rect">
            <a:avLst/>
          </a:prstGeom>
        </p:spPr>
      </p:pic>
      <p:pic>
        <p:nvPicPr>
          <p:cNvPr id="9" name="Picture 8">
            <a:extLst>
              <a:ext uri="{FF2B5EF4-FFF2-40B4-BE49-F238E27FC236}">
                <a16:creationId xmlns:a16="http://schemas.microsoft.com/office/drawing/2014/main" id="{72E41C2F-674A-8F86-601D-BB7E0769BC80}"/>
              </a:ext>
            </a:extLst>
          </p:cNvPr>
          <p:cNvPicPr>
            <a:picLocks noChangeAspect="1"/>
          </p:cNvPicPr>
          <p:nvPr/>
        </p:nvPicPr>
        <p:blipFill>
          <a:blip r:embed="rId3"/>
          <a:stretch>
            <a:fillRect/>
          </a:stretch>
        </p:blipFill>
        <p:spPr>
          <a:xfrm>
            <a:off x="5333273" y="1506568"/>
            <a:ext cx="7159765" cy="5195434"/>
          </a:xfrm>
          <a:prstGeom prst="rect">
            <a:avLst/>
          </a:prstGeom>
        </p:spPr>
      </p:pic>
      <p:sp>
        <p:nvSpPr>
          <p:cNvPr id="10" name="TextBox 9">
            <a:extLst>
              <a:ext uri="{FF2B5EF4-FFF2-40B4-BE49-F238E27FC236}">
                <a16:creationId xmlns:a16="http://schemas.microsoft.com/office/drawing/2014/main" id="{4F4FA782-7EEF-8E7A-4926-5CC7FBE36FB3}"/>
              </a:ext>
            </a:extLst>
          </p:cNvPr>
          <p:cNvSpPr txBox="1"/>
          <p:nvPr/>
        </p:nvSpPr>
        <p:spPr>
          <a:xfrm>
            <a:off x="81610" y="3596454"/>
            <a:ext cx="5124741" cy="1015663"/>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Mutations in dimethylaniline monooxygenase 3 cause trimethylaminuria (high levels of trimethylamine)</a:t>
            </a:r>
          </a:p>
        </p:txBody>
      </p:sp>
      <p:pic>
        <p:nvPicPr>
          <p:cNvPr id="13" name="Picture 12" descr="A structure of a chemical compound&#10;&#10;Description automatically generated">
            <a:extLst>
              <a:ext uri="{FF2B5EF4-FFF2-40B4-BE49-F238E27FC236}">
                <a16:creationId xmlns:a16="http://schemas.microsoft.com/office/drawing/2014/main" id="{52E35E6A-FD44-950A-51F1-EC8C5753D3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91" y="4636382"/>
            <a:ext cx="1469571" cy="1469571"/>
          </a:xfrm>
          <a:prstGeom prst="rect">
            <a:avLst/>
          </a:prstGeom>
        </p:spPr>
      </p:pic>
      <p:pic>
        <p:nvPicPr>
          <p:cNvPr id="15" name="Picture 14" descr="A chemical formula of a molecule&#10;&#10;Description automatically generated">
            <a:extLst>
              <a:ext uri="{FF2B5EF4-FFF2-40B4-BE49-F238E27FC236}">
                <a16:creationId xmlns:a16="http://schemas.microsoft.com/office/drawing/2014/main" id="{0288B686-B574-C3AD-4212-0F8853A506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4874" y="4636382"/>
            <a:ext cx="1538312" cy="1538312"/>
          </a:xfrm>
          <a:prstGeom prst="rect">
            <a:avLst/>
          </a:prstGeom>
        </p:spPr>
      </p:pic>
      <p:cxnSp>
        <p:nvCxnSpPr>
          <p:cNvPr id="17" name="Straight Arrow Connector 16">
            <a:extLst>
              <a:ext uri="{FF2B5EF4-FFF2-40B4-BE49-F238E27FC236}">
                <a16:creationId xmlns:a16="http://schemas.microsoft.com/office/drawing/2014/main" id="{78CF9132-DD7C-E88C-BDDA-892A0EE0982F}"/>
              </a:ext>
            </a:extLst>
          </p:cNvPr>
          <p:cNvCxnSpPr>
            <a:cxnSpLocks/>
          </p:cNvCxnSpPr>
          <p:nvPr/>
        </p:nvCxnSpPr>
        <p:spPr>
          <a:xfrm>
            <a:off x="2072481" y="5371167"/>
            <a:ext cx="87547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85994AE-4175-5948-044F-CD602C3DB167}"/>
              </a:ext>
            </a:extLst>
          </p:cNvPr>
          <p:cNvSpPr txBox="1"/>
          <p:nvPr/>
        </p:nvSpPr>
        <p:spPr>
          <a:xfrm>
            <a:off x="7171717" y="1032639"/>
            <a:ext cx="3968564" cy="369332"/>
          </a:xfrm>
          <a:prstGeom prst="rect">
            <a:avLst/>
          </a:prstGeom>
          <a:noFill/>
        </p:spPr>
        <p:txBody>
          <a:bodyPr wrap="square">
            <a:spAutoFit/>
          </a:bodyPr>
          <a:lstStyle/>
          <a:p>
            <a:r>
              <a:rPr lang="en-US" sz="1800" b="1" dirty="0">
                <a:latin typeface="Arial" panose="020B0604020202020204" pitchFamily="34" charset="0"/>
                <a:cs typeface="Arial" panose="020B0604020202020204" pitchFamily="34" charset="0"/>
              </a:rPr>
              <a:t>dimethylaniline monooxygenase 3 </a:t>
            </a:r>
            <a:endParaRPr lang="en-US" b="1" dirty="0"/>
          </a:p>
        </p:txBody>
      </p:sp>
    </p:spTree>
    <p:extLst>
      <p:ext uri="{BB962C8B-B14F-4D97-AF65-F5344CB8AC3E}">
        <p14:creationId xmlns:p14="http://schemas.microsoft.com/office/powerpoint/2010/main" val="17113158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8BAAF76-86E5-4049-8019-3A5A4EB22FAB}"/>
              </a:ext>
            </a:extLst>
          </p:cNvPr>
          <p:cNvPicPr>
            <a:picLocks noChangeAspect="1"/>
          </p:cNvPicPr>
          <p:nvPr/>
        </p:nvPicPr>
        <p:blipFill>
          <a:blip r:embed="rId2"/>
          <a:stretch>
            <a:fillRect/>
          </a:stretch>
        </p:blipFill>
        <p:spPr>
          <a:xfrm>
            <a:off x="604824" y="2147914"/>
            <a:ext cx="5718947" cy="3282762"/>
          </a:xfrm>
          <a:prstGeom prst="rect">
            <a:avLst/>
          </a:prstGeom>
        </p:spPr>
      </p:pic>
      <p:sp>
        <p:nvSpPr>
          <p:cNvPr id="7" name="TextBox 6">
            <a:extLst>
              <a:ext uri="{FF2B5EF4-FFF2-40B4-BE49-F238E27FC236}">
                <a16:creationId xmlns:a16="http://schemas.microsoft.com/office/drawing/2014/main" id="{B9BD39F5-F14B-4259-81C4-137A8F79A814}"/>
              </a:ext>
            </a:extLst>
          </p:cNvPr>
          <p:cNvSpPr txBox="1"/>
          <p:nvPr/>
        </p:nvSpPr>
        <p:spPr>
          <a:xfrm>
            <a:off x="4838402" y="30908"/>
            <a:ext cx="3211094" cy="505614"/>
          </a:xfrm>
          <a:prstGeom prst="rect">
            <a:avLst/>
          </a:prstGeom>
          <a:noFill/>
        </p:spPr>
        <p:txBody>
          <a:bodyPr wrap="none" rtlCol="0">
            <a:spAutoFit/>
          </a:bodyPr>
          <a:lstStyle/>
          <a:p>
            <a:r>
              <a:rPr lang="en-US" sz="2706" dirty="0">
                <a:latin typeface="Arial" panose="020B0604020202020204" pitchFamily="34" charset="0"/>
              </a:rPr>
              <a:t>Lactose Intolerance</a:t>
            </a:r>
          </a:p>
        </p:txBody>
      </p:sp>
      <p:pic>
        <p:nvPicPr>
          <p:cNvPr id="14" name="Picture 13">
            <a:extLst>
              <a:ext uri="{FF2B5EF4-FFF2-40B4-BE49-F238E27FC236}">
                <a16:creationId xmlns:a16="http://schemas.microsoft.com/office/drawing/2014/main" id="{64C859FE-384C-4462-B3EC-03340298039B}"/>
              </a:ext>
            </a:extLst>
          </p:cNvPr>
          <p:cNvPicPr>
            <a:picLocks noChangeAspect="1"/>
          </p:cNvPicPr>
          <p:nvPr/>
        </p:nvPicPr>
        <p:blipFill>
          <a:blip r:embed="rId3"/>
          <a:stretch>
            <a:fillRect/>
          </a:stretch>
        </p:blipFill>
        <p:spPr>
          <a:xfrm>
            <a:off x="7080807" y="2673367"/>
            <a:ext cx="2463326" cy="2463326"/>
          </a:xfrm>
          <a:prstGeom prst="rect">
            <a:avLst/>
          </a:prstGeom>
        </p:spPr>
      </p:pic>
      <p:pic>
        <p:nvPicPr>
          <p:cNvPr id="22" name="Picture 21">
            <a:extLst>
              <a:ext uri="{FF2B5EF4-FFF2-40B4-BE49-F238E27FC236}">
                <a16:creationId xmlns:a16="http://schemas.microsoft.com/office/drawing/2014/main" id="{913BD8EB-609D-F05C-8A2B-A5046335EF36}"/>
              </a:ext>
            </a:extLst>
          </p:cNvPr>
          <p:cNvPicPr>
            <a:picLocks noChangeAspect="1"/>
          </p:cNvPicPr>
          <p:nvPr/>
        </p:nvPicPr>
        <p:blipFill>
          <a:blip r:embed="rId4"/>
          <a:stretch>
            <a:fillRect/>
          </a:stretch>
        </p:blipFill>
        <p:spPr>
          <a:xfrm>
            <a:off x="9803663" y="2510297"/>
            <a:ext cx="1230298" cy="2557995"/>
          </a:xfrm>
          <a:prstGeom prst="rect">
            <a:avLst/>
          </a:prstGeom>
        </p:spPr>
      </p:pic>
      <p:sp>
        <p:nvSpPr>
          <p:cNvPr id="6" name="TextBox 5">
            <a:extLst>
              <a:ext uri="{FF2B5EF4-FFF2-40B4-BE49-F238E27FC236}">
                <a16:creationId xmlns:a16="http://schemas.microsoft.com/office/drawing/2014/main" id="{A718EFC6-BB1A-CF89-C0D3-E6DA9CC5351C}"/>
              </a:ext>
            </a:extLst>
          </p:cNvPr>
          <p:cNvSpPr txBox="1"/>
          <p:nvPr/>
        </p:nvSpPr>
        <p:spPr>
          <a:xfrm>
            <a:off x="4258775" y="845503"/>
            <a:ext cx="4466613" cy="386409"/>
          </a:xfrm>
          <a:prstGeom prst="rect">
            <a:avLst/>
          </a:prstGeom>
          <a:noFill/>
        </p:spPr>
        <p:txBody>
          <a:bodyPr wrap="none" rtlCol="0">
            <a:spAutoFit/>
          </a:bodyPr>
          <a:lstStyle/>
          <a:p>
            <a:pPr algn="l"/>
            <a:r>
              <a:rPr lang="en-US" sz="1932" dirty="0">
                <a:latin typeface="Arial" panose="020B0604020202020204" pitchFamily="34" charset="0"/>
                <a:cs typeface="Arial" panose="020B0604020202020204" pitchFamily="34" charset="0"/>
              </a:rPr>
              <a:t>What to do if you are lactose intolerant:</a:t>
            </a:r>
          </a:p>
        </p:txBody>
      </p:sp>
      <p:sp>
        <p:nvSpPr>
          <p:cNvPr id="15" name="TextBox 14">
            <a:extLst>
              <a:ext uri="{FF2B5EF4-FFF2-40B4-BE49-F238E27FC236}">
                <a16:creationId xmlns:a16="http://schemas.microsoft.com/office/drawing/2014/main" id="{32A06379-4B28-0105-8C14-12C2CC2AE154}"/>
              </a:ext>
            </a:extLst>
          </p:cNvPr>
          <p:cNvSpPr txBox="1"/>
          <p:nvPr/>
        </p:nvSpPr>
        <p:spPr>
          <a:xfrm>
            <a:off x="531233" y="1657471"/>
            <a:ext cx="2903020" cy="386409"/>
          </a:xfrm>
          <a:prstGeom prst="rect">
            <a:avLst/>
          </a:prstGeom>
          <a:noFill/>
        </p:spPr>
        <p:txBody>
          <a:bodyPr wrap="none" rtlCol="0">
            <a:spAutoFit/>
          </a:bodyPr>
          <a:lstStyle/>
          <a:p>
            <a:pPr algn="l"/>
            <a:r>
              <a:rPr lang="en-US" sz="1932" dirty="0">
                <a:latin typeface="Arial" panose="020B0604020202020204" pitchFamily="34" charset="0"/>
                <a:cs typeface="Arial" panose="020B0604020202020204" pitchFamily="34" charset="0"/>
              </a:rPr>
              <a:t>A. Consume less lactose</a:t>
            </a:r>
          </a:p>
        </p:txBody>
      </p:sp>
      <p:sp>
        <p:nvSpPr>
          <p:cNvPr id="16" name="TextBox 15">
            <a:extLst>
              <a:ext uri="{FF2B5EF4-FFF2-40B4-BE49-F238E27FC236}">
                <a16:creationId xmlns:a16="http://schemas.microsoft.com/office/drawing/2014/main" id="{058B74A7-2EFC-BD86-E893-DAD95EECD874}"/>
              </a:ext>
            </a:extLst>
          </p:cNvPr>
          <p:cNvSpPr txBox="1"/>
          <p:nvPr/>
        </p:nvSpPr>
        <p:spPr>
          <a:xfrm>
            <a:off x="7301579" y="1657471"/>
            <a:ext cx="4415443" cy="683646"/>
          </a:xfrm>
          <a:prstGeom prst="rect">
            <a:avLst/>
          </a:prstGeom>
          <a:noFill/>
        </p:spPr>
        <p:txBody>
          <a:bodyPr wrap="square" rtlCol="0">
            <a:spAutoFit/>
          </a:bodyPr>
          <a:lstStyle/>
          <a:p>
            <a:pPr algn="l"/>
            <a:r>
              <a:rPr lang="en-US" sz="1932" dirty="0">
                <a:latin typeface="Arial" panose="020B0604020202020204" pitchFamily="34" charset="0"/>
                <a:cs typeface="Arial" panose="020B0604020202020204" pitchFamily="34" charset="0"/>
              </a:rPr>
              <a:t>B. Hydrolyze the lactose to glucose and galactose before consumption.</a:t>
            </a:r>
          </a:p>
        </p:txBody>
      </p:sp>
      <p:sp>
        <p:nvSpPr>
          <p:cNvPr id="2" name="Date Placeholder 1">
            <a:extLst>
              <a:ext uri="{FF2B5EF4-FFF2-40B4-BE49-F238E27FC236}">
                <a16:creationId xmlns:a16="http://schemas.microsoft.com/office/drawing/2014/main" id="{748374B1-5B91-473C-72CB-7B9B0C4AAB98}"/>
              </a:ext>
            </a:extLst>
          </p:cNvPr>
          <p:cNvSpPr>
            <a:spLocks noGrp="1"/>
          </p:cNvSpPr>
          <p:nvPr>
            <p:ph type="dt" sz="half" idx="10"/>
          </p:nvPr>
        </p:nvSpPr>
        <p:spPr/>
        <p:txBody>
          <a:bodyPr/>
          <a:lstStyle/>
          <a:p>
            <a:fld id="{137A74E7-71E1-4B37-808D-6055A31F1C43}" type="datetime1">
              <a:rPr lang="en-US" smtClean="0"/>
              <a:t>1/25/2025</a:t>
            </a:fld>
            <a:endParaRPr lang="en-US"/>
          </a:p>
        </p:txBody>
      </p:sp>
      <p:sp>
        <p:nvSpPr>
          <p:cNvPr id="3" name="Footer Placeholder 2">
            <a:extLst>
              <a:ext uri="{FF2B5EF4-FFF2-40B4-BE49-F238E27FC236}">
                <a16:creationId xmlns:a16="http://schemas.microsoft.com/office/drawing/2014/main" id="{2E2C10F3-4C5C-32A7-C98E-1205A4085C50}"/>
              </a:ext>
            </a:extLst>
          </p:cNvPr>
          <p:cNvSpPr>
            <a:spLocks noGrp="1"/>
          </p:cNvSpPr>
          <p:nvPr>
            <p:ph type="ftr" sz="quarter" idx="11"/>
          </p:nvPr>
        </p:nvSpPr>
        <p:spPr/>
        <p:txBody>
          <a:bodyPr/>
          <a:lstStyle/>
          <a:p>
            <a:r>
              <a:rPr lang="en-US"/>
              <a:t>Drugs and Disease Spring 2025 - Lecture 3</a:t>
            </a:r>
          </a:p>
        </p:txBody>
      </p:sp>
      <p:sp>
        <p:nvSpPr>
          <p:cNvPr id="9" name="Slide Number Placeholder 8">
            <a:extLst>
              <a:ext uri="{FF2B5EF4-FFF2-40B4-BE49-F238E27FC236}">
                <a16:creationId xmlns:a16="http://schemas.microsoft.com/office/drawing/2014/main" id="{B7D1DB83-092A-D2A8-6CB8-F52C6BECA744}"/>
              </a:ext>
            </a:extLst>
          </p:cNvPr>
          <p:cNvSpPr>
            <a:spLocks noGrp="1"/>
          </p:cNvSpPr>
          <p:nvPr>
            <p:ph type="sldNum" sz="quarter" idx="12"/>
          </p:nvPr>
        </p:nvSpPr>
        <p:spPr/>
        <p:txBody>
          <a:bodyPr/>
          <a:lstStyle/>
          <a:p>
            <a:fld id="{DC3BB032-4020-48F4-953B-341806DC4A2B}" type="slidenum">
              <a:rPr lang="en-US" smtClean="0"/>
              <a:t>30</a:t>
            </a:fld>
            <a:endParaRPr lang="en-US"/>
          </a:p>
        </p:txBody>
      </p:sp>
    </p:spTree>
    <p:extLst>
      <p:ext uri="{BB962C8B-B14F-4D97-AF65-F5344CB8AC3E}">
        <p14:creationId xmlns:p14="http://schemas.microsoft.com/office/powerpoint/2010/main" val="12365028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map&#10;&#10;Description generated with high confidence">
            <a:extLst>
              <a:ext uri="{FF2B5EF4-FFF2-40B4-BE49-F238E27FC236}">
                <a16:creationId xmlns:a16="http://schemas.microsoft.com/office/drawing/2014/main" id="{082940FB-6883-4660-8C32-6BCE82B8C5E6}"/>
              </a:ext>
            </a:extLst>
          </p:cNvPr>
          <p:cNvPicPr>
            <a:picLocks noChangeAspect="1"/>
          </p:cNvPicPr>
          <p:nvPr/>
        </p:nvPicPr>
        <p:blipFill>
          <a:blip r:embed="rId3"/>
          <a:stretch>
            <a:fillRect/>
          </a:stretch>
        </p:blipFill>
        <p:spPr>
          <a:xfrm>
            <a:off x="474404" y="4230778"/>
            <a:ext cx="5013419" cy="1985235"/>
          </a:xfrm>
          <a:prstGeom prst="rect">
            <a:avLst/>
          </a:prstGeom>
        </p:spPr>
      </p:pic>
      <p:grpSp>
        <p:nvGrpSpPr>
          <p:cNvPr id="20" name="Group 19">
            <a:extLst>
              <a:ext uri="{FF2B5EF4-FFF2-40B4-BE49-F238E27FC236}">
                <a16:creationId xmlns:a16="http://schemas.microsoft.com/office/drawing/2014/main" id="{0835C839-76DA-3E95-F98D-EDD0F7D0840B}"/>
              </a:ext>
            </a:extLst>
          </p:cNvPr>
          <p:cNvGrpSpPr/>
          <p:nvPr/>
        </p:nvGrpSpPr>
        <p:grpSpPr>
          <a:xfrm>
            <a:off x="474403" y="1246228"/>
            <a:ext cx="5664976" cy="1793703"/>
            <a:chOff x="107860" y="880069"/>
            <a:chExt cx="5319356" cy="1684270"/>
          </a:xfrm>
        </p:grpSpPr>
        <p:pic>
          <p:nvPicPr>
            <p:cNvPr id="2" name="Picture 1"/>
            <p:cNvPicPr>
              <a:picLocks noChangeAspect="1"/>
            </p:cNvPicPr>
            <p:nvPr/>
          </p:nvPicPr>
          <p:blipFill rotWithShape="1">
            <a:blip r:embed="rId4"/>
            <a:srcRect l="-290" t="6115" r="290" b="2565"/>
            <a:stretch/>
          </p:blipFill>
          <p:spPr>
            <a:xfrm>
              <a:off x="107860" y="880069"/>
              <a:ext cx="5319356" cy="1479895"/>
            </a:xfrm>
            <a:prstGeom prst="rect">
              <a:avLst/>
            </a:prstGeom>
          </p:spPr>
        </p:pic>
        <p:sp>
          <p:nvSpPr>
            <p:cNvPr id="4" name="Rectangle 3"/>
            <p:cNvSpPr/>
            <p:nvPr/>
          </p:nvSpPr>
          <p:spPr>
            <a:xfrm>
              <a:off x="1279802" y="2293703"/>
              <a:ext cx="2537060" cy="270636"/>
            </a:xfrm>
            <a:prstGeom prst="rect">
              <a:avLst/>
            </a:prstGeom>
          </p:spPr>
          <p:txBody>
            <a:bodyPr wrap="square">
              <a:spAutoFit/>
            </a:bodyPr>
            <a:lstStyle/>
            <a:p>
              <a:pPr algn="ctr" defTabSz="883832"/>
              <a:r>
                <a:rPr lang="en-US" sz="1273" b="1" dirty="0">
                  <a:solidFill>
                    <a:srgbClr val="002060"/>
                  </a:solidFill>
                  <a:latin typeface="Symbol" panose="05050102010706020507" pitchFamily="18" charset="2"/>
                  <a:ea typeface="Symbol" charset="2"/>
                  <a:cs typeface="Symbol" charset="2"/>
                </a:rPr>
                <a:t>a</a:t>
              </a:r>
              <a:r>
                <a:rPr lang="en-US" sz="1273" b="1" dirty="0">
                  <a:solidFill>
                    <a:srgbClr val="002060"/>
                  </a:solidFill>
                  <a:latin typeface="Arial" panose="020B0604020202020204" pitchFamily="34" charset="0"/>
                  <a:ea typeface="Comic Sans MS" charset="0"/>
                  <a:cs typeface="Arial" panose="020B0604020202020204" pitchFamily="34" charset="0"/>
                </a:rPr>
                <a:t>-1,4- </a:t>
              </a:r>
              <a:r>
                <a:rPr lang="en-US" sz="1273" b="1" dirty="0" err="1">
                  <a:solidFill>
                    <a:srgbClr val="002060"/>
                  </a:solidFill>
                  <a:latin typeface="Arial" panose="020B0604020202020204" pitchFamily="34" charset="0"/>
                  <a:ea typeface="Comic Sans MS" charset="0"/>
                  <a:cs typeface="Arial" panose="020B0604020202020204" pitchFamily="34" charset="0"/>
                </a:rPr>
                <a:t>glycosidic</a:t>
              </a:r>
              <a:r>
                <a:rPr lang="en-US" sz="1273" b="1" dirty="0">
                  <a:solidFill>
                    <a:srgbClr val="002060"/>
                  </a:solidFill>
                  <a:latin typeface="Arial" panose="020B0604020202020204" pitchFamily="34" charset="0"/>
                  <a:ea typeface="Comic Sans MS" charset="0"/>
                  <a:cs typeface="Arial" panose="020B0604020202020204" pitchFamily="34" charset="0"/>
                </a:rPr>
                <a:t> linkage</a:t>
              </a:r>
            </a:p>
          </p:txBody>
        </p:sp>
        <p:sp>
          <p:nvSpPr>
            <p:cNvPr id="5" name="Rectangle 4">
              <a:extLst>
                <a:ext uri="{FF2B5EF4-FFF2-40B4-BE49-F238E27FC236}">
                  <a16:creationId xmlns:a16="http://schemas.microsoft.com/office/drawing/2014/main" id="{1E0709DB-A3B3-4DD6-8AC3-8208E2EDFC0A}"/>
                </a:ext>
              </a:extLst>
            </p:cNvPr>
            <p:cNvSpPr/>
            <p:nvPr/>
          </p:nvSpPr>
          <p:spPr>
            <a:xfrm>
              <a:off x="204619" y="905266"/>
              <a:ext cx="3085574" cy="55848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defTabSz="883832"/>
              <a:endParaRPr lang="en-US" sz="1146" dirty="0">
                <a:solidFill>
                  <a:prstClr val="black"/>
                </a:solidFill>
                <a:latin typeface="Arial" panose="020B0604020202020204" pitchFamily="34" charset="0"/>
              </a:endParaRPr>
            </a:p>
          </p:txBody>
        </p:sp>
        <p:cxnSp>
          <p:nvCxnSpPr>
            <p:cNvPr id="7" name="Straight Arrow Connector 6">
              <a:extLst>
                <a:ext uri="{FF2B5EF4-FFF2-40B4-BE49-F238E27FC236}">
                  <a16:creationId xmlns:a16="http://schemas.microsoft.com/office/drawing/2014/main" id="{C73E98C0-B0F7-488B-ACAD-8E69222AB356}"/>
                </a:ext>
              </a:extLst>
            </p:cNvPr>
            <p:cNvCxnSpPr/>
            <p:nvPr/>
          </p:nvCxnSpPr>
          <p:spPr>
            <a:xfrm flipH="1" flipV="1">
              <a:off x="1567077" y="2120912"/>
              <a:ext cx="305816" cy="2642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F75704E6-9221-4322-A7ED-717AA4D6FEB4}"/>
                </a:ext>
              </a:extLst>
            </p:cNvPr>
            <p:cNvCxnSpPr/>
            <p:nvPr/>
          </p:nvCxnSpPr>
          <p:spPr>
            <a:xfrm flipH="1" flipV="1">
              <a:off x="1704170" y="2034830"/>
              <a:ext cx="194034" cy="3503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E926A416-67D9-439F-A94A-F3C746B700E7}"/>
                </a:ext>
              </a:extLst>
            </p:cNvPr>
            <p:cNvCxnSpPr/>
            <p:nvPr/>
          </p:nvCxnSpPr>
          <p:spPr>
            <a:xfrm flipH="1" flipV="1">
              <a:off x="1818058" y="1959247"/>
              <a:ext cx="101236" cy="38452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362E0954-16C4-445B-A659-3F5D54374670}"/>
                </a:ext>
              </a:extLst>
            </p:cNvPr>
            <p:cNvSpPr/>
            <p:nvPr/>
          </p:nvSpPr>
          <p:spPr>
            <a:xfrm>
              <a:off x="786721" y="1975756"/>
              <a:ext cx="516723" cy="10526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83832"/>
              <a:endParaRPr lang="en-US" sz="1146" dirty="0">
                <a:solidFill>
                  <a:prstClr val="white"/>
                </a:solidFill>
                <a:latin typeface="Arial" panose="020B0604020202020204" pitchFamily="34" charset="0"/>
              </a:endParaRPr>
            </a:p>
          </p:txBody>
        </p:sp>
        <p:cxnSp>
          <p:nvCxnSpPr>
            <p:cNvPr id="18" name="Straight Arrow Connector 17">
              <a:extLst>
                <a:ext uri="{FF2B5EF4-FFF2-40B4-BE49-F238E27FC236}">
                  <a16:creationId xmlns:a16="http://schemas.microsoft.com/office/drawing/2014/main" id="{FC6E5C0E-3C78-4953-A6FF-657AE400EAA8}"/>
                </a:ext>
              </a:extLst>
            </p:cNvPr>
            <p:cNvCxnSpPr/>
            <p:nvPr/>
          </p:nvCxnSpPr>
          <p:spPr>
            <a:xfrm flipV="1">
              <a:off x="1320318" y="1847534"/>
              <a:ext cx="459778" cy="1872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15" name="Rectangle 14">
            <a:extLst>
              <a:ext uri="{FF2B5EF4-FFF2-40B4-BE49-F238E27FC236}">
                <a16:creationId xmlns:a16="http://schemas.microsoft.com/office/drawing/2014/main" id="{D400A3AC-DD6C-4CCC-99E4-F0ABCBA40C19}"/>
              </a:ext>
            </a:extLst>
          </p:cNvPr>
          <p:cNvSpPr/>
          <p:nvPr/>
        </p:nvSpPr>
        <p:spPr>
          <a:xfrm>
            <a:off x="77620" y="2281426"/>
            <a:ext cx="1855036" cy="679994"/>
          </a:xfrm>
          <a:prstGeom prst="rect">
            <a:avLst/>
          </a:prstGeom>
        </p:spPr>
        <p:txBody>
          <a:bodyPr wrap="square">
            <a:spAutoFit/>
          </a:bodyPr>
          <a:lstStyle/>
          <a:p>
            <a:pPr algn="ctr" defTabSz="883832"/>
            <a:r>
              <a:rPr lang="en-US" sz="1273" b="1" dirty="0">
                <a:solidFill>
                  <a:srgbClr val="002060"/>
                </a:solidFill>
                <a:latin typeface="Arial" panose="020B0604020202020204" pitchFamily="34" charset="0"/>
                <a:ea typeface="Symbol" charset="2"/>
                <a:cs typeface="Symbol" charset="2"/>
              </a:rPr>
              <a:t>Branch point</a:t>
            </a:r>
          </a:p>
          <a:p>
            <a:pPr algn="ctr" defTabSz="883832"/>
            <a:r>
              <a:rPr lang="en-US" sz="1273" b="1" dirty="0">
                <a:solidFill>
                  <a:srgbClr val="002060"/>
                </a:solidFill>
                <a:latin typeface="Symbol" panose="05050102010706020507" pitchFamily="18" charset="2"/>
                <a:ea typeface="Symbol" charset="2"/>
                <a:cs typeface="Symbol" charset="2"/>
              </a:rPr>
              <a:t>a</a:t>
            </a:r>
            <a:r>
              <a:rPr lang="en-US" sz="1273" b="1" dirty="0">
                <a:solidFill>
                  <a:srgbClr val="002060"/>
                </a:solidFill>
                <a:latin typeface="Arial" panose="020B0604020202020204" pitchFamily="34" charset="0"/>
                <a:ea typeface="Comic Sans MS" charset="0"/>
                <a:cs typeface="Arial" panose="020B0604020202020204" pitchFamily="34" charset="0"/>
              </a:rPr>
              <a:t>-1,6- </a:t>
            </a:r>
            <a:r>
              <a:rPr lang="en-US" sz="1273" b="1" dirty="0" err="1">
                <a:solidFill>
                  <a:srgbClr val="002060"/>
                </a:solidFill>
                <a:latin typeface="Arial" panose="020B0604020202020204" pitchFamily="34" charset="0"/>
                <a:ea typeface="Comic Sans MS" charset="0"/>
                <a:cs typeface="Arial" panose="020B0604020202020204" pitchFamily="34" charset="0"/>
              </a:rPr>
              <a:t>glycosidic</a:t>
            </a:r>
            <a:r>
              <a:rPr lang="en-US" sz="1273" b="1" dirty="0">
                <a:solidFill>
                  <a:srgbClr val="002060"/>
                </a:solidFill>
                <a:latin typeface="Arial" panose="020B0604020202020204" pitchFamily="34" charset="0"/>
                <a:ea typeface="Comic Sans MS" charset="0"/>
                <a:cs typeface="Arial" panose="020B0604020202020204" pitchFamily="34" charset="0"/>
              </a:rPr>
              <a:t> linkage</a:t>
            </a:r>
          </a:p>
        </p:txBody>
      </p:sp>
      <p:sp>
        <p:nvSpPr>
          <p:cNvPr id="3" name="Rectangle 2"/>
          <p:cNvSpPr/>
          <p:nvPr/>
        </p:nvSpPr>
        <p:spPr>
          <a:xfrm>
            <a:off x="180995" y="750772"/>
            <a:ext cx="4744752" cy="1039708"/>
          </a:xfrm>
          <a:prstGeom prst="rect">
            <a:avLst/>
          </a:prstGeom>
        </p:spPr>
        <p:txBody>
          <a:bodyPr wrap="square">
            <a:spAutoFit/>
          </a:bodyPr>
          <a:lstStyle/>
          <a:p>
            <a:pPr defTabSz="883832"/>
            <a:r>
              <a:rPr lang="en-US" sz="2052" dirty="0">
                <a:solidFill>
                  <a:prstClr val="black"/>
                </a:solidFill>
                <a:latin typeface="Arial" panose="020B0604020202020204" pitchFamily="34" charset="0"/>
                <a:ea typeface="Comic Sans MS" charset="0"/>
                <a:cs typeface="Arial" panose="020B0604020202020204" pitchFamily="34" charset="0"/>
              </a:rPr>
              <a:t>Glycogen and is made entirely of glucose units and is used for glucose storage.</a:t>
            </a:r>
            <a:endParaRPr lang="en-US" sz="2052" dirty="0">
              <a:solidFill>
                <a:prstClr val="black"/>
              </a:solidFill>
              <a:latin typeface="Arial" panose="020B0604020202020204" pitchFamily="34" charset="0"/>
            </a:endParaRPr>
          </a:p>
        </p:txBody>
      </p:sp>
      <p:sp>
        <p:nvSpPr>
          <p:cNvPr id="22" name="Title 1">
            <a:extLst>
              <a:ext uri="{FF2B5EF4-FFF2-40B4-BE49-F238E27FC236}">
                <a16:creationId xmlns:a16="http://schemas.microsoft.com/office/drawing/2014/main" id="{FA19C186-A137-4D37-A64E-F3B609DA8776}"/>
              </a:ext>
            </a:extLst>
          </p:cNvPr>
          <p:cNvSpPr txBox="1">
            <a:spLocks/>
          </p:cNvSpPr>
          <p:nvPr/>
        </p:nvSpPr>
        <p:spPr>
          <a:xfrm>
            <a:off x="878410" y="44517"/>
            <a:ext cx="11227341" cy="480569"/>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441915"/>
            <a:r>
              <a:rPr lang="en-US" sz="2800" dirty="0">
                <a:solidFill>
                  <a:prstClr val="black"/>
                </a:solidFill>
                <a:latin typeface="Arial" panose="020B0604020202020204" pitchFamily="34" charset="0"/>
                <a:ea typeface="Comic Sans MS" charset="0"/>
              </a:rPr>
              <a:t>Polysaccharides</a:t>
            </a:r>
            <a:r>
              <a:rPr lang="en-US" sz="2800" dirty="0">
                <a:solidFill>
                  <a:prstClr val="black"/>
                </a:solidFill>
                <a:latin typeface="Arial" panose="020B0604020202020204" pitchFamily="34" charset="0"/>
                <a:ea typeface="Comic Sans MS" charset="0"/>
                <a:cs typeface="Arial" panose="020B0604020202020204" pitchFamily="34" charset="0"/>
              </a:rPr>
              <a:t> as Energy Storage – Glycogen Storage Disease</a:t>
            </a:r>
          </a:p>
        </p:txBody>
      </p:sp>
      <p:sp>
        <p:nvSpPr>
          <p:cNvPr id="23" name="TextBox 22">
            <a:extLst>
              <a:ext uri="{FF2B5EF4-FFF2-40B4-BE49-F238E27FC236}">
                <a16:creationId xmlns:a16="http://schemas.microsoft.com/office/drawing/2014/main" id="{25E68257-6943-907E-729C-A613324FA5DD}"/>
              </a:ext>
            </a:extLst>
          </p:cNvPr>
          <p:cNvSpPr txBox="1"/>
          <p:nvPr/>
        </p:nvSpPr>
        <p:spPr>
          <a:xfrm>
            <a:off x="6442181" y="762017"/>
            <a:ext cx="6464361" cy="2618666"/>
          </a:xfrm>
          <a:prstGeom prst="rect">
            <a:avLst/>
          </a:prstGeom>
          <a:noFill/>
        </p:spPr>
        <p:txBody>
          <a:bodyPr wrap="square" rtlCol="0">
            <a:spAutoFit/>
          </a:bodyPr>
          <a:lstStyle/>
          <a:p>
            <a:r>
              <a:rPr lang="en-US" sz="2000" dirty="0">
                <a:latin typeface="Arial" panose="020B0604020202020204" pitchFamily="34" charset="0"/>
              </a:rPr>
              <a:t>Glycogen Levels are regulated by hormones secreted due to blood glucose levels.</a:t>
            </a:r>
          </a:p>
          <a:p>
            <a:pPr marL="304324" indent="-304324">
              <a:buFont typeface="Arial" panose="020B0604020202020204" pitchFamily="34" charset="0"/>
              <a:buChar char="•"/>
            </a:pPr>
            <a:r>
              <a:rPr lang="en-US" sz="2000" dirty="0">
                <a:latin typeface="Arial" panose="020B0604020202020204" pitchFamily="34" charset="0"/>
              </a:rPr>
              <a:t>Glucagon – low blood sugar</a:t>
            </a:r>
          </a:p>
          <a:p>
            <a:pPr marL="304324" indent="-304324">
              <a:buFont typeface="Arial" panose="020B0604020202020204" pitchFamily="34" charset="0"/>
              <a:buChar char="•"/>
            </a:pPr>
            <a:r>
              <a:rPr lang="en-US" sz="2000" dirty="0">
                <a:latin typeface="Arial" panose="020B0604020202020204" pitchFamily="34" charset="0"/>
              </a:rPr>
              <a:t>Insulin – high blood sugar</a:t>
            </a:r>
          </a:p>
          <a:p>
            <a:r>
              <a:rPr lang="en-US" sz="2000" dirty="0">
                <a:latin typeface="Arial" panose="020B0604020202020204" pitchFamily="34" charset="0"/>
              </a:rPr>
              <a:t>Two enzymes degrade or synthesize glycogen</a:t>
            </a:r>
          </a:p>
          <a:p>
            <a:pPr marL="304324" indent="-304324">
              <a:buFont typeface="Arial" panose="020B0604020202020204" pitchFamily="34" charset="0"/>
              <a:buChar char="•"/>
            </a:pPr>
            <a:r>
              <a:rPr lang="en-US" sz="2000" dirty="0">
                <a:latin typeface="Arial" panose="020B0604020202020204" pitchFamily="34" charset="0"/>
              </a:rPr>
              <a:t>Glycogen phosphorylase – releases glucose from glycogen</a:t>
            </a:r>
          </a:p>
          <a:p>
            <a:pPr marL="304324" indent="-304324">
              <a:buFont typeface="Arial" panose="020B0604020202020204" pitchFamily="34" charset="0"/>
              <a:buChar char="•"/>
            </a:pPr>
            <a:r>
              <a:rPr lang="en-US" sz="2000" dirty="0">
                <a:latin typeface="Arial" panose="020B0604020202020204" pitchFamily="34" charset="0"/>
              </a:rPr>
              <a:t>Glycogen synthase – stores glucose in glycogen</a:t>
            </a:r>
          </a:p>
        </p:txBody>
      </p:sp>
      <p:graphicFrame>
        <p:nvGraphicFramePr>
          <p:cNvPr id="24" name="Object 23">
            <a:extLst>
              <a:ext uri="{FF2B5EF4-FFF2-40B4-BE49-F238E27FC236}">
                <a16:creationId xmlns:a16="http://schemas.microsoft.com/office/drawing/2014/main" id="{A5990D0A-DA5D-81C1-5B3B-99587A879E8A}"/>
              </a:ext>
            </a:extLst>
          </p:cNvPr>
          <p:cNvGraphicFramePr>
            <a:graphicFrameLocks noChangeAspect="1"/>
          </p:cNvGraphicFramePr>
          <p:nvPr/>
        </p:nvGraphicFramePr>
        <p:xfrm>
          <a:off x="6089856" y="3163387"/>
          <a:ext cx="6816685" cy="3033019"/>
        </p:xfrm>
        <a:graphic>
          <a:graphicData uri="http://schemas.openxmlformats.org/presentationml/2006/ole">
            <mc:AlternateContent xmlns:mc="http://schemas.openxmlformats.org/markup-compatibility/2006">
              <mc:Choice xmlns:v="urn:schemas-microsoft-com:vml" Requires="v">
                <p:oleObj name="MDLDrawObject Class" r:id="rId5" imgW="7495121" imgH="3314306" progId="MDLDrawOLE.MDLDrawObject.1">
                  <p:embed/>
                </p:oleObj>
              </mc:Choice>
              <mc:Fallback>
                <p:oleObj name="MDLDrawObject Class" r:id="rId5" imgW="7495121" imgH="3314306" progId="MDLDrawOLE.MDLDrawObject.1">
                  <p:embed/>
                  <p:pic>
                    <p:nvPicPr>
                      <p:cNvPr id="24" name="Object 23">
                        <a:extLst>
                          <a:ext uri="{FF2B5EF4-FFF2-40B4-BE49-F238E27FC236}">
                            <a16:creationId xmlns:a16="http://schemas.microsoft.com/office/drawing/2014/main" id="{A5990D0A-DA5D-81C1-5B3B-99587A879E8A}"/>
                          </a:ext>
                        </a:extLst>
                      </p:cNvPr>
                      <p:cNvPicPr>
                        <a:picLocks noChangeAspect="1" noChangeArrowheads="1"/>
                      </p:cNvPicPr>
                      <p:nvPr/>
                    </p:nvPicPr>
                    <p:blipFill>
                      <a:blip r:embed="rId6"/>
                      <a:srcRect/>
                      <a:stretch>
                        <a:fillRect/>
                      </a:stretch>
                    </p:blipFill>
                    <p:spPr bwMode="auto">
                      <a:xfrm>
                        <a:off x="6089856" y="3163387"/>
                        <a:ext cx="6816685" cy="3033019"/>
                      </a:xfrm>
                      <a:prstGeom prst="rect">
                        <a:avLst/>
                      </a:prstGeom>
                      <a:noFill/>
                    </p:spPr>
                  </p:pic>
                </p:oleObj>
              </mc:Fallback>
            </mc:AlternateContent>
          </a:graphicData>
        </a:graphic>
      </p:graphicFrame>
      <p:sp>
        <p:nvSpPr>
          <p:cNvPr id="6" name="Date Placeholder 5">
            <a:extLst>
              <a:ext uri="{FF2B5EF4-FFF2-40B4-BE49-F238E27FC236}">
                <a16:creationId xmlns:a16="http://schemas.microsoft.com/office/drawing/2014/main" id="{B0427043-1753-3BB9-B31B-42895F5F622F}"/>
              </a:ext>
            </a:extLst>
          </p:cNvPr>
          <p:cNvSpPr>
            <a:spLocks noGrp="1"/>
          </p:cNvSpPr>
          <p:nvPr>
            <p:ph type="dt" sz="half" idx="10"/>
          </p:nvPr>
        </p:nvSpPr>
        <p:spPr/>
        <p:txBody>
          <a:bodyPr/>
          <a:lstStyle/>
          <a:p>
            <a:fld id="{F9A4E4BC-5D17-4E47-ABD3-A419568A8A4E}" type="datetime1">
              <a:rPr lang="en-US" smtClean="0"/>
              <a:t>1/25/2025</a:t>
            </a:fld>
            <a:endParaRPr lang="en-US"/>
          </a:p>
        </p:txBody>
      </p:sp>
      <p:sp>
        <p:nvSpPr>
          <p:cNvPr id="8" name="Footer Placeholder 7">
            <a:extLst>
              <a:ext uri="{FF2B5EF4-FFF2-40B4-BE49-F238E27FC236}">
                <a16:creationId xmlns:a16="http://schemas.microsoft.com/office/drawing/2014/main" id="{7086A572-5E5C-7A81-FAC4-CBECD2F0AC98}"/>
              </a:ext>
            </a:extLst>
          </p:cNvPr>
          <p:cNvSpPr>
            <a:spLocks noGrp="1"/>
          </p:cNvSpPr>
          <p:nvPr>
            <p:ph type="ftr" sz="quarter" idx="11"/>
          </p:nvPr>
        </p:nvSpPr>
        <p:spPr/>
        <p:txBody>
          <a:bodyPr/>
          <a:lstStyle/>
          <a:p>
            <a:r>
              <a:rPr lang="en-US"/>
              <a:t>Drugs and Disease Spring 2025 - Lecture 3</a:t>
            </a:r>
          </a:p>
        </p:txBody>
      </p:sp>
      <p:sp>
        <p:nvSpPr>
          <p:cNvPr id="9" name="Slide Number Placeholder 8">
            <a:extLst>
              <a:ext uri="{FF2B5EF4-FFF2-40B4-BE49-F238E27FC236}">
                <a16:creationId xmlns:a16="http://schemas.microsoft.com/office/drawing/2014/main" id="{F808C0F4-0C73-EA58-C447-4899052B9BC8}"/>
              </a:ext>
            </a:extLst>
          </p:cNvPr>
          <p:cNvSpPr>
            <a:spLocks noGrp="1"/>
          </p:cNvSpPr>
          <p:nvPr>
            <p:ph type="sldNum" sz="quarter" idx="12"/>
          </p:nvPr>
        </p:nvSpPr>
        <p:spPr/>
        <p:txBody>
          <a:bodyPr/>
          <a:lstStyle/>
          <a:p>
            <a:fld id="{DC3BB032-4020-48F4-953B-341806DC4A2B}" type="slidenum">
              <a:rPr lang="en-US" smtClean="0"/>
              <a:t>31</a:t>
            </a:fld>
            <a:endParaRPr lang="en-US"/>
          </a:p>
        </p:txBody>
      </p:sp>
    </p:spTree>
    <p:extLst>
      <p:ext uri="{BB962C8B-B14F-4D97-AF65-F5344CB8AC3E}">
        <p14:creationId xmlns:p14="http://schemas.microsoft.com/office/powerpoint/2010/main" val="41711652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623236" y="57427"/>
            <a:ext cx="7757167" cy="726978"/>
          </a:xfrm>
        </p:spPr>
        <p:txBody>
          <a:bodyPr>
            <a:noAutofit/>
          </a:bodyPr>
          <a:lstStyle/>
          <a:p>
            <a:r>
              <a:rPr lang="en-US" sz="2982" dirty="0">
                <a:ea typeface="Comic Sans MS" charset="0"/>
              </a:rPr>
              <a:t>Polysaccharides as Structural Molecules</a:t>
            </a:r>
          </a:p>
        </p:txBody>
      </p:sp>
      <p:pic>
        <p:nvPicPr>
          <p:cNvPr id="5" name="Picture 6" descr="05_06_tough_fibers-U"/>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648" t="6696" b="4726"/>
          <a:stretch/>
        </p:blipFill>
        <p:spPr bwMode="auto">
          <a:xfrm>
            <a:off x="576716" y="1612381"/>
            <a:ext cx="1587311" cy="1837711"/>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 Box 9"/>
          <p:cNvSpPr txBox="1">
            <a:spLocks noChangeArrowheads="1"/>
          </p:cNvSpPr>
          <p:nvPr/>
        </p:nvSpPr>
        <p:spPr bwMode="auto">
          <a:xfrm>
            <a:off x="341268" y="913500"/>
            <a:ext cx="2014335" cy="664797"/>
          </a:xfrm>
          <a:prstGeom prst="rect">
            <a:avLst/>
          </a:prstGeom>
          <a:noFill/>
          <a:ln>
            <a:noFill/>
          </a:ln>
          <a:effectLst/>
          <a:extLst>
            <a:ext uri="{909E8E84-426E-40dd-AFC4-6F175D3DCCD1}">
              <a14:hiddenFill xmlns:a14="http://schemas.microsoft.com/office/drawing/2010/main" xmlns="">
                <a:solidFill>
                  <a:srgbClr val="3C3C3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spAutoFit/>
          </a:bodyPr>
          <a:lstStyle/>
          <a:p>
            <a:pPr algn="ctr" defTabSz="883832" eaLnBrk="0" hangingPunct="0">
              <a:lnSpc>
                <a:spcPct val="90000"/>
              </a:lnSpc>
            </a:pPr>
            <a:r>
              <a:rPr lang="en-US" sz="1600" b="1" dirty="0">
                <a:solidFill>
                  <a:srgbClr val="C0504D"/>
                </a:solidFill>
                <a:latin typeface="Arial" panose="020B0604020202020204" pitchFamily="34" charset="0"/>
                <a:ea typeface="Comic Sans MS" charset="0"/>
                <a:cs typeface="Arial" panose="020B0604020202020204" pitchFamily="34" charset="0"/>
              </a:rPr>
              <a:t>Peptidoglycan (protein + sugar) in bacterial cell wall</a:t>
            </a:r>
          </a:p>
        </p:txBody>
      </p:sp>
      <p:graphicFrame>
        <p:nvGraphicFramePr>
          <p:cNvPr id="4" name="Object 3">
            <a:extLst>
              <a:ext uri="{FF2B5EF4-FFF2-40B4-BE49-F238E27FC236}">
                <a16:creationId xmlns:a16="http://schemas.microsoft.com/office/drawing/2014/main" id="{4633897E-43C9-4196-B13C-39665511849D}"/>
              </a:ext>
            </a:extLst>
          </p:cNvPr>
          <p:cNvGraphicFramePr>
            <a:graphicFrameLocks noChangeAspect="1"/>
          </p:cNvGraphicFramePr>
          <p:nvPr>
            <p:extLst>
              <p:ext uri="{D42A27DB-BD31-4B8C-83A1-F6EECF244321}">
                <p14:modId xmlns:p14="http://schemas.microsoft.com/office/powerpoint/2010/main" val="866148266"/>
              </p:ext>
            </p:extLst>
          </p:nvPr>
        </p:nvGraphicFramePr>
        <p:xfrm>
          <a:off x="2535159" y="1112837"/>
          <a:ext cx="7574929" cy="4874543"/>
        </p:xfrm>
        <a:graphic>
          <a:graphicData uri="http://schemas.openxmlformats.org/presentationml/2006/ole">
            <mc:AlternateContent xmlns:mc="http://schemas.openxmlformats.org/markup-compatibility/2006">
              <mc:Choice xmlns:v="urn:schemas-microsoft-com:vml" Requires="v">
                <p:oleObj name="MDLDrawObject Class" r:id="rId4" imgW="5962439" imgH="3838643" progId="MDLDrawOLE.MDLDrawObject.1">
                  <p:embed/>
                </p:oleObj>
              </mc:Choice>
              <mc:Fallback>
                <p:oleObj name="MDLDrawObject Class" r:id="rId4" imgW="5962439" imgH="3838643" progId="MDLDrawOLE.MDLDrawObject.1">
                  <p:embed/>
                  <p:pic>
                    <p:nvPicPr>
                      <p:cNvPr id="4" name="Object 3">
                        <a:extLst>
                          <a:ext uri="{FF2B5EF4-FFF2-40B4-BE49-F238E27FC236}">
                            <a16:creationId xmlns:a16="http://schemas.microsoft.com/office/drawing/2014/main" id="{4633897E-43C9-4196-B13C-39665511849D}"/>
                          </a:ext>
                        </a:extLst>
                      </p:cNvPr>
                      <p:cNvPicPr>
                        <a:picLocks noChangeAspect="1" noChangeArrowheads="1"/>
                      </p:cNvPicPr>
                      <p:nvPr/>
                    </p:nvPicPr>
                    <p:blipFill>
                      <a:blip r:embed="rId5"/>
                      <a:srcRect/>
                      <a:stretch>
                        <a:fillRect/>
                      </a:stretch>
                    </p:blipFill>
                    <p:spPr bwMode="auto">
                      <a:xfrm>
                        <a:off x="2535159" y="1112837"/>
                        <a:ext cx="7574929" cy="4874543"/>
                      </a:xfrm>
                      <a:prstGeom prst="rect">
                        <a:avLst/>
                      </a:prstGeom>
                      <a:noFill/>
                    </p:spPr>
                  </p:pic>
                </p:oleObj>
              </mc:Fallback>
            </mc:AlternateContent>
          </a:graphicData>
        </a:graphic>
      </p:graphicFrame>
      <p:sp>
        <p:nvSpPr>
          <p:cNvPr id="13" name="TextBox 12">
            <a:extLst>
              <a:ext uri="{FF2B5EF4-FFF2-40B4-BE49-F238E27FC236}">
                <a16:creationId xmlns:a16="http://schemas.microsoft.com/office/drawing/2014/main" id="{BDFF429E-0ABD-4407-8601-C09C2F0FFD23}"/>
              </a:ext>
            </a:extLst>
          </p:cNvPr>
          <p:cNvSpPr txBox="1"/>
          <p:nvPr/>
        </p:nvSpPr>
        <p:spPr>
          <a:xfrm>
            <a:off x="4655454" y="6339923"/>
            <a:ext cx="4506234" cy="408125"/>
          </a:xfrm>
          <a:prstGeom prst="rect">
            <a:avLst/>
          </a:prstGeom>
          <a:noFill/>
        </p:spPr>
        <p:txBody>
          <a:bodyPr wrap="none" rtlCol="0">
            <a:spAutoFit/>
          </a:bodyPr>
          <a:lstStyle/>
          <a:p>
            <a:pPr defTabSz="883832"/>
            <a:r>
              <a:rPr lang="en-US" sz="2052" b="1" dirty="0">
                <a:solidFill>
                  <a:prstClr val="black"/>
                </a:solidFill>
                <a:latin typeface="Arial" panose="020B0604020202020204" pitchFamily="34" charset="0"/>
              </a:rPr>
              <a:t>Peptidoglycan (Bacterial Cell Wall)</a:t>
            </a:r>
          </a:p>
        </p:txBody>
      </p:sp>
      <p:sp>
        <p:nvSpPr>
          <p:cNvPr id="14" name="TextBox 13">
            <a:extLst>
              <a:ext uri="{FF2B5EF4-FFF2-40B4-BE49-F238E27FC236}">
                <a16:creationId xmlns:a16="http://schemas.microsoft.com/office/drawing/2014/main" id="{1DD72922-1367-4C22-94DC-FBA17BA2FA49}"/>
              </a:ext>
            </a:extLst>
          </p:cNvPr>
          <p:cNvSpPr txBox="1"/>
          <p:nvPr/>
        </p:nvSpPr>
        <p:spPr>
          <a:xfrm>
            <a:off x="8108899" y="5263464"/>
            <a:ext cx="1639820" cy="646331"/>
          </a:xfrm>
          <a:prstGeom prst="rect">
            <a:avLst/>
          </a:prstGeom>
          <a:noFill/>
        </p:spPr>
        <p:txBody>
          <a:bodyPr wrap="square" rtlCol="0">
            <a:spAutoFit/>
          </a:bodyPr>
          <a:lstStyle/>
          <a:p>
            <a:pPr defTabSz="883832"/>
            <a:r>
              <a:rPr lang="en-US" sz="1800" dirty="0">
                <a:solidFill>
                  <a:prstClr val="black"/>
                </a:solidFill>
                <a:latin typeface="Arial" panose="020B0604020202020204" pitchFamily="34" charset="0"/>
              </a:rPr>
              <a:t>Protein Crosslink</a:t>
            </a:r>
          </a:p>
        </p:txBody>
      </p:sp>
      <p:cxnSp>
        <p:nvCxnSpPr>
          <p:cNvPr id="16" name="Straight Arrow Connector 15">
            <a:extLst>
              <a:ext uri="{FF2B5EF4-FFF2-40B4-BE49-F238E27FC236}">
                <a16:creationId xmlns:a16="http://schemas.microsoft.com/office/drawing/2014/main" id="{E3DE8291-B065-4A0F-958E-E994B0F9E6A8}"/>
              </a:ext>
            </a:extLst>
          </p:cNvPr>
          <p:cNvCxnSpPr/>
          <p:nvPr/>
        </p:nvCxnSpPr>
        <p:spPr>
          <a:xfrm flipH="1" flipV="1">
            <a:off x="7952800" y="5164355"/>
            <a:ext cx="177884" cy="997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699181C7-D604-4EC5-87DB-57DBF54B900F}"/>
              </a:ext>
            </a:extLst>
          </p:cNvPr>
          <p:cNvPicPr>
            <a:picLocks noChangeAspect="1"/>
          </p:cNvPicPr>
          <p:nvPr/>
        </p:nvPicPr>
        <p:blipFill rotWithShape="1">
          <a:blip r:embed="rId6"/>
          <a:srcRect b="3783"/>
          <a:stretch/>
        </p:blipFill>
        <p:spPr>
          <a:xfrm flipH="1">
            <a:off x="341268" y="4067881"/>
            <a:ext cx="1639821" cy="2358534"/>
          </a:xfrm>
          <a:prstGeom prst="rect">
            <a:avLst/>
          </a:prstGeom>
        </p:spPr>
      </p:pic>
      <p:sp>
        <p:nvSpPr>
          <p:cNvPr id="15" name="TextBox 14">
            <a:extLst>
              <a:ext uri="{FF2B5EF4-FFF2-40B4-BE49-F238E27FC236}">
                <a16:creationId xmlns:a16="http://schemas.microsoft.com/office/drawing/2014/main" id="{29DC2777-DB3E-8606-8D46-C25E073CB50D}"/>
              </a:ext>
            </a:extLst>
          </p:cNvPr>
          <p:cNvSpPr txBox="1"/>
          <p:nvPr/>
        </p:nvSpPr>
        <p:spPr>
          <a:xfrm>
            <a:off x="10240065" y="4903467"/>
            <a:ext cx="2013739" cy="1987082"/>
          </a:xfrm>
          <a:prstGeom prst="rect">
            <a:avLst/>
          </a:prstGeom>
          <a:noFill/>
        </p:spPr>
        <p:txBody>
          <a:bodyPr wrap="square" rtlCol="0">
            <a:spAutoFit/>
          </a:bodyPr>
          <a:lstStyle/>
          <a:p>
            <a:r>
              <a:rPr lang="en-US" sz="2052" dirty="0">
                <a:latin typeface="Arial" panose="020B0604020202020204" pitchFamily="34" charset="0"/>
              </a:rPr>
              <a:t>Many antibiotics interfere with cell wall synthesis (e.g. penicillin)</a:t>
            </a:r>
          </a:p>
        </p:txBody>
      </p:sp>
      <p:sp>
        <p:nvSpPr>
          <p:cNvPr id="9" name="Date Placeholder 8">
            <a:extLst>
              <a:ext uri="{FF2B5EF4-FFF2-40B4-BE49-F238E27FC236}">
                <a16:creationId xmlns:a16="http://schemas.microsoft.com/office/drawing/2014/main" id="{1B7A15DE-223A-357F-2B93-A60903F730C3}"/>
              </a:ext>
            </a:extLst>
          </p:cNvPr>
          <p:cNvSpPr>
            <a:spLocks noGrp="1"/>
          </p:cNvSpPr>
          <p:nvPr>
            <p:ph type="dt" sz="half" idx="10"/>
          </p:nvPr>
        </p:nvSpPr>
        <p:spPr/>
        <p:txBody>
          <a:bodyPr/>
          <a:lstStyle/>
          <a:p>
            <a:fld id="{B97DB981-9771-46E6-8BF7-0F2E38DA31E9}" type="datetime1">
              <a:rPr lang="en-US" smtClean="0"/>
              <a:t>1/25/2025</a:t>
            </a:fld>
            <a:endParaRPr lang="en-US"/>
          </a:p>
        </p:txBody>
      </p:sp>
      <p:sp>
        <p:nvSpPr>
          <p:cNvPr id="10" name="Footer Placeholder 9">
            <a:extLst>
              <a:ext uri="{FF2B5EF4-FFF2-40B4-BE49-F238E27FC236}">
                <a16:creationId xmlns:a16="http://schemas.microsoft.com/office/drawing/2014/main" id="{4FE081AE-0E8F-6D96-D7AC-8459109A051F}"/>
              </a:ext>
            </a:extLst>
          </p:cNvPr>
          <p:cNvSpPr>
            <a:spLocks noGrp="1"/>
          </p:cNvSpPr>
          <p:nvPr>
            <p:ph type="ftr" sz="quarter" idx="11"/>
          </p:nvPr>
        </p:nvSpPr>
        <p:spPr/>
        <p:txBody>
          <a:bodyPr/>
          <a:lstStyle/>
          <a:p>
            <a:r>
              <a:rPr lang="en-US"/>
              <a:t>Drugs and Disease Spring 2025 - Lecture 3</a:t>
            </a:r>
          </a:p>
        </p:txBody>
      </p:sp>
      <p:sp>
        <p:nvSpPr>
          <p:cNvPr id="12" name="Slide Number Placeholder 11">
            <a:extLst>
              <a:ext uri="{FF2B5EF4-FFF2-40B4-BE49-F238E27FC236}">
                <a16:creationId xmlns:a16="http://schemas.microsoft.com/office/drawing/2014/main" id="{2773B945-353D-C370-DF5D-3B72E86D3AB3}"/>
              </a:ext>
            </a:extLst>
          </p:cNvPr>
          <p:cNvSpPr>
            <a:spLocks noGrp="1"/>
          </p:cNvSpPr>
          <p:nvPr>
            <p:ph type="sldNum" sz="quarter" idx="12"/>
          </p:nvPr>
        </p:nvSpPr>
        <p:spPr/>
        <p:txBody>
          <a:bodyPr/>
          <a:lstStyle/>
          <a:p>
            <a:fld id="{DC3BB032-4020-48F4-953B-341806DC4A2B}" type="slidenum">
              <a:rPr lang="en-US" smtClean="0"/>
              <a:t>32</a:t>
            </a:fld>
            <a:endParaRPr lang="en-US"/>
          </a:p>
        </p:txBody>
      </p:sp>
      <p:sp>
        <p:nvSpPr>
          <p:cNvPr id="3" name="TextBox 2">
            <a:extLst>
              <a:ext uri="{FF2B5EF4-FFF2-40B4-BE49-F238E27FC236}">
                <a16:creationId xmlns:a16="http://schemas.microsoft.com/office/drawing/2014/main" id="{090A53BB-32D5-5142-F69B-850F2253EE6D}"/>
              </a:ext>
            </a:extLst>
          </p:cNvPr>
          <p:cNvSpPr txBox="1"/>
          <p:nvPr/>
        </p:nvSpPr>
        <p:spPr>
          <a:xfrm>
            <a:off x="8547908" y="3563592"/>
            <a:ext cx="1639820" cy="646331"/>
          </a:xfrm>
          <a:prstGeom prst="rect">
            <a:avLst/>
          </a:prstGeom>
          <a:noFill/>
        </p:spPr>
        <p:txBody>
          <a:bodyPr wrap="square" rtlCol="0">
            <a:spAutoFit/>
          </a:bodyPr>
          <a:lstStyle/>
          <a:p>
            <a:pPr defTabSz="883832"/>
            <a:r>
              <a:rPr lang="en-US" sz="1800" dirty="0">
                <a:solidFill>
                  <a:prstClr val="black"/>
                </a:solidFill>
                <a:latin typeface="Arial" panose="020B0604020202020204" pitchFamily="34" charset="0"/>
              </a:rPr>
              <a:t>D-Amino acids</a:t>
            </a:r>
          </a:p>
        </p:txBody>
      </p:sp>
    </p:spTree>
    <p:extLst>
      <p:ext uri="{BB962C8B-B14F-4D97-AF65-F5344CB8AC3E}">
        <p14:creationId xmlns:p14="http://schemas.microsoft.com/office/powerpoint/2010/main" val="347070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E04AE5-C45A-4E74-B2D5-31B2F6E2A896}"/>
              </a:ext>
            </a:extLst>
          </p:cNvPr>
          <p:cNvSpPr txBox="1"/>
          <p:nvPr/>
        </p:nvSpPr>
        <p:spPr>
          <a:xfrm>
            <a:off x="2072481" y="1265237"/>
            <a:ext cx="9494669" cy="4401205"/>
          </a:xfrm>
          <a:prstGeom prst="rect">
            <a:avLst/>
          </a:prstGeom>
          <a:noFill/>
        </p:spPr>
        <p:txBody>
          <a:bodyPr wrap="square" rtlCol="0">
            <a:spAutoFit/>
          </a:bodyPr>
          <a:lstStyle/>
          <a:p>
            <a:pPr defTabSz="883832">
              <a:spcBef>
                <a:spcPts val="600"/>
              </a:spcBef>
            </a:pPr>
            <a:r>
              <a:rPr lang="en-US" sz="2000" b="1" dirty="0">
                <a:solidFill>
                  <a:prstClr val="black"/>
                </a:solidFill>
                <a:latin typeface="Arial" panose="020B0604020202020204" pitchFamily="34" charset="0"/>
              </a:rPr>
              <a:t>Key Points:</a:t>
            </a:r>
          </a:p>
          <a:p>
            <a:pPr marL="181706" indent="-181706" defTabSz="883832">
              <a:spcBef>
                <a:spcPts val="600"/>
              </a:spcBef>
              <a:buFont typeface="Arial" panose="020B0604020202020204" pitchFamily="34" charset="0"/>
              <a:buChar char="•"/>
            </a:pPr>
            <a:r>
              <a:rPr lang="en-US" sz="2000" dirty="0">
                <a:solidFill>
                  <a:prstClr val="black"/>
                </a:solidFill>
                <a:latin typeface="Arial" panose="020B0604020202020204" pitchFamily="34" charset="0"/>
              </a:rPr>
              <a:t>General structure of monosaccharides - be able to distinguish between aldose and ketose (and identify compounds that are not sugars).</a:t>
            </a:r>
          </a:p>
          <a:p>
            <a:pPr marL="181706" indent="-181706" defTabSz="883832">
              <a:spcBef>
                <a:spcPts val="600"/>
              </a:spcBef>
              <a:buFont typeface="Arial" panose="020B0604020202020204" pitchFamily="34" charset="0"/>
              <a:buChar char="•"/>
            </a:pPr>
            <a:r>
              <a:rPr lang="en-US" sz="2000" dirty="0">
                <a:solidFill>
                  <a:prstClr val="black"/>
                </a:solidFill>
                <a:latin typeface="Arial" panose="020B0604020202020204" pitchFamily="34" charset="0"/>
              </a:rPr>
              <a:t>Know how to number carbons on aldoses and ketoses</a:t>
            </a:r>
          </a:p>
          <a:p>
            <a:pPr marL="181706" indent="-181706" defTabSz="883832">
              <a:spcBef>
                <a:spcPts val="600"/>
              </a:spcBef>
              <a:buFont typeface="Arial" panose="020B0604020202020204" pitchFamily="34" charset="0"/>
              <a:buChar char="•"/>
            </a:pPr>
            <a:r>
              <a:rPr lang="en-US" sz="2000" dirty="0">
                <a:solidFill>
                  <a:prstClr val="black"/>
                </a:solidFill>
                <a:latin typeface="Arial" panose="020B0604020202020204" pitchFamily="34" charset="0"/>
              </a:rPr>
              <a:t>Be able to describe the linkage between two monosaccharides (configuration at the anomeric carbon, atoms linked)</a:t>
            </a:r>
          </a:p>
          <a:p>
            <a:pPr marL="181706" indent="-181706" defTabSz="883832">
              <a:spcBef>
                <a:spcPts val="600"/>
              </a:spcBef>
              <a:buFont typeface="Arial" panose="020B0604020202020204" pitchFamily="34" charset="0"/>
              <a:buChar char="•"/>
            </a:pPr>
            <a:r>
              <a:rPr lang="en-US" sz="2000" dirty="0">
                <a:solidFill>
                  <a:prstClr val="black"/>
                </a:solidFill>
                <a:latin typeface="Arial" panose="020B0604020202020204" pitchFamily="34" charset="0"/>
              </a:rPr>
              <a:t>Treatments for lactose intolerance</a:t>
            </a:r>
          </a:p>
          <a:p>
            <a:pPr marL="181706" indent="-181706" defTabSz="883832">
              <a:spcBef>
                <a:spcPts val="600"/>
              </a:spcBef>
              <a:buFont typeface="Arial" panose="020B0604020202020204" pitchFamily="34" charset="0"/>
              <a:buChar char="•"/>
            </a:pPr>
            <a:r>
              <a:rPr lang="en-US" sz="2000" dirty="0">
                <a:solidFill>
                  <a:prstClr val="black"/>
                </a:solidFill>
                <a:latin typeface="Arial" panose="020B0604020202020204" pitchFamily="34" charset="0"/>
              </a:rPr>
              <a:t>Be able to describe the linkage between glucose molecules in:</a:t>
            </a:r>
          </a:p>
          <a:p>
            <a:pPr marL="472434" lvl="1" indent="-181706" defTabSz="883832">
              <a:spcBef>
                <a:spcPts val="600"/>
              </a:spcBef>
              <a:buFont typeface="Arial" panose="020B0604020202020204" pitchFamily="34" charset="0"/>
              <a:buChar char="•"/>
            </a:pPr>
            <a:r>
              <a:rPr lang="en-US" sz="2000" dirty="0">
                <a:solidFill>
                  <a:prstClr val="black"/>
                </a:solidFill>
                <a:latin typeface="Arial" panose="020B0604020202020204" pitchFamily="34" charset="0"/>
              </a:rPr>
              <a:t>Glycogen (glucose storage)</a:t>
            </a:r>
          </a:p>
          <a:p>
            <a:pPr marL="181706" indent="-181706" defTabSz="883832">
              <a:spcBef>
                <a:spcPts val="600"/>
              </a:spcBef>
              <a:buFont typeface="Arial" panose="020B0604020202020204" pitchFamily="34" charset="0"/>
              <a:buChar char="•"/>
            </a:pPr>
            <a:r>
              <a:rPr lang="en-US" sz="2000" dirty="0">
                <a:solidFill>
                  <a:prstClr val="black"/>
                </a:solidFill>
                <a:latin typeface="Arial" panose="020B0604020202020204" pitchFamily="34" charset="0"/>
              </a:rPr>
              <a:t>Be able to describe the overall structure of the peptidoglycan in bacterial cell walls.</a:t>
            </a:r>
          </a:p>
          <a:p>
            <a:pPr defTabSz="883832">
              <a:spcBef>
                <a:spcPts val="600"/>
              </a:spcBef>
            </a:pPr>
            <a:endParaRPr lang="en-US" sz="2000" dirty="0">
              <a:solidFill>
                <a:prstClr val="black"/>
              </a:solidFill>
              <a:latin typeface="Arial" panose="020B0604020202020204" pitchFamily="34" charset="0"/>
            </a:endParaRPr>
          </a:p>
        </p:txBody>
      </p:sp>
      <p:sp>
        <p:nvSpPr>
          <p:cNvPr id="3" name="TextBox 2">
            <a:extLst>
              <a:ext uri="{FF2B5EF4-FFF2-40B4-BE49-F238E27FC236}">
                <a16:creationId xmlns:a16="http://schemas.microsoft.com/office/drawing/2014/main" id="{B3530EB4-48B0-475C-ABAD-10DBCB2A48B3}"/>
              </a:ext>
            </a:extLst>
          </p:cNvPr>
          <p:cNvSpPr txBox="1"/>
          <p:nvPr/>
        </p:nvSpPr>
        <p:spPr>
          <a:xfrm>
            <a:off x="2676986" y="21610"/>
            <a:ext cx="8028160" cy="551241"/>
          </a:xfrm>
          <a:prstGeom prst="rect">
            <a:avLst/>
          </a:prstGeom>
          <a:noFill/>
        </p:spPr>
        <p:txBody>
          <a:bodyPr wrap="none" rtlCol="0">
            <a:spAutoFit/>
          </a:bodyPr>
          <a:lstStyle/>
          <a:p>
            <a:pPr defTabSz="883832"/>
            <a:r>
              <a:rPr lang="en-US" sz="2982" dirty="0">
                <a:solidFill>
                  <a:prstClr val="black"/>
                </a:solidFill>
                <a:latin typeface="Arial" panose="020B0604020202020204" pitchFamily="34" charset="0"/>
              </a:rPr>
              <a:t>Summary and Expectations for Carbohydrates</a:t>
            </a:r>
          </a:p>
        </p:txBody>
      </p:sp>
      <p:sp>
        <p:nvSpPr>
          <p:cNvPr id="4" name="Date Placeholder 3">
            <a:extLst>
              <a:ext uri="{FF2B5EF4-FFF2-40B4-BE49-F238E27FC236}">
                <a16:creationId xmlns:a16="http://schemas.microsoft.com/office/drawing/2014/main" id="{1D8D26F3-78D9-7814-92EF-8E88F618C0E5}"/>
              </a:ext>
            </a:extLst>
          </p:cNvPr>
          <p:cNvSpPr>
            <a:spLocks noGrp="1"/>
          </p:cNvSpPr>
          <p:nvPr>
            <p:ph type="dt" sz="half" idx="10"/>
          </p:nvPr>
        </p:nvSpPr>
        <p:spPr/>
        <p:txBody>
          <a:bodyPr/>
          <a:lstStyle/>
          <a:p>
            <a:fld id="{96960A4D-D13A-49D8-B2A1-88EBFB5D6ADB}" type="datetime1">
              <a:rPr lang="en-US" smtClean="0"/>
              <a:t>1/25/2025</a:t>
            </a:fld>
            <a:endParaRPr lang="en-US"/>
          </a:p>
        </p:txBody>
      </p:sp>
      <p:sp>
        <p:nvSpPr>
          <p:cNvPr id="5" name="Footer Placeholder 4">
            <a:extLst>
              <a:ext uri="{FF2B5EF4-FFF2-40B4-BE49-F238E27FC236}">
                <a16:creationId xmlns:a16="http://schemas.microsoft.com/office/drawing/2014/main" id="{ADE10A74-BA95-0448-56A2-C9509A808CED}"/>
              </a:ext>
            </a:extLst>
          </p:cNvPr>
          <p:cNvSpPr>
            <a:spLocks noGrp="1"/>
          </p:cNvSpPr>
          <p:nvPr>
            <p:ph type="ftr" sz="quarter" idx="11"/>
          </p:nvPr>
        </p:nvSpPr>
        <p:spPr/>
        <p:txBody>
          <a:bodyPr/>
          <a:lstStyle/>
          <a:p>
            <a:r>
              <a:rPr lang="en-US"/>
              <a:t>Drugs and Disease Spring 2025 - Lecture 3</a:t>
            </a:r>
          </a:p>
        </p:txBody>
      </p:sp>
      <p:sp>
        <p:nvSpPr>
          <p:cNvPr id="6" name="Slide Number Placeholder 5">
            <a:extLst>
              <a:ext uri="{FF2B5EF4-FFF2-40B4-BE49-F238E27FC236}">
                <a16:creationId xmlns:a16="http://schemas.microsoft.com/office/drawing/2014/main" id="{29CC2E64-D13E-19A8-FB52-89EAEF1B58C1}"/>
              </a:ext>
            </a:extLst>
          </p:cNvPr>
          <p:cNvSpPr>
            <a:spLocks noGrp="1"/>
          </p:cNvSpPr>
          <p:nvPr>
            <p:ph type="sldNum" sz="quarter" idx="12"/>
          </p:nvPr>
        </p:nvSpPr>
        <p:spPr/>
        <p:txBody>
          <a:bodyPr/>
          <a:lstStyle/>
          <a:p>
            <a:fld id="{DC3BB032-4020-48F4-953B-341806DC4A2B}" type="slidenum">
              <a:rPr lang="en-US" smtClean="0"/>
              <a:t>33</a:t>
            </a:fld>
            <a:endParaRPr lang="en-US"/>
          </a:p>
        </p:txBody>
      </p:sp>
    </p:spTree>
    <p:extLst>
      <p:ext uri="{BB962C8B-B14F-4D97-AF65-F5344CB8AC3E}">
        <p14:creationId xmlns:p14="http://schemas.microsoft.com/office/powerpoint/2010/main" val="34258886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B2BBD95-304C-4B08-9A16-BF5796F26525}"/>
              </a:ext>
            </a:extLst>
          </p:cNvPr>
          <p:cNvSpPr txBox="1">
            <a:spLocks noChangeArrowheads="1"/>
          </p:cNvSpPr>
          <p:nvPr/>
        </p:nvSpPr>
        <p:spPr>
          <a:xfrm>
            <a:off x="2348080" y="302505"/>
            <a:ext cx="8526156" cy="1565538"/>
          </a:xfrm>
          <a:prstGeom prst="rect">
            <a:avLst/>
          </a:prstGeom>
        </p:spPr>
        <p:txBody>
          <a:bodyPr vert="horz" lIns="97381" tIns="48691" rIns="97381" bIns="4869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br>
              <a:rPr lang="en-US" sz="3834" b="1" dirty="0">
                <a:latin typeface="Calibri" panose="020F0502020204030204" pitchFamily="34" charset="0"/>
              </a:rPr>
            </a:br>
            <a:r>
              <a:rPr lang="en-US" sz="3834" b="1" dirty="0">
                <a:latin typeface="Calibri" panose="020F0502020204030204" pitchFamily="34" charset="0"/>
              </a:rPr>
              <a:t>Nucleic Acid Technologies</a:t>
            </a:r>
          </a:p>
        </p:txBody>
      </p:sp>
      <p:sp>
        <p:nvSpPr>
          <p:cNvPr id="2" name="TextBox 1">
            <a:extLst>
              <a:ext uri="{FF2B5EF4-FFF2-40B4-BE49-F238E27FC236}">
                <a16:creationId xmlns:a16="http://schemas.microsoft.com/office/drawing/2014/main" id="{654A98A5-84A1-4394-BEC3-0E5E7644FB7C}"/>
              </a:ext>
            </a:extLst>
          </p:cNvPr>
          <p:cNvSpPr txBox="1"/>
          <p:nvPr/>
        </p:nvSpPr>
        <p:spPr>
          <a:xfrm>
            <a:off x="3588813" y="1915192"/>
            <a:ext cx="6614599" cy="1075679"/>
          </a:xfrm>
          <a:prstGeom prst="rect">
            <a:avLst/>
          </a:prstGeom>
          <a:noFill/>
        </p:spPr>
        <p:txBody>
          <a:bodyPr wrap="square" rtlCol="0">
            <a:spAutoFit/>
          </a:bodyPr>
          <a:lstStyle/>
          <a:p>
            <a:pPr marL="304310" indent="-304310">
              <a:buFont typeface="Arial" panose="020B0604020202020204" pitchFamily="34" charset="0"/>
              <a:buChar char="•"/>
            </a:pPr>
            <a:r>
              <a:rPr lang="en-US" sz="2130" dirty="0">
                <a:latin typeface="Arial" panose="020B0604020202020204" pitchFamily="34" charset="0"/>
                <a:cs typeface="Arial" panose="020B0604020202020204" pitchFamily="34" charset="0"/>
              </a:rPr>
              <a:t>Review of DNA Structure</a:t>
            </a:r>
          </a:p>
          <a:p>
            <a:pPr marL="304310" indent="-304310">
              <a:buFont typeface="Arial" panose="020B0604020202020204" pitchFamily="34" charset="0"/>
              <a:buChar char="•"/>
            </a:pPr>
            <a:r>
              <a:rPr lang="en-US" sz="2130" dirty="0">
                <a:latin typeface="Arial" panose="020B0604020202020204" pitchFamily="34" charset="0"/>
                <a:cs typeface="Arial" panose="020B0604020202020204" pitchFamily="34" charset="0"/>
              </a:rPr>
              <a:t>Review of DNA Polymerase activity</a:t>
            </a:r>
          </a:p>
          <a:p>
            <a:pPr marL="304310" indent="-304310">
              <a:buFont typeface="Arial" panose="020B0604020202020204" pitchFamily="34" charset="0"/>
              <a:buChar char="•"/>
            </a:pPr>
            <a:r>
              <a:rPr lang="en-US" sz="2130" dirty="0">
                <a:latin typeface="Arial" panose="020B0604020202020204" pitchFamily="34" charset="0"/>
                <a:cs typeface="Arial" panose="020B0604020202020204" pitchFamily="34" charset="0"/>
              </a:rPr>
              <a:t>Nucleic Acid Technologies – PCR &amp; Sequencing</a:t>
            </a:r>
          </a:p>
        </p:txBody>
      </p:sp>
      <p:sp>
        <p:nvSpPr>
          <p:cNvPr id="3" name="Date Placeholder 2">
            <a:extLst>
              <a:ext uri="{FF2B5EF4-FFF2-40B4-BE49-F238E27FC236}">
                <a16:creationId xmlns:a16="http://schemas.microsoft.com/office/drawing/2014/main" id="{3FAE4586-9F32-F25A-A09E-690B72C6E790}"/>
              </a:ext>
            </a:extLst>
          </p:cNvPr>
          <p:cNvSpPr>
            <a:spLocks noGrp="1"/>
          </p:cNvSpPr>
          <p:nvPr>
            <p:ph type="dt" sz="half" idx="10"/>
          </p:nvPr>
        </p:nvSpPr>
        <p:spPr/>
        <p:txBody>
          <a:bodyPr/>
          <a:lstStyle/>
          <a:p>
            <a:fld id="{1BB6332A-F4E9-4673-B7A4-4C878BF6EED1}" type="datetime1">
              <a:rPr lang="en-US" smtClean="0"/>
              <a:t>1/25/2025</a:t>
            </a:fld>
            <a:endParaRPr lang="en-US"/>
          </a:p>
        </p:txBody>
      </p:sp>
      <p:sp>
        <p:nvSpPr>
          <p:cNvPr id="4" name="Footer Placeholder 3">
            <a:extLst>
              <a:ext uri="{FF2B5EF4-FFF2-40B4-BE49-F238E27FC236}">
                <a16:creationId xmlns:a16="http://schemas.microsoft.com/office/drawing/2014/main" id="{EEE8D4CF-61F7-16AA-0F9B-20CF71663738}"/>
              </a:ext>
            </a:extLst>
          </p:cNvPr>
          <p:cNvSpPr>
            <a:spLocks noGrp="1"/>
          </p:cNvSpPr>
          <p:nvPr>
            <p:ph type="ftr" sz="quarter" idx="11"/>
          </p:nvPr>
        </p:nvSpPr>
        <p:spPr/>
        <p:txBody>
          <a:bodyPr/>
          <a:lstStyle/>
          <a:p>
            <a:r>
              <a:rPr lang="en-US"/>
              <a:t>Drugs and Disease Spring 2025 - Lecture 3</a:t>
            </a:r>
          </a:p>
        </p:txBody>
      </p:sp>
      <p:sp>
        <p:nvSpPr>
          <p:cNvPr id="5" name="Slide Number Placeholder 4">
            <a:extLst>
              <a:ext uri="{FF2B5EF4-FFF2-40B4-BE49-F238E27FC236}">
                <a16:creationId xmlns:a16="http://schemas.microsoft.com/office/drawing/2014/main" id="{E636336F-1886-2BA1-33E9-7DAA4D7A3E24}"/>
              </a:ext>
            </a:extLst>
          </p:cNvPr>
          <p:cNvSpPr>
            <a:spLocks noGrp="1"/>
          </p:cNvSpPr>
          <p:nvPr>
            <p:ph type="sldNum" sz="quarter" idx="12"/>
          </p:nvPr>
        </p:nvSpPr>
        <p:spPr/>
        <p:txBody>
          <a:bodyPr/>
          <a:lstStyle/>
          <a:p>
            <a:fld id="{DC3BB032-4020-48F4-953B-341806DC4A2B}" type="slidenum">
              <a:rPr lang="en-US" smtClean="0"/>
              <a:t>34</a:t>
            </a:fld>
            <a:endParaRPr lang="en-US"/>
          </a:p>
        </p:txBody>
      </p:sp>
    </p:spTree>
    <p:extLst>
      <p:ext uri="{BB962C8B-B14F-4D97-AF65-F5344CB8AC3E}">
        <p14:creationId xmlns:p14="http://schemas.microsoft.com/office/powerpoint/2010/main" val="31899045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id="{908EDFFF-2E52-4B92-8FFD-A013CE348084}"/>
              </a:ext>
            </a:extLst>
          </p:cNvPr>
          <p:cNvGraphicFramePr>
            <a:graphicFrameLocks noChangeAspect="1"/>
          </p:cNvGraphicFramePr>
          <p:nvPr/>
        </p:nvGraphicFramePr>
        <p:xfrm>
          <a:off x="1584367" y="526034"/>
          <a:ext cx="9579940" cy="3853154"/>
        </p:xfrm>
        <a:graphic>
          <a:graphicData uri="http://schemas.openxmlformats.org/presentationml/2006/ole">
            <mc:AlternateContent xmlns:mc="http://schemas.openxmlformats.org/markup-compatibility/2006">
              <mc:Choice xmlns:v="urn:schemas-microsoft-com:vml" Requires="v">
                <p:oleObj name="MDLDrawObject Class" r:id="rId2" imgW="7791043" imgH="3075852" progId="MDLDrawOLE.MDLDrawObject.1">
                  <p:embed/>
                </p:oleObj>
              </mc:Choice>
              <mc:Fallback>
                <p:oleObj name="MDLDrawObject Class" r:id="rId2" imgW="7791043" imgH="3075852" progId="MDLDrawOLE.MDLDrawObject.1">
                  <p:embed/>
                  <p:pic>
                    <p:nvPicPr>
                      <p:cNvPr id="6" name="Object 5">
                        <a:extLst>
                          <a:ext uri="{FF2B5EF4-FFF2-40B4-BE49-F238E27FC236}">
                            <a16:creationId xmlns:a16="http://schemas.microsoft.com/office/drawing/2014/main" id="{908EDFFF-2E52-4B92-8FFD-A013CE3480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367" y="526034"/>
                        <a:ext cx="9579940" cy="3853154"/>
                      </a:xfrm>
                      <a:prstGeom prst="rect">
                        <a:avLst/>
                      </a:prstGeom>
                      <a:noFill/>
                    </p:spPr>
                  </p:pic>
                </p:oleObj>
              </mc:Fallback>
            </mc:AlternateContent>
          </a:graphicData>
        </a:graphic>
      </p:graphicFrame>
      <p:sp>
        <p:nvSpPr>
          <p:cNvPr id="9" name="Rectangle 8">
            <a:extLst>
              <a:ext uri="{FF2B5EF4-FFF2-40B4-BE49-F238E27FC236}">
                <a16:creationId xmlns:a16="http://schemas.microsoft.com/office/drawing/2014/main" id="{212CAD32-F59D-4765-AB2A-02632D29BD75}"/>
              </a:ext>
            </a:extLst>
          </p:cNvPr>
          <p:cNvSpPr/>
          <p:nvPr/>
        </p:nvSpPr>
        <p:spPr>
          <a:xfrm>
            <a:off x="243681" y="4313237"/>
            <a:ext cx="12567221" cy="2754835"/>
          </a:xfrm>
          <a:prstGeom prst="rect">
            <a:avLst/>
          </a:prstGeom>
        </p:spPr>
        <p:txBody>
          <a:bodyPr wrap="square">
            <a:spAutoFit/>
          </a:bodyPr>
          <a:lstStyle/>
          <a:p>
            <a:r>
              <a:rPr lang="en-US" sz="1925" b="1" dirty="0">
                <a:latin typeface="Arial" panose="020B0604020202020204" pitchFamily="34" charset="0"/>
                <a:ea typeface="Times New Roman" panose="02020603050405020304" pitchFamily="18" charset="0"/>
                <a:cs typeface="Arial" panose="020B0604020202020204" pitchFamily="34" charset="0"/>
              </a:rPr>
              <a:t>Monomeric Units</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331168" indent="-331168">
              <a:buFont typeface="+mj-lt"/>
              <a:buAutoNum type="alphaLcParenR"/>
              <a:tabLst>
                <a:tab pos="220779" algn="l"/>
              </a:tabLst>
            </a:pPr>
            <a:r>
              <a:rPr lang="en-US" sz="1925" dirty="0">
                <a:latin typeface="Arial" panose="020B0604020202020204" pitchFamily="34" charset="0"/>
                <a:ea typeface="Times New Roman" panose="02020603050405020304" pitchFamily="18" charset="0"/>
                <a:cs typeface="Arial" panose="020B0604020202020204" pitchFamily="34" charset="0"/>
              </a:rPr>
              <a:t>Nucleoside triphosphates are the building blocks of nucleic acids (</a:t>
            </a:r>
            <a:r>
              <a:rPr lang="en-US" sz="1925" b="1" dirty="0">
                <a:highlight>
                  <a:srgbClr val="FFFF00"/>
                </a:highlight>
                <a:latin typeface="Arial" panose="020B0604020202020204" pitchFamily="34" charset="0"/>
                <a:ea typeface="Times New Roman" panose="02020603050405020304" pitchFamily="18" charset="0"/>
                <a:cs typeface="Arial" panose="020B0604020202020204" pitchFamily="34" charset="0"/>
              </a:rPr>
              <a:t>dNTP</a:t>
            </a:r>
            <a:r>
              <a:rPr lang="en-US" sz="1925" b="1" dirty="0">
                <a:latin typeface="Arial" panose="020B0604020202020204" pitchFamily="34" charset="0"/>
                <a:ea typeface="Times New Roman" panose="02020603050405020304" pitchFamily="18" charset="0"/>
                <a:cs typeface="Arial" panose="020B0604020202020204" pitchFamily="34" charset="0"/>
              </a:rPr>
              <a:t> = </a:t>
            </a:r>
            <a:r>
              <a:rPr lang="en-US" sz="1925" b="1" dirty="0" err="1">
                <a:latin typeface="Arial" panose="020B0604020202020204" pitchFamily="34" charset="0"/>
                <a:ea typeface="Times New Roman" panose="02020603050405020304" pitchFamily="18" charset="0"/>
                <a:cs typeface="Arial" panose="020B0604020202020204" pitchFamily="34" charset="0"/>
              </a:rPr>
              <a:t>dATP</a:t>
            </a:r>
            <a:r>
              <a:rPr lang="en-US" sz="1925" b="1" dirty="0">
                <a:latin typeface="Arial" panose="020B0604020202020204" pitchFamily="34" charset="0"/>
                <a:ea typeface="Times New Roman" panose="02020603050405020304" pitchFamily="18" charset="0"/>
                <a:cs typeface="Arial" panose="020B0604020202020204" pitchFamily="34" charset="0"/>
              </a:rPr>
              <a:t>, </a:t>
            </a:r>
            <a:r>
              <a:rPr lang="en-US" sz="1925" b="1" dirty="0" err="1">
                <a:latin typeface="Arial" panose="020B0604020202020204" pitchFamily="34" charset="0"/>
                <a:ea typeface="Times New Roman" panose="02020603050405020304" pitchFamily="18" charset="0"/>
                <a:cs typeface="Arial" panose="020B0604020202020204" pitchFamily="34" charset="0"/>
              </a:rPr>
              <a:t>dGTP</a:t>
            </a:r>
            <a:r>
              <a:rPr lang="en-US" sz="1925" b="1" dirty="0">
                <a:latin typeface="Arial" panose="020B0604020202020204" pitchFamily="34" charset="0"/>
                <a:ea typeface="Times New Roman" panose="02020603050405020304" pitchFamily="18" charset="0"/>
                <a:cs typeface="Arial" panose="020B0604020202020204" pitchFamily="34" charset="0"/>
              </a:rPr>
              <a:t>, </a:t>
            </a:r>
            <a:r>
              <a:rPr lang="en-US" sz="1925" b="1" dirty="0" err="1">
                <a:latin typeface="Arial" panose="020B0604020202020204" pitchFamily="34" charset="0"/>
                <a:ea typeface="Times New Roman" panose="02020603050405020304" pitchFamily="18" charset="0"/>
                <a:cs typeface="Arial" panose="020B0604020202020204" pitchFamily="34" charset="0"/>
              </a:rPr>
              <a:t>dCTP</a:t>
            </a:r>
            <a:r>
              <a:rPr lang="en-US" sz="1925" b="1" dirty="0">
                <a:latin typeface="Arial" panose="020B0604020202020204" pitchFamily="34" charset="0"/>
                <a:ea typeface="Times New Roman" panose="02020603050405020304" pitchFamily="18" charset="0"/>
                <a:cs typeface="Arial" panose="020B0604020202020204" pitchFamily="34" charset="0"/>
              </a:rPr>
              <a:t>, dTTP</a:t>
            </a:r>
            <a:r>
              <a:rPr lang="en-US" sz="1925" dirty="0">
                <a:latin typeface="Arial" panose="020B0604020202020204" pitchFamily="34" charset="0"/>
                <a:ea typeface="Times New Roman" panose="02020603050405020304" pitchFamily="18" charset="0"/>
                <a:cs typeface="Arial" panose="020B0604020202020204" pitchFamily="34" charset="0"/>
              </a:rPr>
              <a:t>)</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331168" indent="-331168">
              <a:buFont typeface="+mj-lt"/>
              <a:buAutoNum type="alphaLcParenR"/>
              <a:tabLst>
                <a:tab pos="220779" algn="l"/>
              </a:tabLst>
            </a:pPr>
            <a:r>
              <a:rPr lang="en-US" sz="1925" dirty="0">
                <a:latin typeface="Arial" panose="020B0604020202020204" pitchFamily="34" charset="0"/>
                <a:ea typeface="Times New Roman" panose="02020603050405020304" pitchFamily="18" charset="0"/>
                <a:cs typeface="Arial" panose="020B0604020202020204" pitchFamily="34" charset="0"/>
              </a:rPr>
              <a:t>The base ("sidechain") is connected to the C1' of the sugar ("mainchain") by an </a:t>
            </a:r>
            <a:r>
              <a:rPr lang="en-US" sz="1925" b="1" dirty="0">
                <a:latin typeface="Arial" panose="020B0604020202020204" pitchFamily="34" charset="0"/>
                <a:ea typeface="Times New Roman" panose="02020603050405020304" pitchFamily="18" charset="0"/>
                <a:cs typeface="Arial" panose="020B0604020202020204" pitchFamily="34" charset="0"/>
              </a:rPr>
              <a:t>N-linked </a:t>
            </a:r>
            <a:r>
              <a:rPr lang="en-US" sz="1925" b="1" dirty="0" err="1">
                <a:latin typeface="Arial" panose="020B0604020202020204" pitchFamily="34" charset="0"/>
                <a:ea typeface="Times New Roman" panose="02020603050405020304" pitchFamily="18" charset="0"/>
                <a:cs typeface="Arial" panose="020B0604020202020204" pitchFamily="34" charset="0"/>
              </a:rPr>
              <a:t>glycosidic</a:t>
            </a:r>
            <a:r>
              <a:rPr lang="en-US" sz="1925" dirty="0">
                <a:latin typeface="Arial" panose="020B0604020202020204" pitchFamily="34" charset="0"/>
                <a:ea typeface="Times New Roman" panose="02020603050405020304" pitchFamily="18" charset="0"/>
                <a:cs typeface="Arial" panose="020B0604020202020204" pitchFamily="34" charset="0"/>
              </a:rPr>
              <a:t> bond. </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706499" lvl="1"/>
            <a:r>
              <a:rPr lang="en-US" sz="1925" dirty="0">
                <a:latin typeface="Arial" panose="020B0604020202020204" pitchFamily="34" charset="0"/>
                <a:ea typeface="Times New Roman" panose="02020603050405020304" pitchFamily="18" charset="0"/>
                <a:cs typeface="Arial" panose="020B0604020202020204" pitchFamily="34" charset="0"/>
              </a:rPr>
              <a:t>Base + sugar = </a:t>
            </a:r>
            <a:r>
              <a:rPr lang="en-US" sz="1925" b="1" dirty="0">
                <a:latin typeface="Arial" panose="020B0604020202020204" pitchFamily="34" charset="0"/>
                <a:ea typeface="Times New Roman" panose="02020603050405020304" pitchFamily="18" charset="0"/>
                <a:cs typeface="Arial" panose="020B0604020202020204" pitchFamily="34" charset="0"/>
              </a:rPr>
              <a:t>nucleoside</a:t>
            </a:r>
            <a:r>
              <a:rPr lang="en-US" sz="1925" dirty="0">
                <a:latin typeface="Arial" panose="020B0604020202020204" pitchFamily="34" charset="0"/>
                <a:ea typeface="Times New Roman" panose="02020603050405020304" pitchFamily="18" charset="0"/>
                <a:cs typeface="Arial" panose="020B0604020202020204" pitchFamily="34" charset="0"/>
              </a:rPr>
              <a:t>.</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706499" lvl="1"/>
            <a:r>
              <a:rPr lang="en-US" sz="1925" dirty="0">
                <a:latin typeface="Arial" panose="020B0604020202020204" pitchFamily="34" charset="0"/>
                <a:ea typeface="Times New Roman" panose="02020603050405020304" pitchFamily="18" charset="0"/>
                <a:cs typeface="Arial" panose="020B0604020202020204" pitchFamily="34" charset="0"/>
              </a:rPr>
              <a:t>Base + sugar + n-phosphates = </a:t>
            </a:r>
            <a:r>
              <a:rPr lang="en-US" sz="1925" b="1" dirty="0">
                <a:latin typeface="Arial" panose="020B0604020202020204" pitchFamily="34" charset="0"/>
                <a:ea typeface="Times New Roman" panose="02020603050405020304" pitchFamily="18" charset="0"/>
                <a:cs typeface="Arial" panose="020B0604020202020204" pitchFamily="34" charset="0"/>
              </a:rPr>
              <a:t>nucleotide</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331168" indent="-331168">
              <a:buFont typeface="+mj-lt"/>
              <a:buAutoNum type="alphaLcParenR" startAt="3"/>
              <a:tabLst>
                <a:tab pos="220779" algn="l"/>
              </a:tabLst>
            </a:pPr>
            <a:r>
              <a:rPr lang="en-US" sz="1925" dirty="0">
                <a:latin typeface="Arial" panose="020B0604020202020204" pitchFamily="34" charset="0"/>
                <a:ea typeface="Times New Roman" panose="02020603050405020304" pitchFamily="18" charset="0"/>
                <a:cs typeface="Arial" panose="020B0604020202020204" pitchFamily="34" charset="0"/>
              </a:rPr>
              <a:t>The carbon atoms on the sugar are numbered 1' to 5'. The primes distinguish the atoms on the sugar from those on the base.</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331168" indent="-331168">
              <a:buFont typeface="+mj-lt"/>
              <a:buAutoNum type="alphaLcParenR" startAt="3"/>
              <a:tabLst>
                <a:tab pos="220779" algn="l"/>
              </a:tabLst>
            </a:pPr>
            <a:r>
              <a:rPr lang="en-US" sz="1925" dirty="0">
                <a:latin typeface="Arial" panose="020B0604020202020204" pitchFamily="34" charset="0"/>
                <a:ea typeface="Times New Roman" panose="02020603050405020304" pitchFamily="18" charset="0"/>
                <a:cs typeface="Arial" panose="020B0604020202020204" pitchFamily="34" charset="0"/>
              </a:rPr>
              <a:t>DNA differs from RNA in the sugar (deoxyribose versus ribose) and one base.</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331168" indent="-331168">
              <a:buFont typeface="+mj-lt"/>
              <a:buAutoNum type="alphaLcParenR" startAt="3"/>
              <a:tabLst>
                <a:tab pos="220779" algn="l"/>
              </a:tabLst>
            </a:pPr>
            <a:r>
              <a:rPr lang="en-US" sz="1925" dirty="0">
                <a:latin typeface="Arial" panose="020B0604020202020204" pitchFamily="34" charset="0"/>
                <a:ea typeface="Times New Roman" panose="02020603050405020304" pitchFamily="18" charset="0"/>
                <a:cs typeface="Arial" panose="020B0604020202020204" pitchFamily="34" charset="0"/>
              </a:rPr>
              <a:t>Four different monomers, A, G, C, T in DNA. U replaces T in RNA. </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02655BD-0A44-4335-9731-A1764D4A8465}"/>
              </a:ext>
            </a:extLst>
          </p:cNvPr>
          <p:cNvSpPr txBox="1"/>
          <p:nvPr/>
        </p:nvSpPr>
        <p:spPr>
          <a:xfrm flipH="1">
            <a:off x="4505132" y="55515"/>
            <a:ext cx="3738410" cy="505304"/>
          </a:xfrm>
          <a:prstGeom prst="rect">
            <a:avLst/>
          </a:prstGeom>
          <a:noFill/>
        </p:spPr>
        <p:txBody>
          <a:bodyPr wrap="square" rtlCol="0">
            <a:spAutoFit/>
          </a:bodyPr>
          <a:lstStyle/>
          <a:p>
            <a:r>
              <a:rPr lang="en-US" sz="2704" dirty="0">
                <a:latin typeface="Arial" panose="020B0604020202020204" pitchFamily="34" charset="0"/>
              </a:rPr>
              <a:t>Nucleic Acid Structure</a:t>
            </a:r>
          </a:p>
        </p:txBody>
      </p:sp>
      <p:sp>
        <p:nvSpPr>
          <p:cNvPr id="2" name="Date Placeholder 1">
            <a:extLst>
              <a:ext uri="{FF2B5EF4-FFF2-40B4-BE49-F238E27FC236}">
                <a16:creationId xmlns:a16="http://schemas.microsoft.com/office/drawing/2014/main" id="{48AB911A-CEEA-9AA2-DEBC-941FE9192338}"/>
              </a:ext>
            </a:extLst>
          </p:cNvPr>
          <p:cNvSpPr>
            <a:spLocks noGrp="1"/>
          </p:cNvSpPr>
          <p:nvPr>
            <p:ph type="dt" sz="half" idx="10"/>
          </p:nvPr>
        </p:nvSpPr>
        <p:spPr/>
        <p:txBody>
          <a:bodyPr/>
          <a:lstStyle/>
          <a:p>
            <a:fld id="{0E128DF0-46E7-4498-B527-243D92A34B03}" type="datetime1">
              <a:rPr lang="en-US" smtClean="0"/>
              <a:t>1/25/2025</a:t>
            </a:fld>
            <a:endParaRPr lang="en-US"/>
          </a:p>
        </p:txBody>
      </p:sp>
      <p:sp>
        <p:nvSpPr>
          <p:cNvPr id="3" name="Footer Placeholder 2">
            <a:extLst>
              <a:ext uri="{FF2B5EF4-FFF2-40B4-BE49-F238E27FC236}">
                <a16:creationId xmlns:a16="http://schemas.microsoft.com/office/drawing/2014/main" id="{5DB51CE2-3824-CB92-6D41-52F7CB94EAF9}"/>
              </a:ext>
            </a:extLst>
          </p:cNvPr>
          <p:cNvSpPr>
            <a:spLocks noGrp="1"/>
          </p:cNvSpPr>
          <p:nvPr>
            <p:ph type="ftr" sz="quarter" idx="11"/>
          </p:nvPr>
        </p:nvSpPr>
        <p:spPr/>
        <p:txBody>
          <a:bodyPr/>
          <a:lstStyle/>
          <a:p>
            <a:r>
              <a:rPr lang="en-US"/>
              <a:t>Drugs and Disease Spring 2025 - Lecture 3</a:t>
            </a:r>
          </a:p>
        </p:txBody>
      </p:sp>
      <p:sp>
        <p:nvSpPr>
          <p:cNvPr id="4" name="Slide Number Placeholder 3">
            <a:extLst>
              <a:ext uri="{FF2B5EF4-FFF2-40B4-BE49-F238E27FC236}">
                <a16:creationId xmlns:a16="http://schemas.microsoft.com/office/drawing/2014/main" id="{96F2ABE0-552D-DA6C-FBFC-BBFE677F93CE}"/>
              </a:ext>
            </a:extLst>
          </p:cNvPr>
          <p:cNvSpPr>
            <a:spLocks noGrp="1"/>
          </p:cNvSpPr>
          <p:nvPr>
            <p:ph type="sldNum" sz="quarter" idx="12"/>
          </p:nvPr>
        </p:nvSpPr>
        <p:spPr/>
        <p:txBody>
          <a:bodyPr/>
          <a:lstStyle/>
          <a:p>
            <a:fld id="{DC3BB032-4020-48F4-953B-341806DC4A2B}" type="slidenum">
              <a:rPr lang="en-US" smtClean="0"/>
              <a:t>35</a:t>
            </a:fld>
            <a:endParaRPr lang="en-US"/>
          </a:p>
        </p:txBody>
      </p:sp>
    </p:spTree>
    <p:extLst>
      <p:ext uri="{BB962C8B-B14F-4D97-AF65-F5344CB8AC3E}">
        <p14:creationId xmlns:p14="http://schemas.microsoft.com/office/powerpoint/2010/main" val="5916094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130619F-1738-4E64-B45C-46A9B7DCE2B9}"/>
              </a:ext>
            </a:extLst>
          </p:cNvPr>
          <p:cNvSpPr/>
          <p:nvPr/>
        </p:nvSpPr>
        <p:spPr>
          <a:xfrm>
            <a:off x="187204" y="181085"/>
            <a:ext cx="6452059" cy="4239622"/>
          </a:xfrm>
          <a:prstGeom prst="rect">
            <a:avLst/>
          </a:prstGeom>
        </p:spPr>
        <p:txBody>
          <a:bodyPr wrap="square">
            <a:spAutoFit/>
          </a:bodyPr>
          <a:lstStyle/>
          <a:p>
            <a:pPr marL="132467" indent="-132467">
              <a:spcBef>
                <a:spcPts val="579"/>
              </a:spcBef>
            </a:pPr>
            <a:r>
              <a:rPr lang="en-US" sz="1925" b="1" dirty="0">
                <a:latin typeface="Arial" panose="020B0604020202020204" pitchFamily="34" charset="0"/>
                <a:ea typeface="Times New Roman" panose="02020603050405020304" pitchFamily="18" charset="0"/>
                <a:cs typeface="Arial" panose="020B0604020202020204" pitchFamily="34" charset="0"/>
              </a:rPr>
              <a:t>DNA and RNA are Polynucleotides:</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331168" indent="-331168">
              <a:buFont typeface="Symbol" panose="05050102010706020507" pitchFamily="18" charset="2"/>
              <a:buChar char=""/>
            </a:pPr>
            <a:r>
              <a:rPr lang="en-US" sz="1925" dirty="0">
                <a:latin typeface="Arial" panose="020B0604020202020204" pitchFamily="34" charset="0"/>
                <a:ea typeface="Times New Roman" panose="02020603050405020304" pitchFamily="18" charset="0"/>
                <a:cs typeface="Arial" panose="020B0604020202020204" pitchFamily="34" charset="0"/>
              </a:rPr>
              <a:t>Two phosphates are lost during polymer formation.</a:t>
            </a:r>
          </a:p>
          <a:p>
            <a:pPr marL="331168" indent="-331168">
              <a:buFont typeface="Symbol" panose="05050102010706020507" pitchFamily="18" charset="2"/>
              <a:buChar char=""/>
            </a:pPr>
            <a:r>
              <a:rPr lang="en-US" sz="1925" dirty="0">
                <a:latin typeface="Arial" panose="020B0604020202020204" pitchFamily="34" charset="0"/>
                <a:ea typeface="Times New Roman" panose="02020603050405020304" pitchFamily="18" charset="0"/>
                <a:cs typeface="Arial" panose="020B0604020202020204" pitchFamily="34" charset="0"/>
              </a:rPr>
              <a:t>The </a:t>
            </a:r>
            <a:r>
              <a:rPr lang="en-US" sz="1925" b="1" dirty="0">
                <a:latin typeface="Arial" panose="020B0604020202020204" pitchFamily="34" charset="0"/>
                <a:ea typeface="Times New Roman" panose="02020603050405020304" pitchFamily="18" charset="0"/>
                <a:cs typeface="Arial" panose="020B0604020202020204" pitchFamily="34" charset="0"/>
              </a:rPr>
              <a:t>phosphodiester</a:t>
            </a:r>
            <a:r>
              <a:rPr lang="en-US" sz="1925" dirty="0">
                <a:latin typeface="Arial" panose="020B0604020202020204" pitchFamily="34" charset="0"/>
                <a:ea typeface="Times New Roman" panose="02020603050405020304" pitchFamily="18" charset="0"/>
                <a:cs typeface="Arial" panose="020B0604020202020204" pitchFamily="34" charset="0"/>
              </a:rPr>
              <a:t> backbone is comprised of deoxyribose (DNA) or ribose (RNA) sugars bridged by one phosphate between the </a:t>
            </a:r>
            <a:r>
              <a:rPr lang="en-US" sz="1925" b="1" dirty="0">
                <a:latin typeface="Arial" panose="020B0604020202020204" pitchFamily="34" charset="0"/>
                <a:ea typeface="Times New Roman" panose="02020603050405020304" pitchFamily="18" charset="0"/>
                <a:cs typeface="Arial" panose="020B0604020202020204" pitchFamily="34" charset="0"/>
              </a:rPr>
              <a:t>3' and 5'</a:t>
            </a:r>
            <a:r>
              <a:rPr lang="en-US" sz="1925" dirty="0">
                <a:latin typeface="Arial" panose="020B0604020202020204" pitchFamily="34" charset="0"/>
                <a:ea typeface="Times New Roman" panose="02020603050405020304" pitchFamily="18" charset="0"/>
                <a:cs typeface="Arial" panose="020B0604020202020204" pitchFamily="34" charset="0"/>
              </a:rPr>
              <a:t> positions of the sugars. </a:t>
            </a:r>
            <a:r>
              <a:rPr lang="en-US" sz="1925" i="1" dirty="0">
                <a:solidFill>
                  <a:srgbClr val="C00000"/>
                </a:solidFill>
                <a:latin typeface="Arial" panose="020B0604020202020204" pitchFamily="34" charset="0"/>
                <a:ea typeface="Times New Roman" panose="02020603050405020304" pitchFamily="18" charset="0"/>
                <a:cs typeface="Arial" panose="020B0604020202020204" pitchFamily="34" charset="0"/>
              </a:rPr>
              <a:t>Be able to draw this structure.</a:t>
            </a:r>
            <a:endParaRPr lang="en-US" sz="1925" i="1" dirty="0">
              <a:solidFill>
                <a:srgbClr val="C00000"/>
              </a:solidFill>
              <a:latin typeface="Arial" panose="020B0604020202020204" pitchFamily="34" charset="0"/>
              <a:ea typeface="Times New Roman" panose="02020603050405020304" pitchFamily="18" charset="0"/>
              <a:cs typeface="Times New Roman" panose="02020603050405020304" pitchFamily="18" charset="0"/>
            </a:endParaRPr>
          </a:p>
          <a:p>
            <a:pPr marL="331168" indent="-331168">
              <a:buFont typeface="Symbol" panose="05050102010706020507" pitchFamily="18" charset="2"/>
              <a:buChar char=""/>
            </a:pPr>
            <a:r>
              <a:rPr lang="en-US" sz="1925" dirty="0">
                <a:latin typeface="Arial" panose="020B0604020202020204" pitchFamily="34" charset="0"/>
                <a:ea typeface="Times New Roman" panose="02020603050405020304" pitchFamily="18" charset="0"/>
                <a:cs typeface="Arial" panose="020B0604020202020204" pitchFamily="34" charset="0"/>
              </a:rPr>
              <a:t>The phosphates are always ionized (pK</a:t>
            </a:r>
            <a:r>
              <a:rPr lang="en-US" sz="1925" baseline="-25000" dirty="0">
                <a:latin typeface="Arial" panose="020B0604020202020204" pitchFamily="34" charset="0"/>
                <a:ea typeface="Times New Roman" panose="02020603050405020304" pitchFamily="18" charset="0"/>
                <a:cs typeface="Arial" panose="020B0604020202020204" pitchFamily="34" charset="0"/>
              </a:rPr>
              <a:t>a</a:t>
            </a:r>
            <a:r>
              <a:rPr lang="en-US" sz="1925" dirty="0">
                <a:latin typeface="Arial" panose="020B0604020202020204" pitchFamily="34" charset="0"/>
                <a:ea typeface="Times New Roman" panose="02020603050405020304" pitchFamily="18" charset="0"/>
                <a:cs typeface="Arial" panose="020B0604020202020204" pitchFamily="34" charset="0"/>
              </a:rPr>
              <a:t>~1), nucleic acids are </a:t>
            </a:r>
            <a:r>
              <a:rPr lang="en-US" sz="1925" b="1" dirty="0">
                <a:latin typeface="Arial" panose="020B0604020202020204" pitchFamily="34" charset="0"/>
                <a:ea typeface="Times New Roman" panose="02020603050405020304" pitchFamily="18" charset="0"/>
                <a:cs typeface="Arial" panose="020B0604020202020204" pitchFamily="34" charset="0"/>
              </a:rPr>
              <a:t>polyanions</a:t>
            </a:r>
            <a:r>
              <a:rPr lang="en-US" sz="1925" dirty="0">
                <a:latin typeface="Arial" panose="020B0604020202020204" pitchFamily="34" charset="0"/>
                <a:ea typeface="Times New Roman" panose="02020603050405020304" pitchFamily="18" charset="0"/>
                <a:cs typeface="Arial" panose="020B0604020202020204" pitchFamily="34" charset="0"/>
              </a:rPr>
              <a:t>. The negative charge is important for protein interactions (and electrophoresis).</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331168" indent="-331168">
              <a:buFont typeface="Symbol" panose="05050102010706020507" pitchFamily="18" charset="2"/>
              <a:buChar char=""/>
            </a:pPr>
            <a:r>
              <a:rPr lang="en-US" sz="1925" dirty="0">
                <a:latin typeface="Arial" panose="020B0604020202020204" pitchFamily="34" charset="0"/>
                <a:ea typeface="Times New Roman" panose="02020603050405020304" pitchFamily="18" charset="0"/>
                <a:cs typeface="Arial" panose="020B0604020202020204" pitchFamily="34" charset="0"/>
              </a:rPr>
              <a:t>Note the polarity: 5' </a:t>
            </a:r>
            <a:r>
              <a:rPr lang="en-US" sz="1925" dirty="0">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a:t>
            </a:r>
            <a:r>
              <a:rPr lang="en-US" sz="1925" dirty="0">
                <a:latin typeface="Arial" panose="020B0604020202020204" pitchFamily="34" charset="0"/>
                <a:ea typeface="Times New Roman" panose="02020603050405020304" pitchFamily="18" charset="0"/>
                <a:cs typeface="Arial" panose="020B0604020202020204" pitchFamily="34" charset="0"/>
              </a:rPr>
              <a:t> 3'.  </a:t>
            </a:r>
            <a:r>
              <a:rPr lang="en-US" sz="1925" i="1" dirty="0">
                <a:solidFill>
                  <a:srgbClr val="C00000"/>
                </a:solidFill>
                <a:latin typeface="Arial" panose="020B0604020202020204" pitchFamily="34" charset="0"/>
                <a:ea typeface="Times New Roman" panose="02020603050405020304" pitchFamily="18" charset="0"/>
                <a:cs typeface="Arial" panose="020B0604020202020204" pitchFamily="34" charset="0"/>
              </a:rPr>
              <a:t>Be able to identify the 5’ and 3’ ends:</a:t>
            </a:r>
          </a:p>
          <a:p>
            <a:pPr marL="772903" lvl="1" indent="-329981">
              <a:buFont typeface="Courier New" panose="02070309020205020404" pitchFamily="49" charset="0"/>
              <a:buChar char="o"/>
            </a:pPr>
            <a:r>
              <a:rPr lang="en-US" sz="1925" dirty="0">
                <a:latin typeface="Arial" panose="020B0604020202020204" pitchFamily="34" charset="0"/>
                <a:ea typeface="Times New Roman" panose="02020603050405020304" pitchFamily="18" charset="0"/>
                <a:cs typeface="Arial" panose="020B0604020202020204" pitchFamily="34" charset="0"/>
              </a:rPr>
              <a:t>Start at the end atom and move down the chain. The first carbon you find defines the end.</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AE2995A-71D8-4B7F-8EB2-6CBEB2990ABD}"/>
              </a:ext>
            </a:extLst>
          </p:cNvPr>
          <p:cNvSpPr txBox="1"/>
          <p:nvPr/>
        </p:nvSpPr>
        <p:spPr>
          <a:xfrm>
            <a:off x="319881" y="4618037"/>
            <a:ext cx="5192156" cy="681215"/>
          </a:xfrm>
          <a:prstGeom prst="rect">
            <a:avLst/>
          </a:prstGeom>
          <a:noFill/>
        </p:spPr>
        <p:txBody>
          <a:bodyPr wrap="square">
            <a:spAutoFit/>
          </a:bodyPr>
          <a:lstStyle/>
          <a:p>
            <a:pPr marL="88312" marR="1412986" indent="-88312"/>
            <a:r>
              <a:rPr lang="en-US" sz="1925" b="1" dirty="0">
                <a:latin typeface="Arial" panose="020B0604020202020204" pitchFamily="34" charset="0"/>
                <a:ea typeface="Times New Roman" panose="02020603050405020304" pitchFamily="18" charset="0"/>
                <a:cs typeface="Arial" panose="020B0604020202020204" pitchFamily="34" charset="0"/>
              </a:rPr>
              <a:t>Sequence of nucleotide bases is written in the 5'-3' direction</a:t>
            </a:r>
            <a:r>
              <a:rPr lang="en-US" sz="1925" dirty="0">
                <a:latin typeface="Arial" panose="020B0604020202020204" pitchFamily="34" charset="0"/>
                <a:ea typeface="Times New Roman" panose="02020603050405020304" pitchFamily="18" charset="0"/>
                <a:cs typeface="Arial" panose="020B0604020202020204" pitchFamily="34" charset="0"/>
              </a:rPr>
              <a:t>. </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p:txBody>
      </p:sp>
      <p:graphicFrame>
        <p:nvGraphicFramePr>
          <p:cNvPr id="9" name="Object 8">
            <a:extLst>
              <a:ext uri="{FF2B5EF4-FFF2-40B4-BE49-F238E27FC236}">
                <a16:creationId xmlns:a16="http://schemas.microsoft.com/office/drawing/2014/main" id="{CFD6229C-E4A6-5E69-061A-39C750C0CB73}"/>
              </a:ext>
            </a:extLst>
          </p:cNvPr>
          <p:cNvGraphicFramePr>
            <a:graphicFrameLocks noChangeAspect="1"/>
          </p:cNvGraphicFramePr>
          <p:nvPr/>
        </p:nvGraphicFramePr>
        <p:xfrm>
          <a:off x="6762519" y="491184"/>
          <a:ext cx="4830925" cy="4205403"/>
        </p:xfrm>
        <a:graphic>
          <a:graphicData uri="http://schemas.openxmlformats.org/presentationml/2006/ole">
            <mc:AlternateContent xmlns:mc="http://schemas.openxmlformats.org/markup-compatibility/2006">
              <mc:Choice xmlns:v="urn:schemas-microsoft-com:vml" Requires="v">
                <p:oleObj name="MDLDrawObject Class" r:id="rId2" imgW="5086313" imgH="4266149" progId="MDLDrawOLE.MDLDrawObject.1">
                  <p:embed/>
                </p:oleObj>
              </mc:Choice>
              <mc:Fallback>
                <p:oleObj name="MDLDrawObject Class" r:id="rId2" imgW="5086313" imgH="4266149" progId="MDLDrawOLE.MDLDrawObject.1">
                  <p:embed/>
                  <p:pic>
                    <p:nvPicPr>
                      <p:cNvPr id="9" name="Object 8">
                        <a:extLst>
                          <a:ext uri="{FF2B5EF4-FFF2-40B4-BE49-F238E27FC236}">
                            <a16:creationId xmlns:a16="http://schemas.microsoft.com/office/drawing/2014/main" id="{CFD6229C-E4A6-5E69-061A-39C750C0CB73}"/>
                          </a:ext>
                        </a:extLst>
                      </p:cNvPr>
                      <p:cNvPicPr>
                        <a:picLocks noChangeAspect="1" noChangeArrowheads="1"/>
                      </p:cNvPicPr>
                      <p:nvPr/>
                    </p:nvPicPr>
                    <p:blipFill>
                      <a:blip r:embed="rId3"/>
                      <a:srcRect/>
                      <a:stretch>
                        <a:fillRect/>
                      </a:stretch>
                    </p:blipFill>
                    <p:spPr bwMode="auto">
                      <a:xfrm>
                        <a:off x="6762519" y="491184"/>
                        <a:ext cx="4830925" cy="4205403"/>
                      </a:xfrm>
                      <a:prstGeom prst="rect">
                        <a:avLst/>
                      </a:prstGeom>
                      <a:noFill/>
                    </p:spPr>
                  </p:pic>
                </p:oleObj>
              </mc:Fallback>
            </mc:AlternateContent>
          </a:graphicData>
        </a:graphic>
      </p:graphicFrame>
      <p:sp>
        <p:nvSpPr>
          <p:cNvPr id="2" name="Date Placeholder 1">
            <a:extLst>
              <a:ext uri="{FF2B5EF4-FFF2-40B4-BE49-F238E27FC236}">
                <a16:creationId xmlns:a16="http://schemas.microsoft.com/office/drawing/2014/main" id="{822435B1-091F-8159-DBAB-6AA40A433014}"/>
              </a:ext>
            </a:extLst>
          </p:cNvPr>
          <p:cNvSpPr>
            <a:spLocks noGrp="1"/>
          </p:cNvSpPr>
          <p:nvPr>
            <p:ph type="dt" sz="half" idx="10"/>
          </p:nvPr>
        </p:nvSpPr>
        <p:spPr/>
        <p:txBody>
          <a:bodyPr/>
          <a:lstStyle/>
          <a:p>
            <a:fld id="{D3698899-E645-405E-93E9-50C1D1406842}" type="datetime1">
              <a:rPr lang="en-US" smtClean="0"/>
              <a:t>1/25/2025</a:t>
            </a:fld>
            <a:endParaRPr lang="en-US"/>
          </a:p>
        </p:txBody>
      </p:sp>
      <p:sp>
        <p:nvSpPr>
          <p:cNvPr id="3" name="Footer Placeholder 2">
            <a:extLst>
              <a:ext uri="{FF2B5EF4-FFF2-40B4-BE49-F238E27FC236}">
                <a16:creationId xmlns:a16="http://schemas.microsoft.com/office/drawing/2014/main" id="{E15C86F8-1FB9-781B-4BEB-D005232AB3FE}"/>
              </a:ext>
            </a:extLst>
          </p:cNvPr>
          <p:cNvSpPr>
            <a:spLocks noGrp="1"/>
          </p:cNvSpPr>
          <p:nvPr>
            <p:ph type="ftr" sz="quarter" idx="11"/>
          </p:nvPr>
        </p:nvSpPr>
        <p:spPr/>
        <p:txBody>
          <a:bodyPr/>
          <a:lstStyle/>
          <a:p>
            <a:r>
              <a:rPr lang="en-US"/>
              <a:t>Drugs and Disease Spring 2025 - Lecture 3</a:t>
            </a:r>
          </a:p>
        </p:txBody>
      </p:sp>
      <p:sp>
        <p:nvSpPr>
          <p:cNvPr id="4" name="Slide Number Placeholder 3">
            <a:extLst>
              <a:ext uri="{FF2B5EF4-FFF2-40B4-BE49-F238E27FC236}">
                <a16:creationId xmlns:a16="http://schemas.microsoft.com/office/drawing/2014/main" id="{0010FC72-BBF8-64F1-E2A0-73718F4D4E8B}"/>
              </a:ext>
            </a:extLst>
          </p:cNvPr>
          <p:cNvSpPr>
            <a:spLocks noGrp="1"/>
          </p:cNvSpPr>
          <p:nvPr>
            <p:ph type="sldNum" sz="quarter" idx="12"/>
          </p:nvPr>
        </p:nvSpPr>
        <p:spPr/>
        <p:txBody>
          <a:bodyPr/>
          <a:lstStyle/>
          <a:p>
            <a:fld id="{DC3BB032-4020-48F4-953B-341806DC4A2B}" type="slidenum">
              <a:rPr lang="en-US" smtClean="0"/>
              <a:t>36</a:t>
            </a:fld>
            <a:endParaRPr lang="en-US"/>
          </a:p>
        </p:txBody>
      </p:sp>
    </p:spTree>
    <p:extLst>
      <p:ext uri="{BB962C8B-B14F-4D97-AF65-F5344CB8AC3E}">
        <p14:creationId xmlns:p14="http://schemas.microsoft.com/office/powerpoint/2010/main" val="4764147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7C610E-AA10-4670-8D09-4FE1DB7C66E5}"/>
              </a:ext>
            </a:extLst>
          </p:cNvPr>
          <p:cNvSpPr/>
          <p:nvPr/>
        </p:nvSpPr>
        <p:spPr>
          <a:xfrm>
            <a:off x="128793" y="4261591"/>
            <a:ext cx="11872136" cy="2462213"/>
          </a:xfrm>
          <a:prstGeom prst="rect">
            <a:avLst/>
          </a:prstGeom>
        </p:spPr>
        <p:txBody>
          <a:bodyPr wrap="square">
            <a:spAutoFit/>
          </a:bodyPr>
          <a:lstStyle/>
          <a:p>
            <a:r>
              <a:rPr lang="en-US" sz="1925" b="1" dirty="0">
                <a:latin typeface="Arial" panose="020B0604020202020204" pitchFamily="34" charset="0"/>
                <a:ea typeface="Times New Roman" panose="02020603050405020304" pitchFamily="18" charset="0"/>
                <a:cs typeface="Arial" panose="020B0604020202020204" pitchFamily="34" charset="0"/>
              </a:rPr>
              <a:t>Double Helical Structures: B-DNA</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176623" indent="-88312"/>
            <a:r>
              <a:rPr lang="en-US" sz="1925" dirty="0">
                <a:latin typeface="Arial" panose="020B0604020202020204" pitchFamily="34" charset="0"/>
                <a:ea typeface="Times New Roman" panose="02020603050405020304" pitchFamily="18" charset="0"/>
                <a:cs typeface="Arial" panose="020B0604020202020204" pitchFamily="34" charset="0"/>
              </a:rPr>
              <a:t>a) The helix is right-handed; the chains are </a:t>
            </a:r>
            <a:r>
              <a:rPr lang="en-US" sz="1925" b="1" dirty="0">
                <a:latin typeface="Arial" panose="020B0604020202020204" pitchFamily="34" charset="0"/>
                <a:ea typeface="Times New Roman" panose="02020603050405020304" pitchFamily="18" charset="0"/>
                <a:cs typeface="Arial" panose="020B0604020202020204" pitchFamily="34" charset="0"/>
              </a:rPr>
              <a:t>antiparallel</a:t>
            </a:r>
            <a:r>
              <a:rPr lang="en-US" sz="1925" dirty="0">
                <a:latin typeface="Arial" panose="020B0604020202020204" pitchFamily="34" charset="0"/>
                <a:ea typeface="Times New Roman" panose="02020603050405020304" pitchFamily="18" charset="0"/>
                <a:cs typeface="Arial" panose="020B0604020202020204" pitchFamily="34" charset="0"/>
              </a:rPr>
              <a:t>.</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176623" marR="1412986" indent="-88312"/>
            <a:r>
              <a:rPr lang="en-US" sz="1925" dirty="0">
                <a:latin typeface="Arial" panose="020B0604020202020204" pitchFamily="34" charset="0"/>
                <a:ea typeface="Times New Roman" panose="02020603050405020304" pitchFamily="18" charset="0"/>
                <a:cs typeface="Arial" panose="020B0604020202020204" pitchFamily="34" charset="0"/>
              </a:rPr>
              <a:t>b) </a:t>
            </a:r>
            <a:r>
              <a:rPr lang="en-US" sz="1925" b="1" dirty="0">
                <a:latin typeface="Arial" panose="020B0604020202020204" pitchFamily="34" charset="0"/>
                <a:ea typeface="Times New Roman" panose="02020603050405020304" pitchFamily="18" charset="0"/>
                <a:cs typeface="Arial" panose="020B0604020202020204" pitchFamily="34" charset="0"/>
              </a:rPr>
              <a:t>10 bp/turn</a:t>
            </a:r>
            <a:r>
              <a:rPr lang="en-US" sz="1925" dirty="0">
                <a:latin typeface="Arial" panose="020B0604020202020204" pitchFamily="34" charset="0"/>
                <a:ea typeface="Times New Roman" panose="02020603050405020304" pitchFamily="18" charset="0"/>
                <a:cs typeface="Arial" panose="020B0604020202020204" pitchFamily="34" charset="0"/>
              </a:rPr>
              <a:t>. </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176623" marR="1412986" indent="-88312"/>
            <a:r>
              <a:rPr lang="en-US" sz="1925" dirty="0">
                <a:latin typeface="Arial" panose="020B0604020202020204" pitchFamily="34" charset="0"/>
                <a:ea typeface="Times New Roman" panose="02020603050405020304" pitchFamily="18" charset="0"/>
                <a:cs typeface="Arial" panose="020B0604020202020204" pitchFamily="34" charset="0"/>
              </a:rPr>
              <a:t>c) The helix interior is filled with stacked base, phosphates and </a:t>
            </a:r>
            <a:r>
              <a:rPr lang="en-US" sz="1925" dirty="0" err="1">
                <a:latin typeface="Arial" panose="020B0604020202020204" pitchFamily="34" charset="0"/>
                <a:ea typeface="Times New Roman" panose="02020603050405020304" pitchFamily="18" charset="0"/>
                <a:cs typeface="Arial" panose="020B0604020202020204" pitchFamily="34" charset="0"/>
              </a:rPr>
              <a:t>deoxyriboses</a:t>
            </a:r>
            <a:r>
              <a:rPr lang="en-US" sz="1925" dirty="0">
                <a:latin typeface="Arial" panose="020B0604020202020204" pitchFamily="34" charset="0"/>
                <a:ea typeface="Times New Roman" panose="02020603050405020304" pitchFamily="18" charset="0"/>
                <a:cs typeface="Arial" panose="020B0604020202020204" pitchFamily="34" charset="0"/>
              </a:rPr>
              <a:t> on the outside.</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176623" marR="1412986" indent="-88312"/>
            <a:r>
              <a:rPr lang="en-US" sz="1925" dirty="0">
                <a:latin typeface="Arial" panose="020B0604020202020204" pitchFamily="34" charset="0"/>
                <a:ea typeface="Times New Roman" panose="02020603050405020304" pitchFamily="18" charset="0"/>
                <a:cs typeface="Arial" panose="020B0604020202020204" pitchFamily="34" charset="0"/>
              </a:rPr>
              <a:t>d) T pairs with A via two "Watson-Crick H-bonds"</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176623" marR="1412986" indent="-88312"/>
            <a:r>
              <a:rPr lang="en-US" sz="1925" dirty="0">
                <a:latin typeface="Arial" panose="020B0604020202020204" pitchFamily="34" charset="0"/>
                <a:ea typeface="Times New Roman" panose="02020603050405020304" pitchFamily="18" charset="0"/>
                <a:cs typeface="Arial" panose="020B0604020202020204" pitchFamily="34" charset="0"/>
              </a:rPr>
              <a:t>e) C pairs with G via three "Watson-Crick hydrogen bonds"</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176623" marR="1412986" indent="-88312"/>
            <a:r>
              <a:rPr lang="en-US" sz="1925" dirty="0">
                <a:latin typeface="Arial" panose="020B0604020202020204" pitchFamily="34" charset="0"/>
                <a:ea typeface="Times New Roman" panose="02020603050405020304" pitchFamily="18" charset="0"/>
                <a:cs typeface="Arial" panose="020B0604020202020204" pitchFamily="34" charset="0"/>
              </a:rPr>
              <a:t>f) Opposite strand termed “complimentary strand”. Top strand is always written 5’-&gt;3’, lower strand 3’ -&gt; 5’.</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5" name="Rectangle 2">
            <a:extLst>
              <a:ext uri="{FF2B5EF4-FFF2-40B4-BE49-F238E27FC236}">
                <a16:creationId xmlns:a16="http://schemas.microsoft.com/office/drawing/2014/main" id="{45B38515-4D5B-468F-B77C-F98C29A7CA00}"/>
              </a:ext>
            </a:extLst>
          </p:cNvPr>
          <p:cNvSpPr>
            <a:spLocks noChangeArrowheads="1"/>
          </p:cNvSpPr>
          <p:nvPr/>
        </p:nvSpPr>
        <p:spPr bwMode="auto">
          <a:xfrm>
            <a:off x="3337003" y="1021788"/>
            <a:ext cx="178405" cy="359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8309" tIns="44154" rIns="88309" bIns="44154" numCol="1" anchor="ctr" anchorCtr="0" compatLnSpc="1">
            <a:prstTxWarp prst="textNoShape">
              <a:avLst/>
            </a:prstTxWarp>
            <a:spAutoFit/>
          </a:bodyPr>
          <a:lstStyle/>
          <a:p>
            <a:endParaRPr lang="en-US" sz="1750" dirty="0">
              <a:latin typeface="Arial" panose="020B0604020202020204" pitchFamily="34" charset="0"/>
            </a:endParaRPr>
          </a:p>
        </p:txBody>
      </p:sp>
      <p:graphicFrame>
        <p:nvGraphicFramePr>
          <p:cNvPr id="6" name="Object 5">
            <a:extLst>
              <a:ext uri="{FF2B5EF4-FFF2-40B4-BE49-F238E27FC236}">
                <a16:creationId xmlns:a16="http://schemas.microsoft.com/office/drawing/2014/main" id="{0364A2F5-711B-4F15-82A1-F7D4A91EB230}"/>
              </a:ext>
            </a:extLst>
          </p:cNvPr>
          <p:cNvGraphicFramePr>
            <a:graphicFrameLocks noChangeAspect="1"/>
          </p:cNvGraphicFramePr>
          <p:nvPr/>
        </p:nvGraphicFramePr>
        <p:xfrm>
          <a:off x="803936" y="503237"/>
          <a:ext cx="2060539" cy="3069345"/>
        </p:xfrm>
        <a:graphic>
          <a:graphicData uri="http://schemas.openxmlformats.org/presentationml/2006/ole">
            <mc:AlternateContent xmlns:mc="http://schemas.openxmlformats.org/markup-compatibility/2006">
              <mc:Choice xmlns:v="urn:schemas-microsoft-com:vml" Requires="v">
                <p:oleObj name="MDLDrawObject Class" r:id="rId2" imgW="3124284" imgH="4695757" progId="MDLDrawOLE.MDLDrawObject.1">
                  <p:embed/>
                </p:oleObj>
              </mc:Choice>
              <mc:Fallback>
                <p:oleObj name="MDLDrawObject Class" r:id="rId2" imgW="3124284" imgH="4695757" progId="MDLDrawOLE.MDLDrawObject.1">
                  <p:embed/>
                  <p:pic>
                    <p:nvPicPr>
                      <p:cNvPr id="6" name="Object 5">
                        <a:extLst>
                          <a:ext uri="{FF2B5EF4-FFF2-40B4-BE49-F238E27FC236}">
                            <a16:creationId xmlns:a16="http://schemas.microsoft.com/office/drawing/2014/main" id="{0364A2F5-711B-4F15-82A1-F7D4A91EB2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936" y="503237"/>
                        <a:ext cx="2060539" cy="3069345"/>
                      </a:xfrm>
                      <a:prstGeom prst="rect">
                        <a:avLst/>
                      </a:prstGeom>
                      <a:noFill/>
                    </p:spPr>
                  </p:pic>
                </p:oleObj>
              </mc:Fallback>
            </mc:AlternateContent>
          </a:graphicData>
        </a:graphic>
      </p:graphicFrame>
      <p:pic>
        <p:nvPicPr>
          <p:cNvPr id="7" name="Picture 6">
            <a:extLst>
              <a:ext uri="{FF2B5EF4-FFF2-40B4-BE49-F238E27FC236}">
                <a16:creationId xmlns:a16="http://schemas.microsoft.com/office/drawing/2014/main" id="{1542A44B-8984-4979-86B7-2E307752BBCD}"/>
              </a:ext>
            </a:extLst>
          </p:cNvPr>
          <p:cNvPicPr/>
          <p:nvPr/>
        </p:nvPicPr>
        <p:blipFill>
          <a:blip r:embed="rId4"/>
          <a:srcRect/>
          <a:stretch>
            <a:fillRect/>
          </a:stretch>
        </p:blipFill>
        <p:spPr bwMode="auto">
          <a:xfrm>
            <a:off x="9443692" y="46037"/>
            <a:ext cx="3411678" cy="4302441"/>
          </a:xfrm>
          <a:prstGeom prst="rect">
            <a:avLst/>
          </a:prstGeom>
          <a:noFill/>
          <a:ln w="9525">
            <a:noFill/>
            <a:miter lim="800000"/>
            <a:headEnd/>
            <a:tailEnd/>
          </a:ln>
        </p:spPr>
      </p:pic>
      <p:sp>
        <p:nvSpPr>
          <p:cNvPr id="11" name="TextBox 10">
            <a:extLst>
              <a:ext uri="{FF2B5EF4-FFF2-40B4-BE49-F238E27FC236}">
                <a16:creationId xmlns:a16="http://schemas.microsoft.com/office/drawing/2014/main" id="{1B1BA51D-EC00-31DE-0AD8-3DDBF884E7D5}"/>
              </a:ext>
            </a:extLst>
          </p:cNvPr>
          <p:cNvSpPr txBox="1"/>
          <p:nvPr/>
        </p:nvSpPr>
        <p:spPr>
          <a:xfrm>
            <a:off x="9082881" y="4120955"/>
            <a:ext cx="3604905" cy="665054"/>
          </a:xfrm>
          <a:prstGeom prst="rect">
            <a:avLst/>
          </a:prstGeom>
          <a:noFill/>
        </p:spPr>
        <p:txBody>
          <a:bodyPr wrap="square">
            <a:spAutoFit/>
          </a:bodyPr>
          <a:lstStyle/>
          <a:p>
            <a:r>
              <a:rPr lang="en-US" sz="1861" dirty="0">
                <a:hlinkClick r:id="rId5"/>
              </a:rPr>
              <a:t>https://www.andrew.cmu.edu/user/rule/jsmol/nucleic.html</a:t>
            </a:r>
            <a:endParaRPr lang="en-US" sz="1861" dirty="0"/>
          </a:p>
        </p:txBody>
      </p:sp>
      <p:sp>
        <p:nvSpPr>
          <p:cNvPr id="10" name="TextBox 9">
            <a:extLst>
              <a:ext uri="{FF2B5EF4-FFF2-40B4-BE49-F238E27FC236}">
                <a16:creationId xmlns:a16="http://schemas.microsoft.com/office/drawing/2014/main" id="{3527531A-0781-3165-26ED-952A2FC711A7}"/>
              </a:ext>
            </a:extLst>
          </p:cNvPr>
          <p:cNvSpPr txBox="1"/>
          <p:nvPr/>
        </p:nvSpPr>
        <p:spPr>
          <a:xfrm>
            <a:off x="8273562" y="884237"/>
            <a:ext cx="1720262" cy="2169834"/>
          </a:xfrm>
          <a:prstGeom prst="rect">
            <a:avLst/>
          </a:prstGeom>
          <a:noFill/>
        </p:spPr>
        <p:txBody>
          <a:bodyPr wrap="none" rtlCol="0">
            <a:spAutoFit/>
          </a:bodyPr>
          <a:lstStyle/>
          <a:p>
            <a:pPr defTabSz="883116"/>
            <a:r>
              <a:rPr lang="en-US" sz="1932" dirty="0">
                <a:latin typeface="Arial" panose="020B0604020202020204" pitchFamily="34" charset="0"/>
                <a:ea typeface="Times New Roman" panose="02020603050405020304" pitchFamily="18" charset="0"/>
                <a:cs typeface="Arial" panose="020B0604020202020204" pitchFamily="34" charset="0"/>
              </a:rPr>
              <a:t>Nomenclature</a:t>
            </a:r>
          </a:p>
          <a:p>
            <a:pPr defTabSz="883116"/>
            <a:endParaRPr lang="en-US" sz="1932" dirty="0">
              <a:latin typeface="Arial" panose="020B0604020202020204" pitchFamily="34" charset="0"/>
              <a:ea typeface="Times New Roman" panose="02020603050405020304" pitchFamily="18" charset="0"/>
              <a:cs typeface="Arial" panose="020B0604020202020204" pitchFamily="34" charset="0"/>
            </a:endParaRPr>
          </a:p>
          <a:p>
            <a:pPr defTabSz="883116"/>
            <a:r>
              <a:rPr lang="en-US" sz="1932" dirty="0">
                <a:latin typeface="Arial" panose="020B0604020202020204" pitchFamily="34" charset="0"/>
                <a:ea typeface="Times New Roman" panose="02020603050405020304" pitchFamily="18" charset="0"/>
                <a:cs typeface="Arial" panose="020B0604020202020204" pitchFamily="34" charset="0"/>
              </a:rPr>
              <a:t>5’ AGT 3’</a:t>
            </a:r>
          </a:p>
          <a:p>
            <a:pPr defTabSz="883116"/>
            <a:r>
              <a:rPr lang="en-US" sz="1932" dirty="0">
                <a:latin typeface="Arial" panose="020B0604020202020204" pitchFamily="34" charset="0"/>
                <a:ea typeface="Times New Roman" panose="02020603050405020304" pitchFamily="18" charset="0"/>
                <a:cs typeface="Arial" panose="020B0604020202020204" pitchFamily="34" charset="0"/>
              </a:rPr>
              <a:t>3’ TCA 5’</a:t>
            </a:r>
          </a:p>
          <a:p>
            <a:pPr defTabSz="883116"/>
            <a:endParaRPr lang="en-US" sz="1932" dirty="0">
              <a:latin typeface="Arial" panose="020B0604020202020204" pitchFamily="34" charset="0"/>
              <a:ea typeface="Times New Roman" panose="02020603050405020304" pitchFamily="18" charset="0"/>
              <a:cs typeface="Arial" panose="020B0604020202020204" pitchFamily="34" charset="0"/>
            </a:endParaRPr>
          </a:p>
          <a:p>
            <a:pPr defTabSz="883116"/>
            <a:r>
              <a:rPr lang="en-US" sz="1932" dirty="0">
                <a:latin typeface="Arial" panose="020B0604020202020204" pitchFamily="34" charset="0"/>
                <a:ea typeface="Times New Roman" panose="02020603050405020304" pitchFamily="18" charset="0"/>
                <a:cs typeface="Arial" panose="020B0604020202020204" pitchFamily="34" charset="0"/>
              </a:rPr>
              <a:t>=  AGT</a:t>
            </a:r>
          </a:p>
          <a:p>
            <a:pPr defTabSz="883116"/>
            <a:r>
              <a:rPr lang="en-US" sz="1932" dirty="0">
                <a:latin typeface="Arial" panose="020B0604020202020204" pitchFamily="34" charset="0"/>
                <a:ea typeface="Times New Roman" panose="02020603050405020304" pitchFamily="18" charset="0"/>
                <a:cs typeface="Arial" panose="020B0604020202020204" pitchFamily="34" charset="0"/>
              </a:rPr>
              <a:t>    TCA</a:t>
            </a:r>
          </a:p>
        </p:txBody>
      </p:sp>
      <p:pic>
        <p:nvPicPr>
          <p:cNvPr id="3" name="Picture 2" descr="A group of white hexagons with red text&#10;&#10;Description automatically generated">
            <a:extLst>
              <a:ext uri="{FF2B5EF4-FFF2-40B4-BE49-F238E27FC236}">
                <a16:creationId xmlns:a16="http://schemas.microsoft.com/office/drawing/2014/main" id="{7C36D992-5B04-F9F9-0EA6-10B580D079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5482" y="346869"/>
            <a:ext cx="3323018" cy="3570615"/>
          </a:xfrm>
          <a:prstGeom prst="rect">
            <a:avLst/>
          </a:prstGeom>
        </p:spPr>
      </p:pic>
      <p:sp>
        <p:nvSpPr>
          <p:cNvPr id="4" name="Date Placeholder 3">
            <a:extLst>
              <a:ext uri="{FF2B5EF4-FFF2-40B4-BE49-F238E27FC236}">
                <a16:creationId xmlns:a16="http://schemas.microsoft.com/office/drawing/2014/main" id="{14C2EF2D-1D62-6C7B-7B5E-D03B91C5129B}"/>
              </a:ext>
            </a:extLst>
          </p:cNvPr>
          <p:cNvSpPr>
            <a:spLocks noGrp="1"/>
          </p:cNvSpPr>
          <p:nvPr>
            <p:ph type="dt" sz="half" idx="10"/>
          </p:nvPr>
        </p:nvSpPr>
        <p:spPr/>
        <p:txBody>
          <a:bodyPr/>
          <a:lstStyle/>
          <a:p>
            <a:fld id="{E461BCD1-953C-4466-A267-A5660FD3E459}" type="datetime1">
              <a:rPr lang="en-US" smtClean="0"/>
              <a:t>1/25/2025</a:t>
            </a:fld>
            <a:endParaRPr lang="en-US"/>
          </a:p>
        </p:txBody>
      </p:sp>
      <p:sp>
        <p:nvSpPr>
          <p:cNvPr id="15" name="Footer Placeholder 14">
            <a:extLst>
              <a:ext uri="{FF2B5EF4-FFF2-40B4-BE49-F238E27FC236}">
                <a16:creationId xmlns:a16="http://schemas.microsoft.com/office/drawing/2014/main" id="{C8166161-6B85-CAB5-C5F0-AE61744F5AFC}"/>
              </a:ext>
            </a:extLst>
          </p:cNvPr>
          <p:cNvSpPr>
            <a:spLocks noGrp="1"/>
          </p:cNvSpPr>
          <p:nvPr>
            <p:ph type="ftr" sz="quarter" idx="11"/>
          </p:nvPr>
        </p:nvSpPr>
        <p:spPr/>
        <p:txBody>
          <a:bodyPr/>
          <a:lstStyle/>
          <a:p>
            <a:r>
              <a:rPr lang="en-US"/>
              <a:t>Drugs and Disease Spring 2025 - Lecture 3</a:t>
            </a:r>
          </a:p>
        </p:txBody>
      </p:sp>
      <p:sp>
        <p:nvSpPr>
          <p:cNvPr id="16" name="Slide Number Placeholder 15">
            <a:extLst>
              <a:ext uri="{FF2B5EF4-FFF2-40B4-BE49-F238E27FC236}">
                <a16:creationId xmlns:a16="http://schemas.microsoft.com/office/drawing/2014/main" id="{C2CAE43B-4074-D8C0-23B0-D0506E1D1945}"/>
              </a:ext>
            </a:extLst>
          </p:cNvPr>
          <p:cNvSpPr>
            <a:spLocks noGrp="1"/>
          </p:cNvSpPr>
          <p:nvPr>
            <p:ph type="sldNum" sz="quarter" idx="12"/>
          </p:nvPr>
        </p:nvSpPr>
        <p:spPr/>
        <p:txBody>
          <a:bodyPr/>
          <a:lstStyle/>
          <a:p>
            <a:fld id="{DC3BB032-4020-48F4-953B-341806DC4A2B}" type="slidenum">
              <a:rPr lang="en-US" smtClean="0"/>
              <a:t>37</a:t>
            </a:fld>
            <a:endParaRPr lang="en-US"/>
          </a:p>
        </p:txBody>
      </p:sp>
    </p:spTree>
    <p:extLst>
      <p:ext uri="{BB962C8B-B14F-4D97-AF65-F5344CB8AC3E}">
        <p14:creationId xmlns:p14="http://schemas.microsoft.com/office/powerpoint/2010/main" val="26875856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977A5898-1A37-0E5B-8757-15311D884E08}"/>
              </a:ext>
            </a:extLst>
          </p:cNvPr>
          <p:cNvPicPr>
            <a:picLocks noChangeAspect="1"/>
          </p:cNvPicPr>
          <p:nvPr/>
        </p:nvPicPr>
        <p:blipFill>
          <a:blip r:embed="rId2"/>
          <a:stretch>
            <a:fillRect/>
          </a:stretch>
        </p:blipFill>
        <p:spPr>
          <a:xfrm>
            <a:off x="6887156" y="5468159"/>
            <a:ext cx="1072167" cy="1067115"/>
          </a:xfrm>
          <a:prstGeom prst="rect">
            <a:avLst/>
          </a:prstGeom>
        </p:spPr>
      </p:pic>
      <p:sp>
        <p:nvSpPr>
          <p:cNvPr id="5" name="Rectangle 4">
            <a:extLst>
              <a:ext uri="{FF2B5EF4-FFF2-40B4-BE49-F238E27FC236}">
                <a16:creationId xmlns:a16="http://schemas.microsoft.com/office/drawing/2014/main" id="{D50F9007-0D7F-47E0-B1FA-ECE939DAE7A9}"/>
              </a:ext>
            </a:extLst>
          </p:cNvPr>
          <p:cNvSpPr/>
          <p:nvPr/>
        </p:nvSpPr>
        <p:spPr>
          <a:xfrm>
            <a:off x="4228098" y="51842"/>
            <a:ext cx="5287025" cy="551241"/>
          </a:xfrm>
          <a:prstGeom prst="rect">
            <a:avLst/>
          </a:prstGeom>
        </p:spPr>
        <p:txBody>
          <a:bodyPr wrap="none">
            <a:spAutoFit/>
          </a:bodyPr>
          <a:lstStyle/>
          <a:p>
            <a:r>
              <a:rPr lang="en-US" sz="2982" dirty="0">
                <a:latin typeface="Arial" panose="020B0604020202020204" pitchFamily="34" charset="0"/>
              </a:rPr>
              <a:t>Introduction to Central Dogma</a:t>
            </a:r>
          </a:p>
        </p:txBody>
      </p:sp>
      <p:sp>
        <p:nvSpPr>
          <p:cNvPr id="9" name="TextBox 8">
            <a:extLst>
              <a:ext uri="{FF2B5EF4-FFF2-40B4-BE49-F238E27FC236}">
                <a16:creationId xmlns:a16="http://schemas.microsoft.com/office/drawing/2014/main" id="{E42EFBBC-7EAE-4D4F-AC09-90E92D095C40}"/>
              </a:ext>
            </a:extLst>
          </p:cNvPr>
          <p:cNvSpPr txBox="1"/>
          <p:nvPr/>
        </p:nvSpPr>
        <p:spPr>
          <a:xfrm>
            <a:off x="196978" y="2022659"/>
            <a:ext cx="3475946" cy="1754326"/>
          </a:xfrm>
          <a:prstGeom prst="rect">
            <a:avLst/>
          </a:prstGeom>
          <a:noFill/>
        </p:spPr>
        <p:txBody>
          <a:bodyPr wrap="square" rtlCol="0">
            <a:spAutoFit/>
          </a:bodyPr>
          <a:lstStyle/>
          <a:p>
            <a:r>
              <a:rPr lang="en-US" sz="1800" dirty="0">
                <a:solidFill>
                  <a:srgbClr val="C00000"/>
                </a:solidFill>
                <a:latin typeface="Arial" panose="020B0604020202020204" pitchFamily="34" charset="0"/>
              </a:rPr>
              <a:t>Gene</a:t>
            </a:r>
            <a:r>
              <a:rPr lang="en-US" sz="1800" dirty="0">
                <a:latin typeface="Arial" panose="020B0604020202020204" pitchFamily="34" charset="0"/>
              </a:rPr>
              <a:t> – a segment of DNA that is converted (</a:t>
            </a:r>
            <a:r>
              <a:rPr lang="en-US" sz="1800" i="1" dirty="0">
                <a:solidFill>
                  <a:srgbClr val="C00000"/>
                </a:solidFill>
                <a:latin typeface="Arial" panose="020B0604020202020204" pitchFamily="34" charset="0"/>
              </a:rPr>
              <a:t>transcribed</a:t>
            </a:r>
            <a:r>
              <a:rPr lang="en-US" sz="1800" dirty="0">
                <a:latin typeface="Arial" panose="020B0604020202020204" pitchFamily="34" charset="0"/>
              </a:rPr>
              <a:t>) to RNA. A </a:t>
            </a:r>
            <a:r>
              <a:rPr lang="en-US" sz="1800" i="1" dirty="0">
                <a:solidFill>
                  <a:srgbClr val="C00000"/>
                </a:solidFill>
                <a:latin typeface="Arial" panose="020B0604020202020204" pitchFamily="34" charset="0"/>
              </a:rPr>
              <a:t>promoter</a:t>
            </a:r>
            <a:r>
              <a:rPr lang="en-US" sz="1800" dirty="0">
                <a:solidFill>
                  <a:srgbClr val="C00000"/>
                </a:solidFill>
                <a:latin typeface="Arial" panose="020B0604020202020204" pitchFamily="34" charset="0"/>
              </a:rPr>
              <a:t> (P)</a:t>
            </a:r>
            <a:r>
              <a:rPr lang="en-US" sz="1800" dirty="0">
                <a:latin typeface="Arial" panose="020B0604020202020204" pitchFamily="34" charset="0"/>
              </a:rPr>
              <a:t> sequence on the DNA is the minimal requirement for the production of RNA.</a:t>
            </a:r>
          </a:p>
        </p:txBody>
      </p:sp>
      <p:sp>
        <p:nvSpPr>
          <p:cNvPr id="12" name="TextBox 11">
            <a:extLst>
              <a:ext uri="{FF2B5EF4-FFF2-40B4-BE49-F238E27FC236}">
                <a16:creationId xmlns:a16="http://schemas.microsoft.com/office/drawing/2014/main" id="{C736123C-FCC4-4BA7-AD8B-EEE9296233C5}"/>
              </a:ext>
            </a:extLst>
          </p:cNvPr>
          <p:cNvSpPr txBox="1"/>
          <p:nvPr/>
        </p:nvSpPr>
        <p:spPr>
          <a:xfrm>
            <a:off x="208769" y="5562983"/>
            <a:ext cx="3489572" cy="646331"/>
          </a:xfrm>
          <a:prstGeom prst="rect">
            <a:avLst/>
          </a:prstGeom>
          <a:noFill/>
        </p:spPr>
        <p:txBody>
          <a:bodyPr wrap="square" rtlCol="0">
            <a:spAutoFit/>
          </a:bodyPr>
          <a:lstStyle/>
          <a:p>
            <a:r>
              <a:rPr lang="en-US" sz="1800" b="1" dirty="0">
                <a:solidFill>
                  <a:srgbClr val="00B050"/>
                </a:solidFill>
                <a:latin typeface="Arial" panose="020B0604020202020204" pitchFamily="34" charset="0"/>
              </a:rPr>
              <a:t>mRNA</a:t>
            </a:r>
            <a:r>
              <a:rPr lang="en-US" sz="1800" dirty="0">
                <a:latin typeface="Arial" panose="020B0604020202020204" pitchFamily="34" charset="0"/>
              </a:rPr>
              <a:t> are  </a:t>
            </a:r>
            <a:r>
              <a:rPr lang="en-US" sz="1800" i="1" dirty="0">
                <a:solidFill>
                  <a:srgbClr val="C00000"/>
                </a:solidFill>
                <a:latin typeface="Arial" panose="020B0604020202020204" pitchFamily="34" charset="0"/>
              </a:rPr>
              <a:t>translated</a:t>
            </a:r>
            <a:r>
              <a:rPr lang="en-US" sz="1800" dirty="0">
                <a:latin typeface="Arial" panose="020B0604020202020204" pitchFamily="34" charset="0"/>
              </a:rPr>
              <a:t> to a protein.</a:t>
            </a:r>
          </a:p>
        </p:txBody>
      </p:sp>
      <p:sp>
        <p:nvSpPr>
          <p:cNvPr id="6" name="TextBox 5">
            <a:extLst>
              <a:ext uri="{FF2B5EF4-FFF2-40B4-BE49-F238E27FC236}">
                <a16:creationId xmlns:a16="http://schemas.microsoft.com/office/drawing/2014/main" id="{7CC6A92E-A862-46B6-B9F9-F9515AD1D151}"/>
              </a:ext>
            </a:extLst>
          </p:cNvPr>
          <p:cNvSpPr txBox="1"/>
          <p:nvPr/>
        </p:nvSpPr>
        <p:spPr>
          <a:xfrm>
            <a:off x="196978" y="3830418"/>
            <a:ext cx="4158461" cy="923330"/>
          </a:xfrm>
          <a:prstGeom prst="rect">
            <a:avLst/>
          </a:prstGeom>
          <a:noFill/>
        </p:spPr>
        <p:txBody>
          <a:bodyPr wrap="square" rtlCol="0">
            <a:spAutoFit/>
          </a:bodyPr>
          <a:lstStyle/>
          <a:p>
            <a:r>
              <a:rPr lang="en-US" sz="1800" dirty="0">
                <a:latin typeface="Arial" panose="020B0604020202020204" pitchFamily="34" charset="0"/>
              </a:rPr>
              <a:t>RNA molecules are often processed in </a:t>
            </a:r>
            <a:r>
              <a:rPr lang="en-US" sz="1800" b="1" dirty="0">
                <a:latin typeface="Arial" panose="020B0604020202020204" pitchFamily="34" charset="0"/>
              </a:rPr>
              <a:t>Eukaryotic cells </a:t>
            </a:r>
            <a:r>
              <a:rPr lang="en-US" sz="1800" dirty="0">
                <a:latin typeface="Arial" panose="020B0604020202020204" pitchFamily="34" charset="0"/>
              </a:rPr>
              <a:t>before they are functional</a:t>
            </a:r>
          </a:p>
        </p:txBody>
      </p:sp>
      <p:sp>
        <p:nvSpPr>
          <p:cNvPr id="7" name="TextBox 6">
            <a:extLst>
              <a:ext uri="{FF2B5EF4-FFF2-40B4-BE49-F238E27FC236}">
                <a16:creationId xmlns:a16="http://schemas.microsoft.com/office/drawing/2014/main" id="{9E6B1AB0-99FB-466C-AFA4-86A7E9A5044F}"/>
              </a:ext>
            </a:extLst>
          </p:cNvPr>
          <p:cNvSpPr txBox="1"/>
          <p:nvPr/>
        </p:nvSpPr>
        <p:spPr>
          <a:xfrm>
            <a:off x="162302" y="255469"/>
            <a:ext cx="4424779" cy="1754326"/>
          </a:xfrm>
          <a:prstGeom prst="rect">
            <a:avLst/>
          </a:prstGeom>
          <a:noFill/>
        </p:spPr>
        <p:txBody>
          <a:bodyPr wrap="square" rtlCol="0">
            <a:spAutoFit/>
          </a:bodyPr>
          <a:lstStyle/>
          <a:p>
            <a:r>
              <a:rPr lang="en-US" sz="1800" dirty="0">
                <a:solidFill>
                  <a:srgbClr val="C00000"/>
                </a:solidFill>
                <a:latin typeface="Arial" panose="020B0604020202020204" pitchFamily="34" charset="0"/>
              </a:rPr>
              <a:t>Genome</a:t>
            </a:r>
            <a:r>
              <a:rPr lang="en-US" sz="1800" dirty="0">
                <a:latin typeface="Arial" panose="020B0604020202020204" pitchFamily="34" charset="0"/>
              </a:rPr>
              <a:t>:  Entire DNA content of an organism, contains all of the instructions for life.  Single circular molecule in </a:t>
            </a:r>
            <a:r>
              <a:rPr lang="en-US" sz="1800" dirty="0" err="1">
                <a:latin typeface="Arial" panose="020B0604020202020204" pitchFamily="34" charset="0"/>
              </a:rPr>
              <a:t>Proks</a:t>
            </a:r>
            <a:r>
              <a:rPr lang="en-US" sz="1800" dirty="0">
                <a:latin typeface="Arial" panose="020B0604020202020204" pitchFamily="34" charset="0"/>
              </a:rPr>
              <a:t>, multiple linear molecules (chromosomes) in </a:t>
            </a:r>
            <a:r>
              <a:rPr lang="en-US" sz="1800" dirty="0" err="1">
                <a:latin typeface="Arial" panose="020B0604020202020204" pitchFamily="34" charset="0"/>
              </a:rPr>
              <a:t>Euks</a:t>
            </a:r>
            <a:r>
              <a:rPr lang="en-US" sz="1800" dirty="0">
                <a:latin typeface="Arial" panose="020B0604020202020204" pitchFamily="34" charset="0"/>
              </a:rPr>
              <a:t>.  The genome is </a:t>
            </a:r>
            <a:r>
              <a:rPr lang="en-US" sz="1800" i="1" dirty="0">
                <a:solidFill>
                  <a:srgbClr val="C00000"/>
                </a:solidFill>
                <a:latin typeface="Arial" panose="020B0604020202020204" pitchFamily="34" charset="0"/>
              </a:rPr>
              <a:t>replicated</a:t>
            </a:r>
            <a:r>
              <a:rPr lang="en-US" sz="1800" dirty="0">
                <a:latin typeface="Arial" panose="020B0604020202020204" pitchFamily="34" charset="0"/>
              </a:rPr>
              <a:t> when cells divide.</a:t>
            </a:r>
          </a:p>
        </p:txBody>
      </p:sp>
      <p:pic>
        <p:nvPicPr>
          <p:cNvPr id="11" name="Picture 10">
            <a:extLst>
              <a:ext uri="{FF2B5EF4-FFF2-40B4-BE49-F238E27FC236}">
                <a16:creationId xmlns:a16="http://schemas.microsoft.com/office/drawing/2014/main" id="{8D6A73D2-185B-49B6-9F2A-924CE68C6E06}"/>
              </a:ext>
            </a:extLst>
          </p:cNvPr>
          <p:cNvPicPr>
            <a:picLocks noChangeAspect="1"/>
          </p:cNvPicPr>
          <p:nvPr/>
        </p:nvPicPr>
        <p:blipFill>
          <a:blip r:embed="rId3"/>
          <a:stretch>
            <a:fillRect/>
          </a:stretch>
        </p:blipFill>
        <p:spPr>
          <a:xfrm>
            <a:off x="5895968" y="549595"/>
            <a:ext cx="4558802" cy="2147196"/>
          </a:xfrm>
          <a:prstGeom prst="rect">
            <a:avLst/>
          </a:prstGeom>
        </p:spPr>
      </p:pic>
      <p:grpSp>
        <p:nvGrpSpPr>
          <p:cNvPr id="35" name="Group 34">
            <a:extLst>
              <a:ext uri="{FF2B5EF4-FFF2-40B4-BE49-F238E27FC236}">
                <a16:creationId xmlns:a16="http://schemas.microsoft.com/office/drawing/2014/main" id="{144FA1C0-7AF9-4B81-808C-F5809E49DD58}"/>
              </a:ext>
            </a:extLst>
          </p:cNvPr>
          <p:cNvGrpSpPr/>
          <p:nvPr/>
        </p:nvGrpSpPr>
        <p:grpSpPr>
          <a:xfrm>
            <a:off x="4697868" y="2544979"/>
            <a:ext cx="6889312" cy="530126"/>
            <a:chOff x="3369242" y="2976082"/>
            <a:chExt cx="7127875" cy="548483"/>
          </a:xfrm>
        </p:grpSpPr>
        <p:graphicFrame>
          <p:nvGraphicFramePr>
            <p:cNvPr id="8" name="Object 7">
              <a:extLst>
                <a:ext uri="{FF2B5EF4-FFF2-40B4-BE49-F238E27FC236}">
                  <a16:creationId xmlns:a16="http://schemas.microsoft.com/office/drawing/2014/main" id="{9EB93237-5AB4-461F-B9CA-9B073DEC4F94}"/>
                </a:ext>
              </a:extLst>
            </p:cNvPr>
            <p:cNvGraphicFramePr>
              <a:graphicFrameLocks noChangeAspect="1"/>
            </p:cNvGraphicFramePr>
            <p:nvPr/>
          </p:nvGraphicFramePr>
          <p:xfrm>
            <a:off x="3369242" y="3254690"/>
            <a:ext cx="7127875" cy="269875"/>
          </p:xfrm>
          <a:graphic>
            <a:graphicData uri="http://schemas.openxmlformats.org/presentationml/2006/ole">
              <mc:AlternateContent xmlns:mc="http://schemas.openxmlformats.org/markup-compatibility/2006">
                <mc:Choice xmlns:v="urn:schemas-microsoft-com:vml" Requires="v">
                  <p:oleObj name="Image" r:id="rId4" imgW="74133000" imgH="2806200" progId="Photoshop.Image.13">
                    <p:embed/>
                  </p:oleObj>
                </mc:Choice>
                <mc:Fallback>
                  <p:oleObj name="Image" r:id="rId4" imgW="74133000" imgH="2806200" progId="Photoshop.Image.13">
                    <p:embed/>
                    <p:pic>
                      <p:nvPicPr>
                        <p:cNvPr id="8" name="Object 7">
                          <a:extLst>
                            <a:ext uri="{FF2B5EF4-FFF2-40B4-BE49-F238E27FC236}">
                              <a16:creationId xmlns:a16="http://schemas.microsoft.com/office/drawing/2014/main" id="{9EB93237-5AB4-461F-B9CA-9B073DEC4F94}"/>
                            </a:ext>
                          </a:extLst>
                        </p:cNvPr>
                        <p:cNvPicPr/>
                        <p:nvPr/>
                      </p:nvPicPr>
                      <p:blipFill>
                        <a:blip r:embed="rId5"/>
                        <a:stretch>
                          <a:fillRect/>
                        </a:stretch>
                      </p:blipFill>
                      <p:spPr>
                        <a:xfrm>
                          <a:off x="3369242" y="3254690"/>
                          <a:ext cx="7127875" cy="269875"/>
                        </a:xfrm>
                        <a:prstGeom prst="rect">
                          <a:avLst/>
                        </a:prstGeom>
                      </p:spPr>
                    </p:pic>
                  </p:oleObj>
                </mc:Fallback>
              </mc:AlternateContent>
            </a:graphicData>
          </a:graphic>
        </p:graphicFrame>
        <p:grpSp>
          <p:nvGrpSpPr>
            <p:cNvPr id="34" name="Group 33">
              <a:extLst>
                <a:ext uri="{FF2B5EF4-FFF2-40B4-BE49-F238E27FC236}">
                  <a16:creationId xmlns:a16="http://schemas.microsoft.com/office/drawing/2014/main" id="{6B30F0D4-7188-47D4-8F15-BF27E10FC18E}"/>
                </a:ext>
              </a:extLst>
            </p:cNvPr>
            <p:cNvGrpSpPr/>
            <p:nvPr/>
          </p:nvGrpSpPr>
          <p:grpSpPr>
            <a:xfrm>
              <a:off x="3546708" y="2976082"/>
              <a:ext cx="6829192" cy="472284"/>
              <a:chOff x="3546708" y="2976082"/>
              <a:chExt cx="6829192" cy="472284"/>
            </a:xfrm>
          </p:grpSpPr>
          <p:sp>
            <p:nvSpPr>
              <p:cNvPr id="10" name="Rectangle 9">
                <a:extLst>
                  <a:ext uri="{FF2B5EF4-FFF2-40B4-BE49-F238E27FC236}">
                    <a16:creationId xmlns:a16="http://schemas.microsoft.com/office/drawing/2014/main" id="{629E730E-BAA0-41BF-9242-80158EC1B5BB}"/>
                  </a:ext>
                </a:extLst>
              </p:cNvPr>
              <p:cNvSpPr/>
              <p:nvPr/>
            </p:nvSpPr>
            <p:spPr>
              <a:xfrm>
                <a:off x="3605812" y="3279775"/>
                <a:ext cx="3082544" cy="168590"/>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9" dirty="0">
                  <a:latin typeface="Arial" panose="020B0604020202020204" pitchFamily="34" charset="0"/>
                </a:endParaRPr>
              </a:p>
            </p:txBody>
          </p:sp>
          <p:sp>
            <p:nvSpPr>
              <p:cNvPr id="14" name="Rectangle 13">
                <a:extLst>
                  <a:ext uri="{FF2B5EF4-FFF2-40B4-BE49-F238E27FC236}">
                    <a16:creationId xmlns:a16="http://schemas.microsoft.com/office/drawing/2014/main" id="{D3A4A8B4-58D5-4DB8-B80A-8C36CE60F5FD}"/>
                  </a:ext>
                </a:extLst>
              </p:cNvPr>
              <p:cNvSpPr/>
              <p:nvPr/>
            </p:nvSpPr>
            <p:spPr>
              <a:xfrm>
                <a:off x="7293356" y="3279776"/>
                <a:ext cx="3082544" cy="168590"/>
              </a:xfrm>
              <a:prstGeom prst="rect">
                <a:avLst/>
              </a:prstGeom>
              <a:solidFill>
                <a:srgbClr val="00B05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9" dirty="0">
                  <a:latin typeface="Arial" panose="020B0604020202020204" pitchFamily="34" charset="0"/>
                </a:endParaRPr>
              </a:p>
            </p:txBody>
          </p:sp>
          <p:sp>
            <p:nvSpPr>
              <p:cNvPr id="15" name="TextBox 14">
                <a:extLst>
                  <a:ext uri="{FF2B5EF4-FFF2-40B4-BE49-F238E27FC236}">
                    <a16:creationId xmlns:a16="http://schemas.microsoft.com/office/drawing/2014/main" id="{4C4A6FD0-30D5-4504-9105-1ED026588D96}"/>
                  </a:ext>
                </a:extLst>
              </p:cNvPr>
              <p:cNvSpPr txBox="1"/>
              <p:nvPr/>
            </p:nvSpPr>
            <p:spPr>
              <a:xfrm>
                <a:off x="3546708" y="2985121"/>
                <a:ext cx="330375" cy="346961"/>
              </a:xfrm>
              <a:prstGeom prst="rect">
                <a:avLst/>
              </a:prstGeom>
              <a:noFill/>
            </p:spPr>
            <p:txBody>
              <a:bodyPr wrap="none" rtlCol="0">
                <a:spAutoFit/>
              </a:bodyPr>
              <a:lstStyle/>
              <a:p>
                <a:r>
                  <a:rPr lang="en-US" sz="1579" dirty="0">
                    <a:latin typeface="Arial" panose="020B0604020202020204" pitchFamily="34" charset="0"/>
                  </a:rPr>
                  <a:t>P</a:t>
                </a:r>
              </a:p>
            </p:txBody>
          </p:sp>
          <p:sp>
            <p:nvSpPr>
              <p:cNvPr id="16" name="TextBox 15">
                <a:extLst>
                  <a:ext uri="{FF2B5EF4-FFF2-40B4-BE49-F238E27FC236}">
                    <a16:creationId xmlns:a16="http://schemas.microsoft.com/office/drawing/2014/main" id="{FBA74FB1-692B-4393-9877-9AA58EAA4B0D}"/>
                  </a:ext>
                </a:extLst>
              </p:cNvPr>
              <p:cNvSpPr txBox="1"/>
              <p:nvPr/>
            </p:nvSpPr>
            <p:spPr>
              <a:xfrm>
                <a:off x="7202841" y="2976082"/>
                <a:ext cx="330375" cy="346961"/>
              </a:xfrm>
              <a:prstGeom prst="rect">
                <a:avLst/>
              </a:prstGeom>
              <a:noFill/>
            </p:spPr>
            <p:txBody>
              <a:bodyPr wrap="none" rtlCol="0">
                <a:spAutoFit/>
              </a:bodyPr>
              <a:lstStyle/>
              <a:p>
                <a:r>
                  <a:rPr lang="en-US" sz="1579" dirty="0">
                    <a:latin typeface="Arial" panose="020B0604020202020204" pitchFamily="34" charset="0"/>
                  </a:rPr>
                  <a:t>P</a:t>
                </a:r>
              </a:p>
            </p:txBody>
          </p:sp>
        </p:grpSp>
      </p:grpSp>
      <p:cxnSp>
        <p:nvCxnSpPr>
          <p:cNvPr id="18" name="Straight Connector 17">
            <a:extLst>
              <a:ext uri="{FF2B5EF4-FFF2-40B4-BE49-F238E27FC236}">
                <a16:creationId xmlns:a16="http://schemas.microsoft.com/office/drawing/2014/main" id="{7323B194-50C2-4D76-BC53-A080E814ECD7}"/>
              </a:ext>
            </a:extLst>
          </p:cNvPr>
          <p:cNvCxnSpPr/>
          <p:nvPr/>
        </p:nvCxnSpPr>
        <p:spPr>
          <a:xfrm>
            <a:off x="5116143" y="3703644"/>
            <a:ext cx="2551356"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22F90A9-2922-412B-8E96-FE134CAC07FC}"/>
              </a:ext>
            </a:extLst>
          </p:cNvPr>
          <p:cNvCxnSpPr>
            <a:cxnSpLocks/>
          </p:cNvCxnSpPr>
          <p:nvPr/>
        </p:nvCxnSpPr>
        <p:spPr>
          <a:xfrm>
            <a:off x="8642503" y="3703644"/>
            <a:ext cx="2772992"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310809B1-5902-4E06-A27F-92E09C5234B8}"/>
              </a:ext>
            </a:extLst>
          </p:cNvPr>
          <p:cNvGrpSpPr/>
          <p:nvPr/>
        </p:nvGrpSpPr>
        <p:grpSpPr>
          <a:xfrm>
            <a:off x="8423120" y="4184498"/>
            <a:ext cx="3335390" cy="354151"/>
            <a:chOff x="7280235" y="4937274"/>
            <a:chExt cx="3450888" cy="366414"/>
          </a:xfrm>
        </p:grpSpPr>
        <p:cxnSp>
          <p:nvCxnSpPr>
            <p:cNvPr id="23" name="Straight Connector 22">
              <a:extLst>
                <a:ext uri="{FF2B5EF4-FFF2-40B4-BE49-F238E27FC236}">
                  <a16:creationId xmlns:a16="http://schemas.microsoft.com/office/drawing/2014/main" id="{F9495FD6-139B-4C24-A996-A8162E0762B7}"/>
                </a:ext>
              </a:extLst>
            </p:cNvPr>
            <p:cNvCxnSpPr>
              <a:cxnSpLocks/>
            </p:cNvCxnSpPr>
            <p:nvPr/>
          </p:nvCxnSpPr>
          <p:spPr>
            <a:xfrm>
              <a:off x="7841109" y="5149850"/>
              <a:ext cx="2138199"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0497BF61-2C8B-4991-9821-B34AD0E8BE44}"/>
                </a:ext>
              </a:extLst>
            </p:cNvPr>
            <p:cNvSpPr txBox="1"/>
            <p:nvPr/>
          </p:nvSpPr>
          <p:spPr>
            <a:xfrm>
              <a:off x="7280235" y="4937274"/>
              <a:ext cx="643834" cy="346960"/>
            </a:xfrm>
            <a:prstGeom prst="rect">
              <a:avLst/>
            </a:prstGeom>
            <a:noFill/>
          </p:spPr>
          <p:txBody>
            <a:bodyPr wrap="none" rtlCol="0">
              <a:spAutoFit/>
            </a:bodyPr>
            <a:lstStyle/>
            <a:p>
              <a:r>
                <a:rPr lang="en-US" sz="1579" dirty="0" err="1">
                  <a:latin typeface="Arial" panose="020B0604020202020204" pitchFamily="34" charset="0"/>
                </a:rPr>
                <a:t>meG</a:t>
              </a:r>
              <a:endParaRPr lang="en-US" sz="1579" dirty="0">
                <a:latin typeface="Arial" panose="020B0604020202020204" pitchFamily="34" charset="0"/>
              </a:endParaRPr>
            </a:p>
          </p:txBody>
        </p:sp>
        <p:sp>
          <p:nvSpPr>
            <p:cNvPr id="26" name="TextBox 25">
              <a:extLst>
                <a:ext uri="{FF2B5EF4-FFF2-40B4-BE49-F238E27FC236}">
                  <a16:creationId xmlns:a16="http://schemas.microsoft.com/office/drawing/2014/main" id="{474C0B4C-54CF-4B61-99CB-7EF516481ADF}"/>
                </a:ext>
              </a:extLst>
            </p:cNvPr>
            <p:cNvSpPr txBox="1"/>
            <p:nvPr/>
          </p:nvSpPr>
          <p:spPr>
            <a:xfrm>
              <a:off x="9843488" y="4956728"/>
              <a:ext cx="887635" cy="346960"/>
            </a:xfrm>
            <a:prstGeom prst="rect">
              <a:avLst/>
            </a:prstGeom>
            <a:noFill/>
          </p:spPr>
          <p:txBody>
            <a:bodyPr wrap="none" rtlCol="0">
              <a:spAutoFit/>
            </a:bodyPr>
            <a:lstStyle/>
            <a:p>
              <a:r>
                <a:rPr lang="en-US" sz="1579" dirty="0">
                  <a:latin typeface="Arial" panose="020B0604020202020204" pitchFamily="34" charset="0"/>
                </a:rPr>
                <a:t>AAAAA</a:t>
              </a:r>
            </a:p>
          </p:txBody>
        </p:sp>
      </p:grpSp>
      <p:pic>
        <p:nvPicPr>
          <p:cNvPr id="27" name="Picture 26">
            <a:extLst>
              <a:ext uri="{FF2B5EF4-FFF2-40B4-BE49-F238E27FC236}">
                <a16:creationId xmlns:a16="http://schemas.microsoft.com/office/drawing/2014/main" id="{1A878793-11DF-4356-92FA-A1EFCE982150}"/>
              </a:ext>
            </a:extLst>
          </p:cNvPr>
          <p:cNvPicPr>
            <a:picLocks noChangeAspect="1"/>
          </p:cNvPicPr>
          <p:nvPr/>
        </p:nvPicPr>
        <p:blipFill>
          <a:blip r:embed="rId6"/>
          <a:stretch>
            <a:fillRect/>
          </a:stretch>
        </p:blipFill>
        <p:spPr>
          <a:xfrm>
            <a:off x="9283289" y="4991152"/>
            <a:ext cx="1378765" cy="1138234"/>
          </a:xfrm>
          <a:prstGeom prst="rect">
            <a:avLst/>
          </a:prstGeom>
        </p:spPr>
      </p:pic>
      <p:cxnSp>
        <p:nvCxnSpPr>
          <p:cNvPr id="30" name="Straight Arrow Connector 29">
            <a:extLst>
              <a:ext uri="{FF2B5EF4-FFF2-40B4-BE49-F238E27FC236}">
                <a16:creationId xmlns:a16="http://schemas.microsoft.com/office/drawing/2014/main" id="{A42E26F7-6527-4CB5-BF1E-15F8E7CB23B9}"/>
              </a:ext>
            </a:extLst>
          </p:cNvPr>
          <p:cNvCxnSpPr/>
          <p:nvPr/>
        </p:nvCxnSpPr>
        <p:spPr>
          <a:xfrm>
            <a:off x="6391821" y="3168180"/>
            <a:ext cx="0" cy="403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5F223C2-FD75-4693-9AC9-6DD9E0811898}"/>
              </a:ext>
            </a:extLst>
          </p:cNvPr>
          <p:cNvCxnSpPr/>
          <p:nvPr/>
        </p:nvCxnSpPr>
        <p:spPr>
          <a:xfrm>
            <a:off x="10047149" y="3168180"/>
            <a:ext cx="0" cy="403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DD055F2-58CE-4409-9DA1-C680BDD07D17}"/>
              </a:ext>
            </a:extLst>
          </p:cNvPr>
          <p:cNvCxnSpPr/>
          <p:nvPr/>
        </p:nvCxnSpPr>
        <p:spPr>
          <a:xfrm>
            <a:off x="10047149" y="3830418"/>
            <a:ext cx="0" cy="403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A7AC257-87E5-4CFF-9446-91D73A747FF8}"/>
              </a:ext>
            </a:extLst>
          </p:cNvPr>
          <p:cNvCxnSpPr/>
          <p:nvPr/>
        </p:nvCxnSpPr>
        <p:spPr>
          <a:xfrm>
            <a:off x="10047149" y="4506730"/>
            <a:ext cx="0" cy="403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14B8077-50DC-4573-9623-17597D5F4D44}"/>
              </a:ext>
            </a:extLst>
          </p:cNvPr>
          <p:cNvSpPr txBox="1"/>
          <p:nvPr/>
        </p:nvSpPr>
        <p:spPr>
          <a:xfrm>
            <a:off x="7626360" y="3129063"/>
            <a:ext cx="1430007" cy="354584"/>
          </a:xfrm>
          <a:prstGeom prst="rect">
            <a:avLst/>
          </a:prstGeom>
          <a:noFill/>
        </p:spPr>
        <p:txBody>
          <a:bodyPr wrap="none" rtlCol="0">
            <a:spAutoFit/>
          </a:bodyPr>
          <a:lstStyle/>
          <a:p>
            <a:r>
              <a:rPr lang="en-US" sz="1704" i="1" dirty="0">
                <a:solidFill>
                  <a:srgbClr val="C00000"/>
                </a:solidFill>
                <a:latin typeface="Arial" panose="020B0604020202020204" pitchFamily="34" charset="0"/>
              </a:rPr>
              <a:t>Transcription</a:t>
            </a:r>
          </a:p>
        </p:txBody>
      </p:sp>
      <p:sp>
        <p:nvSpPr>
          <p:cNvPr id="37" name="TextBox 36">
            <a:extLst>
              <a:ext uri="{FF2B5EF4-FFF2-40B4-BE49-F238E27FC236}">
                <a16:creationId xmlns:a16="http://schemas.microsoft.com/office/drawing/2014/main" id="{739E24F3-49DA-4188-9158-7C1C01D322AC}"/>
              </a:ext>
            </a:extLst>
          </p:cNvPr>
          <p:cNvSpPr txBox="1"/>
          <p:nvPr/>
        </p:nvSpPr>
        <p:spPr>
          <a:xfrm>
            <a:off x="8642503" y="3768658"/>
            <a:ext cx="3113288" cy="354584"/>
          </a:xfrm>
          <a:prstGeom prst="rect">
            <a:avLst/>
          </a:prstGeom>
          <a:noFill/>
        </p:spPr>
        <p:txBody>
          <a:bodyPr wrap="none" rtlCol="0">
            <a:spAutoFit/>
          </a:bodyPr>
          <a:lstStyle/>
          <a:p>
            <a:r>
              <a:rPr lang="en-US" sz="1704" i="1" dirty="0">
                <a:solidFill>
                  <a:srgbClr val="C00000"/>
                </a:solidFill>
                <a:latin typeface="Arial" panose="020B0604020202020204" pitchFamily="34" charset="0"/>
              </a:rPr>
              <a:t>mRNA Processing (</a:t>
            </a:r>
            <a:r>
              <a:rPr lang="en-US" sz="1704" i="1" dirty="0" err="1">
                <a:solidFill>
                  <a:srgbClr val="C00000"/>
                </a:solidFill>
                <a:latin typeface="Arial" panose="020B0604020202020204" pitchFamily="34" charset="0"/>
              </a:rPr>
              <a:t>Euks</a:t>
            </a:r>
            <a:r>
              <a:rPr lang="en-US" sz="1704" i="1" dirty="0">
                <a:solidFill>
                  <a:srgbClr val="C00000"/>
                </a:solidFill>
                <a:latin typeface="Arial" panose="020B0604020202020204" pitchFamily="34" charset="0"/>
              </a:rPr>
              <a:t> only)</a:t>
            </a:r>
          </a:p>
        </p:txBody>
      </p:sp>
      <p:sp>
        <p:nvSpPr>
          <p:cNvPr id="39" name="TextBox 38">
            <a:extLst>
              <a:ext uri="{FF2B5EF4-FFF2-40B4-BE49-F238E27FC236}">
                <a16:creationId xmlns:a16="http://schemas.microsoft.com/office/drawing/2014/main" id="{30C5F045-74C1-43E3-8622-83AEC03EBBE8}"/>
              </a:ext>
            </a:extLst>
          </p:cNvPr>
          <p:cNvSpPr txBox="1"/>
          <p:nvPr/>
        </p:nvSpPr>
        <p:spPr>
          <a:xfrm>
            <a:off x="10136487" y="4844010"/>
            <a:ext cx="1248868" cy="354584"/>
          </a:xfrm>
          <a:prstGeom prst="rect">
            <a:avLst/>
          </a:prstGeom>
          <a:noFill/>
        </p:spPr>
        <p:txBody>
          <a:bodyPr wrap="none" rtlCol="0">
            <a:spAutoFit/>
          </a:bodyPr>
          <a:lstStyle/>
          <a:p>
            <a:r>
              <a:rPr lang="en-US" sz="1704" i="1" dirty="0">
                <a:solidFill>
                  <a:srgbClr val="C00000"/>
                </a:solidFill>
                <a:latin typeface="Arial" panose="020B0604020202020204" pitchFamily="34" charset="0"/>
              </a:rPr>
              <a:t>Translation</a:t>
            </a:r>
          </a:p>
        </p:txBody>
      </p:sp>
      <p:cxnSp>
        <p:nvCxnSpPr>
          <p:cNvPr id="41" name="Straight Arrow Connector 40">
            <a:extLst>
              <a:ext uri="{FF2B5EF4-FFF2-40B4-BE49-F238E27FC236}">
                <a16:creationId xmlns:a16="http://schemas.microsoft.com/office/drawing/2014/main" id="{A91E4634-C06B-477B-938D-36173B0C420E}"/>
              </a:ext>
            </a:extLst>
          </p:cNvPr>
          <p:cNvCxnSpPr/>
          <p:nvPr/>
        </p:nvCxnSpPr>
        <p:spPr>
          <a:xfrm flipH="1">
            <a:off x="4933878" y="3907411"/>
            <a:ext cx="560488" cy="6884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94ABA2FA-46DE-4C67-BF87-06B1B63615C0}"/>
              </a:ext>
            </a:extLst>
          </p:cNvPr>
          <p:cNvCxnSpPr>
            <a:cxnSpLocks/>
            <a:endCxn id="50" idx="0"/>
          </p:cNvCxnSpPr>
          <p:nvPr/>
        </p:nvCxnSpPr>
        <p:spPr>
          <a:xfrm flipH="1">
            <a:off x="6225948" y="3949826"/>
            <a:ext cx="94483" cy="14795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CE214723-55B8-42EE-BFD8-BDE45E8B3D7C}"/>
              </a:ext>
            </a:extLst>
          </p:cNvPr>
          <p:cNvCxnSpPr/>
          <p:nvPr/>
        </p:nvCxnSpPr>
        <p:spPr>
          <a:xfrm>
            <a:off x="6630547" y="3989810"/>
            <a:ext cx="515548" cy="7838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8667AE05-1EC3-4FCB-A1F8-B205C5B20DA9}"/>
              </a:ext>
            </a:extLst>
          </p:cNvPr>
          <p:cNvSpPr txBox="1"/>
          <p:nvPr/>
        </p:nvSpPr>
        <p:spPr>
          <a:xfrm>
            <a:off x="6717175" y="4880840"/>
            <a:ext cx="801823" cy="578363"/>
          </a:xfrm>
          <a:prstGeom prst="rect">
            <a:avLst/>
          </a:prstGeom>
          <a:noFill/>
        </p:spPr>
        <p:txBody>
          <a:bodyPr wrap="none" rtlCol="0">
            <a:spAutoFit/>
          </a:bodyPr>
          <a:lstStyle/>
          <a:p>
            <a:r>
              <a:rPr lang="en-US" sz="1579" dirty="0">
                <a:latin typeface="Arial" panose="020B0604020202020204" pitchFamily="34" charset="0"/>
              </a:rPr>
              <a:t>tRNA</a:t>
            </a:r>
          </a:p>
          <a:p>
            <a:r>
              <a:rPr lang="en-US" sz="1579" dirty="0">
                <a:latin typeface="Arial" panose="020B0604020202020204" pitchFamily="34" charset="0"/>
              </a:rPr>
              <a:t>(p syn)</a:t>
            </a:r>
          </a:p>
        </p:txBody>
      </p:sp>
      <p:sp>
        <p:nvSpPr>
          <p:cNvPr id="47" name="TextBox 46">
            <a:extLst>
              <a:ext uri="{FF2B5EF4-FFF2-40B4-BE49-F238E27FC236}">
                <a16:creationId xmlns:a16="http://schemas.microsoft.com/office/drawing/2014/main" id="{5E455D2B-931C-4CD0-8C45-6CE61F0E5C44}"/>
              </a:ext>
            </a:extLst>
          </p:cNvPr>
          <p:cNvSpPr txBox="1"/>
          <p:nvPr/>
        </p:nvSpPr>
        <p:spPr>
          <a:xfrm>
            <a:off x="7418837" y="4568491"/>
            <a:ext cx="801823" cy="578363"/>
          </a:xfrm>
          <a:prstGeom prst="rect">
            <a:avLst/>
          </a:prstGeom>
          <a:noFill/>
        </p:spPr>
        <p:txBody>
          <a:bodyPr wrap="none" rtlCol="0">
            <a:spAutoFit/>
          </a:bodyPr>
          <a:lstStyle/>
          <a:p>
            <a:r>
              <a:rPr lang="en-US" sz="1579" dirty="0">
                <a:latin typeface="Arial" panose="020B0604020202020204" pitchFamily="34" charset="0"/>
              </a:rPr>
              <a:t>rRNA</a:t>
            </a:r>
          </a:p>
          <a:p>
            <a:r>
              <a:rPr lang="en-US" sz="1579" dirty="0">
                <a:latin typeface="Arial" panose="020B0604020202020204" pitchFamily="34" charset="0"/>
              </a:rPr>
              <a:t>(p syn)</a:t>
            </a:r>
          </a:p>
        </p:txBody>
      </p:sp>
      <p:sp>
        <p:nvSpPr>
          <p:cNvPr id="48" name="TextBox 47">
            <a:extLst>
              <a:ext uri="{FF2B5EF4-FFF2-40B4-BE49-F238E27FC236}">
                <a16:creationId xmlns:a16="http://schemas.microsoft.com/office/drawing/2014/main" id="{A36CB14B-80CB-4D60-BA1F-BFB37E21170E}"/>
              </a:ext>
            </a:extLst>
          </p:cNvPr>
          <p:cNvSpPr txBox="1"/>
          <p:nvPr/>
        </p:nvSpPr>
        <p:spPr>
          <a:xfrm>
            <a:off x="4506686" y="4590776"/>
            <a:ext cx="824265" cy="578363"/>
          </a:xfrm>
          <a:prstGeom prst="rect">
            <a:avLst/>
          </a:prstGeom>
          <a:noFill/>
        </p:spPr>
        <p:txBody>
          <a:bodyPr wrap="none" rtlCol="0">
            <a:spAutoFit/>
          </a:bodyPr>
          <a:lstStyle/>
          <a:p>
            <a:r>
              <a:rPr lang="en-US" sz="1579" dirty="0">
                <a:latin typeface="Arial" panose="020B0604020202020204" pitchFamily="34" charset="0"/>
              </a:rPr>
              <a:t>miRNA</a:t>
            </a:r>
          </a:p>
          <a:p>
            <a:r>
              <a:rPr lang="en-US" sz="1579" dirty="0">
                <a:latin typeface="Arial" panose="020B0604020202020204" pitchFamily="34" charset="0"/>
              </a:rPr>
              <a:t>(</a:t>
            </a:r>
            <a:r>
              <a:rPr lang="en-US" sz="1579" dirty="0" err="1">
                <a:latin typeface="Arial" panose="020B0604020202020204" pitchFamily="34" charset="0"/>
              </a:rPr>
              <a:t>euk</a:t>
            </a:r>
            <a:r>
              <a:rPr lang="en-US" sz="1579" dirty="0">
                <a:latin typeface="Arial" panose="020B0604020202020204" pitchFamily="34" charset="0"/>
              </a:rPr>
              <a:t>)</a:t>
            </a:r>
          </a:p>
        </p:txBody>
      </p:sp>
      <p:sp>
        <p:nvSpPr>
          <p:cNvPr id="49" name="TextBox 48">
            <a:extLst>
              <a:ext uri="{FF2B5EF4-FFF2-40B4-BE49-F238E27FC236}">
                <a16:creationId xmlns:a16="http://schemas.microsoft.com/office/drawing/2014/main" id="{3D1F0492-7723-407C-9A33-3121A3468D56}"/>
              </a:ext>
            </a:extLst>
          </p:cNvPr>
          <p:cNvSpPr txBox="1"/>
          <p:nvPr/>
        </p:nvSpPr>
        <p:spPr>
          <a:xfrm>
            <a:off x="5308012" y="4814805"/>
            <a:ext cx="891591" cy="578363"/>
          </a:xfrm>
          <a:prstGeom prst="rect">
            <a:avLst/>
          </a:prstGeom>
          <a:noFill/>
        </p:spPr>
        <p:txBody>
          <a:bodyPr wrap="none" rtlCol="0">
            <a:spAutoFit/>
          </a:bodyPr>
          <a:lstStyle/>
          <a:p>
            <a:r>
              <a:rPr lang="en-US" sz="1579" dirty="0">
                <a:latin typeface="Arial" panose="020B0604020202020204" pitchFamily="34" charset="0"/>
              </a:rPr>
              <a:t>Splicing</a:t>
            </a:r>
          </a:p>
          <a:p>
            <a:r>
              <a:rPr lang="en-US" sz="1579" dirty="0">
                <a:latin typeface="Arial" panose="020B0604020202020204" pitchFamily="34" charset="0"/>
              </a:rPr>
              <a:t>(</a:t>
            </a:r>
            <a:r>
              <a:rPr lang="en-US" sz="1579" dirty="0" err="1">
                <a:latin typeface="Arial" panose="020B0604020202020204" pitchFamily="34" charset="0"/>
              </a:rPr>
              <a:t>euk</a:t>
            </a:r>
            <a:r>
              <a:rPr lang="en-US" sz="1579" dirty="0">
                <a:latin typeface="Arial" panose="020B0604020202020204" pitchFamily="34" charset="0"/>
              </a:rPr>
              <a:t>)</a:t>
            </a:r>
          </a:p>
        </p:txBody>
      </p:sp>
      <p:sp>
        <p:nvSpPr>
          <p:cNvPr id="50" name="TextBox 49">
            <a:extLst>
              <a:ext uri="{FF2B5EF4-FFF2-40B4-BE49-F238E27FC236}">
                <a16:creationId xmlns:a16="http://schemas.microsoft.com/office/drawing/2014/main" id="{5097A6FF-25CD-44BF-9EE4-E3C444288F8E}"/>
              </a:ext>
            </a:extLst>
          </p:cNvPr>
          <p:cNvSpPr txBox="1"/>
          <p:nvPr/>
        </p:nvSpPr>
        <p:spPr>
          <a:xfrm>
            <a:off x="5611837" y="5429371"/>
            <a:ext cx="1228221" cy="578363"/>
          </a:xfrm>
          <a:prstGeom prst="rect">
            <a:avLst/>
          </a:prstGeom>
          <a:noFill/>
        </p:spPr>
        <p:txBody>
          <a:bodyPr wrap="none" rtlCol="0">
            <a:spAutoFit/>
          </a:bodyPr>
          <a:lstStyle/>
          <a:p>
            <a:r>
              <a:rPr lang="en-US" sz="1579" dirty="0">
                <a:latin typeface="Arial" panose="020B0604020202020204" pitchFamily="34" charset="0"/>
              </a:rPr>
              <a:t>Telomerase</a:t>
            </a:r>
          </a:p>
          <a:p>
            <a:r>
              <a:rPr lang="en-US" sz="1579" dirty="0">
                <a:latin typeface="Arial" panose="020B0604020202020204" pitchFamily="34" charset="0"/>
              </a:rPr>
              <a:t>(</a:t>
            </a:r>
            <a:r>
              <a:rPr lang="en-US" sz="1579" dirty="0" err="1">
                <a:latin typeface="Arial" panose="020B0604020202020204" pitchFamily="34" charset="0"/>
              </a:rPr>
              <a:t>euk</a:t>
            </a:r>
            <a:r>
              <a:rPr lang="en-US" sz="1579" dirty="0">
                <a:latin typeface="Arial" panose="020B0604020202020204" pitchFamily="34" charset="0"/>
              </a:rPr>
              <a:t>)</a:t>
            </a:r>
          </a:p>
        </p:txBody>
      </p:sp>
      <p:cxnSp>
        <p:nvCxnSpPr>
          <p:cNvPr id="53" name="Straight Arrow Connector 52">
            <a:extLst>
              <a:ext uri="{FF2B5EF4-FFF2-40B4-BE49-F238E27FC236}">
                <a16:creationId xmlns:a16="http://schemas.microsoft.com/office/drawing/2014/main" id="{F353F715-C6EC-49CC-A780-2F93F2470D61}"/>
              </a:ext>
            </a:extLst>
          </p:cNvPr>
          <p:cNvCxnSpPr/>
          <p:nvPr/>
        </p:nvCxnSpPr>
        <p:spPr>
          <a:xfrm flipH="1">
            <a:off x="5791217" y="3989809"/>
            <a:ext cx="149844" cy="8783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722D0645-8D8E-436E-8BFD-CD79861A8B69}"/>
              </a:ext>
            </a:extLst>
          </p:cNvPr>
          <p:cNvCxnSpPr>
            <a:cxnSpLocks/>
            <a:endCxn id="47" idx="0"/>
          </p:cNvCxnSpPr>
          <p:nvPr/>
        </p:nvCxnSpPr>
        <p:spPr>
          <a:xfrm>
            <a:off x="7033405" y="3949826"/>
            <a:ext cx="786344" cy="6186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F6F75FA1-A220-4D4B-BC04-A0FA79C259D5}"/>
              </a:ext>
            </a:extLst>
          </p:cNvPr>
          <p:cNvSpPr txBox="1"/>
          <p:nvPr/>
        </p:nvSpPr>
        <p:spPr>
          <a:xfrm>
            <a:off x="5328067" y="4184485"/>
            <a:ext cx="1811714" cy="335348"/>
          </a:xfrm>
          <a:prstGeom prst="rect">
            <a:avLst/>
          </a:prstGeom>
          <a:solidFill>
            <a:schemeClr val="bg1"/>
          </a:solidFill>
        </p:spPr>
        <p:txBody>
          <a:bodyPr wrap="none" rtlCol="0">
            <a:spAutoFit/>
          </a:bodyPr>
          <a:lstStyle/>
          <a:p>
            <a:r>
              <a:rPr lang="en-US" sz="1579" dirty="0">
                <a:latin typeface="Arial" panose="020B0604020202020204" pitchFamily="34" charset="0"/>
              </a:rPr>
              <a:t>Possible functions</a:t>
            </a:r>
          </a:p>
        </p:txBody>
      </p:sp>
      <p:sp>
        <p:nvSpPr>
          <p:cNvPr id="3" name="TextBox 2">
            <a:extLst>
              <a:ext uri="{FF2B5EF4-FFF2-40B4-BE49-F238E27FC236}">
                <a16:creationId xmlns:a16="http://schemas.microsoft.com/office/drawing/2014/main" id="{002C0158-4F4F-5FFF-35AC-13C3DD9E78C9}"/>
              </a:ext>
            </a:extLst>
          </p:cNvPr>
          <p:cNvSpPr txBox="1"/>
          <p:nvPr/>
        </p:nvSpPr>
        <p:spPr>
          <a:xfrm>
            <a:off x="208769" y="4814805"/>
            <a:ext cx="3172520" cy="646331"/>
          </a:xfrm>
          <a:prstGeom prst="rect">
            <a:avLst/>
          </a:prstGeom>
          <a:noFill/>
        </p:spPr>
        <p:txBody>
          <a:bodyPr wrap="square">
            <a:spAutoFit/>
          </a:bodyPr>
          <a:lstStyle/>
          <a:p>
            <a:r>
              <a:rPr lang="en-US" sz="1800" dirty="0">
                <a:latin typeface="Arial" panose="020B0604020202020204" pitchFamily="34" charset="0"/>
              </a:rPr>
              <a:t>Many RNAs are functional on their own</a:t>
            </a:r>
          </a:p>
        </p:txBody>
      </p:sp>
      <p:sp>
        <p:nvSpPr>
          <p:cNvPr id="4" name="Freeform: Shape 3">
            <a:extLst>
              <a:ext uri="{FF2B5EF4-FFF2-40B4-BE49-F238E27FC236}">
                <a16:creationId xmlns:a16="http://schemas.microsoft.com/office/drawing/2014/main" id="{FA5C4367-F5B3-D97D-2F5F-DABCF08A50BC}"/>
              </a:ext>
            </a:extLst>
          </p:cNvPr>
          <p:cNvSpPr/>
          <p:nvPr/>
        </p:nvSpPr>
        <p:spPr>
          <a:xfrm>
            <a:off x="10702099" y="3740524"/>
            <a:ext cx="1506793" cy="1711549"/>
          </a:xfrm>
          <a:custGeom>
            <a:avLst/>
            <a:gdLst>
              <a:gd name="connsiteX0" fmla="*/ 1029854 w 1387532"/>
              <a:gd name="connsiteY0" fmla="*/ 0 h 1662546"/>
              <a:gd name="connsiteX1" fmla="*/ 1334654 w 1387532"/>
              <a:gd name="connsiteY1" fmla="*/ 267855 h 1662546"/>
              <a:gd name="connsiteX2" fmla="*/ 1362363 w 1387532"/>
              <a:gd name="connsiteY2" fmla="*/ 882073 h 1662546"/>
              <a:gd name="connsiteX3" fmla="*/ 1071418 w 1387532"/>
              <a:gd name="connsiteY3" fmla="*/ 1440873 h 1662546"/>
              <a:gd name="connsiteX4" fmla="*/ 471054 w 1387532"/>
              <a:gd name="connsiteY4" fmla="*/ 1602509 h 1662546"/>
              <a:gd name="connsiteX5" fmla="*/ 0 w 1387532"/>
              <a:gd name="connsiteY5" fmla="*/ 1662546 h 1662546"/>
              <a:gd name="connsiteX0" fmla="*/ 872836 w 1395793"/>
              <a:gd name="connsiteY0" fmla="*/ 0 h 1607128"/>
              <a:gd name="connsiteX1" fmla="*/ 1334654 w 1395793"/>
              <a:gd name="connsiteY1" fmla="*/ 212437 h 1607128"/>
              <a:gd name="connsiteX2" fmla="*/ 1362363 w 1395793"/>
              <a:gd name="connsiteY2" fmla="*/ 826655 h 1607128"/>
              <a:gd name="connsiteX3" fmla="*/ 1071418 w 1395793"/>
              <a:gd name="connsiteY3" fmla="*/ 1385455 h 1607128"/>
              <a:gd name="connsiteX4" fmla="*/ 471054 w 1395793"/>
              <a:gd name="connsiteY4" fmla="*/ 1547091 h 1607128"/>
              <a:gd name="connsiteX5" fmla="*/ 0 w 1395793"/>
              <a:gd name="connsiteY5" fmla="*/ 1607128 h 1607128"/>
              <a:gd name="connsiteX0" fmla="*/ 872836 w 1385391"/>
              <a:gd name="connsiteY0" fmla="*/ 0 h 1607128"/>
              <a:gd name="connsiteX1" fmla="*/ 1311563 w 1385391"/>
              <a:gd name="connsiteY1" fmla="*/ 281710 h 1607128"/>
              <a:gd name="connsiteX2" fmla="*/ 1362363 w 1385391"/>
              <a:gd name="connsiteY2" fmla="*/ 826655 h 1607128"/>
              <a:gd name="connsiteX3" fmla="*/ 1071418 w 1385391"/>
              <a:gd name="connsiteY3" fmla="*/ 1385455 h 1607128"/>
              <a:gd name="connsiteX4" fmla="*/ 471054 w 1385391"/>
              <a:gd name="connsiteY4" fmla="*/ 1547091 h 1607128"/>
              <a:gd name="connsiteX5" fmla="*/ 0 w 1385391"/>
              <a:gd name="connsiteY5" fmla="*/ 1607128 h 1607128"/>
              <a:gd name="connsiteX0" fmla="*/ 872836 w 1414864"/>
              <a:gd name="connsiteY0" fmla="*/ 0 h 1607128"/>
              <a:gd name="connsiteX1" fmla="*/ 1311563 w 1414864"/>
              <a:gd name="connsiteY1" fmla="*/ 281710 h 1607128"/>
              <a:gd name="connsiteX2" fmla="*/ 1399308 w 1414864"/>
              <a:gd name="connsiteY2" fmla="*/ 831274 h 1607128"/>
              <a:gd name="connsiteX3" fmla="*/ 1071418 w 1414864"/>
              <a:gd name="connsiteY3" fmla="*/ 1385455 h 1607128"/>
              <a:gd name="connsiteX4" fmla="*/ 471054 w 1414864"/>
              <a:gd name="connsiteY4" fmla="*/ 1547091 h 1607128"/>
              <a:gd name="connsiteX5" fmla="*/ 0 w 1414864"/>
              <a:gd name="connsiteY5" fmla="*/ 1607128 h 1607128"/>
              <a:gd name="connsiteX0" fmla="*/ 872836 w 1414864"/>
              <a:gd name="connsiteY0" fmla="*/ 0 h 1607128"/>
              <a:gd name="connsiteX1" fmla="*/ 1311563 w 1414864"/>
              <a:gd name="connsiteY1" fmla="*/ 281710 h 1607128"/>
              <a:gd name="connsiteX2" fmla="*/ 1399308 w 1414864"/>
              <a:gd name="connsiteY2" fmla="*/ 831274 h 1607128"/>
              <a:gd name="connsiteX3" fmla="*/ 1071418 w 1414864"/>
              <a:gd name="connsiteY3" fmla="*/ 1385455 h 1607128"/>
              <a:gd name="connsiteX4" fmla="*/ 614218 w 1414864"/>
              <a:gd name="connsiteY4" fmla="*/ 1542473 h 1607128"/>
              <a:gd name="connsiteX5" fmla="*/ 0 w 1414864"/>
              <a:gd name="connsiteY5" fmla="*/ 1607128 h 160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4864" h="1607128">
                <a:moveTo>
                  <a:pt x="872836" y="0"/>
                </a:moveTo>
                <a:cubicBezTo>
                  <a:pt x="997527" y="60421"/>
                  <a:pt x="1223818" y="143164"/>
                  <a:pt x="1311563" y="281710"/>
                </a:cubicBezTo>
                <a:cubicBezTo>
                  <a:pt x="1399308" y="420256"/>
                  <a:pt x="1439332" y="647317"/>
                  <a:pt x="1399308" y="831274"/>
                </a:cubicBezTo>
                <a:cubicBezTo>
                  <a:pt x="1359284" y="1015232"/>
                  <a:pt x="1202266" y="1266922"/>
                  <a:pt x="1071418" y="1385455"/>
                </a:cubicBezTo>
                <a:cubicBezTo>
                  <a:pt x="940570" y="1503988"/>
                  <a:pt x="792788" y="1505528"/>
                  <a:pt x="614218" y="1542473"/>
                </a:cubicBezTo>
                <a:cubicBezTo>
                  <a:pt x="435648" y="1579418"/>
                  <a:pt x="146242" y="1595582"/>
                  <a:pt x="0" y="1607128"/>
                </a:cubicBezTo>
              </a:path>
            </a:pathLst>
          </a:custGeom>
          <a:noFill/>
          <a:ln w="15875">
            <a:solidFill>
              <a:srgbClr val="0070C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52"/>
          </a:p>
        </p:txBody>
      </p:sp>
      <p:sp>
        <p:nvSpPr>
          <p:cNvPr id="21" name="TextBox 20">
            <a:extLst>
              <a:ext uri="{FF2B5EF4-FFF2-40B4-BE49-F238E27FC236}">
                <a16:creationId xmlns:a16="http://schemas.microsoft.com/office/drawing/2014/main" id="{621446F4-D688-2D6B-FF81-DD686C441D30}"/>
              </a:ext>
            </a:extLst>
          </p:cNvPr>
          <p:cNvSpPr txBox="1"/>
          <p:nvPr/>
        </p:nvSpPr>
        <p:spPr>
          <a:xfrm>
            <a:off x="11786330" y="4525849"/>
            <a:ext cx="813043" cy="387350"/>
          </a:xfrm>
          <a:prstGeom prst="rect">
            <a:avLst/>
          </a:prstGeom>
          <a:solidFill>
            <a:schemeClr val="bg1">
              <a:alpha val="64000"/>
            </a:schemeClr>
          </a:solidFill>
        </p:spPr>
        <p:txBody>
          <a:bodyPr wrap="none" rtlCol="0">
            <a:spAutoFit/>
          </a:bodyPr>
          <a:lstStyle/>
          <a:p>
            <a:pPr algn="l"/>
            <a:r>
              <a:rPr lang="en-US" sz="1917" dirty="0" err="1">
                <a:solidFill>
                  <a:srgbClr val="C00000"/>
                </a:solidFill>
                <a:latin typeface="Arial" panose="020B0604020202020204" pitchFamily="34" charset="0"/>
                <a:cs typeface="Arial" panose="020B0604020202020204" pitchFamily="34" charset="0"/>
              </a:rPr>
              <a:t>Proks</a:t>
            </a:r>
            <a:endParaRPr lang="en-US" sz="1917" dirty="0">
              <a:solidFill>
                <a:srgbClr val="C0000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E36BAD9F-5F60-3CF6-9365-3CAE0A5F7D44}"/>
              </a:ext>
            </a:extLst>
          </p:cNvPr>
          <p:cNvSpPr txBox="1"/>
          <p:nvPr/>
        </p:nvSpPr>
        <p:spPr>
          <a:xfrm>
            <a:off x="4076593" y="3136924"/>
            <a:ext cx="1927131" cy="354584"/>
          </a:xfrm>
          <a:prstGeom prst="rect">
            <a:avLst/>
          </a:prstGeom>
          <a:noFill/>
        </p:spPr>
        <p:txBody>
          <a:bodyPr wrap="none" rtlCol="0">
            <a:spAutoFit/>
          </a:bodyPr>
          <a:lstStyle/>
          <a:p>
            <a:pPr algn="l"/>
            <a:r>
              <a:rPr lang="en-US" sz="1704" b="1" dirty="0">
                <a:latin typeface="Arial" panose="020B0604020202020204" pitchFamily="34" charset="0"/>
                <a:cs typeface="Arial" panose="020B0604020202020204" pitchFamily="34" charset="0"/>
              </a:rPr>
              <a:t>Non-coding RNA</a:t>
            </a:r>
          </a:p>
        </p:txBody>
      </p:sp>
      <p:sp>
        <p:nvSpPr>
          <p:cNvPr id="24" name="TextBox 23">
            <a:extLst>
              <a:ext uri="{FF2B5EF4-FFF2-40B4-BE49-F238E27FC236}">
                <a16:creationId xmlns:a16="http://schemas.microsoft.com/office/drawing/2014/main" id="{44C932FD-883E-CD95-519C-933C3A082AC1}"/>
              </a:ext>
            </a:extLst>
          </p:cNvPr>
          <p:cNvSpPr txBox="1"/>
          <p:nvPr/>
        </p:nvSpPr>
        <p:spPr>
          <a:xfrm>
            <a:off x="10595856" y="3144379"/>
            <a:ext cx="1467068" cy="354584"/>
          </a:xfrm>
          <a:prstGeom prst="rect">
            <a:avLst/>
          </a:prstGeom>
          <a:noFill/>
        </p:spPr>
        <p:txBody>
          <a:bodyPr wrap="none" rtlCol="0">
            <a:spAutoFit/>
          </a:bodyPr>
          <a:lstStyle/>
          <a:p>
            <a:pPr algn="l"/>
            <a:r>
              <a:rPr lang="en-US" sz="1704" b="1" dirty="0">
                <a:latin typeface="Arial" panose="020B0604020202020204" pitchFamily="34" charset="0"/>
                <a:cs typeface="Arial" panose="020B0604020202020204" pitchFamily="34" charset="0"/>
              </a:rPr>
              <a:t>Coding RNA</a:t>
            </a:r>
          </a:p>
        </p:txBody>
      </p:sp>
      <p:sp>
        <p:nvSpPr>
          <p:cNvPr id="29" name="object 98">
            <a:extLst>
              <a:ext uri="{FF2B5EF4-FFF2-40B4-BE49-F238E27FC236}">
                <a16:creationId xmlns:a16="http://schemas.microsoft.com/office/drawing/2014/main" id="{508416F7-20B9-F4BF-5D4E-3F10C6F0C959}"/>
              </a:ext>
            </a:extLst>
          </p:cNvPr>
          <p:cNvSpPr/>
          <p:nvPr/>
        </p:nvSpPr>
        <p:spPr>
          <a:xfrm>
            <a:off x="7722357" y="5180917"/>
            <a:ext cx="1478291" cy="1410464"/>
          </a:xfrm>
          <a:prstGeom prst="rect">
            <a:avLst/>
          </a:prstGeom>
          <a:blipFill>
            <a:blip r:embed="rId7" cstate="print"/>
            <a:stretch>
              <a:fillRect l="-8" r="-103198"/>
            </a:stretch>
          </a:blipFill>
        </p:spPr>
        <p:txBody>
          <a:bodyPr wrap="square" lIns="0" tIns="0" rIns="0" bIns="0" rtlCol="0"/>
          <a:lstStyle/>
          <a:p>
            <a:endParaRPr sz="1984"/>
          </a:p>
        </p:txBody>
      </p:sp>
      <p:sp>
        <p:nvSpPr>
          <p:cNvPr id="42" name="TextBox 41">
            <a:extLst>
              <a:ext uri="{FF2B5EF4-FFF2-40B4-BE49-F238E27FC236}">
                <a16:creationId xmlns:a16="http://schemas.microsoft.com/office/drawing/2014/main" id="{E8B182E8-40CF-572E-7621-CD91F15E91CE}"/>
              </a:ext>
            </a:extLst>
          </p:cNvPr>
          <p:cNvSpPr txBox="1"/>
          <p:nvPr/>
        </p:nvSpPr>
        <p:spPr>
          <a:xfrm>
            <a:off x="7959324" y="6497127"/>
            <a:ext cx="1167307" cy="354584"/>
          </a:xfrm>
          <a:prstGeom prst="rect">
            <a:avLst/>
          </a:prstGeom>
          <a:noFill/>
        </p:spPr>
        <p:txBody>
          <a:bodyPr wrap="none" rtlCol="0">
            <a:spAutoFit/>
          </a:bodyPr>
          <a:lstStyle/>
          <a:p>
            <a:pPr algn="l"/>
            <a:r>
              <a:rPr lang="en-US" sz="1704" b="1" dirty="0">
                <a:latin typeface="Arial" panose="020B0604020202020204" pitchFamily="34" charset="0"/>
                <a:cs typeface="Arial" panose="020B0604020202020204" pitchFamily="34" charset="0"/>
              </a:rPr>
              <a:t>ribosome</a:t>
            </a:r>
          </a:p>
        </p:txBody>
      </p:sp>
      <p:sp>
        <p:nvSpPr>
          <p:cNvPr id="44" name="TextBox 43">
            <a:extLst>
              <a:ext uri="{FF2B5EF4-FFF2-40B4-BE49-F238E27FC236}">
                <a16:creationId xmlns:a16="http://schemas.microsoft.com/office/drawing/2014/main" id="{01071B52-B540-02DD-18AD-7EC3ACAD2E63}"/>
              </a:ext>
            </a:extLst>
          </p:cNvPr>
          <p:cNvSpPr txBox="1"/>
          <p:nvPr/>
        </p:nvSpPr>
        <p:spPr>
          <a:xfrm>
            <a:off x="10156510" y="5805765"/>
            <a:ext cx="1019831" cy="387350"/>
          </a:xfrm>
          <a:prstGeom prst="rect">
            <a:avLst/>
          </a:prstGeom>
          <a:noFill/>
        </p:spPr>
        <p:txBody>
          <a:bodyPr wrap="none" rtlCol="0">
            <a:spAutoFit/>
          </a:bodyPr>
          <a:lstStyle/>
          <a:p>
            <a:pPr algn="l"/>
            <a:r>
              <a:rPr lang="en-US" sz="1917" b="1" dirty="0">
                <a:latin typeface="Arial" panose="020B0604020202020204" pitchFamily="34" charset="0"/>
                <a:cs typeface="Arial" panose="020B0604020202020204" pitchFamily="34" charset="0"/>
              </a:rPr>
              <a:t>protein</a:t>
            </a:r>
          </a:p>
        </p:txBody>
      </p:sp>
      <p:sp>
        <p:nvSpPr>
          <p:cNvPr id="2" name="Date Placeholder 1">
            <a:extLst>
              <a:ext uri="{FF2B5EF4-FFF2-40B4-BE49-F238E27FC236}">
                <a16:creationId xmlns:a16="http://schemas.microsoft.com/office/drawing/2014/main" id="{685C7190-6E28-B48A-D5A9-F04EA11E7E63}"/>
              </a:ext>
            </a:extLst>
          </p:cNvPr>
          <p:cNvSpPr>
            <a:spLocks noGrp="1"/>
          </p:cNvSpPr>
          <p:nvPr>
            <p:ph type="dt" sz="half" idx="10"/>
          </p:nvPr>
        </p:nvSpPr>
        <p:spPr/>
        <p:txBody>
          <a:bodyPr/>
          <a:lstStyle/>
          <a:p>
            <a:fld id="{9B344086-C0D0-41D5-BB9F-9FA3B6B9C963}" type="datetime1">
              <a:rPr lang="en-US" smtClean="0"/>
              <a:t>1/25/2025</a:t>
            </a:fld>
            <a:endParaRPr lang="en-US"/>
          </a:p>
        </p:txBody>
      </p:sp>
      <p:sp>
        <p:nvSpPr>
          <p:cNvPr id="17" name="Footer Placeholder 16">
            <a:extLst>
              <a:ext uri="{FF2B5EF4-FFF2-40B4-BE49-F238E27FC236}">
                <a16:creationId xmlns:a16="http://schemas.microsoft.com/office/drawing/2014/main" id="{9D255D1B-EA09-128C-976A-C32B0BBACB46}"/>
              </a:ext>
            </a:extLst>
          </p:cNvPr>
          <p:cNvSpPr>
            <a:spLocks noGrp="1"/>
          </p:cNvSpPr>
          <p:nvPr>
            <p:ph type="ftr" sz="quarter" idx="11"/>
          </p:nvPr>
        </p:nvSpPr>
        <p:spPr/>
        <p:txBody>
          <a:bodyPr/>
          <a:lstStyle/>
          <a:p>
            <a:r>
              <a:rPr lang="en-US"/>
              <a:t>Drugs and Disease Spring 2025 - Lecture 3</a:t>
            </a:r>
          </a:p>
        </p:txBody>
      </p:sp>
      <p:sp>
        <p:nvSpPr>
          <p:cNvPr id="20" name="Slide Number Placeholder 19">
            <a:extLst>
              <a:ext uri="{FF2B5EF4-FFF2-40B4-BE49-F238E27FC236}">
                <a16:creationId xmlns:a16="http://schemas.microsoft.com/office/drawing/2014/main" id="{E7A76C88-7AC9-F03C-1E46-97B274C607F3}"/>
              </a:ext>
            </a:extLst>
          </p:cNvPr>
          <p:cNvSpPr>
            <a:spLocks noGrp="1"/>
          </p:cNvSpPr>
          <p:nvPr>
            <p:ph type="sldNum" sz="quarter" idx="12"/>
          </p:nvPr>
        </p:nvSpPr>
        <p:spPr/>
        <p:txBody>
          <a:bodyPr/>
          <a:lstStyle/>
          <a:p>
            <a:fld id="{DC3BB032-4020-48F4-953B-341806DC4A2B}" type="slidenum">
              <a:rPr lang="en-US" smtClean="0"/>
              <a:t>38</a:t>
            </a:fld>
            <a:endParaRPr lang="en-US"/>
          </a:p>
        </p:txBody>
      </p:sp>
    </p:spTree>
  </p:cSld>
  <p:clrMapOvr>
    <a:masterClrMapping/>
  </p:clrMapOvr>
  <p:transition spd="slow" advClick="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624681" y="79755"/>
            <a:ext cx="11556638" cy="471487"/>
          </a:xfrm>
        </p:spPr>
        <p:txBody>
          <a:bodyPr>
            <a:normAutofit fontScale="90000"/>
          </a:bodyPr>
          <a:lstStyle/>
          <a:p>
            <a:pPr eaLnBrk="1" hangingPunct="1"/>
            <a:r>
              <a:rPr lang="en-US" altLang="en-US" sz="2982" dirty="0">
                <a:cs typeface="Arial" panose="020B0604020202020204" pitchFamily="34" charset="0"/>
              </a:rPr>
              <a:t>The Genetic Code – Converting a DNA/RNA Sequence to a Protein</a:t>
            </a:r>
          </a:p>
        </p:txBody>
      </p:sp>
      <p:sp>
        <p:nvSpPr>
          <p:cNvPr id="5" name="TextBox 4">
            <a:extLst>
              <a:ext uri="{FF2B5EF4-FFF2-40B4-BE49-F238E27FC236}">
                <a16:creationId xmlns:a16="http://schemas.microsoft.com/office/drawing/2014/main" id="{4A7B2DB1-30AA-4744-85C1-D2A457F38B45}"/>
              </a:ext>
            </a:extLst>
          </p:cNvPr>
          <p:cNvSpPr txBox="1"/>
          <p:nvPr/>
        </p:nvSpPr>
        <p:spPr>
          <a:xfrm>
            <a:off x="62896" y="5517101"/>
            <a:ext cx="7721123" cy="1272400"/>
          </a:xfrm>
          <a:prstGeom prst="rect">
            <a:avLst/>
          </a:prstGeom>
          <a:noFill/>
        </p:spPr>
        <p:txBody>
          <a:bodyPr wrap="square" rtlCol="0">
            <a:spAutoFit/>
          </a:bodyPr>
          <a:lstStyle/>
          <a:p>
            <a:r>
              <a:rPr lang="en-US" sz="1917" dirty="0">
                <a:latin typeface="Arial" panose="020B0604020202020204" pitchFamily="34" charset="0"/>
                <a:cs typeface="Arial" panose="020B0604020202020204" pitchFamily="34" charset="0"/>
              </a:rPr>
              <a:t>Special Codons:</a:t>
            </a:r>
          </a:p>
          <a:p>
            <a:pPr lvl="1"/>
            <a:r>
              <a:rPr lang="en-US" sz="1917" dirty="0">
                <a:latin typeface="Arial" panose="020B0604020202020204" pitchFamily="34" charset="0"/>
                <a:cs typeface="Arial" panose="020B0604020202020204" pitchFamily="34" charset="0"/>
              </a:rPr>
              <a:t>AUG = Is used to begin almost all proteins that are synthesized on the ribosome, codes for methionine when found internally.</a:t>
            </a:r>
          </a:p>
          <a:p>
            <a:pPr lvl="1"/>
            <a:r>
              <a:rPr lang="en-US" sz="1917" dirty="0">
                <a:latin typeface="Arial" panose="020B0604020202020204" pitchFamily="34" charset="0"/>
                <a:cs typeface="Arial" panose="020B0604020202020204" pitchFamily="34" charset="0"/>
              </a:rPr>
              <a:t>UAA, UAG, UGA = stop codons, terminate synthesis</a:t>
            </a:r>
          </a:p>
        </p:txBody>
      </p:sp>
      <p:sp>
        <p:nvSpPr>
          <p:cNvPr id="2" name="TextBox 1">
            <a:extLst>
              <a:ext uri="{FF2B5EF4-FFF2-40B4-BE49-F238E27FC236}">
                <a16:creationId xmlns:a16="http://schemas.microsoft.com/office/drawing/2014/main" id="{ABF48C04-ED60-40B0-B75F-9534000A2BD5}"/>
              </a:ext>
            </a:extLst>
          </p:cNvPr>
          <p:cNvSpPr txBox="1"/>
          <p:nvPr/>
        </p:nvSpPr>
        <p:spPr>
          <a:xfrm>
            <a:off x="140673" y="4336051"/>
            <a:ext cx="7069946" cy="1272400"/>
          </a:xfrm>
          <a:prstGeom prst="rect">
            <a:avLst/>
          </a:prstGeom>
          <a:noFill/>
        </p:spPr>
        <p:txBody>
          <a:bodyPr wrap="square" rtlCol="0">
            <a:spAutoFit/>
          </a:bodyPr>
          <a:lstStyle/>
          <a:p>
            <a:pPr marL="242259" indent="-242259">
              <a:buFont typeface="Arial" panose="020B0604020202020204" pitchFamily="34" charset="0"/>
              <a:buChar char="•"/>
            </a:pPr>
            <a:r>
              <a:rPr lang="en-US" sz="1917" dirty="0">
                <a:latin typeface="Arial" panose="020B0604020202020204" pitchFamily="34" charset="0"/>
              </a:rPr>
              <a:t>Each codon codes for one amino acid.</a:t>
            </a:r>
          </a:p>
          <a:p>
            <a:pPr marL="242259" indent="-242259">
              <a:buFont typeface="Arial" panose="020B0604020202020204" pitchFamily="34" charset="0"/>
              <a:buChar char="•"/>
            </a:pPr>
            <a:r>
              <a:rPr lang="en-US" sz="1917" dirty="0">
                <a:latin typeface="Arial" panose="020B0604020202020204" pitchFamily="34" charset="0"/>
              </a:rPr>
              <a:t>Many amino acids are coded by more than one codon.</a:t>
            </a:r>
          </a:p>
          <a:p>
            <a:pPr marL="242259" indent="-242259">
              <a:buFont typeface="Arial" panose="020B0604020202020204" pitchFamily="34" charset="0"/>
              <a:buChar char="•"/>
            </a:pPr>
            <a:r>
              <a:rPr lang="en-US" sz="1917" dirty="0">
                <a:latin typeface="Arial" panose="020B0604020202020204" pitchFamily="34" charset="0"/>
              </a:rPr>
              <a:t>Most organisms use the same codon table – some codons have different meanings in some organisms.</a:t>
            </a:r>
          </a:p>
        </p:txBody>
      </p:sp>
      <p:sp>
        <p:nvSpPr>
          <p:cNvPr id="3" name="TextBox 2">
            <a:extLst>
              <a:ext uri="{FF2B5EF4-FFF2-40B4-BE49-F238E27FC236}">
                <a16:creationId xmlns:a16="http://schemas.microsoft.com/office/drawing/2014/main" id="{586A7C1E-E665-4E82-861F-A278778A6F30}"/>
              </a:ext>
            </a:extLst>
          </p:cNvPr>
          <p:cNvSpPr txBox="1"/>
          <p:nvPr/>
        </p:nvSpPr>
        <p:spPr>
          <a:xfrm>
            <a:off x="6126189" y="3096889"/>
            <a:ext cx="5604419" cy="562013"/>
          </a:xfrm>
          <a:prstGeom prst="rect">
            <a:avLst/>
          </a:prstGeom>
          <a:noFill/>
        </p:spPr>
        <p:txBody>
          <a:bodyPr wrap="none" rtlCol="0">
            <a:spAutoFit/>
          </a:bodyPr>
          <a:lstStyle/>
          <a:p>
            <a:r>
              <a:rPr lang="en-US" sz="3052" dirty="0">
                <a:latin typeface="Courier New" panose="02070309020205020404" pitchFamily="49" charset="0"/>
                <a:cs typeface="Courier New" panose="02070309020205020404" pitchFamily="49" charset="0"/>
              </a:rPr>
              <a:t>..U-</a:t>
            </a:r>
            <a:r>
              <a:rPr lang="en-US" sz="3052" b="1" dirty="0">
                <a:solidFill>
                  <a:srgbClr val="00B050"/>
                </a:solidFill>
                <a:latin typeface="Courier New" panose="02070309020205020404" pitchFamily="49" charset="0"/>
                <a:cs typeface="Courier New" panose="02070309020205020404" pitchFamily="49" charset="0"/>
              </a:rPr>
              <a:t>AUG</a:t>
            </a:r>
            <a:r>
              <a:rPr lang="en-US" sz="3052" dirty="0">
                <a:latin typeface="Courier New" panose="02070309020205020404" pitchFamily="49" charset="0"/>
                <a:cs typeface="Courier New" panose="02070309020205020404" pitchFamily="49" charset="0"/>
              </a:rPr>
              <a:t>-CCC-AUG-UGG-</a:t>
            </a:r>
            <a:r>
              <a:rPr lang="en-US" sz="3052" b="1" dirty="0">
                <a:solidFill>
                  <a:srgbClr val="C00000"/>
                </a:solidFill>
                <a:latin typeface="Courier New" panose="02070309020205020404" pitchFamily="49" charset="0"/>
                <a:cs typeface="Courier New" panose="02070309020205020404" pitchFamily="49" charset="0"/>
              </a:rPr>
              <a:t>UAA</a:t>
            </a:r>
          </a:p>
        </p:txBody>
      </p:sp>
      <p:sp>
        <p:nvSpPr>
          <p:cNvPr id="7" name="TextBox 6">
            <a:extLst>
              <a:ext uri="{FF2B5EF4-FFF2-40B4-BE49-F238E27FC236}">
                <a16:creationId xmlns:a16="http://schemas.microsoft.com/office/drawing/2014/main" id="{00BFD2D2-0FB6-42ED-A1FC-680B7F5392F3}"/>
              </a:ext>
            </a:extLst>
          </p:cNvPr>
          <p:cNvSpPr txBox="1"/>
          <p:nvPr/>
        </p:nvSpPr>
        <p:spPr>
          <a:xfrm>
            <a:off x="5796961" y="1071711"/>
            <a:ext cx="5604419" cy="562013"/>
          </a:xfrm>
          <a:prstGeom prst="rect">
            <a:avLst/>
          </a:prstGeom>
          <a:noFill/>
        </p:spPr>
        <p:txBody>
          <a:bodyPr wrap="none" rtlCol="0">
            <a:spAutoFit/>
          </a:bodyPr>
          <a:lstStyle/>
          <a:p>
            <a:r>
              <a:rPr lang="en-US" sz="3052" dirty="0">
                <a:latin typeface="Courier New" panose="02070309020205020404" pitchFamily="49" charset="0"/>
                <a:cs typeface="Courier New" panose="02070309020205020404" pitchFamily="49" charset="0"/>
              </a:rPr>
              <a:t>....ATATGCCCATGTGGTAA..</a:t>
            </a:r>
          </a:p>
        </p:txBody>
      </p:sp>
      <p:cxnSp>
        <p:nvCxnSpPr>
          <p:cNvPr id="8" name="Straight Arrow Connector 7">
            <a:extLst>
              <a:ext uri="{FF2B5EF4-FFF2-40B4-BE49-F238E27FC236}">
                <a16:creationId xmlns:a16="http://schemas.microsoft.com/office/drawing/2014/main" id="{A11F2E5F-FEA6-4E68-9852-12D75CA816A9}"/>
              </a:ext>
            </a:extLst>
          </p:cNvPr>
          <p:cNvCxnSpPr/>
          <p:nvPr/>
        </p:nvCxnSpPr>
        <p:spPr>
          <a:xfrm>
            <a:off x="7789982" y="1589423"/>
            <a:ext cx="0" cy="4657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514E06F-681B-4BBD-A437-4313B1EED2A9}"/>
              </a:ext>
            </a:extLst>
          </p:cNvPr>
          <p:cNvCxnSpPr/>
          <p:nvPr/>
        </p:nvCxnSpPr>
        <p:spPr>
          <a:xfrm>
            <a:off x="7789982" y="2601146"/>
            <a:ext cx="0" cy="4657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D384A5D-3292-49BD-A1AF-2820D7237F51}"/>
              </a:ext>
            </a:extLst>
          </p:cNvPr>
          <p:cNvCxnSpPr>
            <a:cxnSpLocks/>
          </p:cNvCxnSpPr>
          <p:nvPr/>
        </p:nvCxnSpPr>
        <p:spPr>
          <a:xfrm>
            <a:off x="7784019" y="3703638"/>
            <a:ext cx="0" cy="10646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14D977F-DD28-445E-BE36-3417C37A047F}"/>
              </a:ext>
            </a:extLst>
          </p:cNvPr>
          <p:cNvSpPr txBox="1"/>
          <p:nvPr/>
        </p:nvSpPr>
        <p:spPr>
          <a:xfrm>
            <a:off x="9732933" y="1458967"/>
            <a:ext cx="1823704" cy="354584"/>
          </a:xfrm>
          <a:prstGeom prst="rect">
            <a:avLst/>
          </a:prstGeom>
          <a:noFill/>
        </p:spPr>
        <p:txBody>
          <a:bodyPr wrap="none" rtlCol="0">
            <a:spAutoFit/>
          </a:bodyPr>
          <a:lstStyle/>
          <a:p>
            <a:r>
              <a:rPr lang="en-US" sz="1704" dirty="0">
                <a:latin typeface="Arial" panose="020B0604020202020204" pitchFamily="34" charset="0"/>
              </a:rPr>
              <a:t>(DNA Sequence)</a:t>
            </a:r>
          </a:p>
        </p:txBody>
      </p:sp>
      <p:sp>
        <p:nvSpPr>
          <p:cNvPr id="13" name="TextBox 12">
            <a:extLst>
              <a:ext uri="{FF2B5EF4-FFF2-40B4-BE49-F238E27FC236}">
                <a16:creationId xmlns:a16="http://schemas.microsoft.com/office/drawing/2014/main" id="{169EAC97-B5EA-408E-950C-7478DE1F276E}"/>
              </a:ext>
            </a:extLst>
          </p:cNvPr>
          <p:cNvSpPr txBox="1"/>
          <p:nvPr/>
        </p:nvSpPr>
        <p:spPr>
          <a:xfrm>
            <a:off x="6126188" y="2025138"/>
            <a:ext cx="5368777" cy="562013"/>
          </a:xfrm>
          <a:prstGeom prst="rect">
            <a:avLst/>
          </a:prstGeom>
          <a:noFill/>
        </p:spPr>
        <p:txBody>
          <a:bodyPr wrap="none" rtlCol="0">
            <a:spAutoFit/>
          </a:bodyPr>
          <a:lstStyle/>
          <a:p>
            <a:r>
              <a:rPr lang="en-US" sz="3052" dirty="0">
                <a:latin typeface="Courier New" panose="02070309020205020404" pitchFamily="49" charset="0"/>
                <a:cs typeface="Courier New" panose="02070309020205020404" pitchFamily="49" charset="0"/>
              </a:rPr>
              <a:t>...AUAUGCCCAUGUGGUAA..</a:t>
            </a:r>
          </a:p>
        </p:txBody>
      </p:sp>
      <p:sp>
        <p:nvSpPr>
          <p:cNvPr id="14" name="TextBox 13">
            <a:extLst>
              <a:ext uri="{FF2B5EF4-FFF2-40B4-BE49-F238E27FC236}">
                <a16:creationId xmlns:a16="http://schemas.microsoft.com/office/drawing/2014/main" id="{40652869-3C3B-44F0-981E-4004DA041A3E}"/>
              </a:ext>
            </a:extLst>
          </p:cNvPr>
          <p:cNvSpPr txBox="1"/>
          <p:nvPr/>
        </p:nvSpPr>
        <p:spPr>
          <a:xfrm>
            <a:off x="9674164" y="2392423"/>
            <a:ext cx="2006447" cy="354584"/>
          </a:xfrm>
          <a:prstGeom prst="rect">
            <a:avLst/>
          </a:prstGeom>
          <a:noFill/>
        </p:spPr>
        <p:txBody>
          <a:bodyPr wrap="none" rtlCol="0">
            <a:spAutoFit/>
          </a:bodyPr>
          <a:lstStyle/>
          <a:p>
            <a:r>
              <a:rPr lang="en-US" sz="1704" dirty="0">
                <a:latin typeface="Arial" panose="020B0604020202020204" pitchFamily="34" charset="0"/>
              </a:rPr>
              <a:t>(mRNA Sequence)</a:t>
            </a:r>
          </a:p>
        </p:txBody>
      </p:sp>
      <p:sp>
        <p:nvSpPr>
          <p:cNvPr id="15" name="TextBox 14">
            <a:extLst>
              <a:ext uri="{FF2B5EF4-FFF2-40B4-BE49-F238E27FC236}">
                <a16:creationId xmlns:a16="http://schemas.microsoft.com/office/drawing/2014/main" id="{5D9F76E6-8C8C-4AAA-9D14-7DD8B0EA0AC9}"/>
              </a:ext>
            </a:extLst>
          </p:cNvPr>
          <p:cNvSpPr txBox="1"/>
          <p:nvPr/>
        </p:nvSpPr>
        <p:spPr>
          <a:xfrm>
            <a:off x="9820579" y="3549401"/>
            <a:ext cx="2838979" cy="1141338"/>
          </a:xfrm>
          <a:prstGeom prst="rect">
            <a:avLst/>
          </a:prstGeom>
          <a:noFill/>
        </p:spPr>
        <p:txBody>
          <a:bodyPr wrap="square" rtlCol="0">
            <a:spAutoFit/>
          </a:bodyPr>
          <a:lstStyle/>
          <a:p>
            <a:r>
              <a:rPr lang="en-US" sz="1704" dirty="0">
                <a:latin typeface="Arial" panose="020B0604020202020204" pitchFamily="34" charset="0"/>
              </a:rPr>
              <a:t>(Punctuated  RNA sequence – how the ribosome interprets the sequence)</a:t>
            </a:r>
          </a:p>
        </p:txBody>
      </p:sp>
      <p:sp>
        <p:nvSpPr>
          <p:cNvPr id="12" name="TextBox 11">
            <a:extLst>
              <a:ext uri="{FF2B5EF4-FFF2-40B4-BE49-F238E27FC236}">
                <a16:creationId xmlns:a16="http://schemas.microsoft.com/office/drawing/2014/main" id="{D28C1C78-42E3-46FC-B744-2453DADC0619}"/>
              </a:ext>
            </a:extLst>
          </p:cNvPr>
          <p:cNvSpPr txBox="1"/>
          <p:nvPr/>
        </p:nvSpPr>
        <p:spPr>
          <a:xfrm>
            <a:off x="10466804" y="5687781"/>
            <a:ext cx="2068195" cy="354584"/>
          </a:xfrm>
          <a:prstGeom prst="rect">
            <a:avLst/>
          </a:prstGeom>
          <a:noFill/>
        </p:spPr>
        <p:txBody>
          <a:bodyPr wrap="none" rtlCol="0">
            <a:spAutoFit/>
          </a:bodyPr>
          <a:lstStyle/>
          <a:p>
            <a:r>
              <a:rPr lang="en-US" sz="1704" dirty="0">
                <a:latin typeface="Arial" panose="020B0604020202020204" pitchFamily="34" charset="0"/>
              </a:rPr>
              <a:t>(Protein Sequence)</a:t>
            </a:r>
          </a:p>
        </p:txBody>
      </p:sp>
      <p:pic>
        <p:nvPicPr>
          <p:cNvPr id="4" name="Picture 4">
            <a:extLst>
              <a:ext uri="{FF2B5EF4-FFF2-40B4-BE49-F238E27FC236}">
                <a16:creationId xmlns:a16="http://schemas.microsoft.com/office/drawing/2014/main" id="{50DFA4F2-5610-4BB9-87F6-C170D94B08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b="3859"/>
          <a:stretch>
            <a:fillRect/>
          </a:stretch>
        </p:blipFill>
        <p:spPr bwMode="auto">
          <a:xfrm>
            <a:off x="62897" y="674181"/>
            <a:ext cx="5950562" cy="363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a:extLst>
              <a:ext uri="{FF2B5EF4-FFF2-40B4-BE49-F238E27FC236}">
                <a16:creationId xmlns:a16="http://schemas.microsoft.com/office/drawing/2014/main" id="{4B474994-1D53-49A9-86F1-39EDB16F5B32}"/>
              </a:ext>
            </a:extLst>
          </p:cNvPr>
          <p:cNvSpPr txBox="1"/>
          <p:nvPr/>
        </p:nvSpPr>
        <p:spPr>
          <a:xfrm>
            <a:off x="7222440" y="5346418"/>
            <a:ext cx="3865161" cy="335348"/>
          </a:xfrm>
          <a:prstGeom prst="rect">
            <a:avLst/>
          </a:prstGeom>
          <a:noFill/>
        </p:spPr>
        <p:txBody>
          <a:bodyPr wrap="none" rtlCol="0">
            <a:spAutoFit/>
          </a:bodyPr>
          <a:lstStyle/>
          <a:p>
            <a:r>
              <a:rPr lang="en-US" sz="1579" dirty="0">
                <a:latin typeface="Arial" panose="020B0604020202020204" pitchFamily="34" charset="0"/>
              </a:rPr>
              <a:t>________-________-________-_______</a:t>
            </a:r>
          </a:p>
        </p:txBody>
      </p:sp>
      <p:sp>
        <p:nvSpPr>
          <p:cNvPr id="6" name="TextBox 5">
            <a:extLst>
              <a:ext uri="{FF2B5EF4-FFF2-40B4-BE49-F238E27FC236}">
                <a16:creationId xmlns:a16="http://schemas.microsoft.com/office/drawing/2014/main" id="{7F3E6845-AFF3-708E-A490-118DE2015C93}"/>
              </a:ext>
            </a:extLst>
          </p:cNvPr>
          <p:cNvSpPr txBox="1"/>
          <p:nvPr/>
        </p:nvSpPr>
        <p:spPr>
          <a:xfrm>
            <a:off x="6034256" y="736816"/>
            <a:ext cx="5121915" cy="389787"/>
          </a:xfrm>
          <a:prstGeom prst="rect">
            <a:avLst/>
          </a:prstGeom>
          <a:noFill/>
        </p:spPr>
        <p:txBody>
          <a:bodyPr wrap="none" rtlCol="0">
            <a:spAutoFit/>
          </a:bodyPr>
          <a:lstStyle/>
          <a:p>
            <a:r>
              <a:rPr lang="en-US" sz="1933" dirty="0">
                <a:latin typeface="Arial" panose="020B0604020202020204" pitchFamily="34" charset="0"/>
              </a:rPr>
              <a:t>Codon = 3 bases that code for an amino acid</a:t>
            </a:r>
          </a:p>
        </p:txBody>
      </p:sp>
      <p:sp>
        <p:nvSpPr>
          <p:cNvPr id="18" name="Date Placeholder 17">
            <a:extLst>
              <a:ext uri="{FF2B5EF4-FFF2-40B4-BE49-F238E27FC236}">
                <a16:creationId xmlns:a16="http://schemas.microsoft.com/office/drawing/2014/main" id="{67DD3B27-B1AC-7D37-004B-31A78984536F}"/>
              </a:ext>
            </a:extLst>
          </p:cNvPr>
          <p:cNvSpPr>
            <a:spLocks noGrp="1"/>
          </p:cNvSpPr>
          <p:nvPr>
            <p:ph type="dt" sz="half" idx="10"/>
          </p:nvPr>
        </p:nvSpPr>
        <p:spPr/>
        <p:txBody>
          <a:bodyPr/>
          <a:lstStyle/>
          <a:p>
            <a:fld id="{C65442A8-D321-4846-80C0-D713730C30F8}" type="datetime1">
              <a:rPr lang="en-US" smtClean="0"/>
              <a:t>1/25/2025</a:t>
            </a:fld>
            <a:endParaRPr lang="en-US"/>
          </a:p>
        </p:txBody>
      </p:sp>
      <p:sp>
        <p:nvSpPr>
          <p:cNvPr id="21" name="Footer Placeholder 20">
            <a:extLst>
              <a:ext uri="{FF2B5EF4-FFF2-40B4-BE49-F238E27FC236}">
                <a16:creationId xmlns:a16="http://schemas.microsoft.com/office/drawing/2014/main" id="{931AE000-EF4C-9C99-FB4C-3C2184947C04}"/>
              </a:ext>
            </a:extLst>
          </p:cNvPr>
          <p:cNvSpPr>
            <a:spLocks noGrp="1"/>
          </p:cNvSpPr>
          <p:nvPr>
            <p:ph type="ftr" sz="quarter" idx="11"/>
          </p:nvPr>
        </p:nvSpPr>
        <p:spPr/>
        <p:txBody>
          <a:bodyPr/>
          <a:lstStyle/>
          <a:p>
            <a:r>
              <a:rPr lang="en-US"/>
              <a:t>Drugs and Disease Spring 2025 - Lecture 3</a:t>
            </a:r>
          </a:p>
        </p:txBody>
      </p:sp>
      <p:sp>
        <p:nvSpPr>
          <p:cNvPr id="22" name="Slide Number Placeholder 21">
            <a:extLst>
              <a:ext uri="{FF2B5EF4-FFF2-40B4-BE49-F238E27FC236}">
                <a16:creationId xmlns:a16="http://schemas.microsoft.com/office/drawing/2014/main" id="{8DD7EBF7-FED7-EA3E-AE74-B18AC88E196D}"/>
              </a:ext>
            </a:extLst>
          </p:cNvPr>
          <p:cNvSpPr>
            <a:spLocks noGrp="1"/>
          </p:cNvSpPr>
          <p:nvPr>
            <p:ph type="sldNum" sz="quarter" idx="12"/>
          </p:nvPr>
        </p:nvSpPr>
        <p:spPr/>
        <p:txBody>
          <a:bodyPr/>
          <a:lstStyle/>
          <a:p>
            <a:fld id="{DC3BB032-4020-48F4-953B-341806DC4A2B}" type="slidenum">
              <a:rPr lang="en-US" smtClean="0"/>
              <a:t>39</a:t>
            </a:fld>
            <a:endParaRPr lang="en-US"/>
          </a:p>
        </p:txBody>
      </p:sp>
    </p:spTree>
  </p:cSld>
  <p:clrMapOvr>
    <a:masterClrMapping/>
  </p:clrMapOvr>
  <p:transition spd="slow"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4145"/>
          <a:stretch/>
        </p:blipFill>
        <p:spPr>
          <a:xfrm>
            <a:off x="1843881" y="1456063"/>
            <a:ext cx="5761722" cy="2280854"/>
          </a:xfrm>
          <a:prstGeom prst="rect">
            <a:avLst/>
          </a:prstGeom>
        </p:spPr>
      </p:pic>
      <p:sp>
        <p:nvSpPr>
          <p:cNvPr id="3" name="TextBox 2">
            <a:extLst>
              <a:ext uri="{FF2B5EF4-FFF2-40B4-BE49-F238E27FC236}">
                <a16:creationId xmlns:a16="http://schemas.microsoft.com/office/drawing/2014/main" id="{9178CF9C-75A6-4950-8022-4CBC24194EE8}"/>
              </a:ext>
            </a:extLst>
          </p:cNvPr>
          <p:cNvSpPr txBox="1"/>
          <p:nvPr/>
        </p:nvSpPr>
        <p:spPr>
          <a:xfrm>
            <a:off x="2834481" y="70122"/>
            <a:ext cx="8637208" cy="523220"/>
          </a:xfrm>
          <a:prstGeom prst="rect">
            <a:avLst/>
          </a:prstGeom>
          <a:noFill/>
        </p:spPr>
        <p:txBody>
          <a:bodyPr wrap="square" rtlCol="0">
            <a:spAutoFit/>
          </a:bodyPr>
          <a:lstStyle/>
          <a:p>
            <a:pPr algn="ctr"/>
            <a:r>
              <a:rPr lang="en-US" sz="2800" dirty="0">
                <a:latin typeface="Arial" panose="020B0604020202020204" pitchFamily="34" charset="0"/>
              </a:rPr>
              <a:t>Surface Mutations May Also Lead to Disease</a:t>
            </a:r>
          </a:p>
        </p:txBody>
      </p:sp>
      <p:sp>
        <p:nvSpPr>
          <p:cNvPr id="4" name="TextBox 3">
            <a:extLst>
              <a:ext uri="{FF2B5EF4-FFF2-40B4-BE49-F238E27FC236}">
                <a16:creationId xmlns:a16="http://schemas.microsoft.com/office/drawing/2014/main" id="{B3FE1961-1F26-4C3B-B6C3-581518942DAB}"/>
              </a:ext>
            </a:extLst>
          </p:cNvPr>
          <p:cNvSpPr txBox="1"/>
          <p:nvPr/>
        </p:nvSpPr>
        <p:spPr>
          <a:xfrm>
            <a:off x="7898699" y="2264570"/>
            <a:ext cx="2921437" cy="1323439"/>
          </a:xfrm>
          <a:prstGeom prst="rect">
            <a:avLst/>
          </a:prstGeom>
          <a:noFill/>
        </p:spPr>
        <p:txBody>
          <a:bodyPr wrap="square" rtlCol="0">
            <a:spAutoFit/>
          </a:bodyPr>
          <a:lstStyle/>
          <a:p>
            <a:r>
              <a:rPr lang="en-US" sz="2000" dirty="0">
                <a:latin typeface="Arial" panose="020B0604020202020204" pitchFamily="34" charset="0"/>
              </a:rPr>
              <a:t>A single change in the amino acid sequence can change the function of a protein</a:t>
            </a:r>
          </a:p>
        </p:txBody>
      </p:sp>
      <p:sp>
        <p:nvSpPr>
          <p:cNvPr id="9" name="TextBox 8">
            <a:extLst>
              <a:ext uri="{FF2B5EF4-FFF2-40B4-BE49-F238E27FC236}">
                <a16:creationId xmlns:a16="http://schemas.microsoft.com/office/drawing/2014/main" id="{289901AC-D3DF-40E7-92D8-E1F265066D60}"/>
              </a:ext>
            </a:extLst>
          </p:cNvPr>
          <p:cNvSpPr txBox="1"/>
          <p:nvPr/>
        </p:nvSpPr>
        <p:spPr>
          <a:xfrm>
            <a:off x="730359" y="868644"/>
            <a:ext cx="6632137" cy="400110"/>
          </a:xfrm>
          <a:prstGeom prst="rect">
            <a:avLst/>
          </a:prstGeom>
          <a:noFill/>
        </p:spPr>
        <p:txBody>
          <a:bodyPr wrap="none" rtlCol="0">
            <a:spAutoFit/>
          </a:bodyPr>
          <a:lstStyle/>
          <a:p>
            <a:r>
              <a:rPr lang="en-US" sz="2000" dirty="0">
                <a:latin typeface="Arial" panose="020B0604020202020204" pitchFamily="34" charset="0"/>
              </a:rPr>
              <a:t>Effect of mutations on protein folding – sickle cell anemia</a:t>
            </a:r>
          </a:p>
        </p:txBody>
      </p:sp>
      <p:sp>
        <p:nvSpPr>
          <p:cNvPr id="7" name="Date Placeholder 6">
            <a:extLst>
              <a:ext uri="{FF2B5EF4-FFF2-40B4-BE49-F238E27FC236}">
                <a16:creationId xmlns:a16="http://schemas.microsoft.com/office/drawing/2014/main" id="{363DFAF2-2959-AA42-5722-98F6EEAAA97D}"/>
              </a:ext>
            </a:extLst>
          </p:cNvPr>
          <p:cNvSpPr>
            <a:spLocks noGrp="1"/>
          </p:cNvSpPr>
          <p:nvPr>
            <p:ph type="dt" sz="half" idx="10"/>
          </p:nvPr>
        </p:nvSpPr>
        <p:spPr/>
        <p:txBody>
          <a:bodyPr/>
          <a:lstStyle/>
          <a:p>
            <a:fld id="{E8C3AA42-8EC1-4EC5-A573-A6A3A9765CA6}" type="datetime1">
              <a:rPr lang="en-US" smtClean="0"/>
              <a:t>1/25/2025</a:t>
            </a:fld>
            <a:endParaRPr lang="en-US"/>
          </a:p>
        </p:txBody>
      </p:sp>
      <p:sp>
        <p:nvSpPr>
          <p:cNvPr id="8" name="Footer Placeholder 7">
            <a:extLst>
              <a:ext uri="{FF2B5EF4-FFF2-40B4-BE49-F238E27FC236}">
                <a16:creationId xmlns:a16="http://schemas.microsoft.com/office/drawing/2014/main" id="{C81B241A-FE78-967A-3A08-B607C14B7ED1}"/>
              </a:ext>
            </a:extLst>
          </p:cNvPr>
          <p:cNvSpPr>
            <a:spLocks noGrp="1"/>
          </p:cNvSpPr>
          <p:nvPr>
            <p:ph type="ftr" sz="quarter" idx="11"/>
          </p:nvPr>
        </p:nvSpPr>
        <p:spPr/>
        <p:txBody>
          <a:bodyPr/>
          <a:lstStyle/>
          <a:p>
            <a:r>
              <a:rPr lang="en-US"/>
              <a:t>Drugs and Disease Spring 2025 - Lecture 3</a:t>
            </a:r>
          </a:p>
        </p:txBody>
      </p:sp>
      <p:sp>
        <p:nvSpPr>
          <p:cNvPr id="10" name="Slide Number Placeholder 9">
            <a:extLst>
              <a:ext uri="{FF2B5EF4-FFF2-40B4-BE49-F238E27FC236}">
                <a16:creationId xmlns:a16="http://schemas.microsoft.com/office/drawing/2014/main" id="{81EC33F4-B1EF-8286-E78F-228A8379AD40}"/>
              </a:ext>
            </a:extLst>
          </p:cNvPr>
          <p:cNvSpPr>
            <a:spLocks noGrp="1"/>
          </p:cNvSpPr>
          <p:nvPr>
            <p:ph type="sldNum" sz="quarter" idx="12"/>
          </p:nvPr>
        </p:nvSpPr>
        <p:spPr/>
        <p:txBody>
          <a:bodyPr/>
          <a:lstStyle/>
          <a:p>
            <a:fld id="{DC3BB032-4020-48F4-953B-341806DC4A2B}" type="slidenum">
              <a:rPr lang="en-US" smtClean="0"/>
              <a:t>4</a:t>
            </a:fld>
            <a:endParaRPr lang="en-US"/>
          </a:p>
        </p:txBody>
      </p:sp>
      <p:pic>
        <p:nvPicPr>
          <p:cNvPr id="12" name="Picture 11" descr="A colorful spirals of protein&#10;&#10;Description automatically generated with medium confidence">
            <a:extLst>
              <a:ext uri="{FF2B5EF4-FFF2-40B4-BE49-F238E27FC236}">
                <a16:creationId xmlns:a16="http://schemas.microsoft.com/office/drawing/2014/main" id="{E6E57AAA-DC40-6020-DEA5-EB830F2E8D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610" t="5952" r="14192" b="9877"/>
          <a:stretch/>
        </p:blipFill>
        <p:spPr>
          <a:xfrm>
            <a:off x="853281" y="3932237"/>
            <a:ext cx="3352800" cy="2773499"/>
          </a:xfrm>
          <a:prstGeom prst="rect">
            <a:avLst/>
          </a:prstGeom>
        </p:spPr>
      </p:pic>
      <p:sp>
        <p:nvSpPr>
          <p:cNvPr id="13" name="TextBox 12">
            <a:extLst>
              <a:ext uri="{FF2B5EF4-FFF2-40B4-BE49-F238E27FC236}">
                <a16:creationId xmlns:a16="http://schemas.microsoft.com/office/drawing/2014/main" id="{1EC45883-06CB-B442-5B3A-A7D36A466FA5}"/>
              </a:ext>
            </a:extLst>
          </p:cNvPr>
          <p:cNvSpPr txBox="1"/>
          <p:nvPr/>
        </p:nvSpPr>
        <p:spPr>
          <a:xfrm>
            <a:off x="3998260" y="5047409"/>
            <a:ext cx="726482" cy="400110"/>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Glu6</a:t>
            </a:r>
          </a:p>
        </p:txBody>
      </p:sp>
    </p:spTree>
    <p:extLst>
      <p:ext uri="{BB962C8B-B14F-4D97-AF65-F5344CB8AC3E}">
        <p14:creationId xmlns:p14="http://schemas.microsoft.com/office/powerpoint/2010/main" val="17119676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C79A696C-7AB9-4B52-80A8-34A89E174CCA}"/>
              </a:ext>
            </a:extLst>
          </p:cNvPr>
          <p:cNvGraphicFramePr>
            <a:graphicFrameLocks noChangeAspect="1"/>
          </p:cNvGraphicFramePr>
          <p:nvPr/>
        </p:nvGraphicFramePr>
        <p:xfrm>
          <a:off x="850856" y="2590902"/>
          <a:ext cx="10954854" cy="2947670"/>
        </p:xfrm>
        <a:graphic>
          <a:graphicData uri="http://schemas.openxmlformats.org/presentationml/2006/ole">
            <mc:AlternateContent xmlns:mc="http://schemas.openxmlformats.org/markup-compatibility/2006">
              <mc:Choice xmlns:v="urn:schemas-microsoft-com:vml" Requires="v">
                <p:oleObj name="MDLDrawObject Class" r:id="rId2" imgW="15591556" imgH="4114800" progId="MDLDrawOLE.MDLDrawObject.1">
                  <p:embed/>
                </p:oleObj>
              </mc:Choice>
              <mc:Fallback>
                <p:oleObj name="MDLDrawObject Class" r:id="rId2" imgW="15591556" imgH="4114800" progId="MDLDrawOLE.MDLDrawObject.1">
                  <p:embed/>
                  <p:pic>
                    <p:nvPicPr>
                      <p:cNvPr id="5" name="Object 4">
                        <a:extLst>
                          <a:ext uri="{FF2B5EF4-FFF2-40B4-BE49-F238E27FC236}">
                            <a16:creationId xmlns:a16="http://schemas.microsoft.com/office/drawing/2014/main" id="{C79A696C-7AB9-4B52-80A8-34A89E174CCA}"/>
                          </a:ext>
                        </a:extLst>
                      </p:cNvPr>
                      <p:cNvPicPr>
                        <a:picLocks noChangeAspect="1" noChangeArrowheads="1"/>
                      </p:cNvPicPr>
                      <p:nvPr/>
                    </p:nvPicPr>
                    <p:blipFill>
                      <a:blip r:embed="rId3"/>
                      <a:srcRect/>
                      <a:stretch>
                        <a:fillRect/>
                      </a:stretch>
                    </p:blipFill>
                    <p:spPr bwMode="auto">
                      <a:xfrm>
                        <a:off x="850856" y="2590902"/>
                        <a:ext cx="10954854" cy="2947670"/>
                      </a:xfrm>
                      <a:prstGeom prst="rect">
                        <a:avLst/>
                      </a:prstGeom>
                      <a:noFill/>
                    </p:spPr>
                  </p:pic>
                </p:oleObj>
              </mc:Fallback>
            </mc:AlternateContent>
          </a:graphicData>
        </a:graphic>
      </p:graphicFrame>
      <p:sp>
        <p:nvSpPr>
          <p:cNvPr id="6" name="Rectangle 5">
            <a:extLst>
              <a:ext uri="{FF2B5EF4-FFF2-40B4-BE49-F238E27FC236}">
                <a16:creationId xmlns:a16="http://schemas.microsoft.com/office/drawing/2014/main" id="{BDBBBA14-E7DA-41A9-BE91-FC354919F60D}"/>
              </a:ext>
            </a:extLst>
          </p:cNvPr>
          <p:cNvSpPr/>
          <p:nvPr/>
        </p:nvSpPr>
        <p:spPr>
          <a:xfrm>
            <a:off x="319881" y="584635"/>
            <a:ext cx="12510422" cy="1903435"/>
          </a:xfrm>
          <a:prstGeom prst="rect">
            <a:avLst/>
          </a:prstGeom>
        </p:spPr>
        <p:txBody>
          <a:bodyPr wrap="square">
            <a:spAutoFit/>
          </a:bodyPr>
          <a:lstStyle/>
          <a:p>
            <a:pPr marL="342900" indent="-342900">
              <a:spcBef>
                <a:spcPts val="290"/>
              </a:spcBef>
              <a:buFont typeface="Arial" panose="020B0604020202020204" pitchFamily="34" charset="0"/>
              <a:buChar char="•"/>
            </a:pPr>
            <a:r>
              <a:rPr lang="en-US" sz="1925" b="1" dirty="0">
                <a:latin typeface="Arial" panose="020B0604020202020204" pitchFamily="34" charset="0"/>
                <a:ea typeface="Times New Roman" panose="02020603050405020304" pitchFamily="18" charset="0"/>
                <a:cs typeface="Arial" panose="020B0604020202020204" pitchFamily="34" charset="0"/>
              </a:rPr>
              <a:t>DNA polymerases </a:t>
            </a:r>
            <a:r>
              <a:rPr lang="en-US" sz="1925" dirty="0">
                <a:latin typeface="Arial" panose="020B0604020202020204" pitchFamily="34" charset="0"/>
                <a:ea typeface="Times New Roman" panose="02020603050405020304" pitchFamily="18" charset="0"/>
                <a:cs typeface="Arial" panose="020B0604020202020204" pitchFamily="34" charset="0"/>
              </a:rPr>
              <a:t>utilize a </a:t>
            </a:r>
            <a:r>
              <a:rPr lang="en-US" sz="1925" b="1" dirty="0">
                <a:latin typeface="Arial" panose="020B0604020202020204" pitchFamily="34" charset="0"/>
                <a:ea typeface="Times New Roman" panose="02020603050405020304" pitchFamily="18" charset="0"/>
                <a:cs typeface="Arial" panose="020B0604020202020204" pitchFamily="34" charset="0"/>
              </a:rPr>
              <a:t>template</a:t>
            </a:r>
            <a:r>
              <a:rPr lang="en-US" sz="1925" dirty="0">
                <a:latin typeface="Arial" panose="020B0604020202020204" pitchFamily="34" charset="0"/>
                <a:ea typeface="Times New Roman" panose="02020603050405020304" pitchFamily="18" charset="0"/>
                <a:cs typeface="Arial" panose="020B0604020202020204" pitchFamily="34" charset="0"/>
              </a:rPr>
              <a:t> to direct the order of added bases,</a:t>
            </a:r>
          </a:p>
          <a:p>
            <a:pPr marL="342900" indent="-342900">
              <a:spcBef>
                <a:spcPts val="290"/>
              </a:spcBef>
              <a:buFont typeface="Arial" panose="020B0604020202020204" pitchFamily="34" charset="0"/>
              <a:buChar char="•"/>
            </a:pPr>
            <a:r>
              <a:rPr lang="en-US" sz="1925" dirty="0">
                <a:latin typeface="Arial" panose="020B0604020202020204" pitchFamily="34" charset="0"/>
                <a:ea typeface="Times New Roman" panose="02020603050405020304" pitchFamily="18" charset="0"/>
                <a:cs typeface="Arial" panose="020B0604020202020204" pitchFamily="34" charset="0"/>
              </a:rPr>
              <a:t>The enzyme will continue to the end of the template.</a:t>
            </a:r>
            <a:endParaRPr lang="en-US" sz="1925" dirty="0">
              <a:latin typeface="Arial" panose="020B0604020202020204" pitchFamily="34" charset="0"/>
              <a:ea typeface="Times New Roman" panose="02020603050405020304" pitchFamily="18" charset="0"/>
            </a:endParaRPr>
          </a:p>
          <a:p>
            <a:pPr marL="342900" indent="-342900">
              <a:buFont typeface="Arial" panose="020B0604020202020204" pitchFamily="34" charset="0"/>
              <a:buChar char="•"/>
            </a:pPr>
            <a:r>
              <a:rPr lang="en-US" sz="1925" dirty="0">
                <a:latin typeface="Arial" panose="020B0604020202020204" pitchFamily="34" charset="0"/>
                <a:ea typeface="Times New Roman" panose="02020603050405020304" pitchFamily="18" charset="0"/>
                <a:cs typeface="Arial" panose="020B0604020202020204" pitchFamily="34" charset="0"/>
              </a:rPr>
              <a:t>Require a </a:t>
            </a:r>
            <a:r>
              <a:rPr lang="en-US" sz="1925" dirty="0" err="1">
                <a:latin typeface="Arial" panose="020B0604020202020204" pitchFamily="34" charset="0"/>
                <a:ea typeface="Times New Roman" panose="02020603050405020304" pitchFamily="18" charset="0"/>
                <a:cs typeface="Arial" panose="020B0604020202020204" pitchFamily="34" charset="0"/>
              </a:rPr>
              <a:t>basepaired</a:t>
            </a:r>
            <a:r>
              <a:rPr lang="en-US" sz="1925" dirty="0">
                <a:latin typeface="Arial" panose="020B0604020202020204" pitchFamily="34" charset="0"/>
                <a:ea typeface="Times New Roman" panose="02020603050405020304" pitchFamily="18" charset="0"/>
                <a:cs typeface="Arial" panose="020B0604020202020204" pitchFamily="34" charset="0"/>
              </a:rPr>
              <a:t> </a:t>
            </a:r>
            <a:r>
              <a:rPr lang="en-US" sz="1925" b="1" dirty="0">
                <a:latin typeface="Arial" panose="020B0604020202020204" pitchFamily="34" charset="0"/>
                <a:ea typeface="Times New Roman" panose="02020603050405020304" pitchFamily="18" charset="0"/>
                <a:cs typeface="Arial" panose="020B0604020202020204" pitchFamily="34" charset="0"/>
              </a:rPr>
              <a:t>primer </a:t>
            </a:r>
            <a:r>
              <a:rPr lang="en-US" sz="1925" dirty="0">
                <a:latin typeface="Arial" panose="020B0604020202020204" pitchFamily="34" charset="0"/>
                <a:ea typeface="Times New Roman" panose="02020603050405020304" pitchFamily="18" charset="0"/>
                <a:cs typeface="Arial" panose="020B0604020202020204" pitchFamily="34" charset="0"/>
              </a:rPr>
              <a:t>with a 3’OH. Primer can be DNA or RNA, DNA is used for laboratory work, RNA is used by the cell during replication</a:t>
            </a:r>
          </a:p>
          <a:p>
            <a:pPr marL="342900" indent="-342900">
              <a:buFont typeface="Arial" panose="020B0604020202020204" pitchFamily="34" charset="0"/>
              <a:buChar char="•"/>
            </a:pPr>
            <a:r>
              <a:rPr lang="en-US" sz="1925" dirty="0">
                <a:latin typeface="Arial" panose="020B0604020202020204" pitchFamily="34" charset="0"/>
                <a:ea typeface="Times New Roman" panose="02020603050405020304" pitchFamily="18" charset="0"/>
                <a:cs typeface="Arial" panose="020B0604020202020204" pitchFamily="34" charset="0"/>
              </a:rPr>
              <a:t>New dNTP added to the 3' hydroxyl of the existing polymer, elongation in the </a:t>
            </a:r>
            <a:r>
              <a:rPr lang="en-US" sz="1925" b="1" dirty="0">
                <a:latin typeface="Arial" panose="020B0604020202020204" pitchFamily="34" charset="0"/>
                <a:ea typeface="Times New Roman" panose="02020603050405020304" pitchFamily="18" charset="0"/>
                <a:cs typeface="Arial" panose="020B0604020202020204" pitchFamily="34" charset="0"/>
              </a:rPr>
              <a:t>5’ to 3’ direction.</a:t>
            </a:r>
          </a:p>
          <a:p>
            <a:pPr marL="342900" indent="-342900">
              <a:buFont typeface="Arial" panose="020B0604020202020204" pitchFamily="34" charset="0"/>
              <a:buChar char="•"/>
            </a:pPr>
            <a:r>
              <a:rPr lang="en-US" sz="1925" dirty="0">
                <a:latin typeface="Arial" panose="020B0604020202020204" pitchFamily="34" charset="0"/>
                <a:ea typeface="Times New Roman" panose="02020603050405020304" pitchFamily="18" charset="0"/>
                <a:cs typeface="Arial" panose="020B0604020202020204" pitchFamily="34" charset="0"/>
              </a:rPr>
              <a:t>Pyrophosphate (PP) is released and hydrolyzed to two inorganic phosphates.</a:t>
            </a:r>
          </a:p>
        </p:txBody>
      </p:sp>
      <p:grpSp>
        <p:nvGrpSpPr>
          <p:cNvPr id="12" name="Group 11">
            <a:extLst>
              <a:ext uri="{FF2B5EF4-FFF2-40B4-BE49-F238E27FC236}">
                <a16:creationId xmlns:a16="http://schemas.microsoft.com/office/drawing/2014/main" id="{40DDD223-D9EC-43AC-A427-FA2668B6F815}"/>
              </a:ext>
            </a:extLst>
          </p:cNvPr>
          <p:cNvGrpSpPr/>
          <p:nvPr/>
        </p:nvGrpSpPr>
        <p:grpSpPr>
          <a:xfrm>
            <a:off x="4357950" y="5453182"/>
            <a:ext cx="7527726" cy="683646"/>
            <a:chOff x="-899572" y="6004744"/>
            <a:chExt cx="7794634" cy="707886"/>
          </a:xfrm>
        </p:grpSpPr>
        <p:sp>
          <p:nvSpPr>
            <p:cNvPr id="10" name="Rectangle 7">
              <a:extLst>
                <a:ext uri="{FF2B5EF4-FFF2-40B4-BE49-F238E27FC236}">
                  <a16:creationId xmlns:a16="http://schemas.microsoft.com/office/drawing/2014/main" id="{9A54E846-531F-4DC5-B196-B9C316809391}"/>
                </a:ext>
              </a:extLst>
            </p:cNvPr>
            <p:cNvSpPr>
              <a:spLocks noChangeArrowheads="1"/>
            </p:cNvSpPr>
            <p:nvPr/>
          </p:nvSpPr>
          <p:spPr bwMode="auto">
            <a:xfrm>
              <a:off x="-899572" y="6004744"/>
              <a:ext cx="779463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8309" tIns="44154" rIns="88309" bIns="44154" numCol="1" anchor="ctr" anchorCtr="0" compatLnSpc="1">
              <a:prstTxWarp prst="textNoShape">
                <a:avLst/>
              </a:prstTxWarp>
              <a:spAutoFit/>
            </a:bodyPr>
            <a:lstStyle/>
            <a:p>
              <a:pPr defTabSz="883116" eaLnBrk="0" fontAlgn="base" hangingPunct="0">
                <a:spcBef>
                  <a:spcPct val="0"/>
                </a:spcBef>
                <a:spcAft>
                  <a:spcPct val="0"/>
                </a:spcAft>
              </a:pPr>
              <a:r>
                <a:rPr lang="en-US" altLang="en-US" sz="1932" i="1" baseline="30000" dirty="0">
                  <a:latin typeface="Arial" panose="020B0604020202020204" pitchFamily="34" charset="0"/>
                  <a:ea typeface="Times New Roman" panose="02020603050405020304" pitchFamily="18" charset="0"/>
                  <a:cs typeface="Arial" panose="020B0604020202020204" pitchFamily="34" charset="0"/>
                </a:rPr>
                <a:t>          5'</a:t>
              </a:r>
              <a:r>
                <a:rPr lang="en-US" altLang="en-US" sz="1932" i="1" dirty="0">
                  <a:latin typeface="Arial" panose="020B0604020202020204" pitchFamily="34" charset="0"/>
                  <a:ea typeface="Times New Roman" panose="02020603050405020304" pitchFamily="18" charset="0"/>
                  <a:cs typeface="Arial" panose="020B0604020202020204" pitchFamily="34" charset="0"/>
                </a:rPr>
                <a:t>A-T</a:t>
              </a:r>
              <a:r>
                <a:rPr lang="en-US" altLang="en-US" sz="1932" i="1" baseline="30000" dirty="0">
                  <a:latin typeface="Arial" panose="020B0604020202020204" pitchFamily="34" charset="0"/>
                  <a:ea typeface="Times New Roman" panose="02020603050405020304" pitchFamily="18" charset="0"/>
                  <a:cs typeface="Arial" panose="020B0604020202020204" pitchFamily="34" charset="0"/>
                </a:rPr>
                <a:t>3’OH</a:t>
              </a:r>
              <a:r>
                <a:rPr lang="en-US" altLang="en-US" sz="1932" i="1" dirty="0">
                  <a:latin typeface="Arial" panose="020B0604020202020204" pitchFamily="34" charset="0"/>
                  <a:ea typeface="Times New Roman" panose="02020603050405020304" pitchFamily="18" charset="0"/>
                  <a:cs typeface="Arial" panose="020B0604020202020204" pitchFamily="34" charset="0"/>
                </a:rPr>
                <a:t>	                     </a:t>
              </a:r>
              <a:r>
                <a:rPr lang="en-US" altLang="en-US" sz="1932" i="1" baseline="30000" dirty="0">
                  <a:latin typeface="Arial" panose="020B0604020202020204" pitchFamily="34" charset="0"/>
                  <a:ea typeface="Times New Roman" panose="02020603050405020304" pitchFamily="18" charset="0"/>
                  <a:cs typeface="Arial" panose="020B0604020202020204" pitchFamily="34" charset="0"/>
                </a:rPr>
                <a:t>5'</a:t>
              </a:r>
              <a:r>
                <a:rPr lang="en-US" altLang="en-US" sz="1932" i="1" dirty="0">
                  <a:latin typeface="Arial" panose="020B0604020202020204" pitchFamily="34" charset="0"/>
                  <a:ea typeface="Times New Roman" panose="02020603050405020304" pitchFamily="18" charset="0"/>
                  <a:cs typeface="Arial" panose="020B0604020202020204" pitchFamily="34" charset="0"/>
                </a:rPr>
                <a:t>A-T-</a:t>
              </a:r>
              <a:r>
                <a:rPr lang="en-US" altLang="en-US" sz="1932" b="1" i="1" dirty="0">
                  <a:latin typeface="Arial" panose="020B0604020202020204" pitchFamily="34" charset="0"/>
                  <a:ea typeface="Times New Roman" panose="02020603050405020304" pitchFamily="18" charset="0"/>
                  <a:cs typeface="Arial" panose="020B0604020202020204" pitchFamily="34" charset="0"/>
                </a:rPr>
                <a:t>C</a:t>
              </a:r>
              <a:r>
                <a:rPr lang="en-US" altLang="en-US" sz="1932" i="1" baseline="30000" dirty="0">
                  <a:latin typeface="Arial" panose="020B0604020202020204" pitchFamily="34" charset="0"/>
                  <a:ea typeface="Times New Roman" panose="02020603050405020304" pitchFamily="18" charset="0"/>
                  <a:cs typeface="Arial" panose="020B0604020202020204" pitchFamily="34" charset="0"/>
                </a:rPr>
                <a:t>3'OH</a:t>
              </a:r>
              <a:r>
                <a:rPr lang="en-US" altLang="en-US" sz="1932" i="1" dirty="0">
                  <a:latin typeface="Arial" panose="020B0604020202020204" pitchFamily="34" charset="0"/>
                  <a:ea typeface="Times New Roman" panose="02020603050405020304" pitchFamily="18" charset="0"/>
                  <a:cs typeface="Arial" panose="020B0604020202020204" pitchFamily="34" charset="0"/>
                </a:rPr>
                <a:t>	                      </a:t>
              </a:r>
              <a:r>
                <a:rPr lang="en-US" altLang="en-US" sz="1932" i="1" baseline="30000" dirty="0">
                  <a:latin typeface="Arial" panose="020B0604020202020204" pitchFamily="34" charset="0"/>
                  <a:ea typeface="Times New Roman" panose="02020603050405020304" pitchFamily="18" charset="0"/>
                  <a:cs typeface="Arial" panose="020B0604020202020204" pitchFamily="34" charset="0"/>
                </a:rPr>
                <a:t>5'</a:t>
              </a:r>
              <a:r>
                <a:rPr lang="en-US" altLang="en-US" sz="1932" i="1" dirty="0">
                  <a:latin typeface="Arial" panose="020B0604020202020204" pitchFamily="34" charset="0"/>
                  <a:ea typeface="Times New Roman" panose="02020603050405020304" pitchFamily="18" charset="0"/>
                  <a:cs typeface="Arial" panose="020B0604020202020204" pitchFamily="34" charset="0"/>
                </a:rPr>
                <a:t>A-T-C-</a:t>
              </a:r>
              <a:r>
                <a:rPr lang="en-US" altLang="en-US" sz="1932" b="1" i="1" dirty="0">
                  <a:latin typeface="Arial" panose="020B0604020202020204" pitchFamily="34" charset="0"/>
                  <a:ea typeface="Times New Roman" panose="02020603050405020304" pitchFamily="18" charset="0"/>
                  <a:cs typeface="Arial" panose="020B0604020202020204" pitchFamily="34" charset="0"/>
                </a:rPr>
                <a:t>C</a:t>
              </a:r>
              <a:r>
                <a:rPr lang="en-US" altLang="en-US" sz="1932" i="1" baseline="30000" dirty="0">
                  <a:latin typeface="Arial" panose="020B0604020202020204" pitchFamily="34" charset="0"/>
                  <a:ea typeface="Times New Roman" panose="02020603050405020304" pitchFamily="18" charset="0"/>
                  <a:cs typeface="Arial" panose="020B0604020202020204" pitchFamily="34" charset="0"/>
                </a:rPr>
                <a:t>3'OH</a:t>
              </a:r>
              <a:endParaRPr lang="en-US" altLang="en-US" sz="1932" dirty="0">
                <a:latin typeface="Arial" panose="020B0604020202020204" pitchFamily="34" charset="0"/>
              </a:endParaRPr>
            </a:p>
            <a:p>
              <a:pPr defTabSz="883116" eaLnBrk="0" fontAlgn="base" hangingPunct="0">
                <a:spcBef>
                  <a:spcPct val="0"/>
                </a:spcBef>
                <a:spcAft>
                  <a:spcPct val="0"/>
                </a:spcAft>
              </a:pPr>
              <a:r>
                <a:rPr lang="en-US" altLang="en-US" sz="1932" i="1" baseline="30000" dirty="0">
                  <a:latin typeface="Arial" panose="020B0604020202020204" pitchFamily="34" charset="0"/>
                  <a:ea typeface="Times New Roman" panose="02020603050405020304" pitchFamily="18" charset="0"/>
                  <a:cs typeface="Arial" panose="020B0604020202020204" pitchFamily="34" charset="0"/>
                </a:rPr>
                <a:t>3'</a:t>
              </a:r>
              <a:r>
                <a:rPr lang="en-US" altLang="en-US" sz="1932" i="1" dirty="0">
                  <a:latin typeface="Arial" panose="020B0604020202020204" pitchFamily="34" charset="0"/>
                  <a:ea typeface="Times New Roman" panose="02020603050405020304" pitchFamily="18" charset="0"/>
                  <a:cs typeface="Arial" panose="020B0604020202020204" pitchFamily="34" charset="0"/>
                </a:rPr>
                <a:t>-C-T-A-G-G-T-		</a:t>
              </a:r>
              <a:r>
                <a:rPr lang="en-US" altLang="en-US" sz="1932" i="1" baseline="30000" dirty="0">
                  <a:latin typeface="Arial" panose="020B0604020202020204" pitchFamily="34" charset="0"/>
                  <a:ea typeface="Times New Roman" panose="02020603050405020304" pitchFamily="18" charset="0"/>
                  <a:cs typeface="Arial" panose="020B0604020202020204" pitchFamily="34" charset="0"/>
                </a:rPr>
                <a:t>3'</a:t>
              </a:r>
              <a:r>
                <a:rPr lang="en-US" altLang="en-US" sz="1932" i="1" dirty="0">
                  <a:latin typeface="Arial" panose="020B0604020202020204" pitchFamily="34" charset="0"/>
                  <a:ea typeface="Times New Roman" panose="02020603050405020304" pitchFamily="18" charset="0"/>
                  <a:cs typeface="Arial" panose="020B0604020202020204" pitchFamily="34" charset="0"/>
                </a:rPr>
                <a:t>-C-T-A-G-G-T-       </a:t>
              </a:r>
              <a:r>
                <a:rPr lang="en-US" altLang="en-US" sz="1932" dirty="0">
                  <a:latin typeface="Arial" panose="020B0604020202020204" pitchFamily="34" charset="0"/>
                  <a:ea typeface="Times New Roman" panose="02020603050405020304" pitchFamily="18" charset="0"/>
                  <a:cs typeface="Arial" panose="020B0604020202020204" pitchFamily="34" charset="0"/>
                </a:rPr>
                <a:t>	</a:t>
              </a:r>
              <a:r>
                <a:rPr lang="en-US" altLang="en-US" sz="1932" i="1" baseline="30000" dirty="0">
                  <a:latin typeface="Arial" panose="020B0604020202020204" pitchFamily="34" charset="0"/>
                  <a:ea typeface="Times New Roman" panose="02020603050405020304" pitchFamily="18" charset="0"/>
                  <a:cs typeface="Arial" panose="020B0604020202020204" pitchFamily="34" charset="0"/>
                </a:rPr>
                <a:t>3'</a:t>
              </a:r>
              <a:r>
                <a:rPr lang="en-US" altLang="en-US" sz="1932" i="1" dirty="0">
                  <a:latin typeface="Arial" panose="020B0604020202020204" pitchFamily="34" charset="0"/>
                  <a:ea typeface="Times New Roman" panose="02020603050405020304" pitchFamily="18" charset="0"/>
                  <a:cs typeface="Arial" panose="020B0604020202020204" pitchFamily="34" charset="0"/>
                </a:rPr>
                <a:t>-C-T-A-G-G-T-</a:t>
              </a:r>
              <a:endParaRPr lang="en-US" altLang="en-US" sz="1932" dirty="0">
                <a:latin typeface="Arial" panose="020B0604020202020204" pitchFamily="34" charset="0"/>
              </a:endParaRPr>
            </a:p>
          </p:txBody>
        </p:sp>
        <p:sp>
          <p:nvSpPr>
            <p:cNvPr id="7" name="AutoShape 4">
              <a:extLst>
                <a:ext uri="{FF2B5EF4-FFF2-40B4-BE49-F238E27FC236}">
                  <a16:creationId xmlns:a16="http://schemas.microsoft.com/office/drawing/2014/main" id="{409EF46B-99D5-443E-B5E2-0B942BDC014B}"/>
                </a:ext>
              </a:extLst>
            </p:cNvPr>
            <p:cNvSpPr>
              <a:spLocks noChangeArrowheads="1"/>
            </p:cNvSpPr>
            <p:nvPr/>
          </p:nvSpPr>
          <p:spPr bwMode="auto">
            <a:xfrm>
              <a:off x="1074583" y="6238343"/>
              <a:ext cx="460375" cy="120650"/>
            </a:xfrm>
            <a:prstGeom prst="rightArrow">
              <a:avLst>
                <a:gd name="adj1" fmla="val 50000"/>
                <a:gd name="adj2" fmla="val 95395"/>
              </a:avLst>
            </a:prstGeom>
            <a:solidFill>
              <a:srgbClr val="FFFFFF"/>
            </a:solidFill>
            <a:ln w="9525">
              <a:solidFill>
                <a:srgbClr val="000000"/>
              </a:solidFill>
              <a:miter lim="800000"/>
              <a:headEnd/>
              <a:tailEnd/>
            </a:ln>
          </p:spPr>
          <p:txBody>
            <a:bodyPr vert="horz" wrap="square" lIns="88309" tIns="44154" rIns="88309" bIns="44154" numCol="1" anchor="t" anchorCtr="0" compatLnSpc="1">
              <a:prstTxWarp prst="textNoShape">
                <a:avLst/>
              </a:prstTxWarp>
            </a:bodyPr>
            <a:lstStyle/>
            <a:p>
              <a:endParaRPr lang="en-US" sz="1932" dirty="0">
                <a:latin typeface="Arial" panose="020B0604020202020204" pitchFamily="34" charset="0"/>
              </a:endParaRPr>
            </a:p>
          </p:txBody>
        </p:sp>
        <p:sp>
          <p:nvSpPr>
            <p:cNvPr id="8" name="AutoShape 5">
              <a:extLst>
                <a:ext uri="{FF2B5EF4-FFF2-40B4-BE49-F238E27FC236}">
                  <a16:creationId xmlns:a16="http://schemas.microsoft.com/office/drawing/2014/main" id="{05B33101-6B8B-46BC-ADB9-DFF21206D00E}"/>
                </a:ext>
              </a:extLst>
            </p:cNvPr>
            <p:cNvSpPr>
              <a:spLocks noChangeArrowheads="1"/>
            </p:cNvSpPr>
            <p:nvPr/>
          </p:nvSpPr>
          <p:spPr bwMode="auto">
            <a:xfrm>
              <a:off x="3727042" y="6280241"/>
              <a:ext cx="460375" cy="120650"/>
            </a:xfrm>
            <a:prstGeom prst="rightArrow">
              <a:avLst>
                <a:gd name="adj1" fmla="val 50000"/>
                <a:gd name="adj2" fmla="val 95395"/>
              </a:avLst>
            </a:prstGeom>
            <a:solidFill>
              <a:srgbClr val="FFFFFF"/>
            </a:solidFill>
            <a:ln w="9525">
              <a:solidFill>
                <a:srgbClr val="000000"/>
              </a:solidFill>
              <a:miter lim="800000"/>
              <a:headEnd/>
              <a:tailEnd/>
            </a:ln>
          </p:spPr>
          <p:txBody>
            <a:bodyPr vert="horz" wrap="square" lIns="88309" tIns="44154" rIns="88309" bIns="44154" numCol="1" anchor="t" anchorCtr="0" compatLnSpc="1">
              <a:prstTxWarp prst="textNoShape">
                <a:avLst/>
              </a:prstTxWarp>
            </a:bodyPr>
            <a:lstStyle/>
            <a:p>
              <a:endParaRPr lang="en-US" sz="1932" dirty="0">
                <a:latin typeface="Arial" panose="020B0604020202020204" pitchFamily="34" charset="0"/>
              </a:endParaRPr>
            </a:p>
          </p:txBody>
        </p:sp>
      </p:grpSp>
      <p:sp>
        <p:nvSpPr>
          <p:cNvPr id="9" name="Rectangle 6">
            <a:extLst>
              <a:ext uri="{FF2B5EF4-FFF2-40B4-BE49-F238E27FC236}">
                <a16:creationId xmlns:a16="http://schemas.microsoft.com/office/drawing/2014/main" id="{787D91A3-6E67-4019-9FB7-217C59A15C7F}"/>
              </a:ext>
            </a:extLst>
          </p:cNvPr>
          <p:cNvSpPr>
            <a:spLocks noChangeArrowheads="1"/>
          </p:cNvSpPr>
          <p:nvPr/>
        </p:nvSpPr>
        <p:spPr bwMode="auto">
          <a:xfrm>
            <a:off x="1368329" y="4172749"/>
            <a:ext cx="178405" cy="386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8309" tIns="44154" rIns="88309" bIns="44154" numCol="1" anchor="ctr" anchorCtr="0" compatLnSpc="1">
            <a:prstTxWarp prst="textNoShape">
              <a:avLst/>
            </a:prstTxWarp>
            <a:spAutoFit/>
          </a:bodyPr>
          <a:lstStyle/>
          <a:p>
            <a:endParaRPr lang="en-US" sz="1932" dirty="0">
              <a:latin typeface="Arial" panose="020B0604020202020204" pitchFamily="34" charset="0"/>
            </a:endParaRPr>
          </a:p>
        </p:txBody>
      </p:sp>
      <p:sp>
        <p:nvSpPr>
          <p:cNvPr id="3" name="TextBox 2">
            <a:extLst>
              <a:ext uri="{FF2B5EF4-FFF2-40B4-BE49-F238E27FC236}">
                <a16:creationId xmlns:a16="http://schemas.microsoft.com/office/drawing/2014/main" id="{86EE69F9-08D2-1222-6E7F-D1645BFDE587}"/>
              </a:ext>
            </a:extLst>
          </p:cNvPr>
          <p:cNvSpPr txBox="1"/>
          <p:nvPr/>
        </p:nvSpPr>
        <p:spPr>
          <a:xfrm>
            <a:off x="236870" y="6432722"/>
            <a:ext cx="9493203" cy="386409"/>
          </a:xfrm>
          <a:prstGeom prst="rect">
            <a:avLst/>
          </a:prstGeom>
          <a:noFill/>
        </p:spPr>
        <p:txBody>
          <a:bodyPr wrap="square">
            <a:spAutoFit/>
          </a:bodyPr>
          <a:lstStyle/>
          <a:p>
            <a:pPr>
              <a:spcBef>
                <a:spcPts val="290"/>
              </a:spcBef>
            </a:pPr>
            <a:r>
              <a:rPr lang="en-US" sz="1932" i="1" dirty="0">
                <a:solidFill>
                  <a:srgbClr val="C00000"/>
                </a:solidFill>
                <a:latin typeface="Arial" panose="020B0604020202020204" pitchFamily="34" charset="0"/>
                <a:ea typeface="Times New Roman" panose="02020603050405020304" pitchFamily="18" charset="0"/>
                <a:cs typeface="Arial" panose="020B0604020202020204" pitchFamily="34" charset="0"/>
              </a:rPr>
              <a:t>Expectations: </a:t>
            </a:r>
            <a:r>
              <a:rPr lang="en-US" sz="1932" i="1" dirty="0">
                <a:latin typeface="Arial" panose="020B0604020202020204" pitchFamily="34" charset="0"/>
                <a:ea typeface="Times New Roman" panose="02020603050405020304" pitchFamily="18" charset="0"/>
                <a:cs typeface="Arial" panose="020B0604020202020204" pitchFamily="34" charset="0"/>
              </a:rPr>
              <a:t>Know the features of this reaction.</a:t>
            </a:r>
            <a:endParaRPr lang="en-US" sz="1932" i="1" dirty="0">
              <a:latin typeface="Arial" panose="020B0604020202020204" pitchFamily="34" charset="0"/>
              <a:ea typeface="Times New Roman" panose="02020603050405020304" pitchFamily="18" charset="0"/>
            </a:endParaRPr>
          </a:p>
        </p:txBody>
      </p:sp>
      <p:sp>
        <p:nvSpPr>
          <p:cNvPr id="16" name="TextBox 15">
            <a:extLst>
              <a:ext uri="{FF2B5EF4-FFF2-40B4-BE49-F238E27FC236}">
                <a16:creationId xmlns:a16="http://schemas.microsoft.com/office/drawing/2014/main" id="{687B2ABB-4E03-8E9B-4BFA-4B7CF3C5D73B}"/>
              </a:ext>
            </a:extLst>
          </p:cNvPr>
          <p:cNvSpPr txBox="1"/>
          <p:nvPr/>
        </p:nvSpPr>
        <p:spPr>
          <a:xfrm>
            <a:off x="2297410" y="66156"/>
            <a:ext cx="9132741" cy="505304"/>
          </a:xfrm>
          <a:prstGeom prst="rect">
            <a:avLst/>
          </a:prstGeom>
          <a:noFill/>
        </p:spPr>
        <p:txBody>
          <a:bodyPr wrap="square">
            <a:spAutoFit/>
          </a:bodyPr>
          <a:lstStyle/>
          <a:p>
            <a:pPr algn="ctr">
              <a:spcBef>
                <a:spcPts val="290"/>
              </a:spcBef>
            </a:pPr>
            <a:r>
              <a:rPr lang="en-US" sz="2704" dirty="0">
                <a:latin typeface="Arial" panose="020B0604020202020204" pitchFamily="34" charset="0"/>
                <a:ea typeface="Times New Roman" panose="02020603050405020304" pitchFamily="18" charset="0"/>
                <a:cs typeface="Arial" panose="020B0604020202020204" pitchFamily="34" charset="0"/>
              </a:rPr>
              <a:t>DNA Polymerases – Used in DNA Sequencing and PCR</a:t>
            </a:r>
          </a:p>
        </p:txBody>
      </p:sp>
      <p:sp>
        <p:nvSpPr>
          <p:cNvPr id="2" name="Date Placeholder 1">
            <a:extLst>
              <a:ext uri="{FF2B5EF4-FFF2-40B4-BE49-F238E27FC236}">
                <a16:creationId xmlns:a16="http://schemas.microsoft.com/office/drawing/2014/main" id="{E2B187DF-FB8F-C9F9-F9DD-37ACD976233B}"/>
              </a:ext>
            </a:extLst>
          </p:cNvPr>
          <p:cNvSpPr>
            <a:spLocks noGrp="1"/>
          </p:cNvSpPr>
          <p:nvPr>
            <p:ph type="dt" sz="half" idx="10"/>
          </p:nvPr>
        </p:nvSpPr>
        <p:spPr/>
        <p:txBody>
          <a:bodyPr/>
          <a:lstStyle/>
          <a:p>
            <a:fld id="{72A942C9-50C0-4BA8-85E3-35A764BEF3C9}" type="datetime1">
              <a:rPr lang="en-US" smtClean="0"/>
              <a:t>1/25/2025</a:t>
            </a:fld>
            <a:endParaRPr lang="en-US"/>
          </a:p>
        </p:txBody>
      </p:sp>
      <p:sp>
        <p:nvSpPr>
          <p:cNvPr id="4" name="Footer Placeholder 3">
            <a:extLst>
              <a:ext uri="{FF2B5EF4-FFF2-40B4-BE49-F238E27FC236}">
                <a16:creationId xmlns:a16="http://schemas.microsoft.com/office/drawing/2014/main" id="{91218683-670C-6586-6DE0-5496CFDFF82B}"/>
              </a:ext>
            </a:extLst>
          </p:cNvPr>
          <p:cNvSpPr>
            <a:spLocks noGrp="1"/>
          </p:cNvSpPr>
          <p:nvPr>
            <p:ph type="ftr" sz="quarter" idx="11"/>
          </p:nvPr>
        </p:nvSpPr>
        <p:spPr/>
        <p:txBody>
          <a:bodyPr/>
          <a:lstStyle/>
          <a:p>
            <a:r>
              <a:rPr lang="en-US"/>
              <a:t>Drugs and Disease Spring 2025 - Lecture 3</a:t>
            </a:r>
          </a:p>
        </p:txBody>
      </p:sp>
      <p:sp>
        <p:nvSpPr>
          <p:cNvPr id="11" name="Slide Number Placeholder 10">
            <a:extLst>
              <a:ext uri="{FF2B5EF4-FFF2-40B4-BE49-F238E27FC236}">
                <a16:creationId xmlns:a16="http://schemas.microsoft.com/office/drawing/2014/main" id="{13CD8E21-81A5-4AE1-2E46-EC9CA062A761}"/>
              </a:ext>
            </a:extLst>
          </p:cNvPr>
          <p:cNvSpPr>
            <a:spLocks noGrp="1"/>
          </p:cNvSpPr>
          <p:nvPr>
            <p:ph type="sldNum" sz="quarter" idx="12"/>
          </p:nvPr>
        </p:nvSpPr>
        <p:spPr/>
        <p:txBody>
          <a:bodyPr/>
          <a:lstStyle/>
          <a:p>
            <a:fld id="{DC3BB032-4020-48F4-953B-341806DC4A2B}" type="slidenum">
              <a:rPr lang="en-US" smtClean="0"/>
              <a:t>40</a:t>
            </a:fld>
            <a:endParaRPr lang="en-US"/>
          </a:p>
        </p:txBody>
      </p:sp>
    </p:spTree>
    <p:extLst>
      <p:ext uri="{BB962C8B-B14F-4D97-AF65-F5344CB8AC3E}">
        <p14:creationId xmlns:p14="http://schemas.microsoft.com/office/powerpoint/2010/main" val="18580615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5A4F65D-096D-456C-BB3B-05F1CBEBB01D}"/>
              </a:ext>
            </a:extLst>
          </p:cNvPr>
          <p:cNvSpPr txBox="1"/>
          <p:nvPr/>
        </p:nvSpPr>
        <p:spPr>
          <a:xfrm>
            <a:off x="4352623" y="162283"/>
            <a:ext cx="6504538" cy="551241"/>
          </a:xfrm>
          <a:prstGeom prst="rect">
            <a:avLst/>
          </a:prstGeom>
          <a:noFill/>
        </p:spPr>
        <p:txBody>
          <a:bodyPr wrap="none" rtlCol="0">
            <a:spAutoFit/>
          </a:bodyPr>
          <a:lstStyle/>
          <a:p>
            <a:r>
              <a:rPr lang="en-US" sz="2982" dirty="0"/>
              <a:t>DNA Polymerase – Fundamental Activity.</a:t>
            </a:r>
          </a:p>
        </p:txBody>
      </p:sp>
      <p:sp>
        <p:nvSpPr>
          <p:cNvPr id="4" name="TextBox 3">
            <a:extLst>
              <a:ext uri="{FF2B5EF4-FFF2-40B4-BE49-F238E27FC236}">
                <a16:creationId xmlns:a16="http://schemas.microsoft.com/office/drawing/2014/main" id="{EAEC24B8-BD28-4934-B00C-8BF0EB42C570}"/>
              </a:ext>
            </a:extLst>
          </p:cNvPr>
          <p:cNvSpPr txBox="1"/>
          <p:nvPr/>
        </p:nvSpPr>
        <p:spPr>
          <a:xfrm>
            <a:off x="3023040" y="2605493"/>
            <a:ext cx="9079409" cy="1075679"/>
          </a:xfrm>
          <a:prstGeom prst="rect">
            <a:avLst/>
          </a:prstGeom>
          <a:noFill/>
        </p:spPr>
        <p:txBody>
          <a:bodyPr wrap="none" rtlCol="0">
            <a:spAutoFit/>
          </a:bodyPr>
          <a:lstStyle/>
          <a:p>
            <a:r>
              <a:rPr lang="en-US" sz="2130" spc="85" dirty="0">
                <a:latin typeface="Courier New" panose="02070309020205020404" pitchFamily="49" charset="0"/>
                <a:cs typeface="Courier New" panose="02070309020205020404" pitchFamily="49" charset="0"/>
              </a:rPr>
              <a:t>3’A-T-G-C-C-G-T-A-G-T-C-G-T-A-C-A-G-T-A-C-G-T-G-C-A</a:t>
            </a:r>
          </a:p>
          <a:p>
            <a:r>
              <a:rPr lang="en-US" sz="2130" spc="85" dirty="0">
                <a:latin typeface="Courier New" panose="02070309020205020404" pitchFamily="49" charset="0"/>
                <a:cs typeface="Courier New" panose="02070309020205020404" pitchFamily="49" charset="0"/>
              </a:rPr>
              <a:t>  1 2 3 4 5 6 7 8 9 0 1 2 3 4 5 6 7 8 9 0 1 2 3 4 5</a:t>
            </a:r>
          </a:p>
          <a:p>
            <a:r>
              <a:rPr lang="en-US" sz="2130" spc="85" dirty="0">
                <a:latin typeface="Courier New" panose="02070309020205020404" pitchFamily="49" charset="0"/>
                <a:cs typeface="Courier New" panose="02070309020205020404" pitchFamily="49" charset="0"/>
              </a:rPr>
              <a:t>                    1                   2</a:t>
            </a:r>
          </a:p>
        </p:txBody>
      </p:sp>
      <p:sp>
        <p:nvSpPr>
          <p:cNvPr id="5" name="TextBox 4">
            <a:extLst>
              <a:ext uri="{FF2B5EF4-FFF2-40B4-BE49-F238E27FC236}">
                <a16:creationId xmlns:a16="http://schemas.microsoft.com/office/drawing/2014/main" id="{D0610674-2E1F-444F-9F66-9E2CAC514AB8}"/>
              </a:ext>
            </a:extLst>
          </p:cNvPr>
          <p:cNvSpPr txBox="1"/>
          <p:nvPr/>
        </p:nvSpPr>
        <p:spPr>
          <a:xfrm>
            <a:off x="5125017" y="1649809"/>
            <a:ext cx="1819729" cy="420115"/>
          </a:xfrm>
          <a:prstGeom prst="rect">
            <a:avLst/>
          </a:prstGeom>
          <a:noFill/>
        </p:spPr>
        <p:txBody>
          <a:bodyPr wrap="none" rtlCol="0">
            <a:spAutoFit/>
          </a:bodyPr>
          <a:lstStyle/>
          <a:p>
            <a:r>
              <a:rPr lang="en-US" sz="2130" dirty="0">
                <a:latin typeface="Courier New" panose="02070309020205020404" pitchFamily="49" charset="0"/>
                <a:cs typeface="Courier New" panose="02070309020205020404" pitchFamily="49" charset="0"/>
              </a:rPr>
              <a:t>5’ A-T-C-A</a:t>
            </a:r>
          </a:p>
        </p:txBody>
      </p:sp>
      <p:sp>
        <p:nvSpPr>
          <p:cNvPr id="6" name="TextBox 5">
            <a:extLst>
              <a:ext uri="{FF2B5EF4-FFF2-40B4-BE49-F238E27FC236}">
                <a16:creationId xmlns:a16="http://schemas.microsoft.com/office/drawing/2014/main" id="{7FC576A2-8EE4-4904-ADF5-AC61B57B6029}"/>
              </a:ext>
            </a:extLst>
          </p:cNvPr>
          <p:cNvSpPr txBox="1"/>
          <p:nvPr/>
        </p:nvSpPr>
        <p:spPr>
          <a:xfrm>
            <a:off x="511115" y="5227637"/>
            <a:ext cx="7047766" cy="1169551"/>
          </a:xfrm>
          <a:prstGeom prst="rect">
            <a:avLst/>
          </a:prstGeom>
          <a:noFill/>
        </p:spPr>
        <p:txBody>
          <a:bodyPr wrap="square" rtlCol="0">
            <a:spAutoFit/>
          </a:bodyPr>
          <a:lstStyle/>
          <a:p>
            <a:pPr marL="290703" indent="-290703">
              <a:spcBef>
                <a:spcPts val="600"/>
              </a:spcBef>
              <a:buFont typeface="+mj-lt"/>
              <a:buAutoNum type="arabicPeriod"/>
            </a:pPr>
            <a:r>
              <a:rPr lang="en-US" sz="2000" i="1" dirty="0">
                <a:solidFill>
                  <a:srgbClr val="00B0F0"/>
                </a:solidFill>
              </a:rPr>
              <a:t>Where (what position) will this primer anneal?</a:t>
            </a:r>
          </a:p>
          <a:p>
            <a:pPr marL="290703" indent="-290703">
              <a:spcBef>
                <a:spcPts val="600"/>
              </a:spcBef>
              <a:buFont typeface="+mj-lt"/>
              <a:buAutoNum type="arabicPeriod"/>
            </a:pPr>
            <a:r>
              <a:rPr lang="en-US" sz="2000" i="1" dirty="0">
                <a:solidFill>
                  <a:srgbClr val="00B0F0"/>
                </a:solidFill>
              </a:rPr>
              <a:t>What is the first base added by the polymerase?    A    G     C    T</a:t>
            </a:r>
          </a:p>
          <a:p>
            <a:pPr marL="290703" indent="-290703">
              <a:spcBef>
                <a:spcPts val="600"/>
              </a:spcBef>
              <a:buFont typeface="+mj-lt"/>
              <a:buAutoNum type="arabicPeriod"/>
            </a:pPr>
            <a:r>
              <a:rPr lang="en-US" sz="2000" i="1" dirty="0">
                <a:solidFill>
                  <a:srgbClr val="00B0F0"/>
                </a:solidFill>
              </a:rPr>
              <a:t>What is the last base added by the polymerase?    A    G    C    T</a:t>
            </a:r>
          </a:p>
        </p:txBody>
      </p:sp>
      <p:sp>
        <p:nvSpPr>
          <p:cNvPr id="2" name="Date Placeholder 1">
            <a:extLst>
              <a:ext uri="{FF2B5EF4-FFF2-40B4-BE49-F238E27FC236}">
                <a16:creationId xmlns:a16="http://schemas.microsoft.com/office/drawing/2014/main" id="{FA66E4FA-D0D2-0F98-F76C-8C5140628B79}"/>
              </a:ext>
            </a:extLst>
          </p:cNvPr>
          <p:cNvSpPr>
            <a:spLocks noGrp="1"/>
          </p:cNvSpPr>
          <p:nvPr>
            <p:ph type="dt" sz="half" idx="10"/>
          </p:nvPr>
        </p:nvSpPr>
        <p:spPr/>
        <p:txBody>
          <a:bodyPr/>
          <a:lstStyle/>
          <a:p>
            <a:fld id="{83553FB7-0A2D-4592-A778-8233021D2DC0}" type="datetime1">
              <a:rPr lang="en-US" smtClean="0"/>
              <a:t>1/25/2025</a:t>
            </a:fld>
            <a:endParaRPr lang="en-US"/>
          </a:p>
        </p:txBody>
      </p:sp>
      <p:sp>
        <p:nvSpPr>
          <p:cNvPr id="3" name="Footer Placeholder 2">
            <a:extLst>
              <a:ext uri="{FF2B5EF4-FFF2-40B4-BE49-F238E27FC236}">
                <a16:creationId xmlns:a16="http://schemas.microsoft.com/office/drawing/2014/main" id="{275F54C9-5EBF-318D-144A-0A1BC28878B0}"/>
              </a:ext>
            </a:extLst>
          </p:cNvPr>
          <p:cNvSpPr>
            <a:spLocks noGrp="1"/>
          </p:cNvSpPr>
          <p:nvPr>
            <p:ph type="ftr" sz="quarter" idx="11"/>
          </p:nvPr>
        </p:nvSpPr>
        <p:spPr/>
        <p:txBody>
          <a:bodyPr/>
          <a:lstStyle/>
          <a:p>
            <a:r>
              <a:rPr lang="en-US"/>
              <a:t>Drugs and Disease Spring 2025 - Lecture 3</a:t>
            </a:r>
          </a:p>
        </p:txBody>
      </p:sp>
      <p:sp>
        <p:nvSpPr>
          <p:cNvPr id="11" name="Slide Number Placeholder 10">
            <a:extLst>
              <a:ext uri="{FF2B5EF4-FFF2-40B4-BE49-F238E27FC236}">
                <a16:creationId xmlns:a16="http://schemas.microsoft.com/office/drawing/2014/main" id="{05A50F5C-101A-2792-7743-E3A86D108302}"/>
              </a:ext>
            </a:extLst>
          </p:cNvPr>
          <p:cNvSpPr>
            <a:spLocks noGrp="1"/>
          </p:cNvSpPr>
          <p:nvPr>
            <p:ph type="sldNum" sz="quarter" idx="12"/>
          </p:nvPr>
        </p:nvSpPr>
        <p:spPr/>
        <p:txBody>
          <a:bodyPr/>
          <a:lstStyle/>
          <a:p>
            <a:fld id="{DC3BB032-4020-48F4-953B-341806DC4A2B}" type="slidenum">
              <a:rPr lang="en-US" smtClean="0"/>
              <a:t>41</a:t>
            </a:fld>
            <a:endParaRPr lang="en-US"/>
          </a:p>
        </p:txBody>
      </p:sp>
      <p:sp>
        <p:nvSpPr>
          <p:cNvPr id="7" name="TextBox 6">
            <a:extLst>
              <a:ext uri="{FF2B5EF4-FFF2-40B4-BE49-F238E27FC236}">
                <a16:creationId xmlns:a16="http://schemas.microsoft.com/office/drawing/2014/main" id="{7F0F9F7F-D7DD-E27B-2031-D80901C10536}"/>
              </a:ext>
            </a:extLst>
          </p:cNvPr>
          <p:cNvSpPr txBox="1"/>
          <p:nvPr/>
        </p:nvSpPr>
        <p:spPr>
          <a:xfrm>
            <a:off x="319881" y="3856037"/>
            <a:ext cx="6476999" cy="1015663"/>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A short 4 base primer (ATCA) is added to a template, and the temperature is lowered to allow annealing (</a:t>
            </a:r>
            <a:r>
              <a:rPr lang="en-US" sz="2000" dirty="0" err="1">
                <a:latin typeface="Arial" panose="020B0604020202020204" pitchFamily="34" charset="0"/>
                <a:cs typeface="Arial" panose="020B0604020202020204" pitchFamily="34" charset="0"/>
              </a:rPr>
              <a:t>basepairing</a:t>
            </a:r>
            <a:r>
              <a:rPr lang="en-US" sz="2000" dirty="0">
                <a:latin typeface="Arial" panose="020B0604020202020204" pitchFamily="34" charset="0"/>
                <a:cs typeface="Arial" panose="020B0604020202020204" pitchFamily="34" charset="0"/>
              </a:rPr>
              <a:t>) of the primer to the template.</a:t>
            </a:r>
          </a:p>
        </p:txBody>
      </p:sp>
    </p:spTree>
    <p:extLst>
      <p:ext uri="{BB962C8B-B14F-4D97-AF65-F5344CB8AC3E}">
        <p14:creationId xmlns:p14="http://schemas.microsoft.com/office/powerpoint/2010/main" val="22816677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251A6D-30CC-4300-980C-5E57D5FDA801}"/>
              </a:ext>
            </a:extLst>
          </p:cNvPr>
          <p:cNvPicPr>
            <a:picLocks noChangeAspect="1"/>
          </p:cNvPicPr>
          <p:nvPr/>
        </p:nvPicPr>
        <p:blipFill>
          <a:blip r:embed="rId3"/>
          <a:stretch>
            <a:fillRect/>
          </a:stretch>
        </p:blipFill>
        <p:spPr>
          <a:xfrm>
            <a:off x="-9886" y="24981"/>
            <a:ext cx="4257512" cy="2380240"/>
          </a:xfrm>
          <a:prstGeom prst="rect">
            <a:avLst/>
          </a:prstGeom>
        </p:spPr>
      </p:pic>
      <p:sp>
        <p:nvSpPr>
          <p:cNvPr id="9" name="Rectangle 8">
            <a:extLst>
              <a:ext uri="{FF2B5EF4-FFF2-40B4-BE49-F238E27FC236}">
                <a16:creationId xmlns:a16="http://schemas.microsoft.com/office/drawing/2014/main" id="{BB946BAF-FB15-4275-B62C-490D7182E7FC}"/>
              </a:ext>
            </a:extLst>
          </p:cNvPr>
          <p:cNvSpPr/>
          <p:nvPr/>
        </p:nvSpPr>
        <p:spPr>
          <a:xfrm>
            <a:off x="126183" y="2648803"/>
            <a:ext cx="7467600" cy="4247317"/>
          </a:xfrm>
          <a:prstGeom prst="rect">
            <a:avLst/>
          </a:prstGeom>
        </p:spPr>
        <p:txBody>
          <a:bodyPr wrap="square">
            <a:spAutoFit/>
          </a:bodyPr>
          <a:lstStyle/>
          <a:p>
            <a:pPr marL="184281" indent="-184281"/>
            <a:r>
              <a:rPr lang="en-US" sz="1800" dirty="0"/>
              <a:t>• CAG – at least 10 diseases (Huntington disease, spinal and bulbar muscular atrophy, </a:t>
            </a:r>
            <a:r>
              <a:rPr lang="en-US" sz="1800" dirty="0" err="1"/>
              <a:t>dentatorubral-pallidoluysian</a:t>
            </a:r>
            <a:r>
              <a:rPr lang="en-US" sz="1800" dirty="0"/>
              <a:t> atrophy and seven SCAs)</a:t>
            </a:r>
          </a:p>
          <a:p>
            <a:pPr marL="184281" indent="-184281"/>
            <a:r>
              <a:rPr lang="en-US" sz="1800" dirty="0"/>
              <a:t>• CGG – fragile X, fragile X tremor ataxia syndrome, other fragile sites (GCC, CCG)</a:t>
            </a:r>
          </a:p>
          <a:p>
            <a:pPr marL="184281" indent="-184281"/>
            <a:r>
              <a:rPr lang="en-US" sz="1800" dirty="0"/>
              <a:t>• CTG – myotonic dystrophy type 1, Huntington disease-like 2, spinocerebellar ataxia type 8, Fuchs corneal dystrophy</a:t>
            </a:r>
          </a:p>
          <a:p>
            <a:pPr marL="184281" indent="-184281"/>
            <a:r>
              <a:rPr lang="en-US" sz="1800" dirty="0"/>
              <a:t>• GAA – Friedreich ataxia</a:t>
            </a:r>
          </a:p>
          <a:p>
            <a:pPr marL="184281" indent="-184281"/>
            <a:r>
              <a:rPr lang="en-US" sz="1800" dirty="0"/>
              <a:t>• GCC – FRAXE mental retardation</a:t>
            </a:r>
          </a:p>
          <a:p>
            <a:pPr marL="184281" indent="-184281"/>
            <a:r>
              <a:rPr lang="en-US" sz="1800" dirty="0"/>
              <a:t>• GCG – </a:t>
            </a:r>
            <a:r>
              <a:rPr lang="en-US" sz="1800" dirty="0" err="1"/>
              <a:t>oculopharyngeal</a:t>
            </a:r>
            <a:r>
              <a:rPr lang="en-US" sz="1800" dirty="0"/>
              <a:t> muscular dystrophy</a:t>
            </a:r>
          </a:p>
          <a:p>
            <a:pPr marL="184281" indent="-184281"/>
            <a:r>
              <a:rPr lang="en-US" sz="1800" dirty="0"/>
              <a:t>• CCTG – myotonic dystrophy type 1</a:t>
            </a:r>
          </a:p>
          <a:p>
            <a:pPr marL="184281" indent="-184281"/>
            <a:r>
              <a:rPr lang="en-US" sz="1800" dirty="0"/>
              <a:t>• ATTCT – spinocerebellar ataxia type 10</a:t>
            </a:r>
          </a:p>
          <a:p>
            <a:pPr marL="184281" indent="-184281"/>
            <a:r>
              <a:rPr lang="en-US" sz="1800" dirty="0"/>
              <a:t>• TGGAA – spinocerebellar ataxia type 31</a:t>
            </a:r>
          </a:p>
          <a:p>
            <a:pPr marL="184281" indent="-184281"/>
            <a:r>
              <a:rPr lang="en-US" sz="1800" dirty="0"/>
              <a:t>• GGCCTG – spinocerebellar ataxia type 36</a:t>
            </a:r>
          </a:p>
          <a:p>
            <a:pPr marL="184281" indent="-184281"/>
            <a:r>
              <a:rPr lang="en-US" sz="1800" dirty="0"/>
              <a:t>• GGGGCC – C9ORF72 frontotemporal dementia/amyotrophic lateral sclerosis</a:t>
            </a:r>
          </a:p>
          <a:p>
            <a:pPr marL="184281" indent="-184281"/>
            <a:r>
              <a:rPr lang="en-US" sz="1800" dirty="0"/>
              <a:t>• CCCCGCCCCGCG – EPM1 (myoclonic epilepsy)</a:t>
            </a:r>
          </a:p>
        </p:txBody>
      </p:sp>
      <p:sp>
        <p:nvSpPr>
          <p:cNvPr id="10" name="Rectangle 9">
            <a:extLst>
              <a:ext uri="{FF2B5EF4-FFF2-40B4-BE49-F238E27FC236}">
                <a16:creationId xmlns:a16="http://schemas.microsoft.com/office/drawing/2014/main" id="{F92016A8-84AB-4FE7-9792-2755F853272A}"/>
              </a:ext>
            </a:extLst>
          </p:cNvPr>
          <p:cNvSpPr/>
          <p:nvPr/>
        </p:nvSpPr>
        <p:spPr>
          <a:xfrm>
            <a:off x="4301004" y="-28538"/>
            <a:ext cx="8623323" cy="551241"/>
          </a:xfrm>
          <a:prstGeom prst="rect">
            <a:avLst/>
          </a:prstGeom>
        </p:spPr>
        <p:txBody>
          <a:bodyPr wrap="none">
            <a:spAutoFit/>
          </a:bodyPr>
          <a:lstStyle/>
          <a:p>
            <a:r>
              <a:rPr lang="en-US" sz="2982" dirty="0"/>
              <a:t>Repeat Expansion Diseases – Errors in DNA Replication</a:t>
            </a:r>
          </a:p>
        </p:txBody>
      </p:sp>
      <p:sp>
        <p:nvSpPr>
          <p:cNvPr id="2" name="TextBox 1">
            <a:extLst>
              <a:ext uri="{FF2B5EF4-FFF2-40B4-BE49-F238E27FC236}">
                <a16:creationId xmlns:a16="http://schemas.microsoft.com/office/drawing/2014/main" id="{4ABF027C-03B3-0F0D-5A92-20176D5B3EF9}"/>
              </a:ext>
            </a:extLst>
          </p:cNvPr>
          <p:cNvSpPr txBox="1"/>
          <p:nvPr/>
        </p:nvSpPr>
        <p:spPr>
          <a:xfrm>
            <a:off x="8612665" y="5588528"/>
            <a:ext cx="3435392" cy="1671291"/>
          </a:xfrm>
          <a:prstGeom prst="rect">
            <a:avLst/>
          </a:prstGeom>
          <a:noFill/>
        </p:spPr>
        <p:txBody>
          <a:bodyPr wrap="square" rtlCol="0">
            <a:spAutoFit/>
          </a:bodyPr>
          <a:lstStyle/>
          <a:p>
            <a:pPr marL="304324" indent="-304324">
              <a:buFont typeface="Arial" panose="020B0604020202020204" pitchFamily="34" charset="0"/>
              <a:buChar char="•"/>
            </a:pPr>
            <a:r>
              <a:rPr lang="en-US" sz="2000" dirty="0">
                <a:latin typeface="Arial" panose="020B0604020202020204" pitchFamily="34" charset="0"/>
                <a:cs typeface="Arial" panose="020B0604020202020204" pitchFamily="34" charset="0"/>
              </a:rPr>
              <a:t>The number of repeats can be detected by:</a:t>
            </a:r>
          </a:p>
          <a:p>
            <a:pPr marL="791242" lvl="1" indent="-304324">
              <a:buFont typeface="Arial" panose="020B0604020202020204" pitchFamily="34" charset="0"/>
              <a:buChar char="•"/>
            </a:pPr>
            <a:r>
              <a:rPr lang="en-US" sz="2000" dirty="0">
                <a:latin typeface="Arial" panose="020B0604020202020204" pitchFamily="34" charset="0"/>
                <a:cs typeface="Arial" panose="020B0604020202020204" pitchFamily="34" charset="0"/>
              </a:rPr>
              <a:t>DNA sequencing</a:t>
            </a:r>
          </a:p>
          <a:p>
            <a:pPr marL="791242" lvl="1" indent="-304324">
              <a:buFont typeface="Arial" panose="020B0604020202020204" pitchFamily="34" charset="0"/>
              <a:buChar char="•"/>
            </a:pPr>
            <a:r>
              <a:rPr lang="en-US" sz="2000" dirty="0">
                <a:latin typeface="Arial" panose="020B0604020202020204" pitchFamily="34" charset="0"/>
                <a:cs typeface="Arial" panose="020B0604020202020204" pitchFamily="34" charset="0"/>
              </a:rPr>
              <a:t>PCR</a:t>
            </a:r>
          </a:p>
          <a:p>
            <a:endParaRPr lang="en-US" sz="2000" dirty="0">
              <a:latin typeface="Arial" panose="020B0604020202020204" pitchFamily="34" charset="0"/>
              <a:cs typeface="Arial" panose="020B0604020202020204" pitchFamily="34" charset="0"/>
            </a:endParaRPr>
          </a:p>
        </p:txBody>
      </p:sp>
      <p:pic>
        <p:nvPicPr>
          <p:cNvPr id="27" name="Picture 4">
            <a:extLst>
              <a:ext uri="{FF2B5EF4-FFF2-40B4-BE49-F238E27FC236}">
                <a16:creationId xmlns:a16="http://schemas.microsoft.com/office/drawing/2014/main" id="{58829817-8940-5541-75C2-4AD11C4F93D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9288" b="45317"/>
          <a:stretch/>
        </p:blipFill>
        <p:spPr bwMode="auto">
          <a:xfrm>
            <a:off x="4138700" y="534669"/>
            <a:ext cx="4275409" cy="210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A19E6B95-0EA8-621D-EA39-68A47C1DEB94}"/>
              </a:ext>
            </a:extLst>
          </p:cNvPr>
          <p:cNvSpPr txBox="1"/>
          <p:nvPr/>
        </p:nvSpPr>
        <p:spPr>
          <a:xfrm>
            <a:off x="8547907" y="808037"/>
            <a:ext cx="4192573" cy="4401205"/>
          </a:xfrm>
          <a:prstGeom prst="rect">
            <a:avLst/>
          </a:prstGeom>
          <a:noFill/>
        </p:spPr>
        <p:txBody>
          <a:bodyPr wrap="square" rtlCol="0">
            <a:spAutoFit/>
          </a:bodyPr>
          <a:lstStyle/>
          <a:p>
            <a:pPr marL="365189" indent="-365189" defTabSz="973836">
              <a:buFont typeface="Arial" panose="020B0604020202020204" pitchFamily="34" charset="0"/>
              <a:buChar char="•"/>
              <a:defRPr/>
            </a:pPr>
            <a:r>
              <a:rPr lang="en-US" sz="2000" dirty="0">
                <a:solidFill>
                  <a:prstClr val="black"/>
                </a:solidFill>
                <a:latin typeface="Arial" panose="020B0604020202020204" pitchFamily="34" charset="0"/>
                <a:cs typeface="Arial" panose="020B0604020202020204" pitchFamily="34" charset="0"/>
              </a:rPr>
              <a:t>Repeats in coding regions of genes will generate long stretches of the same amino acid.</a:t>
            </a:r>
          </a:p>
          <a:p>
            <a:pPr defTabSz="973836">
              <a:defRPr/>
            </a:pPr>
            <a:r>
              <a:rPr lang="en-US" sz="2000" dirty="0">
                <a:solidFill>
                  <a:prstClr val="black"/>
                </a:solidFill>
                <a:latin typeface="Arial" panose="020B0604020202020204" pitchFamily="34" charset="0"/>
                <a:cs typeface="Arial" panose="020B0604020202020204" pitchFamily="34" charset="0"/>
              </a:rPr>
              <a:t>	</a:t>
            </a:r>
            <a:r>
              <a:rPr lang="en-US" sz="1800" dirty="0">
                <a:solidFill>
                  <a:prstClr val="black"/>
                </a:solidFill>
                <a:latin typeface="Arial" panose="020B0604020202020204" pitchFamily="34" charset="0"/>
                <a:cs typeface="Arial" panose="020B0604020202020204" pitchFamily="34" charset="0"/>
              </a:rPr>
              <a:t>CAGCAGCAG = </a:t>
            </a:r>
            <a:r>
              <a:rPr lang="en-US" sz="1800" dirty="0" err="1">
                <a:solidFill>
                  <a:prstClr val="black"/>
                </a:solidFill>
                <a:latin typeface="Arial" panose="020B0604020202020204" pitchFamily="34" charset="0"/>
                <a:cs typeface="Arial" panose="020B0604020202020204" pitchFamily="34" charset="0"/>
              </a:rPr>
              <a:t>GluGluGlu</a:t>
            </a:r>
            <a:endParaRPr lang="en-US" sz="2000" dirty="0">
              <a:solidFill>
                <a:prstClr val="black"/>
              </a:solidFill>
              <a:latin typeface="Arial" panose="020B0604020202020204" pitchFamily="34" charset="0"/>
              <a:cs typeface="Arial" panose="020B0604020202020204" pitchFamily="34" charset="0"/>
            </a:endParaRPr>
          </a:p>
          <a:p>
            <a:pPr marL="365189" indent="-365189" defTabSz="973836">
              <a:buFont typeface="Arial" panose="020B0604020202020204" pitchFamily="34" charset="0"/>
              <a:buChar char="•"/>
              <a:defRPr/>
            </a:pPr>
            <a:r>
              <a:rPr lang="en-US" sz="2000" dirty="0">
                <a:solidFill>
                  <a:prstClr val="black"/>
                </a:solidFill>
                <a:latin typeface="Arial" panose="020B0604020202020204" pitchFamily="34" charset="0"/>
                <a:cs typeface="Arial" panose="020B0604020202020204" pitchFamily="34" charset="0"/>
              </a:rPr>
              <a:t>Repeats outside of coding regions can affect gene expression by changing binding of transcription factors.</a:t>
            </a:r>
          </a:p>
          <a:p>
            <a:pPr marL="365189" indent="-365189" defTabSz="973836">
              <a:buFont typeface="Arial" panose="020B0604020202020204" pitchFamily="34" charset="0"/>
              <a:buChar char="•"/>
              <a:defRPr/>
            </a:pPr>
            <a:r>
              <a:rPr lang="en-US" sz="2000" dirty="0">
                <a:solidFill>
                  <a:prstClr val="black"/>
                </a:solidFill>
                <a:latin typeface="Arial" panose="020B0604020202020204" pitchFamily="34" charset="0"/>
                <a:cs typeface="Arial" panose="020B0604020202020204" pitchFamily="34" charset="0"/>
              </a:rPr>
              <a:t>These repeats can grow due to slippage of primer during replication</a:t>
            </a:r>
          </a:p>
          <a:p>
            <a:pPr marL="365189" indent="-365189" defTabSz="973836">
              <a:buFont typeface="Arial" panose="020B0604020202020204" pitchFamily="34" charset="0"/>
              <a:buChar char="•"/>
              <a:defRPr/>
            </a:pPr>
            <a:r>
              <a:rPr lang="en-US" sz="2000" dirty="0">
                <a:solidFill>
                  <a:prstClr val="black"/>
                </a:solidFill>
                <a:latin typeface="Arial" panose="020B0604020202020204" pitchFamily="34" charset="0"/>
                <a:cs typeface="Arial" panose="020B0604020202020204" pitchFamily="34" charset="0"/>
              </a:rPr>
              <a:t>More repeats = more chance of developing disease.</a:t>
            </a:r>
          </a:p>
        </p:txBody>
      </p:sp>
      <p:sp>
        <p:nvSpPr>
          <p:cNvPr id="5" name="Date Placeholder 4">
            <a:extLst>
              <a:ext uri="{FF2B5EF4-FFF2-40B4-BE49-F238E27FC236}">
                <a16:creationId xmlns:a16="http://schemas.microsoft.com/office/drawing/2014/main" id="{22B89690-6897-2F1B-A8A6-7E0BF019721D}"/>
              </a:ext>
            </a:extLst>
          </p:cNvPr>
          <p:cNvSpPr>
            <a:spLocks noGrp="1"/>
          </p:cNvSpPr>
          <p:nvPr>
            <p:ph type="dt" sz="half" idx="10"/>
          </p:nvPr>
        </p:nvSpPr>
        <p:spPr/>
        <p:txBody>
          <a:bodyPr/>
          <a:lstStyle/>
          <a:p>
            <a:fld id="{586FD9C8-DBA5-469F-98C6-FAF5AB16EDC4}" type="datetime1">
              <a:rPr lang="en-US" smtClean="0"/>
              <a:t>1/25/2025</a:t>
            </a:fld>
            <a:endParaRPr lang="en-US"/>
          </a:p>
        </p:txBody>
      </p:sp>
      <p:sp>
        <p:nvSpPr>
          <p:cNvPr id="6" name="Footer Placeholder 5">
            <a:extLst>
              <a:ext uri="{FF2B5EF4-FFF2-40B4-BE49-F238E27FC236}">
                <a16:creationId xmlns:a16="http://schemas.microsoft.com/office/drawing/2014/main" id="{BF7817E1-CF76-BB87-EAEB-A11E1F3CE1A0}"/>
              </a:ext>
            </a:extLst>
          </p:cNvPr>
          <p:cNvSpPr>
            <a:spLocks noGrp="1"/>
          </p:cNvSpPr>
          <p:nvPr>
            <p:ph type="ftr" sz="quarter" idx="11"/>
          </p:nvPr>
        </p:nvSpPr>
        <p:spPr/>
        <p:txBody>
          <a:bodyPr/>
          <a:lstStyle/>
          <a:p>
            <a:r>
              <a:rPr lang="en-US"/>
              <a:t>Drugs and Disease Spring 2025 - Lecture 3</a:t>
            </a:r>
          </a:p>
        </p:txBody>
      </p:sp>
      <p:sp>
        <p:nvSpPr>
          <p:cNvPr id="12" name="Slide Number Placeholder 11">
            <a:extLst>
              <a:ext uri="{FF2B5EF4-FFF2-40B4-BE49-F238E27FC236}">
                <a16:creationId xmlns:a16="http://schemas.microsoft.com/office/drawing/2014/main" id="{A2DE4E90-D04A-200D-38D5-47B39EFD5FE5}"/>
              </a:ext>
            </a:extLst>
          </p:cNvPr>
          <p:cNvSpPr>
            <a:spLocks noGrp="1"/>
          </p:cNvSpPr>
          <p:nvPr>
            <p:ph type="sldNum" sz="quarter" idx="12"/>
          </p:nvPr>
        </p:nvSpPr>
        <p:spPr/>
        <p:txBody>
          <a:bodyPr/>
          <a:lstStyle/>
          <a:p>
            <a:fld id="{DC3BB032-4020-48F4-953B-341806DC4A2B}" type="slidenum">
              <a:rPr lang="en-US" smtClean="0"/>
              <a:t>42</a:t>
            </a:fld>
            <a:endParaRPr lang="en-US"/>
          </a:p>
        </p:txBody>
      </p:sp>
    </p:spTree>
    <p:extLst>
      <p:ext uri="{BB962C8B-B14F-4D97-AF65-F5344CB8AC3E}">
        <p14:creationId xmlns:p14="http://schemas.microsoft.com/office/powerpoint/2010/main" val="7855262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2016A8-84AB-4FE7-9792-2755F853272A}"/>
              </a:ext>
            </a:extLst>
          </p:cNvPr>
          <p:cNvSpPr/>
          <p:nvPr/>
        </p:nvSpPr>
        <p:spPr>
          <a:xfrm>
            <a:off x="3754473" y="31388"/>
            <a:ext cx="6627776" cy="551241"/>
          </a:xfrm>
          <a:prstGeom prst="rect">
            <a:avLst/>
          </a:prstGeom>
        </p:spPr>
        <p:txBody>
          <a:bodyPr wrap="none">
            <a:spAutoFit/>
          </a:bodyPr>
          <a:lstStyle/>
          <a:p>
            <a:pPr defTabSz="973836">
              <a:defRPr/>
            </a:pPr>
            <a:r>
              <a:rPr lang="en-US" sz="2982" dirty="0">
                <a:solidFill>
                  <a:prstClr val="black"/>
                </a:solidFill>
                <a:latin typeface="Calibri"/>
              </a:rPr>
              <a:t>Repeat Expansions – How Do They Grow?</a:t>
            </a:r>
          </a:p>
        </p:txBody>
      </p:sp>
      <p:sp>
        <p:nvSpPr>
          <p:cNvPr id="3" name="TextBox 2">
            <a:extLst>
              <a:ext uri="{FF2B5EF4-FFF2-40B4-BE49-F238E27FC236}">
                <a16:creationId xmlns:a16="http://schemas.microsoft.com/office/drawing/2014/main" id="{94849ED8-2215-7CED-885C-90A859A9C5BB}"/>
              </a:ext>
            </a:extLst>
          </p:cNvPr>
          <p:cNvSpPr txBox="1"/>
          <p:nvPr/>
        </p:nvSpPr>
        <p:spPr>
          <a:xfrm>
            <a:off x="825345" y="924930"/>
            <a:ext cx="4833118" cy="682366"/>
          </a:xfrm>
          <a:prstGeom prst="rect">
            <a:avLst/>
          </a:prstGeom>
          <a:noFill/>
        </p:spPr>
        <p:txBody>
          <a:bodyPr wrap="none" rtlCol="0">
            <a:spAutoFit/>
          </a:bodyPr>
          <a:lstStyle/>
          <a:p>
            <a:pPr defTabSz="973836">
              <a:defRPr/>
            </a:pPr>
            <a:r>
              <a:rPr lang="en-US" sz="1917" spc="426" dirty="0">
                <a:solidFill>
                  <a:prstClr val="black"/>
                </a:solidFill>
                <a:latin typeface="Courier New" panose="02070309020205020404" pitchFamily="49" charset="0"/>
                <a:cs typeface="Courier New" panose="02070309020205020404" pitchFamily="49" charset="0"/>
              </a:rPr>
              <a:t>-TATATC</a:t>
            </a:r>
            <a:r>
              <a:rPr lang="en-US" sz="1917" b="1" spc="426" dirty="0">
                <a:solidFill>
                  <a:srgbClr val="1F497D">
                    <a:lumMod val="60000"/>
                    <a:lumOff val="40000"/>
                  </a:srgbClr>
                </a:solidFill>
                <a:latin typeface="Courier New" panose="02070309020205020404" pitchFamily="49" charset="0"/>
                <a:cs typeface="Courier New" panose="02070309020205020404" pitchFamily="49" charset="0"/>
              </a:rPr>
              <a:t>CAG</a:t>
            </a:r>
            <a:r>
              <a:rPr lang="en-US" sz="1917" b="1" spc="426" dirty="0">
                <a:solidFill>
                  <a:srgbClr val="C00000"/>
                </a:solidFill>
                <a:latin typeface="Courier New" panose="02070309020205020404" pitchFamily="49" charset="0"/>
                <a:cs typeface="Courier New" panose="02070309020205020404" pitchFamily="49" charset="0"/>
              </a:rPr>
              <a:t>CAG</a:t>
            </a:r>
            <a:r>
              <a:rPr lang="en-US" sz="1917" b="1" spc="426" dirty="0">
                <a:solidFill>
                  <a:prstClr val="black"/>
                </a:solidFill>
                <a:latin typeface="Courier New" panose="02070309020205020404" pitchFamily="49" charset="0"/>
                <a:cs typeface="Courier New" panose="02070309020205020404" pitchFamily="49" charset="0"/>
              </a:rPr>
              <a:t>CAG</a:t>
            </a:r>
            <a:r>
              <a:rPr lang="en-US" sz="1917" spc="426" dirty="0">
                <a:solidFill>
                  <a:prstClr val="black"/>
                </a:solidFill>
                <a:latin typeface="Courier New" panose="02070309020205020404" pitchFamily="49" charset="0"/>
                <a:cs typeface="Courier New" panose="02070309020205020404" pitchFamily="49" charset="0"/>
              </a:rPr>
              <a:t>AGTATA-</a:t>
            </a:r>
          </a:p>
          <a:p>
            <a:pPr defTabSz="973836">
              <a:defRPr/>
            </a:pPr>
            <a:r>
              <a:rPr lang="en-US" sz="1917" spc="426" dirty="0">
                <a:solidFill>
                  <a:prstClr val="black"/>
                </a:solidFill>
                <a:latin typeface="Courier New" panose="02070309020205020404" pitchFamily="49" charset="0"/>
                <a:cs typeface="Courier New" panose="02070309020205020404" pitchFamily="49" charset="0"/>
              </a:rPr>
              <a:t>-ATATAGGTCGTCGTCTCATAT-</a:t>
            </a:r>
          </a:p>
        </p:txBody>
      </p:sp>
      <p:cxnSp>
        <p:nvCxnSpPr>
          <p:cNvPr id="25" name="Straight Arrow Connector 24">
            <a:extLst>
              <a:ext uri="{FF2B5EF4-FFF2-40B4-BE49-F238E27FC236}">
                <a16:creationId xmlns:a16="http://schemas.microsoft.com/office/drawing/2014/main" id="{115027A7-DFBF-2C89-7A15-B7B723FF8B78}"/>
              </a:ext>
            </a:extLst>
          </p:cNvPr>
          <p:cNvCxnSpPr>
            <a:cxnSpLocks/>
          </p:cNvCxnSpPr>
          <p:nvPr/>
        </p:nvCxnSpPr>
        <p:spPr>
          <a:xfrm>
            <a:off x="3127206" y="3468615"/>
            <a:ext cx="0" cy="2829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4B57342-F5AC-19E2-D045-9BEFB6351AB5}"/>
              </a:ext>
            </a:extLst>
          </p:cNvPr>
          <p:cNvCxnSpPr/>
          <p:nvPr/>
        </p:nvCxnSpPr>
        <p:spPr>
          <a:xfrm>
            <a:off x="3127783" y="4925755"/>
            <a:ext cx="0" cy="2829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D5BAA57-8E22-8740-F8C8-7F8FE4B33871}"/>
              </a:ext>
            </a:extLst>
          </p:cNvPr>
          <p:cNvSpPr txBox="1"/>
          <p:nvPr/>
        </p:nvSpPr>
        <p:spPr>
          <a:xfrm>
            <a:off x="324604" y="635107"/>
            <a:ext cx="3798476" cy="387350"/>
          </a:xfrm>
          <a:prstGeom prst="rect">
            <a:avLst/>
          </a:prstGeom>
          <a:noFill/>
        </p:spPr>
        <p:txBody>
          <a:bodyPr wrap="none" rtlCol="0">
            <a:spAutoFit/>
          </a:bodyPr>
          <a:lstStyle/>
          <a:p>
            <a:r>
              <a:rPr lang="en-US" sz="1917" dirty="0"/>
              <a:t>Original Sequence - 3 repeats (CAG) </a:t>
            </a:r>
          </a:p>
        </p:txBody>
      </p:sp>
      <p:sp>
        <p:nvSpPr>
          <p:cNvPr id="11" name="TextBox 10">
            <a:extLst>
              <a:ext uri="{FF2B5EF4-FFF2-40B4-BE49-F238E27FC236}">
                <a16:creationId xmlns:a16="http://schemas.microsoft.com/office/drawing/2014/main" id="{AF2969D1-8002-4845-4C90-FB782D882E89}"/>
              </a:ext>
            </a:extLst>
          </p:cNvPr>
          <p:cNvSpPr txBox="1"/>
          <p:nvPr/>
        </p:nvSpPr>
        <p:spPr>
          <a:xfrm>
            <a:off x="9501360" y="3961305"/>
            <a:ext cx="1113638" cy="387350"/>
          </a:xfrm>
          <a:prstGeom prst="rect">
            <a:avLst/>
          </a:prstGeom>
          <a:noFill/>
        </p:spPr>
        <p:txBody>
          <a:bodyPr wrap="none" rtlCol="0">
            <a:spAutoFit/>
          </a:bodyPr>
          <a:lstStyle/>
          <a:p>
            <a:r>
              <a:rPr lang="en-US" sz="1917" dirty="0"/>
              <a:t>4 repeats</a:t>
            </a:r>
          </a:p>
        </p:txBody>
      </p:sp>
      <p:sp>
        <p:nvSpPr>
          <p:cNvPr id="13" name="TextBox 12">
            <a:extLst>
              <a:ext uri="{FF2B5EF4-FFF2-40B4-BE49-F238E27FC236}">
                <a16:creationId xmlns:a16="http://schemas.microsoft.com/office/drawing/2014/main" id="{BF649F7D-2FAB-9235-C2A1-416DDA8AD00A}"/>
              </a:ext>
            </a:extLst>
          </p:cNvPr>
          <p:cNvSpPr txBox="1"/>
          <p:nvPr/>
        </p:nvSpPr>
        <p:spPr>
          <a:xfrm>
            <a:off x="522534" y="3410431"/>
            <a:ext cx="2380256" cy="682366"/>
          </a:xfrm>
          <a:prstGeom prst="rect">
            <a:avLst/>
          </a:prstGeom>
          <a:noFill/>
        </p:spPr>
        <p:txBody>
          <a:bodyPr wrap="square" rtlCol="0">
            <a:spAutoFit/>
          </a:bodyPr>
          <a:lstStyle/>
          <a:p>
            <a:r>
              <a:rPr lang="en-US" sz="1917" dirty="0"/>
              <a:t>3’ end comes loose (primer slippage)</a:t>
            </a:r>
          </a:p>
        </p:txBody>
      </p:sp>
      <p:sp>
        <p:nvSpPr>
          <p:cNvPr id="15" name="TextBox 14">
            <a:extLst>
              <a:ext uri="{FF2B5EF4-FFF2-40B4-BE49-F238E27FC236}">
                <a16:creationId xmlns:a16="http://schemas.microsoft.com/office/drawing/2014/main" id="{4C215E19-F5B1-97E3-5392-9517D85A97A8}"/>
              </a:ext>
            </a:extLst>
          </p:cNvPr>
          <p:cNvSpPr txBox="1"/>
          <p:nvPr/>
        </p:nvSpPr>
        <p:spPr>
          <a:xfrm>
            <a:off x="343966" y="1523131"/>
            <a:ext cx="3040576" cy="387350"/>
          </a:xfrm>
          <a:prstGeom prst="rect">
            <a:avLst/>
          </a:prstGeom>
          <a:noFill/>
        </p:spPr>
        <p:txBody>
          <a:bodyPr wrap="none" rtlCol="0">
            <a:spAutoFit/>
          </a:bodyPr>
          <a:lstStyle/>
          <a:p>
            <a:r>
              <a:rPr lang="en-US" sz="1917" dirty="0"/>
              <a:t>During Replication in the cell</a:t>
            </a:r>
          </a:p>
        </p:txBody>
      </p:sp>
      <p:sp>
        <p:nvSpPr>
          <p:cNvPr id="14" name="TextBox 13">
            <a:extLst>
              <a:ext uri="{FF2B5EF4-FFF2-40B4-BE49-F238E27FC236}">
                <a16:creationId xmlns:a16="http://schemas.microsoft.com/office/drawing/2014/main" id="{AA1B2398-1522-826C-D642-9C668C27105C}"/>
              </a:ext>
            </a:extLst>
          </p:cNvPr>
          <p:cNvSpPr txBox="1"/>
          <p:nvPr/>
        </p:nvSpPr>
        <p:spPr>
          <a:xfrm>
            <a:off x="710647" y="2747954"/>
            <a:ext cx="4833118" cy="682366"/>
          </a:xfrm>
          <a:prstGeom prst="rect">
            <a:avLst/>
          </a:prstGeom>
          <a:noFill/>
        </p:spPr>
        <p:txBody>
          <a:bodyPr wrap="none" rtlCol="0">
            <a:spAutoFit/>
          </a:bodyPr>
          <a:lstStyle/>
          <a:p>
            <a:pPr defTabSz="973836">
              <a:defRPr/>
            </a:pPr>
            <a:r>
              <a:rPr lang="en-US" sz="1917" spc="426" dirty="0">
                <a:solidFill>
                  <a:prstClr val="black"/>
                </a:solidFill>
                <a:latin typeface="Courier New" panose="02070309020205020404" pitchFamily="49" charset="0"/>
                <a:cs typeface="Courier New" panose="02070309020205020404" pitchFamily="49" charset="0"/>
              </a:rPr>
              <a:t>-TATATC</a:t>
            </a:r>
            <a:r>
              <a:rPr lang="en-US" sz="1917" b="1" spc="426" dirty="0">
                <a:solidFill>
                  <a:srgbClr val="1F497D">
                    <a:lumMod val="60000"/>
                    <a:lumOff val="40000"/>
                  </a:srgbClr>
                </a:solidFill>
                <a:latin typeface="Courier New" panose="02070309020205020404" pitchFamily="49" charset="0"/>
                <a:cs typeface="Courier New" panose="02070309020205020404" pitchFamily="49" charset="0"/>
              </a:rPr>
              <a:t>CAG</a:t>
            </a:r>
            <a:r>
              <a:rPr lang="en-US" sz="1917" b="1" spc="426" dirty="0">
                <a:solidFill>
                  <a:srgbClr val="C00000"/>
                </a:solidFill>
                <a:latin typeface="Courier New" panose="02070309020205020404" pitchFamily="49" charset="0"/>
                <a:cs typeface="Courier New" panose="02070309020205020404" pitchFamily="49" charset="0"/>
              </a:rPr>
              <a:t>CAG</a:t>
            </a:r>
            <a:r>
              <a:rPr lang="en-US" sz="1917" b="1" spc="426" dirty="0">
                <a:solidFill>
                  <a:prstClr val="black"/>
                </a:solidFill>
                <a:latin typeface="Courier New" panose="02070309020205020404" pitchFamily="49" charset="0"/>
                <a:cs typeface="Courier New" panose="02070309020205020404" pitchFamily="49" charset="0"/>
              </a:rPr>
              <a:t>CAG</a:t>
            </a:r>
            <a:endParaRPr lang="en-US" sz="1917" spc="426" dirty="0">
              <a:solidFill>
                <a:prstClr val="black"/>
              </a:solidFill>
              <a:latin typeface="Courier New" panose="02070309020205020404" pitchFamily="49" charset="0"/>
              <a:cs typeface="Courier New" panose="02070309020205020404" pitchFamily="49" charset="0"/>
            </a:endParaRPr>
          </a:p>
          <a:p>
            <a:pPr defTabSz="973836">
              <a:defRPr/>
            </a:pPr>
            <a:r>
              <a:rPr lang="en-US" sz="1917" spc="426" dirty="0">
                <a:solidFill>
                  <a:prstClr val="black"/>
                </a:solidFill>
                <a:latin typeface="Courier New" panose="02070309020205020404" pitchFamily="49" charset="0"/>
                <a:cs typeface="Courier New" panose="02070309020205020404" pitchFamily="49" charset="0"/>
              </a:rPr>
              <a:t>-ATATAGGTCGTCGTCTCATAT-</a:t>
            </a:r>
          </a:p>
        </p:txBody>
      </p:sp>
      <p:grpSp>
        <p:nvGrpSpPr>
          <p:cNvPr id="41" name="Group 40">
            <a:extLst>
              <a:ext uri="{FF2B5EF4-FFF2-40B4-BE49-F238E27FC236}">
                <a16:creationId xmlns:a16="http://schemas.microsoft.com/office/drawing/2014/main" id="{74C0740B-25E2-B40A-6A86-3EF7331B9E18}"/>
              </a:ext>
            </a:extLst>
          </p:cNvPr>
          <p:cNvGrpSpPr/>
          <p:nvPr/>
        </p:nvGrpSpPr>
        <p:grpSpPr>
          <a:xfrm>
            <a:off x="710647" y="3871755"/>
            <a:ext cx="4833118" cy="944490"/>
            <a:chOff x="7382386" y="2531685"/>
            <a:chExt cx="4538250" cy="886867"/>
          </a:xfrm>
        </p:grpSpPr>
        <p:sp>
          <p:nvSpPr>
            <p:cNvPr id="16" name="TextBox 15">
              <a:extLst>
                <a:ext uri="{FF2B5EF4-FFF2-40B4-BE49-F238E27FC236}">
                  <a16:creationId xmlns:a16="http://schemas.microsoft.com/office/drawing/2014/main" id="{D15BEB76-A51B-ECDA-EDD3-94D67D65E733}"/>
                </a:ext>
              </a:extLst>
            </p:cNvPr>
            <p:cNvSpPr txBox="1"/>
            <p:nvPr/>
          </p:nvSpPr>
          <p:spPr>
            <a:xfrm>
              <a:off x="7382386" y="2777817"/>
              <a:ext cx="4538250" cy="640735"/>
            </a:xfrm>
            <a:prstGeom prst="rect">
              <a:avLst/>
            </a:prstGeom>
            <a:noFill/>
          </p:spPr>
          <p:txBody>
            <a:bodyPr wrap="none" rtlCol="0">
              <a:spAutoFit/>
            </a:bodyPr>
            <a:lstStyle/>
            <a:p>
              <a:pPr defTabSz="973836">
                <a:defRPr/>
              </a:pPr>
              <a:r>
                <a:rPr lang="en-US" sz="1917" spc="426" dirty="0">
                  <a:solidFill>
                    <a:prstClr val="black"/>
                  </a:solidFill>
                  <a:latin typeface="Courier New" panose="02070309020205020404" pitchFamily="49" charset="0"/>
                  <a:cs typeface="Courier New" panose="02070309020205020404" pitchFamily="49" charset="0"/>
                </a:rPr>
                <a:t>-TATATC</a:t>
              </a:r>
              <a:r>
                <a:rPr lang="en-US" sz="1917" b="1" spc="426" dirty="0">
                  <a:solidFill>
                    <a:srgbClr val="1F497D">
                      <a:lumMod val="60000"/>
                      <a:lumOff val="40000"/>
                    </a:srgbClr>
                  </a:solidFill>
                  <a:latin typeface="Courier New" panose="02070309020205020404" pitchFamily="49" charset="0"/>
                  <a:cs typeface="Courier New" panose="02070309020205020404" pitchFamily="49" charset="0"/>
                </a:rPr>
                <a:t>CAG</a:t>
              </a:r>
              <a:endParaRPr lang="en-US" sz="1917" spc="426" dirty="0">
                <a:solidFill>
                  <a:prstClr val="black"/>
                </a:solidFill>
                <a:latin typeface="Courier New" panose="02070309020205020404" pitchFamily="49" charset="0"/>
                <a:cs typeface="Courier New" panose="02070309020205020404" pitchFamily="49" charset="0"/>
              </a:endParaRPr>
            </a:p>
            <a:p>
              <a:pPr defTabSz="973836">
                <a:defRPr/>
              </a:pPr>
              <a:r>
                <a:rPr lang="en-US" sz="1917" spc="426" dirty="0">
                  <a:solidFill>
                    <a:prstClr val="black"/>
                  </a:solidFill>
                  <a:latin typeface="Courier New" panose="02070309020205020404" pitchFamily="49" charset="0"/>
                  <a:cs typeface="Courier New" panose="02070309020205020404" pitchFamily="49" charset="0"/>
                </a:rPr>
                <a:t>-ATATAGGTCGTCGTCTCATAT-</a:t>
              </a:r>
            </a:p>
          </p:txBody>
        </p:sp>
        <p:sp>
          <p:nvSpPr>
            <p:cNvPr id="24" name="TextBox 23">
              <a:extLst>
                <a:ext uri="{FF2B5EF4-FFF2-40B4-BE49-F238E27FC236}">
                  <a16:creationId xmlns:a16="http://schemas.microsoft.com/office/drawing/2014/main" id="{CEEBD385-832B-D19A-B643-B4A240865FCE}"/>
                </a:ext>
              </a:extLst>
            </p:cNvPr>
            <p:cNvSpPr txBox="1"/>
            <p:nvPr/>
          </p:nvSpPr>
          <p:spPr>
            <a:xfrm rot="20491968">
              <a:off x="9227779" y="2531685"/>
              <a:ext cx="1600200" cy="363718"/>
            </a:xfrm>
            <a:prstGeom prst="rect">
              <a:avLst/>
            </a:prstGeom>
            <a:noFill/>
          </p:spPr>
          <p:txBody>
            <a:bodyPr wrap="square">
              <a:spAutoFit/>
            </a:bodyPr>
            <a:lstStyle/>
            <a:p>
              <a:r>
                <a:rPr lang="en-US" sz="1917" b="1" spc="426" dirty="0">
                  <a:solidFill>
                    <a:srgbClr val="C00000"/>
                  </a:solidFill>
                  <a:latin typeface="Courier New" panose="02070309020205020404" pitchFamily="49" charset="0"/>
                  <a:cs typeface="Courier New" panose="02070309020205020404" pitchFamily="49" charset="0"/>
                </a:rPr>
                <a:t>CAG</a:t>
              </a:r>
              <a:r>
                <a:rPr lang="en-US" sz="1917" b="1" spc="426" dirty="0">
                  <a:solidFill>
                    <a:prstClr val="black"/>
                  </a:solidFill>
                  <a:latin typeface="Courier New" panose="02070309020205020404" pitchFamily="49" charset="0"/>
                  <a:cs typeface="Courier New" panose="02070309020205020404" pitchFamily="49" charset="0"/>
                </a:rPr>
                <a:t>CAG</a:t>
              </a:r>
              <a:endParaRPr lang="en-US" sz="2052" dirty="0"/>
            </a:p>
          </p:txBody>
        </p:sp>
        <p:sp>
          <p:nvSpPr>
            <p:cNvPr id="28" name="Freeform: Shape 27">
              <a:extLst>
                <a:ext uri="{FF2B5EF4-FFF2-40B4-BE49-F238E27FC236}">
                  <a16:creationId xmlns:a16="http://schemas.microsoft.com/office/drawing/2014/main" id="{D9E806D8-6E3D-7A84-A3AA-396846AEF3BA}"/>
                </a:ext>
              </a:extLst>
            </p:cNvPr>
            <p:cNvSpPr/>
            <p:nvPr/>
          </p:nvSpPr>
          <p:spPr>
            <a:xfrm>
              <a:off x="9633543" y="2820003"/>
              <a:ext cx="588456" cy="304800"/>
            </a:xfrm>
            <a:custGeom>
              <a:avLst/>
              <a:gdLst>
                <a:gd name="connsiteX0" fmla="*/ 571500 w 588456"/>
                <a:gd name="connsiteY0" fmla="*/ 0 h 304800"/>
                <a:gd name="connsiteX1" fmla="*/ 571500 w 588456"/>
                <a:gd name="connsiteY1" fmla="*/ 90488 h 304800"/>
                <a:gd name="connsiteX2" fmla="*/ 395288 w 588456"/>
                <a:gd name="connsiteY2" fmla="*/ 152400 h 304800"/>
                <a:gd name="connsiteX3" fmla="*/ 90488 w 588456"/>
                <a:gd name="connsiteY3" fmla="*/ 233363 h 304800"/>
                <a:gd name="connsiteX4" fmla="*/ 0 w 588456"/>
                <a:gd name="connsiteY4" fmla="*/ 3048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456" h="304800">
                  <a:moveTo>
                    <a:pt x="571500" y="0"/>
                  </a:moveTo>
                  <a:cubicBezTo>
                    <a:pt x="586184" y="32544"/>
                    <a:pt x="600869" y="65088"/>
                    <a:pt x="571500" y="90488"/>
                  </a:cubicBezTo>
                  <a:cubicBezTo>
                    <a:pt x="542131" y="115888"/>
                    <a:pt x="475456" y="128588"/>
                    <a:pt x="395288" y="152400"/>
                  </a:cubicBezTo>
                  <a:cubicBezTo>
                    <a:pt x="315120" y="176212"/>
                    <a:pt x="156369" y="207963"/>
                    <a:pt x="90488" y="233363"/>
                  </a:cubicBezTo>
                  <a:cubicBezTo>
                    <a:pt x="24607" y="258763"/>
                    <a:pt x="12303" y="281781"/>
                    <a:pt x="0" y="304800"/>
                  </a:cubicBezTo>
                </a:path>
              </a:pathLst>
            </a:custGeom>
            <a:noFill/>
            <a:ln>
              <a:tailEnd type="stealth"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a:p>
          </p:txBody>
        </p:sp>
      </p:grpSp>
      <p:sp>
        <p:nvSpPr>
          <p:cNvPr id="29" name="TextBox 28">
            <a:extLst>
              <a:ext uri="{FF2B5EF4-FFF2-40B4-BE49-F238E27FC236}">
                <a16:creationId xmlns:a16="http://schemas.microsoft.com/office/drawing/2014/main" id="{50F65CA0-835C-106F-0665-62CE2C2B80A7}"/>
              </a:ext>
            </a:extLst>
          </p:cNvPr>
          <p:cNvSpPr txBox="1"/>
          <p:nvPr/>
        </p:nvSpPr>
        <p:spPr>
          <a:xfrm>
            <a:off x="6347393" y="699116"/>
            <a:ext cx="1676636" cy="703141"/>
          </a:xfrm>
          <a:prstGeom prst="rect">
            <a:avLst/>
          </a:prstGeom>
          <a:noFill/>
        </p:spPr>
        <p:txBody>
          <a:bodyPr wrap="square" rtlCol="0">
            <a:spAutoFit/>
          </a:bodyPr>
          <a:lstStyle/>
          <a:p>
            <a:r>
              <a:rPr lang="en-US" sz="1917" dirty="0"/>
              <a:t>Replication </a:t>
            </a:r>
            <a:r>
              <a:rPr lang="en-US" sz="2052" dirty="0"/>
              <a:t>continues</a:t>
            </a:r>
            <a:endParaRPr lang="en-US" sz="1917" dirty="0"/>
          </a:p>
        </p:txBody>
      </p:sp>
      <p:sp>
        <p:nvSpPr>
          <p:cNvPr id="30" name="TextBox 29">
            <a:extLst>
              <a:ext uri="{FF2B5EF4-FFF2-40B4-BE49-F238E27FC236}">
                <a16:creationId xmlns:a16="http://schemas.microsoft.com/office/drawing/2014/main" id="{59AB9EA5-6551-D018-6391-31A780BED04A}"/>
              </a:ext>
            </a:extLst>
          </p:cNvPr>
          <p:cNvSpPr txBox="1"/>
          <p:nvPr/>
        </p:nvSpPr>
        <p:spPr>
          <a:xfrm>
            <a:off x="1073154" y="5067255"/>
            <a:ext cx="1380747" cy="616836"/>
          </a:xfrm>
          <a:prstGeom prst="rect">
            <a:avLst/>
          </a:prstGeom>
          <a:noFill/>
        </p:spPr>
        <p:txBody>
          <a:bodyPr wrap="square" rtlCol="0">
            <a:spAutoFit/>
          </a:bodyPr>
          <a:lstStyle/>
          <a:p>
            <a:r>
              <a:rPr lang="en-US" sz="1704" dirty="0"/>
              <a:t>Looped out DNA</a:t>
            </a:r>
          </a:p>
        </p:txBody>
      </p:sp>
      <p:grpSp>
        <p:nvGrpSpPr>
          <p:cNvPr id="18" name="Group 17">
            <a:extLst>
              <a:ext uri="{FF2B5EF4-FFF2-40B4-BE49-F238E27FC236}">
                <a16:creationId xmlns:a16="http://schemas.microsoft.com/office/drawing/2014/main" id="{AAB87A45-84AD-B0F4-AB8B-E6C7616A2858}"/>
              </a:ext>
            </a:extLst>
          </p:cNvPr>
          <p:cNvGrpSpPr/>
          <p:nvPr/>
        </p:nvGrpSpPr>
        <p:grpSpPr>
          <a:xfrm>
            <a:off x="825345" y="5243504"/>
            <a:ext cx="4833118" cy="1250236"/>
            <a:chOff x="892661" y="4297374"/>
            <a:chExt cx="4833118" cy="1250236"/>
          </a:xfrm>
        </p:grpSpPr>
        <p:sp>
          <p:nvSpPr>
            <p:cNvPr id="31" name="TextBox 30">
              <a:extLst>
                <a:ext uri="{FF2B5EF4-FFF2-40B4-BE49-F238E27FC236}">
                  <a16:creationId xmlns:a16="http://schemas.microsoft.com/office/drawing/2014/main" id="{4A290AD9-ECE7-311A-8E77-B0F5987C99A1}"/>
                </a:ext>
              </a:extLst>
            </p:cNvPr>
            <p:cNvSpPr txBox="1"/>
            <p:nvPr/>
          </p:nvSpPr>
          <p:spPr>
            <a:xfrm>
              <a:off x="2767526" y="4297374"/>
              <a:ext cx="323819" cy="387350"/>
            </a:xfrm>
            <a:prstGeom prst="rect">
              <a:avLst/>
            </a:prstGeom>
            <a:solidFill>
              <a:schemeClr val="bg1">
                <a:alpha val="68000"/>
              </a:schemeClr>
            </a:solidFill>
          </p:spPr>
          <p:txBody>
            <a:bodyPr wrap="square">
              <a:spAutoFit/>
            </a:bodyPr>
            <a:lstStyle/>
            <a:p>
              <a:pPr defTabSz="973836">
                <a:defRPr/>
              </a:pPr>
              <a:r>
                <a:rPr lang="en-US" sz="1917" b="1" spc="426" dirty="0">
                  <a:solidFill>
                    <a:srgbClr val="C00000"/>
                  </a:solidFill>
                  <a:latin typeface="Courier New" panose="02070309020205020404" pitchFamily="49" charset="0"/>
                  <a:cs typeface="Courier New" panose="02070309020205020404" pitchFamily="49" charset="0"/>
                </a:rPr>
                <a:t>A</a:t>
              </a:r>
              <a:endParaRPr lang="en-US" sz="1917" b="1" dirty="0">
                <a:solidFill>
                  <a:srgbClr val="C00000"/>
                </a:solidFill>
                <a:latin typeface="Calibri"/>
              </a:endParaRPr>
            </a:p>
          </p:txBody>
        </p:sp>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A36BC2DE-845D-A668-F346-53C844B22AF7}"/>
                    </a:ext>
                  </a:extLst>
                </p14:cNvPr>
                <p14:cNvContentPartPr/>
                <p14:nvPr/>
              </p14:nvContentPartPr>
              <p14:xfrm>
                <a:off x="2654527" y="4500622"/>
                <a:ext cx="487673" cy="496107"/>
              </p14:xfrm>
            </p:contentPart>
          </mc:Choice>
          <mc:Fallback xmlns="">
            <p:pic>
              <p:nvPicPr>
                <p:cNvPr id="12" name="Ink 11">
                  <a:extLst>
                    <a:ext uri="{FF2B5EF4-FFF2-40B4-BE49-F238E27FC236}">
                      <a16:creationId xmlns:a16="http://schemas.microsoft.com/office/drawing/2014/main" id="{A36BC2DE-845D-A668-F346-53C844B22AF7}"/>
                    </a:ext>
                  </a:extLst>
                </p:cNvPr>
                <p:cNvPicPr/>
                <p:nvPr/>
              </p:nvPicPr>
              <p:blipFill>
                <a:blip r:embed="rId4"/>
                <a:stretch>
                  <a:fillRect/>
                </a:stretch>
              </p:blipFill>
              <p:spPr>
                <a:xfrm>
                  <a:off x="2645529" y="4491622"/>
                  <a:ext cx="505308" cy="513748"/>
                </a:xfrm>
                <a:prstGeom prst="rect">
                  <a:avLst/>
                </a:prstGeom>
              </p:spPr>
            </p:pic>
          </mc:Fallback>
        </mc:AlternateContent>
        <p:sp>
          <p:nvSpPr>
            <p:cNvPr id="17" name="TextBox 16">
              <a:extLst>
                <a:ext uri="{FF2B5EF4-FFF2-40B4-BE49-F238E27FC236}">
                  <a16:creationId xmlns:a16="http://schemas.microsoft.com/office/drawing/2014/main" id="{099CBCD7-4FDD-BDBF-ACB2-14BE31F72371}"/>
                </a:ext>
              </a:extLst>
            </p:cNvPr>
            <p:cNvSpPr txBox="1"/>
            <p:nvPr/>
          </p:nvSpPr>
          <p:spPr>
            <a:xfrm>
              <a:off x="892661" y="4865244"/>
              <a:ext cx="4833118" cy="682366"/>
            </a:xfrm>
            <a:prstGeom prst="rect">
              <a:avLst/>
            </a:prstGeom>
            <a:noFill/>
          </p:spPr>
          <p:txBody>
            <a:bodyPr wrap="none" rtlCol="0">
              <a:spAutoFit/>
            </a:bodyPr>
            <a:lstStyle/>
            <a:p>
              <a:pPr defTabSz="973836">
                <a:defRPr/>
              </a:pPr>
              <a:r>
                <a:rPr lang="en-US" sz="1917" spc="426" dirty="0">
                  <a:solidFill>
                    <a:prstClr val="black"/>
                  </a:solidFill>
                  <a:latin typeface="Courier New" panose="02070309020205020404" pitchFamily="49" charset="0"/>
                  <a:cs typeface="Courier New" panose="02070309020205020404" pitchFamily="49" charset="0"/>
                </a:rPr>
                <a:t>-TATATC</a:t>
              </a:r>
              <a:r>
                <a:rPr lang="en-US" sz="1917" b="1" spc="426" dirty="0">
                  <a:solidFill>
                    <a:srgbClr val="1F497D">
                      <a:lumMod val="60000"/>
                      <a:lumOff val="40000"/>
                    </a:srgbClr>
                  </a:solidFill>
                  <a:latin typeface="Courier New" panose="02070309020205020404" pitchFamily="49" charset="0"/>
                  <a:cs typeface="Courier New" panose="02070309020205020404" pitchFamily="49" charset="0"/>
                </a:rPr>
                <a:t>CAG</a:t>
              </a:r>
              <a:r>
                <a:rPr lang="en-US" sz="1917" b="1" spc="426" dirty="0">
                  <a:solidFill>
                    <a:prstClr val="black"/>
                  </a:solidFill>
                  <a:latin typeface="Courier New" panose="02070309020205020404" pitchFamily="49" charset="0"/>
                  <a:cs typeface="Courier New" panose="02070309020205020404" pitchFamily="49" charset="0"/>
                </a:rPr>
                <a:t>CAG</a:t>
              </a:r>
            </a:p>
            <a:p>
              <a:pPr defTabSz="973836">
                <a:defRPr/>
              </a:pPr>
              <a:r>
                <a:rPr lang="en-US" sz="1917" spc="426" dirty="0">
                  <a:solidFill>
                    <a:prstClr val="black"/>
                  </a:solidFill>
                  <a:latin typeface="Courier New" panose="02070309020205020404" pitchFamily="49" charset="0"/>
                  <a:cs typeface="Courier New" panose="02070309020205020404" pitchFamily="49" charset="0"/>
                </a:rPr>
                <a:t>-ATATAGGTCGTCGTCTCATAT-</a:t>
              </a:r>
            </a:p>
          </p:txBody>
        </p:sp>
        <p:sp>
          <p:nvSpPr>
            <p:cNvPr id="19" name="TextBox 18">
              <a:extLst>
                <a:ext uri="{FF2B5EF4-FFF2-40B4-BE49-F238E27FC236}">
                  <a16:creationId xmlns:a16="http://schemas.microsoft.com/office/drawing/2014/main" id="{26840889-0B5C-1019-04DA-BAF2F9338725}"/>
                </a:ext>
              </a:extLst>
            </p:cNvPr>
            <p:cNvSpPr txBox="1"/>
            <p:nvPr/>
          </p:nvSpPr>
          <p:spPr>
            <a:xfrm>
              <a:off x="2522740" y="4548719"/>
              <a:ext cx="293734" cy="387350"/>
            </a:xfrm>
            <a:prstGeom prst="rect">
              <a:avLst/>
            </a:prstGeom>
            <a:solidFill>
              <a:schemeClr val="bg1">
                <a:alpha val="68000"/>
              </a:schemeClr>
            </a:solidFill>
          </p:spPr>
          <p:txBody>
            <a:bodyPr wrap="square">
              <a:spAutoFit/>
            </a:bodyPr>
            <a:lstStyle/>
            <a:p>
              <a:pPr defTabSz="973836">
                <a:defRPr/>
              </a:pPr>
              <a:r>
                <a:rPr lang="en-US" sz="1917" b="1" spc="426" dirty="0">
                  <a:solidFill>
                    <a:srgbClr val="C00000"/>
                  </a:solidFill>
                  <a:latin typeface="Courier New" panose="02070309020205020404" pitchFamily="49" charset="0"/>
                  <a:cs typeface="Courier New" panose="02070309020205020404" pitchFamily="49" charset="0"/>
                </a:rPr>
                <a:t>C</a:t>
              </a:r>
              <a:endParaRPr lang="en-US" sz="1917" b="1" dirty="0">
                <a:solidFill>
                  <a:srgbClr val="C00000"/>
                </a:solidFill>
                <a:latin typeface="Calibri"/>
              </a:endParaRPr>
            </a:p>
          </p:txBody>
        </p:sp>
        <p:sp>
          <p:nvSpPr>
            <p:cNvPr id="34" name="TextBox 33">
              <a:extLst>
                <a:ext uri="{FF2B5EF4-FFF2-40B4-BE49-F238E27FC236}">
                  <a16:creationId xmlns:a16="http://schemas.microsoft.com/office/drawing/2014/main" id="{79C65668-5221-1AB3-0FAD-F0B3DD7AA1D1}"/>
                </a:ext>
              </a:extLst>
            </p:cNvPr>
            <p:cNvSpPr txBox="1"/>
            <p:nvPr/>
          </p:nvSpPr>
          <p:spPr>
            <a:xfrm>
              <a:off x="2963093" y="4490621"/>
              <a:ext cx="320598" cy="387350"/>
            </a:xfrm>
            <a:prstGeom prst="rect">
              <a:avLst/>
            </a:prstGeom>
            <a:solidFill>
              <a:schemeClr val="bg1">
                <a:alpha val="68000"/>
              </a:schemeClr>
            </a:solidFill>
          </p:spPr>
          <p:txBody>
            <a:bodyPr wrap="square">
              <a:spAutoFit/>
            </a:bodyPr>
            <a:lstStyle/>
            <a:p>
              <a:pPr defTabSz="973836">
                <a:defRPr/>
              </a:pPr>
              <a:r>
                <a:rPr lang="en-US" sz="1917" b="1" spc="426" dirty="0">
                  <a:solidFill>
                    <a:srgbClr val="C00000"/>
                  </a:solidFill>
                  <a:latin typeface="Courier New" panose="02070309020205020404" pitchFamily="49" charset="0"/>
                  <a:cs typeface="Courier New" panose="02070309020205020404" pitchFamily="49" charset="0"/>
                </a:rPr>
                <a:t>G</a:t>
              </a:r>
              <a:endParaRPr lang="en-US" sz="1917" b="1" dirty="0">
                <a:solidFill>
                  <a:srgbClr val="C00000"/>
                </a:solidFill>
                <a:latin typeface="Calibri"/>
              </a:endParaRPr>
            </a:p>
          </p:txBody>
        </p:sp>
      </p:grpSp>
      <mc:AlternateContent xmlns:mc="http://schemas.openxmlformats.org/markup-compatibility/2006" xmlns:p14="http://schemas.microsoft.com/office/powerpoint/2010/main">
        <mc:Choice Requires="p14">
          <p:contentPart p14:bwMode="auto" r:id="rId5">
            <p14:nvContentPartPr>
              <p14:cNvPr id="20" name="Ink 19">
                <a:extLst>
                  <a:ext uri="{FF2B5EF4-FFF2-40B4-BE49-F238E27FC236}">
                    <a16:creationId xmlns:a16="http://schemas.microsoft.com/office/drawing/2014/main" id="{42737A94-E11D-053A-FE2E-76AF40B5A9D0}"/>
                  </a:ext>
                </a:extLst>
              </p14:cNvPr>
              <p14:cNvContentPartPr/>
              <p14:nvPr/>
            </p14:nvContentPartPr>
            <p14:xfrm>
              <a:off x="9737355" y="818970"/>
              <a:ext cx="487673" cy="496107"/>
            </p14:xfrm>
          </p:contentPart>
        </mc:Choice>
        <mc:Fallback xmlns="">
          <p:pic>
            <p:nvPicPr>
              <p:cNvPr id="20" name="Ink 19">
                <a:extLst>
                  <a:ext uri="{FF2B5EF4-FFF2-40B4-BE49-F238E27FC236}">
                    <a16:creationId xmlns:a16="http://schemas.microsoft.com/office/drawing/2014/main" id="{42737A94-E11D-053A-FE2E-76AF40B5A9D0}"/>
                  </a:ext>
                </a:extLst>
              </p:cNvPr>
              <p:cNvPicPr/>
              <p:nvPr/>
            </p:nvPicPr>
            <p:blipFill>
              <a:blip r:embed="rId6"/>
              <a:stretch>
                <a:fillRect/>
              </a:stretch>
            </p:blipFill>
            <p:spPr>
              <a:xfrm>
                <a:off x="9728357" y="809970"/>
                <a:ext cx="505308" cy="513748"/>
              </a:xfrm>
              <a:prstGeom prst="rect">
                <a:avLst/>
              </a:prstGeom>
            </p:spPr>
          </p:pic>
        </mc:Fallback>
      </mc:AlternateContent>
      <p:sp>
        <p:nvSpPr>
          <p:cNvPr id="21" name="TextBox 20">
            <a:extLst>
              <a:ext uri="{FF2B5EF4-FFF2-40B4-BE49-F238E27FC236}">
                <a16:creationId xmlns:a16="http://schemas.microsoft.com/office/drawing/2014/main" id="{F8BFAB15-6A5E-59D9-20BA-D6AC1DCA4361}"/>
              </a:ext>
            </a:extLst>
          </p:cNvPr>
          <p:cNvSpPr txBox="1"/>
          <p:nvPr/>
        </p:nvSpPr>
        <p:spPr>
          <a:xfrm>
            <a:off x="7952799" y="1145414"/>
            <a:ext cx="4833118" cy="682366"/>
          </a:xfrm>
          <a:prstGeom prst="rect">
            <a:avLst/>
          </a:prstGeom>
          <a:noFill/>
        </p:spPr>
        <p:txBody>
          <a:bodyPr wrap="none" rtlCol="0">
            <a:spAutoFit/>
          </a:bodyPr>
          <a:lstStyle/>
          <a:p>
            <a:pPr defTabSz="973836">
              <a:defRPr/>
            </a:pPr>
            <a:r>
              <a:rPr lang="en-US" sz="1917" spc="426" dirty="0">
                <a:solidFill>
                  <a:prstClr val="black"/>
                </a:solidFill>
                <a:latin typeface="Courier New" panose="02070309020205020404" pitchFamily="49" charset="0"/>
                <a:cs typeface="Courier New" panose="02070309020205020404" pitchFamily="49" charset="0"/>
              </a:rPr>
              <a:t>-TATATC</a:t>
            </a:r>
            <a:r>
              <a:rPr lang="en-US" sz="1917" b="1" spc="426" dirty="0">
                <a:solidFill>
                  <a:srgbClr val="1F497D">
                    <a:lumMod val="60000"/>
                    <a:lumOff val="40000"/>
                  </a:srgbClr>
                </a:solidFill>
                <a:latin typeface="Courier New" panose="02070309020205020404" pitchFamily="49" charset="0"/>
                <a:cs typeface="Courier New" panose="02070309020205020404" pitchFamily="49" charset="0"/>
              </a:rPr>
              <a:t>CAG</a:t>
            </a:r>
            <a:r>
              <a:rPr lang="en-US" sz="1917" b="1" spc="426" dirty="0">
                <a:solidFill>
                  <a:prstClr val="black"/>
                </a:solidFill>
                <a:latin typeface="Courier New" panose="02070309020205020404" pitchFamily="49" charset="0"/>
                <a:cs typeface="Courier New" panose="02070309020205020404" pitchFamily="49" charset="0"/>
              </a:rPr>
              <a:t>CAG</a:t>
            </a:r>
            <a:r>
              <a:rPr lang="en-US" sz="1917" b="1" spc="426" dirty="0">
                <a:solidFill>
                  <a:srgbClr val="00B050"/>
                </a:solidFill>
                <a:latin typeface="Courier New" panose="02070309020205020404" pitchFamily="49" charset="0"/>
                <a:cs typeface="Courier New" panose="02070309020205020404" pitchFamily="49" charset="0"/>
              </a:rPr>
              <a:t>CAG</a:t>
            </a:r>
            <a:r>
              <a:rPr lang="en-US" sz="1917" spc="426" dirty="0">
                <a:latin typeface="Courier New" panose="02070309020205020404" pitchFamily="49" charset="0"/>
                <a:cs typeface="Courier New" panose="02070309020205020404" pitchFamily="49" charset="0"/>
              </a:rPr>
              <a:t>AGTATA-</a:t>
            </a:r>
          </a:p>
          <a:p>
            <a:pPr defTabSz="973836">
              <a:defRPr/>
            </a:pPr>
            <a:r>
              <a:rPr lang="en-US" sz="1917" spc="426" dirty="0">
                <a:solidFill>
                  <a:prstClr val="black"/>
                </a:solidFill>
                <a:latin typeface="Courier New" panose="02070309020205020404" pitchFamily="49" charset="0"/>
                <a:cs typeface="Courier New" panose="02070309020205020404" pitchFamily="49" charset="0"/>
              </a:rPr>
              <a:t>-ATATAGGTCGTCGTCTCATAT-</a:t>
            </a:r>
          </a:p>
        </p:txBody>
      </p:sp>
      <p:sp>
        <p:nvSpPr>
          <p:cNvPr id="38" name="TextBox 37">
            <a:extLst>
              <a:ext uri="{FF2B5EF4-FFF2-40B4-BE49-F238E27FC236}">
                <a16:creationId xmlns:a16="http://schemas.microsoft.com/office/drawing/2014/main" id="{88291321-0609-7DF9-6FB6-E0693271DBE9}"/>
              </a:ext>
            </a:extLst>
          </p:cNvPr>
          <p:cNvSpPr txBox="1"/>
          <p:nvPr/>
        </p:nvSpPr>
        <p:spPr>
          <a:xfrm>
            <a:off x="9590488" y="780969"/>
            <a:ext cx="293734" cy="387350"/>
          </a:xfrm>
          <a:prstGeom prst="rect">
            <a:avLst/>
          </a:prstGeom>
          <a:solidFill>
            <a:schemeClr val="bg1">
              <a:alpha val="68000"/>
            </a:schemeClr>
          </a:solidFill>
        </p:spPr>
        <p:txBody>
          <a:bodyPr wrap="square">
            <a:spAutoFit/>
          </a:bodyPr>
          <a:lstStyle/>
          <a:p>
            <a:pPr defTabSz="973836">
              <a:defRPr/>
            </a:pPr>
            <a:r>
              <a:rPr lang="en-US" sz="1917" b="1" spc="426" dirty="0">
                <a:solidFill>
                  <a:srgbClr val="C00000"/>
                </a:solidFill>
                <a:latin typeface="Courier New" panose="02070309020205020404" pitchFamily="49" charset="0"/>
                <a:cs typeface="Courier New" panose="02070309020205020404" pitchFamily="49" charset="0"/>
              </a:rPr>
              <a:t>C</a:t>
            </a:r>
            <a:endParaRPr lang="en-US" sz="1917" b="1" dirty="0">
              <a:solidFill>
                <a:srgbClr val="C00000"/>
              </a:solidFill>
              <a:latin typeface="Calibri"/>
            </a:endParaRPr>
          </a:p>
        </p:txBody>
      </p:sp>
      <p:sp>
        <p:nvSpPr>
          <p:cNvPr id="39" name="TextBox 38">
            <a:extLst>
              <a:ext uri="{FF2B5EF4-FFF2-40B4-BE49-F238E27FC236}">
                <a16:creationId xmlns:a16="http://schemas.microsoft.com/office/drawing/2014/main" id="{88C3C536-D0F1-5FAF-2CC6-0272CA737674}"/>
              </a:ext>
            </a:extLst>
          </p:cNvPr>
          <p:cNvSpPr txBox="1"/>
          <p:nvPr/>
        </p:nvSpPr>
        <p:spPr>
          <a:xfrm>
            <a:off x="9820058" y="606865"/>
            <a:ext cx="323819" cy="387350"/>
          </a:xfrm>
          <a:prstGeom prst="rect">
            <a:avLst/>
          </a:prstGeom>
          <a:solidFill>
            <a:schemeClr val="bg1">
              <a:alpha val="68000"/>
            </a:schemeClr>
          </a:solidFill>
        </p:spPr>
        <p:txBody>
          <a:bodyPr wrap="square">
            <a:spAutoFit/>
          </a:bodyPr>
          <a:lstStyle/>
          <a:p>
            <a:pPr defTabSz="973836">
              <a:defRPr/>
            </a:pPr>
            <a:r>
              <a:rPr lang="en-US" sz="1917" b="1" spc="426" dirty="0">
                <a:solidFill>
                  <a:srgbClr val="C00000"/>
                </a:solidFill>
                <a:latin typeface="Courier New" panose="02070309020205020404" pitchFamily="49" charset="0"/>
                <a:cs typeface="Courier New" panose="02070309020205020404" pitchFamily="49" charset="0"/>
              </a:rPr>
              <a:t>A</a:t>
            </a:r>
            <a:endParaRPr lang="en-US" sz="1917" b="1" dirty="0">
              <a:solidFill>
                <a:srgbClr val="C00000"/>
              </a:solidFill>
              <a:latin typeface="Calibri"/>
            </a:endParaRPr>
          </a:p>
        </p:txBody>
      </p:sp>
      <p:sp>
        <p:nvSpPr>
          <p:cNvPr id="40" name="TextBox 39">
            <a:extLst>
              <a:ext uri="{FF2B5EF4-FFF2-40B4-BE49-F238E27FC236}">
                <a16:creationId xmlns:a16="http://schemas.microsoft.com/office/drawing/2014/main" id="{FC3B16AD-0648-B171-4BE6-03A3DBB5242D}"/>
              </a:ext>
            </a:extLst>
          </p:cNvPr>
          <p:cNvSpPr txBox="1"/>
          <p:nvPr/>
        </p:nvSpPr>
        <p:spPr>
          <a:xfrm>
            <a:off x="10038409" y="794044"/>
            <a:ext cx="320598" cy="387350"/>
          </a:xfrm>
          <a:prstGeom prst="rect">
            <a:avLst/>
          </a:prstGeom>
          <a:solidFill>
            <a:schemeClr val="bg1">
              <a:alpha val="68000"/>
            </a:schemeClr>
          </a:solidFill>
        </p:spPr>
        <p:txBody>
          <a:bodyPr wrap="square">
            <a:spAutoFit/>
          </a:bodyPr>
          <a:lstStyle/>
          <a:p>
            <a:pPr defTabSz="973836">
              <a:defRPr/>
            </a:pPr>
            <a:r>
              <a:rPr lang="en-US" sz="1917" b="1" spc="426" dirty="0">
                <a:solidFill>
                  <a:srgbClr val="C00000"/>
                </a:solidFill>
                <a:latin typeface="Courier New" panose="02070309020205020404" pitchFamily="49" charset="0"/>
                <a:cs typeface="Courier New" panose="02070309020205020404" pitchFamily="49" charset="0"/>
              </a:rPr>
              <a:t>G</a:t>
            </a:r>
            <a:endParaRPr lang="en-US" sz="1917" b="1" dirty="0">
              <a:solidFill>
                <a:srgbClr val="C00000"/>
              </a:solidFill>
              <a:latin typeface="Calibri"/>
            </a:endParaRPr>
          </a:p>
        </p:txBody>
      </p:sp>
      <p:sp>
        <p:nvSpPr>
          <p:cNvPr id="47" name="TextBox 46">
            <a:extLst>
              <a:ext uri="{FF2B5EF4-FFF2-40B4-BE49-F238E27FC236}">
                <a16:creationId xmlns:a16="http://schemas.microsoft.com/office/drawing/2014/main" id="{389C5C11-781B-F8C4-570F-24DCC8DB42A8}"/>
              </a:ext>
            </a:extLst>
          </p:cNvPr>
          <p:cNvSpPr txBox="1"/>
          <p:nvPr/>
        </p:nvSpPr>
        <p:spPr>
          <a:xfrm>
            <a:off x="7162625" y="2015972"/>
            <a:ext cx="2172444" cy="1039708"/>
          </a:xfrm>
          <a:prstGeom prst="rect">
            <a:avLst/>
          </a:prstGeom>
          <a:noFill/>
        </p:spPr>
        <p:txBody>
          <a:bodyPr wrap="square" rtlCol="0">
            <a:spAutoFit/>
          </a:bodyPr>
          <a:lstStyle/>
          <a:p>
            <a:r>
              <a:rPr lang="en-US" sz="2052" dirty="0"/>
              <a:t>Next r</a:t>
            </a:r>
            <a:r>
              <a:rPr lang="en-US" sz="1917" dirty="0"/>
              <a:t>eplication (</a:t>
            </a:r>
            <a:r>
              <a:rPr lang="en-US" sz="2052" dirty="0"/>
              <a:t>upper strand as the template)</a:t>
            </a:r>
            <a:endParaRPr lang="en-US" sz="1917" dirty="0"/>
          </a:p>
        </p:txBody>
      </p:sp>
      <p:sp>
        <p:nvSpPr>
          <p:cNvPr id="36" name="TextBox 35">
            <a:extLst>
              <a:ext uri="{FF2B5EF4-FFF2-40B4-BE49-F238E27FC236}">
                <a16:creationId xmlns:a16="http://schemas.microsoft.com/office/drawing/2014/main" id="{D96C86B4-16C3-F5BB-9D8B-FA6AA74D134D}"/>
              </a:ext>
            </a:extLst>
          </p:cNvPr>
          <p:cNvSpPr txBox="1"/>
          <p:nvPr/>
        </p:nvSpPr>
        <p:spPr>
          <a:xfrm>
            <a:off x="7348466" y="3096043"/>
            <a:ext cx="5439438" cy="682366"/>
          </a:xfrm>
          <a:prstGeom prst="rect">
            <a:avLst/>
          </a:prstGeom>
          <a:noFill/>
        </p:spPr>
        <p:txBody>
          <a:bodyPr wrap="none" rtlCol="0">
            <a:spAutoFit/>
          </a:bodyPr>
          <a:lstStyle/>
          <a:p>
            <a:pPr defTabSz="973836">
              <a:defRPr/>
            </a:pPr>
            <a:r>
              <a:rPr lang="en-US" sz="1917" spc="426" dirty="0">
                <a:solidFill>
                  <a:prstClr val="black"/>
                </a:solidFill>
                <a:latin typeface="Courier New" panose="02070309020205020404" pitchFamily="49" charset="0"/>
                <a:cs typeface="Courier New" panose="02070309020205020404" pitchFamily="49" charset="0"/>
              </a:rPr>
              <a:t>-TATATC</a:t>
            </a:r>
            <a:r>
              <a:rPr lang="en-US" sz="1917" b="1" spc="426" dirty="0">
                <a:solidFill>
                  <a:srgbClr val="1F497D">
                    <a:lumMod val="60000"/>
                    <a:lumOff val="40000"/>
                  </a:srgbClr>
                </a:solidFill>
                <a:latin typeface="Courier New" panose="02070309020205020404" pitchFamily="49" charset="0"/>
                <a:cs typeface="Courier New" panose="02070309020205020404" pitchFamily="49" charset="0"/>
              </a:rPr>
              <a:t>CAG</a:t>
            </a:r>
            <a:r>
              <a:rPr lang="en-US" sz="1917" b="1" spc="426" dirty="0">
                <a:solidFill>
                  <a:srgbClr val="C00000"/>
                </a:solidFill>
                <a:latin typeface="Courier New" panose="02070309020205020404" pitchFamily="49" charset="0"/>
                <a:cs typeface="Courier New" panose="02070309020205020404" pitchFamily="49" charset="0"/>
              </a:rPr>
              <a:t>CAG</a:t>
            </a:r>
            <a:r>
              <a:rPr lang="en-US" sz="1917" b="1" spc="426" dirty="0">
                <a:solidFill>
                  <a:prstClr val="black"/>
                </a:solidFill>
                <a:latin typeface="Courier New" panose="02070309020205020404" pitchFamily="49" charset="0"/>
                <a:cs typeface="Courier New" panose="02070309020205020404" pitchFamily="49" charset="0"/>
              </a:rPr>
              <a:t>CAG</a:t>
            </a:r>
            <a:r>
              <a:rPr lang="en-US" sz="1917" b="1" spc="426" dirty="0">
                <a:solidFill>
                  <a:srgbClr val="00B050"/>
                </a:solidFill>
                <a:latin typeface="Courier New" panose="02070309020205020404" pitchFamily="49" charset="0"/>
                <a:cs typeface="Courier New" panose="02070309020205020404" pitchFamily="49" charset="0"/>
              </a:rPr>
              <a:t>CAG</a:t>
            </a:r>
            <a:r>
              <a:rPr lang="en-US" sz="1917" spc="426" dirty="0">
                <a:latin typeface="Courier New" panose="02070309020205020404" pitchFamily="49" charset="0"/>
                <a:cs typeface="Courier New" panose="02070309020205020404" pitchFamily="49" charset="0"/>
              </a:rPr>
              <a:t>AGTATA-</a:t>
            </a:r>
          </a:p>
          <a:p>
            <a:pPr defTabSz="973836">
              <a:defRPr/>
            </a:pPr>
            <a:r>
              <a:rPr lang="en-US" sz="1917" spc="426" dirty="0">
                <a:solidFill>
                  <a:prstClr val="black"/>
                </a:solidFill>
                <a:latin typeface="Courier New" panose="02070309020205020404" pitchFamily="49" charset="0"/>
                <a:cs typeface="Courier New" panose="02070309020205020404" pitchFamily="49" charset="0"/>
              </a:rPr>
              <a:t>                   TCATAT-</a:t>
            </a:r>
          </a:p>
        </p:txBody>
      </p:sp>
      <p:cxnSp>
        <p:nvCxnSpPr>
          <p:cNvPr id="48" name="Connector: Elbow 47">
            <a:extLst>
              <a:ext uri="{FF2B5EF4-FFF2-40B4-BE49-F238E27FC236}">
                <a16:creationId xmlns:a16="http://schemas.microsoft.com/office/drawing/2014/main" id="{93103CAD-8AF2-B83E-495C-462FC0D1ECD7}"/>
              </a:ext>
            </a:extLst>
          </p:cNvPr>
          <p:cNvCxnSpPr>
            <a:cxnSpLocks/>
            <a:stCxn id="17" idx="3"/>
            <a:endCxn id="21" idx="1"/>
          </p:cNvCxnSpPr>
          <p:nvPr/>
        </p:nvCxnSpPr>
        <p:spPr>
          <a:xfrm flipV="1">
            <a:off x="5658463" y="1486597"/>
            <a:ext cx="2294336" cy="466596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3AED46A8-EAF9-90E8-A9A0-C6B01095AE18}"/>
              </a:ext>
            </a:extLst>
          </p:cNvPr>
          <p:cNvSpPr txBox="1"/>
          <p:nvPr/>
        </p:nvSpPr>
        <p:spPr>
          <a:xfrm>
            <a:off x="7287019" y="4395437"/>
            <a:ext cx="5606150" cy="707886"/>
          </a:xfrm>
          <a:prstGeom prst="rect">
            <a:avLst/>
          </a:prstGeom>
          <a:noFill/>
        </p:spPr>
        <p:txBody>
          <a:bodyPr wrap="none" rtlCol="0">
            <a:spAutoFit/>
          </a:bodyPr>
          <a:lstStyle/>
          <a:p>
            <a:pPr defTabSz="973836">
              <a:defRPr/>
            </a:pPr>
            <a:r>
              <a:rPr lang="en-US" sz="2000" spc="426" dirty="0">
                <a:solidFill>
                  <a:prstClr val="black"/>
                </a:solidFill>
                <a:latin typeface="Courier New" panose="02070309020205020404" pitchFamily="49" charset="0"/>
                <a:cs typeface="Courier New" panose="02070309020205020404" pitchFamily="49" charset="0"/>
              </a:rPr>
              <a:t>-TATATC</a:t>
            </a:r>
            <a:r>
              <a:rPr lang="en-US" sz="2000" b="1" spc="426" dirty="0">
                <a:solidFill>
                  <a:srgbClr val="1F497D">
                    <a:lumMod val="60000"/>
                    <a:lumOff val="40000"/>
                  </a:srgbClr>
                </a:solidFill>
                <a:latin typeface="Courier New" panose="02070309020205020404" pitchFamily="49" charset="0"/>
                <a:cs typeface="Courier New" panose="02070309020205020404" pitchFamily="49" charset="0"/>
              </a:rPr>
              <a:t>CAG</a:t>
            </a:r>
            <a:r>
              <a:rPr lang="en-US" sz="2000" b="1" spc="426" dirty="0">
                <a:solidFill>
                  <a:srgbClr val="C00000"/>
                </a:solidFill>
                <a:latin typeface="Courier New" panose="02070309020205020404" pitchFamily="49" charset="0"/>
                <a:cs typeface="Courier New" panose="02070309020205020404" pitchFamily="49" charset="0"/>
              </a:rPr>
              <a:t>CAG</a:t>
            </a:r>
            <a:r>
              <a:rPr lang="en-US" sz="2000" b="1" spc="426" dirty="0">
                <a:solidFill>
                  <a:prstClr val="black"/>
                </a:solidFill>
                <a:latin typeface="Courier New" panose="02070309020205020404" pitchFamily="49" charset="0"/>
                <a:cs typeface="Courier New" panose="02070309020205020404" pitchFamily="49" charset="0"/>
              </a:rPr>
              <a:t>CAG</a:t>
            </a:r>
            <a:r>
              <a:rPr lang="en-US" sz="2000" b="1" spc="426" dirty="0">
                <a:solidFill>
                  <a:srgbClr val="00B050"/>
                </a:solidFill>
                <a:latin typeface="Courier New" panose="02070309020205020404" pitchFamily="49" charset="0"/>
                <a:cs typeface="Courier New" panose="02070309020205020404" pitchFamily="49" charset="0"/>
              </a:rPr>
              <a:t>CAG</a:t>
            </a:r>
            <a:r>
              <a:rPr lang="en-US" sz="2000" spc="426" dirty="0">
                <a:latin typeface="Courier New" panose="02070309020205020404" pitchFamily="49" charset="0"/>
                <a:cs typeface="Courier New" panose="02070309020205020404" pitchFamily="49" charset="0"/>
              </a:rPr>
              <a:t>AGTATA-</a:t>
            </a:r>
          </a:p>
          <a:p>
            <a:pPr defTabSz="973836">
              <a:defRPr/>
            </a:pPr>
            <a:r>
              <a:rPr lang="en-US" sz="2000" spc="426" dirty="0">
                <a:latin typeface="Courier New" panose="02070309020205020404" pitchFamily="49" charset="0"/>
                <a:cs typeface="Courier New" panose="02070309020205020404" pitchFamily="49" charset="0"/>
              </a:rPr>
              <a:t>-ATATAG</a:t>
            </a:r>
            <a:r>
              <a:rPr lang="en-US" sz="2000" b="1" spc="426" dirty="0">
                <a:solidFill>
                  <a:srgbClr val="00B0F0"/>
                </a:solidFill>
                <a:latin typeface="Courier New" panose="02070309020205020404" pitchFamily="49" charset="0"/>
                <a:cs typeface="Courier New" panose="02070309020205020404" pitchFamily="49" charset="0"/>
              </a:rPr>
              <a:t>CTC</a:t>
            </a:r>
            <a:r>
              <a:rPr lang="en-US" sz="2000" b="1" spc="426" dirty="0">
                <a:solidFill>
                  <a:srgbClr val="FF0000"/>
                </a:solidFill>
                <a:latin typeface="Courier New" panose="02070309020205020404" pitchFamily="49" charset="0"/>
                <a:cs typeface="Courier New" panose="02070309020205020404" pitchFamily="49" charset="0"/>
              </a:rPr>
              <a:t>GTC</a:t>
            </a:r>
            <a:r>
              <a:rPr lang="en-US" sz="2000" b="1" spc="426" dirty="0">
                <a:latin typeface="Courier New" panose="02070309020205020404" pitchFamily="49" charset="0"/>
                <a:cs typeface="Courier New" panose="02070309020205020404" pitchFamily="49" charset="0"/>
              </a:rPr>
              <a:t>GTC</a:t>
            </a:r>
            <a:r>
              <a:rPr lang="en-US" sz="2000" b="1" spc="426" dirty="0">
                <a:solidFill>
                  <a:srgbClr val="00B050"/>
                </a:solidFill>
                <a:latin typeface="Courier New" panose="02070309020205020404" pitchFamily="49" charset="0"/>
                <a:cs typeface="Courier New" panose="02070309020205020404" pitchFamily="49" charset="0"/>
              </a:rPr>
              <a:t>GTC</a:t>
            </a:r>
            <a:r>
              <a:rPr lang="en-US" sz="2000" spc="426" dirty="0">
                <a:solidFill>
                  <a:prstClr val="black"/>
                </a:solidFill>
                <a:latin typeface="Courier New" panose="02070309020205020404" pitchFamily="49" charset="0"/>
                <a:cs typeface="Courier New" panose="02070309020205020404" pitchFamily="49" charset="0"/>
              </a:rPr>
              <a:t>TCATAT-</a:t>
            </a:r>
          </a:p>
        </p:txBody>
      </p:sp>
      <p:cxnSp>
        <p:nvCxnSpPr>
          <p:cNvPr id="52" name="Straight Arrow Connector 51">
            <a:extLst>
              <a:ext uri="{FF2B5EF4-FFF2-40B4-BE49-F238E27FC236}">
                <a16:creationId xmlns:a16="http://schemas.microsoft.com/office/drawing/2014/main" id="{6F0BB717-327D-4A54-C444-821F8AFA26A9}"/>
              </a:ext>
            </a:extLst>
          </p:cNvPr>
          <p:cNvCxnSpPr/>
          <p:nvPr/>
        </p:nvCxnSpPr>
        <p:spPr>
          <a:xfrm>
            <a:off x="9884221" y="3610115"/>
            <a:ext cx="0" cy="2829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Arrow: Right 52">
            <a:extLst>
              <a:ext uri="{FF2B5EF4-FFF2-40B4-BE49-F238E27FC236}">
                <a16:creationId xmlns:a16="http://schemas.microsoft.com/office/drawing/2014/main" id="{73856121-7598-9FF2-EDD4-3214CB0EBCC0}"/>
              </a:ext>
            </a:extLst>
          </p:cNvPr>
          <p:cNvSpPr/>
          <p:nvPr/>
        </p:nvSpPr>
        <p:spPr>
          <a:xfrm rot="10800000">
            <a:off x="10938893" y="3484926"/>
            <a:ext cx="263041" cy="1742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a:p>
        </p:txBody>
      </p:sp>
      <p:cxnSp>
        <p:nvCxnSpPr>
          <p:cNvPr id="55" name="Straight Arrow Connector 54">
            <a:extLst>
              <a:ext uri="{FF2B5EF4-FFF2-40B4-BE49-F238E27FC236}">
                <a16:creationId xmlns:a16="http://schemas.microsoft.com/office/drawing/2014/main" id="{955E9719-6EA2-46C6-EE4F-C59A842C5856}"/>
              </a:ext>
            </a:extLst>
          </p:cNvPr>
          <p:cNvCxnSpPr/>
          <p:nvPr/>
        </p:nvCxnSpPr>
        <p:spPr>
          <a:xfrm>
            <a:off x="8902295" y="4297792"/>
            <a:ext cx="227222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EF276B4-6C49-0E09-F51A-2A58FEA0BB33}"/>
              </a:ext>
            </a:extLst>
          </p:cNvPr>
          <p:cNvSpPr txBox="1"/>
          <p:nvPr/>
        </p:nvSpPr>
        <p:spPr>
          <a:xfrm>
            <a:off x="691512" y="1888034"/>
            <a:ext cx="4833118" cy="682366"/>
          </a:xfrm>
          <a:prstGeom prst="rect">
            <a:avLst/>
          </a:prstGeom>
          <a:noFill/>
        </p:spPr>
        <p:txBody>
          <a:bodyPr wrap="none" rtlCol="0">
            <a:spAutoFit/>
          </a:bodyPr>
          <a:lstStyle/>
          <a:p>
            <a:pPr defTabSz="973836">
              <a:defRPr/>
            </a:pPr>
            <a:r>
              <a:rPr lang="en-US" sz="1917" spc="426" dirty="0">
                <a:solidFill>
                  <a:prstClr val="black"/>
                </a:solidFill>
                <a:latin typeface="Courier New" panose="02070309020205020404" pitchFamily="49" charset="0"/>
                <a:cs typeface="Courier New" panose="02070309020205020404" pitchFamily="49" charset="0"/>
              </a:rPr>
              <a:t>-TA</a:t>
            </a:r>
          </a:p>
          <a:p>
            <a:pPr defTabSz="973836">
              <a:defRPr/>
            </a:pPr>
            <a:r>
              <a:rPr lang="en-US" sz="1917" spc="426" dirty="0">
                <a:solidFill>
                  <a:prstClr val="black"/>
                </a:solidFill>
                <a:latin typeface="Courier New" panose="02070309020205020404" pitchFamily="49" charset="0"/>
                <a:cs typeface="Courier New" panose="02070309020205020404" pitchFamily="49" charset="0"/>
              </a:rPr>
              <a:t>-ATATAGGTCGTCGTCTCATAT-</a:t>
            </a:r>
          </a:p>
        </p:txBody>
      </p:sp>
      <p:sp>
        <p:nvSpPr>
          <p:cNvPr id="23" name="Arrow: Right 22">
            <a:extLst>
              <a:ext uri="{FF2B5EF4-FFF2-40B4-BE49-F238E27FC236}">
                <a16:creationId xmlns:a16="http://schemas.microsoft.com/office/drawing/2014/main" id="{12F779A9-4857-667F-78C8-6B178FE69252}"/>
              </a:ext>
            </a:extLst>
          </p:cNvPr>
          <p:cNvSpPr/>
          <p:nvPr/>
        </p:nvSpPr>
        <p:spPr>
          <a:xfrm>
            <a:off x="1386681" y="1995798"/>
            <a:ext cx="263041" cy="1742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a:p>
        </p:txBody>
      </p:sp>
      <p:cxnSp>
        <p:nvCxnSpPr>
          <p:cNvPr id="27" name="Straight Arrow Connector 26">
            <a:extLst>
              <a:ext uri="{FF2B5EF4-FFF2-40B4-BE49-F238E27FC236}">
                <a16:creationId xmlns:a16="http://schemas.microsoft.com/office/drawing/2014/main" id="{8B490917-29D4-12E0-6229-ECFCC78D9DB5}"/>
              </a:ext>
            </a:extLst>
          </p:cNvPr>
          <p:cNvCxnSpPr/>
          <p:nvPr/>
        </p:nvCxnSpPr>
        <p:spPr>
          <a:xfrm>
            <a:off x="3127206" y="2535826"/>
            <a:ext cx="0" cy="2829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52900FA6-3BA3-EB61-0FD2-DB8A2DCB9889}"/>
              </a:ext>
            </a:extLst>
          </p:cNvPr>
          <p:cNvSpPr>
            <a:spLocks noGrp="1"/>
          </p:cNvSpPr>
          <p:nvPr>
            <p:ph type="dt" sz="half" idx="10"/>
          </p:nvPr>
        </p:nvSpPr>
        <p:spPr/>
        <p:txBody>
          <a:bodyPr/>
          <a:lstStyle/>
          <a:p>
            <a:fld id="{84B28679-48EA-4F90-8BEE-21223D2DA479}" type="datetime1">
              <a:rPr lang="en-US" smtClean="0"/>
              <a:t>1/25/2025</a:t>
            </a:fld>
            <a:endParaRPr lang="en-US"/>
          </a:p>
        </p:txBody>
      </p:sp>
      <p:sp>
        <p:nvSpPr>
          <p:cNvPr id="8" name="Footer Placeholder 7">
            <a:extLst>
              <a:ext uri="{FF2B5EF4-FFF2-40B4-BE49-F238E27FC236}">
                <a16:creationId xmlns:a16="http://schemas.microsoft.com/office/drawing/2014/main" id="{3A39B6D1-5950-7CFE-13FF-B102CD234A39}"/>
              </a:ext>
            </a:extLst>
          </p:cNvPr>
          <p:cNvSpPr>
            <a:spLocks noGrp="1"/>
          </p:cNvSpPr>
          <p:nvPr>
            <p:ph type="ftr" sz="quarter" idx="11"/>
          </p:nvPr>
        </p:nvSpPr>
        <p:spPr/>
        <p:txBody>
          <a:bodyPr/>
          <a:lstStyle/>
          <a:p>
            <a:r>
              <a:rPr lang="en-US"/>
              <a:t>Drugs and Disease Spring 2025 - Lecture 3</a:t>
            </a:r>
          </a:p>
        </p:txBody>
      </p:sp>
      <p:sp>
        <p:nvSpPr>
          <p:cNvPr id="9" name="Slide Number Placeholder 8">
            <a:extLst>
              <a:ext uri="{FF2B5EF4-FFF2-40B4-BE49-F238E27FC236}">
                <a16:creationId xmlns:a16="http://schemas.microsoft.com/office/drawing/2014/main" id="{9698AEA7-3A15-2C43-DCD8-5D05639E1E90}"/>
              </a:ext>
            </a:extLst>
          </p:cNvPr>
          <p:cNvSpPr>
            <a:spLocks noGrp="1"/>
          </p:cNvSpPr>
          <p:nvPr>
            <p:ph type="sldNum" sz="quarter" idx="12"/>
          </p:nvPr>
        </p:nvSpPr>
        <p:spPr/>
        <p:txBody>
          <a:bodyPr/>
          <a:lstStyle/>
          <a:p>
            <a:fld id="{DC3BB032-4020-48F4-953B-341806DC4A2B}" type="slidenum">
              <a:rPr lang="en-US" smtClean="0"/>
              <a:t>43</a:t>
            </a:fld>
            <a:endParaRPr lang="en-US"/>
          </a:p>
        </p:txBody>
      </p:sp>
    </p:spTree>
    <p:extLst>
      <p:ext uri="{BB962C8B-B14F-4D97-AF65-F5344CB8AC3E}">
        <p14:creationId xmlns:p14="http://schemas.microsoft.com/office/powerpoint/2010/main" val="42662033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4ACBE8-35A7-4A36-B960-FCA060508FE3}"/>
              </a:ext>
            </a:extLst>
          </p:cNvPr>
          <p:cNvSpPr txBox="1"/>
          <p:nvPr/>
        </p:nvSpPr>
        <p:spPr>
          <a:xfrm>
            <a:off x="243453" y="529847"/>
            <a:ext cx="5031362" cy="3697935"/>
          </a:xfrm>
          <a:prstGeom prst="rect">
            <a:avLst/>
          </a:prstGeom>
          <a:noFill/>
        </p:spPr>
        <p:txBody>
          <a:bodyPr wrap="square" rtlCol="0">
            <a:spAutoFit/>
          </a:bodyPr>
          <a:lstStyle/>
          <a:p>
            <a:pPr defTabSz="775208"/>
            <a:r>
              <a:rPr lang="en-US" sz="2130" dirty="0">
                <a:solidFill>
                  <a:prstClr val="black"/>
                </a:solidFill>
                <a:latin typeface="Calibri"/>
              </a:rPr>
              <a:t>DNA Sequencing - Determining the Order of Bases in the DNA.</a:t>
            </a:r>
          </a:p>
          <a:p>
            <a:pPr defTabSz="775208"/>
            <a:r>
              <a:rPr lang="en-US" sz="2130" dirty="0">
                <a:solidFill>
                  <a:prstClr val="black"/>
                </a:solidFill>
                <a:latin typeface="Calibri"/>
              </a:rPr>
              <a:t>Sanger Sequencing:</a:t>
            </a:r>
          </a:p>
          <a:p>
            <a:pPr marL="242273" indent="-242273" defTabSz="775208">
              <a:buFont typeface="Arial" panose="020B0604020202020204" pitchFamily="34" charset="0"/>
              <a:buChar char="•"/>
            </a:pPr>
            <a:r>
              <a:rPr lang="en-US" sz="2130" dirty="0">
                <a:solidFill>
                  <a:prstClr val="black"/>
                </a:solidFill>
                <a:latin typeface="Calibri"/>
              </a:rPr>
              <a:t>Second method to generate long (~1000 base) sequence information (an earlier chemical method developed by Gilbert proved to be impractical for most laboratories (hydrazine = rocket fuel was required)</a:t>
            </a:r>
          </a:p>
          <a:p>
            <a:pPr marL="242273" indent="-242273" defTabSz="775208">
              <a:buFont typeface="Arial" panose="020B0604020202020204" pitchFamily="34" charset="0"/>
              <a:buChar char="•"/>
            </a:pPr>
            <a:r>
              <a:rPr lang="en-US" sz="2130" dirty="0">
                <a:solidFill>
                  <a:prstClr val="black"/>
                </a:solidFill>
                <a:latin typeface="Calibri"/>
              </a:rPr>
              <a:t>Sanger was awarded his 2</a:t>
            </a:r>
            <a:r>
              <a:rPr lang="en-US" sz="2130" baseline="30000" dirty="0">
                <a:solidFill>
                  <a:prstClr val="black"/>
                </a:solidFill>
                <a:latin typeface="Calibri"/>
              </a:rPr>
              <a:t>nd</a:t>
            </a:r>
            <a:r>
              <a:rPr lang="en-US" sz="2130" dirty="0">
                <a:solidFill>
                  <a:prstClr val="black"/>
                </a:solidFill>
                <a:latin typeface="Calibri"/>
              </a:rPr>
              <a:t> Nobel prize for this work in 1980, shared with Gilbert.</a:t>
            </a:r>
          </a:p>
        </p:txBody>
      </p:sp>
      <p:pic>
        <p:nvPicPr>
          <p:cNvPr id="6" name="Sanger Sequencing">
            <a:hlinkClick r:id="" action="ppaction://media"/>
            <a:extLst>
              <a:ext uri="{FF2B5EF4-FFF2-40B4-BE49-F238E27FC236}">
                <a16:creationId xmlns:a16="http://schemas.microsoft.com/office/drawing/2014/main" id="{5636E833-B2A1-40F1-8C48-0CFBCD0E496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092281" y="859051"/>
            <a:ext cx="3926388" cy="2208593"/>
          </a:xfrm>
          <a:prstGeom prst="rect">
            <a:avLst/>
          </a:prstGeom>
        </p:spPr>
      </p:pic>
      <p:sp>
        <p:nvSpPr>
          <p:cNvPr id="2" name="TextBox 1">
            <a:extLst>
              <a:ext uri="{FF2B5EF4-FFF2-40B4-BE49-F238E27FC236}">
                <a16:creationId xmlns:a16="http://schemas.microsoft.com/office/drawing/2014/main" id="{B5A49790-28EC-49DE-A288-DA465B123A18}"/>
              </a:ext>
            </a:extLst>
          </p:cNvPr>
          <p:cNvSpPr txBox="1"/>
          <p:nvPr/>
        </p:nvSpPr>
        <p:spPr>
          <a:xfrm>
            <a:off x="7980605" y="3120442"/>
            <a:ext cx="3377357" cy="977383"/>
          </a:xfrm>
          <a:prstGeom prst="rect">
            <a:avLst/>
          </a:prstGeom>
          <a:noFill/>
        </p:spPr>
        <p:txBody>
          <a:bodyPr wrap="square" rtlCol="0">
            <a:spAutoFit/>
          </a:bodyPr>
          <a:lstStyle/>
          <a:p>
            <a:pPr defTabSz="775208"/>
            <a:r>
              <a:rPr lang="en-US" sz="1917" dirty="0">
                <a:solidFill>
                  <a:prstClr val="black"/>
                </a:solidFill>
                <a:latin typeface="Calibri"/>
              </a:rPr>
              <a:t>Determine the position of all four bases in a DNA strand = Sequence (video)</a:t>
            </a:r>
          </a:p>
        </p:txBody>
      </p:sp>
      <p:sp>
        <p:nvSpPr>
          <p:cNvPr id="5" name="Rectangle 2">
            <a:extLst>
              <a:ext uri="{FF2B5EF4-FFF2-40B4-BE49-F238E27FC236}">
                <a16:creationId xmlns:a16="http://schemas.microsoft.com/office/drawing/2014/main" id="{0D2AFAFC-98D4-411E-BF9C-707CD9181338}"/>
              </a:ext>
            </a:extLst>
          </p:cNvPr>
          <p:cNvSpPr txBox="1">
            <a:spLocks noChangeArrowheads="1"/>
          </p:cNvSpPr>
          <p:nvPr/>
        </p:nvSpPr>
        <p:spPr>
          <a:xfrm>
            <a:off x="2220400" y="63217"/>
            <a:ext cx="8248763" cy="42281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775208"/>
            <a:r>
              <a:rPr lang="en-US" sz="2982" dirty="0">
                <a:solidFill>
                  <a:prstClr val="black"/>
                </a:solidFill>
                <a:latin typeface="Calibri"/>
              </a:rPr>
              <a:t>DNA Sequencing – Sanger (dideoxy) Sequencing</a:t>
            </a:r>
            <a:br>
              <a:rPr lang="en-US" sz="2982" dirty="0">
                <a:solidFill>
                  <a:prstClr val="black"/>
                </a:solidFill>
                <a:latin typeface="Calibri"/>
              </a:rPr>
            </a:br>
            <a:endParaRPr lang="en-US" sz="2982" dirty="0">
              <a:solidFill>
                <a:prstClr val="black"/>
              </a:solidFill>
              <a:latin typeface="Calibri"/>
            </a:endParaRPr>
          </a:p>
        </p:txBody>
      </p:sp>
      <p:grpSp>
        <p:nvGrpSpPr>
          <p:cNvPr id="3" name="Group 2">
            <a:extLst>
              <a:ext uri="{FF2B5EF4-FFF2-40B4-BE49-F238E27FC236}">
                <a16:creationId xmlns:a16="http://schemas.microsoft.com/office/drawing/2014/main" id="{754AD472-A9CD-9BDF-FEE4-B142AB7FE272}"/>
              </a:ext>
            </a:extLst>
          </p:cNvPr>
          <p:cNvGrpSpPr/>
          <p:nvPr/>
        </p:nvGrpSpPr>
        <p:grpSpPr>
          <a:xfrm>
            <a:off x="304836" y="6036254"/>
            <a:ext cx="11993809" cy="870428"/>
            <a:chOff x="1637035" y="4321582"/>
            <a:chExt cx="11993809" cy="870428"/>
          </a:xfrm>
        </p:grpSpPr>
        <p:sp>
          <p:nvSpPr>
            <p:cNvPr id="19" name="TextBox 18">
              <a:extLst>
                <a:ext uri="{FF2B5EF4-FFF2-40B4-BE49-F238E27FC236}">
                  <a16:creationId xmlns:a16="http://schemas.microsoft.com/office/drawing/2014/main" id="{E094EF39-7A54-49AE-B323-4BB45DE30D67}"/>
                </a:ext>
              </a:extLst>
            </p:cNvPr>
            <p:cNvSpPr txBox="1"/>
            <p:nvPr/>
          </p:nvSpPr>
          <p:spPr>
            <a:xfrm>
              <a:off x="3539492" y="4653467"/>
              <a:ext cx="10091352" cy="354584"/>
            </a:xfrm>
            <a:prstGeom prst="rect">
              <a:avLst/>
            </a:prstGeom>
            <a:noFill/>
          </p:spPr>
          <p:txBody>
            <a:bodyPr wrap="none" rtlCol="0">
              <a:spAutoFit/>
            </a:bodyPr>
            <a:lstStyle/>
            <a:p>
              <a:pPr defTabSz="775208"/>
              <a:r>
                <a:rPr lang="en-US" sz="1704" spc="128" dirty="0">
                  <a:solidFill>
                    <a:prstClr val="black"/>
                  </a:solidFill>
                  <a:latin typeface="Courier New" panose="02070309020205020404" pitchFamily="49" charset="0"/>
                  <a:cs typeface="Courier New" panose="02070309020205020404" pitchFamily="49" charset="0"/>
                </a:rPr>
                <a:t>                5’</a:t>
              </a:r>
              <a:r>
                <a:rPr lang="en-US" sz="1704" spc="128" dirty="0">
                  <a:solidFill>
                    <a:prstClr val="black"/>
                  </a:solidFill>
                  <a:highlight>
                    <a:srgbClr val="FFFF00"/>
                  </a:highlight>
                  <a:latin typeface="Courier New" panose="02070309020205020404" pitchFamily="49" charset="0"/>
                  <a:cs typeface="Courier New" panose="02070309020205020404" pitchFamily="49" charset="0"/>
                </a:rPr>
                <a:t>C-A-T-A-T-G</a:t>
              </a:r>
              <a:r>
                <a:rPr lang="en-US" sz="1704" spc="128" dirty="0">
                  <a:solidFill>
                    <a:prstClr val="black"/>
                  </a:solidFill>
                  <a:latin typeface="Courier New" panose="02070309020205020404" pitchFamily="49" charset="0"/>
                  <a:cs typeface="Courier New" panose="02070309020205020404" pitchFamily="49" charset="0"/>
                </a:rPr>
                <a:t>-</a:t>
              </a:r>
              <a:r>
                <a:rPr lang="en-US" sz="1704" spc="128" dirty="0">
                  <a:solidFill>
                    <a:prstClr val="black"/>
                  </a:solidFill>
                  <a:highlight>
                    <a:srgbClr val="C0C0C0"/>
                  </a:highlight>
                  <a:latin typeface="Courier New" panose="02070309020205020404" pitchFamily="49" charset="0"/>
                  <a:cs typeface="Courier New" panose="02070309020205020404" pitchFamily="49" charset="0"/>
                </a:rPr>
                <a:t>G-T-A-A-T-C-C-G-G-T-A-C-G-T-G-C-A----</a:t>
              </a:r>
            </a:p>
          </p:txBody>
        </p:sp>
        <p:sp>
          <p:nvSpPr>
            <p:cNvPr id="12" name="TextBox 11">
              <a:extLst>
                <a:ext uri="{FF2B5EF4-FFF2-40B4-BE49-F238E27FC236}">
                  <a16:creationId xmlns:a16="http://schemas.microsoft.com/office/drawing/2014/main" id="{520D8430-1518-4ED5-A964-8422E480F4CB}"/>
                </a:ext>
              </a:extLst>
            </p:cNvPr>
            <p:cNvSpPr txBox="1"/>
            <p:nvPr/>
          </p:nvSpPr>
          <p:spPr>
            <a:xfrm>
              <a:off x="1637035" y="4837426"/>
              <a:ext cx="998991" cy="354584"/>
            </a:xfrm>
            <a:prstGeom prst="rect">
              <a:avLst/>
            </a:prstGeom>
            <a:noFill/>
          </p:spPr>
          <p:txBody>
            <a:bodyPr wrap="none" rtlCol="0">
              <a:spAutoFit/>
            </a:bodyPr>
            <a:lstStyle/>
            <a:p>
              <a:r>
                <a:rPr lang="en-US" sz="1704" i="1" dirty="0"/>
                <a:t>Template</a:t>
              </a:r>
            </a:p>
          </p:txBody>
        </p:sp>
        <p:sp>
          <p:nvSpPr>
            <p:cNvPr id="14" name="TextBox 13">
              <a:extLst>
                <a:ext uri="{FF2B5EF4-FFF2-40B4-BE49-F238E27FC236}">
                  <a16:creationId xmlns:a16="http://schemas.microsoft.com/office/drawing/2014/main" id="{81480A72-D60A-4211-A293-AFEBF65E2702}"/>
                </a:ext>
              </a:extLst>
            </p:cNvPr>
            <p:cNvSpPr txBox="1"/>
            <p:nvPr/>
          </p:nvSpPr>
          <p:spPr>
            <a:xfrm>
              <a:off x="7976680" y="4321582"/>
              <a:ext cx="2775440" cy="330219"/>
            </a:xfrm>
            <a:prstGeom prst="rect">
              <a:avLst/>
            </a:prstGeom>
            <a:noFill/>
          </p:spPr>
          <p:txBody>
            <a:bodyPr wrap="none" rtlCol="0">
              <a:spAutoFit/>
            </a:bodyPr>
            <a:lstStyle/>
            <a:p>
              <a:r>
                <a:rPr lang="en-US" sz="1546" i="1" dirty="0"/>
                <a:t>Sequenced region (~1000 bases)</a:t>
              </a:r>
            </a:p>
          </p:txBody>
        </p:sp>
        <p:cxnSp>
          <p:nvCxnSpPr>
            <p:cNvPr id="16" name="Straight Arrow Connector 15">
              <a:extLst>
                <a:ext uri="{FF2B5EF4-FFF2-40B4-BE49-F238E27FC236}">
                  <a16:creationId xmlns:a16="http://schemas.microsoft.com/office/drawing/2014/main" id="{647784A7-7E82-4769-A5B2-F0EF6DE97F6B}"/>
                </a:ext>
              </a:extLst>
            </p:cNvPr>
            <p:cNvCxnSpPr>
              <a:cxnSpLocks/>
            </p:cNvCxnSpPr>
            <p:nvPr/>
          </p:nvCxnSpPr>
          <p:spPr>
            <a:xfrm flipV="1">
              <a:off x="8108541" y="4606085"/>
              <a:ext cx="4707376" cy="473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3716756C-9855-498E-9BA4-38D021FF100B}"/>
              </a:ext>
            </a:extLst>
          </p:cNvPr>
          <p:cNvPicPr>
            <a:picLocks noChangeAspect="1"/>
          </p:cNvPicPr>
          <p:nvPr/>
        </p:nvPicPr>
        <p:blipFill>
          <a:blip r:embed="rId6"/>
          <a:stretch>
            <a:fillRect/>
          </a:stretch>
        </p:blipFill>
        <p:spPr>
          <a:xfrm>
            <a:off x="5591235" y="2174444"/>
            <a:ext cx="774228" cy="1161341"/>
          </a:xfrm>
          <a:prstGeom prst="rect">
            <a:avLst/>
          </a:prstGeom>
        </p:spPr>
      </p:pic>
      <p:pic>
        <p:nvPicPr>
          <p:cNvPr id="20" name="Picture 19">
            <a:extLst>
              <a:ext uri="{FF2B5EF4-FFF2-40B4-BE49-F238E27FC236}">
                <a16:creationId xmlns:a16="http://schemas.microsoft.com/office/drawing/2014/main" id="{9078F45B-4305-44F0-9B03-0EAAE1013472}"/>
              </a:ext>
            </a:extLst>
          </p:cNvPr>
          <p:cNvPicPr>
            <a:picLocks noChangeAspect="1"/>
          </p:cNvPicPr>
          <p:nvPr/>
        </p:nvPicPr>
        <p:blipFill>
          <a:blip r:embed="rId7"/>
          <a:stretch>
            <a:fillRect/>
          </a:stretch>
        </p:blipFill>
        <p:spPr>
          <a:xfrm>
            <a:off x="5191326" y="852373"/>
            <a:ext cx="780538" cy="1170807"/>
          </a:xfrm>
          <a:prstGeom prst="rect">
            <a:avLst/>
          </a:prstGeom>
        </p:spPr>
      </p:pic>
      <p:sp>
        <p:nvSpPr>
          <p:cNvPr id="22" name="Rectangle 21">
            <a:extLst>
              <a:ext uri="{FF2B5EF4-FFF2-40B4-BE49-F238E27FC236}">
                <a16:creationId xmlns:a16="http://schemas.microsoft.com/office/drawing/2014/main" id="{7289F4BB-9D01-41BD-B079-313C70C755E5}"/>
              </a:ext>
            </a:extLst>
          </p:cNvPr>
          <p:cNvSpPr/>
          <p:nvPr/>
        </p:nvSpPr>
        <p:spPr>
          <a:xfrm>
            <a:off x="396081" y="4302993"/>
            <a:ext cx="2416046" cy="369332"/>
          </a:xfrm>
          <a:prstGeom prst="rect">
            <a:avLst/>
          </a:prstGeom>
        </p:spPr>
        <p:txBody>
          <a:bodyPr wrap="none">
            <a:spAutoFit/>
          </a:bodyPr>
          <a:lstStyle/>
          <a:p>
            <a:pPr defTabSz="775208"/>
            <a:r>
              <a:rPr lang="en-US" sz="1800" b="1" dirty="0">
                <a:solidFill>
                  <a:prstClr val="black"/>
                </a:solidFill>
                <a:latin typeface="Arial" panose="020B0604020202020204" pitchFamily="34" charset="0"/>
                <a:cs typeface="Arial" panose="020B0604020202020204" pitchFamily="34" charset="0"/>
              </a:rPr>
              <a:t>Sanger Sequencing:</a:t>
            </a:r>
          </a:p>
        </p:txBody>
      </p:sp>
      <p:grpSp>
        <p:nvGrpSpPr>
          <p:cNvPr id="8" name="Group 7">
            <a:extLst>
              <a:ext uri="{FF2B5EF4-FFF2-40B4-BE49-F238E27FC236}">
                <a16:creationId xmlns:a16="http://schemas.microsoft.com/office/drawing/2014/main" id="{BEC1B4EE-7EEC-61C4-C06D-79135F8CADC8}"/>
              </a:ext>
            </a:extLst>
          </p:cNvPr>
          <p:cNvGrpSpPr/>
          <p:nvPr/>
        </p:nvGrpSpPr>
        <p:grpSpPr>
          <a:xfrm>
            <a:off x="319881" y="4829644"/>
            <a:ext cx="12268200" cy="721306"/>
            <a:chOff x="1579700" y="5641471"/>
            <a:chExt cx="12268200" cy="721306"/>
          </a:xfrm>
        </p:grpSpPr>
        <p:sp>
          <p:nvSpPr>
            <p:cNvPr id="10" name="Rectangle 9">
              <a:extLst>
                <a:ext uri="{FF2B5EF4-FFF2-40B4-BE49-F238E27FC236}">
                  <a16:creationId xmlns:a16="http://schemas.microsoft.com/office/drawing/2014/main" id="{BA175E4C-499A-485E-B3A5-A9B75A135497}"/>
                </a:ext>
              </a:extLst>
            </p:cNvPr>
            <p:cNvSpPr/>
            <p:nvPr/>
          </p:nvSpPr>
          <p:spPr>
            <a:xfrm>
              <a:off x="5544244" y="5763618"/>
              <a:ext cx="2207656" cy="354584"/>
            </a:xfrm>
            <a:prstGeom prst="rect">
              <a:avLst/>
            </a:prstGeom>
          </p:spPr>
          <p:txBody>
            <a:bodyPr wrap="none">
              <a:spAutoFit/>
            </a:bodyPr>
            <a:lstStyle/>
            <a:p>
              <a:pPr defTabSz="775208"/>
              <a:r>
                <a:rPr lang="en-US" sz="1704" b="1" spc="128" baseline="30000" dirty="0">
                  <a:solidFill>
                    <a:prstClr val="black"/>
                  </a:solidFill>
                  <a:latin typeface="Courier New" panose="02070309020205020404" pitchFamily="49" charset="0"/>
                  <a:cs typeface="Courier New" panose="02070309020205020404" pitchFamily="49" charset="0"/>
                </a:rPr>
                <a:t>5’</a:t>
              </a:r>
              <a:r>
                <a:rPr lang="en-US" sz="1704" b="1" spc="128" dirty="0">
                  <a:solidFill>
                    <a:prstClr val="black"/>
                  </a:solidFill>
                  <a:latin typeface="Courier New" panose="02070309020205020404" pitchFamily="49" charset="0"/>
                  <a:cs typeface="Courier New" panose="02070309020205020404" pitchFamily="49" charset="0"/>
                </a:rPr>
                <a:t>C-A-T-A-T-G</a:t>
              </a:r>
              <a:r>
                <a:rPr lang="en-US" sz="1704" b="1" spc="128" baseline="30000" dirty="0">
                  <a:solidFill>
                    <a:prstClr val="black"/>
                  </a:solidFill>
                  <a:latin typeface="Courier New" panose="02070309020205020404" pitchFamily="49" charset="0"/>
                  <a:cs typeface="Courier New" panose="02070309020205020404" pitchFamily="49" charset="0"/>
                </a:rPr>
                <a:t>OH</a:t>
              </a:r>
              <a:endParaRPr lang="en-US" sz="1704" b="1" spc="128" baseline="30000" dirty="0">
                <a:solidFill>
                  <a:prstClr val="black"/>
                </a:solidFill>
                <a:latin typeface="Calibri"/>
              </a:endParaRPr>
            </a:p>
          </p:txBody>
        </p:sp>
        <p:sp>
          <p:nvSpPr>
            <p:cNvPr id="32" name="Rectangle 31">
              <a:extLst>
                <a:ext uri="{FF2B5EF4-FFF2-40B4-BE49-F238E27FC236}">
                  <a16:creationId xmlns:a16="http://schemas.microsoft.com/office/drawing/2014/main" id="{A1E69CDB-886F-4FEE-A01E-71DFE631BA93}"/>
                </a:ext>
              </a:extLst>
            </p:cNvPr>
            <p:cNvSpPr/>
            <p:nvPr/>
          </p:nvSpPr>
          <p:spPr>
            <a:xfrm>
              <a:off x="2525808" y="6008193"/>
              <a:ext cx="11322092" cy="354584"/>
            </a:xfrm>
            <a:prstGeom prst="rect">
              <a:avLst/>
            </a:prstGeom>
          </p:spPr>
          <p:txBody>
            <a:bodyPr wrap="square">
              <a:spAutoFit/>
            </a:bodyPr>
            <a:lstStyle/>
            <a:p>
              <a:pPr defTabSz="775208"/>
              <a:r>
                <a:rPr lang="en-US" sz="1704" spc="128" dirty="0">
                  <a:solidFill>
                    <a:prstClr val="black"/>
                  </a:solidFill>
                  <a:latin typeface="Courier New" panose="02070309020205020404" pitchFamily="49" charset="0"/>
                  <a:cs typeface="Courier New" panose="02070309020205020404" pitchFamily="49" charset="0"/>
                </a:rPr>
                <a:t>3’G-A-A-G-T-C-G-A-A-G-G-T-A-T-A-C-</a:t>
              </a:r>
              <a:r>
                <a:rPr lang="en-US" sz="1704" b="1" spc="128" dirty="0">
                  <a:solidFill>
                    <a:prstClr val="black"/>
                  </a:solidFill>
                  <a:latin typeface="Courier New" panose="02070309020205020404" pitchFamily="49" charset="0"/>
                  <a:cs typeface="Courier New" panose="02070309020205020404" pitchFamily="49" charset="0"/>
                </a:rPr>
                <a:t>C</a:t>
              </a:r>
              <a:r>
                <a:rPr lang="en-US" sz="1704" spc="128" dirty="0">
                  <a:solidFill>
                    <a:prstClr val="black"/>
                  </a:solidFill>
                  <a:latin typeface="Courier New" panose="02070309020205020404" pitchFamily="49" charset="0"/>
                  <a:cs typeface="Courier New" panose="02070309020205020404" pitchFamily="49" charset="0"/>
                </a:rPr>
                <a:t>-A-T-T-A-G-G-C-C-A-T-G-C-A-C-G-T----</a:t>
              </a:r>
            </a:p>
          </p:txBody>
        </p:sp>
        <p:sp>
          <p:nvSpPr>
            <p:cNvPr id="13" name="TextBox 12">
              <a:extLst>
                <a:ext uri="{FF2B5EF4-FFF2-40B4-BE49-F238E27FC236}">
                  <a16:creationId xmlns:a16="http://schemas.microsoft.com/office/drawing/2014/main" id="{E11820D7-0B7A-434A-89EA-0AFD7C657BD5}"/>
                </a:ext>
              </a:extLst>
            </p:cNvPr>
            <p:cNvSpPr txBox="1"/>
            <p:nvPr/>
          </p:nvSpPr>
          <p:spPr>
            <a:xfrm>
              <a:off x="1595869" y="5641471"/>
              <a:ext cx="774571" cy="354584"/>
            </a:xfrm>
            <a:prstGeom prst="rect">
              <a:avLst/>
            </a:prstGeom>
            <a:noFill/>
          </p:spPr>
          <p:txBody>
            <a:bodyPr wrap="none" rtlCol="0">
              <a:spAutoFit/>
            </a:bodyPr>
            <a:lstStyle/>
            <a:p>
              <a:r>
                <a:rPr lang="en-US" sz="1704" i="1" dirty="0"/>
                <a:t>Primer</a:t>
              </a:r>
            </a:p>
          </p:txBody>
        </p:sp>
        <p:sp>
          <p:nvSpPr>
            <p:cNvPr id="7" name="TextBox 6">
              <a:extLst>
                <a:ext uri="{FF2B5EF4-FFF2-40B4-BE49-F238E27FC236}">
                  <a16:creationId xmlns:a16="http://schemas.microsoft.com/office/drawing/2014/main" id="{1AE784E4-F12A-329E-B89A-E756457BBA9B}"/>
                </a:ext>
              </a:extLst>
            </p:cNvPr>
            <p:cNvSpPr txBox="1"/>
            <p:nvPr/>
          </p:nvSpPr>
          <p:spPr>
            <a:xfrm>
              <a:off x="1579700" y="5966960"/>
              <a:ext cx="998991" cy="354584"/>
            </a:xfrm>
            <a:prstGeom prst="rect">
              <a:avLst/>
            </a:prstGeom>
            <a:noFill/>
          </p:spPr>
          <p:txBody>
            <a:bodyPr wrap="none" rtlCol="0">
              <a:spAutoFit/>
            </a:bodyPr>
            <a:lstStyle/>
            <a:p>
              <a:r>
                <a:rPr lang="en-US" sz="1704" i="1" dirty="0"/>
                <a:t>Template</a:t>
              </a:r>
            </a:p>
          </p:txBody>
        </p:sp>
      </p:grpSp>
      <p:sp>
        <p:nvSpPr>
          <p:cNvPr id="15" name="Date Placeholder 14">
            <a:extLst>
              <a:ext uri="{FF2B5EF4-FFF2-40B4-BE49-F238E27FC236}">
                <a16:creationId xmlns:a16="http://schemas.microsoft.com/office/drawing/2014/main" id="{2E8E0713-7B80-F6E8-ACA5-0705892F67D3}"/>
              </a:ext>
            </a:extLst>
          </p:cNvPr>
          <p:cNvSpPr>
            <a:spLocks noGrp="1"/>
          </p:cNvSpPr>
          <p:nvPr>
            <p:ph type="dt" sz="half" idx="10"/>
          </p:nvPr>
        </p:nvSpPr>
        <p:spPr/>
        <p:txBody>
          <a:bodyPr/>
          <a:lstStyle/>
          <a:p>
            <a:fld id="{F5C48FBB-D43C-430F-A377-8CD0C73627F4}" type="datetime1">
              <a:rPr lang="en-US" smtClean="0"/>
              <a:t>1/25/2025</a:t>
            </a:fld>
            <a:endParaRPr lang="en-US"/>
          </a:p>
        </p:txBody>
      </p:sp>
      <p:sp>
        <p:nvSpPr>
          <p:cNvPr id="17" name="Footer Placeholder 16">
            <a:extLst>
              <a:ext uri="{FF2B5EF4-FFF2-40B4-BE49-F238E27FC236}">
                <a16:creationId xmlns:a16="http://schemas.microsoft.com/office/drawing/2014/main" id="{0CCE40CF-52FB-299A-7D2D-7359D2A532A0}"/>
              </a:ext>
            </a:extLst>
          </p:cNvPr>
          <p:cNvSpPr>
            <a:spLocks noGrp="1"/>
          </p:cNvSpPr>
          <p:nvPr>
            <p:ph type="ftr" sz="quarter" idx="11"/>
          </p:nvPr>
        </p:nvSpPr>
        <p:spPr/>
        <p:txBody>
          <a:bodyPr/>
          <a:lstStyle/>
          <a:p>
            <a:r>
              <a:rPr lang="en-US"/>
              <a:t>Drugs and Disease Spring 2025 - Lecture 3</a:t>
            </a:r>
          </a:p>
        </p:txBody>
      </p:sp>
      <p:sp>
        <p:nvSpPr>
          <p:cNvPr id="21" name="Slide Number Placeholder 20">
            <a:extLst>
              <a:ext uri="{FF2B5EF4-FFF2-40B4-BE49-F238E27FC236}">
                <a16:creationId xmlns:a16="http://schemas.microsoft.com/office/drawing/2014/main" id="{8B80F859-2938-93A5-338D-61C536F97749}"/>
              </a:ext>
            </a:extLst>
          </p:cNvPr>
          <p:cNvSpPr>
            <a:spLocks noGrp="1"/>
          </p:cNvSpPr>
          <p:nvPr>
            <p:ph type="sldNum" sz="quarter" idx="12"/>
          </p:nvPr>
        </p:nvSpPr>
        <p:spPr/>
        <p:txBody>
          <a:bodyPr/>
          <a:lstStyle/>
          <a:p>
            <a:fld id="{DC3BB032-4020-48F4-953B-341806DC4A2B}" type="slidenum">
              <a:rPr lang="en-US" smtClean="0"/>
              <a:t>44</a:t>
            </a:fld>
            <a:endParaRPr lang="en-US"/>
          </a:p>
        </p:txBody>
      </p:sp>
      <p:sp>
        <p:nvSpPr>
          <p:cNvPr id="9" name="TextBox 8">
            <a:extLst>
              <a:ext uri="{FF2B5EF4-FFF2-40B4-BE49-F238E27FC236}">
                <a16:creationId xmlns:a16="http://schemas.microsoft.com/office/drawing/2014/main" id="{F75B969B-C26F-DD8D-29AB-CF7C6B49AB4B}"/>
              </a:ext>
            </a:extLst>
          </p:cNvPr>
          <p:cNvSpPr txBox="1"/>
          <p:nvPr/>
        </p:nvSpPr>
        <p:spPr>
          <a:xfrm>
            <a:off x="4001881" y="5478765"/>
            <a:ext cx="2545867" cy="359778"/>
          </a:xfrm>
          <a:prstGeom prst="rect">
            <a:avLst/>
          </a:prstGeom>
          <a:noFill/>
        </p:spPr>
        <p:txBody>
          <a:bodyPr wrap="square" rtlCol="0">
            <a:spAutoFit/>
          </a:bodyPr>
          <a:lstStyle/>
          <a:p>
            <a:r>
              <a:rPr lang="en-US" sz="1738" dirty="0">
                <a:latin typeface="Arial" panose="020B0604020202020204" pitchFamily="34" charset="0"/>
              </a:rPr>
              <a:t>Known Seq (plasmid)</a:t>
            </a:r>
          </a:p>
        </p:txBody>
      </p:sp>
      <p:sp>
        <p:nvSpPr>
          <p:cNvPr id="23" name="TextBox 22">
            <a:extLst>
              <a:ext uri="{FF2B5EF4-FFF2-40B4-BE49-F238E27FC236}">
                <a16:creationId xmlns:a16="http://schemas.microsoft.com/office/drawing/2014/main" id="{7501898C-7F6D-3ACD-1028-658B13DC9385}"/>
              </a:ext>
            </a:extLst>
          </p:cNvPr>
          <p:cNvSpPr txBox="1"/>
          <p:nvPr/>
        </p:nvSpPr>
        <p:spPr>
          <a:xfrm>
            <a:off x="6393296" y="5510986"/>
            <a:ext cx="3174618" cy="359778"/>
          </a:xfrm>
          <a:prstGeom prst="rect">
            <a:avLst/>
          </a:prstGeom>
          <a:noFill/>
        </p:spPr>
        <p:txBody>
          <a:bodyPr wrap="square" rtlCol="0">
            <a:spAutoFit/>
          </a:bodyPr>
          <a:lstStyle/>
          <a:p>
            <a:r>
              <a:rPr lang="en-US" sz="1738" dirty="0">
                <a:latin typeface="Arial" panose="020B0604020202020204" pitchFamily="34" charset="0"/>
              </a:rPr>
              <a:t>Unknown sequence (insert)</a:t>
            </a:r>
          </a:p>
        </p:txBody>
      </p:sp>
      <p:sp>
        <p:nvSpPr>
          <p:cNvPr id="24" name="Rectangle 23">
            <a:extLst>
              <a:ext uri="{FF2B5EF4-FFF2-40B4-BE49-F238E27FC236}">
                <a16:creationId xmlns:a16="http://schemas.microsoft.com/office/drawing/2014/main" id="{B4EF6A95-A940-AF4D-C1B7-2D472696E06D}"/>
              </a:ext>
            </a:extLst>
          </p:cNvPr>
          <p:cNvSpPr/>
          <p:nvPr/>
        </p:nvSpPr>
        <p:spPr>
          <a:xfrm>
            <a:off x="1622729" y="6660985"/>
            <a:ext cx="11322092" cy="354584"/>
          </a:xfrm>
          <a:prstGeom prst="rect">
            <a:avLst/>
          </a:prstGeom>
        </p:spPr>
        <p:txBody>
          <a:bodyPr wrap="square">
            <a:spAutoFit/>
          </a:bodyPr>
          <a:lstStyle/>
          <a:p>
            <a:pPr defTabSz="775208"/>
            <a:r>
              <a:rPr lang="en-US" sz="1704" spc="128" dirty="0">
                <a:solidFill>
                  <a:prstClr val="black"/>
                </a:solidFill>
                <a:latin typeface="Courier New" panose="02070309020205020404" pitchFamily="49" charset="0"/>
                <a:cs typeface="Courier New" panose="02070309020205020404" pitchFamily="49" charset="0"/>
              </a:rPr>
              <a:t>3’G-A-A-G-T-C-G-A-A-G-G-T-A-T-A-C-</a:t>
            </a:r>
            <a:r>
              <a:rPr lang="en-US" sz="1704" b="1" spc="128" dirty="0">
                <a:solidFill>
                  <a:prstClr val="black"/>
                </a:solidFill>
                <a:latin typeface="Courier New" panose="02070309020205020404" pitchFamily="49" charset="0"/>
                <a:cs typeface="Courier New" panose="02070309020205020404" pitchFamily="49" charset="0"/>
              </a:rPr>
              <a:t>C</a:t>
            </a:r>
            <a:r>
              <a:rPr lang="en-US" sz="1704" spc="128" dirty="0">
                <a:solidFill>
                  <a:prstClr val="black"/>
                </a:solidFill>
                <a:latin typeface="Courier New" panose="02070309020205020404" pitchFamily="49" charset="0"/>
                <a:cs typeface="Courier New" panose="02070309020205020404" pitchFamily="49" charset="0"/>
              </a:rPr>
              <a:t>-A-T-T-A-G-G-C-C-A-T-G-C-A-C-G-T----</a:t>
            </a:r>
          </a:p>
        </p:txBody>
      </p:sp>
    </p:spTree>
    <p:extLst>
      <p:ext uri="{BB962C8B-B14F-4D97-AF65-F5344CB8AC3E}">
        <p14:creationId xmlns:p14="http://schemas.microsoft.com/office/powerpoint/2010/main" val="4619670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Oval 35">
            <a:extLst>
              <a:ext uri="{FF2B5EF4-FFF2-40B4-BE49-F238E27FC236}">
                <a16:creationId xmlns:a16="http://schemas.microsoft.com/office/drawing/2014/main" id="{FAB04FF4-7F95-FCA9-B43D-C04F95F6F082}"/>
              </a:ext>
            </a:extLst>
          </p:cNvPr>
          <p:cNvSpPr/>
          <p:nvPr/>
        </p:nvSpPr>
        <p:spPr>
          <a:xfrm>
            <a:off x="9006681" y="5539279"/>
            <a:ext cx="228594" cy="193699"/>
          </a:xfrm>
          <a:prstGeom prst="ellipse">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B4ACBE8-35A7-4A36-B960-FCA060508FE3}"/>
              </a:ext>
            </a:extLst>
          </p:cNvPr>
          <p:cNvSpPr txBox="1"/>
          <p:nvPr/>
        </p:nvSpPr>
        <p:spPr>
          <a:xfrm>
            <a:off x="1699309" y="30587"/>
            <a:ext cx="10464147" cy="445635"/>
          </a:xfrm>
          <a:prstGeom prst="rect">
            <a:avLst/>
          </a:prstGeom>
          <a:noFill/>
        </p:spPr>
        <p:txBody>
          <a:bodyPr wrap="none" rtlCol="0">
            <a:spAutoFit/>
          </a:bodyPr>
          <a:lstStyle/>
          <a:p>
            <a:r>
              <a:rPr lang="en-US" sz="2296" dirty="0">
                <a:latin typeface="Arial" panose="020B0604020202020204" pitchFamily="34" charset="0"/>
              </a:rPr>
              <a:t>DNA Sequencing - Determining the Order of Bases Added by DNA Polymerase</a:t>
            </a:r>
          </a:p>
        </p:txBody>
      </p:sp>
      <p:sp>
        <p:nvSpPr>
          <p:cNvPr id="6" name="TextBox 5">
            <a:extLst>
              <a:ext uri="{FF2B5EF4-FFF2-40B4-BE49-F238E27FC236}">
                <a16:creationId xmlns:a16="http://schemas.microsoft.com/office/drawing/2014/main" id="{F3EF6381-C41B-41A8-AD1F-C8620B77232F}"/>
              </a:ext>
            </a:extLst>
          </p:cNvPr>
          <p:cNvSpPr txBox="1"/>
          <p:nvPr/>
        </p:nvSpPr>
        <p:spPr>
          <a:xfrm>
            <a:off x="193199" y="4403981"/>
            <a:ext cx="6043863" cy="923330"/>
          </a:xfrm>
          <a:prstGeom prst="rect">
            <a:avLst/>
          </a:prstGeom>
          <a:noFill/>
        </p:spPr>
        <p:txBody>
          <a:bodyPr wrap="square" rtlCol="0">
            <a:spAutoFit/>
          </a:bodyPr>
          <a:lstStyle/>
          <a:p>
            <a:pPr>
              <a:spcBef>
                <a:spcPts val="579"/>
              </a:spcBef>
            </a:pPr>
            <a:r>
              <a:rPr lang="en-US" sz="1800" b="1" dirty="0">
                <a:latin typeface="Arial" panose="020B0604020202020204" pitchFamily="34" charset="0"/>
                <a:cs typeface="Arial" panose="020B0604020202020204" pitchFamily="34" charset="0"/>
              </a:rPr>
              <a:t>Key Point 1. </a:t>
            </a:r>
            <a:r>
              <a:rPr lang="en-US" sz="1800" dirty="0">
                <a:latin typeface="Arial" panose="020B0604020202020204" pitchFamily="34" charset="0"/>
                <a:cs typeface="Arial" panose="020B0604020202020204" pitchFamily="34" charset="0"/>
              </a:rPr>
              <a:t>Start sequencing at known location with primer that anneals at a </a:t>
            </a:r>
            <a:r>
              <a:rPr lang="en-US" sz="1800" b="1" i="1" dirty="0">
                <a:latin typeface="Arial" panose="020B0604020202020204" pitchFamily="34" charset="0"/>
                <a:cs typeface="Arial" panose="020B0604020202020204" pitchFamily="34" charset="0"/>
              </a:rPr>
              <a:t>unique</a:t>
            </a:r>
            <a:r>
              <a:rPr lang="en-US" sz="1800" dirty="0">
                <a:latin typeface="Arial" panose="020B0604020202020204" pitchFamily="34" charset="0"/>
                <a:cs typeface="Arial" panose="020B0604020202020204" pitchFamily="34" charset="0"/>
              </a:rPr>
              <a:t> location on the plasmid, “upstream” from the region to be sequenced.</a:t>
            </a:r>
          </a:p>
        </p:txBody>
      </p:sp>
      <p:sp>
        <p:nvSpPr>
          <p:cNvPr id="2" name="TextBox 1">
            <a:extLst>
              <a:ext uri="{FF2B5EF4-FFF2-40B4-BE49-F238E27FC236}">
                <a16:creationId xmlns:a16="http://schemas.microsoft.com/office/drawing/2014/main" id="{B3685E55-A069-A41D-CE6F-F38FD647E7FB}"/>
              </a:ext>
            </a:extLst>
          </p:cNvPr>
          <p:cNvSpPr txBox="1"/>
          <p:nvPr/>
        </p:nvSpPr>
        <p:spPr>
          <a:xfrm>
            <a:off x="228085" y="487813"/>
            <a:ext cx="4765898" cy="3970318"/>
          </a:xfrm>
          <a:prstGeom prst="rect">
            <a:avLst/>
          </a:prstGeom>
          <a:noFill/>
        </p:spPr>
        <p:txBody>
          <a:bodyPr wrap="square" rtlCol="0">
            <a:spAutoFit/>
          </a:bodyPr>
          <a:lstStyle/>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The DNA to be sequenced is inserted into a circular piece of double stranded DNA called a plasmid. The DNA sequence of the plasmid is known.</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The insertion is often accomplished using restriction enzymes that generate single stranded overhangs that allow DNA molecules to be efficiently joined.</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Restriction sites can be added to any DNA fragment using a number of techniques:</a:t>
            </a:r>
          </a:p>
          <a:p>
            <a:pPr marL="832287" lvl="1"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Addition of a short linker (same site on both ends)</a:t>
            </a:r>
          </a:p>
          <a:p>
            <a:pPr marL="832287" lvl="1"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PCR (different sites on each end)</a:t>
            </a:r>
          </a:p>
        </p:txBody>
      </p:sp>
      <p:graphicFrame>
        <p:nvGraphicFramePr>
          <p:cNvPr id="3" name="Object 2">
            <a:extLst>
              <a:ext uri="{FF2B5EF4-FFF2-40B4-BE49-F238E27FC236}">
                <a16:creationId xmlns:a16="http://schemas.microsoft.com/office/drawing/2014/main" id="{05DA2D37-108D-C1FB-9F80-2269DE0C1A54}"/>
              </a:ext>
            </a:extLst>
          </p:cNvPr>
          <p:cNvGraphicFramePr>
            <a:graphicFrameLocks noChangeAspect="1"/>
          </p:cNvGraphicFramePr>
          <p:nvPr/>
        </p:nvGraphicFramePr>
        <p:xfrm>
          <a:off x="5070178" y="517738"/>
          <a:ext cx="3427981" cy="3228460"/>
        </p:xfrm>
        <a:graphic>
          <a:graphicData uri="http://schemas.openxmlformats.org/presentationml/2006/ole">
            <mc:AlternateContent xmlns:mc="http://schemas.openxmlformats.org/markup-compatibility/2006">
              <mc:Choice xmlns:v="urn:schemas-microsoft-com:vml" Requires="v">
                <p:oleObj name="MDLDrawObject Class" r:id="rId3" imgW="6438086" imgH="6029128" progId="MDLDrawOLE.MDLDrawObject.1">
                  <p:embed/>
                </p:oleObj>
              </mc:Choice>
              <mc:Fallback>
                <p:oleObj name="MDLDrawObject Class" r:id="rId3" imgW="6438086" imgH="6029128" progId="MDLDrawOLE.MDLDrawObject.1">
                  <p:embed/>
                  <p:pic>
                    <p:nvPicPr>
                      <p:cNvPr id="3" name="Object 2">
                        <a:extLst>
                          <a:ext uri="{FF2B5EF4-FFF2-40B4-BE49-F238E27FC236}">
                            <a16:creationId xmlns:a16="http://schemas.microsoft.com/office/drawing/2014/main" id="{05DA2D37-108D-C1FB-9F80-2269DE0C1A54}"/>
                          </a:ext>
                        </a:extLst>
                      </p:cNvPr>
                      <p:cNvPicPr>
                        <a:picLocks noChangeAspect="1" noChangeArrowheads="1"/>
                      </p:cNvPicPr>
                      <p:nvPr/>
                    </p:nvPicPr>
                    <p:blipFill>
                      <a:blip r:embed="rId4"/>
                      <a:srcRect/>
                      <a:stretch>
                        <a:fillRect/>
                      </a:stretch>
                    </p:blipFill>
                    <p:spPr bwMode="auto">
                      <a:xfrm>
                        <a:off x="5070178" y="517738"/>
                        <a:ext cx="3427981" cy="3228460"/>
                      </a:xfrm>
                      <a:prstGeom prst="rect">
                        <a:avLst/>
                      </a:prstGeom>
                      <a:noFill/>
                    </p:spPr>
                  </p:pic>
                </p:oleObj>
              </mc:Fallback>
            </mc:AlternateContent>
          </a:graphicData>
        </a:graphic>
      </p:graphicFrame>
      <p:grpSp>
        <p:nvGrpSpPr>
          <p:cNvPr id="35" name="Group 34">
            <a:extLst>
              <a:ext uri="{FF2B5EF4-FFF2-40B4-BE49-F238E27FC236}">
                <a16:creationId xmlns:a16="http://schemas.microsoft.com/office/drawing/2014/main" id="{ADDFF799-8B1C-07AF-436D-4D86916C8D06}"/>
              </a:ext>
            </a:extLst>
          </p:cNvPr>
          <p:cNvGrpSpPr/>
          <p:nvPr/>
        </p:nvGrpSpPr>
        <p:grpSpPr>
          <a:xfrm>
            <a:off x="7064253" y="3222036"/>
            <a:ext cx="5732022" cy="3519092"/>
            <a:chOff x="6536240" y="3206050"/>
            <a:chExt cx="5732022" cy="3519092"/>
          </a:xfrm>
        </p:grpSpPr>
        <p:grpSp>
          <p:nvGrpSpPr>
            <p:cNvPr id="30" name="Group 29">
              <a:extLst>
                <a:ext uri="{FF2B5EF4-FFF2-40B4-BE49-F238E27FC236}">
                  <a16:creationId xmlns:a16="http://schemas.microsoft.com/office/drawing/2014/main" id="{39CB44C2-A38E-B2BC-61E3-3D203C3FADA6}"/>
                </a:ext>
              </a:extLst>
            </p:cNvPr>
            <p:cNvGrpSpPr/>
            <p:nvPr/>
          </p:nvGrpSpPr>
          <p:grpSpPr>
            <a:xfrm>
              <a:off x="6536240" y="3206050"/>
              <a:ext cx="5732022" cy="3519092"/>
              <a:chOff x="6310951" y="481514"/>
              <a:chExt cx="5732022" cy="3519092"/>
            </a:xfrm>
          </p:grpSpPr>
          <p:grpSp>
            <p:nvGrpSpPr>
              <p:cNvPr id="22" name="Group 21">
                <a:extLst>
                  <a:ext uri="{FF2B5EF4-FFF2-40B4-BE49-F238E27FC236}">
                    <a16:creationId xmlns:a16="http://schemas.microsoft.com/office/drawing/2014/main" id="{31E5E56A-3ED8-B69F-4154-EFBA76527653}"/>
                  </a:ext>
                </a:extLst>
              </p:cNvPr>
              <p:cNvGrpSpPr/>
              <p:nvPr/>
            </p:nvGrpSpPr>
            <p:grpSpPr>
              <a:xfrm>
                <a:off x="6310951" y="481514"/>
                <a:ext cx="5732022" cy="3519092"/>
                <a:chOff x="-130879" y="2638655"/>
                <a:chExt cx="5732022" cy="3519092"/>
              </a:xfrm>
            </p:grpSpPr>
            <p:sp>
              <p:nvSpPr>
                <p:cNvPr id="10" name="TextBox 9">
                  <a:extLst>
                    <a:ext uri="{FF2B5EF4-FFF2-40B4-BE49-F238E27FC236}">
                      <a16:creationId xmlns:a16="http://schemas.microsoft.com/office/drawing/2014/main" id="{AAA150E2-BFD1-FB89-8C90-845794030CCE}"/>
                    </a:ext>
                  </a:extLst>
                </p:cNvPr>
                <p:cNvSpPr txBox="1"/>
                <p:nvPr/>
              </p:nvSpPr>
              <p:spPr>
                <a:xfrm>
                  <a:off x="240760" y="4086691"/>
                  <a:ext cx="4689859" cy="461665"/>
                </a:xfrm>
                <a:prstGeom prst="rect">
                  <a:avLst/>
                </a:prstGeom>
                <a:noFill/>
              </p:spPr>
              <p:txBody>
                <a:bodyPr wrap="square" rtlCol="0">
                  <a:spAutoFit/>
                </a:bodyPr>
                <a:lstStyle/>
                <a:p>
                  <a:pPr algn="l"/>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r>
                    <a:rPr lang="en-US" sz="1200" b="1" dirty="0">
                      <a:solidFill>
                        <a:srgbClr val="33CCFF"/>
                      </a:solidFill>
                      <a:latin typeface="Courier New" panose="02070309020205020404" pitchFamily="49" charset="0"/>
                      <a:cs typeface="Courier New" panose="02070309020205020404" pitchFamily="49" charset="0"/>
                    </a:rPr>
                    <a:t>C-A     T-A-T-G</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C        T-C-G-A-G</a:t>
                  </a:r>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p>
                <a:p>
                  <a:pPr algn="l"/>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r>
                    <a:rPr lang="en-US" sz="1200" b="1" dirty="0">
                      <a:solidFill>
                        <a:srgbClr val="33CCFF"/>
                      </a:solidFill>
                      <a:latin typeface="Courier New" panose="02070309020205020404" pitchFamily="49" charset="0"/>
                      <a:cs typeface="Courier New" panose="02070309020205020404" pitchFamily="49" charset="0"/>
                    </a:rPr>
                    <a:t>G-T-A-T     A-C</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G-A-G-C-T        C</a:t>
                  </a:r>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p>
              </p:txBody>
            </p:sp>
            <p:sp>
              <p:nvSpPr>
                <p:cNvPr id="14" name="TextBox 13">
                  <a:extLst>
                    <a:ext uri="{FF2B5EF4-FFF2-40B4-BE49-F238E27FC236}">
                      <a16:creationId xmlns:a16="http://schemas.microsoft.com/office/drawing/2014/main" id="{242982DB-9025-BEF5-41DC-854DC508B8F9}"/>
                    </a:ext>
                  </a:extLst>
                </p:cNvPr>
                <p:cNvSpPr txBox="1"/>
                <p:nvPr/>
              </p:nvSpPr>
              <p:spPr>
                <a:xfrm>
                  <a:off x="1045325" y="4957477"/>
                  <a:ext cx="3752090" cy="461665"/>
                </a:xfrm>
                <a:prstGeom prst="rect">
                  <a:avLst/>
                </a:prstGeom>
                <a:noFill/>
              </p:spPr>
              <p:txBody>
                <a:bodyPr wrap="square" rtlCol="0">
                  <a:spAutoFit/>
                </a:bodyPr>
                <a:lstStyle/>
                <a:p>
                  <a:pPr algn="l"/>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r>
                    <a:rPr lang="en-US" sz="1200" b="1" dirty="0">
                      <a:solidFill>
                        <a:srgbClr val="33CCFF"/>
                      </a:solidFill>
                      <a:latin typeface="Courier New" panose="02070309020205020404" pitchFamily="49" charset="0"/>
                      <a:cs typeface="Courier New" panose="02070309020205020404" pitchFamily="49" charset="0"/>
                    </a:rPr>
                    <a:t>C-A T-A-T-G</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C T-C-G-A-G</a:t>
                  </a:r>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p>
                <a:p>
                  <a:pPr algn="l"/>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r>
                    <a:rPr lang="en-US" sz="1200" b="1" dirty="0">
                      <a:solidFill>
                        <a:srgbClr val="33CCFF"/>
                      </a:solidFill>
                      <a:latin typeface="Courier New" panose="02070309020205020404" pitchFamily="49" charset="0"/>
                      <a:cs typeface="Courier New" panose="02070309020205020404" pitchFamily="49" charset="0"/>
                    </a:rPr>
                    <a:t>G-T-A-T A-C</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G-A-G-C-T C</a:t>
                  </a:r>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p>
              </p:txBody>
            </p:sp>
            <p:sp>
              <p:nvSpPr>
                <p:cNvPr id="15" name="TextBox 14">
                  <a:extLst>
                    <a:ext uri="{FF2B5EF4-FFF2-40B4-BE49-F238E27FC236}">
                      <a16:creationId xmlns:a16="http://schemas.microsoft.com/office/drawing/2014/main" id="{035A3C08-62F2-E15E-E4C1-56735C093582}"/>
                    </a:ext>
                  </a:extLst>
                </p:cNvPr>
                <p:cNvSpPr txBox="1"/>
                <p:nvPr/>
              </p:nvSpPr>
              <p:spPr>
                <a:xfrm>
                  <a:off x="1038284" y="5696082"/>
                  <a:ext cx="3637913" cy="461665"/>
                </a:xfrm>
                <a:prstGeom prst="rect">
                  <a:avLst/>
                </a:prstGeom>
                <a:noFill/>
              </p:spPr>
              <p:txBody>
                <a:bodyPr wrap="square" rtlCol="0">
                  <a:spAutoFit/>
                </a:bodyPr>
                <a:lstStyle/>
                <a:p>
                  <a:pPr algn="l"/>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r>
                    <a:rPr lang="en-US" sz="1200" b="1" dirty="0">
                      <a:solidFill>
                        <a:srgbClr val="33CCFF"/>
                      </a:solidFill>
                      <a:latin typeface="Courier New" panose="02070309020205020404" pitchFamily="49" charset="0"/>
                      <a:cs typeface="Courier New" panose="02070309020205020404" pitchFamily="49" charset="0"/>
                    </a:rPr>
                    <a:t>C-A-T-A-T-G</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C-T-C-G-A-G</a:t>
                  </a:r>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p>
                <a:p>
                  <a:pPr algn="l"/>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r>
                    <a:rPr lang="en-US" sz="1200" b="1" dirty="0">
                      <a:solidFill>
                        <a:srgbClr val="33CCFF"/>
                      </a:solidFill>
                      <a:latin typeface="Courier New" panose="02070309020205020404" pitchFamily="49" charset="0"/>
                      <a:cs typeface="Courier New" panose="02070309020205020404" pitchFamily="49" charset="0"/>
                    </a:rPr>
                    <a:t>G-T-A-T-A-C</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G-A-G-C-T-C</a:t>
                  </a:r>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p>
              </p:txBody>
            </p:sp>
            <p:cxnSp>
              <p:nvCxnSpPr>
                <p:cNvPr id="17" name="Straight Arrow Connector 16">
                  <a:extLst>
                    <a:ext uri="{FF2B5EF4-FFF2-40B4-BE49-F238E27FC236}">
                      <a16:creationId xmlns:a16="http://schemas.microsoft.com/office/drawing/2014/main" id="{45A92761-7AD8-B478-1C23-1AAEC33D45D6}"/>
                    </a:ext>
                  </a:extLst>
                </p:cNvPr>
                <p:cNvCxnSpPr/>
                <p:nvPr/>
              </p:nvCxnSpPr>
              <p:spPr>
                <a:xfrm>
                  <a:off x="3136361" y="4680415"/>
                  <a:ext cx="0" cy="305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67BB8D5-0454-45EB-9556-291815A4579F}"/>
                    </a:ext>
                  </a:extLst>
                </p:cNvPr>
                <p:cNvSpPr txBox="1"/>
                <p:nvPr/>
              </p:nvSpPr>
              <p:spPr>
                <a:xfrm>
                  <a:off x="4422756" y="5019003"/>
                  <a:ext cx="1178387" cy="1077218"/>
                </a:xfrm>
                <a:prstGeom prst="rect">
                  <a:avLst/>
                </a:prstGeom>
                <a:noFill/>
              </p:spPr>
              <p:txBody>
                <a:bodyPr wrap="square" rtlCol="0">
                  <a:spAutoFit/>
                </a:bodyPr>
                <a:lstStyle/>
                <a:p>
                  <a:r>
                    <a:rPr lang="en-US" sz="1600" dirty="0"/>
                    <a:t>DNA Ligase – reform phosphodiester bond</a:t>
                  </a:r>
                </a:p>
              </p:txBody>
            </p:sp>
            <p:sp>
              <p:nvSpPr>
                <p:cNvPr id="20" name="TextBox 19">
                  <a:extLst>
                    <a:ext uri="{FF2B5EF4-FFF2-40B4-BE49-F238E27FC236}">
                      <a16:creationId xmlns:a16="http://schemas.microsoft.com/office/drawing/2014/main" id="{CBE5A604-FB81-678D-D642-ECD6C583FBE6}"/>
                    </a:ext>
                  </a:extLst>
                </p:cNvPr>
                <p:cNvSpPr txBox="1"/>
                <p:nvPr/>
              </p:nvSpPr>
              <p:spPr>
                <a:xfrm>
                  <a:off x="1854083" y="2638655"/>
                  <a:ext cx="3115243" cy="461665"/>
                </a:xfrm>
                <a:prstGeom prst="rect">
                  <a:avLst/>
                </a:prstGeom>
                <a:noFill/>
              </p:spPr>
              <p:txBody>
                <a:bodyPr wrap="square" rtlCol="0">
                  <a:spAutoFit/>
                </a:bodyPr>
                <a:lstStyle/>
                <a:p>
                  <a:pPr algn="l"/>
                  <a:r>
                    <a:rPr lang="en-US" sz="1200" b="1" dirty="0">
                      <a:solidFill>
                        <a:srgbClr val="33CCFF"/>
                      </a:solidFill>
                      <a:latin typeface="Courier New" panose="02070309020205020404" pitchFamily="49" charset="0"/>
                      <a:cs typeface="Courier New" panose="02070309020205020404" pitchFamily="49" charset="0"/>
                    </a:rPr>
                    <a:t>C-A-T-A-T-G</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C-T-C-G-A-G</a:t>
                  </a:r>
                  <a:endParaRPr lang="en-US" sz="1200" b="1" dirty="0">
                    <a:solidFill>
                      <a:srgbClr val="EE1CE9"/>
                    </a:solidFill>
                    <a:highlight>
                      <a:srgbClr val="FF00FF"/>
                    </a:highlight>
                    <a:latin typeface="Courier New" panose="02070309020205020404" pitchFamily="49" charset="0"/>
                    <a:cs typeface="Courier New" panose="02070309020205020404" pitchFamily="49" charset="0"/>
                  </a:endParaRPr>
                </a:p>
                <a:p>
                  <a:pPr algn="l"/>
                  <a:r>
                    <a:rPr lang="en-US" sz="1200" b="1" dirty="0">
                      <a:solidFill>
                        <a:srgbClr val="33CCFF"/>
                      </a:solidFill>
                      <a:latin typeface="Courier New" panose="02070309020205020404" pitchFamily="49" charset="0"/>
                      <a:cs typeface="Courier New" panose="02070309020205020404" pitchFamily="49" charset="0"/>
                    </a:rPr>
                    <a:t>G-T-A-T-A-C</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G-A-G-C-T-C</a:t>
                  </a:r>
                  <a:endParaRPr lang="en-US" sz="1200" b="1" dirty="0">
                    <a:solidFill>
                      <a:srgbClr val="EE1CE9"/>
                    </a:solidFill>
                    <a:highlight>
                      <a:srgbClr val="FF00FF"/>
                    </a:highlight>
                    <a:latin typeface="Courier New" panose="02070309020205020404" pitchFamily="49" charset="0"/>
                    <a:cs typeface="Courier New" panose="02070309020205020404" pitchFamily="49" charset="0"/>
                  </a:endParaRPr>
                </a:p>
              </p:txBody>
            </p:sp>
            <p:sp>
              <p:nvSpPr>
                <p:cNvPr id="21" name="TextBox 20">
                  <a:extLst>
                    <a:ext uri="{FF2B5EF4-FFF2-40B4-BE49-F238E27FC236}">
                      <a16:creationId xmlns:a16="http://schemas.microsoft.com/office/drawing/2014/main" id="{256958E0-0F48-E361-A0DB-BF1DD9F04353}"/>
                    </a:ext>
                  </a:extLst>
                </p:cNvPr>
                <p:cNvSpPr txBox="1"/>
                <p:nvPr/>
              </p:nvSpPr>
              <p:spPr>
                <a:xfrm>
                  <a:off x="-130879" y="3448525"/>
                  <a:ext cx="4928295" cy="461665"/>
                </a:xfrm>
                <a:prstGeom prst="rect">
                  <a:avLst/>
                </a:prstGeom>
                <a:noFill/>
              </p:spPr>
              <p:txBody>
                <a:bodyPr wrap="square" rtlCol="0">
                  <a:spAutoFit/>
                </a:bodyPr>
                <a:lstStyle/>
                <a:p>
                  <a:pPr algn="l"/>
                  <a:r>
                    <a:rPr lang="en-US" sz="1200" b="1" dirty="0">
                      <a:solidFill>
                        <a:srgbClr val="33CCFF"/>
                      </a:solidFill>
                      <a:latin typeface="Courier New" panose="02070309020205020404" pitchFamily="49" charset="0"/>
                      <a:cs typeface="Courier New" panose="02070309020205020404" pitchFamily="49" charset="0"/>
                    </a:rPr>
                    <a:t>C-A      T-A-T-G</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C         T-C-G-A-G</a:t>
                  </a:r>
                  <a:endParaRPr lang="en-US" sz="1200" b="1" dirty="0">
                    <a:solidFill>
                      <a:srgbClr val="EE1CE9"/>
                    </a:solidFill>
                    <a:highlight>
                      <a:srgbClr val="FF00FF"/>
                    </a:highlight>
                    <a:latin typeface="Courier New" panose="02070309020205020404" pitchFamily="49" charset="0"/>
                    <a:cs typeface="Courier New" panose="02070309020205020404" pitchFamily="49" charset="0"/>
                  </a:endParaRPr>
                </a:p>
                <a:p>
                  <a:pPr algn="l"/>
                  <a:r>
                    <a:rPr lang="en-US" sz="1200" b="1" dirty="0">
                      <a:solidFill>
                        <a:srgbClr val="33CCFF"/>
                      </a:solidFill>
                      <a:latin typeface="Courier New" panose="02070309020205020404" pitchFamily="49" charset="0"/>
                      <a:cs typeface="Courier New" panose="02070309020205020404" pitchFamily="49" charset="0"/>
                    </a:rPr>
                    <a:t>G-T-A-T      A-C</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G-A-G-C-T         C</a:t>
                  </a:r>
                  <a:endParaRPr lang="en-US" sz="1200" b="1" dirty="0">
                    <a:solidFill>
                      <a:srgbClr val="EE1CE9"/>
                    </a:solidFill>
                    <a:highlight>
                      <a:srgbClr val="FF00FF"/>
                    </a:highlight>
                    <a:latin typeface="Courier New" panose="02070309020205020404" pitchFamily="49" charset="0"/>
                    <a:cs typeface="Courier New" panose="02070309020205020404" pitchFamily="49" charset="0"/>
                  </a:endParaRPr>
                </a:p>
              </p:txBody>
            </p:sp>
          </p:grpSp>
          <p:sp>
            <p:nvSpPr>
              <p:cNvPr id="25" name="TextBox 24">
                <a:extLst>
                  <a:ext uri="{FF2B5EF4-FFF2-40B4-BE49-F238E27FC236}">
                    <a16:creationId xmlns:a16="http://schemas.microsoft.com/office/drawing/2014/main" id="{518F3350-7B87-CDF5-BBAC-7105F1E95C97}"/>
                  </a:ext>
                </a:extLst>
              </p:cNvPr>
              <p:cNvSpPr txBox="1"/>
              <p:nvPr/>
            </p:nvSpPr>
            <p:spPr>
              <a:xfrm>
                <a:off x="10609228" y="991309"/>
                <a:ext cx="1210588" cy="338554"/>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Sticky end</a:t>
                </a:r>
              </a:p>
            </p:txBody>
          </p:sp>
          <p:cxnSp>
            <p:nvCxnSpPr>
              <p:cNvPr id="29" name="Straight Arrow Connector 28">
                <a:extLst>
                  <a:ext uri="{FF2B5EF4-FFF2-40B4-BE49-F238E27FC236}">
                    <a16:creationId xmlns:a16="http://schemas.microsoft.com/office/drawing/2014/main" id="{9EB50DA9-B0C1-9867-7DA8-427FB992DD1C}"/>
                  </a:ext>
                </a:extLst>
              </p:cNvPr>
              <p:cNvCxnSpPr>
                <a:cxnSpLocks/>
              </p:cNvCxnSpPr>
              <p:nvPr/>
            </p:nvCxnSpPr>
            <p:spPr>
              <a:xfrm flipH="1">
                <a:off x="10073481" y="1227315"/>
                <a:ext cx="535747" cy="1046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23" name="Straight Arrow Connector 22">
              <a:extLst>
                <a:ext uri="{FF2B5EF4-FFF2-40B4-BE49-F238E27FC236}">
                  <a16:creationId xmlns:a16="http://schemas.microsoft.com/office/drawing/2014/main" id="{18C39FE3-5CF5-C6B3-391C-FBF3E68BC785}"/>
                </a:ext>
              </a:extLst>
            </p:cNvPr>
            <p:cNvCxnSpPr>
              <a:cxnSpLocks/>
            </p:cNvCxnSpPr>
            <p:nvPr/>
          </p:nvCxnSpPr>
          <p:spPr>
            <a:xfrm>
              <a:off x="9006681" y="3699580"/>
              <a:ext cx="0" cy="305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7DD05049-13CD-4718-0414-CA02307A21C3}"/>
                </a:ext>
              </a:extLst>
            </p:cNvPr>
            <p:cNvSpPr/>
            <p:nvPr/>
          </p:nvSpPr>
          <p:spPr>
            <a:xfrm>
              <a:off x="9460580" y="4055701"/>
              <a:ext cx="685800" cy="17101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Date Placeholder 25">
            <a:extLst>
              <a:ext uri="{FF2B5EF4-FFF2-40B4-BE49-F238E27FC236}">
                <a16:creationId xmlns:a16="http://schemas.microsoft.com/office/drawing/2014/main" id="{05B2695C-7F6C-B1CA-AB52-321056B9E2CA}"/>
              </a:ext>
            </a:extLst>
          </p:cNvPr>
          <p:cNvSpPr>
            <a:spLocks noGrp="1"/>
          </p:cNvSpPr>
          <p:nvPr>
            <p:ph type="dt" sz="half" idx="10"/>
          </p:nvPr>
        </p:nvSpPr>
        <p:spPr/>
        <p:txBody>
          <a:bodyPr/>
          <a:lstStyle/>
          <a:p>
            <a:fld id="{EE40BA93-173F-4F13-8362-3AB5D64779EA}" type="datetime1">
              <a:rPr lang="en-US" smtClean="0"/>
              <a:t>1/25/2025</a:t>
            </a:fld>
            <a:endParaRPr lang="en-US" dirty="0"/>
          </a:p>
        </p:txBody>
      </p:sp>
      <p:sp>
        <p:nvSpPr>
          <p:cNvPr id="31" name="Footer Placeholder 30">
            <a:extLst>
              <a:ext uri="{FF2B5EF4-FFF2-40B4-BE49-F238E27FC236}">
                <a16:creationId xmlns:a16="http://schemas.microsoft.com/office/drawing/2014/main" id="{1E54C687-44CB-4D29-BF89-28CAA1D4F202}"/>
              </a:ext>
            </a:extLst>
          </p:cNvPr>
          <p:cNvSpPr>
            <a:spLocks noGrp="1"/>
          </p:cNvSpPr>
          <p:nvPr>
            <p:ph type="ftr" sz="quarter" idx="11"/>
          </p:nvPr>
        </p:nvSpPr>
        <p:spPr/>
        <p:txBody>
          <a:bodyPr/>
          <a:lstStyle/>
          <a:p>
            <a:r>
              <a:rPr lang="en-US"/>
              <a:t>Drugs and Disease Spring 2025 - Lecture 3</a:t>
            </a:r>
          </a:p>
        </p:txBody>
      </p:sp>
      <p:sp>
        <p:nvSpPr>
          <p:cNvPr id="33" name="Slide Number Placeholder 32">
            <a:extLst>
              <a:ext uri="{FF2B5EF4-FFF2-40B4-BE49-F238E27FC236}">
                <a16:creationId xmlns:a16="http://schemas.microsoft.com/office/drawing/2014/main" id="{0E78AF01-6FBB-131C-B386-2D2BE63468D9}"/>
              </a:ext>
            </a:extLst>
          </p:cNvPr>
          <p:cNvSpPr>
            <a:spLocks noGrp="1"/>
          </p:cNvSpPr>
          <p:nvPr>
            <p:ph type="sldNum" sz="quarter" idx="12"/>
          </p:nvPr>
        </p:nvSpPr>
        <p:spPr/>
        <p:txBody>
          <a:bodyPr/>
          <a:lstStyle/>
          <a:p>
            <a:fld id="{DC3BB032-4020-48F4-953B-341806DC4A2B}" type="slidenum">
              <a:rPr lang="en-US" smtClean="0"/>
              <a:t>45</a:t>
            </a:fld>
            <a:endParaRPr lang="en-US"/>
          </a:p>
        </p:txBody>
      </p:sp>
      <p:sp>
        <p:nvSpPr>
          <p:cNvPr id="7" name="TextBox 6">
            <a:extLst>
              <a:ext uri="{FF2B5EF4-FFF2-40B4-BE49-F238E27FC236}">
                <a16:creationId xmlns:a16="http://schemas.microsoft.com/office/drawing/2014/main" id="{2D2A1F42-3221-24A5-277C-0AC682B9E7CE}"/>
              </a:ext>
            </a:extLst>
          </p:cNvPr>
          <p:cNvSpPr txBox="1"/>
          <p:nvPr/>
        </p:nvSpPr>
        <p:spPr>
          <a:xfrm>
            <a:off x="8867324" y="429536"/>
            <a:ext cx="4197942" cy="2585323"/>
          </a:xfrm>
          <a:prstGeom prst="rect">
            <a:avLst/>
          </a:prstGeom>
          <a:noFill/>
        </p:spPr>
        <p:txBody>
          <a:bodyPr wrap="square" rtlCol="0">
            <a:spAutoFit/>
          </a:bodyPr>
          <a:lstStyle/>
          <a:p>
            <a:r>
              <a:rPr lang="en-US" sz="1800" b="1" dirty="0">
                <a:latin typeface="Arial" panose="020B0604020202020204" pitchFamily="34" charset="0"/>
              </a:rPr>
              <a:t>Restriction Enzymes</a:t>
            </a:r>
          </a:p>
          <a:p>
            <a:pPr marL="285750" indent="-285750">
              <a:buFont typeface="Arial" panose="020B0604020202020204" pitchFamily="34" charset="0"/>
              <a:buChar char="•"/>
            </a:pPr>
            <a:r>
              <a:rPr lang="en-US" sz="1800" dirty="0">
                <a:latin typeface="Arial" panose="020B0604020202020204" pitchFamily="34" charset="0"/>
              </a:rPr>
              <a:t>Recognize a specific sequence in the DNA</a:t>
            </a:r>
          </a:p>
          <a:p>
            <a:pPr marL="285750" indent="-285750">
              <a:buFont typeface="Arial" panose="020B0604020202020204" pitchFamily="34" charset="0"/>
              <a:buChar char="•"/>
            </a:pPr>
            <a:r>
              <a:rPr lang="en-US" sz="1800" dirty="0">
                <a:latin typeface="Arial" panose="020B0604020202020204" pitchFamily="34" charset="0"/>
              </a:rPr>
              <a:t>Sequence has 2-fold symmetry – same on the top and bottom strand</a:t>
            </a:r>
          </a:p>
          <a:p>
            <a:pPr marL="285750" indent="-285750">
              <a:buFont typeface="Arial" panose="020B0604020202020204" pitchFamily="34" charset="0"/>
              <a:buChar char="•"/>
            </a:pPr>
            <a:r>
              <a:rPr lang="en-US" sz="1800" dirty="0">
                <a:latin typeface="Arial" panose="020B0604020202020204" pitchFamily="34" charset="0"/>
              </a:rPr>
              <a:t>Cuts both strands, most generate single-stranded DNA (sticky ends).</a:t>
            </a:r>
          </a:p>
          <a:p>
            <a:pPr marL="285750" indent="-285750">
              <a:buFont typeface="Arial" panose="020B0604020202020204" pitchFamily="34" charset="0"/>
              <a:buChar char="•"/>
            </a:pPr>
            <a:r>
              <a:rPr lang="en-US" sz="1800" dirty="0">
                <a:latin typeface="Arial" panose="020B0604020202020204" pitchFamily="34" charset="0"/>
              </a:rPr>
              <a:t>Complementary sticky ends can bind to each other.</a:t>
            </a:r>
          </a:p>
        </p:txBody>
      </p:sp>
      <p:grpSp>
        <p:nvGrpSpPr>
          <p:cNvPr id="34" name="Group 33">
            <a:extLst>
              <a:ext uri="{FF2B5EF4-FFF2-40B4-BE49-F238E27FC236}">
                <a16:creationId xmlns:a16="http://schemas.microsoft.com/office/drawing/2014/main" id="{3948F09D-74A5-ACE7-2C18-555513BB9C0A}"/>
              </a:ext>
            </a:extLst>
          </p:cNvPr>
          <p:cNvGrpSpPr/>
          <p:nvPr/>
        </p:nvGrpSpPr>
        <p:grpSpPr>
          <a:xfrm>
            <a:off x="777081" y="5225772"/>
            <a:ext cx="6658812" cy="1802855"/>
            <a:chOff x="777081" y="5225772"/>
            <a:chExt cx="6658812" cy="1802855"/>
          </a:xfrm>
        </p:grpSpPr>
        <p:grpSp>
          <p:nvGrpSpPr>
            <p:cNvPr id="5" name="Group 4">
              <a:extLst>
                <a:ext uri="{FF2B5EF4-FFF2-40B4-BE49-F238E27FC236}">
                  <a16:creationId xmlns:a16="http://schemas.microsoft.com/office/drawing/2014/main" id="{B5BFF974-73C4-1911-F166-D9B93C884702}"/>
                </a:ext>
              </a:extLst>
            </p:cNvPr>
            <p:cNvGrpSpPr/>
            <p:nvPr/>
          </p:nvGrpSpPr>
          <p:grpSpPr>
            <a:xfrm>
              <a:off x="777081" y="5225772"/>
              <a:ext cx="6072504" cy="1802855"/>
              <a:chOff x="3338261" y="4080517"/>
              <a:chExt cx="6072504" cy="1802855"/>
            </a:xfrm>
          </p:grpSpPr>
          <p:cxnSp>
            <p:nvCxnSpPr>
              <p:cNvPr id="16" name="Straight Arrow Connector 15">
                <a:extLst>
                  <a:ext uri="{FF2B5EF4-FFF2-40B4-BE49-F238E27FC236}">
                    <a16:creationId xmlns:a16="http://schemas.microsoft.com/office/drawing/2014/main" id="{FE9BFC2B-7BCD-42C7-B1BF-351B5A57B98C}"/>
                  </a:ext>
                </a:extLst>
              </p:cNvPr>
              <p:cNvCxnSpPr>
                <a:cxnSpLocks/>
              </p:cNvCxnSpPr>
              <p:nvPr/>
            </p:nvCxnSpPr>
            <p:spPr>
              <a:xfrm>
                <a:off x="5076439" y="4625828"/>
                <a:ext cx="363814" cy="137739"/>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6B50715-03EA-4041-AB8A-4D14820C25B0}"/>
                  </a:ext>
                </a:extLst>
              </p:cNvPr>
              <p:cNvCxnSpPr>
                <a:cxnSpLocks/>
              </p:cNvCxnSpPr>
              <p:nvPr/>
            </p:nvCxnSpPr>
            <p:spPr>
              <a:xfrm flipH="1">
                <a:off x="7286733" y="4563931"/>
                <a:ext cx="737639" cy="328754"/>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F79A0036-6F20-9130-A8B3-B21C3D7E977C}"/>
                  </a:ext>
                </a:extLst>
              </p:cNvPr>
              <p:cNvGrpSpPr/>
              <p:nvPr/>
            </p:nvGrpSpPr>
            <p:grpSpPr>
              <a:xfrm>
                <a:off x="3338261" y="4080517"/>
                <a:ext cx="6072504" cy="1802855"/>
                <a:chOff x="6158075" y="272810"/>
                <a:chExt cx="6288062" cy="1866852"/>
              </a:xfrm>
            </p:grpSpPr>
            <p:sp>
              <p:nvSpPr>
                <p:cNvPr id="11" name="TextBox 10">
                  <a:extLst>
                    <a:ext uri="{FF2B5EF4-FFF2-40B4-BE49-F238E27FC236}">
                      <a16:creationId xmlns:a16="http://schemas.microsoft.com/office/drawing/2014/main" id="{8E748811-340E-4A08-955B-7A9CF9FC876A}"/>
                    </a:ext>
                  </a:extLst>
                </p:cNvPr>
                <p:cNvSpPr txBox="1"/>
                <p:nvPr/>
              </p:nvSpPr>
              <p:spPr>
                <a:xfrm>
                  <a:off x="6158075" y="387837"/>
                  <a:ext cx="2174447" cy="649488"/>
                </a:xfrm>
                <a:prstGeom prst="rect">
                  <a:avLst/>
                </a:prstGeom>
                <a:noFill/>
              </p:spPr>
              <p:txBody>
                <a:bodyPr wrap="square" rtlCol="0">
                  <a:spAutoFit/>
                </a:bodyPr>
                <a:lstStyle/>
                <a:p>
                  <a:r>
                    <a:rPr lang="en-US" sz="1738" dirty="0">
                      <a:solidFill>
                        <a:srgbClr val="FF0000"/>
                      </a:solidFill>
                      <a:latin typeface="Arial" panose="020B0604020202020204" pitchFamily="34" charset="0"/>
                    </a:rPr>
                    <a:t>All DNA molecules begin here.</a:t>
                  </a:r>
                </a:p>
              </p:txBody>
            </p:sp>
            <p:sp>
              <p:nvSpPr>
                <p:cNvPr id="12" name="TextBox 11">
                  <a:extLst>
                    <a:ext uri="{FF2B5EF4-FFF2-40B4-BE49-F238E27FC236}">
                      <a16:creationId xmlns:a16="http://schemas.microsoft.com/office/drawing/2014/main" id="{3B53FFC5-ADCA-4A15-AE5C-C788201DCB17}"/>
                    </a:ext>
                  </a:extLst>
                </p:cNvPr>
                <p:cNvSpPr txBox="1"/>
                <p:nvPr/>
              </p:nvSpPr>
              <p:spPr>
                <a:xfrm>
                  <a:off x="11026560" y="272810"/>
                  <a:ext cx="1419577" cy="926427"/>
                </a:xfrm>
                <a:prstGeom prst="rect">
                  <a:avLst/>
                </a:prstGeom>
                <a:noFill/>
              </p:spPr>
              <p:txBody>
                <a:bodyPr wrap="square" rtlCol="0">
                  <a:spAutoFit/>
                </a:bodyPr>
                <a:lstStyle/>
                <a:p>
                  <a:r>
                    <a:rPr lang="en-US" sz="1738" dirty="0">
                      <a:solidFill>
                        <a:srgbClr val="FF0000"/>
                      </a:solidFill>
                      <a:latin typeface="Arial" panose="020B0604020202020204" pitchFamily="34" charset="0"/>
                    </a:rPr>
                    <a:t>First base is added here.</a:t>
                  </a:r>
                </a:p>
              </p:txBody>
            </p:sp>
            <p:sp>
              <p:nvSpPr>
                <p:cNvPr id="27" name="TextBox 26">
                  <a:extLst>
                    <a:ext uri="{FF2B5EF4-FFF2-40B4-BE49-F238E27FC236}">
                      <a16:creationId xmlns:a16="http://schemas.microsoft.com/office/drawing/2014/main" id="{ECF19F39-2811-4E90-9A12-97C3FF5F06B1}"/>
                    </a:ext>
                  </a:extLst>
                </p:cNvPr>
                <p:cNvSpPr txBox="1"/>
                <p:nvPr/>
              </p:nvSpPr>
              <p:spPr>
                <a:xfrm>
                  <a:off x="7398529" y="1507445"/>
                  <a:ext cx="2636239" cy="372549"/>
                </a:xfrm>
                <a:prstGeom prst="rect">
                  <a:avLst/>
                </a:prstGeom>
                <a:noFill/>
              </p:spPr>
              <p:txBody>
                <a:bodyPr wrap="square" rtlCol="0">
                  <a:spAutoFit/>
                </a:bodyPr>
                <a:lstStyle/>
                <a:p>
                  <a:r>
                    <a:rPr lang="en-US" sz="1738" dirty="0">
                      <a:latin typeface="Arial" panose="020B0604020202020204" pitchFamily="34" charset="0"/>
                    </a:rPr>
                    <a:t>Known Seq (plasmid)</a:t>
                  </a:r>
                </a:p>
              </p:txBody>
            </p:sp>
            <p:sp>
              <p:nvSpPr>
                <p:cNvPr id="28" name="TextBox 27">
                  <a:extLst>
                    <a:ext uri="{FF2B5EF4-FFF2-40B4-BE49-F238E27FC236}">
                      <a16:creationId xmlns:a16="http://schemas.microsoft.com/office/drawing/2014/main" id="{1CCD487F-48DF-44E2-A656-E906E7801D76}"/>
                    </a:ext>
                  </a:extLst>
                </p:cNvPr>
                <p:cNvSpPr txBox="1"/>
                <p:nvPr/>
              </p:nvSpPr>
              <p:spPr>
                <a:xfrm>
                  <a:off x="10151257" y="1490174"/>
                  <a:ext cx="2260575" cy="649488"/>
                </a:xfrm>
                <a:prstGeom prst="rect">
                  <a:avLst/>
                </a:prstGeom>
                <a:noFill/>
              </p:spPr>
              <p:txBody>
                <a:bodyPr wrap="square" rtlCol="0">
                  <a:spAutoFit/>
                </a:bodyPr>
                <a:lstStyle/>
                <a:p>
                  <a:r>
                    <a:rPr lang="en-US" sz="1738" dirty="0">
                      <a:latin typeface="Arial" panose="020B0604020202020204" pitchFamily="34" charset="0"/>
                    </a:rPr>
                    <a:t>Unknown sequence</a:t>
                  </a:r>
                </a:p>
                <a:p>
                  <a:r>
                    <a:rPr lang="en-US" sz="1738" dirty="0">
                      <a:latin typeface="Arial" panose="020B0604020202020204" pitchFamily="34" charset="0"/>
                    </a:rPr>
                    <a:t>(insert)</a:t>
                  </a:r>
                </a:p>
              </p:txBody>
            </p:sp>
            <p:cxnSp>
              <p:nvCxnSpPr>
                <p:cNvPr id="41" name="Straight Arrow Connector 40">
                  <a:extLst>
                    <a:ext uri="{FF2B5EF4-FFF2-40B4-BE49-F238E27FC236}">
                      <a16:creationId xmlns:a16="http://schemas.microsoft.com/office/drawing/2014/main" id="{D767A194-6AB8-4D43-A5FF-2C4BE86454C2}"/>
                    </a:ext>
                  </a:extLst>
                </p:cNvPr>
                <p:cNvCxnSpPr/>
                <p:nvPr/>
              </p:nvCxnSpPr>
              <p:spPr>
                <a:xfrm>
                  <a:off x="7816857" y="1548948"/>
                  <a:ext cx="22605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D57F4B3D-7EE7-416C-B78B-06B282FD904A}"/>
                    </a:ext>
                  </a:extLst>
                </p:cNvPr>
                <p:cNvCxnSpPr/>
                <p:nvPr/>
              </p:nvCxnSpPr>
              <p:spPr>
                <a:xfrm flipH="1">
                  <a:off x="10120496" y="1548948"/>
                  <a:ext cx="158583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sp>
          <p:nvSpPr>
            <p:cNvPr id="8" name="Rectangle 7">
              <a:extLst>
                <a:ext uri="{FF2B5EF4-FFF2-40B4-BE49-F238E27FC236}">
                  <a16:creationId xmlns:a16="http://schemas.microsoft.com/office/drawing/2014/main" id="{0135B035-D892-D79F-F690-B2C581CF26EF}"/>
                </a:ext>
              </a:extLst>
            </p:cNvPr>
            <p:cNvSpPr/>
            <p:nvPr/>
          </p:nvSpPr>
          <p:spPr>
            <a:xfrm>
              <a:off x="2638211" y="5908822"/>
              <a:ext cx="2207656" cy="354584"/>
            </a:xfrm>
            <a:prstGeom prst="rect">
              <a:avLst/>
            </a:prstGeom>
          </p:spPr>
          <p:txBody>
            <a:bodyPr wrap="none">
              <a:spAutoFit/>
            </a:bodyPr>
            <a:lstStyle/>
            <a:p>
              <a:pPr defTabSz="775208"/>
              <a:r>
                <a:rPr lang="en-US" sz="1704" b="1" spc="128" baseline="30000" dirty="0">
                  <a:solidFill>
                    <a:prstClr val="black"/>
                  </a:solidFill>
                  <a:latin typeface="Courier New" panose="02070309020205020404" pitchFamily="49" charset="0"/>
                  <a:cs typeface="Courier New" panose="02070309020205020404" pitchFamily="49" charset="0"/>
                </a:rPr>
                <a:t>5’</a:t>
              </a:r>
              <a:r>
                <a:rPr lang="en-US" sz="1704" b="1" spc="128" dirty="0">
                  <a:solidFill>
                    <a:prstClr val="black"/>
                  </a:solidFill>
                  <a:latin typeface="Courier New" panose="02070309020205020404" pitchFamily="49" charset="0"/>
                  <a:cs typeface="Courier New" panose="02070309020205020404" pitchFamily="49" charset="0"/>
                </a:rPr>
                <a:t>C-A-T-A-T-G</a:t>
              </a:r>
              <a:r>
                <a:rPr lang="en-US" sz="1704" b="1" spc="128" baseline="30000" dirty="0">
                  <a:solidFill>
                    <a:prstClr val="black"/>
                  </a:solidFill>
                  <a:latin typeface="Courier New" panose="02070309020205020404" pitchFamily="49" charset="0"/>
                  <a:cs typeface="Courier New" panose="02070309020205020404" pitchFamily="49" charset="0"/>
                </a:rPr>
                <a:t>OH</a:t>
              </a:r>
              <a:endParaRPr lang="en-US" sz="1704" b="1" spc="128" baseline="30000" dirty="0">
                <a:solidFill>
                  <a:prstClr val="black"/>
                </a:solidFill>
                <a:latin typeface="Calibri"/>
              </a:endParaRPr>
            </a:p>
          </p:txBody>
        </p:sp>
        <p:sp>
          <p:nvSpPr>
            <p:cNvPr id="9" name="Rectangle 8">
              <a:extLst>
                <a:ext uri="{FF2B5EF4-FFF2-40B4-BE49-F238E27FC236}">
                  <a16:creationId xmlns:a16="http://schemas.microsoft.com/office/drawing/2014/main" id="{C7A219E1-9B62-A976-13A0-9CC84E4A0096}"/>
                </a:ext>
              </a:extLst>
            </p:cNvPr>
            <p:cNvSpPr/>
            <p:nvPr/>
          </p:nvSpPr>
          <p:spPr>
            <a:xfrm>
              <a:off x="1804815" y="6140521"/>
              <a:ext cx="5631078" cy="354584"/>
            </a:xfrm>
            <a:prstGeom prst="rect">
              <a:avLst/>
            </a:prstGeom>
          </p:spPr>
          <p:txBody>
            <a:bodyPr wrap="square">
              <a:spAutoFit/>
            </a:bodyPr>
            <a:lstStyle/>
            <a:p>
              <a:pPr defTabSz="775208"/>
              <a:r>
                <a:rPr lang="en-US" sz="1704" spc="128" dirty="0">
                  <a:solidFill>
                    <a:prstClr val="black"/>
                  </a:solidFill>
                  <a:latin typeface="Courier New" panose="02070309020205020404" pitchFamily="49" charset="0"/>
                  <a:cs typeface="Courier New" panose="02070309020205020404" pitchFamily="49" charset="0"/>
                </a:rPr>
                <a:t>3</a:t>
              </a:r>
              <a:r>
                <a:rPr lang="en-US" sz="1704" spc="128" dirty="0">
                  <a:solidFill>
                    <a:prstClr val="black"/>
                  </a:solidFill>
                  <a:highlight>
                    <a:srgbClr val="FF00FF"/>
                  </a:highlight>
                  <a:latin typeface="Courier New" panose="02070309020205020404" pitchFamily="49" charset="0"/>
                  <a:cs typeface="Courier New" panose="02070309020205020404" pitchFamily="49" charset="0"/>
                </a:rPr>
                <a:t>’-A-G</a:t>
              </a:r>
              <a:r>
                <a:rPr lang="en-US" sz="1704" spc="128" dirty="0">
                  <a:solidFill>
                    <a:prstClr val="black"/>
                  </a:solidFill>
                  <a:latin typeface="Courier New" panose="02070309020205020404" pitchFamily="49" charset="0"/>
                  <a:cs typeface="Courier New" panose="02070309020205020404" pitchFamily="49" charset="0"/>
                </a:rPr>
                <a:t>-</a:t>
              </a:r>
              <a:r>
                <a:rPr lang="en-US" sz="1704" b="1" spc="128" dirty="0">
                  <a:solidFill>
                    <a:srgbClr val="00B0F0"/>
                  </a:solidFill>
                  <a:latin typeface="Courier New" panose="02070309020205020404" pitchFamily="49" charset="0"/>
                  <a:cs typeface="Courier New" panose="02070309020205020404" pitchFamily="49" charset="0"/>
                </a:rPr>
                <a:t>G-T-A-T-A-C-</a:t>
              </a:r>
              <a:r>
                <a:rPr lang="en-US" sz="1704" b="1" spc="128" dirty="0">
                  <a:solidFill>
                    <a:prstClr val="black"/>
                  </a:solidFill>
                  <a:highlight>
                    <a:srgbClr val="00FF00"/>
                  </a:highlight>
                  <a:latin typeface="Courier New" panose="02070309020205020404" pitchFamily="49" charset="0"/>
                  <a:cs typeface="Courier New" panose="02070309020205020404" pitchFamily="49" charset="0"/>
                </a:rPr>
                <a:t>C</a:t>
              </a:r>
              <a:r>
                <a:rPr lang="en-US" sz="1704" spc="128" dirty="0">
                  <a:solidFill>
                    <a:prstClr val="black"/>
                  </a:solidFill>
                  <a:highlight>
                    <a:srgbClr val="00FF00"/>
                  </a:highlight>
                  <a:latin typeface="Courier New" panose="02070309020205020404" pitchFamily="49" charset="0"/>
                  <a:cs typeface="Courier New" panose="02070309020205020404" pitchFamily="49" charset="0"/>
                </a:rPr>
                <a:t>-A-T-T-A-G-G-C-C-</a:t>
              </a:r>
            </a:p>
          </p:txBody>
        </p:sp>
      </p:grpSp>
    </p:spTree>
    <p:extLst>
      <p:ext uri="{BB962C8B-B14F-4D97-AF65-F5344CB8AC3E}">
        <p14:creationId xmlns:p14="http://schemas.microsoft.com/office/powerpoint/2010/main" val="18164494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C137E7-DE54-480E-848C-9C3E31265F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6474" y="3548856"/>
            <a:ext cx="3920436" cy="2648474"/>
          </a:xfrm>
          <a:prstGeom prst="rect">
            <a:avLst/>
          </a:prstGeom>
        </p:spPr>
      </p:pic>
      <p:pic>
        <p:nvPicPr>
          <p:cNvPr id="7" name="Picture 6">
            <a:extLst>
              <a:ext uri="{FF2B5EF4-FFF2-40B4-BE49-F238E27FC236}">
                <a16:creationId xmlns:a16="http://schemas.microsoft.com/office/drawing/2014/main" id="{A626A74D-4E20-4C41-A8C6-205D22F518E8}"/>
              </a:ext>
            </a:extLst>
          </p:cNvPr>
          <p:cNvPicPr>
            <a:picLocks noChangeAspect="1"/>
          </p:cNvPicPr>
          <p:nvPr/>
        </p:nvPicPr>
        <p:blipFill>
          <a:blip r:embed="rId3"/>
          <a:stretch>
            <a:fillRect/>
          </a:stretch>
        </p:blipFill>
        <p:spPr>
          <a:xfrm>
            <a:off x="7526084" y="5561582"/>
            <a:ext cx="3100278" cy="1379567"/>
          </a:xfrm>
          <a:prstGeom prst="rect">
            <a:avLst/>
          </a:prstGeom>
        </p:spPr>
      </p:pic>
      <p:pic>
        <p:nvPicPr>
          <p:cNvPr id="8" name="Picture 7">
            <a:extLst>
              <a:ext uri="{FF2B5EF4-FFF2-40B4-BE49-F238E27FC236}">
                <a16:creationId xmlns:a16="http://schemas.microsoft.com/office/drawing/2014/main" id="{3828F40A-243B-4AEE-918A-DE56C44C12E3}"/>
              </a:ext>
            </a:extLst>
          </p:cNvPr>
          <p:cNvPicPr>
            <a:picLocks noChangeAspect="1"/>
          </p:cNvPicPr>
          <p:nvPr/>
        </p:nvPicPr>
        <p:blipFill>
          <a:blip r:embed="rId4"/>
          <a:stretch>
            <a:fillRect/>
          </a:stretch>
        </p:blipFill>
        <p:spPr>
          <a:xfrm>
            <a:off x="7527972" y="2480599"/>
            <a:ext cx="1199120" cy="674506"/>
          </a:xfrm>
          <a:prstGeom prst="rect">
            <a:avLst/>
          </a:prstGeom>
        </p:spPr>
      </p:pic>
      <p:sp>
        <p:nvSpPr>
          <p:cNvPr id="9" name="TextBox 8">
            <a:extLst>
              <a:ext uri="{FF2B5EF4-FFF2-40B4-BE49-F238E27FC236}">
                <a16:creationId xmlns:a16="http://schemas.microsoft.com/office/drawing/2014/main" id="{E0B0C252-0F87-4832-BAD7-6C5492E9BFE7}"/>
              </a:ext>
            </a:extLst>
          </p:cNvPr>
          <p:cNvSpPr txBox="1"/>
          <p:nvPr/>
        </p:nvSpPr>
        <p:spPr>
          <a:xfrm>
            <a:off x="930871" y="62020"/>
            <a:ext cx="11549957" cy="551241"/>
          </a:xfrm>
          <a:prstGeom prst="rect">
            <a:avLst/>
          </a:prstGeom>
          <a:noFill/>
        </p:spPr>
        <p:txBody>
          <a:bodyPr wrap="none" rtlCol="0">
            <a:spAutoFit/>
          </a:bodyPr>
          <a:lstStyle/>
          <a:p>
            <a:pPr defTabSz="775208"/>
            <a:r>
              <a:rPr lang="en-US" sz="2982" dirty="0">
                <a:solidFill>
                  <a:prstClr val="black"/>
                </a:solidFill>
                <a:latin typeface="Calibri"/>
              </a:rPr>
              <a:t>DNA Sequencing Methods Use Fluorescent Bases - What is Fluorescence?</a:t>
            </a:r>
          </a:p>
        </p:txBody>
      </p:sp>
      <p:sp>
        <p:nvSpPr>
          <p:cNvPr id="10" name="TextBox 9">
            <a:extLst>
              <a:ext uri="{FF2B5EF4-FFF2-40B4-BE49-F238E27FC236}">
                <a16:creationId xmlns:a16="http://schemas.microsoft.com/office/drawing/2014/main" id="{4E7710BC-4BC0-400D-941A-0D5713698E60}"/>
              </a:ext>
            </a:extLst>
          </p:cNvPr>
          <p:cNvSpPr txBox="1"/>
          <p:nvPr/>
        </p:nvSpPr>
        <p:spPr>
          <a:xfrm>
            <a:off x="333060" y="607528"/>
            <a:ext cx="6483624" cy="2714589"/>
          </a:xfrm>
          <a:prstGeom prst="rect">
            <a:avLst/>
          </a:prstGeom>
          <a:noFill/>
        </p:spPr>
        <p:txBody>
          <a:bodyPr wrap="square" rtlCol="0">
            <a:spAutoFit/>
          </a:bodyPr>
          <a:lstStyle/>
          <a:p>
            <a:pPr marL="242273" indent="-242273" defTabSz="775208">
              <a:buFont typeface="Arial" panose="020B0604020202020204" pitchFamily="34" charset="0"/>
              <a:buChar char="•"/>
            </a:pPr>
            <a:r>
              <a:rPr lang="en-US" sz="2130" dirty="0">
                <a:solidFill>
                  <a:prstClr val="black"/>
                </a:solidFill>
                <a:latin typeface="Calibri"/>
              </a:rPr>
              <a:t>When molecules absorb light an electron goes from a lower shell to a higher shell. This is where the energy from the light goes.</a:t>
            </a:r>
          </a:p>
          <a:p>
            <a:pPr marL="242273" indent="-242273" defTabSz="775208">
              <a:buFont typeface="Arial" panose="020B0604020202020204" pitchFamily="34" charset="0"/>
              <a:buChar char="•"/>
            </a:pPr>
            <a:r>
              <a:rPr lang="en-US" sz="2130" dirty="0">
                <a:solidFill>
                  <a:prstClr val="black"/>
                </a:solidFill>
                <a:latin typeface="Calibri"/>
              </a:rPr>
              <a:t>In most molecules the electron goes back down to its original shell with the release of heat.</a:t>
            </a:r>
          </a:p>
          <a:p>
            <a:pPr marL="242273" indent="-242273" defTabSz="775208">
              <a:buFont typeface="Arial" panose="020B0604020202020204" pitchFamily="34" charset="0"/>
              <a:buChar char="•"/>
            </a:pPr>
            <a:r>
              <a:rPr lang="en-US" sz="2130" dirty="0">
                <a:solidFill>
                  <a:prstClr val="black"/>
                </a:solidFill>
                <a:latin typeface="Calibri"/>
              </a:rPr>
              <a:t>Fluorescent molecules emit the energy as light of a longer wavelength (different color).</a:t>
            </a:r>
          </a:p>
          <a:p>
            <a:pPr marL="242273" indent="-242273" defTabSz="775208">
              <a:buFont typeface="Arial" panose="020B0604020202020204" pitchFamily="34" charset="0"/>
              <a:buChar char="•"/>
            </a:pPr>
            <a:r>
              <a:rPr lang="en-US" sz="2130" dirty="0">
                <a:solidFill>
                  <a:prstClr val="black"/>
                </a:solidFill>
                <a:latin typeface="Calibri"/>
              </a:rPr>
              <a:t>The color that is emitted depends on the molecule.</a:t>
            </a:r>
          </a:p>
        </p:txBody>
      </p:sp>
      <p:pic>
        <p:nvPicPr>
          <p:cNvPr id="12" name="Picture 11">
            <a:extLst>
              <a:ext uri="{FF2B5EF4-FFF2-40B4-BE49-F238E27FC236}">
                <a16:creationId xmlns:a16="http://schemas.microsoft.com/office/drawing/2014/main" id="{0D0892F0-268E-4BB1-9578-6251032D5C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7973" y="944504"/>
            <a:ext cx="3305855" cy="1446311"/>
          </a:xfrm>
          <a:prstGeom prst="rect">
            <a:avLst/>
          </a:prstGeom>
        </p:spPr>
      </p:pic>
      <p:pic>
        <p:nvPicPr>
          <p:cNvPr id="14" name="Picture 13">
            <a:extLst>
              <a:ext uri="{FF2B5EF4-FFF2-40B4-BE49-F238E27FC236}">
                <a16:creationId xmlns:a16="http://schemas.microsoft.com/office/drawing/2014/main" id="{395FDB45-1122-438E-B58D-1B31D61B47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10084" y="4230782"/>
            <a:ext cx="3031707" cy="1284623"/>
          </a:xfrm>
          <a:prstGeom prst="rect">
            <a:avLst/>
          </a:prstGeom>
        </p:spPr>
      </p:pic>
      <p:sp>
        <p:nvSpPr>
          <p:cNvPr id="15" name="TextBox 14">
            <a:extLst>
              <a:ext uri="{FF2B5EF4-FFF2-40B4-BE49-F238E27FC236}">
                <a16:creationId xmlns:a16="http://schemas.microsoft.com/office/drawing/2014/main" id="{3D4FE694-70FF-4EDF-A69B-8922E10615C9}"/>
              </a:ext>
            </a:extLst>
          </p:cNvPr>
          <p:cNvSpPr txBox="1"/>
          <p:nvPr/>
        </p:nvSpPr>
        <p:spPr>
          <a:xfrm>
            <a:off x="7384742" y="3201283"/>
            <a:ext cx="3732947" cy="977383"/>
          </a:xfrm>
          <a:prstGeom prst="rect">
            <a:avLst/>
          </a:prstGeom>
          <a:noFill/>
        </p:spPr>
        <p:txBody>
          <a:bodyPr wrap="square" rtlCol="0">
            <a:spAutoFit/>
          </a:bodyPr>
          <a:lstStyle/>
          <a:p>
            <a:pPr defTabSz="775208"/>
            <a:r>
              <a:rPr lang="en-US" sz="1917" dirty="0">
                <a:solidFill>
                  <a:prstClr val="black"/>
                </a:solidFill>
                <a:latin typeface="Calibri"/>
              </a:rPr>
              <a:t>Fluorescently tagged antibodies can be used to stain components of cell with fluorophores.</a:t>
            </a:r>
          </a:p>
        </p:txBody>
      </p:sp>
      <p:sp>
        <p:nvSpPr>
          <p:cNvPr id="5" name="Date Placeholder 4">
            <a:extLst>
              <a:ext uri="{FF2B5EF4-FFF2-40B4-BE49-F238E27FC236}">
                <a16:creationId xmlns:a16="http://schemas.microsoft.com/office/drawing/2014/main" id="{45F5D636-BB1E-D06F-7DD6-7243A889601D}"/>
              </a:ext>
            </a:extLst>
          </p:cNvPr>
          <p:cNvSpPr>
            <a:spLocks noGrp="1"/>
          </p:cNvSpPr>
          <p:nvPr>
            <p:ph type="dt" sz="half" idx="10"/>
          </p:nvPr>
        </p:nvSpPr>
        <p:spPr/>
        <p:txBody>
          <a:bodyPr/>
          <a:lstStyle/>
          <a:p>
            <a:fld id="{1CDB5D54-B64F-4F5E-931B-327EA750D3A1}" type="datetime1">
              <a:rPr lang="en-US" smtClean="0"/>
              <a:t>1/25/2025</a:t>
            </a:fld>
            <a:endParaRPr lang="en-US"/>
          </a:p>
        </p:txBody>
      </p:sp>
      <p:sp>
        <p:nvSpPr>
          <p:cNvPr id="11" name="Footer Placeholder 10">
            <a:extLst>
              <a:ext uri="{FF2B5EF4-FFF2-40B4-BE49-F238E27FC236}">
                <a16:creationId xmlns:a16="http://schemas.microsoft.com/office/drawing/2014/main" id="{EF1A3BB6-A7A3-1009-F012-BC4D3B1ED94C}"/>
              </a:ext>
            </a:extLst>
          </p:cNvPr>
          <p:cNvSpPr>
            <a:spLocks noGrp="1"/>
          </p:cNvSpPr>
          <p:nvPr>
            <p:ph type="ftr" sz="quarter" idx="11"/>
          </p:nvPr>
        </p:nvSpPr>
        <p:spPr/>
        <p:txBody>
          <a:bodyPr/>
          <a:lstStyle/>
          <a:p>
            <a:r>
              <a:rPr lang="en-US"/>
              <a:t>Drugs and Disease Spring 2025 - Lecture 3</a:t>
            </a:r>
          </a:p>
        </p:txBody>
      </p:sp>
      <p:sp>
        <p:nvSpPr>
          <p:cNvPr id="13" name="Slide Number Placeholder 12">
            <a:extLst>
              <a:ext uri="{FF2B5EF4-FFF2-40B4-BE49-F238E27FC236}">
                <a16:creationId xmlns:a16="http://schemas.microsoft.com/office/drawing/2014/main" id="{427648D1-C473-49A7-ABD9-111355D53A1D}"/>
              </a:ext>
            </a:extLst>
          </p:cNvPr>
          <p:cNvSpPr>
            <a:spLocks noGrp="1"/>
          </p:cNvSpPr>
          <p:nvPr>
            <p:ph type="sldNum" sz="quarter" idx="12"/>
          </p:nvPr>
        </p:nvSpPr>
        <p:spPr/>
        <p:txBody>
          <a:bodyPr/>
          <a:lstStyle/>
          <a:p>
            <a:fld id="{DC3BB032-4020-48F4-953B-341806DC4A2B}" type="slidenum">
              <a:rPr lang="en-US" smtClean="0"/>
              <a:t>46</a:t>
            </a:fld>
            <a:endParaRPr lang="en-US"/>
          </a:p>
        </p:txBody>
      </p:sp>
    </p:spTree>
    <p:extLst>
      <p:ext uri="{BB962C8B-B14F-4D97-AF65-F5344CB8AC3E}">
        <p14:creationId xmlns:p14="http://schemas.microsoft.com/office/powerpoint/2010/main" val="39705283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4ACBE8-35A7-4A36-B960-FCA060508FE3}"/>
              </a:ext>
            </a:extLst>
          </p:cNvPr>
          <p:cNvSpPr txBox="1"/>
          <p:nvPr/>
        </p:nvSpPr>
        <p:spPr>
          <a:xfrm>
            <a:off x="1699309" y="30587"/>
            <a:ext cx="10464147" cy="445635"/>
          </a:xfrm>
          <a:prstGeom prst="rect">
            <a:avLst/>
          </a:prstGeom>
          <a:noFill/>
        </p:spPr>
        <p:txBody>
          <a:bodyPr wrap="none" rtlCol="0">
            <a:spAutoFit/>
          </a:bodyPr>
          <a:lstStyle/>
          <a:p>
            <a:r>
              <a:rPr lang="en-US" sz="2296" dirty="0">
                <a:latin typeface="Arial" panose="020B0604020202020204" pitchFamily="34" charset="0"/>
              </a:rPr>
              <a:t>DNA Sequencing - Determining the Order of Bases Added by DNA Polymerase</a:t>
            </a:r>
          </a:p>
        </p:txBody>
      </p:sp>
      <p:sp>
        <p:nvSpPr>
          <p:cNvPr id="6" name="TextBox 5">
            <a:extLst>
              <a:ext uri="{FF2B5EF4-FFF2-40B4-BE49-F238E27FC236}">
                <a16:creationId xmlns:a16="http://schemas.microsoft.com/office/drawing/2014/main" id="{F3EF6381-C41B-41A8-AD1F-C8620B77232F}"/>
              </a:ext>
            </a:extLst>
          </p:cNvPr>
          <p:cNvSpPr txBox="1"/>
          <p:nvPr/>
        </p:nvSpPr>
        <p:spPr>
          <a:xfrm>
            <a:off x="228316" y="405286"/>
            <a:ext cx="6654085" cy="1953227"/>
          </a:xfrm>
          <a:prstGeom prst="rect">
            <a:avLst/>
          </a:prstGeom>
          <a:noFill/>
        </p:spPr>
        <p:txBody>
          <a:bodyPr wrap="square" rtlCol="0">
            <a:spAutoFit/>
          </a:bodyPr>
          <a:lstStyle/>
          <a:p>
            <a:pPr>
              <a:spcBef>
                <a:spcPts val="579"/>
              </a:spcBef>
            </a:pPr>
            <a:r>
              <a:rPr lang="en-US" sz="1932" b="1" dirty="0">
                <a:latin typeface="Arial" panose="020B0604020202020204" pitchFamily="34" charset="0"/>
                <a:cs typeface="Arial" panose="020B0604020202020204" pitchFamily="34" charset="0"/>
              </a:rPr>
              <a:t>Key point 2. </a:t>
            </a:r>
            <a:r>
              <a:rPr lang="en-US" sz="1932" dirty="0">
                <a:latin typeface="Arial" panose="020B0604020202020204" pitchFamily="34" charset="0"/>
                <a:cs typeface="Arial" panose="020B0604020202020204" pitchFamily="34" charset="0"/>
              </a:rPr>
              <a:t>Use a mixture of normal bases (dNTPs) and dideoxy bases (</a:t>
            </a:r>
            <a:r>
              <a:rPr lang="en-US" sz="1932" dirty="0" err="1">
                <a:latin typeface="Arial" panose="020B0604020202020204" pitchFamily="34" charset="0"/>
                <a:cs typeface="Arial" panose="020B0604020202020204" pitchFamily="34" charset="0"/>
              </a:rPr>
              <a:t>ddNTP</a:t>
            </a:r>
            <a:r>
              <a:rPr lang="en-US" sz="1932" dirty="0">
                <a:latin typeface="Arial" panose="020B0604020202020204" pitchFamily="34" charset="0"/>
                <a:cs typeface="Arial" panose="020B0604020202020204" pitchFamily="34" charset="0"/>
              </a:rPr>
              <a:t>) for polymerization. Ratio of dNTP to </a:t>
            </a:r>
            <a:r>
              <a:rPr lang="en-US" sz="1932" dirty="0" err="1">
                <a:latin typeface="Arial" panose="020B0604020202020204" pitchFamily="34" charset="0"/>
                <a:cs typeface="Arial" panose="020B0604020202020204" pitchFamily="34" charset="0"/>
              </a:rPr>
              <a:t>ddNTP</a:t>
            </a:r>
            <a:r>
              <a:rPr lang="en-US" sz="1932" dirty="0">
                <a:latin typeface="Arial" panose="020B0604020202020204" pitchFamily="34" charset="0"/>
                <a:cs typeface="Arial" panose="020B0604020202020204" pitchFamily="34" charset="0"/>
              </a:rPr>
              <a:t> is (100:1), </a:t>
            </a:r>
            <a:r>
              <a:rPr lang="en-US" sz="1932" b="1" i="1" dirty="0">
                <a:latin typeface="Arial" panose="020B0604020202020204" pitchFamily="34" charset="0"/>
                <a:cs typeface="Arial" panose="020B0604020202020204" pitchFamily="34" charset="0"/>
              </a:rPr>
              <a:t>most of the time elongation occurs.</a:t>
            </a:r>
          </a:p>
          <a:p>
            <a:pPr marL="108260" indent="-64042">
              <a:spcBef>
                <a:spcPts val="579"/>
              </a:spcBef>
              <a:buFont typeface="Arial" panose="020B0604020202020204" pitchFamily="34" charset="0"/>
              <a:buChar char="•"/>
            </a:pPr>
            <a:r>
              <a:rPr lang="en-US" sz="1932" dirty="0" err="1">
                <a:latin typeface="Arial" panose="020B0604020202020204" pitchFamily="34" charset="0"/>
                <a:cs typeface="Arial" panose="020B0604020202020204" pitchFamily="34" charset="0"/>
              </a:rPr>
              <a:t>ddNTPs</a:t>
            </a:r>
            <a:r>
              <a:rPr lang="en-US" sz="1932" dirty="0">
                <a:latin typeface="Arial" panose="020B0604020202020204" pitchFamily="34" charset="0"/>
                <a:cs typeface="Arial" panose="020B0604020202020204" pitchFamily="34" charset="0"/>
              </a:rPr>
              <a:t> can be added to the DNA since they have a 5’-triphosphate but </a:t>
            </a:r>
            <a:r>
              <a:rPr lang="en-US" sz="1932" b="1" i="1" dirty="0">
                <a:latin typeface="Arial" panose="020B0604020202020204" pitchFamily="34" charset="0"/>
                <a:cs typeface="Arial" panose="020B0604020202020204" pitchFamily="34" charset="0"/>
              </a:rPr>
              <a:t>terminate</a:t>
            </a:r>
            <a:r>
              <a:rPr lang="en-US" sz="1932" dirty="0">
                <a:latin typeface="Arial" panose="020B0604020202020204" pitchFamily="34" charset="0"/>
                <a:cs typeface="Arial" panose="020B0604020202020204" pitchFamily="34" charset="0"/>
              </a:rPr>
              <a:t> the chain due to the lack of a 3’-OH. ~ 1 in 100 chains terminate at each base addition</a:t>
            </a:r>
          </a:p>
        </p:txBody>
      </p:sp>
      <p:grpSp>
        <p:nvGrpSpPr>
          <p:cNvPr id="24" name="Group 23">
            <a:extLst>
              <a:ext uri="{FF2B5EF4-FFF2-40B4-BE49-F238E27FC236}">
                <a16:creationId xmlns:a16="http://schemas.microsoft.com/office/drawing/2014/main" id="{7ADC464A-27DC-8316-D389-20BBF5147A82}"/>
              </a:ext>
            </a:extLst>
          </p:cNvPr>
          <p:cNvGrpSpPr/>
          <p:nvPr/>
        </p:nvGrpSpPr>
        <p:grpSpPr>
          <a:xfrm>
            <a:off x="8301833" y="1958091"/>
            <a:ext cx="4454013" cy="5171199"/>
            <a:chOff x="6154686" y="1959304"/>
            <a:chExt cx="4612119" cy="5354764"/>
          </a:xfrm>
        </p:grpSpPr>
        <p:pic>
          <p:nvPicPr>
            <p:cNvPr id="2" name="Picture 1">
              <a:extLst>
                <a:ext uri="{FF2B5EF4-FFF2-40B4-BE49-F238E27FC236}">
                  <a16:creationId xmlns:a16="http://schemas.microsoft.com/office/drawing/2014/main" id="{F723DCD6-38A7-4CC0-B371-17111AB744FD}"/>
                </a:ext>
              </a:extLst>
            </p:cNvPr>
            <p:cNvPicPr>
              <a:picLocks noChangeAspect="1"/>
            </p:cNvPicPr>
            <p:nvPr/>
          </p:nvPicPr>
          <p:blipFill rotWithShape="1">
            <a:blip r:embed="rId3"/>
            <a:srcRect b="7758"/>
            <a:stretch/>
          </p:blipFill>
          <p:spPr>
            <a:xfrm>
              <a:off x="6464554" y="1959304"/>
              <a:ext cx="4302251" cy="5354764"/>
            </a:xfrm>
            <a:prstGeom prst="rect">
              <a:avLst/>
            </a:prstGeom>
          </p:spPr>
        </p:pic>
        <p:sp>
          <p:nvSpPr>
            <p:cNvPr id="3" name="Rectangle: Rounded Corners 2">
              <a:extLst>
                <a:ext uri="{FF2B5EF4-FFF2-40B4-BE49-F238E27FC236}">
                  <a16:creationId xmlns:a16="http://schemas.microsoft.com/office/drawing/2014/main" id="{741A5DD3-A1E3-48A1-8516-C0674CA46137}"/>
                </a:ext>
              </a:extLst>
            </p:cNvPr>
            <p:cNvSpPr/>
            <p:nvPr/>
          </p:nvSpPr>
          <p:spPr>
            <a:xfrm>
              <a:off x="6351606" y="2818228"/>
              <a:ext cx="584532" cy="326427"/>
            </a:xfrm>
            <a:prstGeom prst="roundRect">
              <a:avLst/>
            </a:prstGeom>
            <a:solidFill>
              <a:srgbClr val="0D08EA"/>
            </a:solidFill>
            <a:ln>
              <a:solidFill>
                <a:srgbClr val="0D08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4" dirty="0">
                <a:latin typeface="Arial" panose="020B0604020202020204" pitchFamily="34" charset="0"/>
              </a:endParaRPr>
            </a:p>
          </p:txBody>
        </p:sp>
        <p:sp>
          <p:nvSpPr>
            <p:cNvPr id="7" name="Rectangle: Rounded Corners 6">
              <a:extLst>
                <a:ext uri="{FF2B5EF4-FFF2-40B4-BE49-F238E27FC236}">
                  <a16:creationId xmlns:a16="http://schemas.microsoft.com/office/drawing/2014/main" id="{9D874EF1-A046-4891-A020-2A6888187587}"/>
                </a:ext>
              </a:extLst>
            </p:cNvPr>
            <p:cNvSpPr/>
            <p:nvPr/>
          </p:nvSpPr>
          <p:spPr>
            <a:xfrm>
              <a:off x="6357150" y="3919257"/>
              <a:ext cx="584532" cy="326427"/>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4" dirty="0">
                <a:latin typeface="Arial" panose="020B0604020202020204" pitchFamily="34" charset="0"/>
              </a:endParaRPr>
            </a:p>
          </p:txBody>
        </p:sp>
        <p:sp>
          <p:nvSpPr>
            <p:cNvPr id="8" name="Rectangle: Rounded Corners 7">
              <a:extLst>
                <a:ext uri="{FF2B5EF4-FFF2-40B4-BE49-F238E27FC236}">
                  <a16:creationId xmlns:a16="http://schemas.microsoft.com/office/drawing/2014/main" id="{0E96F8A9-C5DC-4E30-813F-4A58E04A2D69}"/>
                </a:ext>
              </a:extLst>
            </p:cNvPr>
            <p:cNvSpPr/>
            <p:nvPr/>
          </p:nvSpPr>
          <p:spPr>
            <a:xfrm>
              <a:off x="6375759" y="5143781"/>
              <a:ext cx="584532" cy="326427"/>
            </a:xfrm>
            <a:prstGeom prst="roundRect">
              <a:avLst/>
            </a:prstGeom>
            <a:solidFill>
              <a:srgbClr val="04CC0E"/>
            </a:solidFill>
            <a:ln>
              <a:solidFill>
                <a:srgbClr val="04CC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4" dirty="0">
                <a:latin typeface="Arial" panose="020B0604020202020204" pitchFamily="34" charset="0"/>
              </a:endParaRPr>
            </a:p>
          </p:txBody>
        </p:sp>
        <p:sp>
          <p:nvSpPr>
            <p:cNvPr id="9" name="Rectangle: Rounded Corners 8">
              <a:extLst>
                <a:ext uri="{FF2B5EF4-FFF2-40B4-BE49-F238E27FC236}">
                  <a16:creationId xmlns:a16="http://schemas.microsoft.com/office/drawing/2014/main" id="{04864E48-6D9D-4811-B8C2-85A26B7FBB4D}"/>
                </a:ext>
              </a:extLst>
            </p:cNvPr>
            <p:cNvSpPr/>
            <p:nvPr/>
          </p:nvSpPr>
          <p:spPr>
            <a:xfrm>
              <a:off x="6351606" y="6213865"/>
              <a:ext cx="584532" cy="326427"/>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4" dirty="0">
                <a:latin typeface="Arial" panose="020B0604020202020204" pitchFamily="34" charset="0"/>
              </a:endParaRPr>
            </a:p>
          </p:txBody>
        </p:sp>
        <p:sp>
          <p:nvSpPr>
            <p:cNvPr id="20" name="Rectangle 19">
              <a:extLst>
                <a:ext uri="{FF2B5EF4-FFF2-40B4-BE49-F238E27FC236}">
                  <a16:creationId xmlns:a16="http://schemas.microsoft.com/office/drawing/2014/main" id="{E94B5DDF-BBBA-4714-881C-2A7991AD2119}"/>
                </a:ext>
              </a:extLst>
            </p:cNvPr>
            <p:cNvSpPr/>
            <p:nvPr/>
          </p:nvSpPr>
          <p:spPr>
            <a:xfrm>
              <a:off x="6154686" y="5844084"/>
              <a:ext cx="1059352" cy="373014"/>
            </a:xfrm>
            <a:prstGeom prst="rect">
              <a:avLst/>
            </a:prstGeom>
          </p:spPr>
          <p:txBody>
            <a:bodyPr wrap="none">
              <a:spAutoFit/>
            </a:bodyPr>
            <a:lstStyle/>
            <a:p>
              <a:r>
                <a:rPr lang="en-US" sz="1741" b="1" dirty="0" err="1">
                  <a:latin typeface="Arial" panose="020B0604020202020204" pitchFamily="34" charset="0"/>
                </a:rPr>
                <a:t>ddGTP</a:t>
              </a:r>
              <a:r>
                <a:rPr lang="en-US" sz="1741" b="1" baseline="30000" dirty="0" err="1">
                  <a:latin typeface="Arial" panose="020B0604020202020204" pitchFamily="34" charset="0"/>
                </a:rPr>
                <a:t>H</a:t>
              </a:r>
              <a:endParaRPr lang="en-US" sz="1741" b="1" baseline="30000" dirty="0">
                <a:latin typeface="Arial" panose="020B0604020202020204" pitchFamily="34" charset="0"/>
              </a:endParaRPr>
            </a:p>
          </p:txBody>
        </p:sp>
        <p:sp>
          <p:nvSpPr>
            <p:cNvPr id="21" name="Rectangle 20">
              <a:extLst>
                <a:ext uri="{FF2B5EF4-FFF2-40B4-BE49-F238E27FC236}">
                  <a16:creationId xmlns:a16="http://schemas.microsoft.com/office/drawing/2014/main" id="{E6A2864B-53B4-4A3F-A923-19A66533AFE1}"/>
                </a:ext>
              </a:extLst>
            </p:cNvPr>
            <p:cNvSpPr/>
            <p:nvPr/>
          </p:nvSpPr>
          <p:spPr>
            <a:xfrm>
              <a:off x="6251324" y="3529254"/>
              <a:ext cx="1021173" cy="373014"/>
            </a:xfrm>
            <a:prstGeom prst="rect">
              <a:avLst/>
            </a:prstGeom>
            <a:solidFill>
              <a:schemeClr val="bg1"/>
            </a:solidFill>
          </p:spPr>
          <p:txBody>
            <a:bodyPr wrap="none">
              <a:spAutoFit/>
            </a:bodyPr>
            <a:lstStyle/>
            <a:p>
              <a:r>
                <a:rPr lang="en-US" sz="1741" b="1" dirty="0" err="1">
                  <a:solidFill>
                    <a:srgbClr val="FF0000"/>
                  </a:solidFill>
                  <a:latin typeface="Arial" panose="020B0604020202020204" pitchFamily="34" charset="0"/>
                </a:rPr>
                <a:t>ddTTP</a:t>
              </a:r>
              <a:r>
                <a:rPr lang="en-US" sz="1741" b="1" baseline="30000" dirty="0" err="1">
                  <a:solidFill>
                    <a:srgbClr val="FF0000"/>
                  </a:solidFill>
                  <a:latin typeface="Arial" panose="020B0604020202020204" pitchFamily="34" charset="0"/>
                </a:rPr>
                <a:t>H</a:t>
              </a:r>
              <a:endParaRPr lang="en-US" sz="1741" dirty="0">
                <a:solidFill>
                  <a:srgbClr val="FF0000"/>
                </a:solidFill>
                <a:latin typeface="Arial" panose="020B0604020202020204" pitchFamily="34" charset="0"/>
              </a:endParaRPr>
            </a:p>
          </p:txBody>
        </p:sp>
        <p:sp>
          <p:nvSpPr>
            <p:cNvPr id="22" name="Rectangle 21">
              <a:extLst>
                <a:ext uri="{FF2B5EF4-FFF2-40B4-BE49-F238E27FC236}">
                  <a16:creationId xmlns:a16="http://schemas.microsoft.com/office/drawing/2014/main" id="{EF6C67F7-F2A7-4BA1-8664-09667E57F35A}"/>
                </a:ext>
              </a:extLst>
            </p:cNvPr>
            <p:cNvSpPr/>
            <p:nvPr/>
          </p:nvSpPr>
          <p:spPr>
            <a:xfrm>
              <a:off x="6227205" y="4798229"/>
              <a:ext cx="1030602" cy="373014"/>
            </a:xfrm>
            <a:prstGeom prst="rect">
              <a:avLst/>
            </a:prstGeom>
          </p:spPr>
          <p:txBody>
            <a:bodyPr wrap="none">
              <a:spAutoFit/>
            </a:bodyPr>
            <a:lstStyle/>
            <a:p>
              <a:r>
                <a:rPr lang="en-US" sz="1741" b="1" dirty="0" err="1">
                  <a:solidFill>
                    <a:srgbClr val="00B050"/>
                  </a:solidFill>
                  <a:latin typeface="Arial" panose="020B0604020202020204" pitchFamily="34" charset="0"/>
                </a:rPr>
                <a:t>ddATP</a:t>
              </a:r>
              <a:r>
                <a:rPr lang="en-US" sz="1741" b="1" baseline="30000" dirty="0" err="1">
                  <a:solidFill>
                    <a:srgbClr val="00B050"/>
                  </a:solidFill>
                  <a:latin typeface="Arial" panose="020B0604020202020204" pitchFamily="34" charset="0"/>
                </a:rPr>
                <a:t>H</a:t>
              </a:r>
              <a:endParaRPr lang="en-US" sz="1741" b="1" baseline="30000" dirty="0">
                <a:solidFill>
                  <a:srgbClr val="00B050"/>
                </a:solidFill>
                <a:latin typeface="Arial" panose="020B0604020202020204" pitchFamily="34" charset="0"/>
              </a:endParaRPr>
            </a:p>
          </p:txBody>
        </p:sp>
        <p:sp>
          <p:nvSpPr>
            <p:cNvPr id="23" name="Rectangle 22">
              <a:extLst>
                <a:ext uri="{FF2B5EF4-FFF2-40B4-BE49-F238E27FC236}">
                  <a16:creationId xmlns:a16="http://schemas.microsoft.com/office/drawing/2014/main" id="{74C2700B-F6B5-4249-A2D0-2FF27E63AC2F}"/>
                </a:ext>
              </a:extLst>
            </p:cNvPr>
            <p:cNvSpPr/>
            <p:nvPr/>
          </p:nvSpPr>
          <p:spPr>
            <a:xfrm>
              <a:off x="6225675" y="2455630"/>
              <a:ext cx="1047732" cy="373014"/>
            </a:xfrm>
            <a:prstGeom prst="rect">
              <a:avLst/>
            </a:prstGeom>
          </p:spPr>
          <p:txBody>
            <a:bodyPr wrap="none">
              <a:spAutoFit/>
            </a:bodyPr>
            <a:lstStyle/>
            <a:p>
              <a:r>
                <a:rPr lang="en-US" sz="1741" b="1" dirty="0" err="1">
                  <a:solidFill>
                    <a:srgbClr val="00B0F0"/>
                  </a:solidFill>
                  <a:latin typeface="Arial" panose="020B0604020202020204" pitchFamily="34" charset="0"/>
                </a:rPr>
                <a:t>ddCTP</a:t>
              </a:r>
              <a:r>
                <a:rPr lang="en-US" sz="1741" b="1" baseline="30000" dirty="0" err="1">
                  <a:solidFill>
                    <a:srgbClr val="00B0F0"/>
                  </a:solidFill>
                  <a:latin typeface="Arial" panose="020B0604020202020204" pitchFamily="34" charset="0"/>
                </a:rPr>
                <a:t>H</a:t>
              </a:r>
              <a:endParaRPr lang="en-US" sz="1741" dirty="0">
                <a:solidFill>
                  <a:srgbClr val="00B0F0"/>
                </a:solidFill>
                <a:latin typeface="Arial" panose="020B0604020202020204" pitchFamily="34" charset="0"/>
              </a:endParaRPr>
            </a:p>
          </p:txBody>
        </p:sp>
        <p:sp>
          <p:nvSpPr>
            <p:cNvPr id="26" name="Rectangle: Rounded Corners 25">
              <a:extLst>
                <a:ext uri="{FF2B5EF4-FFF2-40B4-BE49-F238E27FC236}">
                  <a16:creationId xmlns:a16="http://schemas.microsoft.com/office/drawing/2014/main" id="{DDE4581D-3E11-414C-A6A3-E6356052C698}"/>
                </a:ext>
              </a:extLst>
            </p:cNvPr>
            <p:cNvSpPr/>
            <p:nvPr/>
          </p:nvSpPr>
          <p:spPr>
            <a:xfrm>
              <a:off x="8667519" y="4592053"/>
              <a:ext cx="1496185" cy="871724"/>
            </a:xfrm>
            <a:prstGeom prst="roundRect">
              <a:avLst/>
            </a:prstGeom>
            <a:noFill/>
            <a:ln>
              <a:solidFill>
                <a:srgbClr val="04CC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23" dirty="0">
                <a:latin typeface="Arial" panose="020B0604020202020204" pitchFamily="34" charset="0"/>
              </a:endParaRPr>
            </a:p>
          </p:txBody>
        </p:sp>
        <p:sp>
          <p:nvSpPr>
            <p:cNvPr id="29" name="Rectangle: Rounded Corners 28">
              <a:extLst>
                <a:ext uri="{FF2B5EF4-FFF2-40B4-BE49-F238E27FC236}">
                  <a16:creationId xmlns:a16="http://schemas.microsoft.com/office/drawing/2014/main" id="{A3DCCB4F-296C-43A4-A8B0-8187FE3D0823}"/>
                </a:ext>
              </a:extLst>
            </p:cNvPr>
            <p:cNvSpPr/>
            <p:nvPr/>
          </p:nvSpPr>
          <p:spPr>
            <a:xfrm>
              <a:off x="8572751" y="2144680"/>
              <a:ext cx="1590953" cy="871724"/>
            </a:xfrm>
            <a:prstGeom prst="roundRect">
              <a:avLst/>
            </a:prstGeom>
            <a:noFill/>
            <a:ln>
              <a:solidFill>
                <a:srgbClr val="0D08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23" dirty="0">
                <a:latin typeface="Arial" panose="020B0604020202020204" pitchFamily="34" charset="0"/>
              </a:endParaRPr>
            </a:p>
          </p:txBody>
        </p:sp>
        <p:sp>
          <p:nvSpPr>
            <p:cNvPr id="30" name="Rectangle: Rounded Corners 29">
              <a:extLst>
                <a:ext uri="{FF2B5EF4-FFF2-40B4-BE49-F238E27FC236}">
                  <a16:creationId xmlns:a16="http://schemas.microsoft.com/office/drawing/2014/main" id="{39647322-7344-419D-9655-8FD79313DA08}"/>
                </a:ext>
              </a:extLst>
            </p:cNvPr>
            <p:cNvSpPr/>
            <p:nvPr/>
          </p:nvSpPr>
          <p:spPr>
            <a:xfrm>
              <a:off x="8485366" y="5953060"/>
              <a:ext cx="1894503" cy="100397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23" dirty="0">
                <a:latin typeface="Arial" panose="020B0604020202020204" pitchFamily="34" charset="0"/>
              </a:endParaRPr>
            </a:p>
          </p:txBody>
        </p:sp>
        <p:sp>
          <p:nvSpPr>
            <p:cNvPr id="31" name="Rectangle: Rounded Corners 30">
              <a:extLst>
                <a:ext uri="{FF2B5EF4-FFF2-40B4-BE49-F238E27FC236}">
                  <a16:creationId xmlns:a16="http://schemas.microsoft.com/office/drawing/2014/main" id="{82936D53-97AB-4363-8CA2-A4F0E88420E6}"/>
                </a:ext>
              </a:extLst>
            </p:cNvPr>
            <p:cNvSpPr/>
            <p:nvPr/>
          </p:nvSpPr>
          <p:spPr>
            <a:xfrm>
              <a:off x="8602597" y="3295838"/>
              <a:ext cx="1720798" cy="8717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23" dirty="0">
                <a:latin typeface="Arial" panose="020B0604020202020204" pitchFamily="34" charset="0"/>
              </a:endParaRPr>
            </a:p>
          </p:txBody>
        </p:sp>
      </p:grpSp>
      <p:sp>
        <p:nvSpPr>
          <p:cNvPr id="34" name="TextBox 33">
            <a:extLst>
              <a:ext uri="{FF2B5EF4-FFF2-40B4-BE49-F238E27FC236}">
                <a16:creationId xmlns:a16="http://schemas.microsoft.com/office/drawing/2014/main" id="{CB37D48B-7BD2-4503-A5C2-92807777B061}"/>
              </a:ext>
            </a:extLst>
          </p:cNvPr>
          <p:cNvSpPr txBox="1"/>
          <p:nvPr/>
        </p:nvSpPr>
        <p:spPr>
          <a:xfrm>
            <a:off x="7635081" y="483629"/>
            <a:ext cx="5349082" cy="1358577"/>
          </a:xfrm>
          <a:prstGeom prst="rect">
            <a:avLst/>
          </a:prstGeom>
          <a:noFill/>
        </p:spPr>
        <p:txBody>
          <a:bodyPr wrap="square">
            <a:spAutoFit/>
          </a:bodyPr>
          <a:lstStyle/>
          <a:p>
            <a:pPr marL="44220"/>
            <a:r>
              <a:rPr lang="en-US" sz="1932" b="1" dirty="0">
                <a:latin typeface="Arial" panose="020B0604020202020204" pitchFamily="34" charset="0"/>
                <a:cs typeface="Arial" panose="020B0604020202020204" pitchFamily="34" charset="0"/>
              </a:rPr>
              <a:t>Key  point 3.</a:t>
            </a:r>
            <a:r>
              <a:rPr lang="en-US" sz="1932" dirty="0">
                <a:latin typeface="Arial" panose="020B0604020202020204" pitchFamily="34" charset="0"/>
                <a:cs typeface="Arial" panose="020B0604020202020204" pitchFamily="34" charset="0"/>
              </a:rPr>
              <a:t> The </a:t>
            </a:r>
            <a:r>
              <a:rPr lang="en-US" sz="1932" dirty="0" err="1">
                <a:latin typeface="Arial" panose="020B0604020202020204" pitchFamily="34" charset="0"/>
                <a:cs typeface="Arial" panose="020B0604020202020204" pitchFamily="34" charset="0"/>
              </a:rPr>
              <a:t>ddNTPs</a:t>
            </a:r>
            <a:r>
              <a:rPr lang="en-US" sz="1932" dirty="0">
                <a:latin typeface="Arial" panose="020B0604020202020204" pitchFamily="34" charset="0"/>
                <a:cs typeface="Arial" panose="020B0604020202020204" pitchFamily="34" charset="0"/>
              </a:rPr>
              <a:t> are color coded by different fluorescent emission wavelengths.</a:t>
            </a:r>
          </a:p>
          <a:p>
            <a:pPr marL="44220">
              <a:spcBef>
                <a:spcPts val="600"/>
              </a:spcBef>
            </a:pPr>
            <a:r>
              <a:rPr lang="en-US" sz="1932" i="1" dirty="0">
                <a:latin typeface="Arial" panose="020B0604020202020204" pitchFamily="34" charset="0"/>
                <a:cs typeface="Arial" panose="020B0604020202020204" pitchFamily="34" charset="0"/>
              </a:rPr>
              <a:t>The </a:t>
            </a:r>
            <a:r>
              <a:rPr lang="en-US" sz="1932" i="1" dirty="0" err="1">
                <a:latin typeface="Arial" panose="020B0604020202020204" pitchFamily="34" charset="0"/>
                <a:cs typeface="Arial" panose="020B0604020202020204" pitchFamily="34" charset="0"/>
              </a:rPr>
              <a:t>ddNTP</a:t>
            </a:r>
            <a:r>
              <a:rPr lang="en-US" sz="1932" i="1" dirty="0">
                <a:latin typeface="Arial" panose="020B0604020202020204" pitchFamily="34" charset="0"/>
                <a:cs typeface="Arial" panose="020B0604020202020204" pitchFamily="34" charset="0"/>
              </a:rPr>
              <a:t> that terminated the chain is known from its fluorescent color. </a:t>
            </a:r>
          </a:p>
        </p:txBody>
      </p:sp>
      <p:pic>
        <p:nvPicPr>
          <p:cNvPr id="17" name="Picture 16" descr="Diagram&#10;&#10;Description automatically generated">
            <a:extLst>
              <a:ext uri="{FF2B5EF4-FFF2-40B4-BE49-F238E27FC236}">
                <a16:creationId xmlns:a16="http://schemas.microsoft.com/office/drawing/2014/main" id="{EAACC9B8-A026-103A-C95C-B8D2237583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640" y="2529642"/>
            <a:ext cx="2691025" cy="3110594"/>
          </a:xfrm>
          <a:prstGeom prst="rect">
            <a:avLst/>
          </a:prstGeom>
        </p:spPr>
      </p:pic>
      <p:graphicFrame>
        <p:nvGraphicFramePr>
          <p:cNvPr id="19" name="Object 18">
            <a:extLst>
              <a:ext uri="{FF2B5EF4-FFF2-40B4-BE49-F238E27FC236}">
                <a16:creationId xmlns:a16="http://schemas.microsoft.com/office/drawing/2014/main" id="{D477E86B-542B-8542-0E00-34EE6F7BDFCC}"/>
              </a:ext>
            </a:extLst>
          </p:cNvPr>
          <p:cNvGraphicFramePr>
            <a:graphicFrameLocks noChangeAspect="1"/>
          </p:cNvGraphicFramePr>
          <p:nvPr/>
        </p:nvGraphicFramePr>
        <p:xfrm>
          <a:off x="3004198" y="4514890"/>
          <a:ext cx="4017345" cy="2250691"/>
        </p:xfrm>
        <a:graphic>
          <a:graphicData uri="http://schemas.openxmlformats.org/presentationml/2006/ole">
            <mc:AlternateContent xmlns:mc="http://schemas.openxmlformats.org/markup-compatibility/2006">
              <mc:Choice xmlns:v="urn:schemas-microsoft-com:vml" Requires="v">
                <p:oleObj name="MDLDrawObject Class" r:id="rId5" imgW="8219539" imgH="4514456" progId="MDLDrawOLE.MDLDrawObject.1">
                  <p:embed/>
                </p:oleObj>
              </mc:Choice>
              <mc:Fallback>
                <p:oleObj name="MDLDrawObject Class" r:id="rId5" imgW="8219539" imgH="4514456" progId="MDLDrawOLE.MDLDrawObject.1">
                  <p:embed/>
                  <p:pic>
                    <p:nvPicPr>
                      <p:cNvPr id="19" name="Object 18">
                        <a:extLst>
                          <a:ext uri="{FF2B5EF4-FFF2-40B4-BE49-F238E27FC236}">
                            <a16:creationId xmlns:a16="http://schemas.microsoft.com/office/drawing/2014/main" id="{D477E86B-542B-8542-0E00-34EE6F7BDFCC}"/>
                          </a:ext>
                        </a:extLst>
                      </p:cNvPr>
                      <p:cNvPicPr>
                        <a:picLocks noChangeAspect="1" noChangeArrowheads="1"/>
                      </p:cNvPicPr>
                      <p:nvPr/>
                    </p:nvPicPr>
                    <p:blipFill>
                      <a:blip r:embed="rId6"/>
                      <a:srcRect/>
                      <a:stretch>
                        <a:fillRect/>
                      </a:stretch>
                    </p:blipFill>
                    <p:spPr bwMode="auto">
                      <a:xfrm>
                        <a:off x="3004198" y="4514890"/>
                        <a:ext cx="4017345" cy="2250691"/>
                      </a:xfrm>
                      <a:prstGeom prst="rect">
                        <a:avLst/>
                      </a:prstGeom>
                      <a:noFill/>
                    </p:spPr>
                  </p:pic>
                </p:oleObj>
              </mc:Fallback>
            </mc:AlternateContent>
          </a:graphicData>
        </a:graphic>
      </p:graphicFrame>
      <p:graphicFrame>
        <p:nvGraphicFramePr>
          <p:cNvPr id="25" name="Object 24">
            <a:extLst>
              <a:ext uri="{FF2B5EF4-FFF2-40B4-BE49-F238E27FC236}">
                <a16:creationId xmlns:a16="http://schemas.microsoft.com/office/drawing/2014/main" id="{AF5385FB-A467-DF4D-BE3A-DC57FD4102D7}"/>
              </a:ext>
            </a:extLst>
          </p:cNvPr>
          <p:cNvGraphicFramePr>
            <a:graphicFrameLocks noChangeAspect="1"/>
          </p:cNvGraphicFramePr>
          <p:nvPr/>
        </p:nvGraphicFramePr>
        <p:xfrm>
          <a:off x="3983921" y="2505163"/>
          <a:ext cx="2086986" cy="2038526"/>
        </p:xfrm>
        <a:graphic>
          <a:graphicData uri="http://schemas.openxmlformats.org/presentationml/2006/ole">
            <mc:AlternateContent xmlns:mc="http://schemas.openxmlformats.org/markup-compatibility/2006">
              <mc:Choice xmlns:v="urn:schemas-microsoft-com:vml" Requires="v">
                <p:oleObj name="MDLDrawObject Class" r:id="rId7" imgW="4305078" imgH="4124259" progId="MDLDrawOLE.MDLDrawObject.1">
                  <p:embed/>
                </p:oleObj>
              </mc:Choice>
              <mc:Fallback>
                <p:oleObj name="MDLDrawObject Class" r:id="rId7" imgW="4305078" imgH="4124259" progId="MDLDrawOLE.MDLDrawObject.1">
                  <p:embed/>
                  <p:pic>
                    <p:nvPicPr>
                      <p:cNvPr id="25" name="Object 24">
                        <a:extLst>
                          <a:ext uri="{FF2B5EF4-FFF2-40B4-BE49-F238E27FC236}">
                            <a16:creationId xmlns:a16="http://schemas.microsoft.com/office/drawing/2014/main" id="{AF5385FB-A467-DF4D-BE3A-DC57FD4102D7}"/>
                          </a:ext>
                        </a:extLst>
                      </p:cNvPr>
                      <p:cNvPicPr>
                        <a:picLocks noChangeAspect="1" noChangeArrowheads="1"/>
                      </p:cNvPicPr>
                      <p:nvPr/>
                    </p:nvPicPr>
                    <p:blipFill>
                      <a:blip r:embed="rId8"/>
                      <a:srcRect/>
                      <a:stretch>
                        <a:fillRect/>
                      </a:stretch>
                    </p:blipFill>
                    <p:spPr bwMode="auto">
                      <a:xfrm>
                        <a:off x="3983921" y="2505163"/>
                        <a:ext cx="2086986" cy="2038526"/>
                      </a:xfrm>
                      <a:prstGeom prst="rect">
                        <a:avLst/>
                      </a:prstGeom>
                      <a:noFill/>
                    </p:spPr>
                  </p:pic>
                </p:oleObj>
              </mc:Fallback>
            </mc:AlternateContent>
          </a:graphicData>
        </a:graphic>
      </p:graphicFrame>
      <p:sp>
        <p:nvSpPr>
          <p:cNvPr id="35" name="TextBox 34">
            <a:extLst>
              <a:ext uri="{FF2B5EF4-FFF2-40B4-BE49-F238E27FC236}">
                <a16:creationId xmlns:a16="http://schemas.microsoft.com/office/drawing/2014/main" id="{93590181-B839-A94D-A001-EDF43947F021}"/>
              </a:ext>
            </a:extLst>
          </p:cNvPr>
          <p:cNvSpPr txBox="1"/>
          <p:nvPr/>
        </p:nvSpPr>
        <p:spPr>
          <a:xfrm>
            <a:off x="3171674" y="3458988"/>
            <a:ext cx="1305569" cy="805605"/>
          </a:xfrm>
          <a:prstGeom prst="rect">
            <a:avLst/>
          </a:prstGeom>
          <a:noFill/>
        </p:spPr>
        <p:txBody>
          <a:bodyPr wrap="square" rtlCol="0">
            <a:spAutoFit/>
          </a:bodyPr>
          <a:lstStyle/>
          <a:p>
            <a:pPr algn="l"/>
            <a:r>
              <a:rPr lang="en-US" sz="1545" dirty="0">
                <a:latin typeface="Arial" panose="020B0604020202020204" pitchFamily="34" charset="0"/>
                <a:cs typeface="Arial" panose="020B0604020202020204" pitchFamily="34" charset="0"/>
              </a:rPr>
              <a:t>After</a:t>
            </a:r>
          </a:p>
          <a:p>
            <a:pPr algn="l"/>
            <a:r>
              <a:rPr lang="en-US" sz="1545" b="1" dirty="0" err="1">
                <a:latin typeface="Arial" panose="020B0604020202020204" pitchFamily="34" charset="0"/>
                <a:cs typeface="Arial" panose="020B0604020202020204" pitchFamily="34" charset="0"/>
              </a:rPr>
              <a:t>ddTTP</a:t>
            </a:r>
            <a:r>
              <a:rPr lang="en-US" sz="1545" dirty="0">
                <a:latin typeface="Arial" panose="020B0604020202020204" pitchFamily="34" charset="0"/>
                <a:cs typeface="Arial" panose="020B0604020202020204" pitchFamily="34" charset="0"/>
              </a:rPr>
              <a:t> incorporated</a:t>
            </a:r>
          </a:p>
        </p:txBody>
      </p:sp>
      <p:sp>
        <p:nvSpPr>
          <p:cNvPr id="36" name="TextBox 35">
            <a:extLst>
              <a:ext uri="{FF2B5EF4-FFF2-40B4-BE49-F238E27FC236}">
                <a16:creationId xmlns:a16="http://schemas.microsoft.com/office/drawing/2014/main" id="{535882D3-7596-ACAA-DB15-A6396786BECE}"/>
              </a:ext>
            </a:extLst>
          </p:cNvPr>
          <p:cNvSpPr txBox="1"/>
          <p:nvPr/>
        </p:nvSpPr>
        <p:spPr>
          <a:xfrm>
            <a:off x="2296875" y="5782409"/>
            <a:ext cx="1305569" cy="805605"/>
          </a:xfrm>
          <a:prstGeom prst="rect">
            <a:avLst/>
          </a:prstGeom>
          <a:noFill/>
        </p:spPr>
        <p:txBody>
          <a:bodyPr wrap="square" rtlCol="0">
            <a:spAutoFit/>
          </a:bodyPr>
          <a:lstStyle/>
          <a:p>
            <a:pPr algn="l"/>
            <a:r>
              <a:rPr lang="en-US" sz="1545" dirty="0">
                <a:latin typeface="Arial" panose="020B0604020202020204" pitchFamily="34" charset="0"/>
                <a:cs typeface="Arial" panose="020B0604020202020204" pitchFamily="34" charset="0"/>
              </a:rPr>
              <a:t>After</a:t>
            </a:r>
          </a:p>
          <a:p>
            <a:pPr algn="l"/>
            <a:r>
              <a:rPr lang="en-US" sz="1545" b="1" dirty="0">
                <a:latin typeface="Arial" panose="020B0604020202020204" pitchFamily="34" charset="0"/>
                <a:cs typeface="Arial" panose="020B0604020202020204" pitchFamily="34" charset="0"/>
              </a:rPr>
              <a:t>dTTP</a:t>
            </a:r>
            <a:r>
              <a:rPr lang="en-US" sz="1545" dirty="0">
                <a:latin typeface="Arial" panose="020B0604020202020204" pitchFamily="34" charset="0"/>
                <a:cs typeface="Arial" panose="020B0604020202020204" pitchFamily="34" charset="0"/>
              </a:rPr>
              <a:t> incorporated</a:t>
            </a:r>
          </a:p>
        </p:txBody>
      </p:sp>
      <p:sp>
        <p:nvSpPr>
          <p:cNvPr id="5" name="Date Placeholder 4">
            <a:extLst>
              <a:ext uri="{FF2B5EF4-FFF2-40B4-BE49-F238E27FC236}">
                <a16:creationId xmlns:a16="http://schemas.microsoft.com/office/drawing/2014/main" id="{3349E4EF-F778-DB72-937C-C0F85B909159}"/>
              </a:ext>
            </a:extLst>
          </p:cNvPr>
          <p:cNvSpPr>
            <a:spLocks noGrp="1"/>
          </p:cNvSpPr>
          <p:nvPr>
            <p:ph type="dt" sz="half" idx="10"/>
          </p:nvPr>
        </p:nvSpPr>
        <p:spPr/>
        <p:txBody>
          <a:bodyPr/>
          <a:lstStyle/>
          <a:p>
            <a:fld id="{2870D616-DAE5-4C7C-A6FF-359E72D93DFD}" type="datetime1">
              <a:rPr lang="en-US" smtClean="0"/>
              <a:t>1/25/2025</a:t>
            </a:fld>
            <a:endParaRPr lang="en-US"/>
          </a:p>
        </p:txBody>
      </p:sp>
      <p:sp>
        <p:nvSpPr>
          <p:cNvPr id="10" name="Footer Placeholder 9">
            <a:extLst>
              <a:ext uri="{FF2B5EF4-FFF2-40B4-BE49-F238E27FC236}">
                <a16:creationId xmlns:a16="http://schemas.microsoft.com/office/drawing/2014/main" id="{2D9ED8A1-8B8B-53DD-121F-F98E60FC4D82}"/>
              </a:ext>
            </a:extLst>
          </p:cNvPr>
          <p:cNvSpPr>
            <a:spLocks noGrp="1"/>
          </p:cNvSpPr>
          <p:nvPr>
            <p:ph type="ftr" sz="quarter" idx="11"/>
          </p:nvPr>
        </p:nvSpPr>
        <p:spPr/>
        <p:txBody>
          <a:bodyPr/>
          <a:lstStyle/>
          <a:p>
            <a:r>
              <a:rPr lang="en-US"/>
              <a:t>Drugs and Disease Spring 2025 - Lecture 3</a:t>
            </a:r>
          </a:p>
        </p:txBody>
      </p:sp>
      <p:sp>
        <p:nvSpPr>
          <p:cNvPr id="11" name="Slide Number Placeholder 10">
            <a:extLst>
              <a:ext uri="{FF2B5EF4-FFF2-40B4-BE49-F238E27FC236}">
                <a16:creationId xmlns:a16="http://schemas.microsoft.com/office/drawing/2014/main" id="{3A24DF5B-4583-D052-DAE4-4DCD3BAE5C8F}"/>
              </a:ext>
            </a:extLst>
          </p:cNvPr>
          <p:cNvSpPr>
            <a:spLocks noGrp="1"/>
          </p:cNvSpPr>
          <p:nvPr>
            <p:ph type="sldNum" sz="quarter" idx="12"/>
          </p:nvPr>
        </p:nvSpPr>
        <p:spPr/>
        <p:txBody>
          <a:bodyPr/>
          <a:lstStyle/>
          <a:p>
            <a:fld id="{DC3BB032-4020-48F4-953B-341806DC4A2B}" type="slidenum">
              <a:rPr lang="en-US" smtClean="0"/>
              <a:t>47</a:t>
            </a:fld>
            <a:endParaRPr lang="en-US"/>
          </a:p>
        </p:txBody>
      </p:sp>
    </p:spTree>
    <p:extLst>
      <p:ext uri="{BB962C8B-B14F-4D97-AF65-F5344CB8AC3E}">
        <p14:creationId xmlns:p14="http://schemas.microsoft.com/office/powerpoint/2010/main" val="487658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AAA7F8D-1AC6-4E17-B60A-71FC297901E6}"/>
              </a:ext>
            </a:extLst>
          </p:cNvPr>
          <p:cNvSpPr txBox="1"/>
          <p:nvPr/>
        </p:nvSpPr>
        <p:spPr>
          <a:xfrm>
            <a:off x="2891519" y="79557"/>
            <a:ext cx="9039847" cy="506164"/>
          </a:xfrm>
          <a:prstGeom prst="rect">
            <a:avLst/>
          </a:prstGeom>
          <a:noFill/>
        </p:spPr>
        <p:txBody>
          <a:bodyPr wrap="none" rtlCol="0">
            <a:spAutoFit/>
          </a:bodyPr>
          <a:lstStyle/>
          <a:p>
            <a:r>
              <a:rPr lang="en-US" sz="2689" dirty="0">
                <a:latin typeface="Arial" panose="020B0604020202020204" pitchFamily="34" charset="0"/>
              </a:rPr>
              <a:t>DNA Sequencing – Generation of Fluorescent Fragments </a:t>
            </a:r>
          </a:p>
        </p:txBody>
      </p:sp>
      <mc:AlternateContent xmlns:mc="http://schemas.openxmlformats.org/markup-compatibility/2006" xmlns:p14="http://schemas.microsoft.com/office/powerpoint/2010/main">
        <mc:Choice Requires="p14">
          <p:contentPart p14:bwMode="auto" r:id="rId3">
            <p14:nvContentPartPr>
              <p14:cNvPr id="69" name="Ink 68">
                <a:extLst>
                  <a:ext uri="{FF2B5EF4-FFF2-40B4-BE49-F238E27FC236}">
                    <a16:creationId xmlns:a16="http://schemas.microsoft.com/office/drawing/2014/main" id="{2CAF46B5-D82C-4A23-B66B-AC1F3D3FB56D}"/>
                  </a:ext>
                </a:extLst>
              </p14:cNvPr>
              <p14:cNvContentPartPr/>
              <p14:nvPr/>
            </p14:nvContentPartPr>
            <p14:xfrm>
              <a:off x="4358475" y="6994982"/>
              <a:ext cx="2076" cy="7261"/>
            </p14:xfrm>
          </p:contentPart>
        </mc:Choice>
        <mc:Fallback xmlns="">
          <p:pic>
            <p:nvPicPr>
              <p:cNvPr id="69" name="Ink 68">
                <a:extLst>
                  <a:ext uri="{FF2B5EF4-FFF2-40B4-BE49-F238E27FC236}">
                    <a16:creationId xmlns:a16="http://schemas.microsoft.com/office/drawing/2014/main" id="{2CAF46B5-D82C-4A23-B66B-AC1F3D3FB56D}"/>
                  </a:ext>
                </a:extLst>
              </p:cNvPr>
              <p:cNvPicPr/>
              <p:nvPr/>
            </p:nvPicPr>
            <p:blipFill>
              <a:blip r:embed="rId4"/>
              <a:stretch>
                <a:fillRect/>
              </a:stretch>
            </p:blipFill>
            <p:spPr>
              <a:xfrm>
                <a:off x="4349825" y="6985906"/>
                <a:ext cx="19030" cy="25050"/>
              </a:xfrm>
              <a:prstGeom prst="rect">
                <a:avLst/>
              </a:prstGeom>
            </p:spPr>
          </p:pic>
        </mc:Fallback>
      </mc:AlternateContent>
      <p:sp>
        <p:nvSpPr>
          <p:cNvPr id="50" name="TextBox 49">
            <a:extLst>
              <a:ext uri="{FF2B5EF4-FFF2-40B4-BE49-F238E27FC236}">
                <a16:creationId xmlns:a16="http://schemas.microsoft.com/office/drawing/2014/main" id="{EA13920A-824C-48FB-BAC5-AE1A89C74856}"/>
              </a:ext>
            </a:extLst>
          </p:cNvPr>
          <p:cNvSpPr txBox="1"/>
          <p:nvPr/>
        </p:nvSpPr>
        <p:spPr>
          <a:xfrm>
            <a:off x="9946888" y="4293253"/>
            <a:ext cx="3084674" cy="2241639"/>
          </a:xfrm>
          <a:prstGeom prst="rect">
            <a:avLst/>
          </a:prstGeom>
          <a:noFill/>
        </p:spPr>
        <p:txBody>
          <a:bodyPr wrap="square" rtlCol="0">
            <a:spAutoFit/>
          </a:bodyPr>
          <a:lstStyle/>
          <a:p>
            <a:pPr defTabSz="770337">
              <a:spcBef>
                <a:spcPts val="200"/>
              </a:spcBef>
            </a:pPr>
            <a:r>
              <a:rPr lang="en-US" sz="1600" u="sng" dirty="0">
                <a:solidFill>
                  <a:schemeClr val="bg1">
                    <a:lumMod val="50000"/>
                  </a:schemeClr>
                </a:solidFill>
                <a:highlight>
                  <a:srgbClr val="C0C0C0"/>
                </a:highlight>
                <a:latin typeface="Arial" panose="020B0604020202020204" pitchFamily="34" charset="0"/>
              </a:rPr>
              <a:t>C-A-T-A-T-G</a:t>
            </a:r>
            <a:r>
              <a:rPr lang="en-US" sz="1600" dirty="0">
                <a:solidFill>
                  <a:prstClr val="black"/>
                </a:solidFill>
                <a:highlight>
                  <a:srgbClr val="C0C0C0"/>
                </a:highlight>
                <a:latin typeface="Arial" panose="020B0604020202020204" pitchFamily="34" charset="0"/>
              </a:rPr>
              <a:t>-</a:t>
            </a:r>
            <a:r>
              <a:rPr lang="en-US" sz="1600" b="1" dirty="0">
                <a:latin typeface="Arial" panose="020B0604020202020204" pitchFamily="34" charset="0"/>
              </a:rPr>
              <a:t>G</a:t>
            </a:r>
          </a:p>
          <a:p>
            <a:pPr defTabSz="770337">
              <a:spcBef>
                <a:spcPts val="200"/>
              </a:spcBef>
            </a:pPr>
            <a:r>
              <a:rPr lang="en-US" sz="1600" u="sng" dirty="0">
                <a:solidFill>
                  <a:schemeClr val="bg1">
                    <a:lumMod val="50000"/>
                  </a:schemeClr>
                </a:solidFill>
                <a:highlight>
                  <a:srgbClr val="C0C0C0"/>
                </a:highlight>
                <a:latin typeface="Arial" panose="020B0604020202020204" pitchFamily="34" charset="0"/>
              </a:rPr>
              <a:t>C-A-T-A-T-G</a:t>
            </a:r>
            <a:r>
              <a:rPr lang="en-US" sz="1600" dirty="0">
                <a:solidFill>
                  <a:prstClr val="black"/>
                </a:solidFill>
                <a:highlight>
                  <a:srgbClr val="C0C0C0"/>
                </a:highlight>
                <a:latin typeface="Arial" panose="020B0604020202020204" pitchFamily="34" charset="0"/>
              </a:rPr>
              <a:t>-</a:t>
            </a:r>
            <a:r>
              <a:rPr lang="en-US" sz="1600" dirty="0">
                <a:solidFill>
                  <a:prstClr val="black"/>
                </a:solidFill>
                <a:latin typeface="Arial" panose="020B0604020202020204" pitchFamily="34" charset="0"/>
              </a:rPr>
              <a:t>G-</a:t>
            </a:r>
            <a:r>
              <a:rPr lang="en-US" sz="1600" b="1" dirty="0">
                <a:solidFill>
                  <a:srgbClr val="FF0000"/>
                </a:solidFill>
                <a:latin typeface="Arial" panose="020B0604020202020204" pitchFamily="34" charset="0"/>
              </a:rPr>
              <a:t>T</a:t>
            </a:r>
          </a:p>
          <a:p>
            <a:pPr defTabSz="770337">
              <a:spcBef>
                <a:spcPts val="200"/>
              </a:spcBef>
            </a:pPr>
            <a:r>
              <a:rPr lang="en-US" sz="1600" u="sng" dirty="0">
                <a:solidFill>
                  <a:schemeClr val="bg1">
                    <a:lumMod val="50000"/>
                  </a:schemeClr>
                </a:solidFill>
                <a:highlight>
                  <a:srgbClr val="C0C0C0"/>
                </a:highlight>
                <a:latin typeface="Arial" panose="020B0604020202020204" pitchFamily="34" charset="0"/>
              </a:rPr>
              <a:t>C-A-T-A-T-G</a:t>
            </a:r>
            <a:r>
              <a:rPr lang="en-US" sz="1600" dirty="0">
                <a:solidFill>
                  <a:prstClr val="black"/>
                </a:solidFill>
                <a:highlight>
                  <a:srgbClr val="C0C0C0"/>
                </a:highlight>
                <a:latin typeface="Arial" panose="020B0604020202020204" pitchFamily="34" charset="0"/>
              </a:rPr>
              <a:t>-</a:t>
            </a:r>
            <a:r>
              <a:rPr lang="en-US" sz="1600" dirty="0">
                <a:solidFill>
                  <a:prstClr val="black"/>
                </a:solidFill>
                <a:latin typeface="Arial" panose="020B0604020202020204" pitchFamily="34" charset="0"/>
              </a:rPr>
              <a:t>G-T-</a:t>
            </a:r>
            <a:r>
              <a:rPr lang="en-US" sz="1600" b="1" dirty="0">
                <a:solidFill>
                  <a:srgbClr val="9BBB59">
                    <a:lumMod val="75000"/>
                  </a:srgbClr>
                </a:solidFill>
                <a:latin typeface="Arial" panose="020B0604020202020204" pitchFamily="34" charset="0"/>
              </a:rPr>
              <a:t>A</a:t>
            </a:r>
            <a:endParaRPr lang="en-US" sz="1600" b="1" dirty="0">
              <a:solidFill>
                <a:srgbClr val="8064A2">
                  <a:lumMod val="75000"/>
                </a:srgbClr>
              </a:solidFill>
              <a:latin typeface="Arial" panose="020B0604020202020204" pitchFamily="34" charset="0"/>
            </a:endParaRPr>
          </a:p>
          <a:p>
            <a:pPr defTabSz="770337">
              <a:spcBef>
                <a:spcPts val="200"/>
              </a:spcBef>
            </a:pPr>
            <a:r>
              <a:rPr lang="en-US" sz="1600" u="sng" dirty="0">
                <a:solidFill>
                  <a:schemeClr val="bg1">
                    <a:lumMod val="50000"/>
                  </a:schemeClr>
                </a:solidFill>
                <a:highlight>
                  <a:srgbClr val="C0C0C0"/>
                </a:highlight>
                <a:latin typeface="Arial" panose="020B0604020202020204" pitchFamily="34" charset="0"/>
              </a:rPr>
              <a:t>C-A-T-A-T-G</a:t>
            </a:r>
            <a:r>
              <a:rPr lang="en-US" sz="1600" dirty="0">
                <a:solidFill>
                  <a:prstClr val="black"/>
                </a:solidFill>
                <a:highlight>
                  <a:srgbClr val="C0C0C0"/>
                </a:highlight>
                <a:latin typeface="Arial" panose="020B0604020202020204" pitchFamily="34" charset="0"/>
              </a:rPr>
              <a:t>-</a:t>
            </a:r>
            <a:r>
              <a:rPr lang="en-US" sz="1600" dirty="0">
                <a:solidFill>
                  <a:prstClr val="black"/>
                </a:solidFill>
                <a:latin typeface="Arial" panose="020B0604020202020204" pitchFamily="34" charset="0"/>
              </a:rPr>
              <a:t>G-T-A-</a:t>
            </a:r>
            <a:r>
              <a:rPr lang="en-US" sz="1600" b="1" dirty="0">
                <a:solidFill>
                  <a:srgbClr val="9BBB59">
                    <a:lumMod val="75000"/>
                  </a:srgbClr>
                </a:solidFill>
                <a:latin typeface="Arial" panose="020B0604020202020204" pitchFamily="34" charset="0"/>
              </a:rPr>
              <a:t>A</a:t>
            </a:r>
            <a:endParaRPr lang="en-US" sz="1600" b="1" dirty="0">
              <a:solidFill>
                <a:srgbClr val="8064A2">
                  <a:lumMod val="75000"/>
                </a:srgbClr>
              </a:solidFill>
              <a:latin typeface="Arial" panose="020B0604020202020204" pitchFamily="34" charset="0"/>
            </a:endParaRPr>
          </a:p>
          <a:p>
            <a:pPr defTabSz="770337">
              <a:spcBef>
                <a:spcPts val="200"/>
              </a:spcBef>
            </a:pPr>
            <a:r>
              <a:rPr lang="en-US" sz="1600" u="sng" dirty="0">
                <a:solidFill>
                  <a:schemeClr val="bg1">
                    <a:lumMod val="50000"/>
                  </a:schemeClr>
                </a:solidFill>
                <a:highlight>
                  <a:srgbClr val="C0C0C0"/>
                </a:highlight>
                <a:latin typeface="Arial" panose="020B0604020202020204" pitchFamily="34" charset="0"/>
              </a:rPr>
              <a:t>C-A-T-A-T-G</a:t>
            </a:r>
            <a:r>
              <a:rPr lang="en-US" sz="1600" dirty="0">
                <a:solidFill>
                  <a:prstClr val="black"/>
                </a:solidFill>
                <a:highlight>
                  <a:srgbClr val="C0C0C0"/>
                </a:highlight>
                <a:latin typeface="Arial" panose="020B0604020202020204" pitchFamily="34" charset="0"/>
              </a:rPr>
              <a:t>-</a:t>
            </a:r>
            <a:r>
              <a:rPr lang="en-US" sz="1600" dirty="0">
                <a:solidFill>
                  <a:prstClr val="black"/>
                </a:solidFill>
                <a:latin typeface="Arial" panose="020B0604020202020204" pitchFamily="34" charset="0"/>
              </a:rPr>
              <a:t>G-T-A-A-</a:t>
            </a:r>
            <a:r>
              <a:rPr lang="en-US" sz="1600" b="1" dirty="0">
                <a:solidFill>
                  <a:srgbClr val="FF0000"/>
                </a:solidFill>
                <a:latin typeface="Arial" panose="020B0604020202020204" pitchFamily="34" charset="0"/>
              </a:rPr>
              <a:t>T</a:t>
            </a:r>
          </a:p>
          <a:p>
            <a:pPr defTabSz="770337">
              <a:spcBef>
                <a:spcPts val="200"/>
              </a:spcBef>
            </a:pPr>
            <a:r>
              <a:rPr lang="en-US" sz="1600" u="sng" dirty="0">
                <a:solidFill>
                  <a:schemeClr val="bg1">
                    <a:lumMod val="50000"/>
                  </a:schemeClr>
                </a:solidFill>
                <a:highlight>
                  <a:srgbClr val="C0C0C0"/>
                </a:highlight>
                <a:latin typeface="Arial" panose="020B0604020202020204" pitchFamily="34" charset="0"/>
              </a:rPr>
              <a:t>C-A-T-A-T-G</a:t>
            </a:r>
            <a:r>
              <a:rPr lang="en-US" sz="1600" dirty="0">
                <a:solidFill>
                  <a:prstClr val="black"/>
                </a:solidFill>
                <a:highlight>
                  <a:srgbClr val="C0C0C0"/>
                </a:highlight>
                <a:latin typeface="Arial" panose="020B0604020202020204" pitchFamily="34" charset="0"/>
              </a:rPr>
              <a:t>-</a:t>
            </a:r>
            <a:r>
              <a:rPr lang="en-US" sz="1600" dirty="0">
                <a:solidFill>
                  <a:prstClr val="black"/>
                </a:solidFill>
                <a:latin typeface="Arial" panose="020B0604020202020204" pitchFamily="34" charset="0"/>
              </a:rPr>
              <a:t>G-T-A-A-T-</a:t>
            </a:r>
            <a:r>
              <a:rPr lang="en-US" sz="1600" b="1" dirty="0">
                <a:solidFill>
                  <a:srgbClr val="0D08EA"/>
                </a:solidFill>
                <a:latin typeface="Arial" panose="020B0604020202020204" pitchFamily="34" charset="0"/>
              </a:rPr>
              <a:t>C</a:t>
            </a:r>
          </a:p>
          <a:p>
            <a:pPr defTabSz="770337">
              <a:spcBef>
                <a:spcPts val="200"/>
              </a:spcBef>
            </a:pPr>
            <a:r>
              <a:rPr lang="en-US" sz="1600" u="sng" dirty="0">
                <a:solidFill>
                  <a:schemeClr val="bg1">
                    <a:lumMod val="50000"/>
                  </a:schemeClr>
                </a:solidFill>
                <a:highlight>
                  <a:srgbClr val="C0C0C0"/>
                </a:highlight>
                <a:latin typeface="Arial" panose="020B0604020202020204" pitchFamily="34" charset="0"/>
              </a:rPr>
              <a:t>C-A-T-A-T-G</a:t>
            </a:r>
            <a:r>
              <a:rPr lang="en-US" sz="1600" dirty="0">
                <a:solidFill>
                  <a:prstClr val="black"/>
                </a:solidFill>
                <a:highlight>
                  <a:srgbClr val="C0C0C0"/>
                </a:highlight>
                <a:latin typeface="Arial" panose="020B0604020202020204" pitchFamily="34" charset="0"/>
              </a:rPr>
              <a:t>-</a:t>
            </a:r>
            <a:r>
              <a:rPr lang="en-US" sz="1600" dirty="0">
                <a:solidFill>
                  <a:prstClr val="black"/>
                </a:solidFill>
                <a:latin typeface="Arial" panose="020B0604020202020204" pitchFamily="34" charset="0"/>
              </a:rPr>
              <a:t>G-T-A-A-T-C-</a:t>
            </a:r>
            <a:r>
              <a:rPr lang="en-US" sz="1600" b="1" dirty="0">
                <a:solidFill>
                  <a:srgbClr val="0D08EA"/>
                </a:solidFill>
                <a:latin typeface="Arial" panose="020B0604020202020204" pitchFamily="34" charset="0"/>
              </a:rPr>
              <a:t>C</a:t>
            </a:r>
          </a:p>
          <a:p>
            <a:pPr defTabSz="770337">
              <a:spcBef>
                <a:spcPts val="200"/>
              </a:spcBef>
            </a:pPr>
            <a:r>
              <a:rPr lang="en-US" sz="1600" u="sng" dirty="0">
                <a:solidFill>
                  <a:schemeClr val="bg1">
                    <a:lumMod val="50000"/>
                  </a:schemeClr>
                </a:solidFill>
                <a:highlight>
                  <a:srgbClr val="C0C0C0"/>
                </a:highlight>
                <a:latin typeface="Arial" panose="020B0604020202020204" pitchFamily="34" charset="0"/>
              </a:rPr>
              <a:t>C-A-T-A-T-G</a:t>
            </a:r>
            <a:r>
              <a:rPr lang="en-US" sz="1600" dirty="0">
                <a:solidFill>
                  <a:prstClr val="black"/>
                </a:solidFill>
                <a:highlight>
                  <a:srgbClr val="C0C0C0"/>
                </a:highlight>
                <a:latin typeface="Arial" panose="020B0604020202020204" pitchFamily="34" charset="0"/>
              </a:rPr>
              <a:t>-</a:t>
            </a:r>
            <a:r>
              <a:rPr lang="en-US" sz="1600" dirty="0">
                <a:solidFill>
                  <a:prstClr val="black"/>
                </a:solidFill>
                <a:latin typeface="Arial" panose="020B0604020202020204" pitchFamily="34" charset="0"/>
              </a:rPr>
              <a:t>G-T-A-A-T-C-C-</a:t>
            </a:r>
            <a:r>
              <a:rPr lang="en-US" sz="1600" b="1" dirty="0">
                <a:latin typeface="Arial" panose="020B0604020202020204" pitchFamily="34" charset="0"/>
              </a:rPr>
              <a:t>G</a:t>
            </a:r>
          </a:p>
        </p:txBody>
      </p:sp>
      <p:grpSp>
        <p:nvGrpSpPr>
          <p:cNvPr id="3" name="Group 2">
            <a:extLst>
              <a:ext uri="{FF2B5EF4-FFF2-40B4-BE49-F238E27FC236}">
                <a16:creationId xmlns:a16="http://schemas.microsoft.com/office/drawing/2014/main" id="{B2A86376-7AB2-90E9-95C3-5A9915867899}"/>
              </a:ext>
            </a:extLst>
          </p:cNvPr>
          <p:cNvGrpSpPr/>
          <p:nvPr/>
        </p:nvGrpSpPr>
        <p:grpSpPr>
          <a:xfrm>
            <a:off x="236902" y="746920"/>
            <a:ext cx="10149630" cy="6034809"/>
            <a:chOff x="402457" y="288175"/>
            <a:chExt cx="10509916" cy="6249029"/>
          </a:xfrm>
        </p:grpSpPr>
        <p:sp>
          <p:nvSpPr>
            <p:cNvPr id="4" name="TextBox 3">
              <a:extLst>
                <a:ext uri="{FF2B5EF4-FFF2-40B4-BE49-F238E27FC236}">
                  <a16:creationId xmlns:a16="http://schemas.microsoft.com/office/drawing/2014/main" id="{9568F594-2B7A-47F3-BC54-78BE1DAAF3FF}"/>
                </a:ext>
              </a:extLst>
            </p:cNvPr>
            <p:cNvSpPr txBox="1"/>
            <p:nvPr/>
          </p:nvSpPr>
          <p:spPr>
            <a:xfrm>
              <a:off x="402457" y="1072412"/>
              <a:ext cx="4553352" cy="605533"/>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p>
            <a:p>
              <a:r>
                <a:rPr lang="en-US" sz="1600" b="1" dirty="0">
                  <a:latin typeface="Courier New" panose="02070309020205020404" pitchFamily="49" charset="0"/>
                  <a:cs typeface="Courier New" panose="02070309020205020404" pitchFamily="49" charset="0"/>
                </a:rPr>
                <a:t>3’-A-G-G-T-A-T-A-C-C-A-T-T-A-G-G-C</a:t>
              </a:r>
            </a:p>
          </p:txBody>
        </p:sp>
        <p:cxnSp>
          <p:nvCxnSpPr>
            <p:cNvPr id="17" name="Straight Arrow Connector 16">
              <a:extLst>
                <a:ext uri="{FF2B5EF4-FFF2-40B4-BE49-F238E27FC236}">
                  <a16:creationId xmlns:a16="http://schemas.microsoft.com/office/drawing/2014/main" id="{335311ED-607F-424F-B8DB-6571758BF19B}"/>
                </a:ext>
              </a:extLst>
            </p:cNvPr>
            <p:cNvCxnSpPr>
              <a:cxnSpLocks/>
              <a:stCxn id="4" idx="3"/>
            </p:cNvCxnSpPr>
            <p:nvPr/>
          </p:nvCxnSpPr>
          <p:spPr>
            <a:xfrm flipV="1">
              <a:off x="4955809" y="977050"/>
              <a:ext cx="1017834" cy="3981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754FBBF-38BD-419B-8CE6-F5D4AD9595AC}"/>
                </a:ext>
              </a:extLst>
            </p:cNvPr>
            <p:cNvCxnSpPr>
              <a:cxnSpLocks/>
              <a:stCxn id="4" idx="3"/>
            </p:cNvCxnSpPr>
            <p:nvPr/>
          </p:nvCxnSpPr>
          <p:spPr>
            <a:xfrm>
              <a:off x="4955809" y="1375179"/>
              <a:ext cx="696787" cy="2824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7C457E8-A115-4D59-A4E2-7D627B88038B}"/>
                </a:ext>
              </a:extLst>
            </p:cNvPr>
            <p:cNvCxnSpPr>
              <a:cxnSpLocks/>
            </p:cNvCxnSpPr>
            <p:nvPr/>
          </p:nvCxnSpPr>
          <p:spPr>
            <a:xfrm flipV="1">
              <a:off x="4966411" y="2720212"/>
              <a:ext cx="655729" cy="4103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7611085-111C-467B-8FCC-0EC7EE3B7103}"/>
                </a:ext>
              </a:extLst>
            </p:cNvPr>
            <p:cNvCxnSpPr>
              <a:cxnSpLocks/>
            </p:cNvCxnSpPr>
            <p:nvPr/>
          </p:nvCxnSpPr>
          <p:spPr>
            <a:xfrm>
              <a:off x="4966411" y="3130545"/>
              <a:ext cx="698630" cy="4912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CF10C4A-81F5-4021-BB07-0DE8326A50C0}"/>
                </a:ext>
              </a:extLst>
            </p:cNvPr>
            <p:cNvCxnSpPr>
              <a:cxnSpLocks/>
            </p:cNvCxnSpPr>
            <p:nvPr/>
          </p:nvCxnSpPr>
          <p:spPr>
            <a:xfrm flipV="1">
              <a:off x="4995537" y="4566734"/>
              <a:ext cx="634249" cy="3451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6585F8C4-9264-49E1-BF5A-FAE9F0390C0C}"/>
                </a:ext>
              </a:extLst>
            </p:cNvPr>
            <p:cNvCxnSpPr>
              <a:cxnSpLocks/>
            </p:cNvCxnSpPr>
            <p:nvPr/>
          </p:nvCxnSpPr>
          <p:spPr>
            <a:xfrm>
              <a:off x="4995537" y="4911837"/>
              <a:ext cx="669504" cy="4738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Arrow: Right 33">
              <a:extLst>
                <a:ext uri="{FF2B5EF4-FFF2-40B4-BE49-F238E27FC236}">
                  <a16:creationId xmlns:a16="http://schemas.microsoft.com/office/drawing/2014/main" id="{F5533F6F-E9A6-4CCF-8BF1-DA8104B56F4E}"/>
                </a:ext>
              </a:extLst>
            </p:cNvPr>
            <p:cNvSpPr/>
            <p:nvPr/>
          </p:nvSpPr>
          <p:spPr>
            <a:xfrm rot="9141578">
              <a:off x="4192996" y="2181424"/>
              <a:ext cx="1169064" cy="2266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4" dirty="0">
                <a:latin typeface="Arial" panose="020B0604020202020204" pitchFamily="34" charset="0"/>
              </a:endParaRPr>
            </a:p>
          </p:txBody>
        </p:sp>
        <p:sp>
          <p:nvSpPr>
            <p:cNvPr id="35" name="Arrow: Right 34">
              <a:extLst>
                <a:ext uri="{FF2B5EF4-FFF2-40B4-BE49-F238E27FC236}">
                  <a16:creationId xmlns:a16="http://schemas.microsoft.com/office/drawing/2014/main" id="{F49B7AA7-BE10-4A6A-81FA-1DBB109BD9DD}"/>
                </a:ext>
              </a:extLst>
            </p:cNvPr>
            <p:cNvSpPr/>
            <p:nvPr/>
          </p:nvSpPr>
          <p:spPr>
            <a:xfrm rot="9141578">
              <a:off x="4193371" y="4013505"/>
              <a:ext cx="1169064" cy="2266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4" dirty="0">
                <a:latin typeface="Arial" panose="020B0604020202020204" pitchFamily="34" charset="0"/>
              </a:endParaRPr>
            </a:p>
          </p:txBody>
        </p:sp>
        <p:sp>
          <p:nvSpPr>
            <p:cNvPr id="36" name="TextBox 35">
              <a:extLst>
                <a:ext uri="{FF2B5EF4-FFF2-40B4-BE49-F238E27FC236}">
                  <a16:creationId xmlns:a16="http://schemas.microsoft.com/office/drawing/2014/main" id="{3BB5CFAF-AD09-425F-9F14-60AAE61B1E34}"/>
                </a:ext>
              </a:extLst>
            </p:cNvPr>
            <p:cNvSpPr txBox="1"/>
            <p:nvPr/>
          </p:nvSpPr>
          <p:spPr>
            <a:xfrm>
              <a:off x="2450676" y="1600792"/>
              <a:ext cx="2134971" cy="399041"/>
            </a:xfrm>
            <a:prstGeom prst="rect">
              <a:avLst/>
            </a:prstGeom>
            <a:noFill/>
          </p:spPr>
          <p:txBody>
            <a:bodyPr wrap="none" rtlCol="0">
              <a:spAutoFit/>
            </a:bodyPr>
            <a:lstStyle/>
            <a:p>
              <a:r>
                <a:rPr lang="en-US" sz="1904" dirty="0">
                  <a:latin typeface="Arial" panose="020B0604020202020204" pitchFamily="34" charset="0"/>
                </a:rPr>
                <a:t>(1000 molecules)</a:t>
              </a:r>
            </a:p>
          </p:txBody>
        </p:sp>
        <p:sp>
          <p:nvSpPr>
            <p:cNvPr id="37" name="TextBox 36">
              <a:extLst>
                <a:ext uri="{FF2B5EF4-FFF2-40B4-BE49-F238E27FC236}">
                  <a16:creationId xmlns:a16="http://schemas.microsoft.com/office/drawing/2014/main" id="{7FEE70BC-1B25-4E0B-AE3C-D62BEF26FB51}"/>
                </a:ext>
              </a:extLst>
            </p:cNvPr>
            <p:cNvSpPr txBox="1"/>
            <p:nvPr/>
          </p:nvSpPr>
          <p:spPr>
            <a:xfrm>
              <a:off x="5608077" y="654909"/>
              <a:ext cx="642716" cy="399041"/>
            </a:xfrm>
            <a:prstGeom prst="rect">
              <a:avLst/>
            </a:prstGeom>
            <a:noFill/>
          </p:spPr>
          <p:txBody>
            <a:bodyPr wrap="none" rtlCol="0">
              <a:spAutoFit/>
            </a:bodyPr>
            <a:lstStyle/>
            <a:p>
              <a:r>
                <a:rPr lang="en-US" sz="1904" dirty="0">
                  <a:latin typeface="Arial" panose="020B0604020202020204" pitchFamily="34" charset="0"/>
                </a:rPr>
                <a:t>(10)</a:t>
              </a:r>
            </a:p>
          </p:txBody>
        </p:sp>
        <p:sp>
          <p:nvSpPr>
            <p:cNvPr id="38" name="TextBox 37">
              <a:extLst>
                <a:ext uri="{FF2B5EF4-FFF2-40B4-BE49-F238E27FC236}">
                  <a16:creationId xmlns:a16="http://schemas.microsoft.com/office/drawing/2014/main" id="{1527972E-1DD3-45C8-9E83-D793944EC852}"/>
                </a:ext>
              </a:extLst>
            </p:cNvPr>
            <p:cNvSpPr txBox="1"/>
            <p:nvPr/>
          </p:nvSpPr>
          <p:spPr>
            <a:xfrm>
              <a:off x="5507049" y="1298207"/>
              <a:ext cx="783807" cy="399041"/>
            </a:xfrm>
            <a:prstGeom prst="rect">
              <a:avLst/>
            </a:prstGeom>
            <a:noFill/>
          </p:spPr>
          <p:txBody>
            <a:bodyPr wrap="none" rtlCol="0">
              <a:spAutoFit/>
            </a:bodyPr>
            <a:lstStyle/>
            <a:p>
              <a:r>
                <a:rPr lang="en-US" sz="1904" dirty="0">
                  <a:latin typeface="Arial" panose="020B0604020202020204" pitchFamily="34" charset="0"/>
                </a:rPr>
                <a:t>(990)</a:t>
              </a:r>
            </a:p>
          </p:txBody>
        </p:sp>
        <p:sp>
          <p:nvSpPr>
            <p:cNvPr id="39" name="TextBox 38">
              <a:extLst>
                <a:ext uri="{FF2B5EF4-FFF2-40B4-BE49-F238E27FC236}">
                  <a16:creationId xmlns:a16="http://schemas.microsoft.com/office/drawing/2014/main" id="{E4ADAF10-8117-46F7-81CD-1F594231F855}"/>
                </a:ext>
              </a:extLst>
            </p:cNvPr>
            <p:cNvSpPr txBox="1"/>
            <p:nvPr/>
          </p:nvSpPr>
          <p:spPr>
            <a:xfrm>
              <a:off x="2628285" y="3400490"/>
              <a:ext cx="1993878" cy="399041"/>
            </a:xfrm>
            <a:prstGeom prst="rect">
              <a:avLst/>
            </a:prstGeom>
            <a:noFill/>
          </p:spPr>
          <p:txBody>
            <a:bodyPr wrap="none" rtlCol="0">
              <a:spAutoFit/>
            </a:bodyPr>
            <a:lstStyle/>
            <a:p>
              <a:r>
                <a:rPr lang="en-US" sz="1904" dirty="0">
                  <a:latin typeface="Arial" panose="020B0604020202020204" pitchFamily="34" charset="0"/>
                </a:rPr>
                <a:t>(990 molecules)</a:t>
              </a:r>
            </a:p>
          </p:txBody>
        </p:sp>
        <p:sp>
          <p:nvSpPr>
            <p:cNvPr id="40" name="TextBox 39">
              <a:extLst>
                <a:ext uri="{FF2B5EF4-FFF2-40B4-BE49-F238E27FC236}">
                  <a16:creationId xmlns:a16="http://schemas.microsoft.com/office/drawing/2014/main" id="{C73DFEB9-7271-4A66-A85B-A826F5C95224}"/>
                </a:ext>
              </a:extLst>
            </p:cNvPr>
            <p:cNvSpPr txBox="1"/>
            <p:nvPr/>
          </p:nvSpPr>
          <p:spPr>
            <a:xfrm>
              <a:off x="5536115" y="2409391"/>
              <a:ext cx="642716" cy="399041"/>
            </a:xfrm>
            <a:prstGeom prst="rect">
              <a:avLst/>
            </a:prstGeom>
            <a:noFill/>
          </p:spPr>
          <p:txBody>
            <a:bodyPr wrap="none" rtlCol="0">
              <a:spAutoFit/>
            </a:bodyPr>
            <a:lstStyle/>
            <a:p>
              <a:r>
                <a:rPr lang="en-US" sz="1904" dirty="0">
                  <a:latin typeface="Arial" panose="020B0604020202020204" pitchFamily="34" charset="0"/>
                </a:rPr>
                <a:t>(10)</a:t>
              </a:r>
            </a:p>
          </p:txBody>
        </p:sp>
        <p:sp>
          <p:nvSpPr>
            <p:cNvPr id="41" name="TextBox 40">
              <a:extLst>
                <a:ext uri="{FF2B5EF4-FFF2-40B4-BE49-F238E27FC236}">
                  <a16:creationId xmlns:a16="http://schemas.microsoft.com/office/drawing/2014/main" id="{BB883731-9AEA-46D3-86A6-EC05E8B172EF}"/>
                </a:ext>
              </a:extLst>
            </p:cNvPr>
            <p:cNvSpPr txBox="1"/>
            <p:nvPr/>
          </p:nvSpPr>
          <p:spPr>
            <a:xfrm>
              <a:off x="5593756" y="3355339"/>
              <a:ext cx="783807" cy="399041"/>
            </a:xfrm>
            <a:prstGeom prst="rect">
              <a:avLst/>
            </a:prstGeom>
            <a:noFill/>
          </p:spPr>
          <p:txBody>
            <a:bodyPr wrap="none" rtlCol="0">
              <a:spAutoFit/>
            </a:bodyPr>
            <a:lstStyle/>
            <a:p>
              <a:r>
                <a:rPr lang="en-US" sz="1904" dirty="0">
                  <a:latin typeface="Arial" panose="020B0604020202020204" pitchFamily="34" charset="0"/>
                </a:rPr>
                <a:t>(980)</a:t>
              </a:r>
            </a:p>
          </p:txBody>
        </p:sp>
        <p:sp>
          <p:nvSpPr>
            <p:cNvPr id="42" name="TextBox 41">
              <a:extLst>
                <a:ext uri="{FF2B5EF4-FFF2-40B4-BE49-F238E27FC236}">
                  <a16:creationId xmlns:a16="http://schemas.microsoft.com/office/drawing/2014/main" id="{2DECCC41-2683-4325-B439-DB1CA0520725}"/>
                </a:ext>
              </a:extLst>
            </p:cNvPr>
            <p:cNvSpPr txBox="1"/>
            <p:nvPr/>
          </p:nvSpPr>
          <p:spPr>
            <a:xfrm>
              <a:off x="2628285" y="5231472"/>
              <a:ext cx="1993878" cy="399041"/>
            </a:xfrm>
            <a:prstGeom prst="rect">
              <a:avLst/>
            </a:prstGeom>
            <a:noFill/>
          </p:spPr>
          <p:txBody>
            <a:bodyPr wrap="none" rtlCol="0">
              <a:spAutoFit/>
            </a:bodyPr>
            <a:lstStyle/>
            <a:p>
              <a:r>
                <a:rPr lang="en-US" sz="1904" dirty="0">
                  <a:latin typeface="Arial" panose="020B0604020202020204" pitchFamily="34" charset="0"/>
                </a:rPr>
                <a:t>(980 molecules)</a:t>
              </a:r>
            </a:p>
          </p:txBody>
        </p:sp>
        <p:sp>
          <p:nvSpPr>
            <p:cNvPr id="43" name="TextBox 42">
              <a:extLst>
                <a:ext uri="{FF2B5EF4-FFF2-40B4-BE49-F238E27FC236}">
                  <a16:creationId xmlns:a16="http://schemas.microsoft.com/office/drawing/2014/main" id="{040B914C-D795-4A94-8D71-2FF1EC95E39F}"/>
                </a:ext>
              </a:extLst>
            </p:cNvPr>
            <p:cNvSpPr txBox="1"/>
            <p:nvPr/>
          </p:nvSpPr>
          <p:spPr>
            <a:xfrm>
              <a:off x="5600648" y="4287648"/>
              <a:ext cx="642716" cy="399041"/>
            </a:xfrm>
            <a:prstGeom prst="rect">
              <a:avLst/>
            </a:prstGeom>
            <a:noFill/>
          </p:spPr>
          <p:txBody>
            <a:bodyPr wrap="none" rtlCol="0">
              <a:spAutoFit/>
            </a:bodyPr>
            <a:lstStyle/>
            <a:p>
              <a:r>
                <a:rPr lang="en-US" sz="1904" dirty="0">
                  <a:latin typeface="Arial" panose="020B0604020202020204" pitchFamily="34" charset="0"/>
                </a:rPr>
                <a:t>(10)</a:t>
              </a:r>
            </a:p>
          </p:txBody>
        </p:sp>
        <p:sp>
          <p:nvSpPr>
            <p:cNvPr id="44" name="TextBox 43">
              <a:extLst>
                <a:ext uri="{FF2B5EF4-FFF2-40B4-BE49-F238E27FC236}">
                  <a16:creationId xmlns:a16="http://schemas.microsoft.com/office/drawing/2014/main" id="{E267BEC6-D1A6-45CA-A5C1-11B491C82029}"/>
                </a:ext>
              </a:extLst>
            </p:cNvPr>
            <p:cNvSpPr txBox="1"/>
            <p:nvPr/>
          </p:nvSpPr>
          <p:spPr>
            <a:xfrm>
              <a:off x="5615204" y="5121161"/>
              <a:ext cx="783807" cy="399041"/>
            </a:xfrm>
            <a:prstGeom prst="rect">
              <a:avLst/>
            </a:prstGeom>
            <a:noFill/>
          </p:spPr>
          <p:txBody>
            <a:bodyPr wrap="none" rtlCol="0">
              <a:spAutoFit/>
            </a:bodyPr>
            <a:lstStyle/>
            <a:p>
              <a:r>
                <a:rPr lang="en-US" sz="1904" dirty="0">
                  <a:latin typeface="Arial" panose="020B0604020202020204" pitchFamily="34" charset="0"/>
                </a:rPr>
                <a:t>(970)</a:t>
              </a:r>
            </a:p>
          </p:txBody>
        </p:sp>
        <p:sp>
          <p:nvSpPr>
            <p:cNvPr id="45" name="Arrow: Right 44">
              <a:extLst>
                <a:ext uri="{FF2B5EF4-FFF2-40B4-BE49-F238E27FC236}">
                  <a16:creationId xmlns:a16="http://schemas.microsoft.com/office/drawing/2014/main" id="{FB46EE41-B645-461E-8D2D-773929975AB5}"/>
                </a:ext>
              </a:extLst>
            </p:cNvPr>
            <p:cNvSpPr/>
            <p:nvPr/>
          </p:nvSpPr>
          <p:spPr>
            <a:xfrm rot="8683009">
              <a:off x="4303824" y="5785323"/>
              <a:ext cx="1169064" cy="2266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4" dirty="0">
                <a:latin typeface="Arial" panose="020B0604020202020204" pitchFamily="34" charset="0"/>
              </a:endParaRPr>
            </a:p>
          </p:txBody>
        </p:sp>
        <p:sp>
          <p:nvSpPr>
            <p:cNvPr id="47" name="TextBox 46">
              <a:extLst>
                <a:ext uri="{FF2B5EF4-FFF2-40B4-BE49-F238E27FC236}">
                  <a16:creationId xmlns:a16="http://schemas.microsoft.com/office/drawing/2014/main" id="{3FB30943-CC53-4446-A7AA-C0D4F6C73B86}"/>
                </a:ext>
              </a:extLst>
            </p:cNvPr>
            <p:cNvSpPr txBox="1"/>
            <p:nvPr/>
          </p:nvSpPr>
          <p:spPr>
            <a:xfrm>
              <a:off x="7293424" y="288175"/>
              <a:ext cx="2632279" cy="399041"/>
            </a:xfrm>
            <a:prstGeom prst="rect">
              <a:avLst/>
            </a:prstGeom>
            <a:noFill/>
          </p:spPr>
          <p:txBody>
            <a:bodyPr wrap="none" rtlCol="0">
              <a:spAutoFit/>
            </a:bodyPr>
            <a:lstStyle/>
            <a:p>
              <a:r>
                <a:rPr lang="en-US" sz="1904" dirty="0">
                  <a:latin typeface="Arial" panose="020B0604020202020204" pitchFamily="34" charset="0"/>
                </a:rPr>
                <a:t>Length=7, Black fluor.</a:t>
              </a:r>
            </a:p>
          </p:txBody>
        </p:sp>
        <p:sp>
          <p:nvSpPr>
            <p:cNvPr id="48" name="TextBox 47">
              <a:extLst>
                <a:ext uri="{FF2B5EF4-FFF2-40B4-BE49-F238E27FC236}">
                  <a16:creationId xmlns:a16="http://schemas.microsoft.com/office/drawing/2014/main" id="{9D53867C-A070-4473-8EB5-E66CF1A2A8C8}"/>
                </a:ext>
              </a:extLst>
            </p:cNvPr>
            <p:cNvSpPr txBox="1"/>
            <p:nvPr/>
          </p:nvSpPr>
          <p:spPr>
            <a:xfrm>
              <a:off x="7955933" y="2059076"/>
              <a:ext cx="2956440" cy="399041"/>
            </a:xfrm>
            <a:prstGeom prst="rect">
              <a:avLst/>
            </a:prstGeom>
            <a:noFill/>
          </p:spPr>
          <p:txBody>
            <a:bodyPr wrap="square" rtlCol="0">
              <a:spAutoFit/>
            </a:bodyPr>
            <a:lstStyle/>
            <a:p>
              <a:r>
                <a:rPr lang="en-US" sz="1904" dirty="0">
                  <a:solidFill>
                    <a:srgbClr val="FF0000"/>
                  </a:solidFill>
                  <a:latin typeface="Arial" panose="020B0604020202020204" pitchFamily="34" charset="0"/>
                </a:rPr>
                <a:t>Length=8, Red fluor.</a:t>
              </a:r>
            </a:p>
          </p:txBody>
        </p:sp>
        <p:sp>
          <p:nvSpPr>
            <p:cNvPr id="49" name="TextBox 48">
              <a:extLst>
                <a:ext uri="{FF2B5EF4-FFF2-40B4-BE49-F238E27FC236}">
                  <a16:creationId xmlns:a16="http://schemas.microsoft.com/office/drawing/2014/main" id="{D605CDEA-29BE-424E-82AD-460E18B9799A}"/>
                </a:ext>
              </a:extLst>
            </p:cNvPr>
            <p:cNvSpPr txBox="1"/>
            <p:nvPr/>
          </p:nvSpPr>
          <p:spPr>
            <a:xfrm>
              <a:off x="7628119" y="4019092"/>
              <a:ext cx="2661160" cy="399041"/>
            </a:xfrm>
            <a:prstGeom prst="rect">
              <a:avLst/>
            </a:prstGeom>
            <a:noFill/>
          </p:spPr>
          <p:txBody>
            <a:bodyPr wrap="none" rtlCol="0">
              <a:spAutoFit/>
            </a:bodyPr>
            <a:lstStyle/>
            <a:p>
              <a:r>
                <a:rPr lang="en-US" sz="1904" dirty="0">
                  <a:solidFill>
                    <a:srgbClr val="04CC0E"/>
                  </a:solidFill>
                  <a:latin typeface="Arial" panose="020B0604020202020204" pitchFamily="34" charset="0"/>
                </a:rPr>
                <a:t>Length=9, Green fluor</a:t>
              </a:r>
            </a:p>
          </p:txBody>
        </p:sp>
        <p:sp>
          <p:nvSpPr>
            <p:cNvPr id="6" name="Arrow: Right 5">
              <a:extLst>
                <a:ext uri="{FF2B5EF4-FFF2-40B4-BE49-F238E27FC236}">
                  <a16:creationId xmlns:a16="http://schemas.microsoft.com/office/drawing/2014/main" id="{C6E9FA77-DA84-4587-BE41-522F941C7AEB}"/>
                </a:ext>
              </a:extLst>
            </p:cNvPr>
            <p:cNvSpPr/>
            <p:nvPr/>
          </p:nvSpPr>
          <p:spPr>
            <a:xfrm>
              <a:off x="5522653" y="6233272"/>
              <a:ext cx="4294280" cy="303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23" dirty="0">
                <a:latin typeface="Arial" panose="020B0604020202020204" pitchFamily="34" charset="0"/>
              </a:endParaRPr>
            </a:p>
          </p:txBody>
        </p:sp>
      </p:grpSp>
      <p:sp>
        <p:nvSpPr>
          <p:cNvPr id="7" name="TextBox 6">
            <a:extLst>
              <a:ext uri="{FF2B5EF4-FFF2-40B4-BE49-F238E27FC236}">
                <a16:creationId xmlns:a16="http://schemas.microsoft.com/office/drawing/2014/main" id="{103DC31B-D39B-47EE-80EA-D360E87AF869}"/>
              </a:ext>
            </a:extLst>
          </p:cNvPr>
          <p:cNvSpPr txBox="1"/>
          <p:nvPr/>
        </p:nvSpPr>
        <p:spPr>
          <a:xfrm>
            <a:off x="9950924" y="819535"/>
            <a:ext cx="2796337" cy="3296415"/>
          </a:xfrm>
          <a:prstGeom prst="rect">
            <a:avLst/>
          </a:prstGeom>
          <a:noFill/>
        </p:spPr>
        <p:txBody>
          <a:bodyPr wrap="square" rtlCol="0">
            <a:spAutoFit/>
          </a:bodyPr>
          <a:lstStyle/>
          <a:p>
            <a:pPr>
              <a:spcBef>
                <a:spcPts val="579"/>
              </a:spcBef>
            </a:pPr>
            <a:r>
              <a:rPr lang="en-US" sz="1932" b="1" i="1" dirty="0">
                <a:latin typeface="Arial" panose="020B0604020202020204" pitchFamily="34" charset="0"/>
                <a:cs typeface="Arial" panose="020B0604020202020204" pitchFamily="34" charset="0"/>
              </a:rPr>
              <a:t>All</a:t>
            </a:r>
            <a:r>
              <a:rPr lang="en-US" sz="1932" b="1" dirty="0">
                <a:latin typeface="Arial" panose="020B0604020202020204" pitchFamily="34" charset="0"/>
                <a:cs typeface="Arial" panose="020B0604020202020204" pitchFamily="34" charset="0"/>
              </a:rPr>
              <a:t> Possible Fragments are Made:</a:t>
            </a:r>
          </a:p>
          <a:p>
            <a:pPr marL="437563" indent="-437563">
              <a:spcBef>
                <a:spcPts val="579"/>
              </a:spcBef>
              <a:buFont typeface="+mj-lt"/>
              <a:buAutoNum type="arabicPeriod"/>
            </a:pPr>
            <a:r>
              <a:rPr lang="en-US" sz="1932" dirty="0">
                <a:latin typeface="Arial" panose="020B0604020202020204" pitchFamily="34" charset="0"/>
                <a:cs typeface="Arial" panose="020B0604020202020204" pitchFamily="34" charset="0"/>
              </a:rPr>
              <a:t>Each begins with the primer</a:t>
            </a:r>
          </a:p>
          <a:p>
            <a:pPr marL="437563" indent="-437563">
              <a:spcBef>
                <a:spcPts val="579"/>
              </a:spcBef>
              <a:buFont typeface="+mj-lt"/>
              <a:buAutoNum type="arabicPeriod"/>
            </a:pPr>
            <a:r>
              <a:rPr lang="en-US" sz="1932" dirty="0">
                <a:latin typeface="Arial" panose="020B0604020202020204" pitchFamily="34" charset="0"/>
                <a:cs typeface="Arial" panose="020B0604020202020204" pitchFamily="34" charset="0"/>
              </a:rPr>
              <a:t>Each ends with a </a:t>
            </a:r>
            <a:r>
              <a:rPr lang="en-US" sz="1932" i="1" dirty="0">
                <a:latin typeface="Arial" panose="020B0604020202020204" pitchFamily="34" charset="0"/>
                <a:cs typeface="Arial" panose="020B0604020202020204" pitchFamily="34" charset="0"/>
              </a:rPr>
              <a:t>known</a:t>
            </a:r>
            <a:r>
              <a:rPr lang="en-US" sz="1932" dirty="0">
                <a:latin typeface="Arial" panose="020B0604020202020204" pitchFamily="34" charset="0"/>
                <a:cs typeface="Arial" panose="020B0604020202020204" pitchFamily="34" charset="0"/>
              </a:rPr>
              <a:t> </a:t>
            </a:r>
            <a:r>
              <a:rPr lang="en-US" sz="1932" dirty="0" err="1">
                <a:latin typeface="Arial" panose="020B0604020202020204" pitchFamily="34" charset="0"/>
                <a:cs typeface="Arial" panose="020B0604020202020204" pitchFamily="34" charset="0"/>
              </a:rPr>
              <a:t>ddNTP</a:t>
            </a:r>
            <a:r>
              <a:rPr lang="en-US" sz="1932" dirty="0">
                <a:latin typeface="Arial" panose="020B0604020202020204" pitchFamily="34" charset="0"/>
                <a:cs typeface="Arial" panose="020B0604020202020204" pitchFamily="34" charset="0"/>
              </a:rPr>
              <a:t>, based on the color of the fluorescence.</a:t>
            </a:r>
          </a:p>
          <a:p>
            <a:pPr marL="437563" indent="-437563">
              <a:spcBef>
                <a:spcPts val="579"/>
              </a:spcBef>
              <a:buFont typeface="+mj-lt"/>
              <a:buAutoNum type="arabicPeriod"/>
            </a:pPr>
            <a:r>
              <a:rPr lang="en-US" sz="1932" dirty="0">
                <a:latin typeface="Arial" panose="020B0604020202020204" pitchFamily="34" charset="0"/>
                <a:cs typeface="Arial" panose="020B0604020202020204" pitchFamily="34" charset="0"/>
              </a:rPr>
              <a:t>Each is one longer than the previous.</a:t>
            </a:r>
          </a:p>
        </p:txBody>
      </p:sp>
      <p:sp>
        <p:nvSpPr>
          <p:cNvPr id="8" name="TextBox 7">
            <a:extLst>
              <a:ext uri="{FF2B5EF4-FFF2-40B4-BE49-F238E27FC236}">
                <a16:creationId xmlns:a16="http://schemas.microsoft.com/office/drawing/2014/main" id="{0D800867-34ED-50BB-7CA9-A3B628B93CCD}"/>
              </a:ext>
            </a:extLst>
          </p:cNvPr>
          <p:cNvSpPr txBox="1"/>
          <p:nvPr/>
        </p:nvSpPr>
        <p:spPr>
          <a:xfrm>
            <a:off x="10125470" y="6532659"/>
            <a:ext cx="912429" cy="389658"/>
          </a:xfrm>
          <a:prstGeom prst="rect">
            <a:avLst/>
          </a:prstGeom>
          <a:noFill/>
        </p:spPr>
        <p:txBody>
          <a:bodyPr wrap="none" rtlCol="0">
            <a:spAutoFit/>
          </a:bodyPr>
          <a:lstStyle/>
          <a:p>
            <a:pPr algn="l"/>
            <a:r>
              <a:rPr lang="en-US" sz="1932" dirty="0">
                <a:latin typeface="Arial" panose="020B0604020202020204" pitchFamily="34" charset="0"/>
                <a:cs typeface="Arial" panose="020B0604020202020204" pitchFamily="34" charset="0"/>
              </a:rPr>
              <a:t>Primer</a:t>
            </a:r>
          </a:p>
        </p:txBody>
      </p:sp>
      <p:sp>
        <p:nvSpPr>
          <p:cNvPr id="9" name="TextBox 8">
            <a:extLst>
              <a:ext uri="{FF2B5EF4-FFF2-40B4-BE49-F238E27FC236}">
                <a16:creationId xmlns:a16="http://schemas.microsoft.com/office/drawing/2014/main" id="{10384988-5148-6851-191C-E324EB668A62}"/>
              </a:ext>
            </a:extLst>
          </p:cNvPr>
          <p:cNvSpPr txBox="1"/>
          <p:nvPr/>
        </p:nvSpPr>
        <p:spPr>
          <a:xfrm>
            <a:off x="11216481" y="6554673"/>
            <a:ext cx="1726755" cy="389658"/>
          </a:xfrm>
          <a:prstGeom prst="rect">
            <a:avLst/>
          </a:prstGeom>
          <a:noFill/>
        </p:spPr>
        <p:txBody>
          <a:bodyPr wrap="none" rtlCol="0">
            <a:spAutoFit/>
          </a:bodyPr>
          <a:lstStyle/>
          <a:p>
            <a:pPr algn="l"/>
            <a:r>
              <a:rPr lang="en-US" sz="1932" dirty="0">
                <a:latin typeface="Arial" panose="020B0604020202020204" pitchFamily="34" charset="0"/>
                <a:cs typeface="Arial" panose="020B0604020202020204" pitchFamily="34" charset="0"/>
              </a:rPr>
              <a:t>Added by Pol.</a:t>
            </a:r>
          </a:p>
        </p:txBody>
      </p:sp>
      <p:sp>
        <p:nvSpPr>
          <p:cNvPr id="10" name="Left Brace 9">
            <a:extLst>
              <a:ext uri="{FF2B5EF4-FFF2-40B4-BE49-F238E27FC236}">
                <a16:creationId xmlns:a16="http://schemas.microsoft.com/office/drawing/2014/main" id="{FA778F3B-A03E-C0F6-1F03-5E4CE9F317BD}"/>
              </a:ext>
            </a:extLst>
          </p:cNvPr>
          <p:cNvSpPr/>
          <p:nvPr/>
        </p:nvSpPr>
        <p:spPr>
          <a:xfrm rot="16200000">
            <a:off x="11979860" y="5730933"/>
            <a:ext cx="173103" cy="165320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38"/>
          </a:p>
        </p:txBody>
      </p:sp>
      <p:pic>
        <p:nvPicPr>
          <p:cNvPr id="2" name="Picture 1" descr="A picture containing text, night sky&#10;&#10;Description automatically generated">
            <a:extLst>
              <a:ext uri="{FF2B5EF4-FFF2-40B4-BE49-F238E27FC236}">
                <a16:creationId xmlns:a16="http://schemas.microsoft.com/office/drawing/2014/main" id="{4C330A70-A576-6516-DB0D-7EB4A8D105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899" y="108984"/>
            <a:ext cx="1357608" cy="1357608"/>
          </a:xfrm>
          <a:prstGeom prst="rect">
            <a:avLst/>
          </a:prstGeom>
        </p:spPr>
      </p:pic>
      <p:sp>
        <p:nvSpPr>
          <p:cNvPr id="5" name="TextBox 4">
            <a:extLst>
              <a:ext uri="{FF2B5EF4-FFF2-40B4-BE49-F238E27FC236}">
                <a16:creationId xmlns:a16="http://schemas.microsoft.com/office/drawing/2014/main" id="{BC0E4719-5DB6-8FA7-1E6E-9F490D9397C6}"/>
              </a:ext>
            </a:extLst>
          </p:cNvPr>
          <p:cNvSpPr txBox="1"/>
          <p:nvPr/>
        </p:nvSpPr>
        <p:spPr>
          <a:xfrm>
            <a:off x="1360707" y="107930"/>
            <a:ext cx="1629677" cy="1200329"/>
          </a:xfrm>
          <a:prstGeom prst="rect">
            <a:avLst/>
          </a:prstGeom>
          <a:noFill/>
        </p:spPr>
        <p:txBody>
          <a:bodyPr wrap="none" rtlCol="0">
            <a:spAutoFit/>
          </a:bodyPr>
          <a:lstStyle/>
          <a:p>
            <a:pPr algn="l"/>
            <a:r>
              <a:rPr lang="en-US" sz="1800" b="1" dirty="0">
                <a:latin typeface="Arial" panose="020B0604020202020204" pitchFamily="34" charset="0"/>
                <a:cs typeface="Arial" panose="020B0604020202020204" pitchFamily="34" charset="0"/>
              </a:rPr>
              <a:t>Template</a:t>
            </a:r>
          </a:p>
          <a:p>
            <a:pPr algn="l"/>
            <a:r>
              <a:rPr lang="en-US" sz="1800" b="1" dirty="0">
                <a:latin typeface="Arial" panose="020B0604020202020204" pitchFamily="34" charset="0"/>
                <a:cs typeface="Arial" panose="020B0604020202020204" pitchFamily="34" charset="0"/>
              </a:rPr>
              <a:t>Primer</a:t>
            </a:r>
          </a:p>
          <a:p>
            <a:pPr algn="l"/>
            <a:r>
              <a:rPr lang="en-US" sz="1800" b="1" dirty="0">
                <a:latin typeface="Arial" panose="020B0604020202020204" pitchFamily="34" charset="0"/>
                <a:cs typeface="Arial" panose="020B0604020202020204" pitchFamily="34" charset="0"/>
              </a:rPr>
              <a:t>DNA Pol</a:t>
            </a:r>
          </a:p>
          <a:p>
            <a:pPr algn="l"/>
            <a:r>
              <a:rPr lang="en-US" sz="1800" b="1" dirty="0" err="1">
                <a:latin typeface="Arial" panose="020B0604020202020204" pitchFamily="34" charset="0"/>
                <a:cs typeface="Arial" panose="020B0604020202020204" pitchFamily="34" charset="0"/>
              </a:rPr>
              <a:t>dTNP</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ddNTP</a:t>
            </a:r>
            <a:endParaRPr lang="en-US" sz="1800" b="1" dirty="0">
              <a:latin typeface="Arial" panose="020B0604020202020204" pitchFamily="34" charset="0"/>
              <a:cs typeface="Arial" panose="020B0604020202020204" pitchFamily="34" charset="0"/>
            </a:endParaRPr>
          </a:p>
        </p:txBody>
      </p:sp>
      <p:sp>
        <p:nvSpPr>
          <p:cNvPr id="18" name="Date Placeholder 17">
            <a:extLst>
              <a:ext uri="{FF2B5EF4-FFF2-40B4-BE49-F238E27FC236}">
                <a16:creationId xmlns:a16="http://schemas.microsoft.com/office/drawing/2014/main" id="{44D859BF-7F60-4149-0D26-D31B89B75B4D}"/>
              </a:ext>
            </a:extLst>
          </p:cNvPr>
          <p:cNvSpPr>
            <a:spLocks noGrp="1"/>
          </p:cNvSpPr>
          <p:nvPr>
            <p:ph type="dt" sz="half" idx="10"/>
          </p:nvPr>
        </p:nvSpPr>
        <p:spPr/>
        <p:txBody>
          <a:bodyPr/>
          <a:lstStyle/>
          <a:p>
            <a:fld id="{29C780D1-D144-42D2-AAEB-4B76F3D7EE76}" type="datetime1">
              <a:rPr lang="en-US" smtClean="0"/>
              <a:t>1/25/2025</a:t>
            </a:fld>
            <a:endParaRPr lang="en-US"/>
          </a:p>
        </p:txBody>
      </p:sp>
      <p:sp>
        <p:nvSpPr>
          <p:cNvPr id="26" name="Footer Placeholder 25">
            <a:extLst>
              <a:ext uri="{FF2B5EF4-FFF2-40B4-BE49-F238E27FC236}">
                <a16:creationId xmlns:a16="http://schemas.microsoft.com/office/drawing/2014/main" id="{523EE01E-BC06-805A-B30A-57C0A52C97A9}"/>
              </a:ext>
            </a:extLst>
          </p:cNvPr>
          <p:cNvSpPr>
            <a:spLocks noGrp="1"/>
          </p:cNvSpPr>
          <p:nvPr>
            <p:ph type="ftr" sz="quarter" idx="11"/>
          </p:nvPr>
        </p:nvSpPr>
        <p:spPr/>
        <p:txBody>
          <a:bodyPr/>
          <a:lstStyle/>
          <a:p>
            <a:r>
              <a:rPr lang="en-US"/>
              <a:t>Drugs and Disease Spring 2025 - Lecture 3</a:t>
            </a:r>
          </a:p>
        </p:txBody>
      </p:sp>
      <p:sp>
        <p:nvSpPr>
          <p:cNvPr id="28" name="Slide Number Placeholder 27">
            <a:extLst>
              <a:ext uri="{FF2B5EF4-FFF2-40B4-BE49-F238E27FC236}">
                <a16:creationId xmlns:a16="http://schemas.microsoft.com/office/drawing/2014/main" id="{484E8F5F-0F8A-54AC-99D4-4DE0EBA50202}"/>
              </a:ext>
            </a:extLst>
          </p:cNvPr>
          <p:cNvSpPr>
            <a:spLocks noGrp="1"/>
          </p:cNvSpPr>
          <p:nvPr>
            <p:ph type="sldNum" sz="quarter" idx="12"/>
          </p:nvPr>
        </p:nvSpPr>
        <p:spPr/>
        <p:txBody>
          <a:bodyPr/>
          <a:lstStyle/>
          <a:p>
            <a:fld id="{DC3BB032-4020-48F4-953B-341806DC4A2B}" type="slidenum">
              <a:rPr lang="en-US" smtClean="0"/>
              <a:t>48</a:t>
            </a:fld>
            <a:endParaRPr lang="en-US"/>
          </a:p>
        </p:txBody>
      </p:sp>
      <p:sp>
        <p:nvSpPr>
          <p:cNvPr id="16" name="TextBox 15">
            <a:extLst>
              <a:ext uri="{FF2B5EF4-FFF2-40B4-BE49-F238E27FC236}">
                <a16:creationId xmlns:a16="http://schemas.microsoft.com/office/drawing/2014/main" id="{6C337328-C785-DF19-1897-8F266C02F045}"/>
              </a:ext>
            </a:extLst>
          </p:cNvPr>
          <p:cNvSpPr txBox="1"/>
          <p:nvPr/>
        </p:nvSpPr>
        <p:spPr>
          <a:xfrm>
            <a:off x="221505" y="2984431"/>
            <a:ext cx="4397260" cy="584775"/>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r>
              <a:rPr lang="en-US" sz="1600" b="1" dirty="0">
                <a:latin typeface="Courier New" panose="02070309020205020404" pitchFamily="49" charset="0"/>
                <a:cs typeface="Courier New" panose="02070309020205020404" pitchFamily="49" charset="0"/>
              </a:rPr>
              <a:t>-G</a:t>
            </a:r>
            <a:r>
              <a:rPr lang="en-US" sz="1600" b="1" baseline="30000" dirty="0">
                <a:latin typeface="Courier New" panose="02070309020205020404" pitchFamily="49" charset="0"/>
                <a:cs typeface="Courier New" panose="02070309020205020404" pitchFamily="49" charset="0"/>
              </a:rPr>
              <a:t>OH</a:t>
            </a:r>
          </a:p>
          <a:p>
            <a:r>
              <a:rPr lang="en-US" sz="1600" b="1" dirty="0">
                <a:latin typeface="Courier New" panose="02070309020205020404" pitchFamily="49" charset="0"/>
                <a:cs typeface="Courier New" panose="02070309020205020404" pitchFamily="49" charset="0"/>
              </a:rPr>
              <a:t>3’-A-G-G-T-A-T-A-C-C-A-T-T-A-G-G-C</a:t>
            </a:r>
          </a:p>
        </p:txBody>
      </p:sp>
      <p:sp>
        <p:nvSpPr>
          <p:cNvPr id="30" name="TextBox 29">
            <a:extLst>
              <a:ext uri="{FF2B5EF4-FFF2-40B4-BE49-F238E27FC236}">
                <a16:creationId xmlns:a16="http://schemas.microsoft.com/office/drawing/2014/main" id="{383DD3F1-AD17-B7F7-4D06-9D2A087AB20B}"/>
              </a:ext>
            </a:extLst>
          </p:cNvPr>
          <p:cNvSpPr txBox="1"/>
          <p:nvPr/>
        </p:nvSpPr>
        <p:spPr>
          <a:xfrm>
            <a:off x="233752" y="4793504"/>
            <a:ext cx="4397260" cy="584775"/>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r>
              <a:rPr lang="en-US" sz="1600" b="1" dirty="0">
                <a:latin typeface="Courier New" panose="02070309020205020404" pitchFamily="49" charset="0"/>
                <a:cs typeface="Courier New" panose="02070309020205020404" pitchFamily="49" charset="0"/>
              </a:rPr>
              <a:t>—G-T</a:t>
            </a:r>
            <a:r>
              <a:rPr lang="en-US" sz="1600" b="1" baseline="30000" dirty="0">
                <a:latin typeface="Courier New" panose="02070309020205020404" pitchFamily="49" charset="0"/>
                <a:cs typeface="Courier New" panose="02070309020205020404" pitchFamily="49" charset="0"/>
              </a:rPr>
              <a:t>OH</a:t>
            </a:r>
          </a:p>
          <a:p>
            <a:r>
              <a:rPr lang="en-US" sz="1600" b="1" dirty="0">
                <a:latin typeface="Courier New" panose="02070309020205020404" pitchFamily="49" charset="0"/>
                <a:cs typeface="Courier New" panose="02070309020205020404" pitchFamily="49" charset="0"/>
              </a:rPr>
              <a:t>3’-A-G-G-T-A-T-A-C-C-A-T-T-A-G-G-C</a:t>
            </a:r>
          </a:p>
        </p:txBody>
      </p:sp>
      <p:sp>
        <p:nvSpPr>
          <p:cNvPr id="32" name="TextBox 31">
            <a:extLst>
              <a:ext uri="{FF2B5EF4-FFF2-40B4-BE49-F238E27FC236}">
                <a16:creationId xmlns:a16="http://schemas.microsoft.com/office/drawing/2014/main" id="{437DD19F-4E5F-A18A-8EED-D75CC372A0AE}"/>
              </a:ext>
            </a:extLst>
          </p:cNvPr>
          <p:cNvSpPr txBox="1"/>
          <p:nvPr/>
        </p:nvSpPr>
        <p:spPr>
          <a:xfrm>
            <a:off x="221505" y="6359556"/>
            <a:ext cx="4397260" cy="584775"/>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r>
              <a:rPr lang="en-US" sz="1600" b="1" dirty="0">
                <a:latin typeface="Courier New" panose="02070309020205020404" pitchFamily="49" charset="0"/>
                <a:cs typeface="Courier New" panose="02070309020205020404" pitchFamily="49" charset="0"/>
              </a:rPr>
              <a:t>—G-T-A</a:t>
            </a:r>
            <a:r>
              <a:rPr lang="en-US" sz="1600" b="1" baseline="30000" dirty="0">
                <a:latin typeface="Courier New" panose="02070309020205020404" pitchFamily="49" charset="0"/>
                <a:cs typeface="Courier New" panose="02070309020205020404" pitchFamily="49" charset="0"/>
              </a:rPr>
              <a:t>OH</a:t>
            </a:r>
          </a:p>
          <a:p>
            <a:r>
              <a:rPr lang="en-US" sz="1600" b="1" dirty="0">
                <a:latin typeface="Courier New" panose="02070309020205020404" pitchFamily="49" charset="0"/>
                <a:cs typeface="Courier New" panose="02070309020205020404" pitchFamily="49" charset="0"/>
              </a:rPr>
              <a:t>3’-A-G-G-T-A-T-A-C-C-A-T-T-A-G-G-C</a:t>
            </a:r>
          </a:p>
        </p:txBody>
      </p:sp>
      <p:sp>
        <p:nvSpPr>
          <p:cNvPr id="51" name="TextBox 50">
            <a:extLst>
              <a:ext uri="{FF2B5EF4-FFF2-40B4-BE49-F238E27FC236}">
                <a16:creationId xmlns:a16="http://schemas.microsoft.com/office/drawing/2014/main" id="{43DE495D-FA64-7015-79D7-C0ACF269CAF1}"/>
              </a:ext>
            </a:extLst>
          </p:cNvPr>
          <p:cNvSpPr txBox="1"/>
          <p:nvPr/>
        </p:nvSpPr>
        <p:spPr>
          <a:xfrm>
            <a:off x="5536262" y="1802549"/>
            <a:ext cx="4397260" cy="584775"/>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r>
              <a:rPr lang="en-US" sz="1600" b="1" dirty="0">
                <a:latin typeface="Courier New" panose="02070309020205020404" pitchFamily="49" charset="0"/>
                <a:cs typeface="Courier New" panose="02070309020205020404" pitchFamily="49" charset="0"/>
              </a:rPr>
              <a:t>-G</a:t>
            </a:r>
            <a:r>
              <a:rPr lang="en-US" sz="1600" b="1" baseline="30000" dirty="0">
                <a:latin typeface="Courier New" panose="02070309020205020404" pitchFamily="49" charset="0"/>
                <a:cs typeface="Courier New" panose="02070309020205020404" pitchFamily="49" charset="0"/>
              </a:rPr>
              <a:t>OH</a:t>
            </a:r>
          </a:p>
          <a:p>
            <a:r>
              <a:rPr lang="en-US" sz="1600" b="1" dirty="0">
                <a:latin typeface="Courier New" panose="02070309020205020404" pitchFamily="49" charset="0"/>
                <a:cs typeface="Courier New" panose="02070309020205020404" pitchFamily="49" charset="0"/>
              </a:rPr>
              <a:t>3’-A-G-G-T-A-T-A-C-C-A-T-T-A-G-G-C</a:t>
            </a:r>
          </a:p>
        </p:txBody>
      </p:sp>
      <p:sp>
        <p:nvSpPr>
          <p:cNvPr id="52" name="TextBox 51">
            <a:extLst>
              <a:ext uri="{FF2B5EF4-FFF2-40B4-BE49-F238E27FC236}">
                <a16:creationId xmlns:a16="http://schemas.microsoft.com/office/drawing/2014/main" id="{CD94DC96-1A67-80B6-F6FD-F8174DF27F08}"/>
              </a:ext>
            </a:extLst>
          </p:cNvPr>
          <p:cNvSpPr txBox="1"/>
          <p:nvPr/>
        </p:nvSpPr>
        <p:spPr>
          <a:xfrm>
            <a:off x="5512754" y="1171678"/>
            <a:ext cx="4397260" cy="584775"/>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r>
              <a:rPr lang="en-US" sz="1600" b="1" dirty="0">
                <a:latin typeface="Courier New" panose="02070309020205020404" pitchFamily="49" charset="0"/>
                <a:cs typeface="Courier New" panose="02070309020205020404" pitchFamily="49" charset="0"/>
              </a:rPr>
              <a:t>-G</a:t>
            </a:r>
            <a:r>
              <a:rPr lang="en-US" sz="1600" b="1" baseline="30000" dirty="0">
                <a:latin typeface="Courier New" panose="02070309020205020404" pitchFamily="49" charset="0"/>
                <a:cs typeface="Courier New" panose="02070309020205020404" pitchFamily="49" charset="0"/>
              </a:rPr>
              <a:t>H</a:t>
            </a:r>
          </a:p>
          <a:p>
            <a:r>
              <a:rPr lang="en-US" sz="1600" b="1" dirty="0">
                <a:latin typeface="Courier New" panose="02070309020205020404" pitchFamily="49" charset="0"/>
                <a:cs typeface="Courier New" panose="02070309020205020404" pitchFamily="49" charset="0"/>
              </a:rPr>
              <a:t>3’-A-G-G-T-A-T-A-C-C-A-T-T-A-G-G-C</a:t>
            </a:r>
          </a:p>
        </p:txBody>
      </p:sp>
      <p:sp>
        <p:nvSpPr>
          <p:cNvPr id="53" name="TextBox 52">
            <a:extLst>
              <a:ext uri="{FF2B5EF4-FFF2-40B4-BE49-F238E27FC236}">
                <a16:creationId xmlns:a16="http://schemas.microsoft.com/office/drawing/2014/main" id="{0E212844-268F-FD14-C885-FEA061FD37C4}"/>
              </a:ext>
            </a:extLst>
          </p:cNvPr>
          <p:cNvSpPr txBox="1"/>
          <p:nvPr/>
        </p:nvSpPr>
        <p:spPr>
          <a:xfrm>
            <a:off x="5436373" y="2866671"/>
            <a:ext cx="4397260" cy="584775"/>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r>
              <a:rPr lang="en-US" sz="1600" b="1" dirty="0">
                <a:latin typeface="Courier New" panose="02070309020205020404" pitchFamily="49" charset="0"/>
                <a:cs typeface="Courier New" panose="02070309020205020404" pitchFamily="49" charset="0"/>
              </a:rPr>
              <a:t>—G-</a:t>
            </a:r>
            <a:r>
              <a:rPr lang="en-US" sz="1600" b="1" dirty="0">
                <a:solidFill>
                  <a:srgbClr val="FF0000"/>
                </a:solidFill>
                <a:latin typeface="Courier New" panose="02070309020205020404" pitchFamily="49" charset="0"/>
                <a:cs typeface="Courier New" panose="02070309020205020404" pitchFamily="49" charset="0"/>
              </a:rPr>
              <a:t>T</a:t>
            </a:r>
            <a:r>
              <a:rPr lang="en-US" sz="1600" b="1" baseline="30000" dirty="0">
                <a:solidFill>
                  <a:srgbClr val="FF0000"/>
                </a:solidFill>
                <a:latin typeface="Courier New" panose="02070309020205020404" pitchFamily="49" charset="0"/>
                <a:cs typeface="Courier New" panose="02070309020205020404" pitchFamily="49" charset="0"/>
              </a:rPr>
              <a:t>H</a:t>
            </a:r>
          </a:p>
          <a:p>
            <a:r>
              <a:rPr lang="en-US" sz="1600" b="1" dirty="0">
                <a:latin typeface="Courier New" panose="02070309020205020404" pitchFamily="49" charset="0"/>
                <a:cs typeface="Courier New" panose="02070309020205020404" pitchFamily="49" charset="0"/>
              </a:rPr>
              <a:t>3’-A-G-G-T-A-T-A-C-C-A-T-T-A-G-G-C</a:t>
            </a:r>
          </a:p>
        </p:txBody>
      </p:sp>
      <p:sp>
        <p:nvSpPr>
          <p:cNvPr id="54" name="TextBox 53">
            <a:extLst>
              <a:ext uri="{FF2B5EF4-FFF2-40B4-BE49-F238E27FC236}">
                <a16:creationId xmlns:a16="http://schemas.microsoft.com/office/drawing/2014/main" id="{B2FE7BE9-C385-849D-0EE2-A58FA607C996}"/>
              </a:ext>
            </a:extLst>
          </p:cNvPr>
          <p:cNvSpPr txBox="1"/>
          <p:nvPr/>
        </p:nvSpPr>
        <p:spPr>
          <a:xfrm>
            <a:off x="5508820" y="3735177"/>
            <a:ext cx="4397260" cy="584775"/>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r>
              <a:rPr lang="en-US" sz="1600" b="1" dirty="0">
                <a:latin typeface="Courier New" panose="02070309020205020404" pitchFamily="49" charset="0"/>
                <a:cs typeface="Courier New" panose="02070309020205020404" pitchFamily="49" charset="0"/>
              </a:rPr>
              <a:t>—G-T</a:t>
            </a:r>
            <a:r>
              <a:rPr lang="en-US" sz="1600" b="1" baseline="30000" dirty="0">
                <a:latin typeface="Courier New" panose="02070309020205020404" pitchFamily="49" charset="0"/>
                <a:cs typeface="Courier New" panose="02070309020205020404" pitchFamily="49" charset="0"/>
              </a:rPr>
              <a:t>OH</a:t>
            </a:r>
          </a:p>
          <a:p>
            <a:r>
              <a:rPr lang="en-US" sz="1600" b="1" dirty="0">
                <a:latin typeface="Courier New" panose="02070309020205020404" pitchFamily="49" charset="0"/>
                <a:cs typeface="Courier New" panose="02070309020205020404" pitchFamily="49" charset="0"/>
              </a:rPr>
              <a:t>3’-A-G-G-T-A-T-A-C-C-A-T-T-A-G-G-C</a:t>
            </a:r>
          </a:p>
        </p:txBody>
      </p:sp>
      <p:sp>
        <p:nvSpPr>
          <p:cNvPr id="55" name="TextBox 54">
            <a:extLst>
              <a:ext uri="{FF2B5EF4-FFF2-40B4-BE49-F238E27FC236}">
                <a16:creationId xmlns:a16="http://schemas.microsoft.com/office/drawing/2014/main" id="{07530029-20BF-35A3-2541-04ADD4653DF5}"/>
              </a:ext>
            </a:extLst>
          </p:cNvPr>
          <p:cNvSpPr txBox="1"/>
          <p:nvPr/>
        </p:nvSpPr>
        <p:spPr>
          <a:xfrm>
            <a:off x="5225447" y="4753040"/>
            <a:ext cx="4397260" cy="584775"/>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r>
              <a:rPr lang="en-US" sz="1600" b="1" dirty="0">
                <a:latin typeface="Courier New" panose="02070309020205020404" pitchFamily="49" charset="0"/>
                <a:cs typeface="Courier New" panose="02070309020205020404" pitchFamily="49" charset="0"/>
              </a:rPr>
              <a:t>—G-T-</a:t>
            </a:r>
            <a:r>
              <a:rPr lang="en-US" sz="1600" b="1" dirty="0">
                <a:solidFill>
                  <a:srgbClr val="00B050"/>
                </a:solidFill>
                <a:latin typeface="Courier New" panose="02070309020205020404" pitchFamily="49" charset="0"/>
                <a:cs typeface="Courier New" panose="02070309020205020404" pitchFamily="49" charset="0"/>
              </a:rPr>
              <a:t>A</a:t>
            </a:r>
            <a:r>
              <a:rPr lang="en-US" sz="1600" b="1" baseline="30000" dirty="0">
                <a:solidFill>
                  <a:srgbClr val="00B050"/>
                </a:solidFill>
                <a:latin typeface="Courier New" panose="02070309020205020404" pitchFamily="49" charset="0"/>
                <a:cs typeface="Courier New" panose="02070309020205020404" pitchFamily="49" charset="0"/>
              </a:rPr>
              <a:t>H</a:t>
            </a:r>
          </a:p>
          <a:p>
            <a:r>
              <a:rPr lang="en-US" sz="1600" b="1" dirty="0">
                <a:latin typeface="Courier New" panose="02070309020205020404" pitchFamily="49" charset="0"/>
                <a:cs typeface="Courier New" panose="02070309020205020404" pitchFamily="49" charset="0"/>
              </a:rPr>
              <a:t>3’-A-G-G-T-A-T-A-C-C-A-T-T-A-G-G-C</a:t>
            </a:r>
          </a:p>
        </p:txBody>
      </p:sp>
      <p:sp>
        <p:nvSpPr>
          <p:cNvPr id="56" name="TextBox 55">
            <a:extLst>
              <a:ext uri="{FF2B5EF4-FFF2-40B4-BE49-F238E27FC236}">
                <a16:creationId xmlns:a16="http://schemas.microsoft.com/office/drawing/2014/main" id="{04EBC7E0-0F34-405C-5122-5D67186127E0}"/>
              </a:ext>
            </a:extLst>
          </p:cNvPr>
          <p:cNvSpPr txBox="1"/>
          <p:nvPr/>
        </p:nvSpPr>
        <p:spPr>
          <a:xfrm>
            <a:off x="5303679" y="5629812"/>
            <a:ext cx="4397260" cy="584775"/>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r>
              <a:rPr lang="en-US" sz="1600" b="1" dirty="0">
                <a:latin typeface="Courier New" panose="02070309020205020404" pitchFamily="49" charset="0"/>
                <a:cs typeface="Courier New" panose="02070309020205020404" pitchFamily="49" charset="0"/>
              </a:rPr>
              <a:t>—G-T-A</a:t>
            </a:r>
            <a:r>
              <a:rPr lang="en-US" sz="1600" b="1" baseline="30000" dirty="0">
                <a:latin typeface="Courier New" panose="02070309020205020404" pitchFamily="49" charset="0"/>
                <a:cs typeface="Courier New" panose="02070309020205020404" pitchFamily="49" charset="0"/>
              </a:rPr>
              <a:t>OH</a:t>
            </a:r>
          </a:p>
          <a:p>
            <a:r>
              <a:rPr lang="en-US" sz="1600" b="1" dirty="0">
                <a:latin typeface="Courier New" panose="02070309020205020404" pitchFamily="49" charset="0"/>
                <a:cs typeface="Courier New" panose="02070309020205020404" pitchFamily="49" charset="0"/>
              </a:rPr>
              <a:t>3’-A-G-G-T-A-T-A-C-C-A-T-T-A-G-G-C</a:t>
            </a:r>
          </a:p>
        </p:txBody>
      </p:sp>
    </p:spTree>
    <p:extLst>
      <p:ext uri="{BB962C8B-B14F-4D97-AF65-F5344CB8AC3E}">
        <p14:creationId xmlns:p14="http://schemas.microsoft.com/office/powerpoint/2010/main" val="69931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Diagram of a scientific experiment&#10;&#10;Description automatically generated">
            <a:extLst>
              <a:ext uri="{FF2B5EF4-FFF2-40B4-BE49-F238E27FC236}">
                <a16:creationId xmlns:a16="http://schemas.microsoft.com/office/drawing/2014/main" id="{983C92A4-07AC-A4A5-FB6B-11DF8E9469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7118" y="2718034"/>
            <a:ext cx="5977113" cy="3766759"/>
          </a:xfrm>
          <a:prstGeom prst="rect">
            <a:avLst/>
          </a:prstGeom>
        </p:spPr>
      </p:pic>
      <p:sp>
        <p:nvSpPr>
          <p:cNvPr id="5" name="Title 4"/>
          <p:cNvSpPr>
            <a:spLocks noGrp="1"/>
          </p:cNvSpPr>
          <p:nvPr>
            <p:ph type="title" idx="4294967295"/>
          </p:nvPr>
        </p:nvSpPr>
        <p:spPr>
          <a:xfrm>
            <a:off x="0" y="231775"/>
            <a:ext cx="8034338" cy="827088"/>
          </a:xfrm>
        </p:spPr>
        <p:txBody>
          <a:bodyPr>
            <a:noAutofit/>
          </a:bodyPr>
          <a:lstStyle/>
          <a:p>
            <a:r>
              <a:rPr lang="en-US" sz="2706" dirty="0"/>
              <a:t>Size Determination of Fragments from DNA Sequencing Capillary Electrophoresis</a:t>
            </a:r>
          </a:p>
        </p:txBody>
      </p:sp>
      <p:pic>
        <p:nvPicPr>
          <p:cNvPr id="7" name="Content Placeholder 3">
            <a:extLst>
              <a:ext uri="{FF2B5EF4-FFF2-40B4-BE49-F238E27FC236}">
                <a16:creationId xmlns:a16="http://schemas.microsoft.com/office/drawing/2014/main" id="{11352DB9-D20C-4D86-A02E-A4FA9C5FC3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346" r="50000" b="1589"/>
          <a:stretch/>
        </p:blipFill>
        <p:spPr>
          <a:xfrm>
            <a:off x="6329778" y="1135664"/>
            <a:ext cx="1422764" cy="1582369"/>
          </a:xfrm>
          <a:prstGeom prst="rect">
            <a:avLst/>
          </a:prstGeom>
        </p:spPr>
      </p:pic>
      <p:pic>
        <p:nvPicPr>
          <p:cNvPr id="13" name="Picture 12">
            <a:extLst>
              <a:ext uri="{FF2B5EF4-FFF2-40B4-BE49-F238E27FC236}">
                <a16:creationId xmlns:a16="http://schemas.microsoft.com/office/drawing/2014/main" id="{8F89AA9F-C3D7-4D71-A9E2-946CBF8F9BDC}"/>
              </a:ext>
            </a:extLst>
          </p:cNvPr>
          <p:cNvPicPr>
            <a:picLocks noChangeAspect="1"/>
          </p:cNvPicPr>
          <p:nvPr/>
        </p:nvPicPr>
        <p:blipFill>
          <a:blip r:embed="rId5"/>
          <a:stretch>
            <a:fillRect/>
          </a:stretch>
        </p:blipFill>
        <p:spPr>
          <a:xfrm>
            <a:off x="932321" y="1215733"/>
            <a:ext cx="1231706" cy="2536070"/>
          </a:xfrm>
          <a:prstGeom prst="rect">
            <a:avLst/>
          </a:prstGeom>
        </p:spPr>
      </p:pic>
      <p:sp>
        <p:nvSpPr>
          <p:cNvPr id="9" name="TextBox 8">
            <a:extLst>
              <a:ext uri="{FF2B5EF4-FFF2-40B4-BE49-F238E27FC236}">
                <a16:creationId xmlns:a16="http://schemas.microsoft.com/office/drawing/2014/main" id="{AD18DF6C-D3F4-6908-87B0-CBA5AD0021A8}"/>
              </a:ext>
            </a:extLst>
          </p:cNvPr>
          <p:cNvSpPr txBox="1"/>
          <p:nvPr/>
        </p:nvSpPr>
        <p:spPr>
          <a:xfrm>
            <a:off x="349460" y="3865939"/>
            <a:ext cx="3758172" cy="2885534"/>
          </a:xfrm>
          <a:prstGeom prst="rect">
            <a:avLst/>
          </a:prstGeom>
          <a:noFill/>
        </p:spPr>
        <p:txBody>
          <a:bodyPr wrap="square" rtlCol="0">
            <a:spAutoFit/>
          </a:bodyPr>
          <a:lstStyle/>
          <a:p>
            <a:r>
              <a:rPr lang="en-US" sz="2052" dirty="0"/>
              <a:t>DNA has a negative charge.</a:t>
            </a:r>
          </a:p>
          <a:p>
            <a:r>
              <a:rPr lang="en-US" sz="2052" dirty="0"/>
              <a:t>It will migrate towards the anode.</a:t>
            </a:r>
          </a:p>
          <a:p>
            <a:endParaRPr lang="en-US" sz="2052" dirty="0"/>
          </a:p>
          <a:p>
            <a:r>
              <a:rPr lang="en-US" sz="2052" dirty="0"/>
              <a:t>Capillary is filled with a gel that causes separation by size.</a:t>
            </a:r>
          </a:p>
          <a:p>
            <a:endParaRPr lang="en-US" sz="2052" dirty="0"/>
          </a:p>
          <a:p>
            <a:pPr>
              <a:lnSpc>
                <a:spcPct val="150000"/>
              </a:lnSpc>
            </a:pPr>
            <a:r>
              <a:rPr lang="en-US" sz="2052" dirty="0"/>
              <a:t>DNA molecules that are smaller migrate _____________.</a:t>
            </a:r>
          </a:p>
        </p:txBody>
      </p:sp>
      <p:cxnSp>
        <p:nvCxnSpPr>
          <p:cNvPr id="18" name="Straight Arrow Connector 17">
            <a:extLst>
              <a:ext uri="{FF2B5EF4-FFF2-40B4-BE49-F238E27FC236}">
                <a16:creationId xmlns:a16="http://schemas.microsoft.com/office/drawing/2014/main" id="{7A4993C8-082D-A300-336C-1E5E3B6651BB}"/>
              </a:ext>
            </a:extLst>
          </p:cNvPr>
          <p:cNvCxnSpPr/>
          <p:nvPr/>
        </p:nvCxnSpPr>
        <p:spPr>
          <a:xfrm>
            <a:off x="7563658" y="2507960"/>
            <a:ext cx="405755" cy="5680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4E58773-A570-8EB6-8625-947DEA46DC9F}"/>
              </a:ext>
            </a:extLst>
          </p:cNvPr>
          <p:cNvCxnSpPr>
            <a:cxnSpLocks/>
          </p:cNvCxnSpPr>
          <p:nvPr/>
        </p:nvCxnSpPr>
        <p:spPr>
          <a:xfrm flipH="1">
            <a:off x="9170065" y="3135580"/>
            <a:ext cx="730359" cy="4869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890F816-F549-7255-DB44-394F2B541429}"/>
              </a:ext>
            </a:extLst>
          </p:cNvPr>
          <p:cNvSpPr txBox="1"/>
          <p:nvPr/>
        </p:nvSpPr>
        <p:spPr>
          <a:xfrm>
            <a:off x="9900424" y="2853136"/>
            <a:ext cx="2010487" cy="420115"/>
          </a:xfrm>
          <a:prstGeom prst="rect">
            <a:avLst/>
          </a:prstGeom>
          <a:noFill/>
        </p:spPr>
        <p:txBody>
          <a:bodyPr wrap="none" rtlCol="0">
            <a:spAutoFit/>
          </a:bodyPr>
          <a:lstStyle/>
          <a:p>
            <a:r>
              <a:rPr lang="en-US" sz="2130" dirty="0">
                <a:latin typeface="Arial" panose="020B0604020202020204" pitchFamily="34" charset="0"/>
                <a:cs typeface="Arial" panose="020B0604020202020204" pitchFamily="34" charset="0"/>
              </a:rPr>
              <a:t>Sample loaded</a:t>
            </a:r>
          </a:p>
        </p:txBody>
      </p:sp>
      <p:sp>
        <p:nvSpPr>
          <p:cNvPr id="25" name="TextBox 24">
            <a:extLst>
              <a:ext uri="{FF2B5EF4-FFF2-40B4-BE49-F238E27FC236}">
                <a16:creationId xmlns:a16="http://schemas.microsoft.com/office/drawing/2014/main" id="{65C38E4F-2009-35E6-B7BD-5726C3D627C1}"/>
              </a:ext>
            </a:extLst>
          </p:cNvPr>
          <p:cNvSpPr txBox="1"/>
          <p:nvPr/>
        </p:nvSpPr>
        <p:spPr>
          <a:xfrm>
            <a:off x="5708245" y="3135580"/>
            <a:ext cx="1861207" cy="747897"/>
          </a:xfrm>
          <a:prstGeom prst="rect">
            <a:avLst/>
          </a:prstGeom>
          <a:noFill/>
        </p:spPr>
        <p:txBody>
          <a:bodyPr wrap="square" rtlCol="0">
            <a:spAutoFit/>
          </a:bodyPr>
          <a:lstStyle/>
          <a:p>
            <a:r>
              <a:rPr lang="en-US" sz="2130" dirty="0">
                <a:latin typeface="Arial" panose="020B0604020202020204" pitchFamily="34" charset="0"/>
                <a:cs typeface="Arial" panose="020B0604020202020204" pitchFamily="34" charset="0"/>
              </a:rPr>
              <a:t>Fluorescence excitation</a:t>
            </a:r>
          </a:p>
        </p:txBody>
      </p:sp>
      <p:sp>
        <p:nvSpPr>
          <p:cNvPr id="26" name="TextBox 25">
            <a:extLst>
              <a:ext uri="{FF2B5EF4-FFF2-40B4-BE49-F238E27FC236}">
                <a16:creationId xmlns:a16="http://schemas.microsoft.com/office/drawing/2014/main" id="{714F2151-6F34-CDE1-690C-8941484C017D}"/>
              </a:ext>
            </a:extLst>
          </p:cNvPr>
          <p:cNvSpPr txBox="1"/>
          <p:nvPr/>
        </p:nvSpPr>
        <p:spPr>
          <a:xfrm>
            <a:off x="8638494" y="2449185"/>
            <a:ext cx="1249060" cy="420115"/>
          </a:xfrm>
          <a:prstGeom prst="rect">
            <a:avLst/>
          </a:prstGeom>
          <a:solidFill>
            <a:schemeClr val="bg1"/>
          </a:solidFill>
        </p:spPr>
        <p:txBody>
          <a:bodyPr wrap="none" rtlCol="0">
            <a:spAutoFit/>
          </a:bodyPr>
          <a:lstStyle/>
          <a:p>
            <a:r>
              <a:rPr lang="en-US" sz="2130" dirty="0">
                <a:latin typeface="Arial" panose="020B0604020202020204" pitchFamily="34" charset="0"/>
                <a:cs typeface="Arial" panose="020B0604020202020204" pitchFamily="34" charset="0"/>
              </a:rPr>
              <a:t>Capillary</a:t>
            </a:r>
          </a:p>
        </p:txBody>
      </p:sp>
      <p:sp>
        <p:nvSpPr>
          <p:cNvPr id="6" name="Date Placeholder 5">
            <a:extLst>
              <a:ext uri="{FF2B5EF4-FFF2-40B4-BE49-F238E27FC236}">
                <a16:creationId xmlns:a16="http://schemas.microsoft.com/office/drawing/2014/main" id="{B0A3578F-04EB-EAAD-8C36-8A0849842BEB}"/>
              </a:ext>
            </a:extLst>
          </p:cNvPr>
          <p:cNvSpPr>
            <a:spLocks noGrp="1"/>
          </p:cNvSpPr>
          <p:nvPr>
            <p:ph type="dt" sz="half" idx="10"/>
          </p:nvPr>
        </p:nvSpPr>
        <p:spPr/>
        <p:txBody>
          <a:bodyPr/>
          <a:lstStyle/>
          <a:p>
            <a:fld id="{A731D800-9EC3-4ACC-A804-8A6CED9289CF}" type="datetime1">
              <a:rPr lang="en-US" smtClean="0"/>
              <a:t>1/25/2025</a:t>
            </a:fld>
            <a:endParaRPr lang="en-US"/>
          </a:p>
        </p:txBody>
      </p:sp>
      <p:sp>
        <p:nvSpPr>
          <p:cNvPr id="8" name="Footer Placeholder 7">
            <a:extLst>
              <a:ext uri="{FF2B5EF4-FFF2-40B4-BE49-F238E27FC236}">
                <a16:creationId xmlns:a16="http://schemas.microsoft.com/office/drawing/2014/main" id="{1117E244-F8E3-D0DC-2AD3-60BFBAD52575}"/>
              </a:ext>
            </a:extLst>
          </p:cNvPr>
          <p:cNvSpPr>
            <a:spLocks noGrp="1"/>
          </p:cNvSpPr>
          <p:nvPr>
            <p:ph type="ftr" sz="quarter" idx="11"/>
          </p:nvPr>
        </p:nvSpPr>
        <p:spPr/>
        <p:txBody>
          <a:bodyPr/>
          <a:lstStyle/>
          <a:p>
            <a:r>
              <a:rPr lang="en-US"/>
              <a:t>Drugs and Disease Spring 2025 - Lecture 3</a:t>
            </a:r>
          </a:p>
        </p:txBody>
      </p:sp>
      <p:sp>
        <p:nvSpPr>
          <p:cNvPr id="10" name="Slide Number Placeholder 9">
            <a:extLst>
              <a:ext uri="{FF2B5EF4-FFF2-40B4-BE49-F238E27FC236}">
                <a16:creationId xmlns:a16="http://schemas.microsoft.com/office/drawing/2014/main" id="{6B9C2892-5D86-FEA1-E04D-E6DE6F88C0F7}"/>
              </a:ext>
            </a:extLst>
          </p:cNvPr>
          <p:cNvSpPr>
            <a:spLocks noGrp="1"/>
          </p:cNvSpPr>
          <p:nvPr>
            <p:ph type="sldNum" sz="quarter" idx="12"/>
          </p:nvPr>
        </p:nvSpPr>
        <p:spPr/>
        <p:txBody>
          <a:bodyPr/>
          <a:lstStyle/>
          <a:p>
            <a:fld id="{DC3BB032-4020-48F4-953B-341806DC4A2B}" type="slidenum">
              <a:rPr lang="en-US" smtClean="0"/>
              <a:t>49</a:t>
            </a:fld>
            <a:endParaRPr lang="en-US"/>
          </a:p>
        </p:txBody>
      </p:sp>
    </p:spTree>
    <p:extLst>
      <p:ext uri="{BB962C8B-B14F-4D97-AF65-F5344CB8AC3E}">
        <p14:creationId xmlns:p14="http://schemas.microsoft.com/office/powerpoint/2010/main" val="1933493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281120"/>
            <a:ext cx="10454481" cy="1216025"/>
          </a:xfrm>
        </p:spPr>
        <p:txBody>
          <a:bodyPr>
            <a:normAutofit/>
          </a:bodyPr>
          <a:lstStyle/>
          <a:p>
            <a:pPr algn="l"/>
            <a:r>
              <a:rPr lang="en-US" sz="2130" dirty="0"/>
              <a:t>Prions are improperly folded proteins that cause neurodegenerative diseases</a:t>
            </a:r>
          </a:p>
        </p:txBody>
      </p:sp>
      <p:pic>
        <p:nvPicPr>
          <p:cNvPr id="4" name="Content Placeholder 3"/>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b="2395"/>
          <a:stretch/>
        </p:blipFill>
        <p:spPr>
          <a:xfrm>
            <a:off x="232076" y="2040630"/>
            <a:ext cx="3565525" cy="3070225"/>
          </a:xfrm>
        </p:spPr>
      </p:pic>
      <p:sp>
        <p:nvSpPr>
          <p:cNvPr id="5" name="TextBox 4">
            <a:extLst>
              <a:ext uri="{FF2B5EF4-FFF2-40B4-BE49-F238E27FC236}">
                <a16:creationId xmlns:a16="http://schemas.microsoft.com/office/drawing/2014/main" id="{905E0C0F-C3C3-4459-8C9C-65A39882C2D5}"/>
              </a:ext>
            </a:extLst>
          </p:cNvPr>
          <p:cNvSpPr txBox="1"/>
          <p:nvPr/>
        </p:nvSpPr>
        <p:spPr>
          <a:xfrm>
            <a:off x="736488" y="36972"/>
            <a:ext cx="12268199" cy="523220"/>
          </a:xfrm>
          <a:prstGeom prst="rect">
            <a:avLst/>
          </a:prstGeom>
          <a:noFill/>
        </p:spPr>
        <p:txBody>
          <a:bodyPr wrap="square" rtlCol="0">
            <a:spAutoFit/>
          </a:bodyPr>
          <a:lstStyle/>
          <a:p>
            <a:pPr algn="ctr"/>
            <a:r>
              <a:rPr lang="en-US" sz="2800" dirty="0">
                <a:latin typeface="Arial" panose="020B0604020202020204" pitchFamily="34" charset="0"/>
              </a:rPr>
              <a:t>What Happens When Proteins Fold Into Different Structures?</a:t>
            </a:r>
          </a:p>
        </p:txBody>
      </p:sp>
      <p:pic>
        <p:nvPicPr>
          <p:cNvPr id="8" name="Picture 7">
            <a:extLst>
              <a:ext uri="{FF2B5EF4-FFF2-40B4-BE49-F238E27FC236}">
                <a16:creationId xmlns:a16="http://schemas.microsoft.com/office/drawing/2014/main" id="{378926A8-38A0-4FF6-A2FE-9BCAD8A8EF6D}"/>
              </a:ext>
            </a:extLst>
          </p:cNvPr>
          <p:cNvPicPr>
            <a:picLocks noChangeAspect="1"/>
          </p:cNvPicPr>
          <p:nvPr/>
        </p:nvPicPr>
        <p:blipFill rotWithShape="1">
          <a:blip r:embed="rId4">
            <a:extLst>
              <a:ext uri="{28A0092B-C50C-407E-A947-70E740481C1C}">
                <a14:useLocalDpi xmlns:a14="http://schemas.microsoft.com/office/drawing/2010/main" val="0"/>
              </a:ext>
            </a:extLst>
          </a:blip>
          <a:srcRect l="2073" t="7651" r="4372" b="5365"/>
          <a:stretch/>
        </p:blipFill>
        <p:spPr>
          <a:xfrm>
            <a:off x="5923139" y="1348583"/>
            <a:ext cx="3255090" cy="2272230"/>
          </a:xfrm>
          <a:prstGeom prst="rect">
            <a:avLst/>
          </a:prstGeom>
        </p:spPr>
      </p:pic>
      <p:pic>
        <p:nvPicPr>
          <p:cNvPr id="10" name="Picture 9">
            <a:extLst>
              <a:ext uri="{FF2B5EF4-FFF2-40B4-BE49-F238E27FC236}">
                <a16:creationId xmlns:a16="http://schemas.microsoft.com/office/drawing/2014/main" id="{0F6A7B90-8C75-4C76-A736-00B12B2709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1550" y="3829462"/>
            <a:ext cx="2312804" cy="2241797"/>
          </a:xfrm>
          <a:prstGeom prst="rect">
            <a:avLst/>
          </a:prstGeom>
        </p:spPr>
      </p:pic>
      <p:pic>
        <p:nvPicPr>
          <p:cNvPr id="11" name="Picture 2" descr="Figure 4-07">
            <a:extLst>
              <a:ext uri="{FF2B5EF4-FFF2-40B4-BE49-F238E27FC236}">
                <a16:creationId xmlns:a16="http://schemas.microsoft.com/office/drawing/2014/main" id="{3F0D9BC6-767C-31DE-B07D-3C5469E2855C}"/>
              </a:ext>
            </a:extLst>
          </p:cNvPr>
          <p:cNvPicPr>
            <a:picLocks noChangeAspect="1" noChangeArrowheads="1"/>
          </p:cNvPicPr>
          <p:nvPr/>
        </p:nvPicPr>
        <p:blipFill rotWithShape="1">
          <a:blip r:embed="rId6"/>
          <a:srcRect l="44555" r="39264" b="24108"/>
          <a:stretch/>
        </p:blipFill>
        <p:spPr bwMode="auto">
          <a:xfrm>
            <a:off x="927063" y="4575376"/>
            <a:ext cx="823818" cy="1217265"/>
          </a:xfrm>
          <a:prstGeom prst="rect">
            <a:avLst/>
          </a:prstGeom>
          <a:noFill/>
          <a:ln w="9525">
            <a:noFill/>
            <a:miter lim="800000"/>
            <a:headEnd/>
            <a:tailEnd/>
          </a:ln>
          <a:effectLst/>
        </p:spPr>
      </p:pic>
      <p:sp>
        <p:nvSpPr>
          <p:cNvPr id="14" name="TextBox 13">
            <a:extLst>
              <a:ext uri="{FF2B5EF4-FFF2-40B4-BE49-F238E27FC236}">
                <a16:creationId xmlns:a16="http://schemas.microsoft.com/office/drawing/2014/main" id="{FF2FC567-FAC4-E3F1-C4AC-51A6890B2441}"/>
              </a:ext>
            </a:extLst>
          </p:cNvPr>
          <p:cNvSpPr txBox="1"/>
          <p:nvPr/>
        </p:nvSpPr>
        <p:spPr>
          <a:xfrm>
            <a:off x="9769489" y="3364562"/>
            <a:ext cx="2550312" cy="2934458"/>
          </a:xfrm>
          <a:prstGeom prst="rect">
            <a:avLst/>
          </a:prstGeom>
          <a:noFill/>
        </p:spPr>
        <p:txBody>
          <a:bodyPr wrap="square" rtlCol="0">
            <a:spAutoFit/>
          </a:bodyPr>
          <a:lstStyle/>
          <a:p>
            <a:r>
              <a:rPr lang="en-US" sz="2052" b="1" dirty="0">
                <a:latin typeface="Arial" panose="020B0604020202020204" pitchFamily="34" charset="0"/>
              </a:rPr>
              <a:t>Unfolded protein response (UPR):</a:t>
            </a:r>
          </a:p>
          <a:p>
            <a:r>
              <a:rPr lang="en-US" sz="2052" dirty="0">
                <a:latin typeface="Arial" panose="020B0604020202020204" pitchFamily="34" charset="0"/>
              </a:rPr>
              <a:t>The presence of unfolded proteins can trigger the UPR, which can turn off protein synthesis in the cell, leading to cell death.</a:t>
            </a:r>
          </a:p>
        </p:txBody>
      </p:sp>
      <p:cxnSp>
        <p:nvCxnSpPr>
          <p:cNvPr id="16" name="Straight Arrow Connector 15">
            <a:extLst>
              <a:ext uri="{FF2B5EF4-FFF2-40B4-BE49-F238E27FC236}">
                <a16:creationId xmlns:a16="http://schemas.microsoft.com/office/drawing/2014/main" id="{8A098C8A-BFE1-3397-091B-888527A784B9}"/>
              </a:ext>
            </a:extLst>
          </p:cNvPr>
          <p:cNvCxnSpPr>
            <a:cxnSpLocks/>
          </p:cNvCxnSpPr>
          <p:nvPr/>
        </p:nvCxnSpPr>
        <p:spPr>
          <a:xfrm flipV="1">
            <a:off x="1635677" y="3490999"/>
            <a:ext cx="392702" cy="11402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4AD5417-2DBE-F6F6-8D4B-80B4F542CE3F}"/>
              </a:ext>
            </a:extLst>
          </p:cNvPr>
          <p:cNvCxnSpPr/>
          <p:nvPr/>
        </p:nvCxnSpPr>
        <p:spPr>
          <a:xfrm flipV="1">
            <a:off x="2014839" y="4960416"/>
            <a:ext cx="764775" cy="2434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9A40288-7D6D-689C-3CE2-C498873D4C6F}"/>
              </a:ext>
            </a:extLst>
          </p:cNvPr>
          <p:cNvSpPr txBox="1"/>
          <p:nvPr/>
        </p:nvSpPr>
        <p:spPr>
          <a:xfrm>
            <a:off x="2690260" y="5259312"/>
            <a:ext cx="1785322" cy="1355499"/>
          </a:xfrm>
          <a:prstGeom prst="rect">
            <a:avLst/>
          </a:prstGeom>
          <a:noFill/>
        </p:spPr>
        <p:txBody>
          <a:bodyPr wrap="square" rtlCol="0">
            <a:spAutoFit/>
          </a:bodyPr>
          <a:lstStyle/>
          <a:p>
            <a:r>
              <a:rPr lang="en-US" sz="2052" dirty="0">
                <a:latin typeface="Arial" panose="020B0604020202020204" pitchFamily="34" charset="0"/>
              </a:rPr>
              <a:t>Both forms are almost equally stable.</a:t>
            </a:r>
          </a:p>
        </p:txBody>
      </p:sp>
      <p:sp>
        <p:nvSpPr>
          <p:cNvPr id="21" name="TextBox 20">
            <a:extLst>
              <a:ext uri="{FF2B5EF4-FFF2-40B4-BE49-F238E27FC236}">
                <a16:creationId xmlns:a16="http://schemas.microsoft.com/office/drawing/2014/main" id="{1F53539D-5CA1-010D-F356-D90E7C9C0EFD}"/>
              </a:ext>
            </a:extLst>
          </p:cNvPr>
          <p:cNvSpPr txBox="1"/>
          <p:nvPr/>
        </p:nvSpPr>
        <p:spPr>
          <a:xfrm>
            <a:off x="955080" y="5757733"/>
            <a:ext cx="1236236" cy="408125"/>
          </a:xfrm>
          <a:prstGeom prst="rect">
            <a:avLst/>
          </a:prstGeom>
          <a:noFill/>
        </p:spPr>
        <p:txBody>
          <a:bodyPr wrap="none" rtlCol="0">
            <a:spAutoFit/>
          </a:bodyPr>
          <a:lstStyle/>
          <a:p>
            <a:r>
              <a:rPr lang="en-US" sz="2052" dirty="0">
                <a:latin typeface="Arial" panose="020B0604020202020204" pitchFamily="34" charset="0"/>
              </a:rPr>
              <a:t>Unfolded</a:t>
            </a:r>
          </a:p>
        </p:txBody>
      </p:sp>
      <p:sp>
        <p:nvSpPr>
          <p:cNvPr id="22" name="TextBox 21">
            <a:extLst>
              <a:ext uri="{FF2B5EF4-FFF2-40B4-BE49-F238E27FC236}">
                <a16:creationId xmlns:a16="http://schemas.microsoft.com/office/drawing/2014/main" id="{8B8CA770-A0AD-D53C-9926-F00D72360050}"/>
              </a:ext>
            </a:extLst>
          </p:cNvPr>
          <p:cNvSpPr txBox="1"/>
          <p:nvPr/>
        </p:nvSpPr>
        <p:spPr>
          <a:xfrm>
            <a:off x="81151" y="2199067"/>
            <a:ext cx="1136114" cy="408125"/>
          </a:xfrm>
          <a:prstGeom prst="rect">
            <a:avLst/>
          </a:prstGeom>
          <a:solidFill>
            <a:schemeClr val="bg1"/>
          </a:solidFill>
        </p:spPr>
        <p:txBody>
          <a:bodyPr wrap="square" rtlCol="0">
            <a:spAutoFit/>
          </a:bodyPr>
          <a:lstStyle/>
          <a:p>
            <a:r>
              <a:rPr lang="en-US" sz="2052" dirty="0">
                <a:latin typeface="Arial" panose="020B0604020202020204" pitchFamily="34" charset="0"/>
              </a:rPr>
              <a:t>Normal</a:t>
            </a:r>
          </a:p>
        </p:txBody>
      </p:sp>
      <p:sp>
        <p:nvSpPr>
          <p:cNvPr id="23" name="TextBox 22">
            <a:extLst>
              <a:ext uri="{FF2B5EF4-FFF2-40B4-BE49-F238E27FC236}">
                <a16:creationId xmlns:a16="http://schemas.microsoft.com/office/drawing/2014/main" id="{6645042C-6015-B8EC-AE72-84F9782388FE}"/>
              </a:ext>
            </a:extLst>
          </p:cNvPr>
          <p:cNvSpPr txBox="1"/>
          <p:nvPr/>
        </p:nvSpPr>
        <p:spPr>
          <a:xfrm>
            <a:off x="3751938" y="3707072"/>
            <a:ext cx="1432108" cy="1039708"/>
          </a:xfrm>
          <a:prstGeom prst="rect">
            <a:avLst/>
          </a:prstGeom>
          <a:noFill/>
        </p:spPr>
        <p:txBody>
          <a:bodyPr wrap="square" rtlCol="0">
            <a:spAutoFit/>
          </a:bodyPr>
          <a:lstStyle/>
          <a:p>
            <a:r>
              <a:rPr lang="en-US" sz="2052" dirty="0">
                <a:latin typeface="Arial" panose="020B0604020202020204" pitchFamily="34" charset="0"/>
              </a:rPr>
              <a:t>Misfolded prion protein</a:t>
            </a:r>
          </a:p>
        </p:txBody>
      </p:sp>
      <p:sp>
        <p:nvSpPr>
          <p:cNvPr id="24" name="Rectangle 23">
            <a:extLst>
              <a:ext uri="{FF2B5EF4-FFF2-40B4-BE49-F238E27FC236}">
                <a16:creationId xmlns:a16="http://schemas.microsoft.com/office/drawing/2014/main" id="{8CFBEF72-8359-E2CE-84E9-F44FA63F009D}"/>
              </a:ext>
            </a:extLst>
          </p:cNvPr>
          <p:cNvSpPr/>
          <p:nvPr/>
        </p:nvSpPr>
        <p:spPr>
          <a:xfrm>
            <a:off x="1332098" y="4094446"/>
            <a:ext cx="858979" cy="2795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6" name="TextBox 25">
            <a:extLst>
              <a:ext uri="{FF2B5EF4-FFF2-40B4-BE49-F238E27FC236}">
                <a16:creationId xmlns:a16="http://schemas.microsoft.com/office/drawing/2014/main" id="{49A58F8E-53DB-142B-DE1C-3592A8385390}"/>
              </a:ext>
            </a:extLst>
          </p:cNvPr>
          <p:cNvSpPr txBox="1"/>
          <p:nvPr/>
        </p:nvSpPr>
        <p:spPr>
          <a:xfrm>
            <a:off x="5344850" y="6427861"/>
            <a:ext cx="3826689" cy="408125"/>
          </a:xfrm>
          <a:prstGeom prst="rect">
            <a:avLst/>
          </a:prstGeom>
          <a:noFill/>
        </p:spPr>
        <p:txBody>
          <a:bodyPr wrap="none" rtlCol="0">
            <a:spAutoFit/>
          </a:bodyPr>
          <a:lstStyle/>
          <a:p>
            <a:r>
              <a:rPr lang="en-US" sz="2052" i="1" dirty="0">
                <a:solidFill>
                  <a:srgbClr val="C00000"/>
                </a:solidFill>
                <a:latin typeface="Arial" panose="020B0604020202020204" pitchFamily="34" charset="0"/>
              </a:rPr>
              <a:t>What is the effect on the brain?</a:t>
            </a:r>
          </a:p>
        </p:txBody>
      </p:sp>
      <p:sp>
        <p:nvSpPr>
          <p:cNvPr id="27" name="TextBox 26">
            <a:extLst>
              <a:ext uri="{FF2B5EF4-FFF2-40B4-BE49-F238E27FC236}">
                <a16:creationId xmlns:a16="http://schemas.microsoft.com/office/drawing/2014/main" id="{7BFD06D2-C5F2-A0D7-ADF4-57A70091E522}"/>
              </a:ext>
            </a:extLst>
          </p:cNvPr>
          <p:cNvSpPr txBox="1"/>
          <p:nvPr/>
        </p:nvSpPr>
        <p:spPr>
          <a:xfrm>
            <a:off x="9494669" y="6427861"/>
            <a:ext cx="3339376" cy="408125"/>
          </a:xfrm>
          <a:prstGeom prst="rect">
            <a:avLst/>
          </a:prstGeom>
          <a:noFill/>
        </p:spPr>
        <p:txBody>
          <a:bodyPr wrap="none" rtlCol="0">
            <a:spAutoFit/>
          </a:bodyPr>
          <a:lstStyle/>
          <a:p>
            <a:r>
              <a:rPr lang="en-US" sz="2052" i="1" dirty="0">
                <a:solidFill>
                  <a:srgbClr val="C00000"/>
                </a:solidFill>
                <a:latin typeface="Arial" panose="020B0604020202020204" pitchFamily="34" charset="0"/>
              </a:rPr>
              <a:t>Why do the brain cells die?</a:t>
            </a:r>
          </a:p>
        </p:txBody>
      </p:sp>
      <p:sp>
        <p:nvSpPr>
          <p:cNvPr id="9" name="Date Placeholder 8">
            <a:extLst>
              <a:ext uri="{FF2B5EF4-FFF2-40B4-BE49-F238E27FC236}">
                <a16:creationId xmlns:a16="http://schemas.microsoft.com/office/drawing/2014/main" id="{06FBAB0B-D4E0-B7A8-2349-3AD2F77B1754}"/>
              </a:ext>
            </a:extLst>
          </p:cNvPr>
          <p:cNvSpPr>
            <a:spLocks noGrp="1"/>
          </p:cNvSpPr>
          <p:nvPr>
            <p:ph type="dt" sz="half" idx="10"/>
          </p:nvPr>
        </p:nvSpPr>
        <p:spPr/>
        <p:txBody>
          <a:bodyPr/>
          <a:lstStyle/>
          <a:p>
            <a:fld id="{69AF9AFB-0631-4CF0-9DCC-09EA1110EAEA}" type="datetime1">
              <a:rPr lang="en-US" smtClean="0"/>
              <a:t>1/25/2025</a:t>
            </a:fld>
            <a:endParaRPr lang="en-US"/>
          </a:p>
        </p:txBody>
      </p:sp>
      <p:sp>
        <p:nvSpPr>
          <p:cNvPr id="12" name="Footer Placeholder 11">
            <a:extLst>
              <a:ext uri="{FF2B5EF4-FFF2-40B4-BE49-F238E27FC236}">
                <a16:creationId xmlns:a16="http://schemas.microsoft.com/office/drawing/2014/main" id="{40441812-0024-86A0-F976-992846B8A73D}"/>
              </a:ext>
            </a:extLst>
          </p:cNvPr>
          <p:cNvSpPr>
            <a:spLocks noGrp="1"/>
          </p:cNvSpPr>
          <p:nvPr>
            <p:ph type="ftr" sz="quarter" idx="11"/>
          </p:nvPr>
        </p:nvSpPr>
        <p:spPr/>
        <p:txBody>
          <a:bodyPr/>
          <a:lstStyle/>
          <a:p>
            <a:r>
              <a:rPr lang="en-US"/>
              <a:t>Drugs and Disease Spring 2025 - Lecture 3</a:t>
            </a:r>
          </a:p>
        </p:txBody>
      </p:sp>
      <p:sp>
        <p:nvSpPr>
          <p:cNvPr id="13" name="Slide Number Placeholder 12">
            <a:extLst>
              <a:ext uri="{FF2B5EF4-FFF2-40B4-BE49-F238E27FC236}">
                <a16:creationId xmlns:a16="http://schemas.microsoft.com/office/drawing/2014/main" id="{04796366-5929-2167-AC5E-BC38167A929C}"/>
              </a:ext>
            </a:extLst>
          </p:cNvPr>
          <p:cNvSpPr>
            <a:spLocks noGrp="1"/>
          </p:cNvSpPr>
          <p:nvPr>
            <p:ph type="sldNum" sz="quarter" idx="12"/>
          </p:nvPr>
        </p:nvSpPr>
        <p:spPr/>
        <p:txBody>
          <a:bodyPr/>
          <a:lstStyle/>
          <a:p>
            <a:fld id="{DC3BB032-4020-48F4-953B-341806DC4A2B}" type="slidenum">
              <a:rPr lang="en-US" smtClean="0"/>
              <a:t>5</a:t>
            </a:fld>
            <a:endParaRPr lang="en-US"/>
          </a:p>
        </p:txBody>
      </p:sp>
    </p:spTree>
    <p:extLst>
      <p:ext uri="{BB962C8B-B14F-4D97-AF65-F5344CB8AC3E}">
        <p14:creationId xmlns:p14="http://schemas.microsoft.com/office/powerpoint/2010/main" val="1398167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Timeline&#10;&#10;Description automatically generated with medium confidence">
            <a:extLst>
              <a:ext uri="{FF2B5EF4-FFF2-40B4-BE49-F238E27FC236}">
                <a16:creationId xmlns:a16="http://schemas.microsoft.com/office/drawing/2014/main" id="{30D46339-08F3-2067-3052-58630C0C9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6120" y="532279"/>
            <a:ext cx="4278394" cy="3850552"/>
          </a:xfrm>
          <a:prstGeom prst="rect">
            <a:avLst/>
          </a:prstGeom>
        </p:spPr>
      </p:pic>
      <p:sp>
        <p:nvSpPr>
          <p:cNvPr id="10" name="TextBox 9">
            <a:extLst>
              <a:ext uri="{FF2B5EF4-FFF2-40B4-BE49-F238E27FC236}">
                <a16:creationId xmlns:a16="http://schemas.microsoft.com/office/drawing/2014/main" id="{5F73E81E-A318-4747-BF56-8744D331BF80}"/>
              </a:ext>
            </a:extLst>
          </p:cNvPr>
          <p:cNvSpPr txBox="1"/>
          <p:nvPr/>
        </p:nvSpPr>
        <p:spPr>
          <a:xfrm>
            <a:off x="355517" y="778583"/>
            <a:ext cx="5739851" cy="5090817"/>
          </a:xfrm>
          <a:prstGeom prst="rect">
            <a:avLst/>
          </a:prstGeom>
          <a:noFill/>
        </p:spPr>
        <p:txBody>
          <a:bodyPr wrap="square" rtlCol="0">
            <a:spAutoFit/>
          </a:bodyPr>
          <a:lstStyle/>
          <a:p>
            <a:pPr defTabSz="770337"/>
            <a:r>
              <a:rPr lang="en-US" sz="1932" b="1" dirty="0">
                <a:solidFill>
                  <a:prstClr val="black"/>
                </a:solidFill>
                <a:latin typeface="Arial" panose="020B0604020202020204" pitchFamily="34" charset="0"/>
                <a:cs typeface="Arial" panose="020B0604020202020204" pitchFamily="34" charset="0"/>
              </a:rPr>
              <a:t>4. Capillary Gel Electrophoresis</a:t>
            </a:r>
          </a:p>
          <a:p>
            <a:pPr marL="240750" indent="-240750" defTabSz="770337">
              <a:spcBef>
                <a:spcPts val="579"/>
              </a:spcBef>
              <a:buFont typeface="Arial" panose="020B0604020202020204" pitchFamily="34" charset="0"/>
              <a:buChar char="•"/>
            </a:pPr>
            <a:r>
              <a:rPr lang="en-US" sz="1932" dirty="0">
                <a:solidFill>
                  <a:prstClr val="black"/>
                </a:solidFill>
                <a:latin typeface="Arial" panose="020B0604020202020204" pitchFamily="34" charset="0"/>
                <a:cs typeface="Arial" panose="020B0604020202020204" pitchFamily="34" charset="0"/>
              </a:rPr>
              <a:t>Migration due to the voltage because of the neg. charge on DNA phosphates</a:t>
            </a:r>
          </a:p>
          <a:p>
            <a:pPr marL="240750" indent="-240750" defTabSz="770337">
              <a:spcBef>
                <a:spcPts val="579"/>
              </a:spcBef>
              <a:buFont typeface="Arial" panose="020B0604020202020204" pitchFamily="34" charset="0"/>
              <a:buChar char="•"/>
            </a:pPr>
            <a:r>
              <a:rPr lang="en-US" sz="1932" dirty="0">
                <a:solidFill>
                  <a:prstClr val="black"/>
                </a:solidFill>
                <a:latin typeface="Arial" panose="020B0604020202020204" pitchFamily="34" charset="0"/>
                <a:cs typeface="Arial" panose="020B0604020202020204" pitchFamily="34" charset="0"/>
              </a:rPr>
              <a:t>Separation of DNA molecules by size, smaller travel through gel faster.</a:t>
            </a:r>
          </a:p>
          <a:p>
            <a:pPr marL="240750" indent="-240750" defTabSz="770337">
              <a:spcBef>
                <a:spcPts val="579"/>
              </a:spcBef>
              <a:buFont typeface="Arial" panose="020B0604020202020204" pitchFamily="34" charset="0"/>
              <a:buChar char="•"/>
            </a:pPr>
            <a:r>
              <a:rPr lang="en-US" sz="1932" dirty="0">
                <a:solidFill>
                  <a:prstClr val="black"/>
                </a:solidFill>
                <a:latin typeface="Arial" panose="020B0604020202020204" pitchFamily="34" charset="0"/>
                <a:cs typeface="Arial" panose="020B0604020202020204" pitchFamily="34" charset="0"/>
              </a:rPr>
              <a:t>Fragments reach the detector in the order of their length: primer+1 first, primer+2 second, etc.</a:t>
            </a:r>
          </a:p>
          <a:p>
            <a:pPr marL="240750" indent="-240750" defTabSz="770337">
              <a:spcBef>
                <a:spcPts val="579"/>
              </a:spcBef>
              <a:buFont typeface="Arial" panose="020B0604020202020204" pitchFamily="34" charset="0"/>
              <a:buChar char="•"/>
            </a:pPr>
            <a:r>
              <a:rPr lang="en-US" sz="1932" dirty="0">
                <a:solidFill>
                  <a:prstClr val="black"/>
                </a:solidFill>
                <a:latin typeface="Arial" panose="020B0604020202020204" pitchFamily="34" charset="0"/>
                <a:cs typeface="Arial" panose="020B0604020202020204" pitchFamily="34" charset="0"/>
              </a:rPr>
              <a:t>At the detector, a laser excites the fluorescence.</a:t>
            </a:r>
          </a:p>
          <a:p>
            <a:pPr marL="240750" indent="-240750" defTabSz="770337">
              <a:spcBef>
                <a:spcPts val="579"/>
              </a:spcBef>
              <a:buFont typeface="Arial" panose="020B0604020202020204" pitchFamily="34" charset="0"/>
              <a:buChar char="•"/>
            </a:pPr>
            <a:r>
              <a:rPr lang="en-US" sz="1932" dirty="0">
                <a:solidFill>
                  <a:prstClr val="black"/>
                </a:solidFill>
                <a:latin typeface="Arial" panose="020B0604020202020204" pitchFamily="34" charset="0"/>
                <a:cs typeface="Arial" panose="020B0604020202020204" pitchFamily="34" charset="0"/>
              </a:rPr>
              <a:t>Only fluorescent DNA molecules (terminated with </a:t>
            </a:r>
            <a:r>
              <a:rPr lang="en-US" sz="1932" dirty="0" err="1">
                <a:solidFill>
                  <a:prstClr val="black"/>
                </a:solidFill>
                <a:latin typeface="Arial" panose="020B0604020202020204" pitchFamily="34" charset="0"/>
                <a:cs typeface="Arial" panose="020B0604020202020204" pitchFamily="34" charset="0"/>
              </a:rPr>
              <a:t>ddNTP</a:t>
            </a:r>
            <a:r>
              <a:rPr lang="en-US" sz="1932" dirty="0">
                <a:solidFill>
                  <a:prstClr val="black"/>
                </a:solidFill>
                <a:latin typeface="Arial" panose="020B0604020202020204" pitchFamily="34" charset="0"/>
                <a:cs typeface="Arial" panose="020B0604020202020204" pitchFamily="34" charset="0"/>
              </a:rPr>
              <a:t>) give a signal.</a:t>
            </a:r>
          </a:p>
          <a:p>
            <a:pPr marL="240750" indent="-240750" defTabSz="770337">
              <a:spcBef>
                <a:spcPts val="579"/>
              </a:spcBef>
              <a:buFont typeface="Arial" panose="020B0604020202020204" pitchFamily="34" charset="0"/>
              <a:buChar char="•"/>
            </a:pPr>
            <a:r>
              <a:rPr lang="en-US" sz="1932" dirty="0">
                <a:solidFill>
                  <a:prstClr val="black"/>
                </a:solidFill>
                <a:latin typeface="Arial" panose="020B0604020202020204" pitchFamily="34" charset="0"/>
                <a:cs typeface="Arial" panose="020B0604020202020204" pitchFamily="34" charset="0"/>
              </a:rPr>
              <a:t>The color of the emitted fluorescence gives the dideoxy base at the 3’ end of the DNA fragment.</a:t>
            </a:r>
          </a:p>
          <a:p>
            <a:pPr marL="240750" indent="-240750" defTabSz="770337">
              <a:spcBef>
                <a:spcPts val="579"/>
              </a:spcBef>
              <a:buFont typeface="Arial" panose="020B0604020202020204" pitchFamily="34" charset="0"/>
              <a:buChar char="•"/>
            </a:pPr>
            <a:r>
              <a:rPr lang="en-US" sz="1932" dirty="0">
                <a:solidFill>
                  <a:prstClr val="black"/>
                </a:solidFill>
                <a:latin typeface="Arial" panose="020B0604020202020204" pitchFamily="34" charset="0"/>
                <a:cs typeface="Arial" panose="020B0604020202020204" pitchFamily="34" charset="0"/>
              </a:rPr>
              <a:t>The order of peaks gives the sequence that is complementary to the template (= strand with primer).</a:t>
            </a:r>
          </a:p>
        </p:txBody>
      </p:sp>
      <p:sp>
        <p:nvSpPr>
          <p:cNvPr id="11" name="TextBox 10">
            <a:extLst>
              <a:ext uri="{FF2B5EF4-FFF2-40B4-BE49-F238E27FC236}">
                <a16:creationId xmlns:a16="http://schemas.microsoft.com/office/drawing/2014/main" id="{4AAA7F8D-1AC6-4E17-B60A-71FC297901E6}"/>
              </a:ext>
            </a:extLst>
          </p:cNvPr>
          <p:cNvSpPr txBox="1"/>
          <p:nvPr/>
        </p:nvSpPr>
        <p:spPr>
          <a:xfrm>
            <a:off x="2053202" y="63955"/>
            <a:ext cx="9783897" cy="448905"/>
          </a:xfrm>
          <a:prstGeom prst="rect">
            <a:avLst/>
          </a:prstGeom>
          <a:noFill/>
        </p:spPr>
        <p:txBody>
          <a:bodyPr wrap="none" rtlCol="0">
            <a:spAutoFit/>
          </a:bodyPr>
          <a:lstStyle/>
          <a:p>
            <a:pPr defTabSz="770337"/>
            <a:r>
              <a:rPr lang="en-US" sz="2317" dirty="0">
                <a:solidFill>
                  <a:prstClr val="black"/>
                </a:solidFill>
                <a:latin typeface="Arial" panose="020B0604020202020204" pitchFamily="34" charset="0"/>
              </a:rPr>
              <a:t>DNA Sequencing – Analysis of Fragments to Determine Order of Addition</a:t>
            </a:r>
          </a:p>
        </p:txBody>
      </p:sp>
      <p:sp>
        <p:nvSpPr>
          <p:cNvPr id="2" name="Rectangle 1">
            <a:extLst>
              <a:ext uri="{FF2B5EF4-FFF2-40B4-BE49-F238E27FC236}">
                <a16:creationId xmlns:a16="http://schemas.microsoft.com/office/drawing/2014/main" id="{9C7CD0D3-3611-4D07-AFE2-5CC412C1CAA1}"/>
              </a:ext>
            </a:extLst>
          </p:cNvPr>
          <p:cNvSpPr/>
          <p:nvPr/>
        </p:nvSpPr>
        <p:spPr>
          <a:xfrm>
            <a:off x="2793594" y="6149299"/>
            <a:ext cx="2044278" cy="369332"/>
          </a:xfrm>
          <a:prstGeom prst="rect">
            <a:avLst/>
          </a:prstGeom>
        </p:spPr>
        <p:txBody>
          <a:bodyPr wrap="none">
            <a:spAutoFit/>
          </a:bodyPr>
          <a:lstStyle/>
          <a:p>
            <a:pPr defTabSz="770337"/>
            <a:r>
              <a:rPr lang="en-US" sz="1800" dirty="0">
                <a:solidFill>
                  <a:srgbClr val="7030A0"/>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G</a:t>
            </a:r>
            <a:r>
              <a:rPr lang="en-US" sz="1800" dirty="0">
                <a:solidFill>
                  <a:prstClr val="black"/>
                </a:solidFill>
                <a:latin typeface="Arial" panose="020B0604020202020204" pitchFamily="34" charset="0"/>
                <a:cs typeface="Arial" panose="020B0604020202020204" pitchFamily="34" charset="0"/>
              </a:rPr>
              <a:t>-</a:t>
            </a:r>
            <a:r>
              <a:rPr lang="en-US" sz="1800" dirty="0">
                <a:solidFill>
                  <a:srgbClr val="FF0000"/>
                </a:solidFill>
                <a:latin typeface="Arial" panose="020B0604020202020204" pitchFamily="34" charset="0"/>
                <a:cs typeface="Arial" panose="020B0604020202020204" pitchFamily="34" charset="0"/>
              </a:rPr>
              <a:t>T</a:t>
            </a:r>
            <a:r>
              <a:rPr lang="en-US" sz="1800" dirty="0">
                <a:solidFill>
                  <a:prstClr val="black"/>
                </a:solidFill>
                <a:latin typeface="Arial" panose="020B0604020202020204" pitchFamily="34" charset="0"/>
                <a:cs typeface="Arial" panose="020B0604020202020204" pitchFamily="34" charset="0"/>
              </a:rPr>
              <a:t>-</a:t>
            </a:r>
            <a:r>
              <a:rPr lang="en-US" sz="1800" dirty="0">
                <a:solidFill>
                  <a:srgbClr val="00B050"/>
                </a:solidFill>
                <a:latin typeface="Arial" panose="020B0604020202020204" pitchFamily="34" charset="0"/>
                <a:cs typeface="Arial" panose="020B0604020202020204" pitchFamily="34" charset="0"/>
              </a:rPr>
              <a:t>A</a:t>
            </a:r>
            <a:r>
              <a:rPr lang="en-US" sz="1800" dirty="0">
                <a:solidFill>
                  <a:prstClr val="black"/>
                </a:solidFill>
                <a:latin typeface="Arial" panose="020B0604020202020204" pitchFamily="34" charset="0"/>
                <a:cs typeface="Arial" panose="020B0604020202020204" pitchFamily="34" charset="0"/>
              </a:rPr>
              <a:t>-</a:t>
            </a:r>
            <a:r>
              <a:rPr lang="en-US" sz="1800" dirty="0">
                <a:solidFill>
                  <a:srgbClr val="00B050"/>
                </a:solidFill>
                <a:latin typeface="Arial" panose="020B0604020202020204" pitchFamily="34" charset="0"/>
                <a:cs typeface="Arial" panose="020B0604020202020204" pitchFamily="34" charset="0"/>
              </a:rPr>
              <a:t>A</a:t>
            </a:r>
            <a:r>
              <a:rPr lang="en-US" sz="1800" dirty="0">
                <a:solidFill>
                  <a:prstClr val="black"/>
                </a:solidFill>
                <a:latin typeface="Arial" panose="020B0604020202020204" pitchFamily="34" charset="0"/>
                <a:cs typeface="Arial" panose="020B0604020202020204" pitchFamily="34" charset="0"/>
              </a:rPr>
              <a:t>-</a:t>
            </a:r>
            <a:r>
              <a:rPr lang="en-US" sz="1800" dirty="0">
                <a:solidFill>
                  <a:srgbClr val="FF0000"/>
                </a:solidFill>
                <a:latin typeface="Arial" panose="020B0604020202020204" pitchFamily="34" charset="0"/>
                <a:cs typeface="Arial" panose="020B0604020202020204" pitchFamily="34" charset="0"/>
              </a:rPr>
              <a:t>T</a:t>
            </a:r>
            <a:r>
              <a:rPr lang="en-US" sz="1800" dirty="0">
                <a:solidFill>
                  <a:prstClr val="black"/>
                </a:solidFill>
                <a:latin typeface="Arial" panose="020B0604020202020204" pitchFamily="34" charset="0"/>
                <a:cs typeface="Arial" panose="020B0604020202020204" pitchFamily="34" charset="0"/>
              </a:rPr>
              <a:t>-</a:t>
            </a:r>
            <a:r>
              <a:rPr lang="en-US" sz="1800" dirty="0">
                <a:solidFill>
                  <a:srgbClr val="0D08EA"/>
                </a:solidFill>
                <a:latin typeface="Arial" panose="020B0604020202020204" pitchFamily="34" charset="0"/>
                <a:cs typeface="Arial" panose="020B0604020202020204" pitchFamily="34" charset="0"/>
              </a:rPr>
              <a:t>C</a:t>
            </a:r>
            <a:r>
              <a:rPr lang="en-US" sz="1800" dirty="0">
                <a:solidFill>
                  <a:prstClr val="black"/>
                </a:solidFill>
                <a:latin typeface="Arial" panose="020B0604020202020204" pitchFamily="34" charset="0"/>
                <a:cs typeface="Arial" panose="020B0604020202020204" pitchFamily="34" charset="0"/>
              </a:rPr>
              <a:t>-</a:t>
            </a:r>
            <a:r>
              <a:rPr lang="en-US" sz="1800" dirty="0">
                <a:solidFill>
                  <a:srgbClr val="0D08EA"/>
                </a:solidFill>
                <a:latin typeface="Arial" panose="020B0604020202020204" pitchFamily="34" charset="0"/>
                <a:cs typeface="Arial" panose="020B0604020202020204" pitchFamily="34" charset="0"/>
              </a:rPr>
              <a:t>C</a:t>
            </a:r>
            <a:r>
              <a:rPr lang="en-US" sz="1800" dirty="0">
                <a:solidFill>
                  <a:prstClr val="black"/>
                </a:solidFill>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G</a:t>
            </a:r>
          </a:p>
        </p:txBody>
      </p:sp>
      <p:sp>
        <p:nvSpPr>
          <p:cNvPr id="13" name="TextBox 12">
            <a:extLst>
              <a:ext uri="{FF2B5EF4-FFF2-40B4-BE49-F238E27FC236}">
                <a16:creationId xmlns:a16="http://schemas.microsoft.com/office/drawing/2014/main" id="{B326763F-018A-4B51-8AFF-4E6E581CA74C}"/>
              </a:ext>
            </a:extLst>
          </p:cNvPr>
          <p:cNvSpPr txBox="1"/>
          <p:nvPr/>
        </p:nvSpPr>
        <p:spPr>
          <a:xfrm>
            <a:off x="6248628" y="5124890"/>
            <a:ext cx="1500492" cy="984308"/>
          </a:xfrm>
          <a:prstGeom prst="rect">
            <a:avLst/>
          </a:prstGeom>
          <a:noFill/>
        </p:spPr>
        <p:txBody>
          <a:bodyPr wrap="square" rtlCol="0">
            <a:spAutoFit/>
          </a:bodyPr>
          <a:lstStyle/>
          <a:p>
            <a:r>
              <a:rPr lang="en-US" sz="1932" dirty="0">
                <a:latin typeface="Arial" panose="020B0604020202020204" pitchFamily="34" charset="0"/>
              </a:rPr>
              <a:t>Fluorescent output over time.</a:t>
            </a:r>
          </a:p>
        </p:txBody>
      </p:sp>
      <p:sp>
        <p:nvSpPr>
          <p:cNvPr id="14" name="TextBox 13">
            <a:extLst>
              <a:ext uri="{FF2B5EF4-FFF2-40B4-BE49-F238E27FC236}">
                <a16:creationId xmlns:a16="http://schemas.microsoft.com/office/drawing/2014/main" id="{73A8D5B5-DBDC-45E0-B5C5-7D7A2DC3B473}"/>
              </a:ext>
            </a:extLst>
          </p:cNvPr>
          <p:cNvSpPr txBox="1"/>
          <p:nvPr/>
        </p:nvSpPr>
        <p:spPr>
          <a:xfrm rot="19188837">
            <a:off x="7417498" y="4404299"/>
            <a:ext cx="2266254" cy="307777"/>
          </a:xfrm>
          <a:prstGeom prst="rect">
            <a:avLst/>
          </a:prstGeom>
          <a:noFill/>
        </p:spPr>
        <p:txBody>
          <a:bodyPr wrap="square">
            <a:spAutoFit/>
          </a:bodyPr>
          <a:lstStyle/>
          <a:p>
            <a:pPr defTabSz="770337"/>
            <a:r>
              <a:rPr lang="en-US" sz="1400" u="sng" dirty="0">
                <a:solidFill>
                  <a:schemeClr val="bg1">
                    <a:lumMod val="50000"/>
                  </a:schemeClr>
                </a:solidFill>
                <a:highlight>
                  <a:srgbClr val="C0C0C0"/>
                </a:highlight>
                <a:latin typeface="Arial" panose="020B0604020202020204" pitchFamily="34" charset="0"/>
              </a:rPr>
              <a:t>C-A-T-A-T-G</a:t>
            </a:r>
            <a:r>
              <a:rPr lang="en-US" sz="1400" dirty="0">
                <a:solidFill>
                  <a:prstClr val="black"/>
                </a:solidFill>
                <a:highlight>
                  <a:srgbClr val="C0C0C0"/>
                </a:highlight>
                <a:latin typeface="Arial" panose="020B0604020202020204" pitchFamily="34" charset="0"/>
              </a:rPr>
              <a:t>-</a:t>
            </a:r>
            <a:r>
              <a:rPr lang="en-US" sz="1400" b="1" dirty="0">
                <a:latin typeface="Arial" panose="020B0604020202020204" pitchFamily="34" charset="0"/>
              </a:rPr>
              <a:t>G</a:t>
            </a:r>
          </a:p>
        </p:txBody>
      </p:sp>
      <p:sp>
        <p:nvSpPr>
          <p:cNvPr id="16" name="TextBox 15">
            <a:extLst>
              <a:ext uri="{FF2B5EF4-FFF2-40B4-BE49-F238E27FC236}">
                <a16:creationId xmlns:a16="http://schemas.microsoft.com/office/drawing/2014/main" id="{EACEE699-DB0A-41A3-9F40-2EC12CCE1A58}"/>
              </a:ext>
            </a:extLst>
          </p:cNvPr>
          <p:cNvSpPr txBox="1"/>
          <p:nvPr/>
        </p:nvSpPr>
        <p:spPr>
          <a:xfrm rot="19180523">
            <a:off x="7930563" y="4632717"/>
            <a:ext cx="1657256" cy="307777"/>
          </a:xfrm>
          <a:prstGeom prst="rect">
            <a:avLst/>
          </a:prstGeom>
          <a:noFill/>
        </p:spPr>
        <p:txBody>
          <a:bodyPr wrap="square">
            <a:spAutoFit/>
          </a:bodyPr>
          <a:lstStyle/>
          <a:p>
            <a:pPr defTabSz="770337"/>
            <a:r>
              <a:rPr lang="en-US" sz="1400" u="sng" dirty="0">
                <a:solidFill>
                  <a:schemeClr val="bg1">
                    <a:lumMod val="50000"/>
                  </a:schemeClr>
                </a:solidFill>
                <a:highlight>
                  <a:srgbClr val="C0C0C0"/>
                </a:highlight>
                <a:latin typeface="Arial" panose="020B0604020202020204" pitchFamily="34" charset="0"/>
              </a:rPr>
              <a:t>C-A-T-A-T-G</a:t>
            </a:r>
            <a:r>
              <a:rPr lang="en-US" sz="1400" dirty="0">
                <a:solidFill>
                  <a:prstClr val="black"/>
                </a:solidFill>
                <a:latin typeface="Arial" panose="020B0604020202020204" pitchFamily="34" charset="0"/>
              </a:rPr>
              <a:t>-G-</a:t>
            </a:r>
            <a:r>
              <a:rPr lang="en-US" sz="1400" b="1" dirty="0">
                <a:solidFill>
                  <a:srgbClr val="FF0000"/>
                </a:solidFill>
                <a:latin typeface="Arial" panose="020B0604020202020204" pitchFamily="34" charset="0"/>
              </a:rPr>
              <a:t>T</a:t>
            </a:r>
          </a:p>
        </p:txBody>
      </p:sp>
      <p:sp>
        <p:nvSpPr>
          <p:cNvPr id="20" name="TextBox 19">
            <a:extLst>
              <a:ext uri="{FF2B5EF4-FFF2-40B4-BE49-F238E27FC236}">
                <a16:creationId xmlns:a16="http://schemas.microsoft.com/office/drawing/2014/main" id="{97CE644E-93C3-4F2A-B979-8EF85B48621C}"/>
              </a:ext>
            </a:extLst>
          </p:cNvPr>
          <p:cNvSpPr txBox="1"/>
          <p:nvPr/>
        </p:nvSpPr>
        <p:spPr>
          <a:xfrm rot="18985534">
            <a:off x="8327804" y="4673634"/>
            <a:ext cx="1823184" cy="307777"/>
          </a:xfrm>
          <a:prstGeom prst="rect">
            <a:avLst/>
          </a:prstGeom>
          <a:noFill/>
        </p:spPr>
        <p:txBody>
          <a:bodyPr wrap="square">
            <a:spAutoFit/>
          </a:bodyPr>
          <a:lstStyle/>
          <a:p>
            <a:pPr defTabSz="770337"/>
            <a:r>
              <a:rPr lang="en-US" sz="1400" u="sng" dirty="0">
                <a:solidFill>
                  <a:schemeClr val="bg1">
                    <a:lumMod val="50000"/>
                  </a:schemeClr>
                </a:solidFill>
                <a:highlight>
                  <a:srgbClr val="C0C0C0"/>
                </a:highlight>
                <a:latin typeface="Arial" panose="020B0604020202020204" pitchFamily="34" charset="0"/>
              </a:rPr>
              <a:t>C-A-T-A-T-G</a:t>
            </a:r>
            <a:r>
              <a:rPr lang="en-US" sz="1400" dirty="0">
                <a:solidFill>
                  <a:prstClr val="black"/>
                </a:solidFill>
                <a:latin typeface="Arial" panose="020B0604020202020204" pitchFamily="34" charset="0"/>
              </a:rPr>
              <a:t>-G-T-</a:t>
            </a:r>
            <a:r>
              <a:rPr lang="en-US" sz="1400" b="1" dirty="0">
                <a:solidFill>
                  <a:srgbClr val="00B050"/>
                </a:solidFill>
                <a:latin typeface="Arial" panose="020B0604020202020204" pitchFamily="34" charset="0"/>
              </a:rPr>
              <a:t>A</a:t>
            </a:r>
          </a:p>
        </p:txBody>
      </p:sp>
      <p:sp>
        <p:nvSpPr>
          <p:cNvPr id="21" name="TextBox 20">
            <a:extLst>
              <a:ext uri="{FF2B5EF4-FFF2-40B4-BE49-F238E27FC236}">
                <a16:creationId xmlns:a16="http://schemas.microsoft.com/office/drawing/2014/main" id="{DEF7F95C-E884-468B-8BC1-004AB0930B62}"/>
              </a:ext>
            </a:extLst>
          </p:cNvPr>
          <p:cNvSpPr txBox="1"/>
          <p:nvPr/>
        </p:nvSpPr>
        <p:spPr>
          <a:xfrm rot="18985534">
            <a:off x="8813475" y="4535659"/>
            <a:ext cx="2164070" cy="307777"/>
          </a:xfrm>
          <a:prstGeom prst="rect">
            <a:avLst/>
          </a:prstGeom>
          <a:noFill/>
        </p:spPr>
        <p:txBody>
          <a:bodyPr wrap="square">
            <a:spAutoFit/>
          </a:bodyPr>
          <a:lstStyle/>
          <a:p>
            <a:pPr defTabSz="770337"/>
            <a:r>
              <a:rPr lang="en-US" sz="1400" u="sng" dirty="0">
                <a:solidFill>
                  <a:schemeClr val="bg1">
                    <a:lumMod val="50000"/>
                  </a:schemeClr>
                </a:solidFill>
                <a:highlight>
                  <a:srgbClr val="C0C0C0"/>
                </a:highlight>
                <a:latin typeface="Arial" panose="020B0604020202020204" pitchFamily="34" charset="0"/>
              </a:rPr>
              <a:t>C-A-T-A-T-G</a:t>
            </a:r>
            <a:r>
              <a:rPr lang="en-US" sz="1400" dirty="0">
                <a:solidFill>
                  <a:prstClr val="black"/>
                </a:solidFill>
                <a:latin typeface="Arial" panose="020B0604020202020204" pitchFamily="34" charset="0"/>
              </a:rPr>
              <a:t>-G-T-A-</a:t>
            </a:r>
            <a:r>
              <a:rPr lang="en-US" sz="1400" b="1" dirty="0">
                <a:solidFill>
                  <a:srgbClr val="00B050"/>
                </a:solidFill>
                <a:latin typeface="Arial" panose="020B0604020202020204" pitchFamily="34" charset="0"/>
              </a:rPr>
              <a:t>A</a:t>
            </a:r>
          </a:p>
        </p:txBody>
      </p:sp>
      <p:graphicFrame>
        <p:nvGraphicFramePr>
          <p:cNvPr id="15" name="Chart 14">
            <a:extLst>
              <a:ext uri="{FF2B5EF4-FFF2-40B4-BE49-F238E27FC236}">
                <a16:creationId xmlns:a16="http://schemas.microsoft.com/office/drawing/2014/main" id="{85D7AB19-A9AB-C17A-961D-32DB73988EDC}"/>
              </a:ext>
            </a:extLst>
          </p:cNvPr>
          <p:cNvGraphicFramePr>
            <a:graphicFrameLocks/>
          </p:cNvGraphicFramePr>
          <p:nvPr/>
        </p:nvGraphicFramePr>
        <p:xfrm>
          <a:off x="7290668" y="5179992"/>
          <a:ext cx="4415269" cy="1938614"/>
        </p:xfrm>
        <a:graphic>
          <a:graphicData uri="http://schemas.openxmlformats.org/drawingml/2006/chart">
            <c:chart xmlns:c="http://schemas.openxmlformats.org/drawingml/2006/chart" xmlns:r="http://schemas.openxmlformats.org/officeDocument/2006/relationships" r:id="rId4"/>
          </a:graphicData>
        </a:graphic>
      </p:graphicFrame>
      <p:sp>
        <p:nvSpPr>
          <p:cNvPr id="23" name="TextBox 22">
            <a:extLst>
              <a:ext uri="{FF2B5EF4-FFF2-40B4-BE49-F238E27FC236}">
                <a16:creationId xmlns:a16="http://schemas.microsoft.com/office/drawing/2014/main" id="{B7ACAF55-57B1-C5D0-1544-E7A520FF87E6}"/>
              </a:ext>
            </a:extLst>
          </p:cNvPr>
          <p:cNvSpPr txBox="1"/>
          <p:nvPr/>
        </p:nvSpPr>
        <p:spPr>
          <a:xfrm rot="18985534">
            <a:off x="9200415" y="4548723"/>
            <a:ext cx="2391080" cy="307777"/>
          </a:xfrm>
          <a:prstGeom prst="rect">
            <a:avLst/>
          </a:prstGeom>
          <a:noFill/>
        </p:spPr>
        <p:txBody>
          <a:bodyPr wrap="square">
            <a:spAutoFit/>
          </a:bodyPr>
          <a:lstStyle/>
          <a:p>
            <a:pPr defTabSz="770337"/>
            <a:r>
              <a:rPr lang="en-US" sz="1400" u="sng" dirty="0">
                <a:solidFill>
                  <a:schemeClr val="bg1">
                    <a:lumMod val="50000"/>
                  </a:schemeClr>
                </a:solidFill>
                <a:highlight>
                  <a:srgbClr val="C0C0C0"/>
                </a:highlight>
                <a:latin typeface="Arial" panose="020B0604020202020204" pitchFamily="34" charset="0"/>
              </a:rPr>
              <a:t>C-A-T-A-T-G</a:t>
            </a:r>
            <a:r>
              <a:rPr lang="en-US" sz="1400" dirty="0">
                <a:solidFill>
                  <a:prstClr val="black"/>
                </a:solidFill>
                <a:latin typeface="Arial" panose="020B0604020202020204" pitchFamily="34" charset="0"/>
              </a:rPr>
              <a:t>-G-T-A-</a:t>
            </a:r>
            <a:r>
              <a:rPr lang="en-US" sz="1400" dirty="0">
                <a:latin typeface="Arial" panose="020B0604020202020204" pitchFamily="34" charset="0"/>
              </a:rPr>
              <a:t>A</a:t>
            </a:r>
            <a:r>
              <a:rPr lang="en-US" sz="1400" b="1" dirty="0">
                <a:latin typeface="Arial" panose="020B0604020202020204" pitchFamily="34" charset="0"/>
              </a:rPr>
              <a:t>-</a:t>
            </a:r>
            <a:r>
              <a:rPr lang="en-US" sz="1400" b="1" dirty="0">
                <a:solidFill>
                  <a:srgbClr val="FF0000"/>
                </a:solidFill>
                <a:latin typeface="Arial" panose="020B0604020202020204" pitchFamily="34" charset="0"/>
              </a:rPr>
              <a:t>T</a:t>
            </a:r>
          </a:p>
        </p:txBody>
      </p:sp>
      <p:cxnSp>
        <p:nvCxnSpPr>
          <p:cNvPr id="25" name="Straight Arrow Connector 24">
            <a:extLst>
              <a:ext uri="{FF2B5EF4-FFF2-40B4-BE49-F238E27FC236}">
                <a16:creationId xmlns:a16="http://schemas.microsoft.com/office/drawing/2014/main" id="{6032C3DB-9266-08FC-14E8-E46F541A6F22}"/>
              </a:ext>
            </a:extLst>
          </p:cNvPr>
          <p:cNvCxnSpPr/>
          <p:nvPr/>
        </p:nvCxnSpPr>
        <p:spPr>
          <a:xfrm>
            <a:off x="8263620" y="7180618"/>
            <a:ext cx="27173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51CA3AB-AC09-A4B9-BB3B-63711E90D059}"/>
              </a:ext>
            </a:extLst>
          </p:cNvPr>
          <p:cNvSpPr txBox="1"/>
          <p:nvPr/>
        </p:nvSpPr>
        <p:spPr>
          <a:xfrm>
            <a:off x="9055139" y="6876403"/>
            <a:ext cx="725327" cy="389658"/>
          </a:xfrm>
          <a:prstGeom prst="rect">
            <a:avLst/>
          </a:prstGeom>
          <a:noFill/>
        </p:spPr>
        <p:txBody>
          <a:bodyPr wrap="none" rtlCol="0">
            <a:spAutoFit/>
          </a:bodyPr>
          <a:lstStyle/>
          <a:p>
            <a:pPr algn="l"/>
            <a:r>
              <a:rPr lang="en-US" sz="1932" dirty="0">
                <a:latin typeface="Arial" panose="020B0604020202020204" pitchFamily="34" charset="0"/>
                <a:cs typeface="Arial" panose="020B0604020202020204" pitchFamily="34" charset="0"/>
              </a:rPr>
              <a:t>Time</a:t>
            </a:r>
          </a:p>
        </p:txBody>
      </p:sp>
      <p:grpSp>
        <p:nvGrpSpPr>
          <p:cNvPr id="12" name="Group 11">
            <a:extLst>
              <a:ext uri="{FF2B5EF4-FFF2-40B4-BE49-F238E27FC236}">
                <a16:creationId xmlns:a16="http://schemas.microsoft.com/office/drawing/2014/main" id="{07F9E273-1B2E-C74B-5589-17210B6BB85E}"/>
              </a:ext>
            </a:extLst>
          </p:cNvPr>
          <p:cNvGrpSpPr/>
          <p:nvPr/>
        </p:nvGrpSpPr>
        <p:grpSpPr>
          <a:xfrm>
            <a:off x="7573203" y="4009222"/>
            <a:ext cx="396675" cy="491695"/>
            <a:chOff x="7595898" y="4292340"/>
            <a:chExt cx="396675" cy="491695"/>
          </a:xfrm>
        </p:grpSpPr>
        <p:cxnSp>
          <p:nvCxnSpPr>
            <p:cNvPr id="30" name="Straight Arrow Connector 29">
              <a:extLst>
                <a:ext uri="{FF2B5EF4-FFF2-40B4-BE49-F238E27FC236}">
                  <a16:creationId xmlns:a16="http://schemas.microsoft.com/office/drawing/2014/main" id="{CDCA713B-358A-D1FE-2EFD-3510F3C18605}"/>
                </a:ext>
              </a:extLst>
            </p:cNvPr>
            <p:cNvCxnSpPr/>
            <p:nvPr/>
          </p:nvCxnSpPr>
          <p:spPr>
            <a:xfrm flipH="1">
              <a:off x="7595898" y="4292340"/>
              <a:ext cx="220764" cy="367939"/>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FD8052F-360C-85F7-1F03-6EE2ACBE7DAB}"/>
                </a:ext>
              </a:extLst>
            </p:cNvPr>
            <p:cNvCxnSpPr/>
            <p:nvPr/>
          </p:nvCxnSpPr>
          <p:spPr>
            <a:xfrm>
              <a:off x="7821489" y="4292340"/>
              <a:ext cx="171084" cy="367939"/>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E2FA787-3B90-8B74-F9C3-A722DCD65DFC}"/>
                </a:ext>
              </a:extLst>
            </p:cNvPr>
            <p:cNvCxnSpPr/>
            <p:nvPr/>
          </p:nvCxnSpPr>
          <p:spPr>
            <a:xfrm flipH="1">
              <a:off x="7795294" y="4292340"/>
              <a:ext cx="21369" cy="491695"/>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01966BD8-9131-422C-37BE-4994D33FF715}"/>
              </a:ext>
            </a:extLst>
          </p:cNvPr>
          <p:cNvSpPr txBox="1"/>
          <p:nvPr/>
        </p:nvSpPr>
        <p:spPr>
          <a:xfrm>
            <a:off x="6267253" y="872328"/>
            <a:ext cx="1120820" cy="686983"/>
          </a:xfrm>
          <a:prstGeom prst="rect">
            <a:avLst/>
          </a:prstGeom>
          <a:noFill/>
        </p:spPr>
        <p:txBody>
          <a:bodyPr wrap="none" rtlCol="0">
            <a:spAutoFit/>
          </a:bodyPr>
          <a:lstStyle/>
          <a:p>
            <a:pPr algn="l"/>
            <a:r>
              <a:rPr lang="en-US" sz="1932" dirty="0">
                <a:latin typeface="Arial" panose="020B0604020202020204" pitchFamily="34" charset="0"/>
                <a:cs typeface="Arial" panose="020B0604020202020204" pitchFamily="34" charset="0"/>
              </a:rPr>
              <a:t>Fluor.</a:t>
            </a:r>
          </a:p>
          <a:p>
            <a:pPr algn="l"/>
            <a:r>
              <a:rPr lang="en-US" sz="1932" dirty="0">
                <a:latin typeface="Arial" panose="020B0604020202020204" pitchFamily="34" charset="0"/>
                <a:cs typeface="Arial" panose="020B0604020202020204" pitchFamily="34" charset="0"/>
              </a:rPr>
              <a:t>Detector</a:t>
            </a:r>
          </a:p>
        </p:txBody>
      </p:sp>
      <p:sp>
        <p:nvSpPr>
          <p:cNvPr id="7" name="Rectangle 6">
            <a:extLst>
              <a:ext uri="{FF2B5EF4-FFF2-40B4-BE49-F238E27FC236}">
                <a16:creationId xmlns:a16="http://schemas.microsoft.com/office/drawing/2014/main" id="{1AF749FA-15EC-49B3-3C6B-567675B79A5A}"/>
              </a:ext>
            </a:extLst>
          </p:cNvPr>
          <p:cNvSpPr/>
          <p:nvPr/>
        </p:nvSpPr>
        <p:spPr>
          <a:xfrm>
            <a:off x="7658803" y="1646237"/>
            <a:ext cx="136491" cy="27701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38"/>
          </a:p>
        </p:txBody>
      </p:sp>
      <p:sp>
        <p:nvSpPr>
          <p:cNvPr id="22" name="TextBox 21">
            <a:extLst>
              <a:ext uri="{FF2B5EF4-FFF2-40B4-BE49-F238E27FC236}">
                <a16:creationId xmlns:a16="http://schemas.microsoft.com/office/drawing/2014/main" id="{044CCA5D-A6E6-74CB-ABC9-DE484203D8E6}"/>
              </a:ext>
            </a:extLst>
          </p:cNvPr>
          <p:cNvSpPr txBox="1"/>
          <p:nvPr/>
        </p:nvSpPr>
        <p:spPr>
          <a:xfrm rot="18985534">
            <a:off x="9554337" y="4514612"/>
            <a:ext cx="2712952" cy="307777"/>
          </a:xfrm>
          <a:prstGeom prst="rect">
            <a:avLst/>
          </a:prstGeom>
          <a:noFill/>
        </p:spPr>
        <p:txBody>
          <a:bodyPr wrap="square">
            <a:spAutoFit/>
          </a:bodyPr>
          <a:lstStyle/>
          <a:p>
            <a:pPr defTabSz="770337"/>
            <a:r>
              <a:rPr lang="en-US" sz="1400" u="sng" dirty="0">
                <a:solidFill>
                  <a:schemeClr val="bg1">
                    <a:lumMod val="50000"/>
                  </a:schemeClr>
                </a:solidFill>
                <a:highlight>
                  <a:srgbClr val="C0C0C0"/>
                </a:highlight>
                <a:latin typeface="Arial" panose="020B0604020202020204" pitchFamily="34" charset="0"/>
              </a:rPr>
              <a:t>C-A-T-A-T-G</a:t>
            </a:r>
            <a:r>
              <a:rPr lang="en-US" sz="1400" dirty="0">
                <a:solidFill>
                  <a:prstClr val="black"/>
                </a:solidFill>
                <a:latin typeface="Arial" panose="020B0604020202020204" pitchFamily="34" charset="0"/>
              </a:rPr>
              <a:t>-</a:t>
            </a:r>
            <a:r>
              <a:rPr lang="en-US" sz="1400" dirty="0">
                <a:latin typeface="Arial" panose="020B0604020202020204" pitchFamily="34" charset="0"/>
              </a:rPr>
              <a:t>G-T-A-A-T-</a:t>
            </a:r>
            <a:r>
              <a:rPr lang="en-US" sz="1400" b="1" dirty="0">
                <a:solidFill>
                  <a:srgbClr val="0000FF"/>
                </a:solidFill>
                <a:latin typeface="Arial" panose="020B0604020202020204" pitchFamily="34" charset="0"/>
              </a:rPr>
              <a:t>C</a:t>
            </a:r>
          </a:p>
        </p:txBody>
      </p:sp>
      <p:sp>
        <p:nvSpPr>
          <p:cNvPr id="24" name="TextBox 23">
            <a:extLst>
              <a:ext uri="{FF2B5EF4-FFF2-40B4-BE49-F238E27FC236}">
                <a16:creationId xmlns:a16="http://schemas.microsoft.com/office/drawing/2014/main" id="{13E3E532-BE48-59D3-2E1E-A590E0F512B9}"/>
              </a:ext>
            </a:extLst>
          </p:cNvPr>
          <p:cNvSpPr txBox="1"/>
          <p:nvPr/>
        </p:nvSpPr>
        <p:spPr>
          <a:xfrm rot="18985534">
            <a:off x="9877472" y="4459624"/>
            <a:ext cx="3066644" cy="307777"/>
          </a:xfrm>
          <a:prstGeom prst="rect">
            <a:avLst/>
          </a:prstGeom>
          <a:noFill/>
        </p:spPr>
        <p:txBody>
          <a:bodyPr wrap="square">
            <a:spAutoFit/>
          </a:bodyPr>
          <a:lstStyle/>
          <a:p>
            <a:pPr defTabSz="770337"/>
            <a:r>
              <a:rPr lang="en-US" sz="1400" u="sng" dirty="0">
                <a:solidFill>
                  <a:schemeClr val="bg1">
                    <a:lumMod val="50000"/>
                  </a:schemeClr>
                </a:solidFill>
                <a:highlight>
                  <a:srgbClr val="C0C0C0"/>
                </a:highlight>
                <a:latin typeface="Arial" panose="020B0604020202020204" pitchFamily="34" charset="0"/>
              </a:rPr>
              <a:t>C-A-T-A-T-G</a:t>
            </a:r>
            <a:r>
              <a:rPr lang="en-US" sz="1400" dirty="0">
                <a:solidFill>
                  <a:prstClr val="black"/>
                </a:solidFill>
                <a:latin typeface="Arial" panose="020B0604020202020204" pitchFamily="34" charset="0"/>
              </a:rPr>
              <a:t>-</a:t>
            </a:r>
            <a:r>
              <a:rPr lang="en-US" sz="1400" dirty="0">
                <a:latin typeface="Arial" panose="020B0604020202020204" pitchFamily="34" charset="0"/>
              </a:rPr>
              <a:t>G-T-A-A-T-C-</a:t>
            </a:r>
            <a:r>
              <a:rPr lang="en-US" sz="1400" b="1" dirty="0">
                <a:solidFill>
                  <a:srgbClr val="0000FF"/>
                </a:solidFill>
                <a:latin typeface="Arial" panose="020B0604020202020204" pitchFamily="34" charset="0"/>
              </a:rPr>
              <a:t>C</a:t>
            </a:r>
          </a:p>
        </p:txBody>
      </p:sp>
      <p:sp>
        <p:nvSpPr>
          <p:cNvPr id="27" name="TextBox 26">
            <a:extLst>
              <a:ext uri="{FF2B5EF4-FFF2-40B4-BE49-F238E27FC236}">
                <a16:creationId xmlns:a16="http://schemas.microsoft.com/office/drawing/2014/main" id="{A72FA540-5EDD-4644-2AFA-25D3B95BCAD5}"/>
              </a:ext>
            </a:extLst>
          </p:cNvPr>
          <p:cNvSpPr txBox="1"/>
          <p:nvPr/>
        </p:nvSpPr>
        <p:spPr>
          <a:xfrm rot="18985534">
            <a:off x="10388006" y="4523496"/>
            <a:ext cx="2795950" cy="307777"/>
          </a:xfrm>
          <a:prstGeom prst="rect">
            <a:avLst/>
          </a:prstGeom>
          <a:noFill/>
        </p:spPr>
        <p:txBody>
          <a:bodyPr wrap="square">
            <a:spAutoFit/>
          </a:bodyPr>
          <a:lstStyle/>
          <a:p>
            <a:pPr defTabSz="770337"/>
            <a:r>
              <a:rPr lang="en-US" sz="1400" u="sng" dirty="0">
                <a:solidFill>
                  <a:schemeClr val="bg1">
                    <a:lumMod val="50000"/>
                  </a:schemeClr>
                </a:solidFill>
                <a:highlight>
                  <a:srgbClr val="C0C0C0"/>
                </a:highlight>
                <a:latin typeface="Arial" panose="020B0604020202020204" pitchFamily="34" charset="0"/>
              </a:rPr>
              <a:t>C-A-T-A-T-G</a:t>
            </a:r>
            <a:r>
              <a:rPr lang="en-US" sz="1400" dirty="0">
                <a:solidFill>
                  <a:prstClr val="black"/>
                </a:solidFill>
                <a:latin typeface="Arial" panose="020B0604020202020204" pitchFamily="34" charset="0"/>
              </a:rPr>
              <a:t>-</a:t>
            </a:r>
            <a:r>
              <a:rPr lang="en-US" sz="1400" dirty="0">
                <a:latin typeface="Arial" panose="020B0604020202020204" pitchFamily="34" charset="0"/>
              </a:rPr>
              <a:t>G-T-A-A-T-C-</a:t>
            </a:r>
            <a:r>
              <a:rPr lang="en-US" sz="1400" b="1" dirty="0">
                <a:latin typeface="Arial" panose="020B0604020202020204" pitchFamily="34" charset="0"/>
              </a:rPr>
              <a:t>G</a:t>
            </a:r>
          </a:p>
        </p:txBody>
      </p:sp>
      <p:sp>
        <p:nvSpPr>
          <p:cNvPr id="8" name="Date Placeholder 7">
            <a:extLst>
              <a:ext uri="{FF2B5EF4-FFF2-40B4-BE49-F238E27FC236}">
                <a16:creationId xmlns:a16="http://schemas.microsoft.com/office/drawing/2014/main" id="{58DD1496-1EFD-23BF-974B-5DC691BDAE07}"/>
              </a:ext>
            </a:extLst>
          </p:cNvPr>
          <p:cNvSpPr>
            <a:spLocks noGrp="1"/>
          </p:cNvSpPr>
          <p:nvPr>
            <p:ph type="dt" sz="half" idx="10"/>
          </p:nvPr>
        </p:nvSpPr>
        <p:spPr/>
        <p:txBody>
          <a:bodyPr/>
          <a:lstStyle/>
          <a:p>
            <a:fld id="{0BEBE818-1A40-4ECD-B596-69BF4698E498}" type="datetime1">
              <a:rPr lang="en-US" smtClean="0"/>
              <a:t>1/25/2025</a:t>
            </a:fld>
            <a:endParaRPr lang="en-US"/>
          </a:p>
        </p:txBody>
      </p:sp>
      <p:sp>
        <p:nvSpPr>
          <p:cNvPr id="18" name="Footer Placeholder 17">
            <a:extLst>
              <a:ext uri="{FF2B5EF4-FFF2-40B4-BE49-F238E27FC236}">
                <a16:creationId xmlns:a16="http://schemas.microsoft.com/office/drawing/2014/main" id="{1CFB303D-A967-E829-7649-DEAE5B9C024F}"/>
              </a:ext>
            </a:extLst>
          </p:cNvPr>
          <p:cNvSpPr>
            <a:spLocks noGrp="1"/>
          </p:cNvSpPr>
          <p:nvPr>
            <p:ph type="ftr" sz="quarter" idx="11"/>
          </p:nvPr>
        </p:nvSpPr>
        <p:spPr/>
        <p:txBody>
          <a:bodyPr/>
          <a:lstStyle/>
          <a:p>
            <a:r>
              <a:rPr lang="en-US"/>
              <a:t>Drugs and Disease Spring 2025 - Lecture 3</a:t>
            </a:r>
          </a:p>
        </p:txBody>
      </p:sp>
      <p:sp>
        <p:nvSpPr>
          <p:cNvPr id="19" name="Slide Number Placeholder 18">
            <a:extLst>
              <a:ext uri="{FF2B5EF4-FFF2-40B4-BE49-F238E27FC236}">
                <a16:creationId xmlns:a16="http://schemas.microsoft.com/office/drawing/2014/main" id="{C730365E-DDDC-B497-5E83-53A7AC073E9F}"/>
              </a:ext>
            </a:extLst>
          </p:cNvPr>
          <p:cNvSpPr>
            <a:spLocks noGrp="1"/>
          </p:cNvSpPr>
          <p:nvPr>
            <p:ph type="sldNum" sz="quarter" idx="12"/>
          </p:nvPr>
        </p:nvSpPr>
        <p:spPr/>
        <p:txBody>
          <a:bodyPr/>
          <a:lstStyle/>
          <a:p>
            <a:fld id="{DC3BB032-4020-48F4-953B-341806DC4A2B}" type="slidenum">
              <a:rPr lang="en-US" smtClean="0"/>
              <a:t>50</a:t>
            </a:fld>
            <a:endParaRPr lang="en-US"/>
          </a:p>
        </p:txBody>
      </p:sp>
      <p:sp>
        <p:nvSpPr>
          <p:cNvPr id="9" name="TextBox 8">
            <a:extLst>
              <a:ext uri="{FF2B5EF4-FFF2-40B4-BE49-F238E27FC236}">
                <a16:creationId xmlns:a16="http://schemas.microsoft.com/office/drawing/2014/main" id="{3D9F36A7-80F3-28EE-A0CC-2F7500223CFA}"/>
              </a:ext>
            </a:extLst>
          </p:cNvPr>
          <p:cNvSpPr txBox="1"/>
          <p:nvPr/>
        </p:nvSpPr>
        <p:spPr>
          <a:xfrm>
            <a:off x="700881" y="6152199"/>
            <a:ext cx="4397260" cy="646331"/>
          </a:xfrm>
          <a:prstGeom prst="rect">
            <a:avLst/>
          </a:prstGeom>
          <a:noFill/>
        </p:spPr>
        <p:txBody>
          <a:bodyPr wrap="square" rtlCol="0">
            <a:spAutoFit/>
          </a:bodyPr>
          <a:lstStyle/>
          <a:p>
            <a:r>
              <a:rPr lang="en-US" sz="1800" b="1" dirty="0">
                <a:latin typeface="Arial" panose="020B0604020202020204" pitchFamily="34" charset="0"/>
                <a:cs typeface="Arial" panose="020B0604020202020204" pitchFamily="34" charset="0"/>
              </a:rPr>
              <a:t>        5’-</a:t>
            </a:r>
            <a:r>
              <a:rPr lang="en-US" sz="1800" b="1" dirty="0">
                <a:highlight>
                  <a:srgbClr val="C0C0C0"/>
                </a:highlight>
                <a:latin typeface="Arial" panose="020B0604020202020204" pitchFamily="34" charset="0"/>
                <a:cs typeface="Arial" panose="020B0604020202020204" pitchFamily="34" charset="0"/>
              </a:rPr>
              <a:t>C-A-T-A-T-G</a:t>
            </a:r>
          </a:p>
          <a:p>
            <a:r>
              <a:rPr lang="en-US" sz="1800" b="1" dirty="0">
                <a:latin typeface="Arial" panose="020B0604020202020204" pitchFamily="34" charset="0"/>
                <a:cs typeface="Arial" panose="020B0604020202020204" pitchFamily="34" charset="0"/>
              </a:rPr>
              <a:t>3’-A-G-G-C-T-A-T-A-C-C-A-T-T-A-G-G-C</a:t>
            </a:r>
          </a:p>
        </p:txBody>
      </p:sp>
    </p:spTree>
    <p:extLst>
      <p:ext uri="{BB962C8B-B14F-4D97-AF65-F5344CB8AC3E}">
        <p14:creationId xmlns:p14="http://schemas.microsoft.com/office/powerpoint/2010/main" val="19060789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scatter chart&#10;&#10;Description automatically generated">
            <a:extLst>
              <a:ext uri="{FF2B5EF4-FFF2-40B4-BE49-F238E27FC236}">
                <a16:creationId xmlns:a16="http://schemas.microsoft.com/office/drawing/2014/main" id="{78B9F42C-A56A-B9B0-7369-31BE96EE9D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1537" y="892467"/>
            <a:ext cx="2589751" cy="3089120"/>
          </a:xfrm>
          <a:prstGeom prst="rect">
            <a:avLst/>
          </a:prstGeom>
        </p:spPr>
      </p:pic>
      <p:pic>
        <p:nvPicPr>
          <p:cNvPr id="17" name="Picture 16">
            <a:extLst>
              <a:ext uri="{FF2B5EF4-FFF2-40B4-BE49-F238E27FC236}">
                <a16:creationId xmlns:a16="http://schemas.microsoft.com/office/drawing/2014/main" id="{85FDD195-7F01-601C-7F2A-CA3C1BF24DC5}"/>
              </a:ext>
            </a:extLst>
          </p:cNvPr>
          <p:cNvPicPr>
            <a:picLocks noChangeAspect="1"/>
          </p:cNvPicPr>
          <p:nvPr/>
        </p:nvPicPr>
        <p:blipFill rotWithShape="1">
          <a:blip r:embed="rId3"/>
          <a:srcRect t="64444" r="66171" b="11093"/>
          <a:stretch/>
        </p:blipFill>
        <p:spPr>
          <a:xfrm>
            <a:off x="1782206" y="5936569"/>
            <a:ext cx="2583166" cy="1430848"/>
          </a:xfrm>
          <a:prstGeom prst="rect">
            <a:avLst/>
          </a:prstGeom>
        </p:spPr>
      </p:pic>
      <p:pic>
        <p:nvPicPr>
          <p:cNvPr id="16" name="Picture 15">
            <a:extLst>
              <a:ext uri="{FF2B5EF4-FFF2-40B4-BE49-F238E27FC236}">
                <a16:creationId xmlns:a16="http://schemas.microsoft.com/office/drawing/2014/main" id="{64EDC040-B5D6-73BC-556F-9200F621D4AC}"/>
              </a:ext>
            </a:extLst>
          </p:cNvPr>
          <p:cNvPicPr>
            <a:picLocks noChangeAspect="1"/>
          </p:cNvPicPr>
          <p:nvPr/>
        </p:nvPicPr>
        <p:blipFill rotWithShape="1">
          <a:blip r:embed="rId4"/>
          <a:srcRect b="17629"/>
          <a:stretch/>
        </p:blipFill>
        <p:spPr>
          <a:xfrm>
            <a:off x="285460" y="686662"/>
            <a:ext cx="3869119" cy="2390272"/>
          </a:xfrm>
          <a:prstGeom prst="rect">
            <a:avLst/>
          </a:prstGeom>
        </p:spPr>
      </p:pic>
      <p:sp>
        <p:nvSpPr>
          <p:cNvPr id="5" name="TextBox 4">
            <a:extLst>
              <a:ext uri="{FF2B5EF4-FFF2-40B4-BE49-F238E27FC236}">
                <a16:creationId xmlns:a16="http://schemas.microsoft.com/office/drawing/2014/main" id="{ACA84C46-612F-7E74-EDE9-8D9620DBECE8}"/>
              </a:ext>
            </a:extLst>
          </p:cNvPr>
          <p:cNvSpPr txBox="1"/>
          <p:nvPr/>
        </p:nvSpPr>
        <p:spPr>
          <a:xfrm>
            <a:off x="319881" y="-27917"/>
            <a:ext cx="12479688" cy="485646"/>
          </a:xfrm>
          <a:prstGeom prst="rect">
            <a:avLst/>
          </a:prstGeom>
          <a:noFill/>
        </p:spPr>
        <p:txBody>
          <a:bodyPr wrap="square" rtlCol="0">
            <a:spAutoFit/>
          </a:bodyPr>
          <a:lstStyle/>
          <a:p>
            <a:r>
              <a:rPr lang="en-US" sz="2556" dirty="0"/>
              <a:t>Newer Sequencing Methods-Illumina Dye Sequencing – Next Generation High Throughput</a:t>
            </a:r>
          </a:p>
        </p:txBody>
      </p:sp>
      <p:sp>
        <p:nvSpPr>
          <p:cNvPr id="12" name="TextBox 11">
            <a:extLst>
              <a:ext uri="{FF2B5EF4-FFF2-40B4-BE49-F238E27FC236}">
                <a16:creationId xmlns:a16="http://schemas.microsoft.com/office/drawing/2014/main" id="{B5056294-65C7-C032-39D5-2C640FFC8FF2}"/>
              </a:ext>
            </a:extLst>
          </p:cNvPr>
          <p:cNvSpPr txBox="1"/>
          <p:nvPr/>
        </p:nvSpPr>
        <p:spPr>
          <a:xfrm>
            <a:off x="4119886" y="421571"/>
            <a:ext cx="8777659" cy="420115"/>
          </a:xfrm>
          <a:prstGeom prst="rect">
            <a:avLst/>
          </a:prstGeom>
          <a:noFill/>
        </p:spPr>
        <p:txBody>
          <a:bodyPr wrap="none" rtlCol="0">
            <a:spAutoFit/>
          </a:bodyPr>
          <a:lstStyle/>
          <a:p>
            <a:r>
              <a:rPr lang="en-US" sz="2130" dirty="0"/>
              <a:t>B. Sequencing by synthesis – Fluorescent labeling &amp; </a:t>
            </a:r>
            <a:r>
              <a:rPr lang="en-US" sz="2130" i="1" dirty="0"/>
              <a:t>reversible</a:t>
            </a:r>
            <a:r>
              <a:rPr lang="en-US" sz="2130" dirty="0"/>
              <a:t> 3’-OH blocking </a:t>
            </a:r>
          </a:p>
        </p:txBody>
      </p:sp>
      <p:sp>
        <p:nvSpPr>
          <p:cNvPr id="15" name="TextBox 14">
            <a:extLst>
              <a:ext uri="{FF2B5EF4-FFF2-40B4-BE49-F238E27FC236}">
                <a16:creationId xmlns:a16="http://schemas.microsoft.com/office/drawing/2014/main" id="{A511917B-9B1B-C993-A0A9-1073ED08B675}"/>
              </a:ext>
            </a:extLst>
          </p:cNvPr>
          <p:cNvSpPr txBox="1"/>
          <p:nvPr/>
        </p:nvSpPr>
        <p:spPr>
          <a:xfrm>
            <a:off x="98718" y="519024"/>
            <a:ext cx="2562176" cy="420115"/>
          </a:xfrm>
          <a:prstGeom prst="rect">
            <a:avLst/>
          </a:prstGeom>
          <a:noFill/>
        </p:spPr>
        <p:txBody>
          <a:bodyPr wrap="none" rtlCol="0">
            <a:spAutoFit/>
          </a:bodyPr>
          <a:lstStyle/>
          <a:p>
            <a:r>
              <a:rPr lang="en-US" sz="2130" dirty="0"/>
              <a:t>A. Obtaining the DNA</a:t>
            </a:r>
          </a:p>
        </p:txBody>
      </p:sp>
      <p:pic>
        <p:nvPicPr>
          <p:cNvPr id="6" name="Picture 5">
            <a:extLst>
              <a:ext uri="{FF2B5EF4-FFF2-40B4-BE49-F238E27FC236}">
                <a16:creationId xmlns:a16="http://schemas.microsoft.com/office/drawing/2014/main" id="{5D91E1EF-58FD-0BAB-8527-DA29F4688E9E}"/>
              </a:ext>
            </a:extLst>
          </p:cNvPr>
          <p:cNvPicPr>
            <a:picLocks noChangeAspect="1"/>
          </p:cNvPicPr>
          <p:nvPr/>
        </p:nvPicPr>
        <p:blipFill rotWithShape="1">
          <a:blip r:embed="rId5"/>
          <a:srcRect t="22223" b="8888"/>
          <a:stretch/>
        </p:blipFill>
        <p:spPr>
          <a:xfrm>
            <a:off x="7124514" y="798509"/>
            <a:ext cx="5770311" cy="2981328"/>
          </a:xfrm>
          <a:prstGeom prst="rect">
            <a:avLst/>
          </a:prstGeom>
        </p:spPr>
      </p:pic>
      <p:sp>
        <p:nvSpPr>
          <p:cNvPr id="9" name="TextBox 8">
            <a:extLst>
              <a:ext uri="{FF2B5EF4-FFF2-40B4-BE49-F238E27FC236}">
                <a16:creationId xmlns:a16="http://schemas.microsoft.com/office/drawing/2014/main" id="{4803E295-3C39-C7F3-98D1-01CD4D670711}"/>
              </a:ext>
            </a:extLst>
          </p:cNvPr>
          <p:cNvSpPr txBox="1"/>
          <p:nvPr/>
        </p:nvSpPr>
        <p:spPr>
          <a:xfrm>
            <a:off x="222157" y="2912347"/>
            <a:ext cx="4143215" cy="3379067"/>
          </a:xfrm>
          <a:prstGeom prst="rect">
            <a:avLst/>
          </a:prstGeom>
          <a:noFill/>
        </p:spPr>
        <p:txBody>
          <a:bodyPr wrap="square" rtlCol="0">
            <a:spAutoFit/>
          </a:bodyPr>
          <a:lstStyle/>
          <a:p>
            <a:pPr marL="304324" indent="-304324">
              <a:buFont typeface="Arial" panose="020B0604020202020204" pitchFamily="34" charset="0"/>
              <a:buChar char="•"/>
            </a:pPr>
            <a:r>
              <a:rPr lang="en-US" sz="1917" dirty="0"/>
              <a:t>The entire genome can be sequenced.</a:t>
            </a:r>
          </a:p>
          <a:p>
            <a:pPr marL="304324" indent="-304324">
              <a:buFont typeface="Arial" panose="020B0604020202020204" pitchFamily="34" charset="0"/>
              <a:buChar char="•"/>
            </a:pPr>
            <a:r>
              <a:rPr lang="en-US" sz="1917" dirty="0"/>
              <a:t>The DNA is fragmented into small 100 base pieces.</a:t>
            </a:r>
          </a:p>
          <a:p>
            <a:pPr marL="304324" indent="-304324">
              <a:buFont typeface="Arial" panose="020B0604020202020204" pitchFamily="34" charset="0"/>
              <a:buChar char="•"/>
            </a:pPr>
            <a:r>
              <a:rPr lang="en-US" sz="1917" dirty="0"/>
              <a:t>Synthetic DNA is added to the ends (sites for primers for sequencing)</a:t>
            </a:r>
          </a:p>
          <a:p>
            <a:pPr marL="304324" indent="-304324">
              <a:buFont typeface="Arial" panose="020B0604020202020204" pitchFamily="34" charset="0"/>
              <a:buChar char="•"/>
            </a:pPr>
            <a:r>
              <a:rPr lang="en-US" sz="1917" dirty="0"/>
              <a:t>Different fragments are bound to different location on </a:t>
            </a:r>
            <a:r>
              <a:rPr lang="en-US" sz="2052" dirty="0"/>
              <a:t>a solid surface (chip).</a:t>
            </a:r>
          </a:p>
          <a:p>
            <a:pPr marL="304324" indent="-304324">
              <a:buFont typeface="Arial" panose="020B0604020202020204" pitchFamily="34" charset="0"/>
              <a:buChar char="•"/>
            </a:pPr>
            <a:r>
              <a:rPr lang="en-US" sz="1917" dirty="0"/>
              <a:t>All fragments are sequenced at the same time on the chip.</a:t>
            </a:r>
          </a:p>
        </p:txBody>
      </p:sp>
      <p:sp>
        <p:nvSpPr>
          <p:cNvPr id="13" name="TextBox 12">
            <a:extLst>
              <a:ext uri="{FF2B5EF4-FFF2-40B4-BE49-F238E27FC236}">
                <a16:creationId xmlns:a16="http://schemas.microsoft.com/office/drawing/2014/main" id="{BDD91DAE-A409-CBB5-684D-8708F117B94D}"/>
              </a:ext>
            </a:extLst>
          </p:cNvPr>
          <p:cNvSpPr txBox="1"/>
          <p:nvPr/>
        </p:nvSpPr>
        <p:spPr>
          <a:xfrm>
            <a:off x="4430841" y="3656048"/>
            <a:ext cx="8277404" cy="1272400"/>
          </a:xfrm>
          <a:prstGeom prst="rect">
            <a:avLst/>
          </a:prstGeom>
          <a:noFill/>
        </p:spPr>
        <p:txBody>
          <a:bodyPr wrap="square" rtlCol="0">
            <a:spAutoFit/>
          </a:bodyPr>
          <a:lstStyle/>
          <a:p>
            <a:pPr marL="365189" indent="-365189">
              <a:buFont typeface="+mj-lt"/>
              <a:buAutoNum type="arabicPeriod"/>
            </a:pPr>
            <a:r>
              <a:rPr lang="en-US" sz="1917" dirty="0"/>
              <a:t>Only one base is added at a time (3’-OH is blocked)</a:t>
            </a:r>
          </a:p>
          <a:p>
            <a:pPr marL="365189" indent="-365189">
              <a:buFont typeface="+mj-lt"/>
              <a:buAutoNum type="arabicPeriod"/>
            </a:pPr>
            <a:r>
              <a:rPr lang="en-US" sz="1917" dirty="0"/>
              <a:t>The base that is added is determined by the color of the fluorescent base.</a:t>
            </a:r>
          </a:p>
          <a:p>
            <a:pPr marL="365189" indent="-365189">
              <a:buFont typeface="+mj-lt"/>
              <a:buAutoNum type="arabicPeriod"/>
            </a:pPr>
            <a:r>
              <a:rPr lang="en-US" sz="1917" dirty="0"/>
              <a:t>3’-OH blocking group and the fluorescent group are removed prior to the next addition. ~100 cycles can be performed.</a:t>
            </a:r>
          </a:p>
        </p:txBody>
      </p:sp>
      <p:cxnSp>
        <p:nvCxnSpPr>
          <p:cNvPr id="19" name="Straight Arrow Connector 18">
            <a:extLst>
              <a:ext uri="{FF2B5EF4-FFF2-40B4-BE49-F238E27FC236}">
                <a16:creationId xmlns:a16="http://schemas.microsoft.com/office/drawing/2014/main" id="{D9FD0AE8-7EF0-2E64-03E6-30F591DC2346}"/>
              </a:ext>
            </a:extLst>
          </p:cNvPr>
          <p:cNvCxnSpPr/>
          <p:nvPr/>
        </p:nvCxnSpPr>
        <p:spPr>
          <a:xfrm>
            <a:off x="2154555" y="1316500"/>
            <a:ext cx="286705" cy="2087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628EA87-BB4A-2A2A-52FE-1CF8A0452ABB}"/>
              </a:ext>
            </a:extLst>
          </p:cNvPr>
          <p:cNvCxnSpPr/>
          <p:nvPr/>
        </p:nvCxnSpPr>
        <p:spPr>
          <a:xfrm>
            <a:off x="2070585" y="1554065"/>
            <a:ext cx="243453" cy="2604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C41C9898-A2E8-0E03-F045-5ED5649D9029}"/>
              </a:ext>
            </a:extLst>
          </p:cNvPr>
          <p:cNvGrpSpPr/>
          <p:nvPr/>
        </p:nvGrpSpPr>
        <p:grpSpPr>
          <a:xfrm>
            <a:off x="2677983" y="1512560"/>
            <a:ext cx="973812" cy="79264"/>
            <a:chOff x="2514600" y="1371600"/>
            <a:chExt cx="914400" cy="74428"/>
          </a:xfrm>
        </p:grpSpPr>
        <p:cxnSp>
          <p:nvCxnSpPr>
            <p:cNvPr id="23" name="Straight Connector 22">
              <a:extLst>
                <a:ext uri="{FF2B5EF4-FFF2-40B4-BE49-F238E27FC236}">
                  <a16:creationId xmlns:a16="http://schemas.microsoft.com/office/drawing/2014/main" id="{58640583-3C88-9271-F642-187DC81CF845}"/>
                </a:ext>
              </a:extLst>
            </p:cNvPr>
            <p:cNvCxnSpPr/>
            <p:nvPr/>
          </p:nvCxnSpPr>
          <p:spPr>
            <a:xfrm>
              <a:off x="2514600" y="1371600"/>
              <a:ext cx="91440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2308A59-4E92-AEAE-854C-E8CC8FAB10D9}"/>
                </a:ext>
              </a:extLst>
            </p:cNvPr>
            <p:cNvCxnSpPr/>
            <p:nvPr/>
          </p:nvCxnSpPr>
          <p:spPr>
            <a:xfrm>
              <a:off x="2514600" y="1446028"/>
              <a:ext cx="91440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0621B56A-0B06-FEDD-9F30-67963D1BF561}"/>
              </a:ext>
            </a:extLst>
          </p:cNvPr>
          <p:cNvGrpSpPr/>
          <p:nvPr/>
        </p:nvGrpSpPr>
        <p:grpSpPr>
          <a:xfrm>
            <a:off x="2515681" y="1846571"/>
            <a:ext cx="973812" cy="71744"/>
            <a:chOff x="2362200" y="1685233"/>
            <a:chExt cx="914400" cy="67367"/>
          </a:xfrm>
        </p:grpSpPr>
        <p:cxnSp>
          <p:nvCxnSpPr>
            <p:cNvPr id="25" name="Straight Connector 24">
              <a:extLst>
                <a:ext uri="{FF2B5EF4-FFF2-40B4-BE49-F238E27FC236}">
                  <a16:creationId xmlns:a16="http://schemas.microsoft.com/office/drawing/2014/main" id="{C7CCD082-CF64-E0E1-5CE2-1F8C276278A5}"/>
                </a:ext>
              </a:extLst>
            </p:cNvPr>
            <p:cNvCxnSpPr/>
            <p:nvPr/>
          </p:nvCxnSpPr>
          <p:spPr>
            <a:xfrm>
              <a:off x="2362200" y="1685233"/>
              <a:ext cx="9144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0711482-71F3-C3A5-EFAD-708B3ED73488}"/>
                </a:ext>
              </a:extLst>
            </p:cNvPr>
            <p:cNvCxnSpPr/>
            <p:nvPr/>
          </p:nvCxnSpPr>
          <p:spPr>
            <a:xfrm>
              <a:off x="2362200" y="1752600"/>
              <a:ext cx="9144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0" name="Freeform: Shape 29">
            <a:extLst>
              <a:ext uri="{FF2B5EF4-FFF2-40B4-BE49-F238E27FC236}">
                <a16:creationId xmlns:a16="http://schemas.microsoft.com/office/drawing/2014/main" id="{05A90830-C35C-EA74-36A0-0CBF4114ECE8}"/>
              </a:ext>
            </a:extLst>
          </p:cNvPr>
          <p:cNvSpPr/>
          <p:nvPr/>
        </p:nvSpPr>
        <p:spPr>
          <a:xfrm>
            <a:off x="3595178" y="1325724"/>
            <a:ext cx="303605" cy="820946"/>
          </a:xfrm>
          <a:custGeom>
            <a:avLst/>
            <a:gdLst>
              <a:gd name="connsiteX0" fmla="*/ 122275 w 285082"/>
              <a:gd name="connsiteY0" fmla="*/ 0 h 770860"/>
              <a:gd name="connsiteX1" fmla="*/ 276447 w 285082"/>
              <a:gd name="connsiteY1" fmla="*/ 223284 h 770860"/>
              <a:gd name="connsiteX2" fmla="*/ 244549 w 285082"/>
              <a:gd name="connsiteY2" fmla="*/ 457200 h 770860"/>
              <a:gd name="connsiteX3" fmla="*/ 69112 w 285082"/>
              <a:gd name="connsiteY3" fmla="*/ 707065 h 770860"/>
              <a:gd name="connsiteX4" fmla="*/ 0 w 285082"/>
              <a:gd name="connsiteY4" fmla="*/ 770860 h 770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082" h="770860">
                <a:moveTo>
                  <a:pt x="122275" y="0"/>
                </a:moveTo>
                <a:cubicBezTo>
                  <a:pt x="189171" y="73542"/>
                  <a:pt x="256068" y="147084"/>
                  <a:pt x="276447" y="223284"/>
                </a:cubicBezTo>
                <a:cubicBezTo>
                  <a:pt x="296826" y="299484"/>
                  <a:pt x="279105" y="376570"/>
                  <a:pt x="244549" y="457200"/>
                </a:cubicBezTo>
                <a:cubicBezTo>
                  <a:pt x="209993" y="537830"/>
                  <a:pt x="109870" y="654788"/>
                  <a:pt x="69112" y="707065"/>
                </a:cubicBezTo>
                <a:cubicBezTo>
                  <a:pt x="28354" y="759342"/>
                  <a:pt x="14177" y="765101"/>
                  <a:pt x="0" y="770860"/>
                </a:cubicBezTo>
              </a:path>
            </a:pathLst>
          </a:custGeom>
          <a:noFill/>
          <a:ln>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a:p>
        </p:txBody>
      </p:sp>
      <p:sp>
        <p:nvSpPr>
          <p:cNvPr id="31" name="Freeform: Shape 30">
            <a:extLst>
              <a:ext uri="{FF2B5EF4-FFF2-40B4-BE49-F238E27FC236}">
                <a16:creationId xmlns:a16="http://schemas.microsoft.com/office/drawing/2014/main" id="{4F154DA9-D86B-3801-5376-124F0A98DFBA}"/>
              </a:ext>
            </a:extLst>
          </p:cNvPr>
          <p:cNvSpPr/>
          <p:nvPr/>
        </p:nvSpPr>
        <p:spPr>
          <a:xfrm>
            <a:off x="3453636" y="1666729"/>
            <a:ext cx="1404101" cy="4414821"/>
          </a:xfrm>
          <a:custGeom>
            <a:avLst/>
            <a:gdLst>
              <a:gd name="connsiteX0" fmla="*/ 0 w 1318437"/>
              <a:gd name="connsiteY0" fmla="*/ 3954087 h 3954087"/>
              <a:gd name="connsiteX1" fmla="*/ 473149 w 1318437"/>
              <a:gd name="connsiteY1" fmla="*/ 3900924 h 3954087"/>
              <a:gd name="connsiteX2" fmla="*/ 776177 w 1318437"/>
              <a:gd name="connsiteY2" fmla="*/ 3778650 h 3954087"/>
              <a:gd name="connsiteX3" fmla="*/ 781493 w 1318437"/>
              <a:gd name="connsiteY3" fmla="*/ 3262971 h 3954087"/>
              <a:gd name="connsiteX4" fmla="*/ 786810 w 1318437"/>
              <a:gd name="connsiteY4" fmla="*/ 2162501 h 3954087"/>
              <a:gd name="connsiteX5" fmla="*/ 792126 w 1318437"/>
              <a:gd name="connsiteY5" fmla="*/ 1046083 h 3954087"/>
              <a:gd name="connsiteX6" fmla="*/ 818707 w 1318437"/>
              <a:gd name="connsiteY6" fmla="*/ 222059 h 3954087"/>
              <a:gd name="connsiteX7" fmla="*/ 919717 w 1318437"/>
              <a:gd name="connsiteY7" fmla="*/ 46622 h 3954087"/>
              <a:gd name="connsiteX8" fmla="*/ 1073889 w 1318437"/>
              <a:gd name="connsiteY8" fmla="*/ 4092 h 3954087"/>
              <a:gd name="connsiteX9" fmla="*/ 1318437 w 1318437"/>
              <a:gd name="connsiteY9" fmla="*/ 4092 h 3954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8437" h="3954087">
                <a:moveTo>
                  <a:pt x="0" y="3954087"/>
                </a:moveTo>
                <a:cubicBezTo>
                  <a:pt x="171893" y="3942125"/>
                  <a:pt x="343786" y="3930163"/>
                  <a:pt x="473149" y="3900924"/>
                </a:cubicBezTo>
                <a:cubicBezTo>
                  <a:pt x="602512" y="3871685"/>
                  <a:pt x="724786" y="3884975"/>
                  <a:pt x="776177" y="3778650"/>
                </a:cubicBezTo>
                <a:cubicBezTo>
                  <a:pt x="827568" y="3672324"/>
                  <a:pt x="779721" y="3532329"/>
                  <a:pt x="781493" y="3262971"/>
                </a:cubicBezTo>
                <a:cubicBezTo>
                  <a:pt x="783265" y="2993613"/>
                  <a:pt x="785038" y="2531982"/>
                  <a:pt x="786810" y="2162501"/>
                </a:cubicBezTo>
                <a:cubicBezTo>
                  <a:pt x="788582" y="1793020"/>
                  <a:pt x="786810" y="1369490"/>
                  <a:pt x="792126" y="1046083"/>
                </a:cubicBezTo>
                <a:cubicBezTo>
                  <a:pt x="797442" y="722676"/>
                  <a:pt x="797442" y="388636"/>
                  <a:pt x="818707" y="222059"/>
                </a:cubicBezTo>
                <a:cubicBezTo>
                  <a:pt x="839972" y="55482"/>
                  <a:pt x="877187" y="82950"/>
                  <a:pt x="919717" y="46622"/>
                </a:cubicBezTo>
                <a:cubicBezTo>
                  <a:pt x="962247" y="10294"/>
                  <a:pt x="1007436" y="11180"/>
                  <a:pt x="1073889" y="4092"/>
                </a:cubicBezTo>
                <a:cubicBezTo>
                  <a:pt x="1140342" y="-2996"/>
                  <a:pt x="1229389" y="548"/>
                  <a:pt x="1318437" y="4092"/>
                </a:cubicBezTo>
              </a:path>
            </a:pathLst>
          </a:custGeom>
          <a:noFill/>
          <a:ln>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a:p>
        </p:txBody>
      </p:sp>
      <p:sp>
        <p:nvSpPr>
          <p:cNvPr id="18" name="TextBox 17">
            <a:extLst>
              <a:ext uri="{FF2B5EF4-FFF2-40B4-BE49-F238E27FC236}">
                <a16:creationId xmlns:a16="http://schemas.microsoft.com/office/drawing/2014/main" id="{41AC0C44-4698-0675-48A2-8919E81624B3}"/>
              </a:ext>
            </a:extLst>
          </p:cNvPr>
          <p:cNvSpPr txBox="1"/>
          <p:nvPr/>
        </p:nvSpPr>
        <p:spPr>
          <a:xfrm>
            <a:off x="10756250" y="798510"/>
            <a:ext cx="1566454" cy="408125"/>
          </a:xfrm>
          <a:prstGeom prst="rect">
            <a:avLst/>
          </a:prstGeom>
          <a:noFill/>
        </p:spPr>
        <p:txBody>
          <a:bodyPr wrap="none" rtlCol="0">
            <a:spAutoFit/>
          </a:bodyPr>
          <a:lstStyle/>
          <a:p>
            <a:r>
              <a:rPr lang="en-US" sz="2052" dirty="0"/>
              <a:t>Addition of T</a:t>
            </a:r>
          </a:p>
        </p:txBody>
      </p:sp>
      <p:sp>
        <p:nvSpPr>
          <p:cNvPr id="7" name="Date Placeholder 6">
            <a:extLst>
              <a:ext uri="{FF2B5EF4-FFF2-40B4-BE49-F238E27FC236}">
                <a16:creationId xmlns:a16="http://schemas.microsoft.com/office/drawing/2014/main" id="{F99C3B3F-600E-317F-C5C3-CC4574C06526}"/>
              </a:ext>
            </a:extLst>
          </p:cNvPr>
          <p:cNvSpPr>
            <a:spLocks noGrp="1"/>
          </p:cNvSpPr>
          <p:nvPr>
            <p:ph type="dt" sz="half" idx="10"/>
          </p:nvPr>
        </p:nvSpPr>
        <p:spPr/>
        <p:txBody>
          <a:bodyPr/>
          <a:lstStyle/>
          <a:p>
            <a:fld id="{94FBCAD1-A338-42E2-A6DE-D306ABA99832}" type="datetime1">
              <a:rPr lang="en-US" smtClean="0"/>
              <a:t>1/25/2025</a:t>
            </a:fld>
            <a:endParaRPr lang="en-US"/>
          </a:p>
        </p:txBody>
      </p:sp>
      <p:sp>
        <p:nvSpPr>
          <p:cNvPr id="8" name="Footer Placeholder 7">
            <a:extLst>
              <a:ext uri="{FF2B5EF4-FFF2-40B4-BE49-F238E27FC236}">
                <a16:creationId xmlns:a16="http://schemas.microsoft.com/office/drawing/2014/main" id="{6A65CCFB-FE8C-1889-4D25-A21A601D7860}"/>
              </a:ext>
            </a:extLst>
          </p:cNvPr>
          <p:cNvSpPr>
            <a:spLocks noGrp="1"/>
          </p:cNvSpPr>
          <p:nvPr>
            <p:ph type="ftr" sz="quarter" idx="11"/>
          </p:nvPr>
        </p:nvSpPr>
        <p:spPr/>
        <p:txBody>
          <a:bodyPr/>
          <a:lstStyle/>
          <a:p>
            <a:r>
              <a:rPr lang="en-US"/>
              <a:t>Drugs and Disease Spring 2025 - Lecture 3</a:t>
            </a:r>
          </a:p>
        </p:txBody>
      </p:sp>
      <p:sp>
        <p:nvSpPr>
          <p:cNvPr id="11" name="Slide Number Placeholder 10">
            <a:extLst>
              <a:ext uri="{FF2B5EF4-FFF2-40B4-BE49-F238E27FC236}">
                <a16:creationId xmlns:a16="http://schemas.microsoft.com/office/drawing/2014/main" id="{8565D9B4-DABB-BFF8-9BDC-392201DF1210}"/>
              </a:ext>
            </a:extLst>
          </p:cNvPr>
          <p:cNvSpPr>
            <a:spLocks noGrp="1"/>
          </p:cNvSpPr>
          <p:nvPr>
            <p:ph type="sldNum" sz="quarter" idx="12"/>
          </p:nvPr>
        </p:nvSpPr>
        <p:spPr/>
        <p:txBody>
          <a:bodyPr/>
          <a:lstStyle/>
          <a:p>
            <a:fld id="{DC3BB032-4020-48F4-953B-341806DC4A2B}" type="slidenum">
              <a:rPr lang="en-US" smtClean="0"/>
              <a:t>51</a:t>
            </a:fld>
            <a:endParaRPr lang="en-US"/>
          </a:p>
        </p:txBody>
      </p:sp>
    </p:spTree>
    <p:extLst>
      <p:ext uri="{BB962C8B-B14F-4D97-AF65-F5344CB8AC3E}">
        <p14:creationId xmlns:p14="http://schemas.microsoft.com/office/powerpoint/2010/main" val="37133456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CB45A-ED8B-59ED-44E3-D6843FFC950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55F462E-D151-D9E5-E671-DB9F68E1B459}"/>
              </a:ext>
            </a:extLst>
          </p:cNvPr>
          <p:cNvSpPr txBox="1"/>
          <p:nvPr/>
        </p:nvSpPr>
        <p:spPr>
          <a:xfrm>
            <a:off x="5349081" y="32670"/>
            <a:ext cx="3429000" cy="485646"/>
          </a:xfrm>
          <a:prstGeom prst="rect">
            <a:avLst/>
          </a:prstGeom>
          <a:noFill/>
        </p:spPr>
        <p:txBody>
          <a:bodyPr wrap="square" rtlCol="0">
            <a:spAutoFit/>
          </a:bodyPr>
          <a:lstStyle/>
          <a:p>
            <a:pPr algn="ctr"/>
            <a:r>
              <a:rPr lang="en-US" sz="2556" dirty="0"/>
              <a:t>Next Generation - Data</a:t>
            </a:r>
          </a:p>
        </p:txBody>
      </p:sp>
      <p:graphicFrame>
        <p:nvGraphicFramePr>
          <p:cNvPr id="14" name="Table 14">
            <a:extLst>
              <a:ext uri="{FF2B5EF4-FFF2-40B4-BE49-F238E27FC236}">
                <a16:creationId xmlns:a16="http://schemas.microsoft.com/office/drawing/2014/main" id="{8A09C6E0-E431-D23C-E7D6-AD932EC3C762}"/>
              </a:ext>
            </a:extLst>
          </p:cNvPr>
          <p:cNvGraphicFramePr>
            <a:graphicFrameLocks noGrp="1"/>
          </p:cNvGraphicFramePr>
          <p:nvPr>
            <p:extLst>
              <p:ext uri="{D42A27DB-BD31-4B8C-83A1-F6EECF244321}">
                <p14:modId xmlns:p14="http://schemas.microsoft.com/office/powerpoint/2010/main" val="890784252"/>
              </p:ext>
            </p:extLst>
          </p:nvPr>
        </p:nvGraphicFramePr>
        <p:xfrm>
          <a:off x="4706759" y="5421176"/>
          <a:ext cx="7222440" cy="1255360"/>
        </p:xfrm>
        <a:graphic>
          <a:graphicData uri="http://schemas.openxmlformats.org/drawingml/2006/table">
            <a:tbl>
              <a:tblPr firstRow="1" bandRow="1">
                <a:tableStyleId>{5C22544A-7EE6-4342-B048-85BDC9FD1C3A}</a:tableStyleId>
              </a:tblPr>
              <a:tblGrid>
                <a:gridCol w="2407480">
                  <a:extLst>
                    <a:ext uri="{9D8B030D-6E8A-4147-A177-3AD203B41FA5}">
                      <a16:colId xmlns:a16="http://schemas.microsoft.com/office/drawing/2014/main" val="2467730862"/>
                    </a:ext>
                  </a:extLst>
                </a:gridCol>
                <a:gridCol w="2407480">
                  <a:extLst>
                    <a:ext uri="{9D8B030D-6E8A-4147-A177-3AD203B41FA5}">
                      <a16:colId xmlns:a16="http://schemas.microsoft.com/office/drawing/2014/main" val="3952133631"/>
                    </a:ext>
                  </a:extLst>
                </a:gridCol>
                <a:gridCol w="2407480">
                  <a:extLst>
                    <a:ext uri="{9D8B030D-6E8A-4147-A177-3AD203B41FA5}">
                      <a16:colId xmlns:a16="http://schemas.microsoft.com/office/drawing/2014/main" val="529736229"/>
                    </a:ext>
                  </a:extLst>
                </a:gridCol>
              </a:tblGrid>
              <a:tr h="476310">
                <a:tc>
                  <a:txBody>
                    <a:bodyPr/>
                    <a:lstStyle/>
                    <a:p>
                      <a:r>
                        <a:rPr lang="en-US" sz="1900" dirty="0"/>
                        <a:t>Method</a:t>
                      </a:r>
                    </a:p>
                  </a:txBody>
                  <a:tcPr marL="97381" marR="97381" marT="48691" marB="48691"/>
                </a:tc>
                <a:tc>
                  <a:txBody>
                    <a:bodyPr/>
                    <a:lstStyle/>
                    <a:p>
                      <a:r>
                        <a:rPr lang="en-US" sz="1900" dirty="0"/>
                        <a:t>Read Length</a:t>
                      </a:r>
                    </a:p>
                  </a:txBody>
                  <a:tcPr marL="97381" marR="97381" marT="48691" marB="48691"/>
                </a:tc>
                <a:tc>
                  <a:txBody>
                    <a:bodyPr/>
                    <a:lstStyle/>
                    <a:p>
                      <a:r>
                        <a:rPr lang="en-US" sz="1900" dirty="0"/>
                        <a:t>Samples Processed</a:t>
                      </a:r>
                    </a:p>
                  </a:txBody>
                  <a:tcPr marL="97381" marR="97381" marT="48691" marB="48691"/>
                </a:tc>
                <a:extLst>
                  <a:ext uri="{0D108BD9-81ED-4DB2-BD59-A6C34878D82A}">
                    <a16:rowId xmlns:a16="http://schemas.microsoft.com/office/drawing/2014/main" val="2281871966"/>
                  </a:ext>
                </a:extLst>
              </a:tr>
              <a:tr h="389525">
                <a:tc>
                  <a:txBody>
                    <a:bodyPr/>
                    <a:lstStyle/>
                    <a:p>
                      <a:r>
                        <a:rPr lang="en-US" sz="1900" dirty="0"/>
                        <a:t>Sanger</a:t>
                      </a:r>
                    </a:p>
                  </a:txBody>
                  <a:tcPr marL="97381" marR="97381" marT="48691" marB="48691"/>
                </a:tc>
                <a:tc>
                  <a:txBody>
                    <a:bodyPr/>
                    <a:lstStyle/>
                    <a:p>
                      <a:r>
                        <a:rPr lang="en-US" sz="1900" dirty="0"/>
                        <a:t>~1000</a:t>
                      </a:r>
                    </a:p>
                  </a:txBody>
                  <a:tcPr marL="97381" marR="97381" marT="48691" marB="48691"/>
                </a:tc>
                <a:tc>
                  <a:txBody>
                    <a:bodyPr/>
                    <a:lstStyle/>
                    <a:p>
                      <a:r>
                        <a:rPr lang="en-US" sz="1900" dirty="0"/>
                        <a:t>1</a:t>
                      </a:r>
                    </a:p>
                  </a:txBody>
                  <a:tcPr marL="97381" marR="97381" marT="48691" marB="48691"/>
                </a:tc>
                <a:extLst>
                  <a:ext uri="{0D108BD9-81ED-4DB2-BD59-A6C34878D82A}">
                    <a16:rowId xmlns:a16="http://schemas.microsoft.com/office/drawing/2014/main" val="1943315296"/>
                  </a:ext>
                </a:extLst>
              </a:tr>
              <a:tr h="389525">
                <a:tc>
                  <a:txBody>
                    <a:bodyPr/>
                    <a:lstStyle/>
                    <a:p>
                      <a:r>
                        <a:rPr lang="en-US" sz="1900" dirty="0"/>
                        <a:t>Illumina</a:t>
                      </a:r>
                    </a:p>
                  </a:txBody>
                  <a:tcPr marL="97381" marR="97381" marT="48691" marB="48691"/>
                </a:tc>
                <a:tc>
                  <a:txBody>
                    <a:bodyPr/>
                    <a:lstStyle/>
                    <a:p>
                      <a:r>
                        <a:rPr lang="en-US" sz="1900" dirty="0"/>
                        <a:t>~200</a:t>
                      </a:r>
                    </a:p>
                  </a:txBody>
                  <a:tcPr marL="97381" marR="97381" marT="48691" marB="48691"/>
                </a:tc>
                <a:tc>
                  <a:txBody>
                    <a:bodyPr/>
                    <a:lstStyle/>
                    <a:p>
                      <a:r>
                        <a:rPr lang="en-US" sz="1900" dirty="0"/>
                        <a:t>~10,000s</a:t>
                      </a:r>
                    </a:p>
                  </a:txBody>
                  <a:tcPr marL="97381" marR="97381" marT="48691" marB="48691"/>
                </a:tc>
                <a:extLst>
                  <a:ext uri="{0D108BD9-81ED-4DB2-BD59-A6C34878D82A}">
                    <a16:rowId xmlns:a16="http://schemas.microsoft.com/office/drawing/2014/main" val="2978627142"/>
                  </a:ext>
                </a:extLst>
              </a:tr>
            </a:tbl>
          </a:graphicData>
        </a:graphic>
      </p:graphicFrame>
      <p:sp>
        <p:nvSpPr>
          <p:cNvPr id="7" name="Date Placeholder 6">
            <a:extLst>
              <a:ext uri="{FF2B5EF4-FFF2-40B4-BE49-F238E27FC236}">
                <a16:creationId xmlns:a16="http://schemas.microsoft.com/office/drawing/2014/main" id="{DE4E306B-1314-8684-15BB-F8A92ACB2011}"/>
              </a:ext>
            </a:extLst>
          </p:cNvPr>
          <p:cNvSpPr>
            <a:spLocks noGrp="1"/>
          </p:cNvSpPr>
          <p:nvPr>
            <p:ph type="dt" sz="half" idx="10"/>
          </p:nvPr>
        </p:nvSpPr>
        <p:spPr/>
        <p:txBody>
          <a:bodyPr/>
          <a:lstStyle/>
          <a:p>
            <a:fld id="{D5166777-E0DD-4D7E-95CE-FE4B6C53F562}" type="datetime1">
              <a:rPr lang="en-US" smtClean="0"/>
              <a:t>1/25/2025</a:t>
            </a:fld>
            <a:endParaRPr lang="en-US"/>
          </a:p>
        </p:txBody>
      </p:sp>
      <p:sp>
        <p:nvSpPr>
          <p:cNvPr id="8" name="Footer Placeholder 7">
            <a:extLst>
              <a:ext uri="{FF2B5EF4-FFF2-40B4-BE49-F238E27FC236}">
                <a16:creationId xmlns:a16="http://schemas.microsoft.com/office/drawing/2014/main" id="{66C88A9F-C04F-21F5-8C2C-1F04C4D546B3}"/>
              </a:ext>
            </a:extLst>
          </p:cNvPr>
          <p:cNvSpPr>
            <a:spLocks noGrp="1"/>
          </p:cNvSpPr>
          <p:nvPr>
            <p:ph type="ftr" sz="quarter" idx="11"/>
          </p:nvPr>
        </p:nvSpPr>
        <p:spPr/>
        <p:txBody>
          <a:bodyPr/>
          <a:lstStyle/>
          <a:p>
            <a:r>
              <a:rPr lang="en-US"/>
              <a:t>Drugs and Disease Spring 2025 - Lecture 3</a:t>
            </a:r>
          </a:p>
        </p:txBody>
      </p:sp>
      <p:sp>
        <p:nvSpPr>
          <p:cNvPr id="11" name="Slide Number Placeholder 10">
            <a:extLst>
              <a:ext uri="{FF2B5EF4-FFF2-40B4-BE49-F238E27FC236}">
                <a16:creationId xmlns:a16="http://schemas.microsoft.com/office/drawing/2014/main" id="{AD59C205-8543-7811-C112-3D06B49AF436}"/>
              </a:ext>
            </a:extLst>
          </p:cNvPr>
          <p:cNvSpPr>
            <a:spLocks noGrp="1"/>
          </p:cNvSpPr>
          <p:nvPr>
            <p:ph type="sldNum" sz="quarter" idx="12"/>
          </p:nvPr>
        </p:nvSpPr>
        <p:spPr/>
        <p:txBody>
          <a:bodyPr/>
          <a:lstStyle/>
          <a:p>
            <a:fld id="{DC3BB032-4020-48F4-953B-341806DC4A2B}" type="slidenum">
              <a:rPr lang="en-US" smtClean="0"/>
              <a:t>52</a:t>
            </a:fld>
            <a:endParaRPr lang="en-US"/>
          </a:p>
        </p:txBody>
      </p:sp>
      <p:graphicFrame>
        <p:nvGraphicFramePr>
          <p:cNvPr id="20" name="Object 19">
            <a:extLst>
              <a:ext uri="{FF2B5EF4-FFF2-40B4-BE49-F238E27FC236}">
                <a16:creationId xmlns:a16="http://schemas.microsoft.com/office/drawing/2014/main" id="{44515BA5-96B4-0D44-B332-64BAAF512911}"/>
              </a:ext>
            </a:extLst>
          </p:cNvPr>
          <p:cNvGraphicFramePr>
            <a:graphicFrameLocks noChangeAspect="1"/>
          </p:cNvGraphicFramePr>
          <p:nvPr>
            <p:extLst>
              <p:ext uri="{D42A27DB-BD31-4B8C-83A1-F6EECF244321}">
                <p14:modId xmlns:p14="http://schemas.microsoft.com/office/powerpoint/2010/main" val="1512031368"/>
              </p:ext>
            </p:extLst>
          </p:nvPr>
        </p:nvGraphicFramePr>
        <p:xfrm>
          <a:off x="4627563" y="2571750"/>
          <a:ext cx="7056437" cy="1992313"/>
        </p:xfrm>
        <a:graphic>
          <a:graphicData uri="http://schemas.openxmlformats.org/presentationml/2006/ole">
            <mc:AlternateContent xmlns:mc="http://schemas.openxmlformats.org/markup-compatibility/2006">
              <mc:Choice xmlns:v="urn:schemas-microsoft-com:vml" Requires="v">
                <p:oleObj name="MDLDrawObject Class" r:id="rId2" imgW="7638347" imgH="2114156" progId="MDLDrawOLE.MDLDrawObject.1">
                  <p:embed/>
                </p:oleObj>
              </mc:Choice>
              <mc:Fallback>
                <p:oleObj name="MDLDrawObject Class" r:id="rId2" imgW="7638347" imgH="2114156" progId="MDLDrawOLE.MDLDrawObject.1">
                  <p:embed/>
                  <p:pic>
                    <p:nvPicPr>
                      <p:cNvPr id="19" name="Object 18">
                        <a:extLst>
                          <a:ext uri="{FF2B5EF4-FFF2-40B4-BE49-F238E27FC236}">
                            <a16:creationId xmlns:a16="http://schemas.microsoft.com/office/drawing/2014/main" id="{D477E86B-542B-8542-0E00-34EE6F7BDFCC}"/>
                          </a:ext>
                        </a:extLst>
                      </p:cNvPr>
                      <p:cNvPicPr>
                        <a:picLocks noChangeAspect="1" noChangeArrowheads="1"/>
                      </p:cNvPicPr>
                      <p:nvPr/>
                    </p:nvPicPr>
                    <p:blipFill>
                      <a:blip r:embed="rId3"/>
                      <a:srcRect/>
                      <a:stretch>
                        <a:fillRect/>
                      </a:stretch>
                    </p:blipFill>
                    <p:spPr bwMode="auto">
                      <a:xfrm>
                        <a:off x="4627563" y="2571750"/>
                        <a:ext cx="7056437" cy="1992313"/>
                      </a:xfrm>
                      <a:prstGeom prst="rect">
                        <a:avLst/>
                      </a:prstGeom>
                      <a:noFill/>
                    </p:spPr>
                  </p:pic>
                </p:oleObj>
              </mc:Fallback>
            </mc:AlternateContent>
          </a:graphicData>
        </a:graphic>
      </p:graphicFrame>
      <p:grpSp>
        <p:nvGrpSpPr>
          <p:cNvPr id="43" name="Group 42">
            <a:extLst>
              <a:ext uri="{FF2B5EF4-FFF2-40B4-BE49-F238E27FC236}">
                <a16:creationId xmlns:a16="http://schemas.microsoft.com/office/drawing/2014/main" id="{AB95EE62-47D3-9B14-ED2D-736F04C9DCC3}"/>
              </a:ext>
            </a:extLst>
          </p:cNvPr>
          <p:cNvGrpSpPr/>
          <p:nvPr/>
        </p:nvGrpSpPr>
        <p:grpSpPr>
          <a:xfrm>
            <a:off x="853281" y="2578143"/>
            <a:ext cx="2756129" cy="4320915"/>
            <a:chOff x="853281" y="1305313"/>
            <a:chExt cx="2756129" cy="4320915"/>
          </a:xfrm>
        </p:grpSpPr>
        <p:pic>
          <p:nvPicPr>
            <p:cNvPr id="17" name="Picture 16">
              <a:extLst>
                <a:ext uri="{FF2B5EF4-FFF2-40B4-BE49-F238E27FC236}">
                  <a16:creationId xmlns:a16="http://schemas.microsoft.com/office/drawing/2014/main" id="{B1ED833C-6066-C58A-4F44-8AD9D4BA3FC3}"/>
                </a:ext>
              </a:extLst>
            </p:cNvPr>
            <p:cNvPicPr>
              <a:picLocks noChangeAspect="1"/>
            </p:cNvPicPr>
            <p:nvPr/>
          </p:nvPicPr>
          <p:blipFill rotWithShape="1">
            <a:blip r:embed="rId4"/>
            <a:srcRect t="64444" r="66171" b="11093"/>
            <a:stretch/>
          </p:blipFill>
          <p:spPr>
            <a:xfrm>
              <a:off x="853281" y="1305313"/>
              <a:ext cx="2583166" cy="1430848"/>
            </a:xfrm>
            <a:prstGeom prst="rect">
              <a:avLst/>
            </a:prstGeom>
          </p:spPr>
        </p:pic>
        <p:sp>
          <p:nvSpPr>
            <p:cNvPr id="2" name="TextBox 1">
              <a:extLst>
                <a:ext uri="{FF2B5EF4-FFF2-40B4-BE49-F238E27FC236}">
                  <a16:creationId xmlns:a16="http://schemas.microsoft.com/office/drawing/2014/main" id="{5A6C6535-DE30-5F65-9DC8-E94A74E5E812}"/>
                </a:ext>
              </a:extLst>
            </p:cNvPr>
            <p:cNvSpPr txBox="1"/>
            <p:nvPr/>
          </p:nvSpPr>
          <p:spPr>
            <a:xfrm>
              <a:off x="1081881" y="2763906"/>
              <a:ext cx="383438" cy="2862322"/>
            </a:xfrm>
            <a:prstGeom prst="rect">
              <a:avLst/>
            </a:prstGeom>
            <a:noFill/>
          </p:spPr>
          <p:txBody>
            <a:bodyPr wrap="none" rtlCol="0">
              <a:spAutoFit/>
            </a:bodyPr>
            <a:lstStyle/>
            <a:p>
              <a:pPr algn="ctr"/>
              <a:r>
                <a:rPr lang="en-US" sz="2000" dirty="0">
                  <a:highlight>
                    <a:srgbClr val="C0C0C0"/>
                  </a:highlight>
                  <a:latin typeface="Arial" panose="020B0604020202020204" pitchFamily="34" charset="0"/>
                  <a:cs typeface="Arial" panose="020B0604020202020204" pitchFamily="34" charset="0"/>
                </a:rPr>
                <a:t>A</a:t>
              </a:r>
            </a:p>
            <a:p>
              <a:pPr algn="ctr"/>
              <a:r>
                <a:rPr lang="en-US" sz="2000" dirty="0">
                  <a:highlight>
                    <a:srgbClr val="C0C0C0"/>
                  </a:highlight>
                  <a:latin typeface="Arial" panose="020B0604020202020204" pitchFamily="34" charset="0"/>
                  <a:cs typeface="Arial" panose="020B0604020202020204" pitchFamily="34" charset="0"/>
                </a:rPr>
                <a:t>A</a:t>
              </a:r>
            </a:p>
            <a:p>
              <a:pPr algn="ctr"/>
              <a:r>
                <a:rPr lang="en-US" sz="2000" dirty="0">
                  <a:highlight>
                    <a:srgbClr val="C0C0C0"/>
                  </a:highlight>
                  <a:latin typeface="Arial" panose="020B0604020202020204" pitchFamily="34" charset="0"/>
                  <a:cs typeface="Arial" panose="020B0604020202020204" pitchFamily="34" charset="0"/>
                </a:rPr>
                <a:t>T</a:t>
              </a:r>
            </a:p>
            <a:p>
              <a:pPr algn="ctr"/>
              <a:r>
                <a:rPr lang="en-US" sz="2000" dirty="0">
                  <a:highlight>
                    <a:srgbClr val="C0C0C0"/>
                  </a:highlight>
                  <a:latin typeface="Arial" panose="020B0604020202020204" pitchFamily="34" charset="0"/>
                  <a:cs typeface="Arial" panose="020B0604020202020204" pitchFamily="34" charset="0"/>
                </a:rPr>
                <a:t>T</a:t>
              </a:r>
            </a:p>
            <a:p>
              <a:pPr algn="ctr"/>
              <a:r>
                <a:rPr lang="en-US" sz="2000" dirty="0">
                  <a:highlight>
                    <a:srgbClr val="C0C0C0"/>
                  </a:highlight>
                  <a:latin typeface="Arial" panose="020B0604020202020204" pitchFamily="34" charset="0"/>
                  <a:cs typeface="Arial" panose="020B0604020202020204" pitchFamily="34" charset="0"/>
                </a:rPr>
                <a:t>G</a:t>
              </a:r>
            </a:p>
            <a:p>
              <a:pPr algn="ctr"/>
              <a:r>
                <a:rPr lang="en-US" sz="2000" dirty="0">
                  <a:latin typeface="Arial" panose="020B0604020202020204" pitchFamily="34" charset="0"/>
                  <a:cs typeface="Arial" panose="020B0604020202020204" pitchFamily="34" charset="0"/>
                </a:rPr>
                <a:t>A</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G</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T</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G</a:t>
              </a:r>
            </a:p>
          </p:txBody>
        </p:sp>
        <p:sp>
          <p:nvSpPr>
            <p:cNvPr id="3" name="TextBox 2">
              <a:extLst>
                <a:ext uri="{FF2B5EF4-FFF2-40B4-BE49-F238E27FC236}">
                  <a16:creationId xmlns:a16="http://schemas.microsoft.com/office/drawing/2014/main" id="{C02CA06E-2ECE-F00A-875B-C2B39245AFA6}"/>
                </a:ext>
              </a:extLst>
            </p:cNvPr>
            <p:cNvSpPr txBox="1"/>
            <p:nvPr/>
          </p:nvSpPr>
          <p:spPr>
            <a:xfrm>
              <a:off x="1970177" y="2030626"/>
              <a:ext cx="383438" cy="2862322"/>
            </a:xfrm>
            <a:prstGeom prst="rect">
              <a:avLst/>
            </a:prstGeom>
            <a:noFill/>
          </p:spPr>
          <p:txBody>
            <a:bodyPr wrap="none" rtlCol="0">
              <a:spAutoFit/>
            </a:bodyPr>
            <a:lstStyle/>
            <a:p>
              <a:pPr algn="ctr"/>
              <a:r>
                <a:rPr lang="en-US" sz="2000" dirty="0">
                  <a:highlight>
                    <a:srgbClr val="C0C0C0"/>
                  </a:highlight>
                  <a:latin typeface="Arial" panose="020B0604020202020204" pitchFamily="34" charset="0"/>
                  <a:cs typeface="Arial" panose="020B0604020202020204" pitchFamily="34" charset="0"/>
                </a:rPr>
                <a:t>A</a:t>
              </a:r>
            </a:p>
            <a:p>
              <a:pPr algn="ctr"/>
              <a:r>
                <a:rPr lang="en-US" sz="2000" dirty="0">
                  <a:highlight>
                    <a:srgbClr val="C0C0C0"/>
                  </a:highlight>
                  <a:latin typeface="Arial" panose="020B0604020202020204" pitchFamily="34" charset="0"/>
                  <a:cs typeface="Arial" panose="020B0604020202020204" pitchFamily="34" charset="0"/>
                </a:rPr>
                <a:t>A</a:t>
              </a:r>
            </a:p>
            <a:p>
              <a:pPr algn="ctr"/>
              <a:r>
                <a:rPr lang="en-US" sz="2000" dirty="0">
                  <a:highlight>
                    <a:srgbClr val="C0C0C0"/>
                  </a:highlight>
                  <a:latin typeface="Arial" panose="020B0604020202020204" pitchFamily="34" charset="0"/>
                  <a:cs typeface="Arial" panose="020B0604020202020204" pitchFamily="34" charset="0"/>
                </a:rPr>
                <a:t>T</a:t>
              </a:r>
            </a:p>
            <a:p>
              <a:pPr algn="ctr"/>
              <a:r>
                <a:rPr lang="en-US" sz="2000" dirty="0">
                  <a:highlight>
                    <a:srgbClr val="C0C0C0"/>
                  </a:highlight>
                  <a:latin typeface="Arial" panose="020B0604020202020204" pitchFamily="34" charset="0"/>
                  <a:cs typeface="Arial" panose="020B0604020202020204" pitchFamily="34" charset="0"/>
                </a:rPr>
                <a:t>T</a:t>
              </a:r>
            </a:p>
            <a:p>
              <a:pPr algn="ctr"/>
              <a:r>
                <a:rPr lang="en-US" sz="2000" dirty="0">
                  <a:highlight>
                    <a:srgbClr val="C0C0C0"/>
                  </a:highlight>
                  <a:latin typeface="Arial" panose="020B0604020202020204" pitchFamily="34" charset="0"/>
                  <a:cs typeface="Arial" panose="020B0604020202020204" pitchFamily="34" charset="0"/>
                </a:rPr>
                <a:t>G</a:t>
              </a:r>
            </a:p>
            <a:p>
              <a:pPr algn="ctr"/>
              <a:r>
                <a:rPr lang="en-US" sz="2000" dirty="0">
                  <a:latin typeface="Arial" panose="020B0604020202020204" pitchFamily="34" charset="0"/>
                  <a:cs typeface="Arial" panose="020B0604020202020204" pitchFamily="34" charset="0"/>
                </a:rPr>
                <a:t>G</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C</a:t>
              </a:r>
              <a:br>
                <a:rPr lang="en-US" sz="2000" dirty="0">
                  <a:latin typeface="Arial" panose="020B0604020202020204" pitchFamily="34" charset="0"/>
                  <a:cs typeface="Arial" panose="020B0604020202020204" pitchFamily="34" charset="0"/>
                </a:rPr>
              </a:br>
              <a:r>
                <a:rPr lang="en-US" sz="2000" dirty="0" err="1">
                  <a:latin typeface="Arial" panose="020B0604020202020204" pitchFamily="34" charset="0"/>
                  <a:cs typeface="Arial" panose="020B0604020202020204" pitchFamily="34" charset="0"/>
                </a:rPr>
                <a:t>C</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T</a:t>
              </a:r>
            </a:p>
          </p:txBody>
        </p:sp>
        <p:sp>
          <p:nvSpPr>
            <p:cNvPr id="4" name="TextBox 3">
              <a:extLst>
                <a:ext uri="{FF2B5EF4-FFF2-40B4-BE49-F238E27FC236}">
                  <a16:creationId xmlns:a16="http://schemas.microsoft.com/office/drawing/2014/main" id="{C980A392-BF95-3104-94AA-66AF5FA58C9A}"/>
                </a:ext>
              </a:extLst>
            </p:cNvPr>
            <p:cNvSpPr txBox="1"/>
            <p:nvPr/>
          </p:nvSpPr>
          <p:spPr>
            <a:xfrm>
              <a:off x="2959835" y="2571967"/>
              <a:ext cx="383438" cy="2862322"/>
            </a:xfrm>
            <a:prstGeom prst="rect">
              <a:avLst/>
            </a:prstGeom>
            <a:noFill/>
          </p:spPr>
          <p:txBody>
            <a:bodyPr wrap="none" rtlCol="0">
              <a:spAutoFit/>
            </a:bodyPr>
            <a:lstStyle/>
            <a:p>
              <a:pPr algn="ctr"/>
              <a:r>
                <a:rPr lang="en-US" sz="2000" dirty="0">
                  <a:highlight>
                    <a:srgbClr val="C0C0C0"/>
                  </a:highlight>
                  <a:latin typeface="Arial" panose="020B0604020202020204" pitchFamily="34" charset="0"/>
                  <a:cs typeface="Arial" panose="020B0604020202020204" pitchFamily="34" charset="0"/>
                </a:rPr>
                <a:t>A</a:t>
              </a:r>
            </a:p>
            <a:p>
              <a:pPr algn="ctr"/>
              <a:r>
                <a:rPr lang="en-US" sz="2000" dirty="0">
                  <a:highlight>
                    <a:srgbClr val="C0C0C0"/>
                  </a:highlight>
                  <a:latin typeface="Arial" panose="020B0604020202020204" pitchFamily="34" charset="0"/>
                  <a:cs typeface="Arial" panose="020B0604020202020204" pitchFamily="34" charset="0"/>
                </a:rPr>
                <a:t>A</a:t>
              </a:r>
            </a:p>
            <a:p>
              <a:pPr algn="ctr"/>
              <a:r>
                <a:rPr lang="en-US" sz="2000" dirty="0">
                  <a:highlight>
                    <a:srgbClr val="C0C0C0"/>
                  </a:highlight>
                  <a:latin typeface="Arial" panose="020B0604020202020204" pitchFamily="34" charset="0"/>
                  <a:cs typeface="Arial" panose="020B0604020202020204" pitchFamily="34" charset="0"/>
                </a:rPr>
                <a:t>T</a:t>
              </a:r>
            </a:p>
            <a:p>
              <a:pPr algn="ctr"/>
              <a:r>
                <a:rPr lang="en-US" sz="2000" dirty="0">
                  <a:highlight>
                    <a:srgbClr val="C0C0C0"/>
                  </a:highlight>
                  <a:latin typeface="Arial" panose="020B0604020202020204" pitchFamily="34" charset="0"/>
                  <a:cs typeface="Arial" panose="020B0604020202020204" pitchFamily="34" charset="0"/>
                </a:rPr>
                <a:t>T</a:t>
              </a:r>
            </a:p>
            <a:p>
              <a:pPr algn="ctr"/>
              <a:r>
                <a:rPr lang="en-US" sz="2000" dirty="0">
                  <a:highlight>
                    <a:srgbClr val="C0C0C0"/>
                  </a:highlight>
                  <a:latin typeface="Arial" panose="020B0604020202020204" pitchFamily="34" charset="0"/>
                  <a:cs typeface="Arial" panose="020B0604020202020204" pitchFamily="34" charset="0"/>
                </a:rPr>
                <a:t>G</a:t>
              </a:r>
            </a:p>
            <a:p>
              <a:pPr algn="ctr"/>
              <a:r>
                <a:rPr lang="en-US" sz="2000" dirty="0">
                  <a:latin typeface="Arial" panose="020B0604020202020204" pitchFamily="34" charset="0"/>
                  <a:cs typeface="Arial" panose="020B0604020202020204" pitchFamily="34" charset="0"/>
                </a:rPr>
                <a:t>G</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C</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A</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C</a:t>
              </a:r>
            </a:p>
          </p:txBody>
        </p:sp>
        <p:sp>
          <p:nvSpPr>
            <p:cNvPr id="29" name="TextBox 28">
              <a:extLst>
                <a:ext uri="{FF2B5EF4-FFF2-40B4-BE49-F238E27FC236}">
                  <a16:creationId xmlns:a16="http://schemas.microsoft.com/office/drawing/2014/main" id="{80F48CBC-F3F2-30E6-884F-D16BD1BFC312}"/>
                </a:ext>
              </a:extLst>
            </p:cNvPr>
            <p:cNvSpPr txBox="1"/>
            <p:nvPr/>
          </p:nvSpPr>
          <p:spPr>
            <a:xfrm>
              <a:off x="1353200" y="2763906"/>
              <a:ext cx="370615" cy="1631216"/>
            </a:xfrm>
            <a:prstGeom prst="rect">
              <a:avLst/>
            </a:prstGeom>
            <a:noFill/>
          </p:spPr>
          <p:txBody>
            <a:bodyPr wrap="none" rtlCol="0">
              <a:spAutoFit/>
            </a:bodyPr>
            <a:lstStyle/>
            <a:p>
              <a:pPr algn="ctr"/>
              <a:r>
                <a:rPr lang="en-US" sz="2000" dirty="0">
                  <a:solidFill>
                    <a:schemeClr val="bg1"/>
                  </a:solidFill>
                  <a:highlight>
                    <a:srgbClr val="808080"/>
                  </a:highlight>
                  <a:latin typeface="Arial" panose="020B0604020202020204" pitchFamily="34" charset="0"/>
                  <a:cs typeface="Arial" panose="020B0604020202020204" pitchFamily="34" charset="0"/>
                </a:rPr>
                <a:t>T</a:t>
              </a:r>
            </a:p>
            <a:p>
              <a:pPr algn="ctr"/>
              <a:r>
                <a:rPr lang="en-US" sz="2000" dirty="0">
                  <a:solidFill>
                    <a:schemeClr val="bg1"/>
                  </a:solidFill>
                  <a:highlight>
                    <a:srgbClr val="808080"/>
                  </a:highlight>
                  <a:latin typeface="Arial" panose="020B0604020202020204" pitchFamily="34" charset="0"/>
                  <a:cs typeface="Arial" panose="020B0604020202020204" pitchFamily="34" charset="0"/>
                </a:rPr>
                <a:t>T</a:t>
              </a:r>
            </a:p>
            <a:p>
              <a:pPr algn="ctr"/>
              <a:r>
                <a:rPr lang="en-US" sz="2000" dirty="0">
                  <a:solidFill>
                    <a:schemeClr val="bg1"/>
                  </a:solidFill>
                  <a:highlight>
                    <a:srgbClr val="808080"/>
                  </a:highlight>
                  <a:latin typeface="Arial" panose="020B0604020202020204" pitchFamily="34" charset="0"/>
                  <a:cs typeface="Arial" panose="020B0604020202020204" pitchFamily="34" charset="0"/>
                </a:rPr>
                <a:t>A</a:t>
              </a:r>
            </a:p>
            <a:p>
              <a:pPr algn="ctr"/>
              <a:r>
                <a:rPr lang="en-US" sz="2000" dirty="0">
                  <a:solidFill>
                    <a:schemeClr val="bg1"/>
                  </a:solidFill>
                  <a:highlight>
                    <a:srgbClr val="808080"/>
                  </a:highlight>
                  <a:latin typeface="Arial" panose="020B0604020202020204" pitchFamily="34" charset="0"/>
                  <a:cs typeface="Arial" panose="020B0604020202020204" pitchFamily="34" charset="0"/>
                </a:rPr>
                <a:t>A</a:t>
              </a:r>
            </a:p>
            <a:p>
              <a:pPr algn="ctr"/>
              <a:r>
                <a:rPr lang="en-US" sz="2000" dirty="0">
                  <a:solidFill>
                    <a:schemeClr val="bg1"/>
                  </a:solidFill>
                  <a:highlight>
                    <a:srgbClr val="808080"/>
                  </a:highlight>
                  <a:latin typeface="Arial" panose="020B0604020202020204" pitchFamily="34" charset="0"/>
                  <a:cs typeface="Arial" panose="020B0604020202020204" pitchFamily="34" charset="0"/>
                </a:rPr>
                <a:t>C</a:t>
              </a:r>
            </a:p>
          </p:txBody>
        </p:sp>
        <p:sp>
          <p:nvSpPr>
            <p:cNvPr id="32" name="TextBox 31">
              <a:extLst>
                <a:ext uri="{FF2B5EF4-FFF2-40B4-BE49-F238E27FC236}">
                  <a16:creationId xmlns:a16="http://schemas.microsoft.com/office/drawing/2014/main" id="{D4A41072-2BEB-F2ED-D59B-D3331DFB97E4}"/>
                </a:ext>
              </a:extLst>
            </p:cNvPr>
            <p:cNvSpPr txBox="1"/>
            <p:nvPr/>
          </p:nvSpPr>
          <p:spPr>
            <a:xfrm>
              <a:off x="2210699" y="2020737"/>
              <a:ext cx="370615" cy="1631216"/>
            </a:xfrm>
            <a:prstGeom prst="rect">
              <a:avLst/>
            </a:prstGeom>
            <a:noFill/>
          </p:spPr>
          <p:txBody>
            <a:bodyPr wrap="none" rtlCol="0">
              <a:spAutoFit/>
            </a:bodyPr>
            <a:lstStyle/>
            <a:p>
              <a:pPr algn="ctr"/>
              <a:r>
                <a:rPr lang="en-US" sz="2000" dirty="0">
                  <a:solidFill>
                    <a:schemeClr val="bg1"/>
                  </a:solidFill>
                  <a:highlight>
                    <a:srgbClr val="808080"/>
                  </a:highlight>
                  <a:latin typeface="Arial" panose="020B0604020202020204" pitchFamily="34" charset="0"/>
                  <a:cs typeface="Arial" panose="020B0604020202020204" pitchFamily="34" charset="0"/>
                </a:rPr>
                <a:t>T</a:t>
              </a:r>
            </a:p>
            <a:p>
              <a:pPr algn="ctr"/>
              <a:r>
                <a:rPr lang="en-US" sz="2000" dirty="0">
                  <a:solidFill>
                    <a:schemeClr val="bg1"/>
                  </a:solidFill>
                  <a:highlight>
                    <a:srgbClr val="808080"/>
                  </a:highlight>
                  <a:latin typeface="Arial" panose="020B0604020202020204" pitchFamily="34" charset="0"/>
                  <a:cs typeface="Arial" panose="020B0604020202020204" pitchFamily="34" charset="0"/>
                </a:rPr>
                <a:t>T</a:t>
              </a:r>
            </a:p>
            <a:p>
              <a:pPr algn="ctr"/>
              <a:r>
                <a:rPr lang="en-US" sz="2000" dirty="0">
                  <a:solidFill>
                    <a:schemeClr val="bg1"/>
                  </a:solidFill>
                  <a:highlight>
                    <a:srgbClr val="808080"/>
                  </a:highlight>
                  <a:latin typeface="Arial" panose="020B0604020202020204" pitchFamily="34" charset="0"/>
                  <a:cs typeface="Arial" panose="020B0604020202020204" pitchFamily="34" charset="0"/>
                </a:rPr>
                <a:t>A</a:t>
              </a:r>
            </a:p>
            <a:p>
              <a:pPr algn="ctr"/>
              <a:r>
                <a:rPr lang="en-US" sz="2000" dirty="0">
                  <a:solidFill>
                    <a:schemeClr val="bg1"/>
                  </a:solidFill>
                  <a:highlight>
                    <a:srgbClr val="808080"/>
                  </a:highlight>
                  <a:latin typeface="Arial" panose="020B0604020202020204" pitchFamily="34" charset="0"/>
                  <a:cs typeface="Arial" panose="020B0604020202020204" pitchFamily="34" charset="0"/>
                </a:rPr>
                <a:t>A</a:t>
              </a:r>
            </a:p>
            <a:p>
              <a:pPr algn="ctr"/>
              <a:r>
                <a:rPr lang="en-US" sz="2000" dirty="0">
                  <a:solidFill>
                    <a:schemeClr val="bg1"/>
                  </a:solidFill>
                  <a:highlight>
                    <a:srgbClr val="808080"/>
                  </a:highlight>
                  <a:latin typeface="Arial" panose="020B0604020202020204" pitchFamily="34" charset="0"/>
                  <a:cs typeface="Arial" panose="020B0604020202020204" pitchFamily="34" charset="0"/>
                </a:rPr>
                <a:t>C</a:t>
              </a:r>
            </a:p>
          </p:txBody>
        </p:sp>
        <p:sp>
          <p:nvSpPr>
            <p:cNvPr id="33" name="TextBox 32">
              <a:extLst>
                <a:ext uri="{FF2B5EF4-FFF2-40B4-BE49-F238E27FC236}">
                  <a16:creationId xmlns:a16="http://schemas.microsoft.com/office/drawing/2014/main" id="{8DC206FD-4084-BD50-819B-46849BF7CDB6}"/>
                </a:ext>
              </a:extLst>
            </p:cNvPr>
            <p:cNvSpPr txBox="1"/>
            <p:nvPr/>
          </p:nvSpPr>
          <p:spPr>
            <a:xfrm>
              <a:off x="3238795" y="2570858"/>
              <a:ext cx="370615" cy="1631216"/>
            </a:xfrm>
            <a:prstGeom prst="rect">
              <a:avLst/>
            </a:prstGeom>
            <a:noFill/>
          </p:spPr>
          <p:txBody>
            <a:bodyPr wrap="none" rtlCol="0">
              <a:spAutoFit/>
            </a:bodyPr>
            <a:lstStyle/>
            <a:p>
              <a:pPr algn="ctr"/>
              <a:r>
                <a:rPr lang="en-US" sz="2000" dirty="0">
                  <a:solidFill>
                    <a:schemeClr val="bg1"/>
                  </a:solidFill>
                  <a:highlight>
                    <a:srgbClr val="808080"/>
                  </a:highlight>
                  <a:latin typeface="Arial" panose="020B0604020202020204" pitchFamily="34" charset="0"/>
                  <a:cs typeface="Arial" panose="020B0604020202020204" pitchFamily="34" charset="0"/>
                </a:rPr>
                <a:t>T</a:t>
              </a:r>
            </a:p>
            <a:p>
              <a:pPr algn="ctr"/>
              <a:r>
                <a:rPr lang="en-US" sz="2000" dirty="0">
                  <a:solidFill>
                    <a:schemeClr val="bg1"/>
                  </a:solidFill>
                  <a:highlight>
                    <a:srgbClr val="808080"/>
                  </a:highlight>
                  <a:latin typeface="Arial" panose="020B0604020202020204" pitchFamily="34" charset="0"/>
                  <a:cs typeface="Arial" panose="020B0604020202020204" pitchFamily="34" charset="0"/>
                </a:rPr>
                <a:t>T</a:t>
              </a:r>
            </a:p>
            <a:p>
              <a:pPr algn="ctr"/>
              <a:r>
                <a:rPr lang="en-US" sz="2000" dirty="0">
                  <a:solidFill>
                    <a:schemeClr val="bg1"/>
                  </a:solidFill>
                  <a:highlight>
                    <a:srgbClr val="808080"/>
                  </a:highlight>
                  <a:latin typeface="Arial" panose="020B0604020202020204" pitchFamily="34" charset="0"/>
                  <a:cs typeface="Arial" panose="020B0604020202020204" pitchFamily="34" charset="0"/>
                </a:rPr>
                <a:t>A</a:t>
              </a:r>
            </a:p>
            <a:p>
              <a:pPr algn="ctr"/>
              <a:r>
                <a:rPr lang="en-US" sz="2000" dirty="0">
                  <a:solidFill>
                    <a:schemeClr val="bg1"/>
                  </a:solidFill>
                  <a:highlight>
                    <a:srgbClr val="808080"/>
                  </a:highlight>
                  <a:latin typeface="Arial" panose="020B0604020202020204" pitchFamily="34" charset="0"/>
                  <a:cs typeface="Arial" panose="020B0604020202020204" pitchFamily="34" charset="0"/>
                </a:rPr>
                <a:t>A</a:t>
              </a:r>
            </a:p>
            <a:p>
              <a:pPr algn="ctr"/>
              <a:r>
                <a:rPr lang="en-US" sz="2000" dirty="0">
                  <a:solidFill>
                    <a:schemeClr val="bg1"/>
                  </a:solidFill>
                  <a:highlight>
                    <a:srgbClr val="808080"/>
                  </a:highlight>
                  <a:latin typeface="Arial" panose="020B0604020202020204" pitchFamily="34" charset="0"/>
                  <a:cs typeface="Arial" panose="020B0604020202020204" pitchFamily="34" charset="0"/>
                </a:rPr>
                <a:t>C</a:t>
              </a:r>
            </a:p>
          </p:txBody>
        </p:sp>
        <p:cxnSp>
          <p:nvCxnSpPr>
            <p:cNvPr id="35" name="Straight Arrow Connector 34">
              <a:extLst>
                <a:ext uri="{FF2B5EF4-FFF2-40B4-BE49-F238E27FC236}">
                  <a16:creationId xmlns:a16="http://schemas.microsoft.com/office/drawing/2014/main" id="{8E477943-C678-9C2C-5E36-04615183A562}"/>
                </a:ext>
              </a:extLst>
            </p:cNvPr>
            <p:cNvCxnSpPr/>
            <p:nvPr/>
          </p:nvCxnSpPr>
          <p:spPr>
            <a:xfrm flipV="1">
              <a:off x="1353200" y="2408237"/>
              <a:ext cx="0" cy="30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6923DBA1-45BF-34F4-E19A-072AB7F9E3DC}"/>
                </a:ext>
              </a:extLst>
            </p:cNvPr>
            <p:cNvCxnSpPr/>
            <p:nvPr/>
          </p:nvCxnSpPr>
          <p:spPr>
            <a:xfrm flipH="1" flipV="1">
              <a:off x="3139281" y="2178361"/>
              <a:ext cx="197122" cy="3060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40" name="Picture 39">
            <a:extLst>
              <a:ext uri="{FF2B5EF4-FFF2-40B4-BE49-F238E27FC236}">
                <a16:creationId xmlns:a16="http://schemas.microsoft.com/office/drawing/2014/main" id="{A2C4AAF3-01E3-EC23-D29F-306D15FB481D}"/>
              </a:ext>
            </a:extLst>
          </p:cNvPr>
          <p:cNvPicPr>
            <a:picLocks noChangeAspect="1"/>
          </p:cNvPicPr>
          <p:nvPr/>
        </p:nvPicPr>
        <p:blipFill rotWithShape="1">
          <a:blip r:embed="rId5"/>
          <a:srcRect t="22223" b="8888"/>
          <a:stretch/>
        </p:blipFill>
        <p:spPr>
          <a:xfrm>
            <a:off x="6263481" y="478743"/>
            <a:ext cx="5770311" cy="2981328"/>
          </a:xfrm>
          <a:prstGeom prst="rect">
            <a:avLst/>
          </a:prstGeom>
        </p:spPr>
      </p:pic>
      <p:sp>
        <p:nvSpPr>
          <p:cNvPr id="41" name="TextBox 40">
            <a:extLst>
              <a:ext uri="{FF2B5EF4-FFF2-40B4-BE49-F238E27FC236}">
                <a16:creationId xmlns:a16="http://schemas.microsoft.com/office/drawing/2014/main" id="{DF33DD85-52F4-3CE4-077A-DCAC8F8F459E}"/>
              </a:ext>
            </a:extLst>
          </p:cNvPr>
          <p:cNvSpPr txBox="1"/>
          <p:nvPr/>
        </p:nvSpPr>
        <p:spPr>
          <a:xfrm>
            <a:off x="4510881" y="5021066"/>
            <a:ext cx="4414991" cy="400110"/>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Comparison of Sanger and Next-Gen</a:t>
            </a:r>
          </a:p>
        </p:txBody>
      </p:sp>
      <p:sp>
        <p:nvSpPr>
          <p:cNvPr id="44" name="TextBox 43">
            <a:extLst>
              <a:ext uri="{FF2B5EF4-FFF2-40B4-BE49-F238E27FC236}">
                <a16:creationId xmlns:a16="http://schemas.microsoft.com/office/drawing/2014/main" id="{F9AAB658-4EA3-D289-1E0E-FEAA2AFFE2B5}"/>
              </a:ext>
            </a:extLst>
          </p:cNvPr>
          <p:cNvSpPr txBox="1"/>
          <p:nvPr/>
        </p:nvSpPr>
        <p:spPr>
          <a:xfrm>
            <a:off x="186704" y="216570"/>
            <a:ext cx="5359920" cy="2246769"/>
          </a:xfrm>
          <a:prstGeom prst="rect">
            <a:avLst/>
          </a:prstGeom>
          <a:noFill/>
        </p:spPr>
        <p:txBody>
          <a:bodyPr wrap="square" rtlCol="0">
            <a:spAutoFit/>
          </a:bodyPr>
          <a:lstStyle/>
          <a:p>
            <a:pPr marL="457200" indent="-457200">
              <a:buAutoNum type="arabicPeriod"/>
            </a:pPr>
            <a:r>
              <a:rPr lang="en-US" sz="2000" dirty="0">
                <a:latin typeface="Arial" panose="020B0604020202020204" pitchFamily="34" charset="0"/>
                <a:cs typeface="Arial" panose="020B0604020202020204" pitchFamily="34" charset="0"/>
              </a:rPr>
              <a:t>Primer anneals</a:t>
            </a:r>
          </a:p>
          <a:p>
            <a:pPr marL="457200" indent="-457200">
              <a:buAutoNum type="arabicPeriod"/>
            </a:pPr>
            <a:r>
              <a:rPr lang="en-US" sz="2000" dirty="0">
                <a:latin typeface="Arial" panose="020B0604020202020204" pitchFamily="34" charset="0"/>
                <a:cs typeface="Arial" panose="020B0604020202020204" pitchFamily="34" charset="0"/>
              </a:rPr>
              <a:t>Add dNTPs (3’blocked) + Polymerase</a:t>
            </a:r>
          </a:p>
          <a:p>
            <a:pPr marL="457200" indent="-457200">
              <a:buAutoNum type="arabicPeriod"/>
            </a:pPr>
            <a:r>
              <a:rPr lang="en-US" sz="2000" dirty="0">
                <a:latin typeface="Arial" panose="020B0604020202020204" pitchFamily="34" charset="0"/>
                <a:cs typeface="Arial" panose="020B0604020202020204" pitchFamily="34" charset="0"/>
              </a:rPr>
              <a:t>Wash to remove unincorporated dNTPs</a:t>
            </a:r>
          </a:p>
          <a:p>
            <a:pPr marL="457200" indent="-457200">
              <a:buAutoNum type="arabicPeriod"/>
            </a:pPr>
            <a:r>
              <a:rPr lang="en-US" sz="2000" dirty="0">
                <a:latin typeface="Arial" panose="020B0604020202020204" pitchFamily="34" charset="0"/>
                <a:cs typeface="Arial" panose="020B0604020202020204" pitchFamily="34" charset="0"/>
              </a:rPr>
              <a:t>Detect base added to each cluster using fluorescent emission</a:t>
            </a:r>
          </a:p>
          <a:p>
            <a:pPr marL="457200" indent="-457200">
              <a:buAutoNum type="arabicPeriod"/>
            </a:pPr>
            <a:r>
              <a:rPr lang="en-US" sz="2000" dirty="0">
                <a:latin typeface="Arial" panose="020B0604020202020204" pitchFamily="34" charset="0"/>
                <a:cs typeface="Arial" panose="020B0604020202020204" pitchFamily="34" charset="0"/>
              </a:rPr>
              <a:t>Unblock 3’-OH</a:t>
            </a:r>
          </a:p>
          <a:p>
            <a:r>
              <a:rPr lang="en-US" sz="2000" dirty="0">
                <a:latin typeface="Arial" panose="020B0604020202020204" pitchFamily="34" charset="0"/>
                <a:cs typeface="Arial" panose="020B0604020202020204" pitchFamily="34" charset="0"/>
              </a:rPr>
              <a:t>Repeat.</a:t>
            </a:r>
          </a:p>
        </p:txBody>
      </p:sp>
      <p:cxnSp>
        <p:nvCxnSpPr>
          <p:cNvPr id="46" name="Straight Arrow Connector 45">
            <a:extLst>
              <a:ext uri="{FF2B5EF4-FFF2-40B4-BE49-F238E27FC236}">
                <a16:creationId xmlns:a16="http://schemas.microsoft.com/office/drawing/2014/main" id="{3249757A-9F0B-8954-3050-9E519FE6F1DC}"/>
              </a:ext>
            </a:extLst>
          </p:cNvPr>
          <p:cNvCxnSpPr/>
          <p:nvPr/>
        </p:nvCxnSpPr>
        <p:spPr>
          <a:xfrm>
            <a:off x="1615281" y="3293567"/>
            <a:ext cx="2895600" cy="101967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Freeform: Shape 46">
            <a:extLst>
              <a:ext uri="{FF2B5EF4-FFF2-40B4-BE49-F238E27FC236}">
                <a16:creationId xmlns:a16="http://schemas.microsoft.com/office/drawing/2014/main" id="{DAC56CF4-3637-16D0-26C7-C22778B8517B}"/>
              </a:ext>
            </a:extLst>
          </p:cNvPr>
          <p:cNvSpPr/>
          <p:nvPr/>
        </p:nvSpPr>
        <p:spPr>
          <a:xfrm>
            <a:off x="2265082" y="2537673"/>
            <a:ext cx="2868706" cy="1388868"/>
          </a:xfrm>
          <a:custGeom>
            <a:avLst/>
            <a:gdLst>
              <a:gd name="connsiteX0" fmla="*/ 0 w 2868706"/>
              <a:gd name="connsiteY0" fmla="*/ 115880 h 1388868"/>
              <a:gd name="connsiteX1" fmla="*/ 382494 w 2868706"/>
              <a:gd name="connsiteY1" fmla="*/ 26233 h 1388868"/>
              <a:gd name="connsiteX2" fmla="*/ 1804894 w 2868706"/>
              <a:gd name="connsiteY2" fmla="*/ 528256 h 1388868"/>
              <a:gd name="connsiteX3" fmla="*/ 2868706 w 2868706"/>
              <a:gd name="connsiteY3" fmla="*/ 1388868 h 1388868"/>
            </a:gdLst>
            <a:ahLst/>
            <a:cxnLst>
              <a:cxn ang="0">
                <a:pos x="connsiteX0" y="connsiteY0"/>
              </a:cxn>
              <a:cxn ang="0">
                <a:pos x="connsiteX1" y="connsiteY1"/>
              </a:cxn>
              <a:cxn ang="0">
                <a:pos x="connsiteX2" y="connsiteY2"/>
              </a:cxn>
              <a:cxn ang="0">
                <a:pos x="connsiteX3" y="connsiteY3"/>
              </a:cxn>
            </a:cxnLst>
            <a:rect l="l" t="t" r="r" b="b"/>
            <a:pathLst>
              <a:path w="2868706" h="1388868">
                <a:moveTo>
                  <a:pt x="0" y="115880"/>
                </a:moveTo>
                <a:cubicBezTo>
                  <a:pt x="40839" y="36692"/>
                  <a:pt x="81678" y="-42496"/>
                  <a:pt x="382494" y="26233"/>
                </a:cubicBezTo>
                <a:cubicBezTo>
                  <a:pt x="683310" y="94962"/>
                  <a:pt x="1390525" y="301150"/>
                  <a:pt x="1804894" y="528256"/>
                </a:cubicBezTo>
                <a:cubicBezTo>
                  <a:pt x="2219263" y="755362"/>
                  <a:pt x="2543984" y="1072115"/>
                  <a:pt x="2868706" y="1388868"/>
                </a:cubicBezTo>
              </a:path>
            </a:pathLst>
          </a:custGeom>
          <a:noFill/>
          <a:ln w="22225">
            <a:solidFill>
              <a:schemeClr val="tx1"/>
            </a:solidFill>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Arrow Connector 48">
            <a:extLst>
              <a:ext uri="{FF2B5EF4-FFF2-40B4-BE49-F238E27FC236}">
                <a16:creationId xmlns:a16="http://schemas.microsoft.com/office/drawing/2014/main" id="{68E2F5E6-EA06-9644-94E0-992C898F6548}"/>
              </a:ext>
            </a:extLst>
          </p:cNvPr>
          <p:cNvCxnSpPr/>
          <p:nvPr/>
        </p:nvCxnSpPr>
        <p:spPr>
          <a:xfrm>
            <a:off x="3139281" y="3176488"/>
            <a:ext cx="2209800" cy="1136749"/>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37716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FF41F9-4EEB-4E66-9D7F-0A7461B7792F}"/>
              </a:ext>
            </a:extLst>
          </p:cNvPr>
          <p:cNvPicPr>
            <a:picLocks noChangeAspect="1"/>
          </p:cNvPicPr>
          <p:nvPr/>
        </p:nvPicPr>
        <p:blipFill>
          <a:blip r:embed="rId2"/>
          <a:stretch>
            <a:fillRect/>
          </a:stretch>
        </p:blipFill>
        <p:spPr>
          <a:xfrm>
            <a:off x="7440802" y="517743"/>
            <a:ext cx="2448095" cy="1968678"/>
          </a:xfrm>
          <a:prstGeom prst="rect">
            <a:avLst/>
          </a:prstGeom>
        </p:spPr>
      </p:pic>
      <p:pic>
        <p:nvPicPr>
          <p:cNvPr id="6" name="Picture 5">
            <a:extLst>
              <a:ext uri="{FF2B5EF4-FFF2-40B4-BE49-F238E27FC236}">
                <a16:creationId xmlns:a16="http://schemas.microsoft.com/office/drawing/2014/main" id="{E99DB6A3-BCBB-4239-B459-E2B1D783A963}"/>
              </a:ext>
            </a:extLst>
          </p:cNvPr>
          <p:cNvPicPr>
            <a:picLocks noChangeAspect="1"/>
          </p:cNvPicPr>
          <p:nvPr/>
        </p:nvPicPr>
        <p:blipFill>
          <a:blip r:embed="rId3"/>
          <a:stretch>
            <a:fillRect/>
          </a:stretch>
        </p:blipFill>
        <p:spPr>
          <a:xfrm>
            <a:off x="9857930" y="342956"/>
            <a:ext cx="2844457" cy="2205565"/>
          </a:xfrm>
          <a:prstGeom prst="rect">
            <a:avLst/>
          </a:prstGeom>
        </p:spPr>
      </p:pic>
      <p:sp>
        <p:nvSpPr>
          <p:cNvPr id="5" name="TextBox 4">
            <a:extLst>
              <a:ext uri="{FF2B5EF4-FFF2-40B4-BE49-F238E27FC236}">
                <a16:creationId xmlns:a16="http://schemas.microsoft.com/office/drawing/2014/main" id="{2AC7DE3F-703B-4078-A343-FDC71484A57A}"/>
              </a:ext>
            </a:extLst>
          </p:cNvPr>
          <p:cNvSpPr txBox="1"/>
          <p:nvPr/>
        </p:nvSpPr>
        <p:spPr>
          <a:xfrm>
            <a:off x="2459071" y="17804"/>
            <a:ext cx="8284384" cy="523220"/>
          </a:xfrm>
          <a:prstGeom prst="rect">
            <a:avLst/>
          </a:prstGeom>
          <a:noFill/>
        </p:spPr>
        <p:txBody>
          <a:bodyPr wrap="none" rtlCol="0">
            <a:spAutoFit/>
          </a:bodyPr>
          <a:lstStyle/>
          <a:p>
            <a:r>
              <a:rPr lang="en-US" sz="2706" dirty="0"/>
              <a:t>Genotyping at the Molecular Level </a:t>
            </a:r>
            <a:r>
              <a:rPr lang="en-US" sz="2800" dirty="0"/>
              <a:t>with</a:t>
            </a:r>
            <a:r>
              <a:rPr lang="en-US" sz="2706" dirty="0"/>
              <a:t> DNA Sequencing.</a:t>
            </a:r>
          </a:p>
        </p:txBody>
      </p:sp>
      <p:sp>
        <p:nvSpPr>
          <p:cNvPr id="7" name="TextBox 6">
            <a:extLst>
              <a:ext uri="{FF2B5EF4-FFF2-40B4-BE49-F238E27FC236}">
                <a16:creationId xmlns:a16="http://schemas.microsoft.com/office/drawing/2014/main" id="{7A149C22-6E9C-49B2-A818-3AF0149AC5E9}"/>
              </a:ext>
            </a:extLst>
          </p:cNvPr>
          <p:cNvSpPr txBox="1"/>
          <p:nvPr/>
        </p:nvSpPr>
        <p:spPr>
          <a:xfrm>
            <a:off x="18612" y="515238"/>
            <a:ext cx="5743111" cy="1862433"/>
          </a:xfrm>
          <a:prstGeom prst="rect">
            <a:avLst/>
          </a:prstGeom>
          <a:noFill/>
        </p:spPr>
        <p:txBody>
          <a:bodyPr wrap="square" rtlCol="0">
            <a:spAutoFit/>
          </a:bodyPr>
          <a:lstStyle/>
          <a:p>
            <a:pPr marL="276197" indent="-276197">
              <a:buFont typeface="Arial" panose="020B0604020202020204" pitchFamily="34" charset="0"/>
              <a:buChar char="•"/>
            </a:pPr>
            <a:r>
              <a:rPr lang="en-US" sz="1917" dirty="0"/>
              <a:t>Sickle cell anemia is caused by a single mutation in the beta chain of hemoglobin</a:t>
            </a:r>
          </a:p>
          <a:p>
            <a:pPr marL="276197" indent="-276197">
              <a:buFont typeface="Arial" panose="020B0604020202020204" pitchFamily="34" charset="0"/>
              <a:buChar char="•"/>
            </a:pPr>
            <a:r>
              <a:rPr lang="en-US" sz="1917" dirty="0"/>
              <a:t>This mutation causes the hemoglobin to form long polymers that distort the shape of the red blood cell.</a:t>
            </a:r>
          </a:p>
          <a:p>
            <a:pPr marL="276197" indent="-276197">
              <a:buFont typeface="Arial" panose="020B0604020202020204" pitchFamily="34" charset="0"/>
              <a:buChar char="•"/>
            </a:pPr>
            <a:r>
              <a:rPr lang="en-US" sz="1917" dirty="0"/>
              <a:t>Determining whether someone has the mutation can be useful for treatment.</a:t>
            </a:r>
          </a:p>
        </p:txBody>
      </p:sp>
      <p:sp>
        <p:nvSpPr>
          <p:cNvPr id="17" name="TextBox 16">
            <a:extLst>
              <a:ext uri="{FF2B5EF4-FFF2-40B4-BE49-F238E27FC236}">
                <a16:creationId xmlns:a16="http://schemas.microsoft.com/office/drawing/2014/main" id="{8F722B9C-E022-4B31-B337-8BACE5DA4670}"/>
              </a:ext>
            </a:extLst>
          </p:cNvPr>
          <p:cNvSpPr txBox="1"/>
          <p:nvPr/>
        </p:nvSpPr>
        <p:spPr>
          <a:xfrm>
            <a:off x="31718" y="2352399"/>
            <a:ext cx="6159826" cy="977383"/>
          </a:xfrm>
          <a:prstGeom prst="rect">
            <a:avLst/>
          </a:prstGeom>
          <a:noFill/>
        </p:spPr>
        <p:txBody>
          <a:bodyPr wrap="square" rtlCol="0">
            <a:spAutoFit/>
          </a:bodyPr>
          <a:lstStyle/>
          <a:p>
            <a:r>
              <a:rPr lang="en-US" sz="1917" dirty="0"/>
              <a:t>The 5’ end of the Hb gene is shown on the right (</a:t>
            </a:r>
            <a:r>
              <a:rPr lang="en-US" sz="1917" dirty="0">
                <a:highlight>
                  <a:srgbClr val="00FF00"/>
                </a:highlight>
              </a:rPr>
              <a:t>ATG</a:t>
            </a:r>
            <a:r>
              <a:rPr lang="en-US" sz="1917" dirty="0"/>
              <a:t>=start). Using </a:t>
            </a:r>
            <a:r>
              <a:rPr lang="en-US" sz="1917" dirty="0">
                <a:highlight>
                  <a:srgbClr val="FF00FF"/>
                </a:highlight>
              </a:rPr>
              <a:t>GGTGCCAG</a:t>
            </a:r>
            <a:r>
              <a:rPr lang="en-US" sz="1917" dirty="0"/>
              <a:t> as a sequencing primer gives the following sequences for the normal and mutant genes:</a:t>
            </a:r>
          </a:p>
        </p:txBody>
      </p:sp>
      <p:sp>
        <p:nvSpPr>
          <p:cNvPr id="19" name="Rectangle 18">
            <a:extLst>
              <a:ext uri="{FF2B5EF4-FFF2-40B4-BE49-F238E27FC236}">
                <a16:creationId xmlns:a16="http://schemas.microsoft.com/office/drawing/2014/main" id="{819AC5AD-C852-40FA-A913-277095DED0FB}"/>
              </a:ext>
            </a:extLst>
          </p:cNvPr>
          <p:cNvSpPr/>
          <p:nvPr/>
        </p:nvSpPr>
        <p:spPr>
          <a:xfrm>
            <a:off x="6439068" y="2948265"/>
            <a:ext cx="6139340" cy="616836"/>
          </a:xfrm>
          <a:prstGeom prst="rect">
            <a:avLst/>
          </a:prstGeom>
        </p:spPr>
        <p:txBody>
          <a:bodyPr wrap="square">
            <a:spAutoFit/>
          </a:bodyPr>
          <a:lstStyle/>
          <a:p>
            <a:r>
              <a:rPr lang="en-US" sz="1704" b="1" cap="all" dirty="0" err="1">
                <a:highlight>
                  <a:srgbClr val="FF00FF"/>
                </a:highlight>
                <a:latin typeface="Courier New" panose="02070309020205020404" pitchFamily="49" charset="0"/>
                <a:cs typeface="Courier New" panose="02070309020205020404" pitchFamily="49" charset="0"/>
              </a:rPr>
              <a:t>GGTGCCAG</a:t>
            </a:r>
            <a:r>
              <a:rPr lang="en-US" sz="1704" b="1" cap="all" dirty="0" err="1">
                <a:latin typeface="Courier New" panose="02070309020205020404" pitchFamily="49" charset="0"/>
              </a:rPr>
              <a:t>agg</a:t>
            </a:r>
            <a:r>
              <a:rPr lang="en-US" sz="1704" b="1" cap="all" dirty="0" err="1">
                <a:highlight>
                  <a:srgbClr val="00FF00"/>
                </a:highlight>
                <a:latin typeface="Courier New" panose="02070309020205020404" pitchFamily="49" charset="0"/>
              </a:rPr>
              <a:t>atg</a:t>
            </a:r>
            <a:r>
              <a:rPr lang="en-US" sz="1704" b="1" cap="all" dirty="0" err="1">
                <a:latin typeface="Courier New" panose="02070309020205020404" pitchFamily="49" charset="0"/>
              </a:rPr>
              <a:t>gtgcacctgactcctgaggagaagtc</a:t>
            </a:r>
            <a:r>
              <a:rPr lang="en-US" sz="1704" b="1" cap="all" dirty="0">
                <a:latin typeface="Courier New" panose="02070309020205020404" pitchFamily="49" charset="0"/>
              </a:rPr>
              <a:t>..</a:t>
            </a:r>
            <a:endParaRPr lang="en-US" sz="1704" b="1" cap="all" dirty="0">
              <a:latin typeface="Courier New" panose="02070309020205020404" pitchFamily="49" charset="0"/>
              <a:cs typeface="Courier New" panose="02070309020205020404" pitchFamily="49" charset="0"/>
            </a:endParaRPr>
          </a:p>
          <a:p>
            <a:r>
              <a:rPr lang="en-US" sz="1704" cap="all" dirty="0" err="1">
                <a:latin typeface="Courier New" panose="02070309020205020404" pitchFamily="49" charset="0"/>
                <a:cs typeface="Courier New" panose="02070309020205020404" pitchFamily="49" charset="0"/>
              </a:rPr>
              <a:t>CCACGGTCtcctaccacgtggactgaggactcctcttcag</a:t>
            </a:r>
            <a:r>
              <a:rPr lang="en-US" sz="1704" cap="all" dirty="0">
                <a:latin typeface="Courier New" panose="02070309020205020404" pitchFamily="49" charset="0"/>
                <a:cs typeface="Courier New" panose="02070309020205020404" pitchFamily="49" charset="0"/>
              </a:rPr>
              <a:t>..</a:t>
            </a:r>
          </a:p>
        </p:txBody>
      </p:sp>
      <p:sp>
        <p:nvSpPr>
          <p:cNvPr id="33" name="TextBox 32">
            <a:extLst>
              <a:ext uri="{FF2B5EF4-FFF2-40B4-BE49-F238E27FC236}">
                <a16:creationId xmlns:a16="http://schemas.microsoft.com/office/drawing/2014/main" id="{FF549C66-6878-41A2-BC4F-75603DF2ADBF}"/>
              </a:ext>
            </a:extLst>
          </p:cNvPr>
          <p:cNvSpPr txBox="1"/>
          <p:nvPr/>
        </p:nvSpPr>
        <p:spPr>
          <a:xfrm>
            <a:off x="7384624" y="2525244"/>
            <a:ext cx="3661130" cy="387350"/>
          </a:xfrm>
          <a:prstGeom prst="rect">
            <a:avLst/>
          </a:prstGeom>
          <a:noFill/>
        </p:spPr>
        <p:txBody>
          <a:bodyPr wrap="none" rtlCol="0">
            <a:spAutoFit/>
          </a:bodyPr>
          <a:lstStyle/>
          <a:p>
            <a:r>
              <a:rPr lang="en-US" sz="1917" dirty="0"/>
              <a:t>First dd-base added by polymerase</a:t>
            </a:r>
          </a:p>
        </p:txBody>
      </p:sp>
      <p:cxnSp>
        <p:nvCxnSpPr>
          <p:cNvPr id="35" name="Straight Arrow Connector 34">
            <a:extLst>
              <a:ext uri="{FF2B5EF4-FFF2-40B4-BE49-F238E27FC236}">
                <a16:creationId xmlns:a16="http://schemas.microsoft.com/office/drawing/2014/main" id="{435FD7A1-95AB-4B64-9EBD-809C88296546}"/>
              </a:ext>
            </a:extLst>
          </p:cNvPr>
          <p:cNvCxnSpPr/>
          <p:nvPr/>
        </p:nvCxnSpPr>
        <p:spPr>
          <a:xfrm>
            <a:off x="7631816" y="2809606"/>
            <a:ext cx="0" cy="2179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BE1FF025-D65C-F71C-E1A7-87FF8F3197B3}"/>
              </a:ext>
            </a:extLst>
          </p:cNvPr>
          <p:cNvGrpSpPr/>
          <p:nvPr/>
        </p:nvGrpSpPr>
        <p:grpSpPr>
          <a:xfrm>
            <a:off x="94037" y="3419914"/>
            <a:ext cx="9676800" cy="3529070"/>
            <a:chOff x="2476163" y="3289386"/>
            <a:chExt cx="9676800" cy="3529070"/>
          </a:xfrm>
        </p:grpSpPr>
        <p:pic>
          <p:nvPicPr>
            <p:cNvPr id="15" name="Picture 14">
              <a:extLst>
                <a:ext uri="{FF2B5EF4-FFF2-40B4-BE49-F238E27FC236}">
                  <a16:creationId xmlns:a16="http://schemas.microsoft.com/office/drawing/2014/main" id="{EFC270D1-5A01-43AC-9FB0-9F9CEAC535F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189"/>
            <a:stretch/>
          </p:blipFill>
          <p:spPr>
            <a:xfrm>
              <a:off x="2822563" y="4068314"/>
              <a:ext cx="6737962" cy="975732"/>
            </a:xfrm>
            <a:prstGeom prst="rect">
              <a:avLst/>
            </a:prstGeom>
          </p:spPr>
        </p:pic>
        <p:pic>
          <p:nvPicPr>
            <p:cNvPr id="18" name="Picture 17">
              <a:extLst>
                <a:ext uri="{FF2B5EF4-FFF2-40B4-BE49-F238E27FC236}">
                  <a16:creationId xmlns:a16="http://schemas.microsoft.com/office/drawing/2014/main" id="{90413D42-F57C-434C-8BA9-D784F4D44E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2385"/>
            <a:stretch/>
          </p:blipFill>
          <p:spPr>
            <a:xfrm>
              <a:off x="2840241" y="5757980"/>
              <a:ext cx="6759402" cy="1060476"/>
            </a:xfrm>
            <a:prstGeom prst="rect">
              <a:avLst/>
            </a:prstGeom>
          </p:spPr>
        </p:pic>
        <p:sp>
          <p:nvSpPr>
            <p:cNvPr id="9" name="TextBox 8">
              <a:extLst>
                <a:ext uri="{FF2B5EF4-FFF2-40B4-BE49-F238E27FC236}">
                  <a16:creationId xmlns:a16="http://schemas.microsoft.com/office/drawing/2014/main" id="{99CEC422-093F-42BE-BB2A-6833557E072F}"/>
                </a:ext>
              </a:extLst>
            </p:cNvPr>
            <p:cNvSpPr txBox="1"/>
            <p:nvPr/>
          </p:nvSpPr>
          <p:spPr>
            <a:xfrm>
              <a:off x="2574029" y="3289386"/>
              <a:ext cx="6844251" cy="387350"/>
            </a:xfrm>
            <a:prstGeom prst="rect">
              <a:avLst/>
            </a:prstGeom>
            <a:noFill/>
          </p:spPr>
          <p:txBody>
            <a:bodyPr wrap="square" rtlCol="0">
              <a:spAutoFit/>
            </a:bodyPr>
            <a:lstStyle/>
            <a:p>
              <a:r>
                <a:rPr lang="en-US" sz="1917" dirty="0"/>
                <a:t>Sequencing data for the normal beta chain is:</a:t>
              </a:r>
            </a:p>
          </p:txBody>
        </p:sp>
        <p:sp>
          <p:nvSpPr>
            <p:cNvPr id="10" name="Rectangle 9">
              <a:extLst>
                <a:ext uri="{FF2B5EF4-FFF2-40B4-BE49-F238E27FC236}">
                  <a16:creationId xmlns:a16="http://schemas.microsoft.com/office/drawing/2014/main" id="{BEF498BC-70FC-4FA8-9765-02126683C6E4}"/>
                </a:ext>
              </a:extLst>
            </p:cNvPr>
            <p:cNvSpPr/>
            <p:nvPr/>
          </p:nvSpPr>
          <p:spPr>
            <a:xfrm>
              <a:off x="2476163" y="5034170"/>
              <a:ext cx="7450252" cy="387350"/>
            </a:xfrm>
            <a:prstGeom prst="rect">
              <a:avLst/>
            </a:prstGeom>
          </p:spPr>
          <p:txBody>
            <a:bodyPr wrap="square">
              <a:spAutoFit/>
            </a:bodyPr>
            <a:lstStyle/>
            <a:p>
              <a:r>
                <a:rPr lang="en-US" sz="1917" dirty="0"/>
                <a:t>Sequencing data for the mutation:</a:t>
              </a:r>
            </a:p>
          </p:txBody>
        </p:sp>
        <p:sp>
          <p:nvSpPr>
            <p:cNvPr id="11" name="Rectangle 10">
              <a:extLst>
                <a:ext uri="{FF2B5EF4-FFF2-40B4-BE49-F238E27FC236}">
                  <a16:creationId xmlns:a16="http://schemas.microsoft.com/office/drawing/2014/main" id="{C0CFFF80-FB40-4DB9-A841-9773F5B57F01}"/>
                </a:ext>
              </a:extLst>
            </p:cNvPr>
            <p:cNvSpPr/>
            <p:nvPr/>
          </p:nvSpPr>
          <p:spPr>
            <a:xfrm>
              <a:off x="3083007" y="3725426"/>
              <a:ext cx="9069956" cy="568104"/>
            </a:xfrm>
            <a:prstGeom prst="rect">
              <a:avLst/>
            </a:prstGeom>
          </p:spPr>
          <p:txBody>
            <a:bodyPr wrap="square">
              <a:spAutoFit/>
            </a:bodyPr>
            <a:lstStyle/>
            <a:p>
              <a:r>
                <a:rPr lang="en-US" sz="1546" b="1" cap="all" spc="195" dirty="0" err="1">
                  <a:latin typeface="Courier New" panose="02070309020205020404" pitchFamily="49" charset="0"/>
                </a:rPr>
                <a:t>aggatggtgcacctgactcct</a:t>
              </a:r>
              <a:r>
                <a:rPr lang="en-US" sz="1546" b="1" cap="all" spc="195" dirty="0" err="1">
                  <a:highlight>
                    <a:srgbClr val="FFFF00"/>
                  </a:highlight>
                  <a:latin typeface="Courier New" panose="02070309020205020404" pitchFamily="49" charset="0"/>
                </a:rPr>
                <a:t>gag</a:t>
              </a:r>
              <a:r>
                <a:rPr lang="en-US" sz="1546" b="1" cap="all" spc="195" dirty="0" err="1">
                  <a:latin typeface="Courier New" panose="02070309020205020404" pitchFamily="49" charset="0"/>
                </a:rPr>
                <a:t>gagaagtctgccgttact</a:t>
              </a:r>
              <a:r>
                <a:rPr lang="en-US" sz="1546" b="1" cap="all" spc="195" dirty="0">
                  <a:latin typeface="Courier New" panose="02070309020205020404" pitchFamily="49" charset="0"/>
                </a:rPr>
                <a:t>...</a:t>
              </a:r>
            </a:p>
            <a:p>
              <a:r>
                <a:rPr lang="en-US" sz="1546" b="1" cap="all" spc="195" dirty="0">
                  <a:latin typeface="Courier New" panose="02070309020205020404" pitchFamily="49" charset="0"/>
                </a:rPr>
                <a:t>   </a:t>
              </a:r>
              <a:r>
                <a:rPr lang="en-US" sz="1546" b="1" spc="195" dirty="0" err="1">
                  <a:latin typeface="Courier New" panose="02070309020205020404" pitchFamily="49" charset="0"/>
                </a:rPr>
                <a:t>MetValHisLeuThrPro</a:t>
              </a:r>
              <a:r>
                <a:rPr lang="en-US" sz="1546" b="1" spc="195" dirty="0" err="1">
                  <a:highlight>
                    <a:srgbClr val="FFFF00"/>
                  </a:highlight>
                  <a:latin typeface="Courier New" panose="02070309020205020404" pitchFamily="49" charset="0"/>
                </a:rPr>
                <a:t>Glu</a:t>
              </a:r>
              <a:r>
                <a:rPr lang="en-US" sz="1546" b="1" spc="195" dirty="0" err="1">
                  <a:latin typeface="Courier New" panose="02070309020205020404" pitchFamily="49" charset="0"/>
                </a:rPr>
                <a:t>GluLysSerAlaValThr</a:t>
              </a:r>
              <a:r>
                <a:rPr lang="en-US" sz="1546" b="1" spc="195" dirty="0">
                  <a:latin typeface="Courier New" panose="02070309020205020404" pitchFamily="49" charset="0"/>
                </a:rPr>
                <a:t>...</a:t>
              </a:r>
              <a:endParaRPr lang="en-US" sz="1546" b="1" spc="195" dirty="0"/>
            </a:p>
          </p:txBody>
        </p:sp>
        <p:sp>
          <p:nvSpPr>
            <p:cNvPr id="12" name="Rectangle 11">
              <a:extLst>
                <a:ext uri="{FF2B5EF4-FFF2-40B4-BE49-F238E27FC236}">
                  <a16:creationId xmlns:a16="http://schemas.microsoft.com/office/drawing/2014/main" id="{7572B396-3359-4FD5-AF62-03AD5ACB2D31}"/>
                </a:ext>
              </a:extLst>
            </p:cNvPr>
            <p:cNvSpPr/>
            <p:nvPr/>
          </p:nvSpPr>
          <p:spPr>
            <a:xfrm>
              <a:off x="3187954" y="5430066"/>
              <a:ext cx="8525137" cy="568104"/>
            </a:xfrm>
            <a:prstGeom prst="rect">
              <a:avLst/>
            </a:prstGeom>
          </p:spPr>
          <p:txBody>
            <a:bodyPr wrap="square">
              <a:spAutoFit/>
            </a:bodyPr>
            <a:lstStyle/>
            <a:p>
              <a:r>
                <a:rPr lang="en-US" sz="1546" b="1" cap="all" spc="195" dirty="0" err="1">
                  <a:latin typeface="Courier New" panose="02070309020205020404" pitchFamily="49" charset="0"/>
                </a:rPr>
                <a:t>Aggatggtgcacctgactcct</a:t>
              </a:r>
              <a:r>
                <a:rPr lang="en-US" sz="1546" b="1" cap="all" spc="195" dirty="0" err="1">
                  <a:highlight>
                    <a:srgbClr val="FFFF00"/>
                  </a:highlight>
                  <a:latin typeface="Courier New" panose="02070309020205020404" pitchFamily="49" charset="0"/>
                </a:rPr>
                <a:t>gtg</a:t>
              </a:r>
              <a:r>
                <a:rPr lang="en-US" sz="1546" b="1" cap="all" spc="195" dirty="0" err="1">
                  <a:latin typeface="Courier New" panose="02070309020205020404" pitchFamily="49" charset="0"/>
                </a:rPr>
                <a:t>gagaagtctgccgttact</a:t>
              </a:r>
              <a:r>
                <a:rPr lang="en-US" sz="1546" b="1" cap="all" spc="195" dirty="0">
                  <a:latin typeface="Courier New" panose="02070309020205020404" pitchFamily="49" charset="0"/>
                </a:rPr>
                <a:t>...</a:t>
              </a:r>
            </a:p>
            <a:p>
              <a:r>
                <a:rPr lang="en-US" sz="1546" b="1" spc="195" dirty="0">
                  <a:latin typeface="Courier New" panose="02070309020205020404" pitchFamily="49" charset="0"/>
                </a:rPr>
                <a:t>   </a:t>
              </a:r>
              <a:r>
                <a:rPr lang="en-US" sz="1546" b="1" spc="195" dirty="0" err="1">
                  <a:latin typeface="Courier New" panose="02070309020205020404" pitchFamily="49" charset="0"/>
                </a:rPr>
                <a:t>MetValHisLeuThrPro</a:t>
              </a:r>
              <a:r>
                <a:rPr lang="en-US" sz="1546" b="1" spc="195" dirty="0" err="1">
                  <a:highlight>
                    <a:srgbClr val="FFFF00"/>
                  </a:highlight>
                  <a:latin typeface="Courier New" panose="02070309020205020404" pitchFamily="49" charset="0"/>
                </a:rPr>
                <a:t>Val</a:t>
              </a:r>
              <a:r>
                <a:rPr lang="en-US" sz="1546" b="1" spc="195" dirty="0" err="1">
                  <a:latin typeface="Courier New" panose="02070309020205020404" pitchFamily="49" charset="0"/>
                </a:rPr>
                <a:t>GluLysSerAlaValThr</a:t>
              </a:r>
              <a:r>
                <a:rPr lang="en-US" sz="1546" b="1" spc="195" dirty="0">
                  <a:latin typeface="Courier New" panose="02070309020205020404" pitchFamily="49" charset="0"/>
                </a:rPr>
                <a:t>...</a:t>
              </a:r>
              <a:endParaRPr lang="en-US" sz="1546" b="1" cap="all" spc="195" dirty="0"/>
            </a:p>
          </p:txBody>
        </p:sp>
        <p:sp>
          <p:nvSpPr>
            <p:cNvPr id="22" name="Rectangle 21">
              <a:extLst>
                <a:ext uri="{FF2B5EF4-FFF2-40B4-BE49-F238E27FC236}">
                  <a16:creationId xmlns:a16="http://schemas.microsoft.com/office/drawing/2014/main" id="{6DFF7B57-F17F-4F05-A46F-4399FAA9AADA}"/>
                </a:ext>
              </a:extLst>
            </p:cNvPr>
            <p:cNvSpPr/>
            <p:nvPr/>
          </p:nvSpPr>
          <p:spPr>
            <a:xfrm>
              <a:off x="6239294" y="5427428"/>
              <a:ext cx="415089" cy="120632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1"/>
            </a:p>
          </p:txBody>
        </p:sp>
        <p:pic>
          <p:nvPicPr>
            <p:cNvPr id="24" name="Picture 23">
              <a:extLst>
                <a:ext uri="{FF2B5EF4-FFF2-40B4-BE49-F238E27FC236}">
                  <a16:creationId xmlns:a16="http://schemas.microsoft.com/office/drawing/2014/main" id="{144BD0A1-AFE9-428D-A93F-DC0BD7DA85A3}"/>
                </a:ext>
              </a:extLst>
            </p:cNvPr>
            <p:cNvPicPr>
              <a:picLocks noChangeAspect="1"/>
            </p:cNvPicPr>
            <p:nvPr/>
          </p:nvPicPr>
          <p:blipFill rotWithShape="1">
            <a:blip r:embed="rId5"/>
            <a:srcRect t="8373" b="8659"/>
            <a:stretch/>
          </p:blipFill>
          <p:spPr>
            <a:xfrm>
              <a:off x="9546483" y="3606825"/>
              <a:ext cx="2050832" cy="1276683"/>
            </a:xfrm>
            <a:prstGeom prst="rect">
              <a:avLst/>
            </a:prstGeom>
          </p:spPr>
        </p:pic>
        <p:sp>
          <p:nvSpPr>
            <p:cNvPr id="25" name="Oval 24">
              <a:extLst>
                <a:ext uri="{FF2B5EF4-FFF2-40B4-BE49-F238E27FC236}">
                  <a16:creationId xmlns:a16="http://schemas.microsoft.com/office/drawing/2014/main" id="{E45CDD21-BC55-4918-9541-3901186FAD3A}"/>
                </a:ext>
              </a:extLst>
            </p:cNvPr>
            <p:cNvSpPr/>
            <p:nvPr/>
          </p:nvSpPr>
          <p:spPr>
            <a:xfrm>
              <a:off x="10494308" y="4725924"/>
              <a:ext cx="279966" cy="11876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1"/>
            </a:p>
          </p:txBody>
        </p:sp>
        <p:sp>
          <p:nvSpPr>
            <p:cNvPr id="26" name="Oval 25">
              <a:extLst>
                <a:ext uri="{FF2B5EF4-FFF2-40B4-BE49-F238E27FC236}">
                  <a16:creationId xmlns:a16="http://schemas.microsoft.com/office/drawing/2014/main" id="{902778AB-9891-43B9-AE9D-335629D826E1}"/>
                </a:ext>
              </a:extLst>
            </p:cNvPr>
            <p:cNvSpPr/>
            <p:nvPr/>
          </p:nvSpPr>
          <p:spPr>
            <a:xfrm>
              <a:off x="9646449" y="4725924"/>
              <a:ext cx="279966" cy="11876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1"/>
            </a:p>
          </p:txBody>
        </p:sp>
        <p:cxnSp>
          <p:nvCxnSpPr>
            <p:cNvPr id="14" name="Straight Arrow Connector 13">
              <a:extLst>
                <a:ext uri="{FF2B5EF4-FFF2-40B4-BE49-F238E27FC236}">
                  <a16:creationId xmlns:a16="http://schemas.microsoft.com/office/drawing/2014/main" id="{198DD62E-FE2D-4816-BE82-67613B0D7653}"/>
                </a:ext>
              </a:extLst>
            </p:cNvPr>
            <p:cNvCxnSpPr>
              <a:endCxn id="26" idx="2"/>
            </p:cNvCxnSpPr>
            <p:nvPr/>
          </p:nvCxnSpPr>
          <p:spPr>
            <a:xfrm flipV="1">
              <a:off x="6638845" y="4785305"/>
              <a:ext cx="3007605" cy="63778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8926BEB-8399-4EDC-B077-952822D397C8}"/>
                </a:ext>
              </a:extLst>
            </p:cNvPr>
            <p:cNvCxnSpPr>
              <a:endCxn id="25" idx="1"/>
            </p:cNvCxnSpPr>
            <p:nvPr/>
          </p:nvCxnSpPr>
          <p:spPr>
            <a:xfrm>
              <a:off x="6573210" y="3756863"/>
              <a:ext cx="3962098" cy="986454"/>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1E3E1408-A265-A7C8-6792-954AC983902F}"/>
              </a:ext>
            </a:extLst>
          </p:cNvPr>
          <p:cNvSpPr txBox="1"/>
          <p:nvPr/>
        </p:nvSpPr>
        <p:spPr>
          <a:xfrm>
            <a:off x="7420057" y="5247428"/>
            <a:ext cx="1860509" cy="1588192"/>
          </a:xfrm>
          <a:prstGeom prst="rect">
            <a:avLst/>
          </a:prstGeom>
          <a:noFill/>
        </p:spPr>
        <p:txBody>
          <a:bodyPr wrap="none" rtlCol="0">
            <a:spAutoFit/>
          </a:bodyPr>
          <a:lstStyle/>
          <a:p>
            <a:r>
              <a:rPr lang="en-US" sz="2052" dirty="0"/>
              <a:t>F</a:t>
            </a:r>
            <a:r>
              <a:rPr lang="en-US" sz="1917" dirty="0"/>
              <a:t>alse color code:</a:t>
            </a:r>
          </a:p>
          <a:p>
            <a:r>
              <a:rPr lang="en-US" sz="1917" dirty="0"/>
              <a:t>A=</a:t>
            </a:r>
            <a:r>
              <a:rPr lang="en-US" sz="1917" dirty="0">
                <a:solidFill>
                  <a:srgbClr val="00B050"/>
                </a:solidFill>
              </a:rPr>
              <a:t>Green</a:t>
            </a:r>
          </a:p>
          <a:p>
            <a:r>
              <a:rPr lang="en-US" sz="1917" dirty="0"/>
              <a:t>G=Black</a:t>
            </a:r>
          </a:p>
          <a:p>
            <a:r>
              <a:rPr lang="en-US" sz="1917" dirty="0"/>
              <a:t>T=</a:t>
            </a:r>
            <a:r>
              <a:rPr lang="en-US" sz="1917" dirty="0">
                <a:solidFill>
                  <a:srgbClr val="FF0000"/>
                </a:solidFill>
              </a:rPr>
              <a:t>Red</a:t>
            </a:r>
          </a:p>
          <a:p>
            <a:r>
              <a:rPr lang="en-US" sz="1917" dirty="0"/>
              <a:t>C=</a:t>
            </a:r>
            <a:r>
              <a:rPr lang="en-US" sz="1917" dirty="0">
                <a:solidFill>
                  <a:srgbClr val="0070C0"/>
                </a:solidFill>
              </a:rPr>
              <a:t>Blue</a:t>
            </a:r>
          </a:p>
        </p:txBody>
      </p:sp>
      <p:sp>
        <p:nvSpPr>
          <p:cNvPr id="20" name="Rectangle 19">
            <a:extLst>
              <a:ext uri="{FF2B5EF4-FFF2-40B4-BE49-F238E27FC236}">
                <a16:creationId xmlns:a16="http://schemas.microsoft.com/office/drawing/2014/main" id="{4CE63178-B750-4F63-82AF-02AA6C413CCD}"/>
              </a:ext>
            </a:extLst>
          </p:cNvPr>
          <p:cNvSpPr/>
          <p:nvPr/>
        </p:nvSpPr>
        <p:spPr>
          <a:xfrm>
            <a:off x="3748881" y="3838062"/>
            <a:ext cx="430851" cy="120632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1"/>
          </a:p>
        </p:txBody>
      </p:sp>
      <p:pic>
        <p:nvPicPr>
          <p:cNvPr id="23" name="Picture 22" descr="A colorful spirals of protein&#10;&#10;Description automatically generated with medium confidence">
            <a:extLst>
              <a:ext uri="{FF2B5EF4-FFF2-40B4-BE49-F238E27FC236}">
                <a16:creationId xmlns:a16="http://schemas.microsoft.com/office/drawing/2014/main" id="{585D2FAC-6253-B9D0-A0E2-C8CDB28C51B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610" t="5952" r="14192" b="9877"/>
          <a:stretch/>
        </p:blipFill>
        <p:spPr>
          <a:xfrm>
            <a:off x="10030215" y="3964845"/>
            <a:ext cx="1338282" cy="1107052"/>
          </a:xfrm>
          <a:prstGeom prst="rect">
            <a:avLst/>
          </a:prstGeom>
        </p:spPr>
      </p:pic>
      <p:sp>
        <p:nvSpPr>
          <p:cNvPr id="27" name="TextBox 26">
            <a:extLst>
              <a:ext uri="{FF2B5EF4-FFF2-40B4-BE49-F238E27FC236}">
                <a16:creationId xmlns:a16="http://schemas.microsoft.com/office/drawing/2014/main" id="{D5D85D41-7E9F-D465-EE6E-D3E5C87593CD}"/>
              </a:ext>
            </a:extLst>
          </p:cNvPr>
          <p:cNvSpPr txBox="1"/>
          <p:nvPr/>
        </p:nvSpPr>
        <p:spPr>
          <a:xfrm>
            <a:off x="11092893" y="4187154"/>
            <a:ext cx="906463"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Glu6</a:t>
            </a:r>
          </a:p>
        </p:txBody>
      </p:sp>
      <p:pic>
        <p:nvPicPr>
          <p:cNvPr id="28" name="Picture 27" descr="A colorful spirals of protein&#10;&#10;Description automatically generated with medium confidence">
            <a:extLst>
              <a:ext uri="{FF2B5EF4-FFF2-40B4-BE49-F238E27FC236}">
                <a16:creationId xmlns:a16="http://schemas.microsoft.com/office/drawing/2014/main" id="{E6FD0879-E814-555A-79CC-74BCDED443B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610" t="5952" r="14192" b="9877"/>
          <a:stretch/>
        </p:blipFill>
        <p:spPr>
          <a:xfrm>
            <a:off x="8844818" y="5664085"/>
            <a:ext cx="1338282" cy="1107052"/>
          </a:xfrm>
          <a:prstGeom prst="rect">
            <a:avLst/>
          </a:prstGeom>
        </p:spPr>
      </p:pic>
      <p:pic>
        <p:nvPicPr>
          <p:cNvPr id="29" name="Picture 28" descr="A colorful spirals of protein&#10;&#10;Description automatically generated with medium confidence">
            <a:extLst>
              <a:ext uri="{FF2B5EF4-FFF2-40B4-BE49-F238E27FC236}">
                <a16:creationId xmlns:a16="http://schemas.microsoft.com/office/drawing/2014/main" id="{B687341D-2291-4298-F8A5-0D7577F0230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610" t="5952" r="14192" b="9877"/>
          <a:stretch/>
        </p:blipFill>
        <p:spPr>
          <a:xfrm>
            <a:off x="9960271" y="5664085"/>
            <a:ext cx="1338282" cy="1107052"/>
          </a:xfrm>
          <a:prstGeom prst="rect">
            <a:avLst/>
          </a:prstGeom>
        </p:spPr>
      </p:pic>
      <p:pic>
        <p:nvPicPr>
          <p:cNvPr id="30" name="Picture 29" descr="A colorful spirals of protein&#10;&#10;Description automatically generated with medium confidence">
            <a:extLst>
              <a:ext uri="{FF2B5EF4-FFF2-40B4-BE49-F238E27FC236}">
                <a16:creationId xmlns:a16="http://schemas.microsoft.com/office/drawing/2014/main" id="{D4FDEA6E-530C-206D-C4B8-96889C88B7F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610" t="5952" r="14192" b="9877"/>
          <a:stretch/>
        </p:blipFill>
        <p:spPr>
          <a:xfrm>
            <a:off x="11075724" y="5664085"/>
            <a:ext cx="1338282" cy="1107052"/>
          </a:xfrm>
          <a:prstGeom prst="rect">
            <a:avLst/>
          </a:prstGeom>
        </p:spPr>
      </p:pic>
      <p:sp>
        <p:nvSpPr>
          <p:cNvPr id="31" name="TextBox 30">
            <a:extLst>
              <a:ext uri="{FF2B5EF4-FFF2-40B4-BE49-F238E27FC236}">
                <a16:creationId xmlns:a16="http://schemas.microsoft.com/office/drawing/2014/main" id="{A55016A6-B377-1B06-C684-AF223E772DF5}"/>
              </a:ext>
            </a:extLst>
          </p:cNvPr>
          <p:cNvSpPr txBox="1"/>
          <p:nvPr/>
        </p:nvSpPr>
        <p:spPr>
          <a:xfrm>
            <a:off x="12066592" y="5821974"/>
            <a:ext cx="906463"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Val6</a:t>
            </a:r>
          </a:p>
        </p:txBody>
      </p:sp>
      <p:sp>
        <p:nvSpPr>
          <p:cNvPr id="32" name="Date Placeholder 31">
            <a:extLst>
              <a:ext uri="{FF2B5EF4-FFF2-40B4-BE49-F238E27FC236}">
                <a16:creationId xmlns:a16="http://schemas.microsoft.com/office/drawing/2014/main" id="{4C39D154-D3DD-8EB3-61AE-391FF3F6616D}"/>
              </a:ext>
            </a:extLst>
          </p:cNvPr>
          <p:cNvSpPr>
            <a:spLocks noGrp="1"/>
          </p:cNvSpPr>
          <p:nvPr>
            <p:ph type="dt" sz="half" idx="10"/>
          </p:nvPr>
        </p:nvSpPr>
        <p:spPr/>
        <p:txBody>
          <a:bodyPr/>
          <a:lstStyle/>
          <a:p>
            <a:fld id="{FBC279A6-6704-49B2-95AB-02D47BF180FD}" type="datetime1">
              <a:rPr lang="en-US" smtClean="0"/>
              <a:t>1/25/2025</a:t>
            </a:fld>
            <a:endParaRPr lang="en-US"/>
          </a:p>
        </p:txBody>
      </p:sp>
      <p:sp>
        <p:nvSpPr>
          <p:cNvPr id="34" name="Footer Placeholder 33">
            <a:extLst>
              <a:ext uri="{FF2B5EF4-FFF2-40B4-BE49-F238E27FC236}">
                <a16:creationId xmlns:a16="http://schemas.microsoft.com/office/drawing/2014/main" id="{52F21677-1852-553B-0553-055347B96B17}"/>
              </a:ext>
            </a:extLst>
          </p:cNvPr>
          <p:cNvSpPr>
            <a:spLocks noGrp="1"/>
          </p:cNvSpPr>
          <p:nvPr>
            <p:ph type="ftr" sz="quarter" idx="11"/>
          </p:nvPr>
        </p:nvSpPr>
        <p:spPr/>
        <p:txBody>
          <a:bodyPr/>
          <a:lstStyle/>
          <a:p>
            <a:r>
              <a:rPr lang="en-US"/>
              <a:t>Drugs and Disease Spring 2025 - Lecture 3</a:t>
            </a:r>
          </a:p>
        </p:txBody>
      </p:sp>
      <p:sp>
        <p:nvSpPr>
          <p:cNvPr id="36" name="Slide Number Placeholder 35">
            <a:extLst>
              <a:ext uri="{FF2B5EF4-FFF2-40B4-BE49-F238E27FC236}">
                <a16:creationId xmlns:a16="http://schemas.microsoft.com/office/drawing/2014/main" id="{3D6DFF47-7BFD-B737-8BEE-99C716472516}"/>
              </a:ext>
            </a:extLst>
          </p:cNvPr>
          <p:cNvSpPr>
            <a:spLocks noGrp="1"/>
          </p:cNvSpPr>
          <p:nvPr>
            <p:ph type="sldNum" sz="quarter" idx="12"/>
          </p:nvPr>
        </p:nvSpPr>
        <p:spPr/>
        <p:txBody>
          <a:bodyPr/>
          <a:lstStyle/>
          <a:p>
            <a:fld id="{DC3BB032-4020-48F4-953B-341806DC4A2B}" type="slidenum">
              <a:rPr lang="en-US" smtClean="0"/>
              <a:t>53</a:t>
            </a:fld>
            <a:endParaRPr lang="en-US"/>
          </a:p>
        </p:txBody>
      </p:sp>
    </p:spTree>
    <p:extLst>
      <p:ext uri="{BB962C8B-B14F-4D97-AF65-F5344CB8AC3E}">
        <p14:creationId xmlns:p14="http://schemas.microsoft.com/office/powerpoint/2010/main" val="3209965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ecture.png">
            <a:extLst>
              <a:ext uri="{FF2B5EF4-FFF2-40B4-BE49-F238E27FC236}">
                <a16:creationId xmlns:a16="http://schemas.microsoft.com/office/drawing/2014/main" id="{FF0C66AE-6C8A-4203-80C4-2542789B6FEC}"/>
              </a:ext>
            </a:extLst>
          </p:cNvPr>
          <p:cNvPicPr/>
          <p:nvPr/>
        </p:nvPicPr>
        <p:blipFill rotWithShape="1">
          <a:blip r:embed="rId2" cstate="print"/>
          <a:srcRect t="69878"/>
          <a:stretch/>
        </p:blipFill>
        <p:spPr>
          <a:xfrm>
            <a:off x="162302" y="5581952"/>
            <a:ext cx="10932896" cy="1012574"/>
          </a:xfrm>
          <a:prstGeom prst="rect">
            <a:avLst/>
          </a:prstGeom>
        </p:spPr>
      </p:pic>
      <p:sp>
        <p:nvSpPr>
          <p:cNvPr id="4" name="TextBox 3">
            <a:extLst>
              <a:ext uri="{FF2B5EF4-FFF2-40B4-BE49-F238E27FC236}">
                <a16:creationId xmlns:a16="http://schemas.microsoft.com/office/drawing/2014/main" id="{9D7B0922-3490-4B4F-B70B-CF25DF881095}"/>
              </a:ext>
            </a:extLst>
          </p:cNvPr>
          <p:cNvSpPr txBox="1"/>
          <p:nvPr/>
        </p:nvSpPr>
        <p:spPr>
          <a:xfrm>
            <a:off x="3422951" y="27654"/>
            <a:ext cx="5949129" cy="551241"/>
          </a:xfrm>
          <a:prstGeom prst="rect">
            <a:avLst/>
          </a:prstGeom>
          <a:noFill/>
        </p:spPr>
        <p:txBody>
          <a:bodyPr wrap="none" rtlCol="0">
            <a:spAutoFit/>
          </a:bodyPr>
          <a:lstStyle/>
          <a:p>
            <a:pPr defTabSz="775208"/>
            <a:r>
              <a:rPr lang="en-US" sz="2982" dirty="0">
                <a:solidFill>
                  <a:prstClr val="black"/>
                </a:solidFill>
                <a:latin typeface="Calibri"/>
              </a:rPr>
              <a:t>Sequencing Summary &amp; Expectations</a:t>
            </a:r>
          </a:p>
        </p:txBody>
      </p:sp>
      <p:sp>
        <p:nvSpPr>
          <p:cNvPr id="5" name="Rectangle 3">
            <a:extLst>
              <a:ext uri="{FF2B5EF4-FFF2-40B4-BE49-F238E27FC236}">
                <a16:creationId xmlns:a16="http://schemas.microsoft.com/office/drawing/2014/main" id="{0B801141-BC58-4097-866E-89F416F7DD94}"/>
              </a:ext>
            </a:extLst>
          </p:cNvPr>
          <p:cNvSpPr txBox="1">
            <a:spLocks noChangeArrowheads="1"/>
          </p:cNvSpPr>
          <p:nvPr/>
        </p:nvSpPr>
        <p:spPr bwMode="auto">
          <a:xfrm>
            <a:off x="162302" y="515672"/>
            <a:ext cx="12740709" cy="3283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marL="0" indent="0" defTabSz="775208" eaLnBrk="1" hangingPunct="1">
              <a:spcBef>
                <a:spcPts val="0"/>
              </a:spcBef>
              <a:buNone/>
            </a:pPr>
            <a:r>
              <a:rPr lang="en-US" altLang="en-US" sz="2000" b="1" dirty="0">
                <a:solidFill>
                  <a:prstClr val="black"/>
                </a:solidFill>
                <a:latin typeface="+mn-lt"/>
                <a:cs typeface="Arial" charset="0"/>
              </a:rPr>
              <a:t>Sanger Sequencing:</a:t>
            </a:r>
          </a:p>
          <a:p>
            <a:pPr marL="290703" indent="-290703" defTabSz="775208" eaLnBrk="1" hangingPunct="1">
              <a:spcBef>
                <a:spcPts val="0"/>
              </a:spcBef>
            </a:pPr>
            <a:r>
              <a:rPr lang="en-US" altLang="en-US" sz="2000" dirty="0">
                <a:solidFill>
                  <a:prstClr val="black"/>
                </a:solidFill>
                <a:latin typeface="+mn-lt"/>
                <a:cs typeface="Arial" charset="0"/>
              </a:rPr>
              <a:t>Gives the sequence that is complementary to the template strand = “top” strand, same strand at the primer.</a:t>
            </a:r>
          </a:p>
          <a:p>
            <a:pPr marL="290703" indent="-290703" defTabSz="775208" eaLnBrk="1" hangingPunct="1">
              <a:spcBef>
                <a:spcPts val="0"/>
              </a:spcBef>
            </a:pPr>
            <a:r>
              <a:rPr lang="en-US" altLang="en-US" sz="2000" dirty="0">
                <a:solidFill>
                  <a:prstClr val="black"/>
                </a:solidFill>
                <a:latin typeface="+mn-lt"/>
                <a:cs typeface="Arial" charset="0"/>
              </a:rPr>
              <a:t>The start of the sequencing information is defined by a primer that anneals to the template (therefore some of the sequence has to be known, how this is done will be described later)</a:t>
            </a:r>
          </a:p>
          <a:p>
            <a:pPr marL="290703" indent="-290703" defTabSz="775208" eaLnBrk="1" hangingPunct="1">
              <a:spcBef>
                <a:spcPts val="0"/>
              </a:spcBef>
            </a:pPr>
            <a:r>
              <a:rPr lang="en-US" altLang="en-US" sz="2000" dirty="0">
                <a:solidFill>
                  <a:srgbClr val="000000"/>
                </a:solidFill>
                <a:latin typeface="+mn-lt"/>
                <a:cs typeface="Arial" charset="0"/>
              </a:rPr>
              <a:t>Dideoxy sequencing is carried out by adding both </a:t>
            </a:r>
            <a:r>
              <a:rPr lang="en-US" altLang="en-US" sz="2000" dirty="0" err="1">
                <a:solidFill>
                  <a:srgbClr val="000000"/>
                </a:solidFill>
                <a:latin typeface="+mn-lt"/>
                <a:cs typeface="Arial" charset="0"/>
              </a:rPr>
              <a:t>dideoxynucleotide</a:t>
            </a:r>
            <a:r>
              <a:rPr lang="en-US" altLang="en-US" sz="2000" dirty="0">
                <a:solidFill>
                  <a:srgbClr val="000000"/>
                </a:solidFill>
                <a:latin typeface="+mn-lt"/>
                <a:cs typeface="Arial" charset="0"/>
              </a:rPr>
              <a:t> triphosphates (</a:t>
            </a:r>
            <a:r>
              <a:rPr lang="en-US" altLang="en-US" sz="2000" dirty="0" err="1">
                <a:solidFill>
                  <a:srgbClr val="000000"/>
                </a:solidFill>
                <a:latin typeface="+mn-lt"/>
                <a:cs typeface="Arial" charset="0"/>
              </a:rPr>
              <a:t>ddNTPs</a:t>
            </a:r>
            <a:r>
              <a:rPr lang="en-US" altLang="en-US" sz="2000" dirty="0">
                <a:solidFill>
                  <a:srgbClr val="000000"/>
                </a:solidFill>
                <a:latin typeface="+mn-lt"/>
                <a:cs typeface="Arial" charset="0"/>
              </a:rPr>
              <a:t>) and deoxyribonucleotide triphosphates (dNTPs) to the synthesis reactions, at a ratio of 1:100.  Most growing chains do not terminate.</a:t>
            </a:r>
          </a:p>
          <a:p>
            <a:pPr marL="290703" indent="-290703" defTabSz="775208" eaLnBrk="1" hangingPunct="1">
              <a:spcBef>
                <a:spcPts val="0"/>
              </a:spcBef>
            </a:pPr>
            <a:r>
              <a:rPr lang="en-US" altLang="en-US" sz="2000" dirty="0" err="1">
                <a:solidFill>
                  <a:srgbClr val="000000"/>
                </a:solidFill>
                <a:latin typeface="+mn-lt"/>
                <a:cs typeface="Arial" charset="0"/>
              </a:rPr>
              <a:t>ddNTPs</a:t>
            </a:r>
            <a:r>
              <a:rPr lang="en-US" altLang="en-US" sz="2000" dirty="0">
                <a:solidFill>
                  <a:srgbClr val="000000"/>
                </a:solidFill>
                <a:latin typeface="+mn-lt"/>
                <a:cs typeface="Arial" charset="0"/>
              </a:rPr>
              <a:t> are identical to dNTPs except that they lack the 3' hydroxyl group. Because of the missing 3’-OH, DNA polymerization stops once one </a:t>
            </a:r>
            <a:r>
              <a:rPr lang="en-US" altLang="en-US" sz="2000" dirty="0" err="1">
                <a:solidFill>
                  <a:srgbClr val="000000"/>
                </a:solidFill>
                <a:latin typeface="+mn-lt"/>
                <a:cs typeface="Arial" charset="0"/>
              </a:rPr>
              <a:t>ddNTP</a:t>
            </a:r>
            <a:r>
              <a:rPr lang="en-US" altLang="en-US" sz="2000" dirty="0">
                <a:solidFill>
                  <a:srgbClr val="000000"/>
                </a:solidFill>
                <a:latin typeface="+mn-lt"/>
                <a:cs typeface="Arial" charset="0"/>
              </a:rPr>
              <a:t> is added to a growing strand.</a:t>
            </a:r>
          </a:p>
          <a:p>
            <a:pPr marL="290703" indent="-290703" defTabSz="775208" eaLnBrk="1" hangingPunct="1">
              <a:spcBef>
                <a:spcPts val="0"/>
              </a:spcBef>
            </a:pPr>
            <a:r>
              <a:rPr lang="en-US" altLang="en-US" sz="2000" dirty="0">
                <a:solidFill>
                  <a:srgbClr val="000000"/>
                </a:solidFill>
                <a:latin typeface="+mn-lt"/>
                <a:cs typeface="Arial" charset="0"/>
              </a:rPr>
              <a:t>The type of the added base is determined by “color coding” each base.</a:t>
            </a:r>
          </a:p>
          <a:p>
            <a:pPr marL="290703" indent="-290703" defTabSz="775208" eaLnBrk="1" hangingPunct="1">
              <a:spcBef>
                <a:spcPts val="0"/>
              </a:spcBef>
            </a:pPr>
            <a:r>
              <a:rPr lang="en-US" altLang="en-US" sz="2000" dirty="0">
                <a:solidFill>
                  <a:srgbClr val="000000"/>
                </a:solidFill>
                <a:latin typeface="+mn-lt"/>
                <a:cs typeface="Arial" charset="0"/>
              </a:rPr>
              <a:t>The location of added bases is determined by measuring the size of the DNA fragment that was terminated by the </a:t>
            </a:r>
            <a:r>
              <a:rPr lang="en-US" altLang="en-US" sz="2000" dirty="0" err="1">
                <a:solidFill>
                  <a:srgbClr val="000000"/>
                </a:solidFill>
                <a:latin typeface="+mn-lt"/>
                <a:cs typeface="Arial" charset="0"/>
              </a:rPr>
              <a:t>ddNTP</a:t>
            </a:r>
            <a:r>
              <a:rPr lang="en-US" altLang="en-US" sz="2000" dirty="0">
                <a:solidFill>
                  <a:srgbClr val="000000"/>
                </a:solidFill>
                <a:latin typeface="+mn-lt"/>
                <a:cs typeface="Arial" charset="0"/>
              </a:rPr>
              <a:t>.</a:t>
            </a:r>
          </a:p>
          <a:p>
            <a:pPr marL="290703" indent="-290703" defTabSz="775208" eaLnBrk="1" hangingPunct="1">
              <a:spcBef>
                <a:spcPts val="0"/>
              </a:spcBef>
            </a:pPr>
            <a:r>
              <a:rPr lang="en-US" altLang="en-US" sz="2000" dirty="0">
                <a:solidFill>
                  <a:srgbClr val="000000"/>
                </a:solidFill>
                <a:latin typeface="+mn-lt"/>
                <a:cs typeface="Arial" charset="0"/>
              </a:rPr>
              <a:t>It is possible to sequence approximately 1000 bases by this method.</a:t>
            </a:r>
            <a:endParaRPr lang="en-US" altLang="en-US" sz="3600" dirty="0">
              <a:solidFill>
                <a:prstClr val="black"/>
              </a:solidFill>
              <a:latin typeface="+mn-lt"/>
              <a:cs typeface="Arial" charset="0"/>
            </a:endParaRPr>
          </a:p>
        </p:txBody>
      </p:sp>
      <p:pic>
        <p:nvPicPr>
          <p:cNvPr id="7" name="Picture 6">
            <a:extLst>
              <a:ext uri="{FF2B5EF4-FFF2-40B4-BE49-F238E27FC236}">
                <a16:creationId xmlns:a16="http://schemas.microsoft.com/office/drawing/2014/main" id="{3F1AF08B-5280-4367-8029-570951D62D75}"/>
              </a:ext>
            </a:extLst>
          </p:cNvPr>
          <p:cNvPicPr>
            <a:picLocks noChangeAspect="1"/>
          </p:cNvPicPr>
          <p:nvPr/>
        </p:nvPicPr>
        <p:blipFill rotWithShape="1">
          <a:blip r:embed="rId3"/>
          <a:srcRect l="33364" r="45248" b="80110"/>
          <a:stretch/>
        </p:blipFill>
        <p:spPr>
          <a:xfrm>
            <a:off x="11181652" y="5716621"/>
            <a:ext cx="1717561" cy="743236"/>
          </a:xfrm>
          <a:prstGeom prst="rect">
            <a:avLst/>
          </a:prstGeom>
        </p:spPr>
      </p:pic>
      <p:sp>
        <p:nvSpPr>
          <p:cNvPr id="9" name="TextBox 8">
            <a:extLst>
              <a:ext uri="{FF2B5EF4-FFF2-40B4-BE49-F238E27FC236}">
                <a16:creationId xmlns:a16="http://schemas.microsoft.com/office/drawing/2014/main" id="{7116F933-9E71-4357-BEB2-59AAF7A83C15}"/>
              </a:ext>
            </a:extLst>
          </p:cNvPr>
          <p:cNvSpPr txBox="1"/>
          <p:nvPr/>
        </p:nvSpPr>
        <p:spPr>
          <a:xfrm>
            <a:off x="649208" y="6462330"/>
            <a:ext cx="9212778" cy="375809"/>
          </a:xfrm>
          <a:prstGeom prst="rect">
            <a:avLst/>
          </a:prstGeom>
          <a:noFill/>
        </p:spPr>
        <p:txBody>
          <a:bodyPr wrap="none" rtlCol="0">
            <a:spAutoFit/>
          </a:bodyPr>
          <a:lstStyle/>
          <a:p>
            <a:pPr defTabSz="775208"/>
            <a:r>
              <a:rPr lang="en-US" sz="1842" cap="all" dirty="0" err="1">
                <a:solidFill>
                  <a:prstClr val="black"/>
                </a:solidFill>
                <a:latin typeface="Courier New" panose="02070309020205020404" pitchFamily="49" charset="0"/>
                <a:cs typeface="Courier New" panose="02070309020205020404" pitchFamily="49" charset="0"/>
              </a:rPr>
              <a:t>gcagatgatacagtattagaagaaatgaGtttgccaggaaGatggaaaccaaaaatgata</a:t>
            </a:r>
            <a:r>
              <a:rPr lang="en-US" sz="1842" cap="all" dirty="0">
                <a:solidFill>
                  <a:prstClr val="black"/>
                </a:solidFill>
                <a:latin typeface="Courier New" panose="02070309020205020404" pitchFamily="49" charset="0"/>
                <a:cs typeface="Courier New" panose="02070309020205020404" pitchFamily="49" charset="0"/>
              </a:rPr>
              <a:t>....</a:t>
            </a:r>
            <a:endParaRPr lang="en-US" sz="1842" dirty="0">
              <a:solidFill>
                <a:prstClr val="black"/>
              </a:solidFill>
              <a:latin typeface="Courier New" panose="02070309020205020404" pitchFamily="49" charset="0"/>
              <a:cs typeface="Courier New" panose="02070309020205020404" pitchFamily="49" charset="0"/>
            </a:endParaRPr>
          </a:p>
        </p:txBody>
      </p:sp>
      <mc:AlternateContent xmlns:mc="http://schemas.openxmlformats.org/markup-compatibility/2006" xmlns:p14="http://schemas.microsoft.com/office/powerpoint/2010/main">
        <mc:Choice Requires="p14">
          <p:contentPart p14:bwMode="auto" r:id="rId4">
            <p14:nvContentPartPr>
              <p14:cNvPr id="15" name="Ink 14">
                <a:extLst>
                  <a:ext uri="{FF2B5EF4-FFF2-40B4-BE49-F238E27FC236}">
                    <a16:creationId xmlns:a16="http://schemas.microsoft.com/office/drawing/2014/main" id="{D04F365D-1D1D-48A7-8B37-C70E4A8E49CD}"/>
                  </a:ext>
                </a:extLst>
              </p14:cNvPr>
              <p14:cNvContentPartPr/>
              <p14:nvPr/>
            </p14:nvContentPartPr>
            <p14:xfrm>
              <a:off x="5787276" y="2631861"/>
              <a:ext cx="15233" cy="8864"/>
            </p14:xfrm>
          </p:contentPart>
        </mc:Choice>
        <mc:Fallback xmlns="">
          <p:pic>
            <p:nvPicPr>
              <p:cNvPr id="15" name="Ink 14">
                <a:extLst>
                  <a:ext uri="{FF2B5EF4-FFF2-40B4-BE49-F238E27FC236}">
                    <a16:creationId xmlns:a16="http://schemas.microsoft.com/office/drawing/2014/main" id="{D04F365D-1D1D-48A7-8B37-C70E4A8E49CD}"/>
                  </a:ext>
                </a:extLst>
              </p:cNvPr>
              <p:cNvPicPr/>
              <p:nvPr/>
            </p:nvPicPr>
            <p:blipFill>
              <a:blip r:embed="rId5"/>
              <a:stretch>
                <a:fillRect/>
              </a:stretch>
            </p:blipFill>
            <p:spPr>
              <a:xfrm>
                <a:off x="5778420" y="2622997"/>
                <a:ext cx="32592" cy="26237"/>
              </a:xfrm>
              <a:prstGeom prst="rect">
                <a:avLst/>
              </a:prstGeom>
            </p:spPr>
          </p:pic>
        </mc:Fallback>
      </mc:AlternateContent>
      <p:sp>
        <p:nvSpPr>
          <p:cNvPr id="12" name="TextBox 11">
            <a:extLst>
              <a:ext uri="{FF2B5EF4-FFF2-40B4-BE49-F238E27FC236}">
                <a16:creationId xmlns:a16="http://schemas.microsoft.com/office/drawing/2014/main" id="{01B874FE-3B93-226D-D3DC-DAEC02D1426E}"/>
              </a:ext>
            </a:extLst>
          </p:cNvPr>
          <p:cNvSpPr txBox="1"/>
          <p:nvPr/>
        </p:nvSpPr>
        <p:spPr>
          <a:xfrm>
            <a:off x="136625" y="4231913"/>
            <a:ext cx="6449779" cy="1015663"/>
          </a:xfrm>
          <a:prstGeom prst="rect">
            <a:avLst/>
          </a:prstGeom>
          <a:noFill/>
        </p:spPr>
        <p:txBody>
          <a:bodyPr wrap="none" rtlCol="0">
            <a:spAutoFit/>
          </a:bodyPr>
          <a:lstStyle/>
          <a:p>
            <a:r>
              <a:rPr lang="en-US" sz="2000" b="1" dirty="0"/>
              <a:t>Next Gen-Sequencing:</a:t>
            </a:r>
          </a:p>
          <a:p>
            <a:pPr marL="304324" indent="-304324">
              <a:buFont typeface="Arial" panose="020B0604020202020204" pitchFamily="34" charset="0"/>
              <a:buChar char="•"/>
            </a:pPr>
            <a:r>
              <a:rPr lang="en-US" sz="2000" dirty="0"/>
              <a:t>Simultaneous sequencing of a large number of fragments</a:t>
            </a:r>
          </a:p>
          <a:p>
            <a:pPr marL="304324" indent="-304324">
              <a:buFont typeface="Arial" panose="020B0604020202020204" pitchFamily="34" charset="0"/>
              <a:buChar char="•"/>
            </a:pPr>
            <a:r>
              <a:rPr lang="en-US" sz="2000" dirty="0"/>
              <a:t>Shorter “reads” 100 versus 1000 bases/template</a:t>
            </a:r>
          </a:p>
        </p:txBody>
      </p:sp>
      <p:sp>
        <p:nvSpPr>
          <p:cNvPr id="2" name="Date Placeholder 1">
            <a:extLst>
              <a:ext uri="{FF2B5EF4-FFF2-40B4-BE49-F238E27FC236}">
                <a16:creationId xmlns:a16="http://schemas.microsoft.com/office/drawing/2014/main" id="{F0D695F9-697D-EEDA-EE20-A90CF13845C2}"/>
              </a:ext>
            </a:extLst>
          </p:cNvPr>
          <p:cNvSpPr>
            <a:spLocks noGrp="1"/>
          </p:cNvSpPr>
          <p:nvPr>
            <p:ph type="dt" sz="half" idx="10"/>
          </p:nvPr>
        </p:nvSpPr>
        <p:spPr/>
        <p:txBody>
          <a:bodyPr/>
          <a:lstStyle/>
          <a:p>
            <a:fld id="{1694AC0A-6A0C-4D47-BE0D-1B569E5455F2}" type="datetime1">
              <a:rPr lang="en-US" smtClean="0"/>
              <a:t>1/25/2025</a:t>
            </a:fld>
            <a:endParaRPr lang="en-US"/>
          </a:p>
        </p:txBody>
      </p:sp>
      <p:sp>
        <p:nvSpPr>
          <p:cNvPr id="3" name="Footer Placeholder 2">
            <a:extLst>
              <a:ext uri="{FF2B5EF4-FFF2-40B4-BE49-F238E27FC236}">
                <a16:creationId xmlns:a16="http://schemas.microsoft.com/office/drawing/2014/main" id="{10E6A8E1-4784-8B63-8762-0720AEAAB399}"/>
              </a:ext>
            </a:extLst>
          </p:cNvPr>
          <p:cNvSpPr>
            <a:spLocks noGrp="1"/>
          </p:cNvSpPr>
          <p:nvPr>
            <p:ph type="ftr" sz="quarter" idx="11"/>
          </p:nvPr>
        </p:nvSpPr>
        <p:spPr/>
        <p:txBody>
          <a:bodyPr/>
          <a:lstStyle/>
          <a:p>
            <a:r>
              <a:rPr lang="en-US"/>
              <a:t>Drugs and Disease Spring 2025 - Lecture 3</a:t>
            </a:r>
          </a:p>
        </p:txBody>
      </p:sp>
      <p:sp>
        <p:nvSpPr>
          <p:cNvPr id="13" name="Slide Number Placeholder 12">
            <a:extLst>
              <a:ext uri="{FF2B5EF4-FFF2-40B4-BE49-F238E27FC236}">
                <a16:creationId xmlns:a16="http://schemas.microsoft.com/office/drawing/2014/main" id="{7ECD8B8D-6716-EAA1-75F7-8213FC2123E4}"/>
              </a:ext>
            </a:extLst>
          </p:cNvPr>
          <p:cNvSpPr>
            <a:spLocks noGrp="1"/>
          </p:cNvSpPr>
          <p:nvPr>
            <p:ph type="sldNum" sz="quarter" idx="12"/>
          </p:nvPr>
        </p:nvSpPr>
        <p:spPr/>
        <p:txBody>
          <a:bodyPr/>
          <a:lstStyle/>
          <a:p>
            <a:fld id="{DC3BB032-4020-48F4-953B-341806DC4A2B}" type="slidenum">
              <a:rPr lang="en-US" smtClean="0"/>
              <a:t>54</a:t>
            </a:fld>
            <a:endParaRPr lang="en-US"/>
          </a:p>
        </p:txBody>
      </p:sp>
    </p:spTree>
    <p:extLst>
      <p:ext uri="{BB962C8B-B14F-4D97-AF65-F5344CB8AC3E}">
        <p14:creationId xmlns:p14="http://schemas.microsoft.com/office/powerpoint/2010/main" val="18553832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3596481" y="97778"/>
            <a:ext cx="6400800" cy="354012"/>
          </a:xfrm>
        </p:spPr>
        <p:txBody>
          <a:bodyPr>
            <a:noAutofit/>
          </a:bodyPr>
          <a:lstStyle/>
          <a:p>
            <a:r>
              <a:rPr lang="en-US" sz="2982" dirty="0"/>
              <a:t>Polymerase Chain Reaction - PCR</a:t>
            </a:r>
          </a:p>
        </p:txBody>
      </p:sp>
      <p:sp>
        <p:nvSpPr>
          <p:cNvPr id="5" name="Content Placeholder 4"/>
          <p:cNvSpPr>
            <a:spLocks noGrp="1"/>
          </p:cNvSpPr>
          <p:nvPr>
            <p:ph sz="half" idx="4294967295"/>
          </p:nvPr>
        </p:nvSpPr>
        <p:spPr>
          <a:xfrm>
            <a:off x="243681" y="731837"/>
            <a:ext cx="5327650" cy="3835400"/>
          </a:xfrm>
        </p:spPr>
        <p:txBody>
          <a:bodyPr>
            <a:noAutofit/>
          </a:bodyPr>
          <a:lstStyle/>
          <a:p>
            <a:r>
              <a:rPr lang="en-US" sz="1917" dirty="0"/>
              <a:t>In 1983, </a:t>
            </a:r>
            <a:r>
              <a:rPr lang="en-US" sz="1917" dirty="0" err="1"/>
              <a:t>Kary</a:t>
            </a:r>
            <a:r>
              <a:rPr lang="en-US" sz="1917" dirty="0"/>
              <a:t> Mullis developed the molecular biology technique that has since revolutionized genetic research, earning him the Nobel Prize in 1993.</a:t>
            </a:r>
          </a:p>
          <a:p>
            <a:r>
              <a:rPr lang="en-US" sz="1917" dirty="0"/>
              <a:t>PCR had an impact on four main areas of biotechnology: gene mapping, cloning, DNA sequencing, and gene detection (e.g. coronavirus).</a:t>
            </a:r>
          </a:p>
          <a:p>
            <a:r>
              <a:rPr lang="en-US" sz="1917" dirty="0"/>
              <a:t>PCR is now used as a medical diagnostic tool to detect specific mutations that may cause genetic disease, in criminal investigations and courts of law to identify suspects on a molecular level, and in the sequencing of the human genome.</a:t>
            </a:r>
          </a:p>
        </p:txBody>
      </p:sp>
      <p:pic>
        <p:nvPicPr>
          <p:cNvPr id="7" name="Content Placeholder 6"/>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8168481" y="1112837"/>
            <a:ext cx="3101975" cy="3240088"/>
          </a:xfrm>
        </p:spPr>
      </p:pic>
      <p:sp>
        <p:nvSpPr>
          <p:cNvPr id="8" name="TextBox 7">
            <a:extLst>
              <a:ext uri="{FF2B5EF4-FFF2-40B4-BE49-F238E27FC236}">
                <a16:creationId xmlns:a16="http://schemas.microsoft.com/office/drawing/2014/main" id="{55EB99EC-4FA1-4DD7-88C8-0EDF278EA5E7}"/>
              </a:ext>
            </a:extLst>
          </p:cNvPr>
          <p:cNvSpPr txBox="1"/>
          <p:nvPr/>
        </p:nvSpPr>
        <p:spPr>
          <a:xfrm>
            <a:off x="486906" y="5141766"/>
            <a:ext cx="8456694" cy="1355499"/>
          </a:xfrm>
          <a:prstGeom prst="rect">
            <a:avLst/>
          </a:prstGeom>
          <a:noFill/>
        </p:spPr>
        <p:txBody>
          <a:bodyPr wrap="square" rtlCol="0">
            <a:spAutoFit/>
          </a:bodyPr>
          <a:lstStyle/>
          <a:p>
            <a:r>
              <a:rPr lang="en-US" sz="2052" dirty="0">
                <a:solidFill>
                  <a:srgbClr val="C00000"/>
                </a:solidFill>
              </a:rPr>
              <a:t>Expectations:</a:t>
            </a:r>
          </a:p>
          <a:p>
            <a:pPr marL="485868" indent="-290703">
              <a:buAutoNum type="arabicPeriod"/>
            </a:pPr>
            <a:r>
              <a:rPr lang="en-US" sz="2052" dirty="0"/>
              <a:t>Be able to explain how PCR works to amplify a segment of DNA.</a:t>
            </a:r>
          </a:p>
          <a:p>
            <a:pPr marL="485868" indent="-290703">
              <a:buAutoNum type="arabicPeriod"/>
            </a:pPr>
            <a:r>
              <a:rPr lang="en-US" sz="2052" dirty="0"/>
              <a:t>Be able to give the left and right primers.</a:t>
            </a:r>
          </a:p>
          <a:p>
            <a:pPr marL="485868" indent="-290703">
              <a:buAutoNum type="arabicPeriod"/>
            </a:pPr>
            <a:r>
              <a:rPr lang="en-US" sz="2052" dirty="0"/>
              <a:t>Apply PCR approaches to determine genotype and detection of viruses.</a:t>
            </a:r>
          </a:p>
        </p:txBody>
      </p:sp>
      <p:sp>
        <p:nvSpPr>
          <p:cNvPr id="2" name="Date Placeholder 1">
            <a:extLst>
              <a:ext uri="{FF2B5EF4-FFF2-40B4-BE49-F238E27FC236}">
                <a16:creationId xmlns:a16="http://schemas.microsoft.com/office/drawing/2014/main" id="{7300654F-77F4-59D4-905C-5FE5F91CB7D4}"/>
              </a:ext>
            </a:extLst>
          </p:cNvPr>
          <p:cNvSpPr>
            <a:spLocks noGrp="1"/>
          </p:cNvSpPr>
          <p:nvPr>
            <p:ph type="dt" sz="half" idx="10"/>
          </p:nvPr>
        </p:nvSpPr>
        <p:spPr/>
        <p:txBody>
          <a:bodyPr/>
          <a:lstStyle/>
          <a:p>
            <a:fld id="{63297EBA-2E90-4B0C-969F-424763C39A2E}" type="datetime1">
              <a:rPr lang="en-US" smtClean="0"/>
              <a:t>1/25/2025</a:t>
            </a:fld>
            <a:endParaRPr lang="en-US"/>
          </a:p>
        </p:txBody>
      </p:sp>
      <p:sp>
        <p:nvSpPr>
          <p:cNvPr id="3" name="Footer Placeholder 2">
            <a:extLst>
              <a:ext uri="{FF2B5EF4-FFF2-40B4-BE49-F238E27FC236}">
                <a16:creationId xmlns:a16="http://schemas.microsoft.com/office/drawing/2014/main" id="{D5DD9A28-8BB8-8F65-A91B-D1EF304FC582}"/>
              </a:ext>
            </a:extLst>
          </p:cNvPr>
          <p:cNvSpPr>
            <a:spLocks noGrp="1"/>
          </p:cNvSpPr>
          <p:nvPr>
            <p:ph type="ftr" sz="quarter" idx="11"/>
          </p:nvPr>
        </p:nvSpPr>
        <p:spPr/>
        <p:txBody>
          <a:bodyPr/>
          <a:lstStyle/>
          <a:p>
            <a:r>
              <a:rPr lang="en-US"/>
              <a:t>Drugs and Disease Spring 2025 - Lecture 3</a:t>
            </a:r>
          </a:p>
        </p:txBody>
      </p:sp>
      <p:sp>
        <p:nvSpPr>
          <p:cNvPr id="6" name="Slide Number Placeholder 5">
            <a:extLst>
              <a:ext uri="{FF2B5EF4-FFF2-40B4-BE49-F238E27FC236}">
                <a16:creationId xmlns:a16="http://schemas.microsoft.com/office/drawing/2014/main" id="{63D7563E-B1B6-46DF-ED12-45C75E5C605E}"/>
              </a:ext>
            </a:extLst>
          </p:cNvPr>
          <p:cNvSpPr>
            <a:spLocks noGrp="1"/>
          </p:cNvSpPr>
          <p:nvPr>
            <p:ph type="sldNum" sz="quarter" idx="12"/>
          </p:nvPr>
        </p:nvSpPr>
        <p:spPr/>
        <p:txBody>
          <a:bodyPr/>
          <a:lstStyle/>
          <a:p>
            <a:fld id="{DC3BB032-4020-48F4-953B-341806DC4A2B}" type="slidenum">
              <a:rPr lang="en-US" smtClean="0"/>
              <a:t>55</a:t>
            </a:fld>
            <a:endParaRPr lang="en-US"/>
          </a:p>
        </p:txBody>
      </p:sp>
    </p:spTree>
    <p:extLst>
      <p:ext uri="{BB962C8B-B14F-4D97-AF65-F5344CB8AC3E}">
        <p14:creationId xmlns:p14="http://schemas.microsoft.com/office/powerpoint/2010/main" val="56100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77617" y="132044"/>
            <a:ext cx="5727700" cy="394369"/>
          </a:xfrm>
        </p:spPr>
        <p:txBody>
          <a:bodyPr>
            <a:noAutofit/>
          </a:bodyPr>
          <a:lstStyle/>
          <a:p>
            <a:r>
              <a:rPr lang="en-US" sz="2982" dirty="0"/>
              <a:t>Polymerase Chain Reaction</a:t>
            </a:r>
          </a:p>
        </p:txBody>
      </p:sp>
      <p:sp>
        <p:nvSpPr>
          <p:cNvPr id="5" name="Content Placeholder 4"/>
          <p:cNvSpPr>
            <a:spLocks noGrp="1"/>
          </p:cNvSpPr>
          <p:nvPr>
            <p:ph idx="4294967295"/>
          </p:nvPr>
        </p:nvSpPr>
        <p:spPr>
          <a:xfrm>
            <a:off x="0" y="587375"/>
            <a:ext cx="6415881" cy="5618163"/>
          </a:xfrm>
        </p:spPr>
        <p:txBody>
          <a:bodyPr>
            <a:noAutofit/>
          </a:bodyPr>
          <a:lstStyle/>
          <a:p>
            <a:pPr marL="276197" indent="-276197">
              <a:spcBef>
                <a:spcPts val="0"/>
              </a:spcBef>
            </a:pPr>
            <a:r>
              <a:rPr lang="en-US" sz="1800" dirty="0">
                <a:cs typeface="Arial" panose="020B0604020202020204" pitchFamily="34" charset="0"/>
              </a:rPr>
              <a:t>PCR is an </a:t>
            </a:r>
            <a:r>
              <a:rPr lang="en-US" sz="1800" i="1" dirty="0">
                <a:cs typeface="Arial" panose="020B0604020202020204" pitchFamily="34" charset="0"/>
              </a:rPr>
              <a:t>in vitro </a:t>
            </a:r>
            <a:r>
              <a:rPr lang="en-US" sz="1800" dirty="0">
                <a:cs typeface="Arial" panose="020B0604020202020204" pitchFamily="34" charset="0"/>
              </a:rPr>
              <a:t>DNA synthesis reaction in which a specific section of DNA is replicated over and over generating exponentially large amounts of a specific piece of DNA from trace amounts of starting material (template). </a:t>
            </a:r>
          </a:p>
          <a:p>
            <a:pPr marL="276197" indent="-276197">
              <a:spcBef>
                <a:spcPts val="0"/>
              </a:spcBef>
            </a:pPr>
            <a:r>
              <a:rPr lang="en-US" sz="1800" dirty="0">
                <a:cs typeface="Arial" panose="020B0604020202020204" pitchFamily="34" charset="0"/>
              </a:rPr>
              <a:t>Template can be trace amounts of DNA from a drop of blood, a single hair follicle, or a cheek cell.</a:t>
            </a:r>
          </a:p>
          <a:p>
            <a:pPr marL="276197" indent="-276197">
              <a:spcBef>
                <a:spcPts val="0"/>
              </a:spcBef>
            </a:pPr>
            <a:r>
              <a:rPr lang="en-US" sz="1800" dirty="0">
                <a:cs typeface="Arial" panose="020B0604020202020204" pitchFamily="34" charset="0"/>
              </a:rPr>
              <a:t>The region of DNA that is copied is specified by the sequence of two primers, which are short ssDNA  that initiate polymerase activity.  The primers are in vast excess over the DNA.</a:t>
            </a:r>
          </a:p>
          <a:p>
            <a:pPr marL="363204" indent="-363204" algn="just">
              <a:spcBef>
                <a:spcPts val="0"/>
              </a:spcBef>
              <a:buFont typeface="Symbol" panose="05050102010706020507" pitchFamily="18" charset="2"/>
              <a:buChar char=""/>
              <a:tabLst>
                <a:tab pos="242136" algn="l"/>
              </a:tabLst>
            </a:pPr>
            <a:r>
              <a:rPr lang="en-US" sz="1800" dirty="0">
                <a:ea typeface="Times" panose="02020603050405020304" pitchFamily="18" charset="0"/>
                <a:cs typeface="Arial" panose="020B0604020202020204" pitchFamily="34" charset="0"/>
              </a:rPr>
              <a:t>The location of the amplified segment is </a:t>
            </a:r>
            <a:r>
              <a:rPr lang="en-US" sz="1800" i="1" dirty="0">
                <a:ea typeface="Times" panose="02020603050405020304" pitchFamily="18" charset="0"/>
                <a:cs typeface="Arial" panose="020B0604020202020204" pitchFamily="34" charset="0"/>
              </a:rPr>
              <a:t>defined</a:t>
            </a:r>
            <a:r>
              <a:rPr lang="en-US" sz="1800" dirty="0">
                <a:ea typeface="Times" panose="02020603050405020304" pitchFamily="18" charset="0"/>
                <a:cs typeface="Arial" panose="020B0604020202020204" pitchFamily="34" charset="0"/>
              </a:rPr>
              <a:t> by two primers (</a:t>
            </a:r>
            <a:r>
              <a:rPr lang="en-US" sz="1800" dirty="0">
                <a:solidFill>
                  <a:srgbClr val="FF0000"/>
                </a:solidFill>
                <a:ea typeface="Times" panose="02020603050405020304" pitchFamily="18" charset="0"/>
                <a:cs typeface="Arial" panose="020B0604020202020204" pitchFamily="34" charset="0"/>
              </a:rPr>
              <a:t>left</a:t>
            </a:r>
            <a:r>
              <a:rPr lang="en-US" sz="1800" dirty="0">
                <a:ea typeface="Times" panose="02020603050405020304" pitchFamily="18" charset="0"/>
                <a:cs typeface="Arial" panose="020B0604020202020204" pitchFamily="34" charset="0"/>
              </a:rPr>
              <a:t> = </a:t>
            </a:r>
            <a:r>
              <a:rPr lang="en-US" sz="1800" dirty="0">
                <a:solidFill>
                  <a:srgbClr val="FF0000"/>
                </a:solidFill>
                <a:ea typeface="Times" panose="02020603050405020304" pitchFamily="18" charset="0"/>
                <a:cs typeface="Arial" panose="020B0604020202020204" pitchFamily="34" charset="0"/>
              </a:rPr>
              <a:t>upstream, </a:t>
            </a:r>
            <a:r>
              <a:rPr lang="en-US" sz="1800" dirty="0">
                <a:solidFill>
                  <a:srgbClr val="00B050"/>
                </a:solidFill>
                <a:ea typeface="Times" panose="02020603050405020304" pitchFamily="18" charset="0"/>
                <a:cs typeface="Arial" panose="020B0604020202020204" pitchFamily="34" charset="0"/>
              </a:rPr>
              <a:t>right =  downstream</a:t>
            </a:r>
            <a:r>
              <a:rPr lang="en-US" sz="1800" dirty="0">
                <a:ea typeface="Times" panose="02020603050405020304" pitchFamily="18" charset="0"/>
                <a:cs typeface="Arial" panose="020B0604020202020204" pitchFamily="34" charset="0"/>
              </a:rPr>
              <a:t>):</a:t>
            </a:r>
          </a:p>
          <a:p>
            <a:pPr marL="791242" lvl="1" indent="-304324" algn="just">
              <a:spcBef>
                <a:spcPts val="0"/>
              </a:spcBef>
              <a:buFont typeface="Courier New" panose="02070309020205020404" pitchFamily="49" charset="0"/>
              <a:buChar char="o"/>
              <a:tabLst>
                <a:tab pos="242136" algn="l"/>
              </a:tabLst>
            </a:pPr>
            <a:r>
              <a:rPr lang="en-US" sz="1800" dirty="0">
                <a:ea typeface="Times" panose="02020603050405020304" pitchFamily="18" charset="0"/>
                <a:cs typeface="Arial" panose="020B0604020202020204" pitchFamily="34" charset="0"/>
              </a:rPr>
              <a:t>they anneal to their templates according to Watson-Crick pairing rules (A-T, G-C),</a:t>
            </a:r>
          </a:p>
          <a:p>
            <a:pPr marL="791242" lvl="1" indent="-304324" algn="just">
              <a:spcBef>
                <a:spcPts val="0"/>
              </a:spcBef>
              <a:buFont typeface="Courier New" panose="02070309020205020404" pitchFamily="49" charset="0"/>
              <a:buChar char="o"/>
              <a:tabLst>
                <a:tab pos="242136" algn="l"/>
              </a:tabLst>
            </a:pPr>
            <a:r>
              <a:rPr lang="en-US" sz="1800" dirty="0">
                <a:ea typeface="Times" panose="02020603050405020304" pitchFamily="18" charset="0"/>
                <a:cs typeface="Arial" panose="020B0604020202020204" pitchFamily="34" charset="0"/>
              </a:rPr>
              <a:t>initiate polymerization from those sites,</a:t>
            </a:r>
          </a:p>
          <a:p>
            <a:pPr marL="791242" lvl="1" indent="-304324" algn="just">
              <a:spcBef>
                <a:spcPts val="0"/>
              </a:spcBef>
              <a:buFont typeface="Courier New" panose="02070309020205020404" pitchFamily="49" charset="0"/>
              <a:buChar char="o"/>
              <a:tabLst>
                <a:tab pos="242136" algn="l"/>
              </a:tabLst>
            </a:pPr>
            <a:r>
              <a:rPr lang="en-US" sz="1800" dirty="0">
                <a:ea typeface="Times" panose="02020603050405020304" pitchFamily="18" charset="0"/>
                <a:cs typeface="Arial" panose="020B0604020202020204" pitchFamily="34" charset="0"/>
              </a:rPr>
              <a:t>they are incorporated into the final PCR product.</a:t>
            </a:r>
          </a:p>
          <a:p>
            <a:pPr lvl="1" algn="just">
              <a:spcBef>
                <a:spcPts val="0"/>
              </a:spcBef>
              <a:tabLst>
                <a:tab pos="242136" algn="l"/>
              </a:tabLst>
            </a:pPr>
            <a:r>
              <a:rPr lang="en-US" sz="1800" dirty="0">
                <a:solidFill>
                  <a:srgbClr val="FF0000"/>
                </a:solidFill>
                <a:ea typeface="Times" panose="02020603050405020304" pitchFamily="18" charset="0"/>
                <a:cs typeface="Arial" panose="020B0604020202020204" pitchFamily="34" charset="0"/>
              </a:rPr>
              <a:t>Left primer = sequence of top strand at left boundary</a:t>
            </a:r>
          </a:p>
          <a:p>
            <a:pPr lvl="1" algn="just">
              <a:spcBef>
                <a:spcPts val="0"/>
              </a:spcBef>
              <a:tabLst>
                <a:tab pos="242136" algn="l"/>
              </a:tabLst>
            </a:pPr>
            <a:r>
              <a:rPr lang="en-US" sz="1800" dirty="0">
                <a:solidFill>
                  <a:srgbClr val="00B050"/>
                </a:solidFill>
                <a:ea typeface="Times" panose="02020603050405020304" pitchFamily="18" charset="0"/>
                <a:cs typeface="Arial" panose="020B0604020202020204" pitchFamily="34" charset="0"/>
              </a:rPr>
              <a:t>Right primer = sequence of bottom strand at right boundary</a:t>
            </a:r>
          </a:p>
          <a:p>
            <a:pPr algn="just">
              <a:spcBef>
                <a:spcPts val="0"/>
              </a:spcBef>
              <a:tabLst>
                <a:tab pos="242136" algn="l"/>
              </a:tabLst>
            </a:pPr>
            <a:r>
              <a:rPr lang="en-US" sz="1800" dirty="0">
                <a:solidFill>
                  <a:srgbClr val="C00000"/>
                </a:solidFill>
                <a:ea typeface="Times" panose="02020603050405020304" pitchFamily="18" charset="0"/>
                <a:cs typeface="Arial" panose="020B0604020202020204" pitchFamily="34" charset="0"/>
              </a:rPr>
              <a:t>The primers are DNA and are synthesized chemically, they can be any desired sequence.</a:t>
            </a:r>
          </a:p>
          <a:p>
            <a:pPr marL="276197" indent="-276197">
              <a:spcBef>
                <a:spcPts val="639"/>
              </a:spcBef>
            </a:pPr>
            <a:r>
              <a:rPr lang="en-US" sz="1800" dirty="0">
                <a:cs typeface="Arial" panose="020B0604020202020204" pitchFamily="34" charset="0"/>
              </a:rPr>
              <a:t>If there is no homology between the primers and the input DNA, then no PCR product will be formed.</a:t>
            </a:r>
          </a:p>
        </p:txBody>
      </p:sp>
      <p:sp>
        <p:nvSpPr>
          <p:cNvPr id="4" name="Rectangle 3">
            <a:extLst>
              <a:ext uri="{FF2B5EF4-FFF2-40B4-BE49-F238E27FC236}">
                <a16:creationId xmlns:a16="http://schemas.microsoft.com/office/drawing/2014/main" id="{8A203572-026F-4672-9100-12E1B84305DD}"/>
              </a:ext>
            </a:extLst>
          </p:cNvPr>
          <p:cNvSpPr/>
          <p:nvPr/>
        </p:nvSpPr>
        <p:spPr>
          <a:xfrm>
            <a:off x="6705601" y="5088049"/>
            <a:ext cx="6019799" cy="1754326"/>
          </a:xfrm>
          <a:prstGeom prst="rect">
            <a:avLst/>
          </a:prstGeom>
        </p:spPr>
        <p:txBody>
          <a:bodyPr wrap="square">
            <a:spAutoFit/>
          </a:bodyPr>
          <a:lstStyle/>
          <a:p>
            <a:r>
              <a:rPr lang="en-US" sz="1800" dirty="0"/>
              <a:t>Each  PCR cycle consists of three steps:</a:t>
            </a:r>
          </a:p>
          <a:p>
            <a:pPr marL="290728" indent="-290728">
              <a:buFont typeface="+mj-lt"/>
              <a:buAutoNum type="arabicPeriod"/>
            </a:pPr>
            <a:r>
              <a:rPr lang="en-US" sz="1800" dirty="0"/>
              <a:t>Denaturation of the DNA to make it single stranded (2 min  at 98 C)</a:t>
            </a:r>
          </a:p>
          <a:p>
            <a:pPr marL="290728" indent="-290728">
              <a:buFont typeface="+mj-lt"/>
              <a:buAutoNum type="arabicPeriod"/>
            </a:pPr>
            <a:r>
              <a:rPr lang="en-US" sz="1800" dirty="0"/>
              <a:t>Lowering of temperature to let the primers form double-stranded DNA (1 min  at 55 C)</a:t>
            </a:r>
          </a:p>
          <a:p>
            <a:pPr marL="290728" indent="-290728">
              <a:buFont typeface="+mj-lt"/>
              <a:buAutoNum type="arabicPeriod"/>
            </a:pPr>
            <a:r>
              <a:rPr lang="en-US" sz="1800" dirty="0"/>
              <a:t>Elongation by DNA polymerase (1 min/kb  at 78 C)</a:t>
            </a:r>
          </a:p>
        </p:txBody>
      </p:sp>
      <p:pic>
        <p:nvPicPr>
          <p:cNvPr id="11" name="Picture 10">
            <a:extLst>
              <a:ext uri="{FF2B5EF4-FFF2-40B4-BE49-F238E27FC236}">
                <a16:creationId xmlns:a16="http://schemas.microsoft.com/office/drawing/2014/main" id="{BC9ACC6F-F99D-4583-B1D3-3C71BA2EE9A1}"/>
              </a:ext>
            </a:extLst>
          </p:cNvPr>
          <p:cNvPicPr>
            <a:picLocks noChangeAspect="1"/>
          </p:cNvPicPr>
          <p:nvPr/>
        </p:nvPicPr>
        <p:blipFill rotWithShape="1">
          <a:blip r:embed="rId3"/>
          <a:srcRect l="22938" r="16967"/>
          <a:stretch/>
        </p:blipFill>
        <p:spPr>
          <a:xfrm>
            <a:off x="6796881" y="564900"/>
            <a:ext cx="1039419" cy="1513428"/>
          </a:xfrm>
          <a:prstGeom prst="rect">
            <a:avLst/>
          </a:prstGeom>
        </p:spPr>
      </p:pic>
      <p:graphicFrame>
        <p:nvGraphicFramePr>
          <p:cNvPr id="13" name="Object 12">
            <a:extLst>
              <a:ext uri="{FF2B5EF4-FFF2-40B4-BE49-F238E27FC236}">
                <a16:creationId xmlns:a16="http://schemas.microsoft.com/office/drawing/2014/main" id="{03ADD0BD-47FA-AA91-5593-F2E2C322D0FB}"/>
              </a:ext>
            </a:extLst>
          </p:cNvPr>
          <p:cNvGraphicFramePr>
            <a:graphicFrameLocks noChangeAspect="1"/>
          </p:cNvGraphicFramePr>
          <p:nvPr/>
        </p:nvGraphicFramePr>
        <p:xfrm>
          <a:off x="6939836" y="1242680"/>
          <a:ext cx="5395119" cy="3845369"/>
        </p:xfrm>
        <a:graphic>
          <a:graphicData uri="http://schemas.openxmlformats.org/presentationml/2006/ole">
            <mc:AlternateContent xmlns:mc="http://schemas.openxmlformats.org/markup-compatibility/2006">
              <mc:Choice xmlns:v="urn:schemas-microsoft-com:vml" Requires="v">
                <p:oleObj name="MDLDrawObject Class" r:id="rId4" imgW="3418495" imgH="2438137" progId="MDLDrawOLE.MDLDrawObject.1">
                  <p:embed/>
                </p:oleObj>
              </mc:Choice>
              <mc:Fallback>
                <p:oleObj name="MDLDrawObject Class" r:id="rId4" imgW="3418495" imgH="2438137" progId="MDLDrawOLE.MDLDrawObject.1">
                  <p:embed/>
                  <p:pic>
                    <p:nvPicPr>
                      <p:cNvPr id="13" name="Object 12">
                        <a:extLst>
                          <a:ext uri="{FF2B5EF4-FFF2-40B4-BE49-F238E27FC236}">
                            <a16:creationId xmlns:a16="http://schemas.microsoft.com/office/drawing/2014/main" id="{03ADD0BD-47FA-AA91-5593-F2E2C322D0FB}"/>
                          </a:ext>
                        </a:extLst>
                      </p:cNvPr>
                      <p:cNvPicPr>
                        <a:picLocks noChangeAspect="1" noChangeArrowheads="1"/>
                      </p:cNvPicPr>
                      <p:nvPr/>
                    </p:nvPicPr>
                    <p:blipFill>
                      <a:blip r:embed="rId5"/>
                      <a:srcRect/>
                      <a:stretch>
                        <a:fillRect/>
                      </a:stretch>
                    </p:blipFill>
                    <p:spPr bwMode="auto">
                      <a:xfrm>
                        <a:off x="6939836" y="1242680"/>
                        <a:ext cx="5395119" cy="3845369"/>
                      </a:xfrm>
                      <a:prstGeom prst="rect">
                        <a:avLst/>
                      </a:prstGeom>
                      <a:noFill/>
                    </p:spPr>
                  </p:pic>
                </p:oleObj>
              </mc:Fallback>
            </mc:AlternateContent>
          </a:graphicData>
        </a:graphic>
      </p:graphicFrame>
      <p:sp>
        <p:nvSpPr>
          <p:cNvPr id="3" name="Date Placeholder 2">
            <a:extLst>
              <a:ext uri="{FF2B5EF4-FFF2-40B4-BE49-F238E27FC236}">
                <a16:creationId xmlns:a16="http://schemas.microsoft.com/office/drawing/2014/main" id="{CD7C01FE-1048-F3C7-F1E9-BFC8846404D5}"/>
              </a:ext>
            </a:extLst>
          </p:cNvPr>
          <p:cNvSpPr>
            <a:spLocks noGrp="1"/>
          </p:cNvSpPr>
          <p:nvPr>
            <p:ph type="dt" sz="half" idx="10"/>
          </p:nvPr>
        </p:nvSpPr>
        <p:spPr/>
        <p:txBody>
          <a:bodyPr/>
          <a:lstStyle/>
          <a:p>
            <a:fld id="{79D8C2AC-DF2E-4E40-9262-0BCBA285B09F}" type="datetime1">
              <a:rPr lang="en-US" smtClean="0"/>
              <a:t>1/25/2025</a:t>
            </a:fld>
            <a:endParaRPr lang="en-US"/>
          </a:p>
        </p:txBody>
      </p:sp>
      <p:sp>
        <p:nvSpPr>
          <p:cNvPr id="8" name="Footer Placeholder 7">
            <a:extLst>
              <a:ext uri="{FF2B5EF4-FFF2-40B4-BE49-F238E27FC236}">
                <a16:creationId xmlns:a16="http://schemas.microsoft.com/office/drawing/2014/main" id="{96CB0055-849A-FF13-92DC-C9645E841325}"/>
              </a:ext>
            </a:extLst>
          </p:cNvPr>
          <p:cNvSpPr>
            <a:spLocks noGrp="1"/>
          </p:cNvSpPr>
          <p:nvPr>
            <p:ph type="ftr" sz="quarter" idx="11"/>
          </p:nvPr>
        </p:nvSpPr>
        <p:spPr/>
        <p:txBody>
          <a:bodyPr/>
          <a:lstStyle/>
          <a:p>
            <a:r>
              <a:rPr lang="en-US"/>
              <a:t>Drugs and Disease Spring 2025 - Lecture 3</a:t>
            </a:r>
          </a:p>
        </p:txBody>
      </p:sp>
      <p:sp>
        <p:nvSpPr>
          <p:cNvPr id="9" name="Slide Number Placeholder 8">
            <a:extLst>
              <a:ext uri="{FF2B5EF4-FFF2-40B4-BE49-F238E27FC236}">
                <a16:creationId xmlns:a16="http://schemas.microsoft.com/office/drawing/2014/main" id="{B3376090-F292-F937-7247-6F9B152F24D7}"/>
              </a:ext>
            </a:extLst>
          </p:cNvPr>
          <p:cNvSpPr>
            <a:spLocks noGrp="1"/>
          </p:cNvSpPr>
          <p:nvPr>
            <p:ph type="sldNum" sz="quarter" idx="12"/>
          </p:nvPr>
        </p:nvSpPr>
        <p:spPr/>
        <p:txBody>
          <a:bodyPr/>
          <a:lstStyle/>
          <a:p>
            <a:fld id="{DC3BB032-4020-48F4-953B-341806DC4A2B}" type="slidenum">
              <a:rPr lang="en-US" smtClean="0"/>
              <a:t>56</a:t>
            </a:fld>
            <a:endParaRPr lang="en-US"/>
          </a:p>
        </p:txBody>
      </p:sp>
    </p:spTree>
    <p:extLst>
      <p:ext uri="{BB962C8B-B14F-4D97-AF65-F5344CB8AC3E}">
        <p14:creationId xmlns:p14="http://schemas.microsoft.com/office/powerpoint/2010/main" val="15396020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4294967295"/>
          </p:nvPr>
        </p:nvPicPr>
        <p:blipFill rotWithShape="1">
          <a:blip r:embed="rId3" cstate="print">
            <a:extLst>
              <a:ext uri="{28A0092B-C50C-407E-A947-70E740481C1C}">
                <a14:useLocalDpi xmlns:a14="http://schemas.microsoft.com/office/drawing/2010/main" val="0"/>
              </a:ext>
            </a:extLst>
          </a:blip>
          <a:srcRect b="3191"/>
          <a:stretch/>
        </p:blipFill>
        <p:spPr>
          <a:xfrm>
            <a:off x="6864154" y="875163"/>
            <a:ext cx="4349750" cy="3087688"/>
          </a:xfrm>
        </p:spPr>
      </p:pic>
      <p:sp>
        <p:nvSpPr>
          <p:cNvPr id="2" name="Title 1"/>
          <p:cNvSpPr>
            <a:spLocks noGrp="1"/>
          </p:cNvSpPr>
          <p:nvPr>
            <p:ph type="title" idx="4294967295"/>
          </p:nvPr>
        </p:nvSpPr>
        <p:spPr>
          <a:xfrm>
            <a:off x="4862205" y="127926"/>
            <a:ext cx="4670425" cy="331788"/>
          </a:xfrm>
        </p:spPr>
        <p:txBody>
          <a:bodyPr>
            <a:noAutofit/>
          </a:bodyPr>
          <a:lstStyle/>
          <a:p>
            <a:r>
              <a:rPr lang="en-US" sz="2982" dirty="0"/>
              <a:t>PCR – Primer Design</a:t>
            </a:r>
          </a:p>
        </p:txBody>
      </p:sp>
      <p:sp>
        <p:nvSpPr>
          <p:cNvPr id="4" name="Content Placeholder 3"/>
          <p:cNvSpPr>
            <a:spLocks noGrp="1"/>
          </p:cNvSpPr>
          <p:nvPr>
            <p:ph sz="half" idx="4294967295"/>
          </p:nvPr>
        </p:nvSpPr>
        <p:spPr>
          <a:xfrm>
            <a:off x="51071" y="459714"/>
            <a:ext cx="5630863" cy="6196012"/>
          </a:xfrm>
        </p:spPr>
        <p:txBody>
          <a:bodyPr>
            <a:noAutofit/>
          </a:bodyPr>
          <a:lstStyle/>
          <a:p>
            <a:pPr marL="351789" indent="-351789"/>
            <a:r>
              <a:rPr lang="en-US" sz="1800" dirty="0"/>
              <a:t>Before a region of DNA can be amplified, one must identify and determine the sequence of a piece of DNA upstream and downstream of the region of interest. </a:t>
            </a:r>
          </a:p>
          <a:p>
            <a:pPr marL="351789" indent="-351789"/>
            <a:r>
              <a:rPr lang="en-US" sz="1800" dirty="0"/>
              <a:t>These areas are then used to determine the sequence of oligonucleotide primers that will be synthesized and used as starting points for DNA replication. </a:t>
            </a:r>
          </a:p>
          <a:p>
            <a:pPr marL="351789" indent="-351789"/>
            <a:r>
              <a:rPr lang="en-US" sz="1800" dirty="0"/>
              <a:t>Primers are complimentary to the up- and down-stream regions of the sequence to be amplified, so they stick, or anneal, to those regions.</a:t>
            </a:r>
          </a:p>
          <a:p>
            <a:pPr marL="703579" lvl="1" indent="-351789">
              <a:buFont typeface="Arial" panose="020B0604020202020204" pitchFamily="34" charset="0"/>
              <a:buChar char="•"/>
            </a:pPr>
            <a:r>
              <a:rPr lang="en-US" sz="1800" dirty="0">
                <a:solidFill>
                  <a:srgbClr val="FF0000"/>
                </a:solidFill>
              </a:rPr>
              <a:t>Left primer = sequence of top strand on the left.  This primer will anneal to the bottom strand.</a:t>
            </a:r>
          </a:p>
          <a:p>
            <a:pPr marL="703579" lvl="1" indent="-351789">
              <a:buFont typeface="Arial" panose="020B0604020202020204" pitchFamily="34" charset="0"/>
              <a:buChar char="•"/>
            </a:pPr>
            <a:r>
              <a:rPr lang="en-US" sz="1800" dirty="0">
                <a:solidFill>
                  <a:srgbClr val="FF0000"/>
                </a:solidFill>
              </a:rPr>
              <a:t>Right primer = sequence of bottom strand on the right. This primer will anneal to the top strand.</a:t>
            </a:r>
          </a:p>
          <a:p>
            <a:pPr marL="351789" indent="-351789"/>
            <a:r>
              <a:rPr lang="en-US" sz="1800" dirty="0"/>
              <a:t>Primers are in large excess over the template DNA, they are never used up.</a:t>
            </a:r>
          </a:p>
          <a:p>
            <a:pPr marL="351789" indent="-351789"/>
            <a:r>
              <a:rPr lang="en-US" sz="1800" dirty="0"/>
              <a:t>The primers  are incorporated into the final PCR product.</a:t>
            </a:r>
          </a:p>
          <a:p>
            <a:pPr marL="351789" indent="-351789"/>
            <a:endParaRPr lang="en-US" sz="1800" dirty="0"/>
          </a:p>
        </p:txBody>
      </p:sp>
      <p:cxnSp>
        <p:nvCxnSpPr>
          <p:cNvPr id="10" name="Straight Arrow Connector 9">
            <a:extLst>
              <a:ext uri="{FF2B5EF4-FFF2-40B4-BE49-F238E27FC236}">
                <a16:creationId xmlns:a16="http://schemas.microsoft.com/office/drawing/2014/main" id="{F0E8F15F-5F06-4F0C-9597-F78AF312B731}"/>
              </a:ext>
            </a:extLst>
          </p:cNvPr>
          <p:cNvCxnSpPr>
            <a:cxnSpLocks/>
          </p:cNvCxnSpPr>
          <p:nvPr/>
        </p:nvCxnSpPr>
        <p:spPr>
          <a:xfrm>
            <a:off x="7350446" y="3482688"/>
            <a:ext cx="3377166"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FB7676E-4A69-4422-9829-BF14D8661CAD}"/>
              </a:ext>
            </a:extLst>
          </p:cNvPr>
          <p:cNvSpPr txBox="1"/>
          <p:nvPr/>
        </p:nvSpPr>
        <p:spPr>
          <a:xfrm>
            <a:off x="8154345" y="3322027"/>
            <a:ext cx="1416367" cy="300980"/>
          </a:xfrm>
          <a:prstGeom prst="rect">
            <a:avLst/>
          </a:prstGeom>
          <a:solidFill>
            <a:schemeClr val="bg1"/>
          </a:solidFill>
        </p:spPr>
        <p:txBody>
          <a:bodyPr wrap="square" rtlCol="0">
            <a:spAutoFit/>
          </a:bodyPr>
          <a:lstStyle/>
          <a:p>
            <a:r>
              <a:rPr lang="en-US" sz="1356" dirty="0"/>
              <a:t>Amplified region</a:t>
            </a:r>
          </a:p>
        </p:txBody>
      </p:sp>
      <p:cxnSp>
        <p:nvCxnSpPr>
          <p:cNvPr id="14" name="Straight Arrow Connector 13">
            <a:extLst>
              <a:ext uri="{FF2B5EF4-FFF2-40B4-BE49-F238E27FC236}">
                <a16:creationId xmlns:a16="http://schemas.microsoft.com/office/drawing/2014/main" id="{CEA8A3DB-12D4-450E-B6C0-3599EA47DBBA}"/>
              </a:ext>
            </a:extLst>
          </p:cNvPr>
          <p:cNvCxnSpPr/>
          <p:nvPr/>
        </p:nvCxnSpPr>
        <p:spPr>
          <a:xfrm flipH="1" flipV="1">
            <a:off x="5143153" y="4914131"/>
            <a:ext cx="616812" cy="5167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BA4D576-B935-4B9A-A2D1-3AC36F42E572}"/>
              </a:ext>
            </a:extLst>
          </p:cNvPr>
          <p:cNvSpPr txBox="1"/>
          <p:nvPr/>
        </p:nvSpPr>
        <p:spPr>
          <a:xfrm>
            <a:off x="5520934" y="5460281"/>
            <a:ext cx="2390086" cy="354584"/>
          </a:xfrm>
          <a:prstGeom prst="rect">
            <a:avLst/>
          </a:prstGeom>
          <a:noFill/>
        </p:spPr>
        <p:txBody>
          <a:bodyPr wrap="square" rtlCol="0">
            <a:spAutoFit/>
          </a:bodyPr>
          <a:lstStyle/>
          <a:p>
            <a:r>
              <a:rPr lang="en-US" sz="1704" b="1" dirty="0">
                <a:solidFill>
                  <a:srgbClr val="FF0000"/>
                </a:solidFill>
              </a:rPr>
              <a:t>Know these rules!</a:t>
            </a:r>
          </a:p>
        </p:txBody>
      </p:sp>
      <p:grpSp>
        <p:nvGrpSpPr>
          <p:cNvPr id="23" name="Group 22">
            <a:extLst>
              <a:ext uri="{FF2B5EF4-FFF2-40B4-BE49-F238E27FC236}">
                <a16:creationId xmlns:a16="http://schemas.microsoft.com/office/drawing/2014/main" id="{0CE61731-0733-47D2-9187-C9C711D200E6}"/>
              </a:ext>
            </a:extLst>
          </p:cNvPr>
          <p:cNvGrpSpPr/>
          <p:nvPr/>
        </p:nvGrpSpPr>
        <p:grpSpPr>
          <a:xfrm>
            <a:off x="7302229" y="4125698"/>
            <a:ext cx="4570482" cy="2355793"/>
            <a:chOff x="5138342" y="3716754"/>
            <a:chExt cx="4135320" cy="2437370"/>
          </a:xfrm>
        </p:grpSpPr>
        <p:sp>
          <p:nvSpPr>
            <p:cNvPr id="9" name="TextBox 8">
              <a:extLst>
                <a:ext uri="{FF2B5EF4-FFF2-40B4-BE49-F238E27FC236}">
                  <a16:creationId xmlns:a16="http://schemas.microsoft.com/office/drawing/2014/main" id="{415F5F11-0B9D-4560-8702-739FD83DD996}"/>
                </a:ext>
              </a:extLst>
            </p:cNvPr>
            <p:cNvSpPr txBox="1"/>
            <p:nvPr/>
          </p:nvSpPr>
          <p:spPr>
            <a:xfrm>
              <a:off x="5138342" y="4204089"/>
              <a:ext cx="4135320" cy="570263"/>
            </a:xfrm>
            <a:prstGeom prst="rect">
              <a:avLst/>
            </a:prstGeom>
            <a:noFill/>
          </p:spPr>
          <p:txBody>
            <a:bodyPr wrap="none" rtlCol="0">
              <a:spAutoFit/>
            </a:bodyPr>
            <a:lstStyle/>
            <a:p>
              <a:r>
                <a:rPr lang="en-US" sz="1491" dirty="0">
                  <a:latin typeface="Courier New" panose="02070309020205020404" pitchFamily="49" charset="0"/>
                  <a:cs typeface="Courier New" panose="02070309020205020404" pitchFamily="49" charset="0"/>
                </a:rPr>
                <a:t>5’--AAG</a:t>
              </a:r>
              <a:r>
                <a:rPr lang="en-US" sz="1491" b="1" u="sng" dirty="0">
                  <a:latin typeface="Courier New" panose="02070309020205020404" pitchFamily="49" charset="0"/>
                  <a:cs typeface="Courier New" panose="02070309020205020404" pitchFamily="49" charset="0"/>
                </a:rPr>
                <a:t>CTGAC</a:t>
              </a:r>
              <a:r>
                <a:rPr lang="en-US" sz="1491" dirty="0">
                  <a:latin typeface="Courier New" panose="02070309020205020404" pitchFamily="49" charset="0"/>
                  <a:cs typeface="Courier New" panose="02070309020205020404" pitchFamily="49" charset="0"/>
                </a:rPr>
                <a:t>TAGTCGATGCGAATGTGCGGTGC—3’</a:t>
              </a:r>
            </a:p>
            <a:p>
              <a:r>
                <a:rPr lang="en-US" sz="1491" dirty="0">
                  <a:latin typeface="Courier New" panose="02070309020205020404" pitchFamily="49" charset="0"/>
                  <a:cs typeface="Courier New" panose="02070309020205020404" pitchFamily="49" charset="0"/>
                </a:rPr>
                <a:t>3’--TTCGACTGATCAGCTACGCTT</a:t>
              </a:r>
              <a:r>
                <a:rPr lang="en-US" sz="1491" b="1" u="sng" dirty="0">
                  <a:latin typeface="Courier New" panose="02070309020205020404" pitchFamily="49" charset="0"/>
                  <a:cs typeface="Courier New" panose="02070309020205020404" pitchFamily="49" charset="0"/>
                </a:rPr>
                <a:t>ACACG</a:t>
              </a:r>
              <a:r>
                <a:rPr lang="en-US" sz="1491" dirty="0">
                  <a:latin typeface="Courier New" panose="02070309020205020404" pitchFamily="49" charset="0"/>
                  <a:cs typeface="Courier New" panose="02070309020205020404" pitchFamily="49" charset="0"/>
                </a:rPr>
                <a:t>CCACG—5’</a:t>
              </a:r>
            </a:p>
          </p:txBody>
        </p:sp>
        <p:sp>
          <p:nvSpPr>
            <p:cNvPr id="11" name="TextBox 10">
              <a:extLst>
                <a:ext uri="{FF2B5EF4-FFF2-40B4-BE49-F238E27FC236}">
                  <a16:creationId xmlns:a16="http://schemas.microsoft.com/office/drawing/2014/main" id="{403B52C3-6758-4007-B510-386A5C85755E}"/>
                </a:ext>
              </a:extLst>
            </p:cNvPr>
            <p:cNvSpPr txBox="1"/>
            <p:nvPr/>
          </p:nvSpPr>
          <p:spPr>
            <a:xfrm>
              <a:off x="5694827" y="5515928"/>
              <a:ext cx="2902498" cy="638196"/>
            </a:xfrm>
            <a:prstGeom prst="rect">
              <a:avLst/>
            </a:prstGeom>
            <a:noFill/>
          </p:spPr>
          <p:txBody>
            <a:bodyPr wrap="none" rtlCol="0">
              <a:spAutoFit/>
            </a:bodyPr>
            <a:lstStyle/>
            <a:p>
              <a:r>
                <a:rPr lang="en-US" sz="1704" dirty="0">
                  <a:highlight>
                    <a:srgbClr val="FFFF00"/>
                  </a:highlight>
                  <a:latin typeface="Courier New" panose="02070309020205020404" pitchFamily="49" charset="0"/>
                  <a:cs typeface="Courier New" panose="02070309020205020404" pitchFamily="49" charset="0"/>
                </a:rPr>
                <a:t>CTGAC</a:t>
              </a:r>
              <a:r>
                <a:rPr lang="en-US" sz="1704" dirty="0">
                  <a:latin typeface="Courier New" panose="02070309020205020404" pitchFamily="49" charset="0"/>
                  <a:cs typeface="Courier New" panose="02070309020205020404" pitchFamily="49" charset="0"/>
                </a:rPr>
                <a:t>TAGTCGATGCGAATGTGC</a:t>
              </a:r>
            </a:p>
            <a:p>
              <a:r>
                <a:rPr lang="en-US" sz="1704" dirty="0">
                  <a:latin typeface="Courier New" panose="02070309020205020404" pitchFamily="49" charset="0"/>
                  <a:cs typeface="Courier New" panose="02070309020205020404" pitchFamily="49" charset="0"/>
                </a:rPr>
                <a:t>GACTGATCAGCTACGCTT</a:t>
              </a:r>
              <a:r>
                <a:rPr lang="en-US" sz="1704" b="1" dirty="0">
                  <a:highlight>
                    <a:srgbClr val="00FF00"/>
                  </a:highlight>
                  <a:latin typeface="Courier New" panose="02070309020205020404" pitchFamily="49" charset="0"/>
                  <a:cs typeface="Courier New" panose="02070309020205020404" pitchFamily="49" charset="0"/>
                </a:rPr>
                <a:t>ACACG</a:t>
              </a:r>
            </a:p>
          </p:txBody>
        </p:sp>
        <p:sp>
          <p:nvSpPr>
            <p:cNvPr id="13" name="Rectangle 12">
              <a:extLst>
                <a:ext uri="{FF2B5EF4-FFF2-40B4-BE49-F238E27FC236}">
                  <a16:creationId xmlns:a16="http://schemas.microsoft.com/office/drawing/2014/main" id="{570CAF7D-216D-4FC5-BD87-B5E0ABC34BEF}"/>
                </a:ext>
              </a:extLst>
            </p:cNvPr>
            <p:cNvSpPr/>
            <p:nvPr/>
          </p:nvSpPr>
          <p:spPr>
            <a:xfrm>
              <a:off x="5614036" y="4799825"/>
              <a:ext cx="828456" cy="332897"/>
            </a:xfrm>
            <a:prstGeom prst="rect">
              <a:avLst/>
            </a:prstGeom>
          </p:spPr>
          <p:txBody>
            <a:bodyPr wrap="none">
              <a:spAutoFit/>
            </a:bodyPr>
            <a:lstStyle/>
            <a:p>
              <a:r>
                <a:rPr lang="en-US" sz="1491" baseline="30000" dirty="0">
                  <a:highlight>
                    <a:srgbClr val="FFFF00"/>
                  </a:highlight>
                  <a:latin typeface="Courier New" panose="02070309020205020404" pitchFamily="49" charset="0"/>
                  <a:cs typeface="Courier New" panose="02070309020205020404" pitchFamily="49" charset="0"/>
                </a:rPr>
                <a:t>5’</a:t>
              </a:r>
              <a:r>
                <a:rPr lang="en-US" sz="1491" dirty="0">
                  <a:highlight>
                    <a:srgbClr val="FFFF00"/>
                  </a:highlight>
                  <a:latin typeface="Courier New" panose="02070309020205020404" pitchFamily="49" charset="0"/>
                  <a:cs typeface="Courier New" panose="02070309020205020404" pitchFamily="49" charset="0"/>
                </a:rPr>
                <a:t>CTGAC</a:t>
              </a:r>
              <a:endParaRPr lang="en-US" sz="1491" dirty="0">
                <a:highlight>
                  <a:srgbClr val="FFFF00"/>
                </a:highlight>
              </a:endParaRPr>
            </a:p>
          </p:txBody>
        </p:sp>
        <p:sp>
          <p:nvSpPr>
            <p:cNvPr id="15" name="Rectangle 14">
              <a:extLst>
                <a:ext uri="{FF2B5EF4-FFF2-40B4-BE49-F238E27FC236}">
                  <a16:creationId xmlns:a16="http://schemas.microsoft.com/office/drawing/2014/main" id="{7420EA19-913B-4DFD-919B-54B74B1315D7}"/>
                </a:ext>
              </a:extLst>
            </p:cNvPr>
            <p:cNvSpPr/>
            <p:nvPr/>
          </p:nvSpPr>
          <p:spPr>
            <a:xfrm>
              <a:off x="7237478" y="4844979"/>
              <a:ext cx="1942348" cy="332897"/>
            </a:xfrm>
            <a:prstGeom prst="rect">
              <a:avLst/>
            </a:prstGeom>
          </p:spPr>
          <p:txBody>
            <a:bodyPr wrap="none">
              <a:spAutoFit/>
            </a:bodyPr>
            <a:lstStyle/>
            <a:p>
              <a:r>
                <a:rPr lang="en-US" sz="1491" b="1" dirty="0">
                  <a:highlight>
                    <a:srgbClr val="00FF00"/>
                  </a:highlight>
                  <a:latin typeface="Courier New" panose="02070309020205020404" pitchFamily="49" charset="0"/>
                  <a:cs typeface="Courier New" panose="02070309020205020404" pitchFamily="49" charset="0"/>
                </a:rPr>
                <a:t>ACACG5’</a:t>
              </a:r>
              <a:r>
                <a:rPr lang="en-US" sz="1491" b="1" dirty="0">
                  <a:latin typeface="Courier New" panose="02070309020205020404" pitchFamily="49" charset="0"/>
                  <a:cs typeface="Courier New" panose="02070309020205020404" pitchFamily="49" charset="0"/>
                </a:rPr>
                <a:t> = </a:t>
              </a:r>
              <a:r>
                <a:rPr lang="en-US" sz="1491" b="1" dirty="0">
                  <a:highlight>
                    <a:srgbClr val="00FF00"/>
                  </a:highlight>
                  <a:latin typeface="Courier New" panose="02070309020205020404" pitchFamily="49" charset="0"/>
                  <a:cs typeface="Courier New" panose="02070309020205020404" pitchFamily="49" charset="0"/>
                </a:rPr>
                <a:t>5’GCACA</a:t>
              </a:r>
              <a:endParaRPr lang="en-US" sz="1491" b="1" dirty="0">
                <a:highlight>
                  <a:srgbClr val="00FF00"/>
                </a:highlight>
              </a:endParaRPr>
            </a:p>
          </p:txBody>
        </p:sp>
        <p:cxnSp>
          <p:nvCxnSpPr>
            <p:cNvPr id="18" name="Straight Arrow Connector 17">
              <a:extLst>
                <a:ext uri="{FF2B5EF4-FFF2-40B4-BE49-F238E27FC236}">
                  <a16:creationId xmlns:a16="http://schemas.microsoft.com/office/drawing/2014/main" id="{2A8572F5-0EAD-4DC6-A2EA-1F076A63FCB6}"/>
                </a:ext>
              </a:extLst>
            </p:cNvPr>
            <p:cNvCxnSpPr/>
            <p:nvPr/>
          </p:nvCxnSpPr>
          <p:spPr>
            <a:xfrm>
              <a:off x="6950710" y="4713923"/>
              <a:ext cx="0" cy="7351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E3AB7EBA-6856-499D-9F07-72679FB597DD}"/>
                </a:ext>
              </a:extLst>
            </p:cNvPr>
            <p:cNvSpPr/>
            <p:nvPr/>
          </p:nvSpPr>
          <p:spPr>
            <a:xfrm>
              <a:off x="5912891" y="4271855"/>
              <a:ext cx="518609" cy="17999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a:p>
          </p:txBody>
        </p:sp>
        <p:sp>
          <p:nvSpPr>
            <p:cNvPr id="20" name="Oval 19">
              <a:extLst>
                <a:ext uri="{FF2B5EF4-FFF2-40B4-BE49-F238E27FC236}">
                  <a16:creationId xmlns:a16="http://schemas.microsoft.com/office/drawing/2014/main" id="{266C17E4-8B67-4665-AECD-B6B734D81C9E}"/>
                </a:ext>
              </a:extLst>
            </p:cNvPr>
            <p:cNvSpPr/>
            <p:nvPr/>
          </p:nvSpPr>
          <p:spPr>
            <a:xfrm>
              <a:off x="7743603" y="4537827"/>
              <a:ext cx="601504" cy="176096"/>
            </a:xfrm>
            <a:prstGeom prst="ellipse">
              <a:avLst/>
            </a:prstGeom>
            <a:noFill/>
            <a:ln w="127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a:p>
          </p:txBody>
        </p:sp>
        <p:cxnSp>
          <p:nvCxnSpPr>
            <p:cNvPr id="16" name="Straight Arrow Connector 15">
              <a:extLst>
                <a:ext uri="{FF2B5EF4-FFF2-40B4-BE49-F238E27FC236}">
                  <a16:creationId xmlns:a16="http://schemas.microsoft.com/office/drawing/2014/main" id="{C4E71E28-C434-459C-B577-265B9957707F}"/>
                </a:ext>
              </a:extLst>
            </p:cNvPr>
            <p:cNvCxnSpPr>
              <a:cxnSpLocks/>
            </p:cNvCxnSpPr>
            <p:nvPr/>
          </p:nvCxnSpPr>
          <p:spPr>
            <a:xfrm>
              <a:off x="6046032" y="4192530"/>
              <a:ext cx="2191557"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762C0E4-B611-4A5A-A823-BB23DB7F1613}"/>
                </a:ext>
              </a:extLst>
            </p:cNvPr>
            <p:cNvSpPr txBox="1"/>
            <p:nvPr/>
          </p:nvSpPr>
          <p:spPr>
            <a:xfrm>
              <a:off x="6208741" y="3716754"/>
              <a:ext cx="1835613" cy="366863"/>
            </a:xfrm>
            <a:prstGeom prst="rect">
              <a:avLst/>
            </a:prstGeom>
            <a:solidFill>
              <a:schemeClr val="bg1"/>
            </a:solidFill>
          </p:spPr>
          <p:txBody>
            <a:bodyPr wrap="square" rtlCol="0">
              <a:spAutoFit/>
            </a:bodyPr>
            <a:lstStyle/>
            <a:p>
              <a:r>
                <a:rPr lang="en-US" sz="1704" dirty="0"/>
                <a:t>Amplified region</a:t>
              </a:r>
            </a:p>
          </p:txBody>
        </p:sp>
      </p:grpSp>
      <p:sp>
        <p:nvSpPr>
          <p:cNvPr id="12" name="TextBox 11">
            <a:extLst>
              <a:ext uri="{FF2B5EF4-FFF2-40B4-BE49-F238E27FC236}">
                <a16:creationId xmlns:a16="http://schemas.microsoft.com/office/drawing/2014/main" id="{5C6D55B2-29CA-46F1-9AD0-DC0D901FA472}"/>
              </a:ext>
            </a:extLst>
          </p:cNvPr>
          <p:cNvSpPr txBox="1"/>
          <p:nvPr/>
        </p:nvSpPr>
        <p:spPr>
          <a:xfrm>
            <a:off x="2794614" y="6416931"/>
            <a:ext cx="5116406" cy="551177"/>
          </a:xfrm>
          <a:prstGeom prst="rect">
            <a:avLst/>
          </a:prstGeom>
          <a:noFill/>
        </p:spPr>
        <p:txBody>
          <a:bodyPr wrap="square" rtlCol="0">
            <a:spAutoFit/>
          </a:bodyPr>
          <a:lstStyle/>
          <a:p>
            <a:r>
              <a:rPr lang="en-US" sz="1491" dirty="0"/>
              <a:t>Note: Actual primer lengths are 20-30 bases, in the illustrations here and on problem sets, much shorter primers are used.</a:t>
            </a:r>
          </a:p>
        </p:txBody>
      </p:sp>
      <p:sp>
        <p:nvSpPr>
          <p:cNvPr id="5" name="Date Placeholder 4">
            <a:extLst>
              <a:ext uri="{FF2B5EF4-FFF2-40B4-BE49-F238E27FC236}">
                <a16:creationId xmlns:a16="http://schemas.microsoft.com/office/drawing/2014/main" id="{FAF640CB-31CF-EBA7-2479-28E51B0BA662}"/>
              </a:ext>
            </a:extLst>
          </p:cNvPr>
          <p:cNvSpPr>
            <a:spLocks noGrp="1"/>
          </p:cNvSpPr>
          <p:nvPr>
            <p:ph type="dt" sz="half" idx="10"/>
          </p:nvPr>
        </p:nvSpPr>
        <p:spPr/>
        <p:txBody>
          <a:bodyPr/>
          <a:lstStyle/>
          <a:p>
            <a:fld id="{E8704481-D0DC-41C9-9DE9-2EA3E007D14E}" type="datetime1">
              <a:rPr lang="en-US" smtClean="0"/>
              <a:t>1/25/2025</a:t>
            </a:fld>
            <a:endParaRPr lang="en-US"/>
          </a:p>
        </p:txBody>
      </p:sp>
      <p:sp>
        <p:nvSpPr>
          <p:cNvPr id="7" name="Footer Placeholder 6">
            <a:extLst>
              <a:ext uri="{FF2B5EF4-FFF2-40B4-BE49-F238E27FC236}">
                <a16:creationId xmlns:a16="http://schemas.microsoft.com/office/drawing/2014/main" id="{C673B341-2A85-0756-AB22-B69E50FDEACB}"/>
              </a:ext>
            </a:extLst>
          </p:cNvPr>
          <p:cNvSpPr>
            <a:spLocks noGrp="1"/>
          </p:cNvSpPr>
          <p:nvPr>
            <p:ph type="ftr" sz="quarter" idx="11"/>
          </p:nvPr>
        </p:nvSpPr>
        <p:spPr/>
        <p:txBody>
          <a:bodyPr/>
          <a:lstStyle/>
          <a:p>
            <a:r>
              <a:rPr lang="en-US"/>
              <a:t>Drugs and Disease Spring 2025 - Lecture 3</a:t>
            </a:r>
          </a:p>
        </p:txBody>
      </p:sp>
      <p:sp>
        <p:nvSpPr>
          <p:cNvPr id="8" name="Slide Number Placeholder 7">
            <a:extLst>
              <a:ext uri="{FF2B5EF4-FFF2-40B4-BE49-F238E27FC236}">
                <a16:creationId xmlns:a16="http://schemas.microsoft.com/office/drawing/2014/main" id="{043B7B12-1343-D89F-9AB5-E6C185BCF1FC}"/>
              </a:ext>
            </a:extLst>
          </p:cNvPr>
          <p:cNvSpPr>
            <a:spLocks noGrp="1"/>
          </p:cNvSpPr>
          <p:nvPr>
            <p:ph type="sldNum" sz="quarter" idx="12"/>
          </p:nvPr>
        </p:nvSpPr>
        <p:spPr/>
        <p:txBody>
          <a:bodyPr/>
          <a:lstStyle/>
          <a:p>
            <a:fld id="{DC3BB032-4020-48F4-953B-341806DC4A2B}" type="slidenum">
              <a:rPr lang="en-US" smtClean="0"/>
              <a:t>57</a:t>
            </a:fld>
            <a:endParaRPr lang="en-US"/>
          </a:p>
        </p:txBody>
      </p:sp>
    </p:spTree>
    <p:extLst>
      <p:ext uri="{BB962C8B-B14F-4D97-AF65-F5344CB8AC3E}">
        <p14:creationId xmlns:p14="http://schemas.microsoft.com/office/powerpoint/2010/main" val="306886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anim calcmode="lin" valueType="num">
                                      <p:cBhvr>
                                        <p:cTn id="57" dur="1000" fill="hold"/>
                                        <p:tgtEl>
                                          <p:spTgt spid="17"/>
                                        </p:tgtEl>
                                        <p:attrNameLst>
                                          <p:attrName>ppt_x</p:attrName>
                                        </p:attrNameLst>
                                      </p:cBhvr>
                                      <p:tavLst>
                                        <p:tav tm="0">
                                          <p:val>
                                            <p:strVal val="#ppt_x"/>
                                          </p:val>
                                        </p:tav>
                                        <p:tav tm="100000">
                                          <p:val>
                                            <p:strVal val="#ppt_x"/>
                                          </p:val>
                                        </p:tav>
                                      </p:tavLst>
                                    </p:anim>
                                    <p:anim calcmode="lin" valueType="num">
                                      <p:cBhvr>
                                        <p:cTn id="58" dur="1000" fill="hold"/>
                                        <p:tgtEl>
                                          <p:spTgt spid="17"/>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1000"/>
                                        <p:tgtEl>
                                          <p:spTgt spid="14"/>
                                        </p:tgtEl>
                                      </p:cBhvr>
                                    </p:animEffect>
                                    <p:anim calcmode="lin" valueType="num">
                                      <p:cBhvr>
                                        <p:cTn id="62" dur="1000" fill="hold"/>
                                        <p:tgtEl>
                                          <p:spTgt spid="14"/>
                                        </p:tgtEl>
                                        <p:attrNameLst>
                                          <p:attrName>ppt_x</p:attrName>
                                        </p:attrNameLst>
                                      </p:cBhvr>
                                      <p:tavLst>
                                        <p:tav tm="0">
                                          <p:val>
                                            <p:strVal val="#ppt_x"/>
                                          </p:val>
                                        </p:tav>
                                        <p:tav tm="100000">
                                          <p:val>
                                            <p:strVal val="#ppt_x"/>
                                          </p:val>
                                        </p:tav>
                                      </p:tavLst>
                                    </p:anim>
                                    <p:anim calcmode="lin" valueType="num">
                                      <p:cBhvr>
                                        <p:cTn id="6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E33460-58EB-43E0-82B4-F974AA5FDB02}"/>
              </a:ext>
            </a:extLst>
          </p:cNvPr>
          <p:cNvSpPr txBox="1"/>
          <p:nvPr/>
        </p:nvSpPr>
        <p:spPr>
          <a:xfrm>
            <a:off x="2086993" y="146881"/>
            <a:ext cx="9123973" cy="508729"/>
          </a:xfrm>
          <a:prstGeom prst="rect">
            <a:avLst/>
          </a:prstGeom>
          <a:noFill/>
        </p:spPr>
        <p:txBody>
          <a:bodyPr wrap="none" rtlCol="0">
            <a:spAutoFit/>
          </a:bodyPr>
          <a:lstStyle/>
          <a:p>
            <a:r>
              <a:rPr lang="en-US" sz="2706" dirty="0"/>
              <a:t>PCR Step 1 - Thermal Stability of Double Stranded DNA (dsDNA)</a:t>
            </a:r>
          </a:p>
        </p:txBody>
      </p:sp>
      <p:pic>
        <p:nvPicPr>
          <p:cNvPr id="6" name="Picture 5">
            <a:extLst>
              <a:ext uri="{FF2B5EF4-FFF2-40B4-BE49-F238E27FC236}">
                <a16:creationId xmlns:a16="http://schemas.microsoft.com/office/drawing/2014/main" id="{2C946885-C86E-463F-9DED-7C68F7E3F1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8796" y="2626314"/>
            <a:ext cx="4037021" cy="2426625"/>
          </a:xfrm>
          <a:prstGeom prst="rect">
            <a:avLst/>
          </a:prstGeom>
        </p:spPr>
      </p:pic>
      <p:sp>
        <p:nvSpPr>
          <p:cNvPr id="12" name="TextBox 11">
            <a:extLst>
              <a:ext uri="{FF2B5EF4-FFF2-40B4-BE49-F238E27FC236}">
                <a16:creationId xmlns:a16="http://schemas.microsoft.com/office/drawing/2014/main" id="{3C72E2FE-B56D-427D-B19E-1C7811192DA1}"/>
              </a:ext>
            </a:extLst>
          </p:cNvPr>
          <p:cNvSpPr txBox="1"/>
          <p:nvPr/>
        </p:nvSpPr>
        <p:spPr>
          <a:xfrm>
            <a:off x="1388928" y="5526955"/>
            <a:ext cx="6054543" cy="300980"/>
          </a:xfrm>
          <a:prstGeom prst="rect">
            <a:avLst/>
          </a:prstGeom>
          <a:noFill/>
        </p:spPr>
        <p:txBody>
          <a:bodyPr wrap="none" rtlCol="0">
            <a:spAutoFit/>
          </a:bodyPr>
          <a:lstStyle/>
          <a:p>
            <a:r>
              <a:rPr lang="en-US" sz="1356" spc="85" dirty="0">
                <a:latin typeface="Courier New" panose="02070309020205020404" pitchFamily="49" charset="0"/>
                <a:cs typeface="Courier New" panose="02070309020205020404" pitchFamily="49" charset="0"/>
              </a:rPr>
              <a:t>3’A-T-G-C-C-G-T-A-G-T-C-G-T-A-C-A-G-T-A-C-G-T-G-C-A</a:t>
            </a:r>
          </a:p>
        </p:txBody>
      </p:sp>
      <p:sp>
        <p:nvSpPr>
          <p:cNvPr id="13" name="TextBox 12">
            <a:extLst>
              <a:ext uri="{FF2B5EF4-FFF2-40B4-BE49-F238E27FC236}">
                <a16:creationId xmlns:a16="http://schemas.microsoft.com/office/drawing/2014/main" id="{673DC1D1-5481-4AF2-99D2-8CB95D7BB30B}"/>
              </a:ext>
            </a:extLst>
          </p:cNvPr>
          <p:cNvSpPr txBox="1"/>
          <p:nvPr/>
        </p:nvSpPr>
        <p:spPr>
          <a:xfrm>
            <a:off x="2705300" y="5289945"/>
            <a:ext cx="1226618" cy="300980"/>
          </a:xfrm>
          <a:prstGeom prst="rect">
            <a:avLst/>
          </a:prstGeom>
          <a:noFill/>
        </p:spPr>
        <p:txBody>
          <a:bodyPr wrap="none" rtlCol="0">
            <a:spAutoFit/>
          </a:bodyPr>
          <a:lstStyle/>
          <a:p>
            <a:r>
              <a:rPr lang="en-US" sz="1356" dirty="0">
                <a:latin typeface="Courier New" panose="02070309020205020404" pitchFamily="49" charset="0"/>
                <a:cs typeface="Courier New" panose="02070309020205020404" pitchFamily="49" charset="0"/>
              </a:rPr>
              <a:t>5’ A-T-C-A</a:t>
            </a:r>
          </a:p>
        </p:txBody>
      </p:sp>
      <p:sp>
        <p:nvSpPr>
          <p:cNvPr id="14" name="TextBox 13">
            <a:extLst>
              <a:ext uri="{FF2B5EF4-FFF2-40B4-BE49-F238E27FC236}">
                <a16:creationId xmlns:a16="http://schemas.microsoft.com/office/drawing/2014/main" id="{416ACB2D-A8F5-46AA-8CE5-1277E86BC215}"/>
              </a:ext>
            </a:extLst>
          </p:cNvPr>
          <p:cNvSpPr txBox="1"/>
          <p:nvPr/>
        </p:nvSpPr>
        <p:spPr>
          <a:xfrm rot="574565">
            <a:off x="5094474" y="2097887"/>
            <a:ext cx="6054543" cy="300980"/>
          </a:xfrm>
          <a:prstGeom prst="rect">
            <a:avLst/>
          </a:prstGeom>
          <a:noFill/>
        </p:spPr>
        <p:txBody>
          <a:bodyPr wrap="none" rtlCol="0">
            <a:spAutoFit/>
          </a:bodyPr>
          <a:lstStyle/>
          <a:p>
            <a:r>
              <a:rPr lang="en-US" sz="1356" spc="85" dirty="0">
                <a:latin typeface="Courier New" panose="02070309020205020404" pitchFamily="49" charset="0"/>
                <a:cs typeface="Courier New" panose="02070309020205020404" pitchFamily="49" charset="0"/>
              </a:rPr>
              <a:t>3’A-T-G-C-C-G-T-A-G-T-C-G-T-A-C-A-G-T-A-C-G-T-G-C-A</a:t>
            </a:r>
          </a:p>
        </p:txBody>
      </p:sp>
      <p:sp>
        <p:nvSpPr>
          <p:cNvPr id="15" name="TextBox 14">
            <a:extLst>
              <a:ext uri="{FF2B5EF4-FFF2-40B4-BE49-F238E27FC236}">
                <a16:creationId xmlns:a16="http://schemas.microsoft.com/office/drawing/2014/main" id="{535DE42F-68EF-403A-9BAE-963EC3F0B475}"/>
              </a:ext>
            </a:extLst>
          </p:cNvPr>
          <p:cNvSpPr txBox="1"/>
          <p:nvPr/>
        </p:nvSpPr>
        <p:spPr>
          <a:xfrm rot="2541482">
            <a:off x="9153653" y="1577983"/>
            <a:ext cx="1226618" cy="300980"/>
          </a:xfrm>
          <a:prstGeom prst="rect">
            <a:avLst/>
          </a:prstGeom>
          <a:noFill/>
        </p:spPr>
        <p:txBody>
          <a:bodyPr wrap="none" rtlCol="0">
            <a:spAutoFit/>
          </a:bodyPr>
          <a:lstStyle/>
          <a:p>
            <a:r>
              <a:rPr lang="en-US" sz="1356" dirty="0">
                <a:latin typeface="Courier New" panose="02070309020205020404" pitchFamily="49" charset="0"/>
                <a:cs typeface="Courier New" panose="02070309020205020404" pitchFamily="49" charset="0"/>
              </a:rPr>
              <a:t>5’ A-T-C-A</a:t>
            </a:r>
          </a:p>
        </p:txBody>
      </p:sp>
      <p:graphicFrame>
        <p:nvGraphicFramePr>
          <p:cNvPr id="11" name="Object 10">
            <a:extLst>
              <a:ext uri="{FF2B5EF4-FFF2-40B4-BE49-F238E27FC236}">
                <a16:creationId xmlns:a16="http://schemas.microsoft.com/office/drawing/2014/main" id="{A58E866F-8DB0-1513-16BD-FBA0037D1468}"/>
              </a:ext>
            </a:extLst>
          </p:cNvPr>
          <p:cNvGraphicFramePr>
            <a:graphicFrameLocks noChangeAspect="1"/>
          </p:cNvGraphicFramePr>
          <p:nvPr/>
        </p:nvGraphicFramePr>
        <p:xfrm>
          <a:off x="1258844" y="1380618"/>
          <a:ext cx="1797157" cy="1262912"/>
        </p:xfrm>
        <a:graphic>
          <a:graphicData uri="http://schemas.openxmlformats.org/presentationml/2006/ole">
            <mc:AlternateContent xmlns:mc="http://schemas.openxmlformats.org/markup-compatibility/2006">
              <mc:Choice xmlns:v="urn:schemas-microsoft-com:vml" Requires="v">
                <p:oleObj name="MDLDrawObject Class" r:id="rId4" imgW="1189608" imgH="837149" progId="MDLDrawOLE.MDLDrawObject.1">
                  <p:embed/>
                </p:oleObj>
              </mc:Choice>
              <mc:Fallback>
                <p:oleObj name="MDLDrawObject Class" r:id="rId4" imgW="1189608" imgH="837149" progId="MDLDrawOLE.MDLDrawObject.1">
                  <p:embed/>
                  <p:pic>
                    <p:nvPicPr>
                      <p:cNvPr id="11" name="Object 10">
                        <a:extLst>
                          <a:ext uri="{FF2B5EF4-FFF2-40B4-BE49-F238E27FC236}">
                            <a16:creationId xmlns:a16="http://schemas.microsoft.com/office/drawing/2014/main" id="{A58E866F-8DB0-1513-16BD-FBA0037D1468}"/>
                          </a:ext>
                        </a:extLst>
                      </p:cNvPr>
                      <p:cNvPicPr>
                        <a:picLocks noChangeAspect="1" noChangeArrowheads="1"/>
                      </p:cNvPicPr>
                      <p:nvPr/>
                    </p:nvPicPr>
                    <p:blipFill>
                      <a:blip r:embed="rId5"/>
                      <a:srcRect/>
                      <a:stretch>
                        <a:fillRect/>
                      </a:stretch>
                    </p:blipFill>
                    <p:spPr bwMode="auto">
                      <a:xfrm>
                        <a:off x="1258844" y="1380618"/>
                        <a:ext cx="1797157" cy="1262912"/>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FC3A03F6-7AD3-48CE-E770-34FF81D3C888}"/>
              </a:ext>
            </a:extLst>
          </p:cNvPr>
          <p:cNvSpPr>
            <a:spLocks noGrp="1"/>
          </p:cNvSpPr>
          <p:nvPr>
            <p:ph type="dt" sz="half" idx="10"/>
          </p:nvPr>
        </p:nvSpPr>
        <p:spPr/>
        <p:txBody>
          <a:bodyPr/>
          <a:lstStyle/>
          <a:p>
            <a:fld id="{7E1800F4-E9EA-4DB8-818A-9D3A0A1A5A3D}" type="datetime1">
              <a:rPr lang="en-US" smtClean="0"/>
              <a:t>1/25/2025</a:t>
            </a:fld>
            <a:endParaRPr lang="en-US"/>
          </a:p>
        </p:txBody>
      </p:sp>
      <p:sp>
        <p:nvSpPr>
          <p:cNvPr id="7" name="Footer Placeholder 6">
            <a:extLst>
              <a:ext uri="{FF2B5EF4-FFF2-40B4-BE49-F238E27FC236}">
                <a16:creationId xmlns:a16="http://schemas.microsoft.com/office/drawing/2014/main" id="{6F59F98D-8488-40B5-ACE4-EF7A4FEFB3F1}"/>
              </a:ext>
            </a:extLst>
          </p:cNvPr>
          <p:cNvSpPr>
            <a:spLocks noGrp="1"/>
          </p:cNvSpPr>
          <p:nvPr>
            <p:ph type="ftr" sz="quarter" idx="11"/>
          </p:nvPr>
        </p:nvSpPr>
        <p:spPr/>
        <p:txBody>
          <a:bodyPr/>
          <a:lstStyle/>
          <a:p>
            <a:r>
              <a:rPr lang="en-US"/>
              <a:t>Drugs and Disease Spring 2025 - Lecture 3</a:t>
            </a:r>
            <a:endParaRPr lang="en-US" dirty="0"/>
          </a:p>
        </p:txBody>
      </p:sp>
      <p:sp>
        <p:nvSpPr>
          <p:cNvPr id="9" name="Slide Number Placeholder 8">
            <a:extLst>
              <a:ext uri="{FF2B5EF4-FFF2-40B4-BE49-F238E27FC236}">
                <a16:creationId xmlns:a16="http://schemas.microsoft.com/office/drawing/2014/main" id="{B2CEFFCF-288B-EDC0-F853-8AA26D132BBD}"/>
              </a:ext>
            </a:extLst>
          </p:cNvPr>
          <p:cNvSpPr>
            <a:spLocks noGrp="1"/>
          </p:cNvSpPr>
          <p:nvPr>
            <p:ph type="sldNum" sz="quarter" idx="12"/>
          </p:nvPr>
        </p:nvSpPr>
        <p:spPr/>
        <p:txBody>
          <a:bodyPr/>
          <a:lstStyle/>
          <a:p>
            <a:fld id="{DC3BB032-4020-48F4-953B-341806DC4A2B}" type="slidenum">
              <a:rPr lang="en-US" smtClean="0"/>
              <a:t>58</a:t>
            </a:fld>
            <a:endParaRPr lang="en-US"/>
          </a:p>
        </p:txBody>
      </p:sp>
      <p:sp>
        <p:nvSpPr>
          <p:cNvPr id="10" name="TextBox 9">
            <a:extLst>
              <a:ext uri="{FF2B5EF4-FFF2-40B4-BE49-F238E27FC236}">
                <a16:creationId xmlns:a16="http://schemas.microsoft.com/office/drawing/2014/main" id="{5145EED9-671D-B945-9DD5-CD1F9232EB7E}"/>
              </a:ext>
            </a:extLst>
          </p:cNvPr>
          <p:cNvSpPr txBox="1"/>
          <p:nvPr/>
        </p:nvSpPr>
        <p:spPr>
          <a:xfrm>
            <a:off x="8244681" y="2822241"/>
            <a:ext cx="4648200" cy="3416320"/>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Polymerase Characteristics</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Since the first step of each cycle (D) requires heating to high temperature, a thermostable polymerase is required.</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The first polymerase, Taq, was isolated from </a:t>
            </a:r>
            <a:r>
              <a:rPr lang="en-US" sz="1800" i="1" dirty="0">
                <a:latin typeface="Arial" panose="020B0604020202020204" pitchFamily="34" charset="0"/>
                <a:cs typeface="Arial" panose="020B0604020202020204" pitchFamily="34" charset="0"/>
              </a:rPr>
              <a:t>Thermus Aquaticus, </a:t>
            </a:r>
            <a:r>
              <a:rPr lang="en-US" sz="1800" dirty="0">
                <a:latin typeface="Arial" panose="020B0604020202020204" pitchFamily="34" charset="0"/>
                <a:cs typeface="Arial" panose="020B0604020202020204" pitchFamily="34" charset="0"/>
              </a:rPr>
              <a:t>a bacterial living in hot springs (Yellowstone National Park)</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A number of different polymerases with improved properties have been developed.</a:t>
            </a:r>
          </a:p>
          <a:p>
            <a:endParaRPr lang="en-US" sz="1800" dirty="0">
              <a:latin typeface="Arial" panose="020B0604020202020204" pitchFamily="34" charset="0"/>
              <a:cs typeface="Arial" panose="020B0604020202020204" pitchFamily="34" charset="0"/>
            </a:endParaRPr>
          </a:p>
        </p:txBody>
      </p:sp>
      <p:pic>
        <p:nvPicPr>
          <p:cNvPr id="16" name="Content Placeholder 10">
            <a:extLst>
              <a:ext uri="{FF2B5EF4-FFF2-40B4-BE49-F238E27FC236}">
                <a16:creationId xmlns:a16="http://schemas.microsoft.com/office/drawing/2014/main" id="{526FF775-8CE0-1443-77F4-2D010171A5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49682" y="5722759"/>
            <a:ext cx="1676400" cy="1354014"/>
          </a:xfrm>
          <a:prstGeom prst="rect">
            <a:avLst/>
          </a:prstGeom>
        </p:spPr>
      </p:pic>
    </p:spTree>
    <p:extLst>
      <p:ext uri="{BB962C8B-B14F-4D97-AF65-F5344CB8AC3E}">
        <p14:creationId xmlns:p14="http://schemas.microsoft.com/office/powerpoint/2010/main" val="460334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0.1-PCR">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5"/>
          <a:stretch>
            <a:fillRect/>
          </a:stretch>
        </p:blipFill>
        <p:spPr>
          <a:xfrm>
            <a:off x="2377281" y="710219"/>
            <a:ext cx="8045109" cy="6034293"/>
          </a:xfrm>
        </p:spPr>
      </p:pic>
      <p:sp>
        <p:nvSpPr>
          <p:cNvPr id="6" name="TextBox 5">
            <a:extLst>
              <a:ext uri="{FF2B5EF4-FFF2-40B4-BE49-F238E27FC236}">
                <a16:creationId xmlns:a16="http://schemas.microsoft.com/office/drawing/2014/main" id="{B56E3162-4D0D-4FAD-9505-9409916ED2A7}"/>
              </a:ext>
            </a:extLst>
          </p:cNvPr>
          <p:cNvSpPr txBox="1"/>
          <p:nvPr/>
        </p:nvSpPr>
        <p:spPr>
          <a:xfrm>
            <a:off x="5354765" y="197915"/>
            <a:ext cx="2282997" cy="508729"/>
          </a:xfrm>
          <a:prstGeom prst="rect">
            <a:avLst/>
          </a:prstGeom>
          <a:noFill/>
        </p:spPr>
        <p:txBody>
          <a:bodyPr wrap="none" rtlCol="0">
            <a:spAutoFit/>
          </a:bodyPr>
          <a:lstStyle/>
          <a:p>
            <a:r>
              <a:rPr lang="en-US" sz="2706" dirty="0"/>
              <a:t>PCR Animation</a:t>
            </a:r>
          </a:p>
        </p:txBody>
      </p:sp>
      <p:sp>
        <p:nvSpPr>
          <p:cNvPr id="10" name="TextBox 9">
            <a:extLst>
              <a:ext uri="{FF2B5EF4-FFF2-40B4-BE49-F238E27FC236}">
                <a16:creationId xmlns:a16="http://schemas.microsoft.com/office/drawing/2014/main" id="{9D4DE7D7-4273-4D49-8253-EF155BAAA0B2}"/>
              </a:ext>
            </a:extLst>
          </p:cNvPr>
          <p:cNvSpPr txBox="1"/>
          <p:nvPr/>
        </p:nvSpPr>
        <p:spPr>
          <a:xfrm>
            <a:off x="472281" y="419457"/>
            <a:ext cx="1367362" cy="408125"/>
          </a:xfrm>
          <a:prstGeom prst="rect">
            <a:avLst/>
          </a:prstGeom>
          <a:noFill/>
        </p:spPr>
        <p:txBody>
          <a:bodyPr wrap="none" rtlCol="0">
            <a:spAutoFit/>
          </a:bodyPr>
          <a:lstStyle/>
          <a:p>
            <a:r>
              <a:rPr lang="en-US" sz="2052" dirty="0">
                <a:solidFill>
                  <a:srgbClr val="C00000"/>
                </a:solidFill>
              </a:rPr>
              <a:t>Watch Me!</a:t>
            </a:r>
          </a:p>
        </p:txBody>
      </p:sp>
      <p:sp>
        <p:nvSpPr>
          <p:cNvPr id="7" name="Date Placeholder 6">
            <a:extLst>
              <a:ext uri="{FF2B5EF4-FFF2-40B4-BE49-F238E27FC236}">
                <a16:creationId xmlns:a16="http://schemas.microsoft.com/office/drawing/2014/main" id="{30B20A17-FA53-97D0-B019-F2B9C4E3BFEE}"/>
              </a:ext>
            </a:extLst>
          </p:cNvPr>
          <p:cNvSpPr>
            <a:spLocks noGrp="1"/>
          </p:cNvSpPr>
          <p:nvPr>
            <p:ph type="dt" sz="half" idx="10"/>
          </p:nvPr>
        </p:nvSpPr>
        <p:spPr/>
        <p:txBody>
          <a:bodyPr/>
          <a:lstStyle/>
          <a:p>
            <a:fld id="{D1A39ED5-3973-4BCC-A9FF-30ED6ED151BC}" type="datetime1">
              <a:rPr lang="en-US" smtClean="0"/>
              <a:t>1/25/2025</a:t>
            </a:fld>
            <a:endParaRPr lang="en-US"/>
          </a:p>
        </p:txBody>
      </p:sp>
      <p:sp>
        <p:nvSpPr>
          <p:cNvPr id="8" name="Footer Placeholder 7">
            <a:extLst>
              <a:ext uri="{FF2B5EF4-FFF2-40B4-BE49-F238E27FC236}">
                <a16:creationId xmlns:a16="http://schemas.microsoft.com/office/drawing/2014/main" id="{8BC5B9AC-79FE-CEDF-0637-BA2C48AA2F9E}"/>
              </a:ext>
            </a:extLst>
          </p:cNvPr>
          <p:cNvSpPr>
            <a:spLocks noGrp="1"/>
          </p:cNvSpPr>
          <p:nvPr>
            <p:ph type="ftr" sz="quarter" idx="11"/>
          </p:nvPr>
        </p:nvSpPr>
        <p:spPr/>
        <p:txBody>
          <a:bodyPr/>
          <a:lstStyle/>
          <a:p>
            <a:r>
              <a:rPr lang="en-US"/>
              <a:t>Drugs and Disease Spring 2025 - Lecture 3</a:t>
            </a:r>
          </a:p>
        </p:txBody>
      </p:sp>
      <p:sp>
        <p:nvSpPr>
          <p:cNvPr id="9" name="Slide Number Placeholder 8">
            <a:extLst>
              <a:ext uri="{FF2B5EF4-FFF2-40B4-BE49-F238E27FC236}">
                <a16:creationId xmlns:a16="http://schemas.microsoft.com/office/drawing/2014/main" id="{678BA147-E66F-5B87-A081-E977532A6E0F}"/>
              </a:ext>
            </a:extLst>
          </p:cNvPr>
          <p:cNvSpPr>
            <a:spLocks noGrp="1"/>
          </p:cNvSpPr>
          <p:nvPr>
            <p:ph type="sldNum" sz="quarter" idx="12"/>
          </p:nvPr>
        </p:nvSpPr>
        <p:spPr/>
        <p:txBody>
          <a:bodyPr/>
          <a:lstStyle/>
          <a:p>
            <a:fld id="{DC3BB032-4020-48F4-953B-341806DC4A2B}" type="slidenum">
              <a:rPr lang="en-US" smtClean="0"/>
              <a:t>59</a:t>
            </a:fld>
            <a:endParaRPr lang="en-US"/>
          </a:p>
        </p:txBody>
      </p:sp>
    </p:spTree>
    <p:extLst>
      <p:ext uri="{BB962C8B-B14F-4D97-AF65-F5344CB8AC3E}">
        <p14:creationId xmlns:p14="http://schemas.microsoft.com/office/powerpoint/2010/main" val="385725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7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9" name="Rectangle 3"/>
          <p:cNvSpPr>
            <a:spLocks noGrp="1" noChangeArrowheads="1"/>
          </p:cNvSpPr>
          <p:nvPr>
            <p:ph type="body" idx="4294967295"/>
          </p:nvPr>
        </p:nvSpPr>
        <p:spPr>
          <a:xfrm>
            <a:off x="929482" y="579437"/>
            <a:ext cx="9296400" cy="5029200"/>
          </a:xfrm>
        </p:spPr>
        <p:txBody>
          <a:bodyPr>
            <a:noAutofit/>
          </a:bodyPr>
          <a:lstStyle/>
          <a:p>
            <a:pPr marL="0" indent="0">
              <a:spcBef>
                <a:spcPts val="0"/>
              </a:spcBef>
              <a:buNone/>
            </a:pPr>
            <a:r>
              <a:rPr lang="en-US" sz="1800" b="1" dirty="0"/>
              <a:t>Primary Structure:</a:t>
            </a:r>
          </a:p>
          <a:p>
            <a:pPr>
              <a:spcBef>
                <a:spcPts val="0"/>
              </a:spcBef>
            </a:pPr>
            <a:r>
              <a:rPr lang="en-US" sz="1800" dirty="0"/>
              <a:t>Can you describe the mechanism of peptide bond formation</a:t>
            </a:r>
          </a:p>
          <a:p>
            <a:pPr>
              <a:spcBef>
                <a:spcPts val="0"/>
              </a:spcBef>
            </a:pPr>
            <a:r>
              <a:rPr lang="en-US" sz="1800" dirty="0"/>
              <a:t>Can you draw structure of peptides.</a:t>
            </a:r>
          </a:p>
          <a:p>
            <a:pPr>
              <a:spcBef>
                <a:spcPts val="0"/>
              </a:spcBef>
            </a:pPr>
            <a:r>
              <a:rPr lang="en-US" sz="1800" dirty="0"/>
              <a:t>Can you identify amino terminus and give the sequence of amino acids, N -&gt; C</a:t>
            </a:r>
          </a:p>
          <a:p>
            <a:pPr marL="0" indent="0">
              <a:spcBef>
                <a:spcPts val="600"/>
              </a:spcBef>
              <a:buNone/>
            </a:pPr>
            <a:r>
              <a:rPr lang="en-US" sz="1800" b="1" dirty="0"/>
              <a:t>Secondary structure:</a:t>
            </a:r>
          </a:p>
          <a:p>
            <a:pPr>
              <a:spcBef>
                <a:spcPts val="0"/>
              </a:spcBef>
            </a:pPr>
            <a:r>
              <a:rPr lang="en-US" sz="1800" dirty="0"/>
              <a:t>Identify helical and sheet secondary structures,</a:t>
            </a:r>
          </a:p>
          <a:p>
            <a:pPr>
              <a:spcBef>
                <a:spcPts val="0"/>
              </a:spcBef>
            </a:pPr>
            <a:r>
              <a:rPr lang="en-US" sz="1800" dirty="0"/>
              <a:t>know that they are stabilized by </a:t>
            </a:r>
            <a:r>
              <a:rPr lang="en-US" sz="1800" b="1" dirty="0"/>
              <a:t>mainchain</a:t>
            </a:r>
            <a:r>
              <a:rPr lang="en-US" sz="1800" dirty="0"/>
              <a:t> hydrogen bonds between N-H and O=C.</a:t>
            </a:r>
          </a:p>
          <a:p>
            <a:pPr>
              <a:spcBef>
                <a:spcPts val="0"/>
              </a:spcBef>
            </a:pPr>
            <a:r>
              <a:rPr lang="en-US" sz="1800" dirty="0"/>
              <a:t>Location of H-bonds and sidechains</a:t>
            </a:r>
          </a:p>
          <a:p>
            <a:pPr marL="0" indent="0">
              <a:spcBef>
                <a:spcPts val="600"/>
              </a:spcBef>
              <a:buNone/>
            </a:pPr>
            <a:r>
              <a:rPr lang="en-US" sz="1800" b="1" dirty="0"/>
              <a:t>Tertiary Structure:</a:t>
            </a:r>
          </a:p>
          <a:p>
            <a:pPr>
              <a:spcBef>
                <a:spcPts val="0"/>
              </a:spcBef>
            </a:pPr>
            <a:r>
              <a:rPr lang="en-US" sz="1800" dirty="0"/>
              <a:t>Can you describe and identify role of the following in stabilizing the folded state.</a:t>
            </a:r>
          </a:p>
          <a:p>
            <a:pPr lvl="1">
              <a:spcBef>
                <a:spcPts val="0"/>
              </a:spcBef>
            </a:pPr>
            <a:r>
              <a:rPr lang="en-US" sz="1800" dirty="0"/>
              <a:t>H-bonds,</a:t>
            </a:r>
          </a:p>
          <a:p>
            <a:pPr lvl="1">
              <a:spcBef>
                <a:spcPts val="0"/>
              </a:spcBef>
            </a:pPr>
            <a:r>
              <a:rPr lang="en-US" sz="1800" dirty="0"/>
              <a:t>van der Waals,</a:t>
            </a:r>
          </a:p>
          <a:p>
            <a:pPr lvl="1">
              <a:spcBef>
                <a:spcPts val="0"/>
              </a:spcBef>
            </a:pPr>
            <a:r>
              <a:rPr lang="en-US" sz="1800" dirty="0"/>
              <a:t>hydrophobic effect</a:t>
            </a:r>
          </a:p>
          <a:p>
            <a:pPr>
              <a:spcBef>
                <a:spcPts val="0"/>
              </a:spcBef>
            </a:pPr>
            <a:r>
              <a:rPr lang="en-US" sz="1800" dirty="0"/>
              <a:t>Can you predict, based on sidechain, which amino acids are found in the core of the protein and which are found on the surface.</a:t>
            </a:r>
          </a:p>
          <a:p>
            <a:pPr marL="0" indent="0">
              <a:spcBef>
                <a:spcPts val="600"/>
              </a:spcBef>
              <a:buNone/>
            </a:pPr>
            <a:r>
              <a:rPr lang="en-US" sz="1800" b="1" dirty="0"/>
              <a:t>Quaternary Structure:</a:t>
            </a:r>
          </a:p>
          <a:p>
            <a:pPr>
              <a:spcBef>
                <a:spcPts val="0"/>
              </a:spcBef>
            </a:pPr>
            <a:r>
              <a:rPr lang="en-US" sz="1800" dirty="0"/>
              <a:t>Multiple chains, stabilized by non-covalent and covalent (disulfide bonds) interactions.</a:t>
            </a:r>
          </a:p>
        </p:txBody>
      </p:sp>
      <p:sp>
        <p:nvSpPr>
          <p:cNvPr id="3" name="TextBox 2">
            <a:extLst>
              <a:ext uri="{FF2B5EF4-FFF2-40B4-BE49-F238E27FC236}">
                <a16:creationId xmlns:a16="http://schemas.microsoft.com/office/drawing/2014/main" id="{438F6A81-6B5E-40E8-9E96-65529F3B00BC}"/>
              </a:ext>
            </a:extLst>
          </p:cNvPr>
          <p:cNvSpPr txBox="1"/>
          <p:nvPr/>
        </p:nvSpPr>
        <p:spPr>
          <a:xfrm>
            <a:off x="2758281" y="198437"/>
            <a:ext cx="7598555" cy="523220"/>
          </a:xfrm>
          <a:prstGeom prst="rect">
            <a:avLst/>
          </a:prstGeom>
          <a:noFill/>
        </p:spPr>
        <p:txBody>
          <a:bodyPr wrap="none" rtlCol="0">
            <a:spAutoFit/>
          </a:bodyPr>
          <a:lstStyle/>
          <a:p>
            <a:r>
              <a:rPr lang="en-US" sz="2800" dirty="0">
                <a:latin typeface="Arial" panose="020B0604020202020204" pitchFamily="34" charset="0"/>
              </a:rPr>
              <a:t>Protein Structure - Summary and Expectations</a:t>
            </a:r>
          </a:p>
        </p:txBody>
      </p:sp>
      <p:sp>
        <p:nvSpPr>
          <p:cNvPr id="6" name="Date Placeholder 5">
            <a:extLst>
              <a:ext uri="{FF2B5EF4-FFF2-40B4-BE49-F238E27FC236}">
                <a16:creationId xmlns:a16="http://schemas.microsoft.com/office/drawing/2014/main" id="{5030C196-1C04-6847-85D5-20E2B67FC45C}"/>
              </a:ext>
            </a:extLst>
          </p:cNvPr>
          <p:cNvSpPr>
            <a:spLocks noGrp="1"/>
          </p:cNvSpPr>
          <p:nvPr>
            <p:ph type="dt" sz="half" idx="10"/>
          </p:nvPr>
        </p:nvSpPr>
        <p:spPr/>
        <p:txBody>
          <a:bodyPr/>
          <a:lstStyle/>
          <a:p>
            <a:fld id="{4F832FEB-7C4C-4BB0-85A3-10FBF0C9A700}" type="datetime1">
              <a:rPr lang="en-US" smtClean="0"/>
              <a:t>1/25/2025</a:t>
            </a:fld>
            <a:endParaRPr lang="en-US"/>
          </a:p>
        </p:txBody>
      </p:sp>
      <p:sp>
        <p:nvSpPr>
          <p:cNvPr id="7" name="Footer Placeholder 6">
            <a:extLst>
              <a:ext uri="{FF2B5EF4-FFF2-40B4-BE49-F238E27FC236}">
                <a16:creationId xmlns:a16="http://schemas.microsoft.com/office/drawing/2014/main" id="{08311589-33B3-7669-0075-40E314FE06EC}"/>
              </a:ext>
            </a:extLst>
          </p:cNvPr>
          <p:cNvSpPr>
            <a:spLocks noGrp="1"/>
          </p:cNvSpPr>
          <p:nvPr>
            <p:ph type="ftr" sz="quarter" idx="11"/>
          </p:nvPr>
        </p:nvSpPr>
        <p:spPr/>
        <p:txBody>
          <a:bodyPr/>
          <a:lstStyle/>
          <a:p>
            <a:r>
              <a:rPr lang="en-US"/>
              <a:t>Drugs and Disease Spring 2025 - Lecture 3</a:t>
            </a:r>
          </a:p>
        </p:txBody>
      </p:sp>
      <p:sp>
        <p:nvSpPr>
          <p:cNvPr id="8" name="Slide Number Placeholder 7">
            <a:extLst>
              <a:ext uri="{FF2B5EF4-FFF2-40B4-BE49-F238E27FC236}">
                <a16:creationId xmlns:a16="http://schemas.microsoft.com/office/drawing/2014/main" id="{6F266EA3-1B90-DEA9-11CD-EB6552E83FDE}"/>
              </a:ext>
            </a:extLst>
          </p:cNvPr>
          <p:cNvSpPr>
            <a:spLocks noGrp="1"/>
          </p:cNvSpPr>
          <p:nvPr>
            <p:ph type="sldNum" sz="quarter" idx="12"/>
          </p:nvPr>
        </p:nvSpPr>
        <p:spPr/>
        <p:txBody>
          <a:bodyPr/>
          <a:lstStyle/>
          <a:p>
            <a:fld id="{DC3BB032-4020-48F4-953B-341806DC4A2B}" type="slidenum">
              <a:rPr lang="en-US" smtClean="0"/>
              <a:t>6</a:t>
            </a:fld>
            <a:endParaRPr lang="en-US"/>
          </a:p>
        </p:txBody>
      </p:sp>
      <p:sp>
        <p:nvSpPr>
          <p:cNvPr id="2" name="TextBox 1">
            <a:extLst>
              <a:ext uri="{FF2B5EF4-FFF2-40B4-BE49-F238E27FC236}">
                <a16:creationId xmlns:a16="http://schemas.microsoft.com/office/drawing/2014/main" id="{09B19850-06AE-3504-F6EC-7EEADD3E19E6}"/>
              </a:ext>
            </a:extLst>
          </p:cNvPr>
          <p:cNvSpPr txBox="1"/>
          <p:nvPr/>
        </p:nvSpPr>
        <p:spPr>
          <a:xfrm>
            <a:off x="906463" y="5608637"/>
            <a:ext cx="8290454" cy="1200329"/>
          </a:xfrm>
          <a:prstGeom prst="rect">
            <a:avLst/>
          </a:prstGeom>
          <a:noFill/>
        </p:spPr>
        <p:txBody>
          <a:bodyPr wrap="square" rtlCol="0">
            <a:spAutoFit/>
          </a:bodyPr>
          <a:lstStyle/>
          <a:p>
            <a:r>
              <a:rPr lang="en-US" sz="1800" b="1" dirty="0">
                <a:latin typeface="Arial" panose="020B0604020202020204" pitchFamily="34" charset="0"/>
                <a:cs typeface="Arial" panose="020B0604020202020204" pitchFamily="34" charset="0"/>
              </a:rPr>
              <a:t>Diseases related to protein structure:</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Core mutations - affect folding</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Surface mutations - affect protein-protein (and Protein-DNA) interactions</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Stable isoforms – toxic to the cell</a:t>
            </a:r>
          </a:p>
        </p:txBody>
      </p:sp>
    </p:spTree>
    <p:extLst>
      <p:ext uri="{BB962C8B-B14F-4D97-AF65-F5344CB8AC3E}">
        <p14:creationId xmlns:p14="http://schemas.microsoft.com/office/powerpoint/2010/main" val="4018808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64D1D2D-2916-4C7B-9D68-8BDCAE25CB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510" y="417019"/>
            <a:ext cx="11102347" cy="5836168"/>
          </a:xfrm>
          <a:prstGeom prst="rect">
            <a:avLst/>
          </a:prstGeom>
        </p:spPr>
      </p:pic>
      <p:sp>
        <p:nvSpPr>
          <p:cNvPr id="2" name="Rectangle 1"/>
          <p:cNvSpPr/>
          <p:nvPr/>
        </p:nvSpPr>
        <p:spPr>
          <a:xfrm>
            <a:off x="3327191" y="6253187"/>
            <a:ext cx="6395092" cy="561949"/>
          </a:xfrm>
          <a:prstGeom prst="rect">
            <a:avLst/>
          </a:prstGeom>
        </p:spPr>
        <p:txBody>
          <a:bodyPr wrap="square">
            <a:spAutoFit/>
          </a:bodyPr>
          <a:lstStyle/>
          <a:p>
            <a:pPr algn="ctr"/>
            <a:r>
              <a:rPr lang="en-US" sz="1526" b="1" dirty="0">
                <a:solidFill>
                  <a:srgbClr val="FF0000"/>
                </a:solidFill>
              </a:rPr>
              <a:t>After 30 cycles there will be 2</a:t>
            </a:r>
            <a:r>
              <a:rPr lang="en-US" sz="1526" b="1" baseline="30000" dirty="0">
                <a:solidFill>
                  <a:srgbClr val="FF0000"/>
                </a:solidFill>
              </a:rPr>
              <a:t>30</a:t>
            </a:r>
            <a:r>
              <a:rPr lang="en-US" sz="1526" b="1" dirty="0">
                <a:solidFill>
                  <a:srgbClr val="FF0000"/>
                </a:solidFill>
              </a:rPr>
              <a:t>, or over 1 billion times more copies than at the beginning!!!</a:t>
            </a:r>
          </a:p>
        </p:txBody>
      </p:sp>
      <p:sp>
        <p:nvSpPr>
          <p:cNvPr id="7" name="TextBox 6">
            <a:extLst>
              <a:ext uri="{FF2B5EF4-FFF2-40B4-BE49-F238E27FC236}">
                <a16:creationId xmlns:a16="http://schemas.microsoft.com/office/drawing/2014/main" id="{0BDB91FC-1563-4194-82B9-57B060182451}"/>
              </a:ext>
            </a:extLst>
          </p:cNvPr>
          <p:cNvSpPr txBox="1"/>
          <p:nvPr/>
        </p:nvSpPr>
        <p:spPr>
          <a:xfrm>
            <a:off x="5425281" y="0"/>
            <a:ext cx="2581797" cy="508729"/>
          </a:xfrm>
          <a:prstGeom prst="rect">
            <a:avLst/>
          </a:prstGeom>
          <a:noFill/>
        </p:spPr>
        <p:txBody>
          <a:bodyPr wrap="none" rtlCol="0">
            <a:spAutoFit/>
          </a:bodyPr>
          <a:lstStyle/>
          <a:p>
            <a:r>
              <a:rPr lang="en-US" sz="2706" dirty="0"/>
              <a:t>Three PCR Cycles</a:t>
            </a:r>
          </a:p>
        </p:txBody>
      </p:sp>
      <p:sp>
        <p:nvSpPr>
          <p:cNvPr id="3" name="TextBox 2">
            <a:extLst>
              <a:ext uri="{FF2B5EF4-FFF2-40B4-BE49-F238E27FC236}">
                <a16:creationId xmlns:a16="http://schemas.microsoft.com/office/drawing/2014/main" id="{AC6358DE-28D5-A1DA-17CC-66D0A983F994}"/>
              </a:ext>
            </a:extLst>
          </p:cNvPr>
          <p:cNvSpPr txBox="1"/>
          <p:nvPr/>
        </p:nvSpPr>
        <p:spPr>
          <a:xfrm>
            <a:off x="2421005" y="4465637"/>
            <a:ext cx="2515681" cy="752770"/>
          </a:xfrm>
          <a:prstGeom prst="rect">
            <a:avLst/>
          </a:prstGeom>
          <a:noFill/>
        </p:spPr>
        <p:txBody>
          <a:bodyPr wrap="square" rtlCol="0">
            <a:spAutoFit/>
          </a:bodyPr>
          <a:lstStyle/>
          <a:p>
            <a:pPr>
              <a:lnSpc>
                <a:spcPts val="1700"/>
              </a:lnSpc>
            </a:pPr>
            <a:r>
              <a:rPr lang="en-US" sz="1800" i="1" dirty="0">
                <a:solidFill>
                  <a:srgbClr val="C00000"/>
                </a:solidFill>
              </a:rPr>
              <a:t>One end of PCR product is defined by starting at the primer.</a:t>
            </a:r>
          </a:p>
        </p:txBody>
      </p:sp>
      <p:sp>
        <p:nvSpPr>
          <p:cNvPr id="9" name="TextBox 8">
            <a:extLst>
              <a:ext uri="{FF2B5EF4-FFF2-40B4-BE49-F238E27FC236}">
                <a16:creationId xmlns:a16="http://schemas.microsoft.com/office/drawing/2014/main" id="{FC5F8135-2DBF-7A76-93B1-4C20BA2237A7}"/>
              </a:ext>
            </a:extLst>
          </p:cNvPr>
          <p:cNvSpPr txBox="1"/>
          <p:nvPr/>
        </p:nvSpPr>
        <p:spPr>
          <a:xfrm>
            <a:off x="4587081" y="2789237"/>
            <a:ext cx="3976400" cy="752770"/>
          </a:xfrm>
          <a:prstGeom prst="rect">
            <a:avLst/>
          </a:prstGeom>
          <a:noFill/>
        </p:spPr>
        <p:txBody>
          <a:bodyPr wrap="square" rtlCol="0">
            <a:spAutoFit/>
          </a:bodyPr>
          <a:lstStyle/>
          <a:p>
            <a:pPr>
              <a:lnSpc>
                <a:spcPts val="1700"/>
              </a:lnSpc>
            </a:pPr>
            <a:r>
              <a:rPr lang="en-US" sz="1800" i="1" dirty="0">
                <a:solidFill>
                  <a:srgbClr val="C00000"/>
                </a:solidFill>
              </a:rPr>
              <a:t>Other end of PCR product is defined by starting at the primer, using the new DNA as the template.</a:t>
            </a:r>
          </a:p>
        </p:txBody>
      </p:sp>
      <p:sp>
        <p:nvSpPr>
          <p:cNvPr id="10" name="Date Placeholder 9">
            <a:extLst>
              <a:ext uri="{FF2B5EF4-FFF2-40B4-BE49-F238E27FC236}">
                <a16:creationId xmlns:a16="http://schemas.microsoft.com/office/drawing/2014/main" id="{EE9EEC40-0886-FE2E-9210-6CE2F9E77A1B}"/>
              </a:ext>
            </a:extLst>
          </p:cNvPr>
          <p:cNvSpPr>
            <a:spLocks noGrp="1"/>
          </p:cNvSpPr>
          <p:nvPr>
            <p:ph type="dt" sz="half" idx="10"/>
          </p:nvPr>
        </p:nvSpPr>
        <p:spPr/>
        <p:txBody>
          <a:bodyPr/>
          <a:lstStyle/>
          <a:p>
            <a:fld id="{1FA2FD7A-0444-49B8-9940-C92596411D78}" type="datetime1">
              <a:rPr lang="en-US" smtClean="0"/>
              <a:t>1/25/2025</a:t>
            </a:fld>
            <a:endParaRPr lang="en-US"/>
          </a:p>
        </p:txBody>
      </p:sp>
      <p:sp>
        <p:nvSpPr>
          <p:cNvPr id="11" name="Footer Placeholder 10">
            <a:extLst>
              <a:ext uri="{FF2B5EF4-FFF2-40B4-BE49-F238E27FC236}">
                <a16:creationId xmlns:a16="http://schemas.microsoft.com/office/drawing/2014/main" id="{0DB313B0-BF69-A4C4-8150-AC34E6034D4D}"/>
              </a:ext>
            </a:extLst>
          </p:cNvPr>
          <p:cNvSpPr>
            <a:spLocks noGrp="1"/>
          </p:cNvSpPr>
          <p:nvPr>
            <p:ph type="ftr" sz="quarter" idx="11"/>
          </p:nvPr>
        </p:nvSpPr>
        <p:spPr/>
        <p:txBody>
          <a:bodyPr/>
          <a:lstStyle/>
          <a:p>
            <a:r>
              <a:rPr lang="en-US"/>
              <a:t>Drugs and Disease Spring 2025 - Lecture 3</a:t>
            </a:r>
          </a:p>
        </p:txBody>
      </p:sp>
      <p:sp>
        <p:nvSpPr>
          <p:cNvPr id="12" name="Slide Number Placeholder 11">
            <a:extLst>
              <a:ext uri="{FF2B5EF4-FFF2-40B4-BE49-F238E27FC236}">
                <a16:creationId xmlns:a16="http://schemas.microsoft.com/office/drawing/2014/main" id="{310910C6-918E-4A34-7BC4-780E6E940BDA}"/>
              </a:ext>
            </a:extLst>
          </p:cNvPr>
          <p:cNvSpPr>
            <a:spLocks noGrp="1"/>
          </p:cNvSpPr>
          <p:nvPr>
            <p:ph type="sldNum" sz="quarter" idx="12"/>
          </p:nvPr>
        </p:nvSpPr>
        <p:spPr/>
        <p:txBody>
          <a:bodyPr/>
          <a:lstStyle/>
          <a:p>
            <a:fld id="{DC3BB032-4020-48F4-953B-341806DC4A2B}" type="slidenum">
              <a:rPr lang="en-US" smtClean="0"/>
              <a:t>60</a:t>
            </a:fld>
            <a:endParaRPr lang="en-US"/>
          </a:p>
        </p:txBody>
      </p:sp>
    </p:spTree>
    <p:extLst>
      <p:ext uri="{BB962C8B-B14F-4D97-AF65-F5344CB8AC3E}">
        <p14:creationId xmlns:p14="http://schemas.microsoft.com/office/powerpoint/2010/main" val="11723597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F2298A-EA44-4929-9855-D58C29E99728}"/>
              </a:ext>
            </a:extLst>
          </p:cNvPr>
          <p:cNvSpPr/>
          <p:nvPr/>
        </p:nvSpPr>
        <p:spPr>
          <a:xfrm>
            <a:off x="2201059" y="2088717"/>
            <a:ext cx="4743202" cy="1239442"/>
          </a:xfrm>
          <a:prstGeom prst="rect">
            <a:avLst/>
          </a:prstGeom>
        </p:spPr>
        <p:txBody>
          <a:bodyPr wrap="square">
            <a:spAutoFit/>
          </a:bodyPr>
          <a:lstStyle/>
          <a:p>
            <a:r>
              <a:rPr lang="en-US" sz="1491" dirty="0">
                <a:latin typeface="Courier New" panose="02070309020205020404" pitchFamily="49" charset="0"/>
                <a:cs typeface="Courier New" panose="02070309020205020404" pitchFamily="49" charset="0"/>
              </a:rPr>
              <a:t>--AAG</a:t>
            </a:r>
            <a:r>
              <a:rPr lang="en-US" sz="1491" b="1" u="sng" dirty="0">
                <a:latin typeface="Courier New" panose="02070309020205020404" pitchFamily="49" charset="0"/>
                <a:cs typeface="Courier New" panose="02070309020205020404" pitchFamily="49" charset="0"/>
              </a:rPr>
              <a:t>CTGAC</a:t>
            </a:r>
            <a:r>
              <a:rPr lang="en-US" sz="1491" dirty="0">
                <a:latin typeface="Courier New" panose="02070309020205020404" pitchFamily="49" charset="0"/>
                <a:cs typeface="Courier New" panose="02070309020205020404" pitchFamily="49" charset="0"/>
              </a:rPr>
              <a:t>TAGTCGATGCGAATGTGCGGTGC-U</a:t>
            </a:r>
          </a:p>
          <a:p>
            <a:r>
              <a:rPr lang="en-US" sz="1491" dirty="0">
                <a:latin typeface="Courier New" panose="02070309020205020404" pitchFamily="49" charset="0"/>
                <a:cs typeface="Courier New" panose="02070309020205020404" pitchFamily="49" charset="0"/>
              </a:rPr>
              <a:t>                       </a:t>
            </a:r>
            <a:r>
              <a:rPr lang="en-US" sz="1491" b="1" dirty="0">
                <a:highlight>
                  <a:srgbClr val="00FF00"/>
                </a:highlight>
                <a:latin typeface="Courier New" panose="02070309020205020404" pitchFamily="49" charset="0"/>
                <a:cs typeface="Courier New" panose="02070309020205020404" pitchFamily="49" charset="0"/>
              </a:rPr>
              <a:t>ACACG5’</a:t>
            </a:r>
          </a:p>
          <a:p>
            <a:endParaRPr lang="en-US" sz="1491" dirty="0">
              <a:latin typeface="Courier New" panose="02070309020205020404" pitchFamily="49" charset="0"/>
              <a:cs typeface="Courier New" panose="02070309020205020404" pitchFamily="49" charset="0"/>
            </a:endParaRPr>
          </a:p>
          <a:p>
            <a:r>
              <a:rPr lang="en-US" sz="1491" baseline="30000"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p>
          <a:p>
            <a:r>
              <a:rPr lang="en-US" sz="1491" dirty="0">
                <a:latin typeface="Courier New" panose="02070309020205020404" pitchFamily="49" charset="0"/>
                <a:cs typeface="Courier New" panose="02070309020205020404" pitchFamily="49" charset="0"/>
              </a:rPr>
              <a:t>--TTCGACTGATCAGCTACGCTT</a:t>
            </a:r>
            <a:r>
              <a:rPr lang="en-US" sz="1491" b="1" u="sng" dirty="0">
                <a:latin typeface="Courier New" panose="02070309020205020404" pitchFamily="49" charset="0"/>
                <a:cs typeface="Courier New" panose="02070309020205020404" pitchFamily="49" charset="0"/>
              </a:rPr>
              <a:t>ACACG</a:t>
            </a:r>
            <a:r>
              <a:rPr lang="en-US" sz="1491" dirty="0">
                <a:latin typeface="Courier New" panose="02070309020205020404" pitchFamily="49" charset="0"/>
                <a:cs typeface="Courier New" panose="02070309020205020404" pitchFamily="49" charset="0"/>
              </a:rPr>
              <a:t>CCACG-L</a:t>
            </a:r>
          </a:p>
        </p:txBody>
      </p:sp>
      <p:sp>
        <p:nvSpPr>
          <p:cNvPr id="3" name="Rectangle 2">
            <a:extLst>
              <a:ext uri="{FF2B5EF4-FFF2-40B4-BE49-F238E27FC236}">
                <a16:creationId xmlns:a16="http://schemas.microsoft.com/office/drawing/2014/main" id="{B544976E-2A91-4066-8612-EA6F3323339F}"/>
              </a:ext>
            </a:extLst>
          </p:cNvPr>
          <p:cNvSpPr/>
          <p:nvPr/>
        </p:nvSpPr>
        <p:spPr>
          <a:xfrm>
            <a:off x="2007269" y="1119763"/>
            <a:ext cx="4743202" cy="551177"/>
          </a:xfrm>
          <a:prstGeom prst="rect">
            <a:avLst/>
          </a:prstGeom>
        </p:spPr>
        <p:txBody>
          <a:bodyPr wrap="square">
            <a:spAutoFit/>
          </a:bodyPr>
          <a:lstStyle/>
          <a:p>
            <a:r>
              <a:rPr lang="en-US" sz="1491" dirty="0">
                <a:latin typeface="Courier New" panose="02070309020205020404" pitchFamily="49" charset="0"/>
                <a:cs typeface="Courier New" panose="02070309020205020404" pitchFamily="49" charset="0"/>
              </a:rPr>
              <a:t>--AAG</a:t>
            </a:r>
            <a:r>
              <a:rPr lang="en-US" sz="1491" b="1" u="sng" dirty="0">
                <a:latin typeface="Courier New" panose="02070309020205020404" pitchFamily="49" charset="0"/>
                <a:cs typeface="Courier New" panose="02070309020205020404" pitchFamily="49" charset="0"/>
              </a:rPr>
              <a:t>CTGAC</a:t>
            </a:r>
            <a:r>
              <a:rPr lang="en-US" sz="1491" dirty="0">
                <a:latin typeface="Courier New" panose="02070309020205020404" pitchFamily="49" charset="0"/>
                <a:cs typeface="Courier New" panose="02070309020205020404" pitchFamily="49" charset="0"/>
              </a:rPr>
              <a:t>TAGTCGATGCGAATGTGCGGTGC--U</a:t>
            </a:r>
          </a:p>
          <a:p>
            <a:r>
              <a:rPr lang="en-US" sz="1491" dirty="0">
                <a:latin typeface="Courier New" panose="02070309020205020404" pitchFamily="49" charset="0"/>
                <a:cs typeface="Courier New" panose="02070309020205020404" pitchFamily="49" charset="0"/>
              </a:rPr>
              <a:t>--TTCGACTGATCAGCTACGCTT</a:t>
            </a:r>
            <a:r>
              <a:rPr lang="en-US" sz="1491" b="1" u="sng" dirty="0">
                <a:latin typeface="Courier New" panose="02070309020205020404" pitchFamily="49" charset="0"/>
                <a:cs typeface="Courier New" panose="02070309020205020404" pitchFamily="49" charset="0"/>
              </a:rPr>
              <a:t>ACACG</a:t>
            </a:r>
            <a:r>
              <a:rPr lang="en-US" sz="1491" dirty="0">
                <a:latin typeface="Courier New" panose="02070309020205020404" pitchFamily="49" charset="0"/>
                <a:cs typeface="Courier New" panose="02070309020205020404" pitchFamily="49" charset="0"/>
              </a:rPr>
              <a:t>CCACG--L</a:t>
            </a:r>
          </a:p>
        </p:txBody>
      </p:sp>
      <p:sp>
        <p:nvSpPr>
          <p:cNvPr id="5" name="Rectangle 4">
            <a:extLst>
              <a:ext uri="{FF2B5EF4-FFF2-40B4-BE49-F238E27FC236}">
                <a16:creationId xmlns:a16="http://schemas.microsoft.com/office/drawing/2014/main" id="{EC36350F-8E2B-4D6E-B2A0-B4DC39EACCA4}"/>
              </a:ext>
            </a:extLst>
          </p:cNvPr>
          <p:cNvSpPr/>
          <p:nvPr/>
        </p:nvSpPr>
        <p:spPr>
          <a:xfrm>
            <a:off x="2075504" y="3904173"/>
            <a:ext cx="4610369" cy="1239442"/>
          </a:xfrm>
          <a:prstGeom prst="rect">
            <a:avLst/>
          </a:prstGeom>
        </p:spPr>
        <p:txBody>
          <a:bodyPr wrap="square">
            <a:spAutoFit/>
          </a:bodyPr>
          <a:lstStyle/>
          <a:p>
            <a:r>
              <a:rPr lang="en-US" sz="1491" dirty="0">
                <a:latin typeface="Courier New" panose="02070309020205020404" pitchFamily="49" charset="0"/>
                <a:cs typeface="Courier New" panose="02070309020205020404" pitchFamily="49" charset="0"/>
              </a:rPr>
              <a:t>--AAG</a:t>
            </a:r>
            <a:r>
              <a:rPr lang="en-US" sz="1491" b="1" u="sng" dirty="0">
                <a:latin typeface="Courier New" panose="02070309020205020404" pitchFamily="49" charset="0"/>
                <a:cs typeface="Courier New" panose="02070309020205020404" pitchFamily="49" charset="0"/>
              </a:rPr>
              <a:t>CTGAC</a:t>
            </a:r>
            <a:r>
              <a:rPr lang="en-US" sz="1491" dirty="0">
                <a:latin typeface="Courier New" panose="02070309020205020404" pitchFamily="49" charset="0"/>
                <a:cs typeface="Courier New" panose="02070309020205020404" pitchFamily="49" charset="0"/>
              </a:rPr>
              <a:t>TAGTCGATGCGAATGTGCGGTGC-U</a:t>
            </a:r>
          </a:p>
          <a:p>
            <a:r>
              <a:rPr lang="en-US" sz="1491" dirty="0">
                <a:solidFill>
                  <a:srgbClr val="008000"/>
                </a:solidFill>
                <a:latin typeface="Courier New" panose="02070309020205020404" pitchFamily="49" charset="0"/>
                <a:cs typeface="Courier New" panose="02070309020205020404" pitchFamily="49" charset="0"/>
              </a:rPr>
              <a:t>&lt;-</a:t>
            </a:r>
            <a:r>
              <a:rPr lang="en-US" sz="1491" b="1" dirty="0">
                <a:solidFill>
                  <a:srgbClr val="008000"/>
                </a:solidFill>
                <a:latin typeface="Courier New" panose="02070309020205020404" pitchFamily="49" charset="0"/>
                <a:cs typeface="Courier New" panose="02070309020205020404" pitchFamily="49" charset="0"/>
              </a:rPr>
              <a:t>TTCGACTGATCAGCTACGCTT</a:t>
            </a:r>
            <a:r>
              <a:rPr lang="en-US" sz="1491" b="1" dirty="0">
                <a:highlight>
                  <a:srgbClr val="00FF00"/>
                </a:highlight>
                <a:latin typeface="Courier New" panose="02070309020205020404" pitchFamily="49" charset="0"/>
                <a:cs typeface="Courier New" panose="02070309020205020404" pitchFamily="49" charset="0"/>
              </a:rPr>
              <a:t>ACACG5’</a:t>
            </a:r>
          </a:p>
          <a:p>
            <a:endParaRPr lang="en-US" sz="1491" dirty="0">
              <a:highlight>
                <a:srgbClr val="FF0000"/>
              </a:highlight>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5’</a:t>
            </a:r>
            <a:r>
              <a:rPr lang="en-US" sz="1491" b="1" dirty="0">
                <a:highlight>
                  <a:srgbClr val="FFFF00"/>
                </a:highlight>
                <a:latin typeface="Courier New" panose="02070309020205020404" pitchFamily="49" charset="0"/>
                <a:cs typeface="Courier New" panose="02070309020205020404" pitchFamily="49" charset="0"/>
              </a:rPr>
              <a:t>CTGAC</a:t>
            </a:r>
            <a:r>
              <a:rPr lang="en-US" sz="1491" b="1" dirty="0">
                <a:solidFill>
                  <a:srgbClr val="C00000"/>
                </a:solidFill>
                <a:latin typeface="Courier New" panose="02070309020205020404" pitchFamily="49" charset="0"/>
                <a:cs typeface="Courier New" panose="02070309020205020404" pitchFamily="49" charset="0"/>
              </a:rPr>
              <a:t>TAGTCGATGCGAATGTGCGGTGC-&gt;</a:t>
            </a:r>
          </a:p>
          <a:p>
            <a:r>
              <a:rPr lang="en-US" sz="1491" dirty="0">
                <a:latin typeface="Courier New" panose="02070309020205020404" pitchFamily="49" charset="0"/>
                <a:cs typeface="Courier New" panose="02070309020205020404" pitchFamily="49" charset="0"/>
              </a:rPr>
              <a:t>--TTCGACTGATCAGCTACGCTT</a:t>
            </a:r>
            <a:r>
              <a:rPr lang="en-US" sz="1491" u="sng" dirty="0">
                <a:latin typeface="Courier New" panose="02070309020205020404" pitchFamily="49" charset="0"/>
                <a:cs typeface="Courier New" panose="02070309020205020404" pitchFamily="49" charset="0"/>
              </a:rPr>
              <a:t>ACACG</a:t>
            </a:r>
            <a:r>
              <a:rPr lang="en-US" sz="1491" dirty="0">
                <a:latin typeface="Courier New" panose="02070309020205020404" pitchFamily="49" charset="0"/>
                <a:cs typeface="Courier New" panose="02070309020205020404" pitchFamily="49" charset="0"/>
              </a:rPr>
              <a:t>CCACG-L</a:t>
            </a:r>
          </a:p>
        </p:txBody>
      </p:sp>
      <p:sp>
        <p:nvSpPr>
          <p:cNvPr id="6" name="Rectangle 5">
            <a:extLst>
              <a:ext uri="{FF2B5EF4-FFF2-40B4-BE49-F238E27FC236}">
                <a16:creationId xmlns:a16="http://schemas.microsoft.com/office/drawing/2014/main" id="{02CE01A5-A099-4E75-9DCA-17A42C1F5537}"/>
              </a:ext>
            </a:extLst>
          </p:cNvPr>
          <p:cNvSpPr/>
          <p:nvPr/>
        </p:nvSpPr>
        <p:spPr>
          <a:xfrm>
            <a:off x="6750471" y="1089067"/>
            <a:ext cx="4544722" cy="1239442"/>
          </a:xfrm>
          <a:prstGeom prst="rect">
            <a:avLst/>
          </a:prstGeom>
        </p:spPr>
        <p:txBody>
          <a:bodyPr wrap="square">
            <a:spAutoFit/>
          </a:bodyPr>
          <a:lstStyle/>
          <a:p>
            <a:r>
              <a:rPr lang="en-US" sz="1491" dirty="0">
                <a:latin typeface="Courier New" panose="02070309020205020404" pitchFamily="49" charset="0"/>
                <a:cs typeface="Courier New" panose="02070309020205020404" pitchFamily="49" charset="0"/>
              </a:rPr>
              <a:t>--AAG</a:t>
            </a:r>
            <a:r>
              <a:rPr lang="en-US" sz="1491" b="1" u="sng" dirty="0">
                <a:latin typeface="Courier New" panose="02070309020205020404" pitchFamily="49" charset="0"/>
                <a:cs typeface="Courier New" panose="02070309020205020404" pitchFamily="49" charset="0"/>
              </a:rPr>
              <a:t>CTGAC</a:t>
            </a:r>
            <a:r>
              <a:rPr lang="en-US" sz="1491" dirty="0">
                <a:latin typeface="Courier New" panose="02070309020205020404" pitchFamily="49" charset="0"/>
                <a:cs typeface="Courier New" panose="02070309020205020404" pitchFamily="49" charset="0"/>
              </a:rPr>
              <a:t>TAGTCGATGCGAATGTGCGGTGC-U</a:t>
            </a:r>
          </a:p>
          <a:p>
            <a:r>
              <a:rPr lang="en-US" sz="1491" b="1" dirty="0">
                <a:solidFill>
                  <a:srgbClr val="008000"/>
                </a:solidFill>
                <a:latin typeface="Courier New" panose="02070309020205020404" pitchFamily="49" charset="0"/>
                <a:cs typeface="Courier New" panose="02070309020205020404" pitchFamily="49" charset="0"/>
              </a:rPr>
              <a:t>--TTCGACTGATCAGCTACGCTT</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highlight>
                <a:srgbClr val="00FF00"/>
              </a:highlight>
            </a:endParaRPr>
          </a:p>
          <a:p>
            <a:endParaRPr lang="en-US" sz="1491" dirty="0">
              <a:highlight>
                <a:srgbClr val="FF0000"/>
              </a:highlight>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b="1" dirty="0">
                <a:highlight>
                  <a:srgbClr val="FFFF00"/>
                </a:highlight>
                <a:latin typeface="Courier New" panose="02070309020205020404" pitchFamily="49" charset="0"/>
                <a:cs typeface="Courier New" panose="02070309020205020404" pitchFamily="49" charset="0"/>
              </a:rPr>
              <a:t>5’CTGAC</a:t>
            </a:r>
            <a:r>
              <a:rPr lang="en-US" sz="1491" b="1" dirty="0">
                <a:solidFill>
                  <a:srgbClr val="C00000"/>
                </a:solidFill>
                <a:latin typeface="Courier New" panose="02070309020205020404" pitchFamily="49" charset="0"/>
                <a:cs typeface="Courier New" panose="02070309020205020404" pitchFamily="49" charset="0"/>
              </a:rPr>
              <a:t>TAGTCGATGCGAATGTGCGGTGC--</a:t>
            </a:r>
          </a:p>
          <a:p>
            <a:r>
              <a:rPr lang="en-US" sz="1491" dirty="0">
                <a:latin typeface="Courier New" panose="02070309020205020404" pitchFamily="49" charset="0"/>
                <a:cs typeface="Courier New" panose="02070309020205020404" pitchFamily="49" charset="0"/>
              </a:rPr>
              <a:t>--TTCGACTGATCAGCTACGCTT</a:t>
            </a:r>
            <a:r>
              <a:rPr lang="en-US" sz="1491" b="1" u="sng" dirty="0">
                <a:latin typeface="Courier New" panose="02070309020205020404" pitchFamily="49" charset="0"/>
                <a:cs typeface="Courier New" panose="02070309020205020404" pitchFamily="49" charset="0"/>
              </a:rPr>
              <a:t>ACACG</a:t>
            </a:r>
            <a:r>
              <a:rPr lang="en-US" sz="1491" dirty="0">
                <a:latin typeface="Courier New" panose="02070309020205020404" pitchFamily="49" charset="0"/>
                <a:cs typeface="Courier New" panose="02070309020205020404" pitchFamily="49" charset="0"/>
              </a:rPr>
              <a:t>CCACG-L</a:t>
            </a:r>
          </a:p>
        </p:txBody>
      </p:sp>
      <p:sp>
        <p:nvSpPr>
          <p:cNvPr id="7" name="Rectangle 6">
            <a:extLst>
              <a:ext uri="{FF2B5EF4-FFF2-40B4-BE49-F238E27FC236}">
                <a16:creationId xmlns:a16="http://schemas.microsoft.com/office/drawing/2014/main" id="{ED990933-0E8D-44E2-9D3F-D6CE5E541505}"/>
              </a:ext>
            </a:extLst>
          </p:cNvPr>
          <p:cNvSpPr/>
          <p:nvPr/>
        </p:nvSpPr>
        <p:spPr>
          <a:xfrm>
            <a:off x="6750471" y="2483183"/>
            <a:ext cx="5453882" cy="2157129"/>
          </a:xfrm>
          <a:prstGeom prst="rect">
            <a:avLst/>
          </a:prstGeom>
        </p:spPr>
        <p:txBody>
          <a:bodyPr wrap="square">
            <a:spAutoFit/>
          </a:bodyPr>
          <a:lstStyle/>
          <a:p>
            <a:r>
              <a:rPr lang="en-US" sz="1491" dirty="0">
                <a:solidFill>
                  <a:schemeClr val="bg1">
                    <a:lumMod val="75000"/>
                  </a:schemeClr>
                </a:solidFill>
                <a:latin typeface="Courier New" panose="02070309020205020404" pitchFamily="49" charset="0"/>
                <a:cs typeface="Courier New" panose="02070309020205020404" pitchFamily="49" charset="0"/>
              </a:rPr>
              <a:t>--AAG</a:t>
            </a:r>
            <a:r>
              <a:rPr lang="en-US" sz="1491" b="1" u="sng" dirty="0">
                <a:solidFill>
                  <a:schemeClr val="bg1">
                    <a:lumMod val="75000"/>
                  </a:schemeClr>
                </a:solidFill>
                <a:latin typeface="Courier New" panose="02070309020205020404" pitchFamily="49" charset="0"/>
                <a:cs typeface="Courier New" panose="02070309020205020404" pitchFamily="49" charset="0"/>
              </a:rPr>
              <a:t>CTGAC</a:t>
            </a:r>
            <a:r>
              <a:rPr lang="en-US" sz="1491" dirty="0">
                <a:solidFill>
                  <a:schemeClr val="bg1">
                    <a:lumMod val="75000"/>
                  </a:schemeClr>
                </a:solidFill>
                <a:latin typeface="Courier New" panose="02070309020205020404" pitchFamily="49" charset="0"/>
                <a:cs typeface="Courier New" panose="02070309020205020404" pitchFamily="49" charset="0"/>
              </a:rPr>
              <a:t>TAGTCGATGCGAATGTGCGGTGC--</a:t>
            </a:r>
          </a:p>
          <a:p>
            <a:endParaRPr lang="en-US" sz="1491" dirty="0">
              <a:solidFill>
                <a:srgbClr val="FF0000"/>
              </a:solidFill>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endParaRPr lang="en-US" sz="1491" dirty="0">
              <a:solidFill>
                <a:srgbClr val="FF0000"/>
              </a:solidFill>
              <a:highlight>
                <a:srgbClr val="FFFF00"/>
              </a:highlight>
              <a:latin typeface="Courier New" panose="02070309020205020404" pitchFamily="49" charset="0"/>
              <a:cs typeface="Courier New" panose="02070309020205020404" pitchFamily="49" charset="0"/>
            </a:endParaRPr>
          </a:p>
          <a:p>
            <a:r>
              <a:rPr lang="en-US" sz="1491" b="1" dirty="0">
                <a:solidFill>
                  <a:srgbClr val="008000"/>
                </a:solidFill>
                <a:latin typeface="Courier New" panose="02070309020205020404" pitchFamily="49" charset="0"/>
                <a:cs typeface="Courier New" panose="02070309020205020404" pitchFamily="49" charset="0"/>
              </a:rPr>
              <a:t>--TTCGACTGATCAGCTACGCTT</a:t>
            </a:r>
            <a:r>
              <a:rPr lang="en-US" sz="1491" b="1" dirty="0">
                <a:highlight>
                  <a:srgbClr val="00FF00"/>
                </a:highlight>
                <a:latin typeface="Courier New" panose="02070309020205020404" pitchFamily="49" charset="0"/>
                <a:cs typeface="Courier New" panose="02070309020205020404" pitchFamily="49" charset="0"/>
              </a:rPr>
              <a:t>ACACG5’</a:t>
            </a:r>
            <a:r>
              <a:rPr lang="en-US" sz="1491" b="1" dirty="0">
                <a:latin typeface="Courier New" panose="02070309020205020404" pitchFamily="49" charset="0"/>
                <a:cs typeface="Courier New" panose="02070309020205020404" pitchFamily="49" charset="0"/>
              </a:rPr>
              <a:t>   L strand</a:t>
            </a:r>
            <a:endParaRPr lang="en-US" sz="1491" b="1" dirty="0"/>
          </a:p>
          <a:p>
            <a:endParaRPr lang="en-US" sz="1491" dirty="0">
              <a:highlight>
                <a:srgbClr val="FF0000"/>
              </a:highlight>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r>
              <a:rPr lang="en-US" sz="1491" b="1" dirty="0">
                <a:solidFill>
                  <a:srgbClr val="C00000"/>
                </a:solidFill>
                <a:latin typeface="Courier New" panose="02070309020205020404" pitchFamily="49" charset="0"/>
                <a:cs typeface="Courier New" panose="02070309020205020404" pitchFamily="49" charset="0"/>
              </a:rPr>
              <a:t>TAGTCGATGCGAATGTGCGGTGC– U Strand</a:t>
            </a:r>
          </a:p>
          <a:p>
            <a:r>
              <a:rPr lang="en-US" sz="1491" b="1" dirty="0">
                <a:latin typeface="Courier New" panose="02070309020205020404" pitchFamily="49" charset="0"/>
                <a:cs typeface="Courier New" panose="02070309020205020404" pitchFamily="49" charset="0"/>
              </a:rPr>
              <a:t>                        </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solidFill>
                <a:srgbClr val="FF0000"/>
              </a:solidFill>
              <a:highlight>
                <a:srgbClr val="00FF00"/>
              </a:highlight>
              <a:latin typeface="Courier New" panose="02070309020205020404" pitchFamily="49" charset="0"/>
              <a:cs typeface="Courier New" panose="02070309020205020404" pitchFamily="49" charset="0"/>
            </a:endParaRPr>
          </a:p>
          <a:p>
            <a:endParaRPr lang="en-US" sz="1491" dirty="0">
              <a:solidFill>
                <a:srgbClr val="FF0000"/>
              </a:solidFill>
              <a:latin typeface="Courier New" panose="02070309020205020404" pitchFamily="49" charset="0"/>
              <a:cs typeface="Courier New" panose="02070309020205020404" pitchFamily="49" charset="0"/>
            </a:endParaRPr>
          </a:p>
          <a:p>
            <a:r>
              <a:rPr lang="en-US" sz="1491" dirty="0">
                <a:solidFill>
                  <a:schemeClr val="bg1">
                    <a:lumMod val="75000"/>
                  </a:schemeClr>
                </a:solidFill>
                <a:latin typeface="Courier New" panose="02070309020205020404" pitchFamily="49" charset="0"/>
                <a:cs typeface="Courier New" panose="02070309020205020404" pitchFamily="49" charset="0"/>
              </a:rPr>
              <a:t>--TTCGACTGATCAGCTACGCTT</a:t>
            </a:r>
            <a:r>
              <a:rPr lang="en-US" sz="1491" b="1" u="sng" dirty="0">
                <a:solidFill>
                  <a:schemeClr val="bg1">
                    <a:lumMod val="75000"/>
                  </a:schemeClr>
                </a:solidFill>
                <a:latin typeface="Courier New" panose="02070309020205020404" pitchFamily="49" charset="0"/>
                <a:cs typeface="Courier New" panose="02070309020205020404" pitchFamily="49" charset="0"/>
              </a:rPr>
              <a:t>ACACG</a:t>
            </a:r>
            <a:r>
              <a:rPr lang="en-US" sz="1491" dirty="0">
                <a:solidFill>
                  <a:schemeClr val="bg1">
                    <a:lumMod val="75000"/>
                  </a:schemeClr>
                </a:solidFill>
                <a:latin typeface="Courier New" panose="02070309020205020404" pitchFamily="49" charset="0"/>
                <a:cs typeface="Courier New" panose="02070309020205020404" pitchFamily="49" charset="0"/>
              </a:rPr>
              <a:t>CCACG--</a:t>
            </a:r>
          </a:p>
        </p:txBody>
      </p:sp>
      <p:sp>
        <p:nvSpPr>
          <p:cNvPr id="8" name="Rectangle 7">
            <a:extLst>
              <a:ext uri="{FF2B5EF4-FFF2-40B4-BE49-F238E27FC236}">
                <a16:creationId xmlns:a16="http://schemas.microsoft.com/office/drawing/2014/main" id="{7956ECBB-E782-42C6-B751-E390C7C772AB}"/>
              </a:ext>
            </a:extLst>
          </p:cNvPr>
          <p:cNvSpPr/>
          <p:nvPr/>
        </p:nvSpPr>
        <p:spPr>
          <a:xfrm>
            <a:off x="6652207" y="4808024"/>
            <a:ext cx="5000782" cy="2157129"/>
          </a:xfrm>
          <a:prstGeom prst="rect">
            <a:avLst/>
          </a:prstGeom>
        </p:spPr>
        <p:txBody>
          <a:bodyPr wrap="square">
            <a:spAutoFit/>
          </a:bodyPr>
          <a:lstStyle/>
          <a:p>
            <a:r>
              <a:rPr lang="en-US" sz="1491" dirty="0">
                <a:solidFill>
                  <a:schemeClr val="bg1">
                    <a:lumMod val="75000"/>
                  </a:schemeClr>
                </a:solidFill>
                <a:latin typeface="Courier New" panose="02070309020205020404" pitchFamily="49" charset="0"/>
                <a:cs typeface="Courier New" panose="02070309020205020404" pitchFamily="49" charset="0"/>
              </a:rPr>
              <a:t>--AAG</a:t>
            </a:r>
            <a:r>
              <a:rPr lang="en-US" sz="1491" b="1" u="sng" dirty="0">
                <a:solidFill>
                  <a:schemeClr val="bg1">
                    <a:lumMod val="75000"/>
                  </a:schemeClr>
                </a:solidFill>
                <a:latin typeface="Courier New" panose="02070309020205020404" pitchFamily="49" charset="0"/>
                <a:cs typeface="Courier New" panose="02070309020205020404" pitchFamily="49" charset="0"/>
              </a:rPr>
              <a:t>CTGAC</a:t>
            </a:r>
            <a:r>
              <a:rPr lang="en-US" sz="1491" dirty="0">
                <a:solidFill>
                  <a:schemeClr val="bg1">
                    <a:lumMod val="75000"/>
                  </a:schemeClr>
                </a:solidFill>
                <a:latin typeface="Courier New" panose="02070309020205020404" pitchFamily="49" charset="0"/>
                <a:cs typeface="Courier New" panose="02070309020205020404" pitchFamily="49" charset="0"/>
              </a:rPr>
              <a:t>TAGTCGATGCGAATGTGCGGTGC--</a:t>
            </a:r>
          </a:p>
          <a:p>
            <a:endParaRPr lang="en-US" sz="1491" dirty="0">
              <a:solidFill>
                <a:srgbClr val="FF0000"/>
              </a:solidFill>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r>
              <a:rPr lang="en-US" sz="1491" b="1" dirty="0">
                <a:solidFill>
                  <a:srgbClr val="FFA41D"/>
                </a:solidFill>
                <a:latin typeface="Courier New" panose="02070309020205020404" pitchFamily="49" charset="0"/>
                <a:cs typeface="Courier New" panose="02070309020205020404" pitchFamily="49" charset="0"/>
              </a:rPr>
              <a:t>TAGTCGATGCGAATGTGC</a:t>
            </a:r>
          </a:p>
          <a:p>
            <a:r>
              <a:rPr lang="en-US" sz="1491" b="1" dirty="0">
                <a:solidFill>
                  <a:srgbClr val="00B050"/>
                </a:solidFill>
                <a:latin typeface="Courier New" panose="02070309020205020404" pitchFamily="49" charset="0"/>
                <a:cs typeface="Courier New" panose="02070309020205020404" pitchFamily="49" charset="0"/>
              </a:rPr>
              <a:t>--TTCGACTGATCAGCTACGCTT</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highlight>
                <a:srgbClr val="00FF00"/>
              </a:highlight>
            </a:endParaRPr>
          </a:p>
          <a:p>
            <a:endParaRPr lang="en-US" sz="1491" dirty="0">
              <a:latin typeface="Courier New" panose="02070309020205020404" pitchFamily="49" charset="0"/>
              <a:cs typeface="Courier New" panose="02070309020205020404" pitchFamily="49" charset="0"/>
            </a:endParaRPr>
          </a:p>
          <a:p>
            <a:r>
              <a:rPr lang="en-US" sz="1491" baseline="30000"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r>
              <a:rPr lang="en-US" sz="1491" b="1" dirty="0">
                <a:solidFill>
                  <a:srgbClr val="C00000"/>
                </a:solidFill>
                <a:latin typeface="Courier New" panose="02070309020205020404" pitchFamily="49" charset="0"/>
                <a:cs typeface="Courier New" panose="02070309020205020404" pitchFamily="49" charset="0"/>
              </a:rPr>
              <a:t>TAGTCGATGCGAATGTGCGGTGC--</a:t>
            </a:r>
          </a:p>
          <a:p>
            <a:r>
              <a:rPr lang="en-US" sz="1491" dirty="0">
                <a:latin typeface="Courier New" panose="02070309020205020404" pitchFamily="49" charset="0"/>
                <a:cs typeface="Courier New" panose="02070309020205020404" pitchFamily="49" charset="0"/>
              </a:rPr>
              <a:t>      </a:t>
            </a:r>
            <a:r>
              <a:rPr lang="en-US" sz="1491" b="1" dirty="0">
                <a:solidFill>
                  <a:srgbClr val="00B050"/>
                </a:solidFill>
                <a:latin typeface="Courier New" panose="02070309020205020404" pitchFamily="49" charset="0"/>
                <a:cs typeface="Courier New" panose="02070309020205020404" pitchFamily="49" charset="0"/>
              </a:rPr>
              <a:t>GACTGATCAGCTACGCTT</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solidFill>
                <a:srgbClr val="FF0000"/>
              </a:solidFill>
              <a:highlight>
                <a:srgbClr val="00FF00"/>
              </a:highlight>
              <a:latin typeface="Courier New" panose="02070309020205020404" pitchFamily="49" charset="0"/>
              <a:cs typeface="Courier New" panose="02070309020205020404" pitchFamily="49" charset="0"/>
            </a:endParaRPr>
          </a:p>
          <a:p>
            <a:endParaRPr lang="en-US" sz="1491" dirty="0">
              <a:solidFill>
                <a:srgbClr val="FF0000"/>
              </a:solidFill>
              <a:latin typeface="Courier New" panose="02070309020205020404" pitchFamily="49" charset="0"/>
              <a:cs typeface="Courier New" panose="02070309020205020404" pitchFamily="49" charset="0"/>
            </a:endParaRPr>
          </a:p>
          <a:p>
            <a:r>
              <a:rPr lang="en-US" sz="1491" dirty="0">
                <a:solidFill>
                  <a:schemeClr val="bg1">
                    <a:lumMod val="75000"/>
                  </a:schemeClr>
                </a:solidFill>
                <a:latin typeface="Courier New" panose="02070309020205020404" pitchFamily="49" charset="0"/>
                <a:cs typeface="Courier New" panose="02070309020205020404" pitchFamily="49" charset="0"/>
              </a:rPr>
              <a:t>--TTCGACTGATCAGCTACGCTT</a:t>
            </a:r>
            <a:r>
              <a:rPr lang="en-US" sz="1491" b="1" u="sng" dirty="0">
                <a:solidFill>
                  <a:schemeClr val="bg1">
                    <a:lumMod val="75000"/>
                  </a:schemeClr>
                </a:solidFill>
                <a:latin typeface="Courier New" panose="02070309020205020404" pitchFamily="49" charset="0"/>
                <a:cs typeface="Courier New" panose="02070309020205020404" pitchFamily="49" charset="0"/>
              </a:rPr>
              <a:t>ACACG</a:t>
            </a:r>
            <a:r>
              <a:rPr lang="en-US" sz="1491" dirty="0">
                <a:solidFill>
                  <a:schemeClr val="bg1">
                    <a:lumMod val="75000"/>
                  </a:schemeClr>
                </a:solidFill>
                <a:latin typeface="Courier New" panose="02070309020205020404" pitchFamily="49" charset="0"/>
                <a:cs typeface="Courier New" panose="02070309020205020404" pitchFamily="49" charset="0"/>
              </a:rPr>
              <a:t>CCACG--</a:t>
            </a:r>
          </a:p>
        </p:txBody>
      </p:sp>
      <p:cxnSp>
        <p:nvCxnSpPr>
          <p:cNvPr id="10" name="Straight Arrow Connector 9">
            <a:extLst>
              <a:ext uri="{FF2B5EF4-FFF2-40B4-BE49-F238E27FC236}">
                <a16:creationId xmlns:a16="http://schemas.microsoft.com/office/drawing/2014/main" id="{1A041C50-76E0-4C33-AE34-CC3D636F04C7}"/>
              </a:ext>
            </a:extLst>
          </p:cNvPr>
          <p:cNvCxnSpPr/>
          <p:nvPr/>
        </p:nvCxnSpPr>
        <p:spPr>
          <a:xfrm>
            <a:off x="4489577" y="1659047"/>
            <a:ext cx="0" cy="4214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9AAA462-A2ED-4955-A312-D3038C4C6022}"/>
              </a:ext>
            </a:extLst>
          </p:cNvPr>
          <p:cNvCxnSpPr/>
          <p:nvPr/>
        </p:nvCxnSpPr>
        <p:spPr>
          <a:xfrm>
            <a:off x="4399278" y="3509448"/>
            <a:ext cx="0" cy="3875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C0AFE1C-4F7E-4EA1-AC28-29D4F2808555}"/>
              </a:ext>
            </a:extLst>
          </p:cNvPr>
          <p:cNvCxnSpPr>
            <a:cxnSpLocks/>
          </p:cNvCxnSpPr>
          <p:nvPr/>
        </p:nvCxnSpPr>
        <p:spPr>
          <a:xfrm flipV="1">
            <a:off x="6234934" y="1758827"/>
            <a:ext cx="453999" cy="27433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5DD569D-4E86-423C-9C16-C2A07DF3A23A}"/>
              </a:ext>
            </a:extLst>
          </p:cNvPr>
          <p:cNvCxnSpPr/>
          <p:nvPr/>
        </p:nvCxnSpPr>
        <p:spPr>
          <a:xfrm>
            <a:off x="8569978" y="3874233"/>
            <a:ext cx="0" cy="2583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AA9E7E0-872D-42E2-A211-7B1DB744729F}"/>
              </a:ext>
            </a:extLst>
          </p:cNvPr>
          <p:cNvSpPr/>
          <p:nvPr/>
        </p:nvSpPr>
        <p:spPr>
          <a:xfrm>
            <a:off x="505834" y="6008905"/>
            <a:ext cx="3910201" cy="551177"/>
          </a:xfrm>
          <a:prstGeom prst="rect">
            <a:avLst/>
          </a:prstGeom>
        </p:spPr>
        <p:txBody>
          <a:bodyPr wrap="square">
            <a:spAutoFit/>
          </a:bodyPr>
          <a:lstStyle/>
          <a:p>
            <a:r>
              <a:rPr lang="en-US" sz="1491" b="1" u="sng" dirty="0">
                <a:highlight>
                  <a:srgbClr val="FFFF00"/>
                </a:highlight>
                <a:latin typeface="Courier New" panose="02070309020205020404" pitchFamily="49" charset="0"/>
                <a:cs typeface="Courier New" panose="02070309020205020404" pitchFamily="49" charset="0"/>
              </a:rPr>
              <a:t>CTGAC</a:t>
            </a:r>
            <a:r>
              <a:rPr lang="en-US" sz="1491" dirty="0">
                <a:latin typeface="Courier New" panose="02070309020205020404" pitchFamily="49" charset="0"/>
                <a:cs typeface="Courier New" panose="02070309020205020404" pitchFamily="49" charset="0"/>
              </a:rPr>
              <a:t>TAGTCGATGCGAATGTGC</a:t>
            </a:r>
          </a:p>
          <a:p>
            <a:r>
              <a:rPr lang="en-US" sz="1491" dirty="0">
                <a:latin typeface="Courier New" panose="02070309020205020404" pitchFamily="49" charset="0"/>
                <a:cs typeface="Courier New" panose="02070309020205020404" pitchFamily="49" charset="0"/>
              </a:rPr>
              <a:t>GACTGATCAGCTACGCTT</a:t>
            </a:r>
            <a:r>
              <a:rPr lang="en-US" sz="1491" b="1" u="sng" dirty="0">
                <a:highlight>
                  <a:srgbClr val="00FF00"/>
                </a:highlight>
                <a:latin typeface="Courier New" panose="02070309020205020404" pitchFamily="49" charset="0"/>
                <a:cs typeface="Courier New" panose="02070309020205020404" pitchFamily="49" charset="0"/>
              </a:rPr>
              <a:t>ACACG</a:t>
            </a:r>
            <a:endParaRPr lang="en-US" sz="1491" dirty="0">
              <a:highlight>
                <a:srgbClr val="00FF00"/>
              </a:highlight>
              <a:latin typeface="Courier New" panose="02070309020205020404" pitchFamily="49" charset="0"/>
              <a:cs typeface="Courier New" panose="02070309020205020404" pitchFamily="49" charset="0"/>
            </a:endParaRPr>
          </a:p>
        </p:txBody>
      </p:sp>
      <p:sp>
        <p:nvSpPr>
          <p:cNvPr id="11" name="TextBox 10">
            <a:extLst>
              <a:ext uri="{FF2B5EF4-FFF2-40B4-BE49-F238E27FC236}">
                <a16:creationId xmlns:a16="http://schemas.microsoft.com/office/drawing/2014/main" id="{E5DFF1BA-406E-4A60-951B-F8DE6A525D2C}"/>
              </a:ext>
            </a:extLst>
          </p:cNvPr>
          <p:cNvSpPr txBox="1"/>
          <p:nvPr/>
        </p:nvSpPr>
        <p:spPr>
          <a:xfrm>
            <a:off x="1437005" y="590107"/>
            <a:ext cx="754181" cy="354584"/>
          </a:xfrm>
          <a:prstGeom prst="rect">
            <a:avLst/>
          </a:prstGeom>
          <a:noFill/>
        </p:spPr>
        <p:txBody>
          <a:bodyPr wrap="none" rtlCol="0">
            <a:spAutoFit/>
          </a:bodyPr>
          <a:lstStyle/>
          <a:p>
            <a:r>
              <a:rPr lang="en-US" sz="1704" dirty="0"/>
              <a:t>Cycle I</a:t>
            </a:r>
          </a:p>
        </p:txBody>
      </p:sp>
      <p:sp>
        <p:nvSpPr>
          <p:cNvPr id="13" name="TextBox 12">
            <a:extLst>
              <a:ext uri="{FF2B5EF4-FFF2-40B4-BE49-F238E27FC236}">
                <a16:creationId xmlns:a16="http://schemas.microsoft.com/office/drawing/2014/main" id="{52A78487-F7B2-4B89-A004-DCE9AC782B57}"/>
              </a:ext>
            </a:extLst>
          </p:cNvPr>
          <p:cNvSpPr txBox="1"/>
          <p:nvPr/>
        </p:nvSpPr>
        <p:spPr>
          <a:xfrm>
            <a:off x="2306476" y="5119023"/>
            <a:ext cx="4339201" cy="408125"/>
          </a:xfrm>
          <a:prstGeom prst="rect">
            <a:avLst/>
          </a:prstGeom>
          <a:noFill/>
        </p:spPr>
        <p:txBody>
          <a:bodyPr wrap="none" rtlCol="0">
            <a:spAutoFit/>
          </a:bodyPr>
          <a:lstStyle/>
          <a:p>
            <a:r>
              <a:rPr lang="en-US" sz="2052" dirty="0">
                <a:solidFill>
                  <a:srgbClr val="C00000"/>
                </a:solidFill>
              </a:rPr>
              <a:t>So far - defined one end of the product</a:t>
            </a:r>
          </a:p>
        </p:txBody>
      </p:sp>
      <p:sp>
        <p:nvSpPr>
          <p:cNvPr id="17" name="TextBox 16">
            <a:extLst>
              <a:ext uri="{FF2B5EF4-FFF2-40B4-BE49-F238E27FC236}">
                <a16:creationId xmlns:a16="http://schemas.microsoft.com/office/drawing/2014/main" id="{288E746B-C937-4A99-8BBD-F69AFA35F0E1}"/>
              </a:ext>
            </a:extLst>
          </p:cNvPr>
          <p:cNvSpPr txBox="1"/>
          <p:nvPr/>
        </p:nvSpPr>
        <p:spPr>
          <a:xfrm>
            <a:off x="6461933" y="665110"/>
            <a:ext cx="808683" cy="354584"/>
          </a:xfrm>
          <a:prstGeom prst="rect">
            <a:avLst/>
          </a:prstGeom>
          <a:noFill/>
        </p:spPr>
        <p:txBody>
          <a:bodyPr wrap="none" rtlCol="0">
            <a:spAutoFit/>
          </a:bodyPr>
          <a:lstStyle/>
          <a:p>
            <a:r>
              <a:rPr lang="en-US" sz="1704" dirty="0"/>
              <a:t>Cycle II</a:t>
            </a:r>
          </a:p>
        </p:txBody>
      </p:sp>
      <p:sp>
        <p:nvSpPr>
          <p:cNvPr id="19" name="TextBox 18">
            <a:extLst>
              <a:ext uri="{FF2B5EF4-FFF2-40B4-BE49-F238E27FC236}">
                <a16:creationId xmlns:a16="http://schemas.microsoft.com/office/drawing/2014/main" id="{95257EEE-EE56-4425-A880-405C646932F8}"/>
              </a:ext>
            </a:extLst>
          </p:cNvPr>
          <p:cNvSpPr txBox="1"/>
          <p:nvPr/>
        </p:nvSpPr>
        <p:spPr>
          <a:xfrm>
            <a:off x="10806472" y="4869520"/>
            <a:ext cx="1947624" cy="1039708"/>
          </a:xfrm>
          <a:prstGeom prst="rect">
            <a:avLst/>
          </a:prstGeom>
          <a:noFill/>
        </p:spPr>
        <p:txBody>
          <a:bodyPr wrap="square" rtlCol="0">
            <a:spAutoFit/>
          </a:bodyPr>
          <a:lstStyle/>
          <a:p>
            <a:r>
              <a:rPr lang="en-US" sz="2052" dirty="0">
                <a:solidFill>
                  <a:srgbClr val="C00000"/>
                </a:solidFill>
              </a:rPr>
              <a:t>Now have one strand of the product</a:t>
            </a:r>
          </a:p>
        </p:txBody>
      </p:sp>
      <p:cxnSp>
        <p:nvCxnSpPr>
          <p:cNvPr id="21" name="Straight Arrow Connector 20">
            <a:extLst>
              <a:ext uri="{FF2B5EF4-FFF2-40B4-BE49-F238E27FC236}">
                <a16:creationId xmlns:a16="http://schemas.microsoft.com/office/drawing/2014/main" id="{F656BD22-37AC-4359-B9CC-7B598D42A95F}"/>
              </a:ext>
            </a:extLst>
          </p:cNvPr>
          <p:cNvCxnSpPr/>
          <p:nvPr/>
        </p:nvCxnSpPr>
        <p:spPr>
          <a:xfrm>
            <a:off x="8726791" y="2239685"/>
            <a:ext cx="0" cy="2583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CA6D30E-D686-46C6-88CD-56F7952B918F}"/>
              </a:ext>
            </a:extLst>
          </p:cNvPr>
          <p:cNvSpPr txBox="1"/>
          <p:nvPr/>
        </p:nvSpPr>
        <p:spPr>
          <a:xfrm>
            <a:off x="646459" y="5537356"/>
            <a:ext cx="1352934" cy="354584"/>
          </a:xfrm>
          <a:prstGeom prst="rect">
            <a:avLst/>
          </a:prstGeom>
          <a:noFill/>
        </p:spPr>
        <p:txBody>
          <a:bodyPr wrap="none" rtlCol="0">
            <a:spAutoFit/>
          </a:bodyPr>
          <a:lstStyle/>
          <a:p>
            <a:r>
              <a:rPr lang="en-US" sz="1704" dirty="0"/>
              <a:t>Final Product</a:t>
            </a:r>
          </a:p>
        </p:txBody>
      </p:sp>
      <p:cxnSp>
        <p:nvCxnSpPr>
          <p:cNvPr id="24" name="Straight Arrow Connector 23">
            <a:extLst>
              <a:ext uri="{FF2B5EF4-FFF2-40B4-BE49-F238E27FC236}">
                <a16:creationId xmlns:a16="http://schemas.microsoft.com/office/drawing/2014/main" id="{0DFBB86C-213A-4EA9-A1D4-27B157B4BC2B}"/>
              </a:ext>
            </a:extLst>
          </p:cNvPr>
          <p:cNvCxnSpPr>
            <a:cxnSpLocks/>
          </p:cNvCxnSpPr>
          <p:nvPr/>
        </p:nvCxnSpPr>
        <p:spPr>
          <a:xfrm>
            <a:off x="2685036" y="1088216"/>
            <a:ext cx="2508629" cy="85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63094CA-E028-4D27-987D-5B728CA01E1A}"/>
              </a:ext>
            </a:extLst>
          </p:cNvPr>
          <p:cNvSpPr txBox="1"/>
          <p:nvPr/>
        </p:nvSpPr>
        <p:spPr>
          <a:xfrm>
            <a:off x="3114659" y="1714648"/>
            <a:ext cx="1460143" cy="288990"/>
          </a:xfrm>
          <a:prstGeom prst="rect">
            <a:avLst/>
          </a:prstGeom>
          <a:noFill/>
        </p:spPr>
        <p:txBody>
          <a:bodyPr wrap="none" rtlCol="0">
            <a:spAutoFit/>
          </a:bodyPr>
          <a:lstStyle/>
          <a:p>
            <a:r>
              <a:rPr lang="en-US" sz="1278" dirty="0"/>
              <a:t>Denature &amp; Anneal</a:t>
            </a:r>
          </a:p>
        </p:txBody>
      </p:sp>
      <p:sp>
        <p:nvSpPr>
          <p:cNvPr id="25" name="TextBox 24">
            <a:extLst>
              <a:ext uri="{FF2B5EF4-FFF2-40B4-BE49-F238E27FC236}">
                <a16:creationId xmlns:a16="http://schemas.microsoft.com/office/drawing/2014/main" id="{3483AEE3-693B-41C5-B3F0-28FB0173B883}"/>
              </a:ext>
            </a:extLst>
          </p:cNvPr>
          <p:cNvSpPr txBox="1"/>
          <p:nvPr/>
        </p:nvSpPr>
        <p:spPr>
          <a:xfrm>
            <a:off x="8918059" y="2239684"/>
            <a:ext cx="1460143" cy="288990"/>
          </a:xfrm>
          <a:prstGeom prst="rect">
            <a:avLst/>
          </a:prstGeom>
          <a:noFill/>
        </p:spPr>
        <p:txBody>
          <a:bodyPr wrap="none" rtlCol="0">
            <a:spAutoFit/>
          </a:bodyPr>
          <a:lstStyle/>
          <a:p>
            <a:r>
              <a:rPr lang="en-US" sz="1278" dirty="0"/>
              <a:t>Denature &amp; Anneal</a:t>
            </a:r>
          </a:p>
        </p:txBody>
      </p:sp>
      <p:sp>
        <p:nvSpPr>
          <p:cNvPr id="23" name="TextBox 22">
            <a:extLst>
              <a:ext uri="{FF2B5EF4-FFF2-40B4-BE49-F238E27FC236}">
                <a16:creationId xmlns:a16="http://schemas.microsoft.com/office/drawing/2014/main" id="{6D7ECC4E-0A96-4C64-81C5-D0AAF6867F80}"/>
              </a:ext>
            </a:extLst>
          </p:cNvPr>
          <p:cNvSpPr txBox="1"/>
          <p:nvPr/>
        </p:nvSpPr>
        <p:spPr>
          <a:xfrm>
            <a:off x="3139862" y="3447471"/>
            <a:ext cx="955518" cy="288990"/>
          </a:xfrm>
          <a:prstGeom prst="rect">
            <a:avLst/>
          </a:prstGeom>
          <a:noFill/>
        </p:spPr>
        <p:txBody>
          <a:bodyPr wrap="none" rtlCol="0">
            <a:spAutoFit/>
          </a:bodyPr>
          <a:lstStyle/>
          <a:p>
            <a:r>
              <a:rPr lang="en-US" sz="1278" dirty="0"/>
              <a:t>Polymerase</a:t>
            </a:r>
          </a:p>
        </p:txBody>
      </p:sp>
      <p:sp>
        <p:nvSpPr>
          <p:cNvPr id="26" name="TextBox 25">
            <a:extLst>
              <a:ext uri="{FF2B5EF4-FFF2-40B4-BE49-F238E27FC236}">
                <a16:creationId xmlns:a16="http://schemas.microsoft.com/office/drawing/2014/main" id="{58BCC8D1-1C7F-4980-AE49-A224840E96DE}"/>
              </a:ext>
            </a:extLst>
          </p:cNvPr>
          <p:cNvSpPr txBox="1"/>
          <p:nvPr/>
        </p:nvSpPr>
        <p:spPr>
          <a:xfrm>
            <a:off x="7312622" y="3897029"/>
            <a:ext cx="955518" cy="288990"/>
          </a:xfrm>
          <a:prstGeom prst="rect">
            <a:avLst/>
          </a:prstGeom>
          <a:noFill/>
        </p:spPr>
        <p:txBody>
          <a:bodyPr wrap="none" rtlCol="0">
            <a:spAutoFit/>
          </a:bodyPr>
          <a:lstStyle/>
          <a:p>
            <a:r>
              <a:rPr lang="en-US" sz="1278" dirty="0"/>
              <a:t>Polymerase</a:t>
            </a:r>
          </a:p>
        </p:txBody>
      </p:sp>
      <p:sp>
        <p:nvSpPr>
          <p:cNvPr id="4" name="TextBox 3">
            <a:extLst>
              <a:ext uri="{FF2B5EF4-FFF2-40B4-BE49-F238E27FC236}">
                <a16:creationId xmlns:a16="http://schemas.microsoft.com/office/drawing/2014/main" id="{6223615B-F106-4515-B31F-277620CAA9E2}"/>
              </a:ext>
            </a:extLst>
          </p:cNvPr>
          <p:cNvSpPr txBox="1"/>
          <p:nvPr/>
        </p:nvSpPr>
        <p:spPr>
          <a:xfrm>
            <a:off x="2962552" y="54213"/>
            <a:ext cx="7181325" cy="551241"/>
          </a:xfrm>
          <a:prstGeom prst="rect">
            <a:avLst/>
          </a:prstGeom>
          <a:noFill/>
        </p:spPr>
        <p:txBody>
          <a:bodyPr wrap="none" rtlCol="0">
            <a:spAutoFit/>
          </a:bodyPr>
          <a:lstStyle/>
          <a:p>
            <a:r>
              <a:rPr lang="en-US" sz="2982" dirty="0"/>
              <a:t>Detailed Events During First Three PCR Cycles</a:t>
            </a:r>
          </a:p>
        </p:txBody>
      </p:sp>
      <p:cxnSp>
        <p:nvCxnSpPr>
          <p:cNvPr id="27" name="Straight Arrow Connector 26">
            <a:extLst>
              <a:ext uri="{FF2B5EF4-FFF2-40B4-BE49-F238E27FC236}">
                <a16:creationId xmlns:a16="http://schemas.microsoft.com/office/drawing/2014/main" id="{1865B307-E943-6EBE-9DD1-88FCC8D36B81}"/>
              </a:ext>
            </a:extLst>
          </p:cNvPr>
          <p:cNvCxnSpPr/>
          <p:nvPr/>
        </p:nvCxnSpPr>
        <p:spPr>
          <a:xfrm flipH="1">
            <a:off x="10094173" y="5380037"/>
            <a:ext cx="5680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D783AB4-43BC-D97A-2B64-CE0C0900CF72}"/>
              </a:ext>
            </a:extLst>
          </p:cNvPr>
          <p:cNvCxnSpPr/>
          <p:nvPr/>
        </p:nvCxnSpPr>
        <p:spPr>
          <a:xfrm flipH="1">
            <a:off x="10378201" y="5684040"/>
            <a:ext cx="428271" cy="582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7056F97-93BA-843B-F32E-061186167D22}"/>
              </a:ext>
            </a:extLst>
          </p:cNvPr>
          <p:cNvSpPr txBox="1"/>
          <p:nvPr/>
        </p:nvSpPr>
        <p:spPr>
          <a:xfrm>
            <a:off x="207917" y="1747405"/>
            <a:ext cx="1977450" cy="2739211"/>
          </a:xfrm>
          <a:prstGeom prst="rect">
            <a:avLst/>
          </a:prstGeom>
          <a:noFill/>
        </p:spPr>
        <p:txBody>
          <a:bodyPr wrap="square" rtlCol="0">
            <a:spAutoFit/>
          </a:bodyPr>
          <a:lstStyle/>
          <a:p>
            <a:pPr>
              <a:spcBef>
                <a:spcPts val="600"/>
              </a:spcBef>
            </a:pPr>
            <a:r>
              <a:rPr lang="en-US" sz="1800" dirty="0">
                <a:latin typeface="Arial" panose="020B0604020202020204" pitchFamily="34" charset="0"/>
                <a:cs typeface="Arial" panose="020B0604020202020204" pitchFamily="34" charset="0"/>
              </a:rPr>
              <a:t>Note:</a:t>
            </a:r>
          </a:p>
          <a:p>
            <a:pPr marL="285750" indent="-285750">
              <a:spcBef>
                <a:spcPts val="600"/>
              </a:spcBef>
              <a:buFont typeface="Arial" panose="020B0604020202020204" pitchFamily="34" charset="0"/>
              <a:buChar char="•"/>
            </a:pPr>
            <a:r>
              <a:rPr lang="en-US" sz="1800" dirty="0">
                <a:latin typeface="Arial" panose="020B0604020202020204" pitchFamily="34" charset="0"/>
                <a:cs typeface="Arial" panose="020B0604020202020204" pitchFamily="34" charset="0"/>
              </a:rPr>
              <a:t>Polymerization starts at the primer (add to 3’-OH)</a:t>
            </a:r>
          </a:p>
          <a:p>
            <a:pPr marL="285750" indent="-285750">
              <a:spcBef>
                <a:spcPts val="600"/>
              </a:spcBef>
              <a:buFont typeface="Arial" panose="020B0604020202020204" pitchFamily="34" charset="0"/>
              <a:buChar char="•"/>
            </a:pPr>
            <a:r>
              <a:rPr lang="en-US" sz="1800" dirty="0">
                <a:latin typeface="Arial" panose="020B0604020202020204" pitchFamily="34" charset="0"/>
                <a:cs typeface="Arial" panose="020B0604020202020204" pitchFamily="34" charset="0"/>
              </a:rPr>
              <a:t>Polymerase always goes to the end of the template.</a:t>
            </a:r>
          </a:p>
        </p:txBody>
      </p:sp>
      <p:sp>
        <p:nvSpPr>
          <p:cNvPr id="30" name="Date Placeholder 29">
            <a:extLst>
              <a:ext uri="{FF2B5EF4-FFF2-40B4-BE49-F238E27FC236}">
                <a16:creationId xmlns:a16="http://schemas.microsoft.com/office/drawing/2014/main" id="{1BF14ED8-7EDB-44A0-C159-78E29FECF038}"/>
              </a:ext>
            </a:extLst>
          </p:cNvPr>
          <p:cNvSpPr>
            <a:spLocks noGrp="1"/>
          </p:cNvSpPr>
          <p:nvPr>
            <p:ph type="dt" sz="half" idx="10"/>
          </p:nvPr>
        </p:nvSpPr>
        <p:spPr/>
        <p:txBody>
          <a:bodyPr/>
          <a:lstStyle/>
          <a:p>
            <a:fld id="{FA2C9991-082A-4F91-8052-78235D084B3F}" type="datetime1">
              <a:rPr lang="en-US" smtClean="0"/>
              <a:t>1/25/2025</a:t>
            </a:fld>
            <a:endParaRPr lang="en-US"/>
          </a:p>
        </p:txBody>
      </p:sp>
      <p:sp>
        <p:nvSpPr>
          <p:cNvPr id="31" name="Footer Placeholder 30">
            <a:extLst>
              <a:ext uri="{FF2B5EF4-FFF2-40B4-BE49-F238E27FC236}">
                <a16:creationId xmlns:a16="http://schemas.microsoft.com/office/drawing/2014/main" id="{6F27BC4C-E764-5B36-0FAF-B7C040C8557D}"/>
              </a:ext>
            </a:extLst>
          </p:cNvPr>
          <p:cNvSpPr>
            <a:spLocks noGrp="1"/>
          </p:cNvSpPr>
          <p:nvPr>
            <p:ph type="ftr" sz="quarter" idx="11"/>
          </p:nvPr>
        </p:nvSpPr>
        <p:spPr/>
        <p:txBody>
          <a:bodyPr/>
          <a:lstStyle/>
          <a:p>
            <a:r>
              <a:rPr lang="en-US"/>
              <a:t>Drugs and Disease Spring 2025 - Lecture 3</a:t>
            </a:r>
          </a:p>
        </p:txBody>
      </p:sp>
      <p:sp>
        <p:nvSpPr>
          <p:cNvPr id="32" name="Slide Number Placeholder 31">
            <a:extLst>
              <a:ext uri="{FF2B5EF4-FFF2-40B4-BE49-F238E27FC236}">
                <a16:creationId xmlns:a16="http://schemas.microsoft.com/office/drawing/2014/main" id="{B37881A9-89AF-4038-70FE-B20034627E20}"/>
              </a:ext>
            </a:extLst>
          </p:cNvPr>
          <p:cNvSpPr>
            <a:spLocks noGrp="1"/>
          </p:cNvSpPr>
          <p:nvPr>
            <p:ph type="sldNum" sz="quarter" idx="12"/>
          </p:nvPr>
        </p:nvSpPr>
        <p:spPr/>
        <p:txBody>
          <a:bodyPr/>
          <a:lstStyle/>
          <a:p>
            <a:fld id="{DC3BB032-4020-48F4-953B-341806DC4A2B}" type="slidenum">
              <a:rPr lang="en-US" smtClean="0"/>
              <a:t>61</a:t>
            </a:fld>
            <a:endParaRPr lang="en-US"/>
          </a:p>
        </p:txBody>
      </p:sp>
    </p:spTree>
    <p:extLst>
      <p:ext uri="{BB962C8B-B14F-4D97-AF65-F5344CB8AC3E}">
        <p14:creationId xmlns:p14="http://schemas.microsoft.com/office/powerpoint/2010/main" val="3416059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F285A1-4FB9-4E38-AA30-C7D4F1687822}"/>
              </a:ext>
            </a:extLst>
          </p:cNvPr>
          <p:cNvSpPr txBox="1"/>
          <p:nvPr/>
        </p:nvSpPr>
        <p:spPr>
          <a:xfrm>
            <a:off x="4597021" y="3020464"/>
            <a:ext cx="1747762" cy="3770263"/>
          </a:xfrm>
          <a:prstGeom prst="rect">
            <a:avLst/>
          </a:prstGeom>
          <a:noFill/>
        </p:spPr>
        <p:txBody>
          <a:bodyPr wrap="square" rtlCol="0">
            <a:spAutoFit/>
          </a:bodyPr>
          <a:lstStyle/>
          <a:p>
            <a:r>
              <a:rPr lang="en-US" sz="1800" dirty="0"/>
              <a:t>Now have complete PCR product.</a:t>
            </a:r>
          </a:p>
          <a:p>
            <a:r>
              <a:rPr lang="en-US" sz="1800" dirty="0"/>
              <a:t>The product will double in each of the following cycles.</a:t>
            </a:r>
          </a:p>
          <a:p>
            <a:pPr>
              <a:spcBef>
                <a:spcPts val="600"/>
              </a:spcBef>
            </a:pPr>
            <a:r>
              <a:rPr lang="en-US" sz="1800" dirty="0"/>
              <a:t>Note that the primers are the first bases at the ends of each strand of the PCR product.</a:t>
            </a:r>
          </a:p>
        </p:txBody>
      </p:sp>
      <p:cxnSp>
        <p:nvCxnSpPr>
          <p:cNvPr id="19" name="Straight Arrow Connector 18">
            <a:extLst>
              <a:ext uri="{FF2B5EF4-FFF2-40B4-BE49-F238E27FC236}">
                <a16:creationId xmlns:a16="http://schemas.microsoft.com/office/drawing/2014/main" id="{FE75D457-DEDE-4A3E-8FBC-FEB872EF8DB0}"/>
              </a:ext>
            </a:extLst>
          </p:cNvPr>
          <p:cNvCxnSpPr/>
          <p:nvPr/>
        </p:nvCxnSpPr>
        <p:spPr>
          <a:xfrm>
            <a:off x="3188694" y="2180661"/>
            <a:ext cx="0" cy="2924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271AFB2-605F-4EFD-B2C9-C31F9FAB7706}"/>
              </a:ext>
            </a:extLst>
          </p:cNvPr>
          <p:cNvCxnSpPr/>
          <p:nvPr/>
        </p:nvCxnSpPr>
        <p:spPr>
          <a:xfrm>
            <a:off x="2605825" y="4479872"/>
            <a:ext cx="0" cy="3229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2053358-DDBC-C268-8DC3-1CB13A3B4C9C}"/>
              </a:ext>
            </a:extLst>
          </p:cNvPr>
          <p:cNvGrpSpPr/>
          <p:nvPr/>
        </p:nvGrpSpPr>
        <p:grpSpPr>
          <a:xfrm>
            <a:off x="91281" y="560166"/>
            <a:ext cx="7030029" cy="6549878"/>
            <a:chOff x="264214" y="545967"/>
            <a:chExt cx="7030029" cy="6549878"/>
          </a:xfrm>
        </p:grpSpPr>
        <p:sp>
          <p:nvSpPr>
            <p:cNvPr id="2" name="TextBox 1">
              <a:extLst>
                <a:ext uri="{FF2B5EF4-FFF2-40B4-BE49-F238E27FC236}">
                  <a16:creationId xmlns:a16="http://schemas.microsoft.com/office/drawing/2014/main" id="{B3D1020D-EBD7-4760-8BF5-6AD907AD3180}"/>
                </a:ext>
              </a:extLst>
            </p:cNvPr>
            <p:cNvSpPr txBox="1"/>
            <p:nvPr/>
          </p:nvSpPr>
          <p:spPr>
            <a:xfrm>
              <a:off x="264214" y="545967"/>
              <a:ext cx="744819" cy="327141"/>
            </a:xfrm>
            <a:prstGeom prst="rect">
              <a:avLst/>
            </a:prstGeom>
            <a:noFill/>
          </p:spPr>
          <p:txBody>
            <a:bodyPr wrap="none" rtlCol="0">
              <a:spAutoFit/>
            </a:bodyPr>
            <a:lstStyle/>
            <a:p>
              <a:r>
                <a:rPr lang="en-US" sz="1526" dirty="0"/>
                <a:t>Cycle 3</a:t>
              </a:r>
            </a:p>
          </p:txBody>
        </p:sp>
        <p:sp>
          <p:nvSpPr>
            <p:cNvPr id="13" name="Rectangle 12">
              <a:extLst>
                <a:ext uri="{FF2B5EF4-FFF2-40B4-BE49-F238E27FC236}">
                  <a16:creationId xmlns:a16="http://schemas.microsoft.com/office/drawing/2014/main" id="{A1AACB9A-C40F-4B82-8AC4-48866DC2DF52}"/>
                </a:ext>
              </a:extLst>
            </p:cNvPr>
            <p:cNvSpPr/>
            <p:nvPr/>
          </p:nvSpPr>
          <p:spPr>
            <a:xfrm>
              <a:off x="385724" y="698512"/>
              <a:ext cx="6790771" cy="1698285"/>
            </a:xfrm>
            <a:prstGeom prst="rect">
              <a:avLst/>
            </a:prstGeom>
          </p:spPr>
          <p:txBody>
            <a:bodyPr>
              <a:spAutoFit/>
            </a:bodyPr>
            <a:lstStyle/>
            <a:p>
              <a:endParaRPr lang="en-US" sz="1491" dirty="0">
                <a:solidFill>
                  <a:srgbClr val="FF0000"/>
                </a:solidFill>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r>
                <a:rPr lang="en-US" sz="1491" b="1" dirty="0">
                  <a:solidFill>
                    <a:schemeClr val="accent6">
                      <a:lumMod val="75000"/>
                    </a:schemeClr>
                  </a:solidFill>
                  <a:latin typeface="Courier New" panose="02070309020205020404" pitchFamily="49" charset="0"/>
                  <a:cs typeface="Courier New" panose="02070309020205020404" pitchFamily="49" charset="0"/>
                </a:rPr>
                <a:t>TAGTCGATGCGAATGTGC</a:t>
              </a:r>
            </a:p>
            <a:p>
              <a:r>
                <a:rPr lang="en-US" sz="1491" b="1" dirty="0">
                  <a:solidFill>
                    <a:srgbClr val="00B050"/>
                  </a:solidFill>
                  <a:latin typeface="Courier New" panose="02070309020205020404" pitchFamily="49" charset="0"/>
                  <a:cs typeface="Courier New" panose="02070309020205020404" pitchFamily="49" charset="0"/>
                </a:rPr>
                <a:t>--TTCGACTGATCAGCTACGCTT</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highlight>
                  <a:srgbClr val="00FF00"/>
                </a:highlight>
              </a:endParaRPr>
            </a:p>
            <a:p>
              <a:endParaRPr lang="en-US" sz="1491" dirty="0">
                <a:latin typeface="Courier New" panose="02070309020205020404" pitchFamily="49" charset="0"/>
                <a:cs typeface="Courier New" panose="02070309020205020404" pitchFamily="49" charset="0"/>
              </a:endParaRPr>
            </a:p>
            <a:p>
              <a:r>
                <a:rPr lang="en-US" sz="1491" baseline="30000"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r>
                <a:rPr lang="en-US" sz="1491" b="1" dirty="0">
                  <a:solidFill>
                    <a:srgbClr val="C00000"/>
                  </a:solidFill>
                  <a:latin typeface="Courier New" panose="02070309020205020404" pitchFamily="49" charset="0"/>
                  <a:cs typeface="Courier New" panose="02070309020205020404" pitchFamily="49" charset="0"/>
                </a:rPr>
                <a:t>AGTCGATGCGAATGTGCGGTGC--</a:t>
              </a:r>
            </a:p>
            <a:p>
              <a:r>
                <a:rPr lang="en-US" sz="1491" dirty="0">
                  <a:latin typeface="Courier New" panose="02070309020205020404" pitchFamily="49" charset="0"/>
                  <a:cs typeface="Courier New" panose="02070309020205020404" pitchFamily="49" charset="0"/>
                </a:rPr>
                <a:t>      </a:t>
              </a:r>
              <a:r>
                <a:rPr lang="en-US" sz="1491" b="1" dirty="0">
                  <a:solidFill>
                    <a:srgbClr val="00B050"/>
                  </a:solidFill>
                  <a:latin typeface="Courier New" panose="02070309020205020404" pitchFamily="49" charset="0"/>
                  <a:cs typeface="Courier New" panose="02070309020205020404" pitchFamily="49" charset="0"/>
                </a:rPr>
                <a:t>GACTGTCAGCTACGCTT</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solidFill>
                  <a:srgbClr val="FF0000"/>
                </a:solidFill>
                <a:highlight>
                  <a:srgbClr val="00FF00"/>
                </a:highlight>
                <a:latin typeface="Courier New" panose="02070309020205020404" pitchFamily="49" charset="0"/>
                <a:cs typeface="Courier New" panose="02070309020205020404" pitchFamily="49" charset="0"/>
              </a:endParaRPr>
            </a:p>
            <a:p>
              <a:endParaRPr lang="en-US" sz="1491" dirty="0">
                <a:solidFill>
                  <a:srgbClr val="FF0000"/>
                </a:solidFill>
                <a:latin typeface="Courier New" panose="02070309020205020404" pitchFamily="49" charset="0"/>
                <a:cs typeface="Courier New" panose="02070309020205020404" pitchFamily="49" charset="0"/>
              </a:endParaRPr>
            </a:p>
          </p:txBody>
        </p:sp>
        <p:sp>
          <p:nvSpPr>
            <p:cNvPr id="15" name="Rectangle 14">
              <a:extLst>
                <a:ext uri="{FF2B5EF4-FFF2-40B4-BE49-F238E27FC236}">
                  <a16:creationId xmlns:a16="http://schemas.microsoft.com/office/drawing/2014/main" id="{30C3FD06-22B1-47F7-95F7-96F7D97DB801}"/>
                </a:ext>
              </a:extLst>
            </p:cNvPr>
            <p:cNvSpPr/>
            <p:nvPr/>
          </p:nvSpPr>
          <p:spPr>
            <a:xfrm>
              <a:off x="503472" y="2103719"/>
              <a:ext cx="6790771" cy="2615973"/>
            </a:xfrm>
            <a:prstGeom prst="rect">
              <a:avLst/>
            </a:prstGeom>
          </p:spPr>
          <p:txBody>
            <a:bodyPr>
              <a:spAutoFit/>
            </a:bodyPr>
            <a:lstStyle/>
            <a:p>
              <a:endParaRPr lang="en-US" sz="1491" dirty="0">
                <a:solidFill>
                  <a:srgbClr val="FF0000"/>
                </a:solidFill>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r>
                <a:rPr lang="en-US" sz="1491" b="1" dirty="0">
                  <a:solidFill>
                    <a:schemeClr val="accent6">
                      <a:lumMod val="75000"/>
                    </a:schemeClr>
                  </a:solidFill>
                  <a:latin typeface="Courier New" panose="02070309020205020404" pitchFamily="49" charset="0"/>
                  <a:cs typeface="Courier New" panose="02070309020205020404" pitchFamily="49" charset="0"/>
                </a:rPr>
                <a:t>TAGTCGATGCGAATGTGC</a:t>
              </a:r>
            </a:p>
            <a:p>
              <a:r>
                <a:rPr lang="en-US" sz="1491" b="1" dirty="0">
                  <a:latin typeface="Courier New" panose="02070309020205020404" pitchFamily="49" charset="0"/>
                  <a:cs typeface="Courier New" panose="02070309020205020404" pitchFamily="49" charset="0"/>
                </a:rPr>
                <a:t>                       </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solidFill>
                  <a:srgbClr val="FFA41D"/>
                </a:solidFill>
                <a:highlight>
                  <a:srgbClr val="00FF00"/>
                </a:highlight>
                <a:latin typeface="Courier New" panose="02070309020205020404" pitchFamily="49" charset="0"/>
                <a:cs typeface="Courier New" panose="02070309020205020404" pitchFamily="49" charset="0"/>
              </a:endParaRPr>
            </a:p>
            <a:p>
              <a:endParaRPr lang="en-US" sz="1491" b="1" dirty="0">
                <a:solidFill>
                  <a:srgbClr val="FFA41D"/>
                </a:solidFill>
                <a:latin typeface="Courier New" panose="02070309020205020404" pitchFamily="49" charset="0"/>
                <a:cs typeface="Courier New" panose="02070309020205020404" pitchFamily="49" charset="0"/>
              </a:endParaRPr>
            </a:p>
            <a:p>
              <a:r>
                <a:rPr lang="en-US" sz="1491" b="1" dirty="0">
                  <a:solidFill>
                    <a:schemeClr val="bg1">
                      <a:lumMod val="75000"/>
                    </a:schemeClr>
                  </a:solidFill>
                  <a:latin typeface="Courier New" panose="02070309020205020404" pitchFamily="49" charset="0"/>
                  <a:cs typeface="Courier New" panose="02070309020205020404" pitchFamily="49" charset="0"/>
                </a:rPr>
                <a:t>--TTCGACTGATCAGCTACGCTT</a:t>
              </a:r>
              <a:r>
                <a:rPr lang="en-US" sz="1491" b="1" dirty="0">
                  <a:solidFill>
                    <a:schemeClr val="bg1">
                      <a:lumMod val="75000"/>
                    </a:schemeClr>
                  </a:solidFill>
                  <a:highlight>
                    <a:srgbClr val="00FF00"/>
                  </a:highlight>
                  <a:latin typeface="Courier New" panose="02070309020205020404" pitchFamily="49" charset="0"/>
                  <a:cs typeface="Courier New" panose="02070309020205020404" pitchFamily="49" charset="0"/>
                </a:rPr>
                <a:t>ACACG5’</a:t>
              </a:r>
              <a:endParaRPr lang="en-US" sz="1491" b="1" dirty="0">
                <a:solidFill>
                  <a:schemeClr val="bg1">
                    <a:lumMod val="75000"/>
                  </a:schemeClr>
                </a:solidFill>
                <a:highlight>
                  <a:srgbClr val="00FF00"/>
                </a:highlight>
              </a:endParaRPr>
            </a:p>
            <a:p>
              <a:endParaRPr lang="en-US" sz="1491" dirty="0">
                <a:solidFill>
                  <a:schemeClr val="bg1">
                    <a:lumMod val="75000"/>
                  </a:schemeClr>
                </a:solidFill>
                <a:latin typeface="Courier New" panose="02070309020205020404" pitchFamily="49" charset="0"/>
                <a:cs typeface="Courier New" panose="02070309020205020404" pitchFamily="49" charset="0"/>
              </a:endParaRPr>
            </a:p>
            <a:p>
              <a:r>
                <a:rPr lang="en-US" sz="1491" baseline="30000" dirty="0">
                  <a:solidFill>
                    <a:schemeClr val="bg1">
                      <a:lumMod val="75000"/>
                    </a:schemeClr>
                  </a:solidFill>
                  <a:latin typeface="Courier New" panose="02070309020205020404" pitchFamily="49" charset="0"/>
                  <a:cs typeface="Courier New" panose="02070309020205020404" pitchFamily="49" charset="0"/>
                </a:rPr>
                <a:t>      </a:t>
              </a:r>
              <a:r>
                <a:rPr lang="en-US" sz="1491" dirty="0">
                  <a:solidFill>
                    <a:schemeClr val="bg1">
                      <a:lumMod val="75000"/>
                    </a:schemeClr>
                  </a:solidFill>
                  <a:highlight>
                    <a:srgbClr val="FFFF00"/>
                  </a:highlight>
                  <a:latin typeface="Courier New" panose="02070309020205020404" pitchFamily="49" charset="0"/>
                  <a:cs typeface="Courier New" panose="02070309020205020404" pitchFamily="49" charset="0"/>
                </a:rPr>
                <a:t>5’CTGAC</a:t>
              </a:r>
              <a:r>
                <a:rPr lang="en-US" sz="1491" b="1" dirty="0">
                  <a:solidFill>
                    <a:schemeClr val="bg1">
                      <a:lumMod val="75000"/>
                    </a:schemeClr>
                  </a:solidFill>
                  <a:latin typeface="Courier New" panose="02070309020205020404" pitchFamily="49" charset="0"/>
                  <a:cs typeface="Courier New" panose="02070309020205020404" pitchFamily="49" charset="0"/>
                </a:rPr>
                <a:t>AGTCGATGCGAATGTGCGGTGC--</a:t>
              </a:r>
            </a:p>
            <a:p>
              <a:endParaRPr lang="en-US" sz="1491" b="1" dirty="0">
                <a:solidFill>
                  <a:srgbClr val="FFA41D"/>
                </a:solidFill>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endParaRPr lang="en-US" sz="1491" b="1" dirty="0">
                <a:solidFill>
                  <a:srgbClr val="FFA41D"/>
                </a:solidFill>
                <a:highlight>
                  <a:srgbClr val="FFFF00"/>
                </a:highlight>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b="1" dirty="0">
                  <a:solidFill>
                    <a:srgbClr val="00B050"/>
                  </a:solidFill>
                  <a:latin typeface="Courier New" panose="02070309020205020404" pitchFamily="49" charset="0"/>
                  <a:cs typeface="Courier New" panose="02070309020205020404" pitchFamily="49" charset="0"/>
                </a:rPr>
                <a:t>GACTGTCAGCTACGCTT</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solidFill>
                  <a:srgbClr val="FF0000"/>
                </a:solidFill>
                <a:highlight>
                  <a:srgbClr val="00FF00"/>
                </a:highlight>
                <a:latin typeface="Courier New" panose="02070309020205020404" pitchFamily="49" charset="0"/>
                <a:cs typeface="Courier New" panose="02070309020205020404" pitchFamily="49" charset="0"/>
              </a:endParaRPr>
            </a:p>
            <a:p>
              <a:endParaRPr lang="en-US" sz="1491" dirty="0">
                <a:solidFill>
                  <a:srgbClr val="FF0000"/>
                </a:solidFill>
                <a:latin typeface="Courier New" panose="02070309020205020404" pitchFamily="49" charset="0"/>
                <a:cs typeface="Courier New" panose="02070309020205020404" pitchFamily="49" charset="0"/>
              </a:endParaRPr>
            </a:p>
          </p:txBody>
        </p:sp>
        <p:sp>
          <p:nvSpPr>
            <p:cNvPr id="17" name="Rectangle 16">
              <a:extLst>
                <a:ext uri="{FF2B5EF4-FFF2-40B4-BE49-F238E27FC236}">
                  <a16:creationId xmlns:a16="http://schemas.microsoft.com/office/drawing/2014/main" id="{3AA1699B-B0D8-4416-A251-E070CEF755AE}"/>
                </a:ext>
              </a:extLst>
            </p:cNvPr>
            <p:cNvSpPr/>
            <p:nvPr/>
          </p:nvSpPr>
          <p:spPr>
            <a:xfrm>
              <a:off x="283460" y="4479872"/>
              <a:ext cx="6790771" cy="2615973"/>
            </a:xfrm>
            <a:prstGeom prst="rect">
              <a:avLst/>
            </a:prstGeom>
          </p:spPr>
          <p:txBody>
            <a:bodyPr>
              <a:spAutoFit/>
            </a:bodyPr>
            <a:lstStyle/>
            <a:p>
              <a:endParaRPr lang="en-US" sz="1491" dirty="0">
                <a:solidFill>
                  <a:srgbClr val="FF0000"/>
                </a:solidFill>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r>
                <a:rPr lang="en-US" sz="1491" b="1" dirty="0">
                  <a:solidFill>
                    <a:schemeClr val="accent6">
                      <a:lumMod val="75000"/>
                    </a:schemeClr>
                  </a:solidFill>
                  <a:latin typeface="Courier New" panose="02070309020205020404" pitchFamily="49" charset="0"/>
                  <a:cs typeface="Courier New" panose="02070309020205020404" pitchFamily="49" charset="0"/>
                </a:rPr>
                <a:t>TAGTCGATGCGAATGTGC</a:t>
              </a:r>
            </a:p>
            <a:p>
              <a:r>
                <a:rPr lang="en-US" sz="1491" b="1" dirty="0">
                  <a:solidFill>
                    <a:srgbClr val="FFA41D"/>
                  </a:solidFill>
                  <a:latin typeface="Courier New" panose="02070309020205020404" pitchFamily="49" charset="0"/>
                  <a:cs typeface="Courier New" panose="02070309020205020404" pitchFamily="49" charset="0"/>
                </a:rPr>
                <a:t>    </a:t>
              </a:r>
              <a:r>
                <a:rPr lang="en-US" sz="1491" b="1" dirty="0">
                  <a:latin typeface="Courier New" panose="02070309020205020404" pitchFamily="49" charset="0"/>
                  <a:cs typeface="Courier New" panose="02070309020205020404" pitchFamily="49" charset="0"/>
                </a:rPr>
                <a:t> </a:t>
              </a:r>
              <a:r>
                <a:rPr lang="en-US" sz="1491" b="1" dirty="0">
                  <a:solidFill>
                    <a:srgbClr val="00B050"/>
                  </a:solidFill>
                  <a:latin typeface="Courier New" panose="02070309020205020404" pitchFamily="49" charset="0"/>
                  <a:cs typeface="Courier New" panose="02070309020205020404" pitchFamily="49" charset="0"/>
                </a:rPr>
                <a:t>GACTGATCAGCTACGCTT</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solidFill>
                  <a:srgbClr val="FFA41D"/>
                </a:solidFill>
                <a:highlight>
                  <a:srgbClr val="00FF00"/>
                </a:highlight>
                <a:latin typeface="Courier New" panose="02070309020205020404" pitchFamily="49" charset="0"/>
                <a:cs typeface="Courier New" panose="02070309020205020404" pitchFamily="49" charset="0"/>
              </a:endParaRPr>
            </a:p>
            <a:p>
              <a:endParaRPr lang="en-US" sz="1491" b="1" dirty="0">
                <a:solidFill>
                  <a:srgbClr val="FFA41D"/>
                </a:solidFill>
                <a:latin typeface="Courier New" panose="02070309020205020404" pitchFamily="49" charset="0"/>
                <a:cs typeface="Courier New" panose="02070309020205020404" pitchFamily="49" charset="0"/>
              </a:endParaRPr>
            </a:p>
            <a:p>
              <a:r>
                <a:rPr lang="en-US" sz="1491" b="1" dirty="0">
                  <a:solidFill>
                    <a:schemeClr val="bg1">
                      <a:lumMod val="75000"/>
                    </a:schemeClr>
                  </a:solidFill>
                  <a:latin typeface="Courier New" panose="02070309020205020404" pitchFamily="49" charset="0"/>
                  <a:cs typeface="Courier New" panose="02070309020205020404" pitchFamily="49" charset="0"/>
                </a:rPr>
                <a:t>--TTCGACTGATCAGCTACGCTT</a:t>
              </a:r>
              <a:r>
                <a:rPr lang="en-US" sz="1491" b="1" dirty="0">
                  <a:solidFill>
                    <a:schemeClr val="bg1">
                      <a:lumMod val="75000"/>
                    </a:schemeClr>
                  </a:solidFill>
                  <a:highlight>
                    <a:srgbClr val="00FF00"/>
                  </a:highlight>
                  <a:latin typeface="Courier New" panose="02070309020205020404" pitchFamily="49" charset="0"/>
                  <a:cs typeface="Courier New" panose="02070309020205020404" pitchFamily="49" charset="0"/>
                </a:rPr>
                <a:t>ACACG5’</a:t>
              </a:r>
              <a:endParaRPr lang="en-US" sz="1491" b="1" dirty="0">
                <a:solidFill>
                  <a:schemeClr val="bg1">
                    <a:lumMod val="75000"/>
                  </a:schemeClr>
                </a:solidFill>
                <a:highlight>
                  <a:srgbClr val="00FF00"/>
                </a:highlight>
              </a:endParaRPr>
            </a:p>
            <a:p>
              <a:endParaRPr lang="en-US" sz="1491" dirty="0">
                <a:latin typeface="Courier New" panose="02070309020205020404" pitchFamily="49" charset="0"/>
                <a:cs typeface="Courier New" panose="02070309020205020404" pitchFamily="49" charset="0"/>
              </a:endParaRPr>
            </a:p>
            <a:p>
              <a:r>
                <a:rPr lang="en-US" sz="1491" baseline="30000" dirty="0">
                  <a:latin typeface="Courier New" panose="02070309020205020404" pitchFamily="49" charset="0"/>
                  <a:cs typeface="Courier New" panose="02070309020205020404" pitchFamily="49" charset="0"/>
                </a:rPr>
                <a:t>      </a:t>
              </a:r>
              <a:r>
                <a:rPr lang="en-US" sz="1491" dirty="0">
                  <a:solidFill>
                    <a:schemeClr val="bg1">
                      <a:lumMod val="75000"/>
                    </a:schemeClr>
                  </a:solidFill>
                  <a:highlight>
                    <a:srgbClr val="FFFF00"/>
                  </a:highlight>
                  <a:latin typeface="Courier New" panose="02070309020205020404" pitchFamily="49" charset="0"/>
                  <a:cs typeface="Courier New" panose="02070309020205020404" pitchFamily="49" charset="0"/>
                </a:rPr>
                <a:t>5’CTGAC</a:t>
              </a:r>
              <a:r>
                <a:rPr lang="en-US" sz="1491" b="1" dirty="0">
                  <a:solidFill>
                    <a:schemeClr val="bg1">
                      <a:lumMod val="75000"/>
                    </a:schemeClr>
                  </a:solidFill>
                  <a:latin typeface="Courier New" panose="02070309020205020404" pitchFamily="49" charset="0"/>
                  <a:cs typeface="Courier New" panose="02070309020205020404" pitchFamily="49" charset="0"/>
                </a:rPr>
                <a:t>AGTCGATGCGAATGTGCGGTGC--</a:t>
              </a:r>
            </a:p>
            <a:p>
              <a:endParaRPr lang="en-US" sz="1491" b="1" dirty="0">
                <a:solidFill>
                  <a:srgbClr val="FFA41D"/>
                </a:solidFill>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r>
                <a:rPr lang="en-US" sz="1491" b="1" dirty="0">
                  <a:solidFill>
                    <a:srgbClr val="C00000"/>
                  </a:solidFill>
                  <a:latin typeface="Courier New" panose="02070309020205020404" pitchFamily="49" charset="0"/>
                  <a:cs typeface="Courier New" panose="02070309020205020404" pitchFamily="49" charset="0"/>
                </a:rPr>
                <a:t>AGTCGATGCGAATGTGC</a:t>
              </a:r>
            </a:p>
            <a:p>
              <a:r>
                <a:rPr lang="en-US" sz="1491" dirty="0">
                  <a:latin typeface="Courier New" panose="02070309020205020404" pitchFamily="49" charset="0"/>
                  <a:cs typeface="Courier New" panose="02070309020205020404" pitchFamily="49" charset="0"/>
                </a:rPr>
                <a:t>      </a:t>
              </a:r>
              <a:r>
                <a:rPr lang="en-US" sz="1491" b="1" dirty="0">
                  <a:solidFill>
                    <a:srgbClr val="00B050"/>
                  </a:solidFill>
                  <a:latin typeface="Courier New" panose="02070309020205020404" pitchFamily="49" charset="0"/>
                  <a:cs typeface="Courier New" panose="02070309020205020404" pitchFamily="49" charset="0"/>
                </a:rPr>
                <a:t>GACTGTCAGCTACGCTT</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solidFill>
                  <a:srgbClr val="FF0000"/>
                </a:solidFill>
                <a:highlight>
                  <a:srgbClr val="00FF00"/>
                </a:highlight>
                <a:latin typeface="Courier New" panose="02070309020205020404" pitchFamily="49" charset="0"/>
                <a:cs typeface="Courier New" panose="02070309020205020404" pitchFamily="49" charset="0"/>
              </a:endParaRPr>
            </a:p>
            <a:p>
              <a:endParaRPr lang="en-US" sz="1491" dirty="0">
                <a:solidFill>
                  <a:srgbClr val="FF0000"/>
                </a:solidFill>
                <a:latin typeface="Courier New" panose="02070309020205020404" pitchFamily="49" charset="0"/>
                <a:cs typeface="Courier New" panose="02070309020205020404" pitchFamily="49" charset="0"/>
              </a:endParaRPr>
            </a:p>
          </p:txBody>
        </p:sp>
        <p:sp>
          <p:nvSpPr>
            <p:cNvPr id="14" name="TextBox 13">
              <a:extLst>
                <a:ext uri="{FF2B5EF4-FFF2-40B4-BE49-F238E27FC236}">
                  <a16:creationId xmlns:a16="http://schemas.microsoft.com/office/drawing/2014/main" id="{73506BAB-1444-4EF9-98F4-7D352276477B}"/>
                </a:ext>
              </a:extLst>
            </p:cNvPr>
            <p:cNvSpPr txBox="1"/>
            <p:nvPr/>
          </p:nvSpPr>
          <p:spPr>
            <a:xfrm>
              <a:off x="287057" y="2103718"/>
              <a:ext cx="1669560" cy="321755"/>
            </a:xfrm>
            <a:prstGeom prst="rect">
              <a:avLst/>
            </a:prstGeom>
            <a:noFill/>
          </p:spPr>
          <p:txBody>
            <a:bodyPr wrap="none" rtlCol="0">
              <a:spAutoFit/>
            </a:bodyPr>
            <a:lstStyle/>
            <a:p>
              <a:r>
                <a:rPr lang="en-US" sz="1491" dirty="0"/>
                <a:t>Denature &amp; Anneal</a:t>
              </a:r>
            </a:p>
          </p:txBody>
        </p:sp>
        <p:sp>
          <p:nvSpPr>
            <p:cNvPr id="16" name="TextBox 15">
              <a:extLst>
                <a:ext uri="{FF2B5EF4-FFF2-40B4-BE49-F238E27FC236}">
                  <a16:creationId xmlns:a16="http://schemas.microsoft.com/office/drawing/2014/main" id="{2CE5649C-E847-4565-8EA8-B9C7D04CD4EF}"/>
                </a:ext>
              </a:extLst>
            </p:cNvPr>
            <p:cNvSpPr txBox="1"/>
            <p:nvPr/>
          </p:nvSpPr>
          <p:spPr>
            <a:xfrm>
              <a:off x="285249" y="4359549"/>
              <a:ext cx="1082604" cy="321755"/>
            </a:xfrm>
            <a:prstGeom prst="rect">
              <a:avLst/>
            </a:prstGeom>
            <a:noFill/>
          </p:spPr>
          <p:txBody>
            <a:bodyPr wrap="none" rtlCol="0">
              <a:spAutoFit/>
            </a:bodyPr>
            <a:lstStyle/>
            <a:p>
              <a:r>
                <a:rPr lang="en-US" sz="1491" dirty="0"/>
                <a:t>Polymerase</a:t>
              </a:r>
            </a:p>
          </p:txBody>
        </p:sp>
      </p:grpSp>
      <p:sp>
        <p:nvSpPr>
          <p:cNvPr id="10" name="TextBox 9">
            <a:extLst>
              <a:ext uri="{FF2B5EF4-FFF2-40B4-BE49-F238E27FC236}">
                <a16:creationId xmlns:a16="http://schemas.microsoft.com/office/drawing/2014/main" id="{6C0300FC-1EBD-41A5-9F61-38A0853F4A64}"/>
              </a:ext>
            </a:extLst>
          </p:cNvPr>
          <p:cNvSpPr txBox="1"/>
          <p:nvPr/>
        </p:nvSpPr>
        <p:spPr>
          <a:xfrm>
            <a:off x="6344782" y="80844"/>
            <a:ext cx="6090899" cy="723916"/>
          </a:xfrm>
          <a:prstGeom prst="rect">
            <a:avLst/>
          </a:prstGeom>
          <a:noFill/>
        </p:spPr>
        <p:txBody>
          <a:bodyPr wrap="square" rtlCol="0">
            <a:spAutoFit/>
          </a:bodyPr>
          <a:lstStyle/>
          <a:p>
            <a:r>
              <a:rPr lang="en-US" sz="2052" dirty="0"/>
              <a:t>Example – follow the PCR cycles for the following template with primers 5’ </a:t>
            </a:r>
            <a:r>
              <a:rPr lang="en-US" sz="2052" dirty="0">
                <a:highlight>
                  <a:srgbClr val="FFFF00"/>
                </a:highlight>
              </a:rPr>
              <a:t>AATT</a:t>
            </a:r>
            <a:r>
              <a:rPr lang="en-US" sz="2052" dirty="0"/>
              <a:t> (left) and 5’ </a:t>
            </a:r>
            <a:r>
              <a:rPr lang="en-US" sz="2052" dirty="0">
                <a:highlight>
                  <a:srgbClr val="00FF00"/>
                </a:highlight>
              </a:rPr>
              <a:t>GGCC</a:t>
            </a:r>
            <a:r>
              <a:rPr lang="en-US" sz="2052" dirty="0"/>
              <a:t> (right)</a:t>
            </a:r>
          </a:p>
        </p:txBody>
      </p:sp>
      <p:sp>
        <p:nvSpPr>
          <p:cNvPr id="26" name="Rectangle 25">
            <a:extLst>
              <a:ext uri="{FF2B5EF4-FFF2-40B4-BE49-F238E27FC236}">
                <a16:creationId xmlns:a16="http://schemas.microsoft.com/office/drawing/2014/main" id="{B4838EB0-585C-46BE-BCE6-E5F60FB37BA3}"/>
              </a:ext>
            </a:extLst>
          </p:cNvPr>
          <p:cNvSpPr/>
          <p:nvPr/>
        </p:nvSpPr>
        <p:spPr>
          <a:xfrm>
            <a:off x="6806818" y="1225860"/>
            <a:ext cx="5167751" cy="321755"/>
          </a:xfrm>
          <a:prstGeom prst="rect">
            <a:avLst/>
          </a:prstGeom>
        </p:spPr>
        <p:txBody>
          <a:bodyPr>
            <a:spAutoFit/>
          </a:bodyPr>
          <a:lstStyle/>
          <a:p>
            <a:r>
              <a:rPr lang="en-US" sz="1491" dirty="0">
                <a:latin typeface="Courier New" panose="02070309020205020404" pitchFamily="49" charset="0"/>
                <a:cs typeface="Courier New" panose="02070309020205020404" pitchFamily="49" charset="0"/>
              </a:rPr>
              <a:t>----TTAA-------------------------CCGG----</a:t>
            </a:r>
          </a:p>
        </p:txBody>
      </p:sp>
      <p:sp>
        <p:nvSpPr>
          <p:cNvPr id="27" name="TextBox 26">
            <a:extLst>
              <a:ext uri="{FF2B5EF4-FFF2-40B4-BE49-F238E27FC236}">
                <a16:creationId xmlns:a16="http://schemas.microsoft.com/office/drawing/2014/main" id="{AA469B7D-95A6-4915-B68A-C9C0EB0BA5FD}"/>
              </a:ext>
            </a:extLst>
          </p:cNvPr>
          <p:cNvSpPr txBox="1"/>
          <p:nvPr/>
        </p:nvSpPr>
        <p:spPr>
          <a:xfrm>
            <a:off x="243681" y="29146"/>
            <a:ext cx="6005174" cy="449482"/>
          </a:xfrm>
          <a:prstGeom prst="rect">
            <a:avLst/>
          </a:prstGeom>
          <a:noFill/>
        </p:spPr>
        <p:txBody>
          <a:bodyPr wrap="square" rtlCol="0">
            <a:spAutoFit/>
          </a:bodyPr>
          <a:lstStyle/>
          <a:p>
            <a:r>
              <a:rPr lang="en-US" sz="2321" dirty="0"/>
              <a:t>Detailed Events during first Three PCR Cycles</a:t>
            </a:r>
          </a:p>
        </p:txBody>
      </p:sp>
      <p:sp>
        <p:nvSpPr>
          <p:cNvPr id="20" name="TextBox 19">
            <a:extLst>
              <a:ext uri="{FF2B5EF4-FFF2-40B4-BE49-F238E27FC236}">
                <a16:creationId xmlns:a16="http://schemas.microsoft.com/office/drawing/2014/main" id="{2B7E34CB-FD2C-68EF-39FF-80CA6650BA73}"/>
              </a:ext>
            </a:extLst>
          </p:cNvPr>
          <p:cNvSpPr txBox="1"/>
          <p:nvPr/>
        </p:nvSpPr>
        <p:spPr>
          <a:xfrm>
            <a:off x="6806817" y="1011823"/>
            <a:ext cx="4996998" cy="321755"/>
          </a:xfrm>
          <a:prstGeom prst="rect">
            <a:avLst/>
          </a:prstGeom>
          <a:noFill/>
        </p:spPr>
        <p:txBody>
          <a:bodyPr wrap="square">
            <a:spAutoFit/>
          </a:bodyPr>
          <a:lstStyle/>
          <a:p>
            <a:r>
              <a:rPr lang="en-US" sz="1491" dirty="0">
                <a:latin typeface="Courier New" panose="02070309020205020404" pitchFamily="49" charset="0"/>
                <a:cs typeface="Courier New" panose="02070309020205020404" pitchFamily="49" charset="0"/>
              </a:rPr>
              <a:t>----AATT-------------------------GGCC----</a:t>
            </a:r>
          </a:p>
        </p:txBody>
      </p:sp>
      <p:cxnSp>
        <p:nvCxnSpPr>
          <p:cNvPr id="9" name="Connector: Elbow 8">
            <a:extLst>
              <a:ext uri="{FF2B5EF4-FFF2-40B4-BE49-F238E27FC236}">
                <a16:creationId xmlns:a16="http://schemas.microsoft.com/office/drawing/2014/main" id="{C1D31CAF-EF95-8DF8-7C47-28A1D8F574A4}"/>
              </a:ext>
            </a:extLst>
          </p:cNvPr>
          <p:cNvCxnSpPr>
            <a:cxnSpLocks/>
          </p:cNvCxnSpPr>
          <p:nvPr/>
        </p:nvCxnSpPr>
        <p:spPr>
          <a:xfrm rot="10800000" flipV="1">
            <a:off x="3737905" y="4925227"/>
            <a:ext cx="704146" cy="22620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Left Brace 11">
            <a:extLst>
              <a:ext uri="{FF2B5EF4-FFF2-40B4-BE49-F238E27FC236}">
                <a16:creationId xmlns:a16="http://schemas.microsoft.com/office/drawing/2014/main" id="{33639DE7-EF2C-F646-C249-61CC27388F83}"/>
              </a:ext>
            </a:extLst>
          </p:cNvPr>
          <p:cNvSpPr/>
          <p:nvPr/>
        </p:nvSpPr>
        <p:spPr>
          <a:xfrm>
            <a:off x="4415734" y="3052324"/>
            <a:ext cx="231397" cy="373434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Date Placeholder 17">
            <a:extLst>
              <a:ext uri="{FF2B5EF4-FFF2-40B4-BE49-F238E27FC236}">
                <a16:creationId xmlns:a16="http://schemas.microsoft.com/office/drawing/2014/main" id="{96F7B96F-7ED8-A319-930E-155B379F6956}"/>
              </a:ext>
            </a:extLst>
          </p:cNvPr>
          <p:cNvSpPr>
            <a:spLocks noGrp="1"/>
          </p:cNvSpPr>
          <p:nvPr>
            <p:ph type="dt" sz="half" idx="10"/>
          </p:nvPr>
        </p:nvSpPr>
        <p:spPr/>
        <p:txBody>
          <a:bodyPr/>
          <a:lstStyle/>
          <a:p>
            <a:fld id="{9CF80315-8A6F-4EF1-92B3-9FEAEACA48EA}" type="datetime1">
              <a:rPr lang="en-US" smtClean="0"/>
              <a:t>1/25/2025</a:t>
            </a:fld>
            <a:endParaRPr lang="en-US"/>
          </a:p>
        </p:txBody>
      </p:sp>
      <p:sp>
        <p:nvSpPr>
          <p:cNvPr id="22" name="Footer Placeholder 21">
            <a:extLst>
              <a:ext uri="{FF2B5EF4-FFF2-40B4-BE49-F238E27FC236}">
                <a16:creationId xmlns:a16="http://schemas.microsoft.com/office/drawing/2014/main" id="{3F3FCA3D-2FF3-13CC-6866-7DC30D6512C5}"/>
              </a:ext>
            </a:extLst>
          </p:cNvPr>
          <p:cNvSpPr>
            <a:spLocks noGrp="1"/>
          </p:cNvSpPr>
          <p:nvPr>
            <p:ph type="ftr" sz="quarter" idx="11"/>
          </p:nvPr>
        </p:nvSpPr>
        <p:spPr/>
        <p:txBody>
          <a:bodyPr/>
          <a:lstStyle/>
          <a:p>
            <a:r>
              <a:rPr lang="en-US"/>
              <a:t>Drugs and Disease Spring 2025 - Lecture 3</a:t>
            </a:r>
          </a:p>
        </p:txBody>
      </p:sp>
      <p:sp>
        <p:nvSpPr>
          <p:cNvPr id="23" name="Slide Number Placeholder 22">
            <a:extLst>
              <a:ext uri="{FF2B5EF4-FFF2-40B4-BE49-F238E27FC236}">
                <a16:creationId xmlns:a16="http://schemas.microsoft.com/office/drawing/2014/main" id="{A9516D3B-460F-B07D-207D-959B0075E92A}"/>
              </a:ext>
            </a:extLst>
          </p:cNvPr>
          <p:cNvSpPr>
            <a:spLocks noGrp="1"/>
          </p:cNvSpPr>
          <p:nvPr>
            <p:ph type="sldNum" sz="quarter" idx="12"/>
          </p:nvPr>
        </p:nvSpPr>
        <p:spPr/>
        <p:txBody>
          <a:bodyPr/>
          <a:lstStyle/>
          <a:p>
            <a:fld id="{DC3BB032-4020-48F4-953B-341806DC4A2B}" type="slidenum">
              <a:rPr lang="en-US" smtClean="0"/>
              <a:t>62</a:t>
            </a:fld>
            <a:endParaRPr lang="en-US"/>
          </a:p>
        </p:txBody>
      </p:sp>
      <p:grpSp>
        <p:nvGrpSpPr>
          <p:cNvPr id="6" name="Group 5">
            <a:extLst>
              <a:ext uri="{FF2B5EF4-FFF2-40B4-BE49-F238E27FC236}">
                <a16:creationId xmlns:a16="http://schemas.microsoft.com/office/drawing/2014/main" id="{B14263FD-4E1A-7229-04A7-E782A01F6148}"/>
              </a:ext>
            </a:extLst>
          </p:cNvPr>
          <p:cNvGrpSpPr/>
          <p:nvPr/>
        </p:nvGrpSpPr>
        <p:grpSpPr>
          <a:xfrm>
            <a:off x="8027389" y="6260232"/>
            <a:ext cx="4255892" cy="535792"/>
            <a:chOff x="7284504" y="6183250"/>
            <a:chExt cx="5167752" cy="535792"/>
          </a:xfrm>
        </p:grpSpPr>
        <p:sp>
          <p:nvSpPr>
            <p:cNvPr id="4" name="Rectangle 3">
              <a:extLst>
                <a:ext uri="{FF2B5EF4-FFF2-40B4-BE49-F238E27FC236}">
                  <a16:creationId xmlns:a16="http://schemas.microsoft.com/office/drawing/2014/main" id="{41391AA9-A8B7-3688-9B3D-E37CF92A2617}"/>
                </a:ext>
              </a:extLst>
            </p:cNvPr>
            <p:cNvSpPr/>
            <p:nvPr/>
          </p:nvSpPr>
          <p:spPr>
            <a:xfrm>
              <a:off x="7284505" y="6397287"/>
              <a:ext cx="5167751" cy="321755"/>
            </a:xfrm>
            <a:prstGeom prst="rect">
              <a:avLst/>
            </a:prstGeom>
          </p:spPr>
          <p:txBody>
            <a:bodyPr>
              <a:spAutoFit/>
            </a:bodyPr>
            <a:lstStyle/>
            <a:p>
              <a:r>
                <a:rPr lang="en-US" sz="1491" dirty="0">
                  <a:latin typeface="Courier New" panose="02070309020205020404" pitchFamily="49" charset="0"/>
                  <a:cs typeface="Courier New" panose="02070309020205020404" pitchFamily="49" charset="0"/>
                </a:rPr>
                <a:t>TTAA-------------------------CCGG</a:t>
              </a:r>
            </a:p>
          </p:txBody>
        </p:sp>
        <p:sp>
          <p:nvSpPr>
            <p:cNvPr id="5" name="TextBox 4">
              <a:extLst>
                <a:ext uri="{FF2B5EF4-FFF2-40B4-BE49-F238E27FC236}">
                  <a16:creationId xmlns:a16="http://schemas.microsoft.com/office/drawing/2014/main" id="{E9AEC70D-3E89-49CF-5B8A-5957847F5AF6}"/>
                </a:ext>
              </a:extLst>
            </p:cNvPr>
            <p:cNvSpPr txBox="1"/>
            <p:nvPr/>
          </p:nvSpPr>
          <p:spPr>
            <a:xfrm>
              <a:off x="7284504" y="6183250"/>
              <a:ext cx="4996998" cy="321755"/>
            </a:xfrm>
            <a:prstGeom prst="rect">
              <a:avLst/>
            </a:prstGeom>
            <a:noFill/>
          </p:spPr>
          <p:txBody>
            <a:bodyPr wrap="square">
              <a:spAutoFit/>
            </a:bodyPr>
            <a:lstStyle/>
            <a:p>
              <a:r>
                <a:rPr lang="en-US" sz="1491" dirty="0">
                  <a:latin typeface="Courier New" panose="02070309020205020404" pitchFamily="49" charset="0"/>
                  <a:cs typeface="Courier New" panose="02070309020205020404" pitchFamily="49" charset="0"/>
                </a:rPr>
                <a:t>AATT-------------------------GGCC</a:t>
              </a:r>
            </a:p>
          </p:txBody>
        </p:sp>
      </p:grpSp>
    </p:spTree>
    <p:extLst>
      <p:ext uri="{BB962C8B-B14F-4D97-AF65-F5344CB8AC3E}">
        <p14:creationId xmlns:p14="http://schemas.microsoft.com/office/powerpoint/2010/main" val="27704099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5AE053-7039-4119-8BD6-896F179A563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03" t="31384" r="2783" b="51381"/>
          <a:stretch/>
        </p:blipFill>
        <p:spPr>
          <a:xfrm>
            <a:off x="1918263" y="3349748"/>
            <a:ext cx="5553370" cy="1058732"/>
          </a:xfrm>
          <a:prstGeom prst="rect">
            <a:avLst/>
          </a:prstGeom>
        </p:spPr>
      </p:pic>
      <p:pic>
        <p:nvPicPr>
          <p:cNvPr id="8" name="Picture 7">
            <a:extLst>
              <a:ext uri="{FF2B5EF4-FFF2-40B4-BE49-F238E27FC236}">
                <a16:creationId xmlns:a16="http://schemas.microsoft.com/office/drawing/2014/main" id="{C22B7C23-38D1-4172-AAF1-D81882580776}"/>
              </a:ext>
            </a:extLst>
          </p:cNvPr>
          <p:cNvPicPr>
            <a:picLocks noChangeAspect="1"/>
          </p:cNvPicPr>
          <p:nvPr/>
        </p:nvPicPr>
        <p:blipFill>
          <a:blip r:embed="rId3"/>
          <a:stretch>
            <a:fillRect/>
          </a:stretch>
        </p:blipFill>
        <p:spPr>
          <a:xfrm>
            <a:off x="1943237" y="1054445"/>
            <a:ext cx="2272228" cy="1704171"/>
          </a:xfrm>
          <a:prstGeom prst="rect">
            <a:avLst/>
          </a:prstGeom>
        </p:spPr>
      </p:pic>
      <p:sp>
        <p:nvSpPr>
          <p:cNvPr id="9" name="TextBox 8">
            <a:extLst>
              <a:ext uri="{FF2B5EF4-FFF2-40B4-BE49-F238E27FC236}">
                <a16:creationId xmlns:a16="http://schemas.microsoft.com/office/drawing/2014/main" id="{C166FEB7-E1F3-4B82-B096-487A253A8562}"/>
              </a:ext>
            </a:extLst>
          </p:cNvPr>
          <p:cNvSpPr txBox="1"/>
          <p:nvPr/>
        </p:nvSpPr>
        <p:spPr>
          <a:xfrm>
            <a:off x="1892450" y="652293"/>
            <a:ext cx="1463286" cy="408125"/>
          </a:xfrm>
          <a:prstGeom prst="rect">
            <a:avLst/>
          </a:prstGeom>
          <a:noFill/>
        </p:spPr>
        <p:txBody>
          <a:bodyPr wrap="none" rtlCol="0">
            <a:spAutoFit/>
          </a:bodyPr>
          <a:lstStyle/>
          <a:p>
            <a:r>
              <a:rPr lang="en-US" sz="2052" dirty="0"/>
              <a:t>Coronavirus</a:t>
            </a:r>
          </a:p>
        </p:txBody>
      </p:sp>
      <p:sp>
        <p:nvSpPr>
          <p:cNvPr id="6" name="Rectangle 5">
            <a:extLst>
              <a:ext uri="{FF2B5EF4-FFF2-40B4-BE49-F238E27FC236}">
                <a16:creationId xmlns:a16="http://schemas.microsoft.com/office/drawing/2014/main" id="{6E414EB7-D550-4BE3-B1C8-1EFC56CB56DA}"/>
              </a:ext>
            </a:extLst>
          </p:cNvPr>
          <p:cNvSpPr/>
          <p:nvPr/>
        </p:nvSpPr>
        <p:spPr>
          <a:xfrm>
            <a:off x="4463306" y="736550"/>
            <a:ext cx="6978987" cy="2617511"/>
          </a:xfrm>
          <a:prstGeom prst="rect">
            <a:avLst/>
          </a:prstGeom>
        </p:spPr>
        <p:txBody>
          <a:bodyPr wrap="square">
            <a:spAutoFit/>
          </a:bodyPr>
          <a:lstStyle/>
          <a:p>
            <a:pPr lvl="0" eaLnBrk="0" fontAlgn="base" hangingPunct="0">
              <a:spcBef>
                <a:spcPct val="0"/>
              </a:spcBef>
              <a:spcAft>
                <a:spcPct val="0"/>
              </a:spcAft>
            </a:pPr>
            <a:r>
              <a:rPr lang="en-US" altLang="en-US" sz="1172" dirty="0">
                <a:latin typeface="Courier New" panose="02070309020205020404" pitchFamily="49" charset="0"/>
                <a:cs typeface="Courier New" panose="02070309020205020404" pitchFamily="49" charset="0"/>
              </a:rPr>
              <a:t>1     </a:t>
            </a:r>
            <a:r>
              <a:rPr lang="en-US" altLang="en-US" sz="1172" dirty="0" err="1">
                <a:latin typeface="Courier New" panose="02070309020205020404" pitchFamily="49" charset="0"/>
                <a:cs typeface="Courier New" panose="02070309020205020404" pitchFamily="49" charset="0"/>
              </a:rPr>
              <a:t>attaaaggtt</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tataccttcc</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caggtaacaa</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accaaccaac</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tttcgatctc</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ttgtagatct</a:t>
            </a:r>
            <a:endParaRPr lang="en-US" altLang="en-US" sz="1172" dirty="0">
              <a:latin typeface="Courier New" panose="02070309020205020404" pitchFamily="49" charset="0"/>
              <a:cs typeface="Courier New" panose="02070309020205020404" pitchFamily="49" charset="0"/>
            </a:endParaRPr>
          </a:p>
          <a:p>
            <a:pPr lvl="0" eaLnBrk="0" fontAlgn="base" hangingPunct="0">
              <a:spcBef>
                <a:spcPct val="0"/>
              </a:spcBef>
              <a:spcAft>
                <a:spcPct val="0"/>
              </a:spcAft>
            </a:pPr>
            <a:r>
              <a:rPr lang="en-US" altLang="en-US" sz="1172" dirty="0">
                <a:latin typeface="Courier New" panose="02070309020205020404" pitchFamily="49" charset="0"/>
                <a:cs typeface="Courier New" panose="02070309020205020404" pitchFamily="49" charset="0"/>
              </a:rPr>
              <a:t>61    </a:t>
            </a:r>
            <a:r>
              <a:rPr lang="en-US" altLang="en-US" sz="1172" dirty="0" err="1">
                <a:latin typeface="Courier New" panose="02070309020205020404" pitchFamily="49" charset="0"/>
                <a:cs typeface="Courier New" panose="02070309020205020404" pitchFamily="49" charset="0"/>
              </a:rPr>
              <a:t>gttctctaaa</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cgaactttaa</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aatctgtgtg</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gctgtcactc</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ggctgcatgc</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ttagtgcact</a:t>
            </a:r>
            <a:r>
              <a:rPr lang="en-US" altLang="en-US" sz="1172" dirty="0">
                <a:latin typeface="Courier New" panose="02070309020205020404" pitchFamily="49" charset="0"/>
                <a:cs typeface="Courier New" panose="02070309020205020404" pitchFamily="49" charset="0"/>
              </a:rPr>
              <a:t> </a:t>
            </a:r>
          </a:p>
          <a:p>
            <a:pPr lvl="0" eaLnBrk="0" fontAlgn="base" hangingPunct="0">
              <a:spcBef>
                <a:spcPct val="0"/>
              </a:spcBef>
              <a:spcAft>
                <a:spcPct val="0"/>
              </a:spcAft>
            </a:pPr>
            <a:r>
              <a:rPr lang="en-US" altLang="en-US" sz="1172" dirty="0">
                <a:latin typeface="Courier New" panose="02070309020205020404" pitchFamily="49" charset="0"/>
                <a:cs typeface="Courier New" panose="02070309020205020404" pitchFamily="49" charset="0"/>
              </a:rPr>
              <a:t>121   </a:t>
            </a:r>
            <a:r>
              <a:rPr lang="en-US" altLang="en-US" sz="1172" dirty="0" err="1">
                <a:latin typeface="Courier New" panose="02070309020205020404" pitchFamily="49" charset="0"/>
                <a:cs typeface="Courier New" panose="02070309020205020404" pitchFamily="49" charset="0"/>
              </a:rPr>
              <a:t>cacgcagtat</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aattaataac</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taattactgt</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cgttgacagg</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acacgagtaa</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ctcgtctatc</a:t>
            </a:r>
            <a:endParaRPr lang="en-US" altLang="en-US" sz="1172" dirty="0">
              <a:latin typeface="Courier New" panose="02070309020205020404" pitchFamily="49" charset="0"/>
              <a:cs typeface="Courier New" panose="02070309020205020404" pitchFamily="49" charset="0"/>
            </a:endParaRPr>
          </a:p>
          <a:p>
            <a:pPr lvl="0" eaLnBrk="0" fontAlgn="base" hangingPunct="0">
              <a:spcBef>
                <a:spcPct val="0"/>
              </a:spcBef>
              <a:spcAft>
                <a:spcPct val="0"/>
              </a:spcAft>
            </a:pPr>
            <a:r>
              <a:rPr lang="en-US" altLang="en-US" sz="1172" dirty="0">
                <a:latin typeface="Courier New" panose="02070309020205020404" pitchFamily="49" charset="0"/>
                <a:cs typeface="Courier New" panose="02070309020205020404" pitchFamily="49" charset="0"/>
              </a:rPr>
              <a:t>181   </a:t>
            </a:r>
            <a:r>
              <a:rPr lang="en-US" altLang="en-US" sz="1172" dirty="0" err="1">
                <a:latin typeface="Courier New" panose="02070309020205020404" pitchFamily="49" charset="0"/>
                <a:cs typeface="Courier New" panose="02070309020205020404" pitchFamily="49" charset="0"/>
              </a:rPr>
              <a:t>ttctgcaggc</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tgcttacggt</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ttcgtccgtg</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ttgcagccga</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tcatcagcac</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atctaggttt</a:t>
            </a:r>
            <a:r>
              <a:rPr lang="en-US" altLang="en-US" sz="1172" dirty="0">
                <a:latin typeface="Courier New" panose="02070309020205020404" pitchFamily="49" charset="0"/>
                <a:cs typeface="Courier New" panose="02070309020205020404" pitchFamily="49" charset="0"/>
              </a:rPr>
              <a:t> </a:t>
            </a:r>
          </a:p>
          <a:p>
            <a:endParaRPr lang="en-US" sz="1172" dirty="0">
              <a:latin typeface="Courier New" panose="02070309020205020404" pitchFamily="49" charset="0"/>
              <a:cs typeface="Courier New" panose="02070309020205020404" pitchFamily="49" charset="0"/>
            </a:endParaRPr>
          </a:p>
          <a:p>
            <a:r>
              <a:rPr lang="en-US" sz="1172" dirty="0">
                <a:latin typeface="Courier New" panose="02070309020205020404" pitchFamily="49" charset="0"/>
                <a:cs typeface="Courier New" panose="02070309020205020404" pitchFamily="49" charset="0"/>
              </a:rPr>
              <a:t>28261 </a:t>
            </a:r>
            <a:r>
              <a:rPr lang="en-US" sz="1172" dirty="0" err="1">
                <a:latin typeface="Courier New" panose="02070309020205020404" pitchFamily="49" charset="0"/>
                <a:cs typeface="Courier New" panose="02070309020205020404" pitchFamily="49" charset="0"/>
              </a:rPr>
              <a:t>cgaacaaact</a:t>
            </a:r>
            <a:r>
              <a:rPr lang="en-US" sz="1172" dirty="0">
                <a:latin typeface="Courier New" panose="02070309020205020404" pitchFamily="49" charset="0"/>
                <a:cs typeface="Courier New" panose="02070309020205020404" pitchFamily="49" charset="0"/>
              </a:rPr>
              <a:t> </a:t>
            </a:r>
            <a:r>
              <a:rPr lang="en-US" sz="1172" b="1" dirty="0" err="1">
                <a:latin typeface="Courier New" panose="02070309020205020404" pitchFamily="49" charset="0"/>
                <a:cs typeface="Courier New" panose="02070309020205020404" pitchFamily="49" charset="0"/>
              </a:rPr>
              <a:t>aaaatgtctg</a:t>
            </a:r>
            <a:r>
              <a:rPr lang="en-US" sz="1172" b="1" dirty="0">
                <a:latin typeface="Courier New" panose="02070309020205020404" pitchFamily="49" charset="0"/>
                <a:cs typeface="Courier New" panose="02070309020205020404" pitchFamily="49" charset="0"/>
              </a:rPr>
              <a:t> </a:t>
            </a:r>
            <a:r>
              <a:rPr lang="en-US" sz="1172" b="1" dirty="0" err="1">
                <a:latin typeface="Courier New" panose="02070309020205020404" pitchFamily="49" charset="0"/>
                <a:cs typeface="Courier New" panose="02070309020205020404" pitchFamily="49" charset="0"/>
              </a:rPr>
              <a:t>ataatggacc</a:t>
            </a:r>
            <a:r>
              <a:rPr lang="en-US" sz="1172" b="1" dirty="0">
                <a:latin typeface="Courier New" panose="02070309020205020404" pitchFamily="49" charset="0"/>
                <a:cs typeface="Courier New" panose="02070309020205020404" pitchFamily="49" charset="0"/>
              </a:rPr>
              <a:t> </a:t>
            </a:r>
            <a:r>
              <a:rPr lang="en-US" sz="1172" b="1" dirty="0" err="1">
                <a:latin typeface="Courier New" panose="02070309020205020404" pitchFamily="49" charset="0"/>
                <a:cs typeface="Courier New" panose="02070309020205020404" pitchFamily="49" charset="0"/>
              </a:rPr>
              <a:t>ccaaaatcag</a:t>
            </a:r>
            <a:r>
              <a:rPr lang="en-US" sz="1172" b="1" dirty="0">
                <a:latin typeface="Courier New" panose="02070309020205020404" pitchFamily="49" charset="0"/>
                <a:cs typeface="Courier New" panose="02070309020205020404" pitchFamily="49" charset="0"/>
              </a:rPr>
              <a:t> </a:t>
            </a:r>
            <a:r>
              <a:rPr lang="en-US" sz="1172" b="1" dirty="0" err="1">
                <a:latin typeface="Courier New" panose="02070309020205020404" pitchFamily="49" charset="0"/>
                <a:cs typeface="Courier New" panose="02070309020205020404" pitchFamily="49" charset="0"/>
              </a:rPr>
              <a:t>cgaaatgcac</a:t>
            </a:r>
            <a:r>
              <a:rPr lang="en-US" sz="1172" b="1" dirty="0">
                <a:latin typeface="Courier New" panose="02070309020205020404" pitchFamily="49" charset="0"/>
                <a:cs typeface="Courier New" panose="02070309020205020404" pitchFamily="49" charset="0"/>
              </a:rPr>
              <a:t> </a:t>
            </a:r>
            <a:r>
              <a:rPr lang="en-US" sz="1172" b="1" dirty="0" err="1">
                <a:latin typeface="Courier New" panose="02070309020205020404" pitchFamily="49" charset="0"/>
                <a:cs typeface="Courier New" panose="02070309020205020404" pitchFamily="49" charset="0"/>
              </a:rPr>
              <a:t>cccgcattac</a:t>
            </a:r>
            <a:endParaRPr lang="en-US" sz="1172" b="1" dirty="0">
              <a:latin typeface="Courier New" panose="02070309020205020404" pitchFamily="49" charset="0"/>
              <a:cs typeface="Courier New" panose="02070309020205020404" pitchFamily="49" charset="0"/>
            </a:endParaRPr>
          </a:p>
          <a:p>
            <a:r>
              <a:rPr lang="en-US" sz="1172" dirty="0">
                <a:latin typeface="Courier New" panose="02070309020205020404" pitchFamily="49" charset="0"/>
                <a:cs typeface="Courier New" panose="02070309020205020404" pitchFamily="49" charset="0"/>
              </a:rPr>
              <a:t>28321 </a:t>
            </a:r>
            <a:r>
              <a:rPr lang="en-US" sz="1172" b="1" dirty="0" err="1">
                <a:latin typeface="Courier New" panose="02070309020205020404" pitchFamily="49" charset="0"/>
                <a:cs typeface="Courier New" panose="02070309020205020404" pitchFamily="49" charset="0"/>
              </a:rPr>
              <a:t>gtttggtgga</a:t>
            </a:r>
            <a:r>
              <a:rPr lang="en-US" sz="1172" b="1" dirty="0">
                <a:latin typeface="Courier New" panose="02070309020205020404" pitchFamily="49" charset="0"/>
                <a:cs typeface="Courier New" panose="02070309020205020404" pitchFamily="49" charset="0"/>
              </a:rPr>
              <a:t> </a:t>
            </a:r>
            <a:r>
              <a:rPr lang="en-US" sz="1172" b="1" dirty="0" err="1">
                <a:latin typeface="Courier New" panose="02070309020205020404" pitchFamily="49" charset="0"/>
                <a:cs typeface="Courier New" panose="02070309020205020404" pitchFamily="49" charset="0"/>
              </a:rPr>
              <a:t>ccctcagatt</a:t>
            </a:r>
            <a:r>
              <a:rPr lang="en-US" sz="1172" b="1" dirty="0">
                <a:latin typeface="Courier New" panose="02070309020205020404" pitchFamily="49" charset="0"/>
                <a:cs typeface="Courier New" panose="02070309020205020404" pitchFamily="49" charset="0"/>
              </a:rPr>
              <a:t> </a:t>
            </a:r>
            <a:r>
              <a:rPr lang="en-US" sz="1172" b="1" dirty="0" err="1">
                <a:latin typeface="Courier New" panose="02070309020205020404" pitchFamily="49" charset="0"/>
                <a:cs typeface="Courier New" panose="02070309020205020404" pitchFamily="49" charset="0"/>
              </a:rPr>
              <a:t>caactggcag</a:t>
            </a:r>
            <a:r>
              <a:rPr lang="en-US" sz="1172" b="1" dirty="0">
                <a:latin typeface="Courier New" panose="02070309020205020404" pitchFamily="49" charset="0"/>
                <a:cs typeface="Courier New" panose="02070309020205020404" pitchFamily="49" charset="0"/>
              </a:rPr>
              <a:t> </a:t>
            </a:r>
            <a:r>
              <a:rPr lang="en-US" sz="1172" b="1" dirty="0" err="1">
                <a:latin typeface="Courier New" panose="02070309020205020404" pitchFamily="49" charset="0"/>
                <a:cs typeface="Courier New" panose="02070309020205020404" pitchFamily="49" charset="0"/>
              </a:rPr>
              <a:t>taaccagaat</a:t>
            </a:r>
            <a:r>
              <a:rPr lang="en-US" sz="1172" b="1" dirty="0">
                <a:latin typeface="Courier New" panose="02070309020205020404" pitchFamily="49" charset="0"/>
                <a:cs typeface="Courier New" panose="02070309020205020404" pitchFamily="49" charset="0"/>
              </a:rPr>
              <a:t> </a:t>
            </a:r>
            <a:r>
              <a:rPr lang="en-US" sz="1172" b="1" dirty="0" err="1">
                <a:latin typeface="Courier New" panose="02070309020205020404" pitchFamily="49" charset="0"/>
                <a:cs typeface="Courier New" panose="02070309020205020404" pitchFamily="49" charset="0"/>
              </a:rPr>
              <a:t>ggagaacgca</a:t>
            </a:r>
            <a:r>
              <a:rPr lang="en-US" sz="1172" b="1"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gtggggcgcg</a:t>
            </a:r>
            <a:endParaRPr lang="en-US" sz="1172" dirty="0">
              <a:latin typeface="Courier New" panose="02070309020205020404" pitchFamily="49" charset="0"/>
              <a:cs typeface="Courier New" panose="02070309020205020404" pitchFamily="49" charset="0"/>
            </a:endParaRPr>
          </a:p>
          <a:p>
            <a:r>
              <a:rPr lang="en-US" sz="1172" dirty="0">
                <a:latin typeface="Courier New" panose="02070309020205020404" pitchFamily="49" charset="0"/>
                <a:cs typeface="Courier New" panose="02070309020205020404" pitchFamily="49" charset="0"/>
              </a:rPr>
              <a:t>28381 </a:t>
            </a:r>
            <a:r>
              <a:rPr lang="en-US" sz="1172" dirty="0" err="1">
                <a:latin typeface="Courier New" panose="02070309020205020404" pitchFamily="49" charset="0"/>
                <a:cs typeface="Courier New" panose="02070309020205020404" pitchFamily="49" charset="0"/>
              </a:rPr>
              <a:t>atcaaaacaa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cgtcggcccc</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aaggtttacc</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caataatact</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gcgtcttggt</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tcaccgctct</a:t>
            </a:r>
            <a:endParaRPr lang="en-US" sz="1172" dirty="0">
              <a:latin typeface="Courier New" panose="02070309020205020404" pitchFamily="49" charset="0"/>
              <a:cs typeface="Courier New" panose="02070309020205020404" pitchFamily="49" charset="0"/>
            </a:endParaRPr>
          </a:p>
          <a:p>
            <a:r>
              <a:rPr lang="en-US" sz="1172" dirty="0">
                <a:latin typeface="Courier New" panose="02070309020205020404" pitchFamily="49" charset="0"/>
                <a:cs typeface="Courier New" panose="02070309020205020404" pitchFamily="49" charset="0"/>
              </a:rPr>
              <a:t>28441 </a:t>
            </a:r>
            <a:r>
              <a:rPr lang="en-US" sz="1172" dirty="0" err="1">
                <a:latin typeface="Courier New" panose="02070309020205020404" pitchFamily="49" charset="0"/>
                <a:cs typeface="Courier New" panose="02070309020205020404" pitchFamily="49" charset="0"/>
              </a:rPr>
              <a:t>cactcaacat</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ggcaaggaag</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accttaaatt</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ccctcgagga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caaggcgttc</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caattaacac</a:t>
            </a:r>
            <a:endParaRPr lang="en-US" sz="1172" dirty="0">
              <a:latin typeface="Courier New" panose="02070309020205020404" pitchFamily="49" charset="0"/>
              <a:cs typeface="Courier New" panose="02070309020205020404" pitchFamily="49" charset="0"/>
            </a:endParaRPr>
          </a:p>
          <a:p>
            <a:endParaRPr lang="en-US" sz="1172" dirty="0">
              <a:latin typeface="Courier New" panose="02070309020205020404" pitchFamily="49" charset="0"/>
              <a:cs typeface="Courier New" panose="02070309020205020404" pitchFamily="49" charset="0"/>
            </a:endParaRPr>
          </a:p>
          <a:p>
            <a:r>
              <a:rPr lang="en-US" sz="1172" dirty="0">
                <a:latin typeface="Courier New" panose="02070309020205020404" pitchFamily="49" charset="0"/>
                <a:cs typeface="Courier New" panose="02070309020205020404" pitchFamily="49" charset="0"/>
              </a:rPr>
              <a:t>29701 </a:t>
            </a:r>
            <a:r>
              <a:rPr lang="en-US" sz="1172" dirty="0" err="1">
                <a:latin typeface="Courier New" panose="02070309020205020404" pitchFamily="49" charset="0"/>
                <a:cs typeface="Courier New" panose="02070309020205020404" pitchFamily="49" charset="0"/>
              </a:rPr>
              <a:t>gggaggactt</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gaaagagcca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ccacattttc</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accgaggcca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cgcggagtac</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gatcgagtgt</a:t>
            </a:r>
            <a:endParaRPr lang="en-US" sz="1172" dirty="0">
              <a:latin typeface="Courier New" panose="02070309020205020404" pitchFamily="49" charset="0"/>
              <a:cs typeface="Courier New" panose="02070309020205020404" pitchFamily="49" charset="0"/>
            </a:endParaRPr>
          </a:p>
          <a:p>
            <a:r>
              <a:rPr lang="en-US" sz="1172" dirty="0">
                <a:latin typeface="Courier New" panose="02070309020205020404" pitchFamily="49" charset="0"/>
                <a:cs typeface="Courier New" panose="02070309020205020404" pitchFamily="49" charset="0"/>
              </a:rPr>
              <a:t>29761 </a:t>
            </a:r>
            <a:r>
              <a:rPr lang="en-US" sz="1172" dirty="0" err="1">
                <a:latin typeface="Courier New" panose="02070309020205020404" pitchFamily="49" charset="0"/>
                <a:cs typeface="Courier New" panose="02070309020205020404" pitchFamily="49" charset="0"/>
              </a:rPr>
              <a:t>acagtgaaca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atgctaggga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gagctgccta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tatggaagag</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ccctaatgtg</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taaaattaat</a:t>
            </a:r>
            <a:endParaRPr lang="en-US" sz="1172" dirty="0">
              <a:latin typeface="Courier New" panose="02070309020205020404" pitchFamily="49" charset="0"/>
              <a:cs typeface="Courier New" panose="02070309020205020404" pitchFamily="49" charset="0"/>
            </a:endParaRPr>
          </a:p>
          <a:p>
            <a:r>
              <a:rPr lang="en-US" sz="1172" dirty="0">
                <a:latin typeface="Courier New" panose="02070309020205020404" pitchFamily="49" charset="0"/>
                <a:cs typeface="Courier New" panose="02070309020205020404" pitchFamily="49" charset="0"/>
              </a:rPr>
              <a:t>29821 </a:t>
            </a:r>
            <a:r>
              <a:rPr lang="en-US" sz="1172" dirty="0" err="1">
                <a:latin typeface="Courier New" panose="02070309020205020404" pitchFamily="49" charset="0"/>
                <a:cs typeface="Courier New" panose="02070309020205020404" pitchFamily="49" charset="0"/>
              </a:rPr>
              <a:t>tttagtagtg</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ctatccccat</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gtgattttaa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tagcttctta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ggagaatgac</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aaaaaaaaaa</a:t>
            </a:r>
            <a:endParaRPr lang="en-US" sz="1172" dirty="0">
              <a:latin typeface="Courier New" panose="02070309020205020404" pitchFamily="49" charset="0"/>
              <a:cs typeface="Courier New" panose="02070309020205020404" pitchFamily="49" charset="0"/>
            </a:endParaRPr>
          </a:p>
          <a:p>
            <a:r>
              <a:rPr lang="en-US" sz="1172" dirty="0">
                <a:latin typeface="Courier New" panose="02070309020205020404" pitchFamily="49" charset="0"/>
                <a:cs typeface="Courier New" panose="02070309020205020404" pitchFamily="49" charset="0"/>
              </a:rPr>
              <a:t>29881 </a:t>
            </a:r>
            <a:r>
              <a:rPr lang="en-US" sz="1172" dirty="0" err="1">
                <a:latin typeface="Courier New" panose="02070309020205020404" pitchFamily="49" charset="0"/>
                <a:cs typeface="Courier New" panose="02070309020205020404" pitchFamily="49" charset="0"/>
              </a:rPr>
              <a:t>aaaaaaaaaa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aaaaaaaaaa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aaa</a:t>
            </a:r>
            <a:endParaRPr lang="en-US" sz="2982" dirty="0">
              <a:latin typeface="Courier New" panose="02070309020205020404" pitchFamily="49" charset="0"/>
              <a:cs typeface="Courier New" panose="02070309020205020404" pitchFamily="49" charset="0"/>
            </a:endParaRPr>
          </a:p>
        </p:txBody>
      </p:sp>
      <p:sp>
        <p:nvSpPr>
          <p:cNvPr id="13" name="TextBox 12">
            <a:extLst>
              <a:ext uri="{FF2B5EF4-FFF2-40B4-BE49-F238E27FC236}">
                <a16:creationId xmlns:a16="http://schemas.microsoft.com/office/drawing/2014/main" id="{968A1909-1E1D-4533-9CFB-1769E87B7393}"/>
              </a:ext>
            </a:extLst>
          </p:cNvPr>
          <p:cNvSpPr txBox="1"/>
          <p:nvPr/>
        </p:nvSpPr>
        <p:spPr>
          <a:xfrm>
            <a:off x="919270" y="6288426"/>
            <a:ext cx="8562189" cy="408125"/>
          </a:xfrm>
          <a:prstGeom prst="rect">
            <a:avLst/>
          </a:prstGeom>
          <a:noFill/>
        </p:spPr>
        <p:txBody>
          <a:bodyPr wrap="square" rtlCol="0">
            <a:spAutoFit/>
          </a:bodyPr>
          <a:lstStyle/>
          <a:p>
            <a:r>
              <a:rPr lang="en-US" sz="2052" i="1" dirty="0">
                <a:solidFill>
                  <a:schemeClr val="tx2">
                    <a:lumMod val="60000"/>
                    <a:lumOff val="40000"/>
                  </a:schemeClr>
                </a:solidFill>
              </a:rPr>
              <a:t>Will PCR generate products if the viral DNA is not present?</a:t>
            </a:r>
          </a:p>
        </p:txBody>
      </p:sp>
      <p:sp>
        <p:nvSpPr>
          <p:cNvPr id="17" name="TextBox 16">
            <a:extLst>
              <a:ext uri="{FF2B5EF4-FFF2-40B4-BE49-F238E27FC236}">
                <a16:creationId xmlns:a16="http://schemas.microsoft.com/office/drawing/2014/main" id="{E2D386B6-61EA-434B-847F-91FC006E0D34}"/>
              </a:ext>
            </a:extLst>
          </p:cNvPr>
          <p:cNvSpPr txBox="1"/>
          <p:nvPr/>
        </p:nvSpPr>
        <p:spPr>
          <a:xfrm>
            <a:off x="4215465" y="-138"/>
            <a:ext cx="5743432" cy="508729"/>
          </a:xfrm>
          <a:prstGeom prst="rect">
            <a:avLst/>
          </a:prstGeom>
          <a:noFill/>
        </p:spPr>
        <p:txBody>
          <a:bodyPr wrap="none" rtlCol="0">
            <a:spAutoFit/>
          </a:bodyPr>
          <a:lstStyle/>
          <a:p>
            <a:r>
              <a:rPr lang="en-US" sz="2706" dirty="0"/>
              <a:t>PCR Applications - Detection of Viruses</a:t>
            </a:r>
          </a:p>
        </p:txBody>
      </p:sp>
      <p:cxnSp>
        <p:nvCxnSpPr>
          <p:cNvPr id="19" name="Straight Arrow Connector 18">
            <a:extLst>
              <a:ext uri="{FF2B5EF4-FFF2-40B4-BE49-F238E27FC236}">
                <a16:creationId xmlns:a16="http://schemas.microsoft.com/office/drawing/2014/main" id="{50A1AF30-44C5-4C33-B460-DD0DE830BFCE}"/>
              </a:ext>
            </a:extLst>
          </p:cNvPr>
          <p:cNvCxnSpPr>
            <a:cxnSpLocks/>
          </p:cNvCxnSpPr>
          <p:nvPr/>
        </p:nvCxnSpPr>
        <p:spPr>
          <a:xfrm>
            <a:off x="4962867" y="4135508"/>
            <a:ext cx="0" cy="646699"/>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4">
            <a:extLst>
              <a:ext uri="{FF2B5EF4-FFF2-40B4-BE49-F238E27FC236}">
                <a16:creationId xmlns:a16="http://schemas.microsoft.com/office/drawing/2014/main" id="{6FEA2F80-5146-4259-BAF3-EA8C447DC8C3}"/>
              </a:ext>
            </a:extLst>
          </p:cNvPr>
          <p:cNvSpPr>
            <a:spLocks noChangeArrowheads="1"/>
          </p:cNvSpPr>
          <p:nvPr/>
        </p:nvSpPr>
        <p:spPr bwMode="auto">
          <a:xfrm>
            <a:off x="2696230" y="5752003"/>
            <a:ext cx="9808179" cy="557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381" tIns="48691" rIns="97381" bIns="48691" numCol="1" anchor="ctr" anchorCtr="0" compatLnSpc="1">
            <a:prstTxWarp prst="textNoShape">
              <a:avLst/>
            </a:prstTxWarp>
            <a:spAutoFit/>
          </a:bodyPr>
          <a:lstStyle/>
          <a:p>
            <a:pPr defTabSz="973894" eaLnBrk="0" fontAlgn="base" hangingPunct="0">
              <a:spcBef>
                <a:spcPct val="0"/>
              </a:spcBef>
              <a:spcAft>
                <a:spcPct val="0"/>
              </a:spcAft>
            </a:pPr>
            <a:r>
              <a:rPr lang="en-US" altLang="en-US" sz="1491" b="1" dirty="0">
                <a:highlight>
                  <a:srgbClr val="FFFF00"/>
                </a:highlight>
                <a:latin typeface="Courier New" panose="02070309020205020404" pitchFamily="49" charset="0"/>
                <a:cs typeface="Courier New" panose="02070309020205020404" pitchFamily="49" charset="0"/>
              </a:rPr>
              <a:t>GACCCCAAAATCAGCGAAAT</a:t>
            </a:r>
            <a:r>
              <a:rPr lang="en-US" altLang="en-US" sz="1491" dirty="0">
                <a:latin typeface="Courier New" panose="02070309020205020404" pitchFamily="49" charset="0"/>
                <a:cs typeface="Courier New" panose="02070309020205020404" pitchFamily="49" charset="0"/>
              </a:rPr>
              <a:t>GCACCCCGCATTACGTTTGGTGGACCCTCAGATTCAACTGGCAGTAACCAGA</a:t>
            </a:r>
            <a:br>
              <a:rPr lang="en-US" altLang="en-US" sz="1491" dirty="0">
                <a:latin typeface="Courier New" panose="02070309020205020404" pitchFamily="49" charset="0"/>
                <a:cs typeface="Courier New" panose="02070309020205020404" pitchFamily="49" charset="0"/>
              </a:rPr>
            </a:br>
            <a:r>
              <a:rPr lang="en-US" altLang="en-US" sz="1491" dirty="0">
                <a:latin typeface="Courier New" panose="02070309020205020404" pitchFamily="49" charset="0"/>
                <a:cs typeface="Courier New" panose="02070309020205020404" pitchFamily="49" charset="0"/>
              </a:rPr>
              <a:t>CTGGGGTTTTAGTCGCTTTACGTGGGGCGTAATGCAAACCACCTGGGA</a:t>
            </a:r>
            <a:r>
              <a:rPr lang="en-US" altLang="en-US" sz="1491" b="1" dirty="0">
                <a:highlight>
                  <a:srgbClr val="00FFFF"/>
                </a:highlight>
                <a:latin typeface="Courier New" panose="02070309020205020404" pitchFamily="49" charset="0"/>
                <a:cs typeface="Courier New" panose="02070309020205020404" pitchFamily="49" charset="0"/>
              </a:rPr>
              <a:t>GTCTAAGTTGACCGTCATTGGTCT</a:t>
            </a:r>
            <a:r>
              <a:rPr lang="en-US" altLang="en-US" sz="1491" dirty="0">
                <a:latin typeface="Courier New" panose="02070309020205020404" pitchFamily="49" charset="0"/>
                <a:cs typeface="Courier New" panose="02070309020205020404" pitchFamily="49" charset="0"/>
              </a:rPr>
              <a:t> </a:t>
            </a:r>
          </a:p>
        </p:txBody>
      </p:sp>
      <p:sp>
        <p:nvSpPr>
          <p:cNvPr id="12" name="TextBox 11">
            <a:extLst>
              <a:ext uri="{FF2B5EF4-FFF2-40B4-BE49-F238E27FC236}">
                <a16:creationId xmlns:a16="http://schemas.microsoft.com/office/drawing/2014/main" id="{C09C132C-6D18-4568-BBE1-83C1D85640EB}"/>
              </a:ext>
            </a:extLst>
          </p:cNvPr>
          <p:cNvSpPr txBox="1"/>
          <p:nvPr/>
        </p:nvSpPr>
        <p:spPr>
          <a:xfrm>
            <a:off x="1999453" y="5406600"/>
            <a:ext cx="1301575" cy="360227"/>
          </a:xfrm>
          <a:prstGeom prst="rect">
            <a:avLst/>
          </a:prstGeom>
          <a:noFill/>
        </p:spPr>
        <p:txBody>
          <a:bodyPr wrap="none" rtlCol="0">
            <a:spAutoFit/>
          </a:bodyPr>
          <a:lstStyle/>
          <a:p>
            <a:r>
              <a:rPr lang="en-US" sz="1741" dirty="0"/>
              <a:t>PCR Product</a:t>
            </a:r>
          </a:p>
        </p:txBody>
      </p:sp>
      <mc:AlternateContent xmlns:mc="http://schemas.openxmlformats.org/markup-compatibility/2006" xmlns:p14="http://schemas.microsoft.com/office/powerpoint/2010/main">
        <mc:Choice Requires="p14">
          <p:contentPart p14:bwMode="auto" r:id="rId4">
            <p14:nvContentPartPr>
              <p14:cNvPr id="51" name="Ink 50">
                <a:extLst>
                  <a:ext uri="{FF2B5EF4-FFF2-40B4-BE49-F238E27FC236}">
                    <a16:creationId xmlns:a16="http://schemas.microsoft.com/office/drawing/2014/main" id="{B2151790-25CB-41CA-933B-FCCD2F259014}"/>
                  </a:ext>
                </a:extLst>
              </p14:cNvPr>
              <p14:cNvContentPartPr/>
              <p14:nvPr/>
            </p14:nvContentPartPr>
            <p14:xfrm>
              <a:off x="7362164" y="3234970"/>
              <a:ext cx="29575" cy="11831"/>
            </p14:xfrm>
          </p:contentPart>
        </mc:Choice>
        <mc:Fallback xmlns="">
          <p:pic>
            <p:nvPicPr>
              <p:cNvPr id="51" name="Ink 50">
                <a:extLst>
                  <a:ext uri="{FF2B5EF4-FFF2-40B4-BE49-F238E27FC236}">
                    <a16:creationId xmlns:a16="http://schemas.microsoft.com/office/drawing/2014/main" id="{B2151790-25CB-41CA-933B-FCCD2F259014}"/>
                  </a:ext>
                </a:extLst>
              </p:cNvPr>
              <p:cNvPicPr/>
              <p:nvPr/>
            </p:nvPicPr>
            <p:blipFill>
              <a:blip r:embed="rId5"/>
              <a:stretch>
                <a:fillRect/>
              </a:stretch>
            </p:blipFill>
            <p:spPr>
              <a:xfrm>
                <a:off x="7353147" y="3226007"/>
                <a:ext cx="47248" cy="29398"/>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9" name="Ink 68">
                <a:extLst>
                  <a:ext uri="{FF2B5EF4-FFF2-40B4-BE49-F238E27FC236}">
                    <a16:creationId xmlns:a16="http://schemas.microsoft.com/office/drawing/2014/main" id="{9918BAF1-6AC0-4EDD-A591-02A5BBD5417E}"/>
                  </a:ext>
                </a:extLst>
              </p14:cNvPr>
              <p14:cNvContentPartPr/>
              <p14:nvPr/>
            </p14:nvContentPartPr>
            <p14:xfrm>
              <a:off x="8428983" y="2017489"/>
              <a:ext cx="40711" cy="73418"/>
            </p14:xfrm>
          </p:contentPart>
        </mc:Choice>
        <mc:Fallback xmlns="">
          <p:pic>
            <p:nvPicPr>
              <p:cNvPr id="69" name="Ink 68">
                <a:extLst>
                  <a:ext uri="{FF2B5EF4-FFF2-40B4-BE49-F238E27FC236}">
                    <a16:creationId xmlns:a16="http://schemas.microsoft.com/office/drawing/2014/main" id="{9918BAF1-6AC0-4EDD-A591-02A5BBD5417E}"/>
                  </a:ext>
                </a:extLst>
              </p:cNvPr>
              <p:cNvPicPr/>
              <p:nvPr/>
            </p:nvPicPr>
            <p:blipFill>
              <a:blip r:embed="rId7"/>
              <a:stretch>
                <a:fillRect/>
              </a:stretch>
            </p:blipFill>
            <p:spPr>
              <a:xfrm>
                <a:off x="8419976" y="2008492"/>
                <a:ext cx="58364" cy="91053"/>
              </a:xfrm>
              <a:prstGeom prst="rect">
                <a:avLst/>
              </a:prstGeom>
            </p:spPr>
          </p:pic>
        </mc:Fallback>
      </mc:AlternateContent>
      <p:sp>
        <p:nvSpPr>
          <p:cNvPr id="3" name="TextBox 2">
            <a:extLst>
              <a:ext uri="{FF2B5EF4-FFF2-40B4-BE49-F238E27FC236}">
                <a16:creationId xmlns:a16="http://schemas.microsoft.com/office/drawing/2014/main" id="{C967FE47-5551-4F77-9B2C-7144E89873BF}"/>
              </a:ext>
            </a:extLst>
          </p:cNvPr>
          <p:cNvSpPr txBox="1"/>
          <p:nvPr/>
        </p:nvSpPr>
        <p:spPr>
          <a:xfrm>
            <a:off x="3397813" y="489876"/>
            <a:ext cx="5874925" cy="408125"/>
          </a:xfrm>
          <a:prstGeom prst="rect">
            <a:avLst/>
          </a:prstGeom>
          <a:noFill/>
        </p:spPr>
        <p:txBody>
          <a:bodyPr wrap="square" rtlCol="0">
            <a:spAutoFit/>
          </a:bodyPr>
          <a:lstStyle/>
          <a:p>
            <a:r>
              <a:rPr lang="en-US" sz="2052" dirty="0"/>
              <a:t>Sequence of Covid-19 (top strand only) </a:t>
            </a:r>
          </a:p>
        </p:txBody>
      </p:sp>
      <p:sp>
        <p:nvSpPr>
          <p:cNvPr id="4" name="TextBox 3">
            <a:extLst>
              <a:ext uri="{FF2B5EF4-FFF2-40B4-BE49-F238E27FC236}">
                <a16:creationId xmlns:a16="http://schemas.microsoft.com/office/drawing/2014/main" id="{E4184A0E-9680-4133-AC37-6709ADAAC851}"/>
              </a:ext>
            </a:extLst>
          </p:cNvPr>
          <p:cNvSpPr txBox="1"/>
          <p:nvPr/>
        </p:nvSpPr>
        <p:spPr>
          <a:xfrm>
            <a:off x="1562211" y="4454985"/>
            <a:ext cx="3086807" cy="330219"/>
          </a:xfrm>
          <a:prstGeom prst="rect">
            <a:avLst/>
          </a:prstGeom>
          <a:noFill/>
        </p:spPr>
        <p:txBody>
          <a:bodyPr wrap="none" rtlCol="0">
            <a:spAutoFit/>
          </a:bodyPr>
          <a:lstStyle/>
          <a:p>
            <a:r>
              <a:rPr lang="en-US" sz="1546" i="1" dirty="0" err="1"/>
              <a:t>dsSeq</a:t>
            </a:r>
            <a:r>
              <a:rPr lang="en-US" sz="1546" i="1" dirty="0"/>
              <a:t> of above bold &amp; circled region</a:t>
            </a:r>
          </a:p>
        </p:txBody>
      </p:sp>
      <p:sp>
        <p:nvSpPr>
          <p:cNvPr id="10" name="Rectangle 9">
            <a:extLst>
              <a:ext uri="{FF2B5EF4-FFF2-40B4-BE49-F238E27FC236}">
                <a16:creationId xmlns:a16="http://schemas.microsoft.com/office/drawing/2014/main" id="{275CD506-009A-407A-B5B7-3B4F327AEE07}"/>
              </a:ext>
            </a:extLst>
          </p:cNvPr>
          <p:cNvSpPr/>
          <p:nvPr/>
        </p:nvSpPr>
        <p:spPr>
          <a:xfrm>
            <a:off x="1298418" y="4786898"/>
            <a:ext cx="11157105" cy="485646"/>
          </a:xfrm>
          <a:prstGeom prst="rect">
            <a:avLst/>
          </a:prstGeom>
        </p:spPr>
        <p:txBody>
          <a:bodyPr wrap="square">
            <a:spAutoFit/>
          </a:bodyPr>
          <a:lstStyle/>
          <a:p>
            <a:r>
              <a:rPr lang="en-US" sz="1278" dirty="0">
                <a:latin typeface="Courier New" panose="02070309020205020404" pitchFamily="49" charset="0"/>
                <a:cs typeface="Courier New" panose="02070309020205020404" pitchFamily="49" charset="0"/>
              </a:rPr>
              <a:t>28271 aaaatgtctgataatg</a:t>
            </a:r>
            <a:r>
              <a:rPr lang="en-US" sz="1278" b="1" cap="all" dirty="0">
                <a:highlight>
                  <a:srgbClr val="FFFF00"/>
                </a:highlight>
                <a:latin typeface="Courier New" panose="02070309020205020404" pitchFamily="49" charset="0"/>
                <a:cs typeface="Courier New" panose="02070309020205020404" pitchFamily="49" charset="0"/>
              </a:rPr>
              <a:t>gaccccaaaatcagcgaaat</a:t>
            </a:r>
            <a:r>
              <a:rPr lang="en-US" sz="1278" dirty="0">
                <a:latin typeface="Courier New" panose="02070309020205020404" pitchFamily="49" charset="0"/>
                <a:cs typeface="Courier New" panose="02070309020205020404" pitchFamily="49" charset="0"/>
              </a:rPr>
              <a:t>gcaccccgcattacgtttggtggaccctcagattcaactggcagtaaccagaatggagaacgca</a:t>
            </a:r>
          </a:p>
          <a:p>
            <a:r>
              <a:rPr lang="en-US" sz="1278" dirty="0">
                <a:latin typeface="Courier New" panose="02070309020205020404" pitchFamily="49" charset="0"/>
                <a:cs typeface="Courier New" panose="02070309020205020404" pitchFamily="49" charset="0"/>
              </a:rPr>
              <a:t>      ttttacagactattacctggggttttagtcgctttacgtggggcgtaatgcaaaccacctggga</a:t>
            </a:r>
            <a:r>
              <a:rPr lang="en-US" sz="1278" b="1" cap="all" dirty="0">
                <a:highlight>
                  <a:srgbClr val="00FFFF"/>
                </a:highlight>
                <a:latin typeface="Courier New" panose="02070309020205020404" pitchFamily="49" charset="0"/>
                <a:cs typeface="Courier New" panose="02070309020205020404" pitchFamily="49" charset="0"/>
              </a:rPr>
              <a:t>gtctaagttgaccgtcattggtct</a:t>
            </a:r>
            <a:r>
              <a:rPr lang="en-US" sz="1278" dirty="0">
                <a:latin typeface="Courier New" panose="02070309020205020404" pitchFamily="49" charset="0"/>
                <a:cs typeface="Courier New" panose="02070309020205020404" pitchFamily="49" charset="0"/>
              </a:rPr>
              <a:t>tacctcttgcgt</a:t>
            </a:r>
          </a:p>
        </p:txBody>
      </p:sp>
      <p:sp>
        <p:nvSpPr>
          <p:cNvPr id="25" name="TextBox 24">
            <a:extLst>
              <a:ext uri="{FF2B5EF4-FFF2-40B4-BE49-F238E27FC236}">
                <a16:creationId xmlns:a16="http://schemas.microsoft.com/office/drawing/2014/main" id="{C5EB598A-33EB-4856-8638-66253AAB02FF}"/>
              </a:ext>
            </a:extLst>
          </p:cNvPr>
          <p:cNvSpPr txBox="1"/>
          <p:nvPr/>
        </p:nvSpPr>
        <p:spPr>
          <a:xfrm>
            <a:off x="1834725" y="3229427"/>
            <a:ext cx="3126177" cy="360227"/>
          </a:xfrm>
          <a:prstGeom prst="rect">
            <a:avLst/>
          </a:prstGeom>
          <a:noFill/>
        </p:spPr>
        <p:txBody>
          <a:bodyPr wrap="none" rtlCol="0">
            <a:spAutoFit/>
          </a:bodyPr>
          <a:lstStyle/>
          <a:p>
            <a:r>
              <a:rPr lang="en-US" sz="1741" dirty="0"/>
              <a:t>CDC Recommended PCR Primers</a:t>
            </a:r>
          </a:p>
        </p:txBody>
      </p:sp>
      <p:cxnSp>
        <p:nvCxnSpPr>
          <p:cNvPr id="46" name="Straight Arrow Connector 45">
            <a:extLst>
              <a:ext uri="{FF2B5EF4-FFF2-40B4-BE49-F238E27FC236}">
                <a16:creationId xmlns:a16="http://schemas.microsoft.com/office/drawing/2014/main" id="{86CD2D33-CCEC-4D7E-B231-F672FA521CC9}"/>
              </a:ext>
            </a:extLst>
          </p:cNvPr>
          <p:cNvCxnSpPr>
            <a:cxnSpLocks/>
          </p:cNvCxnSpPr>
          <p:nvPr/>
        </p:nvCxnSpPr>
        <p:spPr>
          <a:xfrm>
            <a:off x="5534636" y="4282809"/>
            <a:ext cx="2611126" cy="74652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3797B0E0-6905-4F53-B886-91DF28E89BC5}"/>
              </a:ext>
            </a:extLst>
          </p:cNvPr>
          <p:cNvSpPr/>
          <p:nvPr/>
        </p:nvSpPr>
        <p:spPr>
          <a:xfrm>
            <a:off x="4918971" y="1529200"/>
            <a:ext cx="6156997" cy="68982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1"/>
          </a:p>
        </p:txBody>
      </p:sp>
      <p:sp>
        <p:nvSpPr>
          <p:cNvPr id="14" name="Date Placeholder 13">
            <a:extLst>
              <a:ext uri="{FF2B5EF4-FFF2-40B4-BE49-F238E27FC236}">
                <a16:creationId xmlns:a16="http://schemas.microsoft.com/office/drawing/2014/main" id="{87563BDA-709E-80EA-20AF-6863428D5C5A}"/>
              </a:ext>
            </a:extLst>
          </p:cNvPr>
          <p:cNvSpPr>
            <a:spLocks noGrp="1"/>
          </p:cNvSpPr>
          <p:nvPr>
            <p:ph type="dt" sz="half" idx="10"/>
          </p:nvPr>
        </p:nvSpPr>
        <p:spPr/>
        <p:txBody>
          <a:bodyPr/>
          <a:lstStyle/>
          <a:p>
            <a:fld id="{C6F9D348-666F-475D-BC41-24F6EC6DDE24}" type="datetime1">
              <a:rPr lang="en-US" smtClean="0"/>
              <a:t>1/25/2025</a:t>
            </a:fld>
            <a:endParaRPr lang="en-US"/>
          </a:p>
        </p:txBody>
      </p:sp>
      <p:sp>
        <p:nvSpPr>
          <p:cNvPr id="15" name="Footer Placeholder 14">
            <a:extLst>
              <a:ext uri="{FF2B5EF4-FFF2-40B4-BE49-F238E27FC236}">
                <a16:creationId xmlns:a16="http://schemas.microsoft.com/office/drawing/2014/main" id="{2AE53CE4-E3DE-3456-EEC5-0F87B04047B0}"/>
              </a:ext>
            </a:extLst>
          </p:cNvPr>
          <p:cNvSpPr>
            <a:spLocks noGrp="1"/>
          </p:cNvSpPr>
          <p:nvPr>
            <p:ph type="ftr" sz="quarter" idx="11"/>
          </p:nvPr>
        </p:nvSpPr>
        <p:spPr/>
        <p:txBody>
          <a:bodyPr/>
          <a:lstStyle/>
          <a:p>
            <a:r>
              <a:rPr lang="en-US"/>
              <a:t>Drugs and Disease Spring 2025 - Lecture 3</a:t>
            </a:r>
          </a:p>
        </p:txBody>
      </p:sp>
      <p:sp>
        <p:nvSpPr>
          <p:cNvPr id="16" name="Slide Number Placeholder 15">
            <a:extLst>
              <a:ext uri="{FF2B5EF4-FFF2-40B4-BE49-F238E27FC236}">
                <a16:creationId xmlns:a16="http://schemas.microsoft.com/office/drawing/2014/main" id="{6B976EAB-2AC2-C64F-2410-64D138C2A95D}"/>
              </a:ext>
            </a:extLst>
          </p:cNvPr>
          <p:cNvSpPr>
            <a:spLocks noGrp="1"/>
          </p:cNvSpPr>
          <p:nvPr>
            <p:ph type="sldNum" sz="quarter" idx="12"/>
          </p:nvPr>
        </p:nvSpPr>
        <p:spPr/>
        <p:txBody>
          <a:bodyPr/>
          <a:lstStyle/>
          <a:p>
            <a:fld id="{DC3BB032-4020-48F4-953B-341806DC4A2B}" type="slidenum">
              <a:rPr lang="en-US" smtClean="0"/>
              <a:t>63</a:t>
            </a:fld>
            <a:endParaRPr lang="en-US"/>
          </a:p>
        </p:txBody>
      </p:sp>
    </p:spTree>
    <p:extLst>
      <p:ext uri="{BB962C8B-B14F-4D97-AF65-F5344CB8AC3E}">
        <p14:creationId xmlns:p14="http://schemas.microsoft.com/office/powerpoint/2010/main" val="25936846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DD8EDE-375C-41D4-9AA0-E435170D4894}"/>
              </a:ext>
            </a:extLst>
          </p:cNvPr>
          <p:cNvSpPr/>
          <p:nvPr/>
        </p:nvSpPr>
        <p:spPr>
          <a:xfrm>
            <a:off x="6320127" y="2990813"/>
            <a:ext cx="6644481" cy="3481081"/>
          </a:xfrm>
          <a:prstGeom prst="rect">
            <a:avLst/>
          </a:prstGeom>
        </p:spPr>
        <p:txBody>
          <a:bodyPr wrap="square">
            <a:spAutoFit/>
          </a:bodyPr>
          <a:lstStyle/>
          <a:p>
            <a:pPr marL="276197" indent="-276197">
              <a:spcBef>
                <a:spcPts val="600"/>
              </a:spcBef>
              <a:buFont typeface="Arial" panose="020B0604020202020204" pitchFamily="34" charset="0"/>
              <a:buChar char="•"/>
            </a:pPr>
            <a:r>
              <a:rPr lang="en-US" sz="2052" dirty="0"/>
              <a:t>Red curve (Positive sample) shows a threshold level of PCR product after 27 cycles.</a:t>
            </a:r>
          </a:p>
          <a:p>
            <a:pPr marL="276197" indent="-276197">
              <a:spcBef>
                <a:spcPts val="600"/>
              </a:spcBef>
              <a:buFont typeface="Arial" panose="020B0604020202020204" pitchFamily="34" charset="0"/>
              <a:buChar char="•"/>
            </a:pPr>
            <a:r>
              <a:rPr lang="en-US" sz="2052" dirty="0"/>
              <a:t>Next 6 samples are the positive sample mixed with up to 63 negative samples, showing that it is possible to test pooled samples.</a:t>
            </a:r>
          </a:p>
          <a:p>
            <a:pPr marL="276197" indent="-276197">
              <a:spcBef>
                <a:spcPts val="600"/>
              </a:spcBef>
              <a:buFont typeface="Arial" panose="020B0604020202020204" pitchFamily="34" charset="0"/>
              <a:buChar char="•"/>
            </a:pPr>
            <a:r>
              <a:rPr lang="en-US" sz="2052" dirty="0"/>
              <a:t>- - - is a </a:t>
            </a:r>
            <a:r>
              <a:rPr lang="en-US" sz="2052" b="1" i="1" dirty="0"/>
              <a:t>positive control </a:t>
            </a:r>
            <a:r>
              <a:rPr lang="en-US" sz="2052" dirty="0"/>
              <a:t>amount of Covid template.  It shows that you can detect a PCR product if the </a:t>
            </a:r>
            <a:r>
              <a:rPr lang="en-US" sz="2052" dirty="0" err="1"/>
              <a:t>covid</a:t>
            </a:r>
            <a:r>
              <a:rPr lang="en-US" sz="2052" dirty="0"/>
              <a:t> genome is present.</a:t>
            </a:r>
          </a:p>
          <a:p>
            <a:pPr marL="276197" indent="-276197">
              <a:spcBef>
                <a:spcPts val="600"/>
              </a:spcBef>
              <a:buFont typeface="Arial" panose="020B0604020202020204" pitchFamily="34" charset="0"/>
              <a:buChar char="•"/>
            </a:pPr>
            <a:r>
              <a:rPr lang="en-US" sz="2052" dirty="0"/>
              <a:t>Solid black line is a </a:t>
            </a:r>
            <a:r>
              <a:rPr lang="en-US" sz="2052" b="1" i="1" dirty="0"/>
              <a:t>negative control</a:t>
            </a:r>
            <a:r>
              <a:rPr lang="en-US" sz="2052" dirty="0"/>
              <a:t>, no Covid DNA.  It shows that addition of </a:t>
            </a:r>
            <a:r>
              <a:rPr lang="en-US" sz="2052" dirty="0" err="1"/>
              <a:t>covid</a:t>
            </a:r>
            <a:r>
              <a:rPr lang="en-US" sz="2052" dirty="0"/>
              <a:t> template will lead to a signal.</a:t>
            </a:r>
          </a:p>
        </p:txBody>
      </p:sp>
      <p:sp>
        <p:nvSpPr>
          <p:cNvPr id="7" name="TextBox 6">
            <a:extLst>
              <a:ext uri="{FF2B5EF4-FFF2-40B4-BE49-F238E27FC236}">
                <a16:creationId xmlns:a16="http://schemas.microsoft.com/office/drawing/2014/main" id="{981382A1-3B31-4119-A155-7822C0E8F4A5}"/>
              </a:ext>
            </a:extLst>
          </p:cNvPr>
          <p:cNvSpPr txBox="1"/>
          <p:nvPr/>
        </p:nvSpPr>
        <p:spPr>
          <a:xfrm>
            <a:off x="2858077" y="54366"/>
            <a:ext cx="7063025" cy="508729"/>
          </a:xfrm>
          <a:prstGeom prst="rect">
            <a:avLst/>
          </a:prstGeom>
          <a:noFill/>
        </p:spPr>
        <p:txBody>
          <a:bodyPr wrap="square" rtlCol="0">
            <a:spAutoFit/>
          </a:bodyPr>
          <a:lstStyle/>
          <a:p>
            <a:pPr algn="ctr"/>
            <a:r>
              <a:rPr lang="en-US" sz="2706" dirty="0" err="1"/>
              <a:t>Covid</a:t>
            </a:r>
            <a:r>
              <a:rPr lang="en-US" sz="2706" dirty="0"/>
              <a:t> 19 PCR Test: Detection of the PCR Product.</a:t>
            </a:r>
          </a:p>
        </p:txBody>
      </p:sp>
      <p:sp>
        <p:nvSpPr>
          <p:cNvPr id="8" name="Rectangle 7">
            <a:extLst>
              <a:ext uri="{FF2B5EF4-FFF2-40B4-BE49-F238E27FC236}">
                <a16:creationId xmlns:a16="http://schemas.microsoft.com/office/drawing/2014/main" id="{51F667C3-35B0-4325-BD6F-FAB0FBCAEA6C}"/>
              </a:ext>
            </a:extLst>
          </p:cNvPr>
          <p:cNvSpPr/>
          <p:nvPr/>
        </p:nvSpPr>
        <p:spPr>
          <a:xfrm>
            <a:off x="6570643" y="563095"/>
            <a:ext cx="5167751" cy="300723"/>
          </a:xfrm>
          <a:prstGeom prst="rect">
            <a:avLst/>
          </a:prstGeom>
        </p:spPr>
        <p:txBody>
          <a:bodyPr>
            <a:spAutoFit/>
          </a:bodyPr>
          <a:lstStyle/>
          <a:p>
            <a:r>
              <a:rPr lang="en-US" sz="1354" dirty="0"/>
              <a:t>https://www.medrxiv.org/content/10.1101/2020.03.26.20039438v1</a:t>
            </a:r>
          </a:p>
        </p:txBody>
      </p:sp>
      <p:sp>
        <p:nvSpPr>
          <p:cNvPr id="9" name="TextBox 8">
            <a:extLst>
              <a:ext uri="{FF2B5EF4-FFF2-40B4-BE49-F238E27FC236}">
                <a16:creationId xmlns:a16="http://schemas.microsoft.com/office/drawing/2014/main" id="{018A6C7F-CD06-4E9E-8773-7091C0F5D041}"/>
              </a:ext>
            </a:extLst>
          </p:cNvPr>
          <p:cNvSpPr txBox="1"/>
          <p:nvPr/>
        </p:nvSpPr>
        <p:spPr>
          <a:xfrm>
            <a:off x="6320127" y="881507"/>
            <a:ext cx="5981344" cy="2533707"/>
          </a:xfrm>
          <a:prstGeom prst="rect">
            <a:avLst/>
          </a:prstGeom>
          <a:noFill/>
        </p:spPr>
        <p:txBody>
          <a:bodyPr wrap="square" rtlCol="0">
            <a:spAutoFit/>
          </a:bodyPr>
          <a:lstStyle/>
          <a:p>
            <a:pPr marL="276197" indent="-276197">
              <a:spcBef>
                <a:spcPts val="600"/>
              </a:spcBef>
              <a:buFont typeface="Arial" panose="020B0604020202020204" pitchFamily="34" charset="0"/>
              <a:buChar char="•"/>
            </a:pPr>
            <a:r>
              <a:rPr lang="en-US" sz="2052" dirty="0"/>
              <a:t>Production of PCR products (double stranded DNA) causes an increase in signal (fluorescence) </a:t>
            </a:r>
          </a:p>
          <a:p>
            <a:pPr marL="276197" indent="-276197">
              <a:spcBef>
                <a:spcPts val="600"/>
              </a:spcBef>
              <a:buFont typeface="Arial" panose="020B0604020202020204" pitchFamily="34" charset="0"/>
              <a:buChar char="•"/>
            </a:pPr>
            <a:r>
              <a:rPr lang="en-US" sz="2052" dirty="0"/>
              <a:t>Signal above 300 considered to be positive (dashed gray line)</a:t>
            </a:r>
          </a:p>
          <a:p>
            <a:pPr marL="276197" indent="-276197">
              <a:spcBef>
                <a:spcPts val="600"/>
              </a:spcBef>
              <a:buFont typeface="Arial" panose="020B0604020202020204" pitchFamily="34" charset="0"/>
              <a:buChar char="•"/>
            </a:pPr>
            <a:r>
              <a:rPr lang="en-US" sz="2052" dirty="0"/>
              <a:t>Dots represent when a sample crosses the fluorescence threshold.</a:t>
            </a:r>
          </a:p>
          <a:p>
            <a:pPr>
              <a:spcBef>
                <a:spcPts val="600"/>
              </a:spcBef>
            </a:pPr>
            <a:endParaRPr lang="en-US" sz="2052" dirty="0"/>
          </a:p>
        </p:txBody>
      </p:sp>
      <p:grpSp>
        <p:nvGrpSpPr>
          <p:cNvPr id="13" name="Group 12">
            <a:extLst>
              <a:ext uri="{FF2B5EF4-FFF2-40B4-BE49-F238E27FC236}">
                <a16:creationId xmlns:a16="http://schemas.microsoft.com/office/drawing/2014/main" id="{1987CA97-486A-44D3-9155-2FCC8D4DADF6}"/>
              </a:ext>
            </a:extLst>
          </p:cNvPr>
          <p:cNvGrpSpPr/>
          <p:nvPr/>
        </p:nvGrpSpPr>
        <p:grpSpPr>
          <a:xfrm>
            <a:off x="1589685" y="739289"/>
            <a:ext cx="4799905" cy="5600629"/>
            <a:chOff x="940747" y="882650"/>
            <a:chExt cx="4966114" cy="5794568"/>
          </a:xfrm>
        </p:grpSpPr>
        <p:pic>
          <p:nvPicPr>
            <p:cNvPr id="5" name="Picture 4">
              <a:extLst>
                <a:ext uri="{FF2B5EF4-FFF2-40B4-BE49-F238E27FC236}">
                  <a16:creationId xmlns:a16="http://schemas.microsoft.com/office/drawing/2014/main" id="{1F68B48C-6D3B-412D-AC29-D02D1EF26874}"/>
                </a:ext>
              </a:extLst>
            </p:cNvPr>
            <p:cNvPicPr>
              <a:picLocks noChangeAspect="1"/>
            </p:cNvPicPr>
            <p:nvPr/>
          </p:nvPicPr>
          <p:blipFill>
            <a:blip r:embed="rId3"/>
            <a:stretch>
              <a:fillRect/>
            </a:stretch>
          </p:blipFill>
          <p:spPr>
            <a:xfrm>
              <a:off x="1079500" y="882650"/>
              <a:ext cx="4827361" cy="5791200"/>
            </a:xfrm>
            <a:prstGeom prst="rect">
              <a:avLst/>
            </a:prstGeom>
          </p:spPr>
        </p:pic>
        <p:sp>
          <p:nvSpPr>
            <p:cNvPr id="11" name="TextBox 10">
              <a:extLst>
                <a:ext uri="{FF2B5EF4-FFF2-40B4-BE49-F238E27FC236}">
                  <a16:creationId xmlns:a16="http://schemas.microsoft.com/office/drawing/2014/main" id="{EED22651-C188-4367-AFE1-7988E7E2C2F3}"/>
                </a:ext>
              </a:extLst>
            </p:cNvPr>
            <p:cNvSpPr txBox="1"/>
            <p:nvPr/>
          </p:nvSpPr>
          <p:spPr>
            <a:xfrm rot="16200000">
              <a:off x="-72571" y="3494392"/>
              <a:ext cx="2399337" cy="372701"/>
            </a:xfrm>
            <a:prstGeom prst="rect">
              <a:avLst/>
            </a:prstGeom>
            <a:solidFill>
              <a:schemeClr val="bg1"/>
            </a:solidFill>
          </p:spPr>
          <p:txBody>
            <a:bodyPr wrap="none" rtlCol="0">
              <a:spAutoFit/>
            </a:bodyPr>
            <a:lstStyle/>
            <a:p>
              <a:r>
                <a:rPr lang="en-US" sz="1741" dirty="0"/>
                <a:t>Amount of PCR Product</a:t>
              </a:r>
            </a:p>
          </p:txBody>
        </p:sp>
        <p:sp>
          <p:nvSpPr>
            <p:cNvPr id="12" name="TextBox 11">
              <a:extLst>
                <a:ext uri="{FF2B5EF4-FFF2-40B4-BE49-F238E27FC236}">
                  <a16:creationId xmlns:a16="http://schemas.microsoft.com/office/drawing/2014/main" id="{7A415077-ED6C-4643-A30A-A816B9F36407}"/>
                </a:ext>
              </a:extLst>
            </p:cNvPr>
            <p:cNvSpPr txBox="1"/>
            <p:nvPr/>
          </p:nvSpPr>
          <p:spPr>
            <a:xfrm>
              <a:off x="2451099" y="6304517"/>
              <a:ext cx="2256305" cy="372701"/>
            </a:xfrm>
            <a:prstGeom prst="rect">
              <a:avLst/>
            </a:prstGeom>
            <a:solidFill>
              <a:schemeClr val="bg1"/>
            </a:solidFill>
          </p:spPr>
          <p:txBody>
            <a:bodyPr wrap="none" rtlCol="0">
              <a:spAutoFit/>
            </a:bodyPr>
            <a:lstStyle/>
            <a:p>
              <a:r>
                <a:rPr lang="en-US" sz="1741" dirty="0"/>
                <a:t>Number of PCR Cycles</a:t>
              </a:r>
            </a:p>
          </p:txBody>
        </p:sp>
      </p:grpSp>
      <p:sp>
        <p:nvSpPr>
          <p:cNvPr id="2" name="Date Placeholder 1">
            <a:extLst>
              <a:ext uri="{FF2B5EF4-FFF2-40B4-BE49-F238E27FC236}">
                <a16:creationId xmlns:a16="http://schemas.microsoft.com/office/drawing/2014/main" id="{4632443C-4A72-1772-4072-5A7DB99CB889}"/>
              </a:ext>
            </a:extLst>
          </p:cNvPr>
          <p:cNvSpPr>
            <a:spLocks noGrp="1"/>
          </p:cNvSpPr>
          <p:nvPr>
            <p:ph type="dt" sz="half" idx="10"/>
          </p:nvPr>
        </p:nvSpPr>
        <p:spPr/>
        <p:txBody>
          <a:bodyPr/>
          <a:lstStyle/>
          <a:p>
            <a:fld id="{D3B2D7FF-8751-47CA-A736-7823D1923BB5}" type="datetime1">
              <a:rPr lang="en-US" smtClean="0"/>
              <a:t>1/25/2025</a:t>
            </a:fld>
            <a:endParaRPr lang="en-US"/>
          </a:p>
        </p:txBody>
      </p:sp>
      <p:sp>
        <p:nvSpPr>
          <p:cNvPr id="3" name="Footer Placeholder 2">
            <a:extLst>
              <a:ext uri="{FF2B5EF4-FFF2-40B4-BE49-F238E27FC236}">
                <a16:creationId xmlns:a16="http://schemas.microsoft.com/office/drawing/2014/main" id="{3666D128-BCFD-E93D-EC81-5276215B1F99}"/>
              </a:ext>
            </a:extLst>
          </p:cNvPr>
          <p:cNvSpPr>
            <a:spLocks noGrp="1"/>
          </p:cNvSpPr>
          <p:nvPr>
            <p:ph type="ftr" sz="quarter" idx="11"/>
          </p:nvPr>
        </p:nvSpPr>
        <p:spPr/>
        <p:txBody>
          <a:bodyPr/>
          <a:lstStyle/>
          <a:p>
            <a:r>
              <a:rPr lang="en-US"/>
              <a:t>Drugs and Disease Spring 2025 - Lecture 3</a:t>
            </a:r>
          </a:p>
        </p:txBody>
      </p:sp>
      <p:sp>
        <p:nvSpPr>
          <p:cNvPr id="4" name="Slide Number Placeholder 3">
            <a:extLst>
              <a:ext uri="{FF2B5EF4-FFF2-40B4-BE49-F238E27FC236}">
                <a16:creationId xmlns:a16="http://schemas.microsoft.com/office/drawing/2014/main" id="{F37D2B72-3770-EB2F-8D4D-E6A95C8EDCD1}"/>
              </a:ext>
            </a:extLst>
          </p:cNvPr>
          <p:cNvSpPr>
            <a:spLocks noGrp="1"/>
          </p:cNvSpPr>
          <p:nvPr>
            <p:ph type="sldNum" sz="quarter" idx="12"/>
          </p:nvPr>
        </p:nvSpPr>
        <p:spPr/>
        <p:txBody>
          <a:bodyPr/>
          <a:lstStyle/>
          <a:p>
            <a:fld id="{DC3BB032-4020-48F4-953B-341806DC4A2B}" type="slidenum">
              <a:rPr lang="en-US" smtClean="0"/>
              <a:t>64</a:t>
            </a:fld>
            <a:endParaRPr lang="en-US"/>
          </a:p>
        </p:txBody>
      </p:sp>
    </p:spTree>
    <p:extLst>
      <p:ext uri="{BB962C8B-B14F-4D97-AF65-F5344CB8AC3E}">
        <p14:creationId xmlns:p14="http://schemas.microsoft.com/office/powerpoint/2010/main" val="39160143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301081" y="83174"/>
            <a:ext cx="9388475" cy="392112"/>
          </a:xfrm>
        </p:spPr>
        <p:txBody>
          <a:bodyPr>
            <a:noAutofit/>
          </a:bodyPr>
          <a:lstStyle/>
          <a:p>
            <a:r>
              <a:rPr lang="en-US" sz="2706" dirty="0"/>
              <a:t>PCR Applications – Identification of Individuals</a:t>
            </a:r>
          </a:p>
        </p:txBody>
      </p:sp>
      <p:pic>
        <p:nvPicPr>
          <p:cNvPr id="7" name="Picture 3"/>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t="13773"/>
          <a:stretch/>
        </p:blipFill>
        <p:spPr bwMode="auto">
          <a:xfrm>
            <a:off x="8013700" y="4003675"/>
            <a:ext cx="4970463" cy="230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FB9503C7-58E0-46F8-A8C3-F88505205AF3}"/>
              </a:ext>
            </a:extLst>
          </p:cNvPr>
          <p:cNvSpPr txBox="1"/>
          <p:nvPr/>
        </p:nvSpPr>
        <p:spPr>
          <a:xfrm>
            <a:off x="4694485" y="4237672"/>
            <a:ext cx="3100650" cy="1671291"/>
          </a:xfrm>
          <a:prstGeom prst="rect">
            <a:avLst/>
          </a:prstGeom>
          <a:noFill/>
        </p:spPr>
        <p:txBody>
          <a:bodyPr wrap="square" rtlCol="0">
            <a:spAutoFit/>
          </a:bodyPr>
          <a:lstStyle/>
          <a:p>
            <a:r>
              <a:rPr lang="en-US" sz="2052" i="1" dirty="0">
                <a:solidFill>
                  <a:srgbClr val="0070C0"/>
                </a:solidFill>
              </a:rPr>
              <a:t>Which individual has the shortest PCR product?</a:t>
            </a:r>
          </a:p>
          <a:p>
            <a:endParaRPr lang="en-US" sz="2052" i="1" dirty="0">
              <a:solidFill>
                <a:srgbClr val="0070C0"/>
              </a:solidFill>
            </a:endParaRPr>
          </a:p>
          <a:p>
            <a:endParaRPr lang="en-US" sz="2052" i="1" dirty="0">
              <a:solidFill>
                <a:srgbClr val="0070C0"/>
              </a:solidFill>
            </a:endParaRPr>
          </a:p>
          <a:p>
            <a:r>
              <a:rPr lang="en-US" sz="2052" i="1" dirty="0">
                <a:solidFill>
                  <a:srgbClr val="0070C0"/>
                </a:solidFill>
              </a:rPr>
              <a:t>Which has the longest?</a:t>
            </a:r>
          </a:p>
        </p:txBody>
      </p:sp>
      <p:sp>
        <p:nvSpPr>
          <p:cNvPr id="9" name="TextBox 8">
            <a:extLst>
              <a:ext uri="{FF2B5EF4-FFF2-40B4-BE49-F238E27FC236}">
                <a16:creationId xmlns:a16="http://schemas.microsoft.com/office/drawing/2014/main" id="{2B6C198B-15C2-4737-B381-B990213A893E}"/>
              </a:ext>
            </a:extLst>
          </p:cNvPr>
          <p:cNvSpPr txBox="1"/>
          <p:nvPr/>
        </p:nvSpPr>
        <p:spPr>
          <a:xfrm>
            <a:off x="6557923" y="1153418"/>
            <a:ext cx="5918607" cy="561949"/>
          </a:xfrm>
          <a:prstGeom prst="rect">
            <a:avLst/>
          </a:prstGeom>
          <a:noFill/>
        </p:spPr>
        <p:txBody>
          <a:bodyPr wrap="none" rtlCol="0">
            <a:spAutoFit/>
          </a:bodyPr>
          <a:lstStyle/>
          <a:p>
            <a:pPr algn="ctr"/>
            <a:r>
              <a:rPr lang="en-US" sz="1526" dirty="0">
                <a:latin typeface="Courier New" panose="02070309020205020404" pitchFamily="49" charset="0"/>
                <a:cs typeface="Courier New" panose="02070309020205020404" pitchFamily="49" charset="0"/>
              </a:rPr>
              <a:t>--TG</a:t>
            </a:r>
            <a:r>
              <a:rPr lang="en-US" sz="1526" b="1" dirty="0">
                <a:highlight>
                  <a:srgbClr val="FFFF00"/>
                </a:highlight>
                <a:latin typeface="Courier New" panose="02070309020205020404" pitchFamily="49" charset="0"/>
                <a:cs typeface="Courier New" panose="02070309020205020404" pitchFamily="49" charset="0"/>
              </a:rPr>
              <a:t>CCGACTC</a:t>
            </a:r>
            <a:r>
              <a:rPr lang="en-US" sz="1526" dirty="0">
                <a:latin typeface="Courier New" panose="02070309020205020404" pitchFamily="49" charset="0"/>
                <a:cs typeface="Courier New" panose="02070309020205020404" pitchFamily="49" charset="0"/>
              </a:rPr>
              <a:t>GT</a:t>
            </a:r>
            <a:r>
              <a:rPr lang="en-US" sz="1526" dirty="0">
                <a:highlight>
                  <a:srgbClr val="C0C0C0"/>
                </a:highlight>
                <a:latin typeface="Courier New" panose="02070309020205020404" pitchFamily="49" charset="0"/>
                <a:cs typeface="Courier New" panose="02070309020205020404" pitchFamily="49" charset="0"/>
              </a:rPr>
              <a:t>AGGCC</a:t>
            </a:r>
            <a:r>
              <a:rPr lang="en-US" sz="1526" dirty="0">
                <a:highlight>
                  <a:srgbClr val="00FFFF"/>
                </a:highlight>
                <a:latin typeface="Courier New" panose="02070309020205020404" pitchFamily="49" charset="0"/>
                <a:cs typeface="Courier New" panose="02070309020205020404" pitchFamily="49" charset="0"/>
              </a:rPr>
              <a:t>AGGCC</a:t>
            </a:r>
            <a:r>
              <a:rPr lang="en-US" sz="1526" dirty="0">
                <a:highlight>
                  <a:srgbClr val="C0C0C0"/>
                </a:highlight>
                <a:latin typeface="Courier New" panose="02070309020205020404" pitchFamily="49" charset="0"/>
                <a:cs typeface="Courier New" panose="02070309020205020404" pitchFamily="49" charset="0"/>
              </a:rPr>
              <a:t>AGGCC</a:t>
            </a:r>
            <a:r>
              <a:rPr lang="en-US" sz="1526" dirty="0">
                <a:highlight>
                  <a:srgbClr val="00FFFF"/>
                </a:highlight>
                <a:latin typeface="Courier New" panose="02070309020205020404" pitchFamily="49" charset="0"/>
                <a:cs typeface="Courier New" panose="02070309020205020404" pitchFamily="49" charset="0"/>
              </a:rPr>
              <a:t>AGGCC</a:t>
            </a:r>
            <a:r>
              <a:rPr lang="en-US" sz="1526" dirty="0">
                <a:latin typeface="Courier New" panose="02070309020205020404" pitchFamily="49" charset="0"/>
                <a:cs typeface="Courier New" panose="02070309020205020404" pitchFamily="49" charset="0"/>
              </a:rPr>
              <a:t>ACTGGTGAGGTACG--</a:t>
            </a:r>
          </a:p>
          <a:p>
            <a:pPr algn="ctr"/>
            <a:r>
              <a:rPr lang="en-US" sz="1526" dirty="0">
                <a:latin typeface="Courier New" panose="02070309020205020404" pitchFamily="49" charset="0"/>
                <a:cs typeface="Courier New" panose="02070309020205020404" pitchFamily="49" charset="0"/>
              </a:rPr>
              <a:t>--ACGGCTGAGCATCCGGTCCGGTCCGGTCCGGTGACCA</a:t>
            </a:r>
            <a:r>
              <a:rPr lang="en-US" sz="1526" b="1" dirty="0">
                <a:highlight>
                  <a:srgbClr val="00FF00"/>
                </a:highlight>
                <a:latin typeface="Courier New" panose="02070309020205020404" pitchFamily="49" charset="0"/>
                <a:cs typeface="Courier New" panose="02070309020205020404" pitchFamily="49" charset="0"/>
              </a:rPr>
              <a:t>CTCCATG</a:t>
            </a:r>
            <a:r>
              <a:rPr lang="en-US" sz="1526" dirty="0">
                <a:latin typeface="Courier New" panose="02070309020205020404" pitchFamily="49" charset="0"/>
                <a:cs typeface="Courier New" panose="02070309020205020404" pitchFamily="49" charset="0"/>
              </a:rPr>
              <a:t>C--</a:t>
            </a:r>
          </a:p>
        </p:txBody>
      </p:sp>
      <p:sp>
        <p:nvSpPr>
          <p:cNvPr id="10" name="TextBox 9">
            <a:extLst>
              <a:ext uri="{FF2B5EF4-FFF2-40B4-BE49-F238E27FC236}">
                <a16:creationId xmlns:a16="http://schemas.microsoft.com/office/drawing/2014/main" id="{7AC88956-3FBC-4FBA-80FB-8984C0568524}"/>
              </a:ext>
            </a:extLst>
          </p:cNvPr>
          <p:cNvSpPr txBox="1"/>
          <p:nvPr/>
        </p:nvSpPr>
        <p:spPr>
          <a:xfrm>
            <a:off x="175478" y="1507277"/>
            <a:ext cx="4411601" cy="5298886"/>
          </a:xfrm>
          <a:prstGeom prst="rect">
            <a:avLst/>
          </a:prstGeom>
          <a:noFill/>
        </p:spPr>
        <p:txBody>
          <a:bodyPr wrap="square" rtlCol="0">
            <a:spAutoFit/>
          </a:bodyPr>
          <a:lstStyle/>
          <a:p>
            <a:pPr marL="263843" indent="-263843">
              <a:spcBef>
                <a:spcPts val="600"/>
              </a:spcBef>
              <a:buFont typeface="Arial" panose="020B0604020202020204" pitchFamily="34" charset="0"/>
              <a:buChar char="•"/>
            </a:pPr>
            <a:r>
              <a:rPr lang="en-US" sz="2052" dirty="0"/>
              <a:t>Individuals will inherit one copy of the repeat from each parent.  The length of the inherited DNA can be the same or different.</a:t>
            </a:r>
          </a:p>
          <a:p>
            <a:pPr marL="263843" indent="-263843">
              <a:spcBef>
                <a:spcPts val="600"/>
              </a:spcBef>
              <a:buFont typeface="Arial" panose="020B0604020202020204" pitchFamily="34" charset="0"/>
              <a:buChar char="•"/>
            </a:pPr>
            <a:r>
              <a:rPr lang="en-US" sz="2052" dirty="0"/>
              <a:t>PCR Primers are designed to be outside the repeated region, so that they will anneal to a single location on the chromosome and then amplify the region containing the STR</a:t>
            </a:r>
          </a:p>
          <a:p>
            <a:pPr marL="263843" indent="-263843">
              <a:spcBef>
                <a:spcPts val="600"/>
              </a:spcBef>
              <a:buFont typeface="Arial" panose="020B0604020202020204" pitchFamily="34" charset="0"/>
              <a:buChar char="•"/>
            </a:pPr>
            <a:r>
              <a:rPr lang="en-US" sz="2052" dirty="0"/>
              <a:t>PCR Product length = primer lengths + number of tandem repeats (+ any DNA between the primers and the repeats). </a:t>
            </a:r>
            <a:r>
              <a:rPr lang="en-US" sz="2052" i="1" dirty="0">
                <a:solidFill>
                  <a:srgbClr val="C00000"/>
                </a:solidFill>
              </a:rPr>
              <a:t>Individuals can be differentiated by the length of the PCR product if they have different numbers of STR</a:t>
            </a:r>
            <a:endParaRPr lang="en-US" sz="2052" dirty="0"/>
          </a:p>
        </p:txBody>
      </p:sp>
      <p:sp>
        <p:nvSpPr>
          <p:cNvPr id="12" name="Rectangle 11">
            <a:extLst>
              <a:ext uri="{FF2B5EF4-FFF2-40B4-BE49-F238E27FC236}">
                <a16:creationId xmlns:a16="http://schemas.microsoft.com/office/drawing/2014/main" id="{6FC8F7CD-1D13-461F-BEF9-D4DE55FBCD5F}"/>
              </a:ext>
            </a:extLst>
          </p:cNvPr>
          <p:cNvSpPr/>
          <p:nvPr/>
        </p:nvSpPr>
        <p:spPr>
          <a:xfrm>
            <a:off x="175478" y="540424"/>
            <a:ext cx="6316603" cy="1039708"/>
          </a:xfrm>
          <a:prstGeom prst="rect">
            <a:avLst/>
          </a:prstGeom>
        </p:spPr>
        <p:txBody>
          <a:bodyPr wrap="square">
            <a:spAutoFit/>
          </a:bodyPr>
          <a:lstStyle/>
          <a:p>
            <a:pPr marL="276197" indent="-276197">
              <a:buFont typeface="Arial" panose="020B0604020202020204" pitchFamily="34" charset="0"/>
              <a:buChar char="•"/>
            </a:pPr>
            <a:r>
              <a:rPr lang="en-US" sz="2052" dirty="0"/>
              <a:t>Regions of DNA have variable numbers of repeated DNA sequences (Short tandem repeats, STR). The number of STR can differ from one person to the next.</a:t>
            </a:r>
          </a:p>
        </p:txBody>
      </p:sp>
      <p:cxnSp>
        <p:nvCxnSpPr>
          <p:cNvPr id="14" name="Straight Arrow Connector 13">
            <a:extLst>
              <a:ext uri="{FF2B5EF4-FFF2-40B4-BE49-F238E27FC236}">
                <a16:creationId xmlns:a16="http://schemas.microsoft.com/office/drawing/2014/main" id="{5FCCD890-98E4-4FC7-9BB0-FAFAD6646DC3}"/>
              </a:ext>
            </a:extLst>
          </p:cNvPr>
          <p:cNvCxnSpPr/>
          <p:nvPr/>
        </p:nvCxnSpPr>
        <p:spPr>
          <a:xfrm>
            <a:off x="9415426" y="1712424"/>
            <a:ext cx="0" cy="7072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D0BA7A3-0F19-4675-9D98-3AC6FAAD31ED}"/>
              </a:ext>
            </a:extLst>
          </p:cNvPr>
          <p:cNvSpPr/>
          <p:nvPr/>
        </p:nvSpPr>
        <p:spPr>
          <a:xfrm>
            <a:off x="7795135" y="1869342"/>
            <a:ext cx="1370888" cy="330219"/>
          </a:xfrm>
          <a:prstGeom prst="rect">
            <a:avLst/>
          </a:prstGeom>
        </p:spPr>
        <p:txBody>
          <a:bodyPr wrap="none">
            <a:spAutoFit/>
          </a:bodyPr>
          <a:lstStyle/>
          <a:p>
            <a:r>
              <a:rPr lang="en-US" sz="1546" b="1" dirty="0">
                <a:highlight>
                  <a:srgbClr val="FFFF00"/>
                </a:highlight>
                <a:latin typeface="Courier New" panose="02070309020205020404" pitchFamily="49" charset="0"/>
                <a:cs typeface="Courier New" panose="02070309020205020404" pitchFamily="49" charset="0"/>
              </a:rPr>
              <a:t>5’-CCGACTC</a:t>
            </a:r>
            <a:endParaRPr lang="en-US" sz="1546" dirty="0"/>
          </a:p>
        </p:txBody>
      </p:sp>
      <p:sp>
        <p:nvSpPr>
          <p:cNvPr id="16" name="Rectangle 15">
            <a:extLst>
              <a:ext uri="{FF2B5EF4-FFF2-40B4-BE49-F238E27FC236}">
                <a16:creationId xmlns:a16="http://schemas.microsoft.com/office/drawing/2014/main" id="{704AB5D6-F0A9-4647-B3D2-DC11A8F06BD1}"/>
              </a:ext>
            </a:extLst>
          </p:cNvPr>
          <p:cNvSpPr/>
          <p:nvPr/>
        </p:nvSpPr>
        <p:spPr>
          <a:xfrm>
            <a:off x="9924527" y="2017725"/>
            <a:ext cx="1370888" cy="330219"/>
          </a:xfrm>
          <a:prstGeom prst="rect">
            <a:avLst/>
          </a:prstGeom>
        </p:spPr>
        <p:txBody>
          <a:bodyPr wrap="none">
            <a:spAutoFit/>
          </a:bodyPr>
          <a:lstStyle/>
          <a:p>
            <a:r>
              <a:rPr lang="en-US" sz="1546" b="1" dirty="0">
                <a:highlight>
                  <a:srgbClr val="00FF00"/>
                </a:highlight>
                <a:latin typeface="Courier New" panose="02070309020205020404" pitchFamily="49" charset="0"/>
                <a:cs typeface="Courier New" panose="02070309020205020404" pitchFamily="49" charset="0"/>
              </a:rPr>
              <a:t>CTCCATG-5’</a:t>
            </a:r>
            <a:endParaRPr lang="en-US" sz="1546" dirty="0"/>
          </a:p>
        </p:txBody>
      </p:sp>
      <p:sp>
        <p:nvSpPr>
          <p:cNvPr id="17" name="Rectangle 16">
            <a:extLst>
              <a:ext uri="{FF2B5EF4-FFF2-40B4-BE49-F238E27FC236}">
                <a16:creationId xmlns:a16="http://schemas.microsoft.com/office/drawing/2014/main" id="{9F3F6AD2-4259-4CD2-AF85-3B9588290282}"/>
              </a:ext>
            </a:extLst>
          </p:cNvPr>
          <p:cNvSpPr/>
          <p:nvPr/>
        </p:nvSpPr>
        <p:spPr>
          <a:xfrm>
            <a:off x="6902664" y="2675014"/>
            <a:ext cx="5229125" cy="568104"/>
          </a:xfrm>
          <a:prstGeom prst="rect">
            <a:avLst/>
          </a:prstGeom>
        </p:spPr>
        <p:txBody>
          <a:bodyPr wrap="square">
            <a:spAutoFit/>
          </a:bodyPr>
          <a:lstStyle/>
          <a:p>
            <a:r>
              <a:rPr lang="en-US" sz="1546" b="1" dirty="0">
                <a:highlight>
                  <a:srgbClr val="FFFF00"/>
                </a:highlight>
                <a:latin typeface="Courier New" panose="02070309020205020404" pitchFamily="49" charset="0"/>
                <a:cs typeface="Courier New" panose="02070309020205020404" pitchFamily="49" charset="0"/>
              </a:rPr>
              <a:t>CCGACTC</a:t>
            </a:r>
            <a:r>
              <a:rPr lang="en-US" sz="1546" dirty="0">
                <a:latin typeface="Courier New" panose="02070309020205020404" pitchFamily="49" charset="0"/>
                <a:cs typeface="Courier New" panose="02070309020205020404" pitchFamily="49" charset="0"/>
              </a:rPr>
              <a:t>GT</a:t>
            </a:r>
            <a:r>
              <a:rPr lang="en-US" sz="1546" dirty="0">
                <a:highlight>
                  <a:srgbClr val="C0C0C0"/>
                </a:highlight>
                <a:latin typeface="Courier New" panose="02070309020205020404" pitchFamily="49" charset="0"/>
                <a:cs typeface="Courier New" panose="02070309020205020404" pitchFamily="49" charset="0"/>
              </a:rPr>
              <a:t>AGGCC</a:t>
            </a:r>
            <a:r>
              <a:rPr lang="en-US" sz="1546" dirty="0">
                <a:highlight>
                  <a:srgbClr val="00FFFF"/>
                </a:highlight>
                <a:latin typeface="Courier New" panose="02070309020205020404" pitchFamily="49" charset="0"/>
                <a:cs typeface="Courier New" panose="02070309020205020404" pitchFamily="49" charset="0"/>
              </a:rPr>
              <a:t>AGGCC</a:t>
            </a:r>
            <a:r>
              <a:rPr lang="en-US" sz="1546" dirty="0">
                <a:highlight>
                  <a:srgbClr val="C0C0C0"/>
                </a:highlight>
                <a:latin typeface="Courier New" panose="02070309020205020404" pitchFamily="49" charset="0"/>
                <a:cs typeface="Courier New" panose="02070309020205020404" pitchFamily="49" charset="0"/>
              </a:rPr>
              <a:t>AGGCC</a:t>
            </a:r>
            <a:r>
              <a:rPr lang="en-US" sz="1546" dirty="0">
                <a:highlight>
                  <a:srgbClr val="00FFFF"/>
                </a:highlight>
                <a:latin typeface="Courier New" panose="02070309020205020404" pitchFamily="49" charset="0"/>
                <a:cs typeface="Courier New" panose="02070309020205020404" pitchFamily="49" charset="0"/>
              </a:rPr>
              <a:t>AGGCC</a:t>
            </a:r>
            <a:r>
              <a:rPr lang="en-US" sz="1546" dirty="0">
                <a:latin typeface="Courier New" panose="02070309020205020404" pitchFamily="49" charset="0"/>
                <a:cs typeface="Courier New" panose="02070309020205020404" pitchFamily="49" charset="0"/>
              </a:rPr>
              <a:t>ACTGGTGAGGTAC</a:t>
            </a:r>
          </a:p>
          <a:p>
            <a:r>
              <a:rPr lang="en-US" sz="1546" dirty="0">
                <a:latin typeface="Courier New" panose="02070309020205020404" pitchFamily="49" charset="0"/>
                <a:cs typeface="Courier New" panose="02070309020205020404" pitchFamily="49" charset="0"/>
              </a:rPr>
              <a:t>GGCTGAGCATCCGGTCCGGTCCGGTCCGGTGACCA</a:t>
            </a:r>
            <a:r>
              <a:rPr lang="en-US" sz="1546" b="1" dirty="0">
                <a:highlight>
                  <a:srgbClr val="00FF00"/>
                </a:highlight>
                <a:latin typeface="Courier New" panose="02070309020205020404" pitchFamily="49" charset="0"/>
                <a:cs typeface="Courier New" panose="02070309020205020404" pitchFamily="49" charset="0"/>
              </a:rPr>
              <a:t>CTCCATG</a:t>
            </a:r>
            <a:endParaRPr lang="en-US" sz="1546" dirty="0">
              <a:latin typeface="Courier New" panose="02070309020205020404" pitchFamily="49" charset="0"/>
              <a:cs typeface="Courier New" panose="02070309020205020404" pitchFamily="49" charset="0"/>
            </a:endParaRPr>
          </a:p>
        </p:txBody>
      </p:sp>
      <p:sp>
        <p:nvSpPr>
          <p:cNvPr id="3" name="TextBox 2">
            <a:extLst>
              <a:ext uri="{FF2B5EF4-FFF2-40B4-BE49-F238E27FC236}">
                <a16:creationId xmlns:a16="http://schemas.microsoft.com/office/drawing/2014/main" id="{A11ADB6E-EFD7-42D1-9DBA-952E3C2D8B2C}"/>
              </a:ext>
            </a:extLst>
          </p:cNvPr>
          <p:cNvSpPr txBox="1"/>
          <p:nvPr/>
        </p:nvSpPr>
        <p:spPr>
          <a:xfrm>
            <a:off x="9120828" y="651209"/>
            <a:ext cx="443135" cy="300723"/>
          </a:xfrm>
          <a:prstGeom prst="rect">
            <a:avLst/>
          </a:prstGeom>
          <a:noFill/>
        </p:spPr>
        <p:txBody>
          <a:bodyPr wrap="none" rtlCol="0">
            <a:spAutoFit/>
          </a:bodyPr>
          <a:lstStyle/>
          <a:p>
            <a:r>
              <a:rPr lang="en-US" sz="1354" dirty="0"/>
              <a:t>STR</a:t>
            </a:r>
          </a:p>
        </p:txBody>
      </p:sp>
      <p:cxnSp>
        <p:nvCxnSpPr>
          <p:cNvPr id="6" name="Straight Arrow Connector 5">
            <a:extLst>
              <a:ext uri="{FF2B5EF4-FFF2-40B4-BE49-F238E27FC236}">
                <a16:creationId xmlns:a16="http://schemas.microsoft.com/office/drawing/2014/main" id="{CA750F9A-E435-479F-9F3A-F272AA1E9421}"/>
              </a:ext>
            </a:extLst>
          </p:cNvPr>
          <p:cNvCxnSpPr>
            <a:stCxn id="3" idx="1"/>
          </p:cNvCxnSpPr>
          <p:nvPr/>
        </p:nvCxnSpPr>
        <p:spPr>
          <a:xfrm flipH="1">
            <a:off x="8442234" y="801571"/>
            <a:ext cx="678594" cy="414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BD1A262-C843-4BAC-AA87-825C4E2B19C9}"/>
              </a:ext>
            </a:extLst>
          </p:cNvPr>
          <p:cNvCxnSpPr>
            <a:stCxn id="3" idx="2"/>
          </p:cNvCxnSpPr>
          <p:nvPr/>
        </p:nvCxnSpPr>
        <p:spPr>
          <a:xfrm flipH="1">
            <a:off x="9120829" y="951932"/>
            <a:ext cx="221567" cy="2166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737E118-AAE3-4F5B-AF73-707CD64A1DDB}"/>
              </a:ext>
            </a:extLst>
          </p:cNvPr>
          <p:cNvCxnSpPr>
            <a:stCxn id="3" idx="2"/>
          </p:cNvCxnSpPr>
          <p:nvPr/>
        </p:nvCxnSpPr>
        <p:spPr>
          <a:xfrm>
            <a:off x="9342396" y="951932"/>
            <a:ext cx="313178" cy="2275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7663BA2-DEC7-4346-8660-27609FCC2DC9}"/>
              </a:ext>
            </a:extLst>
          </p:cNvPr>
          <p:cNvCxnSpPr>
            <a:stCxn id="3" idx="3"/>
          </p:cNvCxnSpPr>
          <p:nvPr/>
        </p:nvCxnSpPr>
        <p:spPr>
          <a:xfrm>
            <a:off x="9563963" y="801571"/>
            <a:ext cx="652463" cy="3586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Date Placeholder 17">
            <a:extLst>
              <a:ext uri="{FF2B5EF4-FFF2-40B4-BE49-F238E27FC236}">
                <a16:creationId xmlns:a16="http://schemas.microsoft.com/office/drawing/2014/main" id="{539840A8-EADB-E4A8-6EBB-5566E09AC613}"/>
              </a:ext>
            </a:extLst>
          </p:cNvPr>
          <p:cNvSpPr>
            <a:spLocks noGrp="1"/>
          </p:cNvSpPr>
          <p:nvPr>
            <p:ph type="dt" sz="half" idx="10"/>
          </p:nvPr>
        </p:nvSpPr>
        <p:spPr/>
        <p:txBody>
          <a:bodyPr/>
          <a:lstStyle/>
          <a:p>
            <a:fld id="{9F639303-AA80-41B3-A3FB-9413C3CADF58}" type="datetime1">
              <a:rPr lang="en-US" smtClean="0"/>
              <a:t>1/25/2025</a:t>
            </a:fld>
            <a:endParaRPr lang="en-US"/>
          </a:p>
        </p:txBody>
      </p:sp>
      <p:sp>
        <p:nvSpPr>
          <p:cNvPr id="19" name="Footer Placeholder 18">
            <a:extLst>
              <a:ext uri="{FF2B5EF4-FFF2-40B4-BE49-F238E27FC236}">
                <a16:creationId xmlns:a16="http://schemas.microsoft.com/office/drawing/2014/main" id="{3C0D06AC-0D0C-38A5-04B6-93C3B191AF27}"/>
              </a:ext>
            </a:extLst>
          </p:cNvPr>
          <p:cNvSpPr>
            <a:spLocks noGrp="1"/>
          </p:cNvSpPr>
          <p:nvPr>
            <p:ph type="ftr" sz="quarter" idx="11"/>
          </p:nvPr>
        </p:nvSpPr>
        <p:spPr/>
        <p:txBody>
          <a:bodyPr/>
          <a:lstStyle/>
          <a:p>
            <a:r>
              <a:rPr lang="en-US"/>
              <a:t>Drugs and Disease Spring 2025 - Lecture 3</a:t>
            </a:r>
          </a:p>
        </p:txBody>
      </p:sp>
      <p:sp>
        <p:nvSpPr>
          <p:cNvPr id="20" name="Slide Number Placeholder 19">
            <a:extLst>
              <a:ext uri="{FF2B5EF4-FFF2-40B4-BE49-F238E27FC236}">
                <a16:creationId xmlns:a16="http://schemas.microsoft.com/office/drawing/2014/main" id="{FE10B94F-19E8-05B9-E6A2-5F867F36073B}"/>
              </a:ext>
            </a:extLst>
          </p:cNvPr>
          <p:cNvSpPr>
            <a:spLocks noGrp="1"/>
          </p:cNvSpPr>
          <p:nvPr>
            <p:ph type="sldNum" sz="quarter" idx="12"/>
          </p:nvPr>
        </p:nvSpPr>
        <p:spPr/>
        <p:txBody>
          <a:bodyPr/>
          <a:lstStyle/>
          <a:p>
            <a:fld id="{DC3BB032-4020-48F4-953B-341806DC4A2B}" type="slidenum">
              <a:rPr lang="en-US" smtClean="0"/>
              <a:t>65</a:t>
            </a:fld>
            <a:endParaRPr lang="en-US"/>
          </a:p>
        </p:txBody>
      </p:sp>
    </p:spTree>
    <p:extLst>
      <p:ext uri="{BB962C8B-B14F-4D97-AF65-F5344CB8AC3E}">
        <p14:creationId xmlns:p14="http://schemas.microsoft.com/office/powerpoint/2010/main" val="27730837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548481" y="147382"/>
            <a:ext cx="12207082" cy="309562"/>
          </a:xfrm>
        </p:spPr>
        <p:txBody>
          <a:bodyPr>
            <a:noAutofit/>
          </a:bodyPr>
          <a:lstStyle/>
          <a:p>
            <a:r>
              <a:rPr lang="en-US" sz="2800" dirty="0"/>
              <a:t>Size Determination of PCR products - Agarose Gel Electrophoresis.</a:t>
            </a:r>
          </a:p>
        </p:txBody>
      </p:sp>
      <p:pic>
        <p:nvPicPr>
          <p:cNvPr id="2050" name="Picture 2" descr="http://openwetware.org/images/9/9e/6-28-07_PT_colony_PCR_gel.jpg"/>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l="7859" r="44880"/>
          <a:stretch/>
        </p:blipFill>
        <p:spPr bwMode="auto">
          <a:xfrm>
            <a:off x="9082881" y="1338721"/>
            <a:ext cx="1614488" cy="2536825"/>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5">
            <a:extLst>
              <a:ext uri="{FF2B5EF4-FFF2-40B4-BE49-F238E27FC236}">
                <a16:creationId xmlns:a16="http://schemas.microsoft.com/office/drawing/2014/main" id="{B43B280F-8070-488F-A0EA-1781AE2C027D}"/>
              </a:ext>
            </a:extLst>
          </p:cNvPr>
          <p:cNvPicPr>
            <a:picLocks noChangeAspect="1"/>
          </p:cNvPicPr>
          <p:nvPr/>
        </p:nvPicPr>
        <p:blipFill rotWithShape="1">
          <a:blip r:embed="rId4">
            <a:extLst>
              <a:ext uri="{28A0092B-C50C-407E-A947-70E740481C1C}">
                <a14:useLocalDpi xmlns:a14="http://schemas.microsoft.com/office/drawing/2010/main" val="0"/>
              </a:ext>
            </a:extLst>
          </a:blip>
          <a:srcRect b="7004"/>
          <a:stretch/>
        </p:blipFill>
        <p:spPr>
          <a:xfrm>
            <a:off x="3013446" y="4071904"/>
            <a:ext cx="7465186" cy="2050015"/>
          </a:xfrm>
          <a:prstGeom prst="rect">
            <a:avLst/>
          </a:prstGeom>
        </p:spPr>
      </p:pic>
      <p:pic>
        <p:nvPicPr>
          <p:cNvPr id="6" name="Content Placeholder 3">
            <a:extLst>
              <a:ext uri="{FF2B5EF4-FFF2-40B4-BE49-F238E27FC236}">
                <a16:creationId xmlns:a16="http://schemas.microsoft.com/office/drawing/2014/main" id="{6386C3A4-C023-4EC4-9F26-66540E5968C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125"/>
          <a:stretch/>
        </p:blipFill>
        <p:spPr>
          <a:xfrm>
            <a:off x="2985366" y="1285357"/>
            <a:ext cx="5845155" cy="2706085"/>
          </a:xfrm>
          <a:prstGeom prst="rect">
            <a:avLst/>
          </a:prstGeom>
        </p:spPr>
      </p:pic>
      <p:pic>
        <p:nvPicPr>
          <p:cNvPr id="7" name="Content Placeholder 3">
            <a:extLst>
              <a:ext uri="{FF2B5EF4-FFF2-40B4-BE49-F238E27FC236}">
                <a16:creationId xmlns:a16="http://schemas.microsoft.com/office/drawing/2014/main" id="{11352DB9-D20C-4D86-A02E-A4FA9C5FC3D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346" r="50000" b="1589"/>
          <a:stretch/>
        </p:blipFill>
        <p:spPr>
          <a:xfrm>
            <a:off x="3999018" y="2315770"/>
            <a:ext cx="839761" cy="933965"/>
          </a:xfrm>
          <a:prstGeom prst="rect">
            <a:avLst/>
          </a:prstGeom>
        </p:spPr>
      </p:pic>
      <p:sp>
        <p:nvSpPr>
          <p:cNvPr id="2" name="TextBox 1">
            <a:extLst>
              <a:ext uri="{FF2B5EF4-FFF2-40B4-BE49-F238E27FC236}">
                <a16:creationId xmlns:a16="http://schemas.microsoft.com/office/drawing/2014/main" id="{DE24F975-155C-46A3-A54C-8F3642F3AA79}"/>
              </a:ext>
            </a:extLst>
          </p:cNvPr>
          <p:cNvSpPr txBox="1"/>
          <p:nvPr/>
        </p:nvSpPr>
        <p:spPr>
          <a:xfrm>
            <a:off x="10874237" y="2600485"/>
            <a:ext cx="2035594" cy="1039708"/>
          </a:xfrm>
          <a:prstGeom prst="rect">
            <a:avLst/>
          </a:prstGeom>
          <a:noFill/>
        </p:spPr>
        <p:txBody>
          <a:bodyPr wrap="square" rtlCol="0">
            <a:spAutoFit/>
          </a:bodyPr>
          <a:lstStyle/>
          <a:p>
            <a:r>
              <a:rPr lang="en-US" sz="2052" i="1" dirty="0">
                <a:solidFill>
                  <a:srgbClr val="00B0F0"/>
                </a:solidFill>
              </a:rPr>
              <a:t>Which are the smallest PCR fragments?</a:t>
            </a:r>
          </a:p>
        </p:txBody>
      </p:sp>
      <p:pic>
        <p:nvPicPr>
          <p:cNvPr id="13" name="Picture 12">
            <a:extLst>
              <a:ext uri="{FF2B5EF4-FFF2-40B4-BE49-F238E27FC236}">
                <a16:creationId xmlns:a16="http://schemas.microsoft.com/office/drawing/2014/main" id="{8F89AA9F-C3D7-4D71-A9E2-946CBF8F9BDC}"/>
              </a:ext>
            </a:extLst>
          </p:cNvPr>
          <p:cNvPicPr>
            <a:picLocks noChangeAspect="1"/>
          </p:cNvPicPr>
          <p:nvPr/>
        </p:nvPicPr>
        <p:blipFill>
          <a:blip r:embed="rId7"/>
          <a:stretch>
            <a:fillRect/>
          </a:stretch>
        </p:blipFill>
        <p:spPr>
          <a:xfrm>
            <a:off x="1625579" y="2315773"/>
            <a:ext cx="1231706" cy="2536070"/>
          </a:xfrm>
          <a:prstGeom prst="rect">
            <a:avLst/>
          </a:prstGeom>
        </p:spPr>
      </p:pic>
      <p:sp>
        <p:nvSpPr>
          <p:cNvPr id="14" name="Rectangle 13">
            <a:extLst>
              <a:ext uri="{FF2B5EF4-FFF2-40B4-BE49-F238E27FC236}">
                <a16:creationId xmlns:a16="http://schemas.microsoft.com/office/drawing/2014/main" id="{DA40B046-F49A-416A-A5C6-DD165A48D7AB}"/>
              </a:ext>
            </a:extLst>
          </p:cNvPr>
          <p:cNvSpPr/>
          <p:nvPr/>
        </p:nvSpPr>
        <p:spPr>
          <a:xfrm>
            <a:off x="3908206" y="1011580"/>
            <a:ext cx="8952755" cy="327141"/>
          </a:xfrm>
          <a:prstGeom prst="rect">
            <a:avLst/>
          </a:prstGeom>
        </p:spPr>
        <p:txBody>
          <a:bodyPr wrap="square">
            <a:spAutoFit/>
          </a:bodyPr>
          <a:lstStyle/>
          <a:p>
            <a:r>
              <a:rPr lang="en-US" sz="1526" dirty="0">
                <a:solidFill>
                  <a:srgbClr val="C00000"/>
                </a:solidFill>
              </a:rPr>
              <a:t>https://dnalc.cshl.edu/resources/animations/gelelectrophoresis.html</a:t>
            </a:r>
          </a:p>
        </p:txBody>
      </p:sp>
      <p:sp>
        <p:nvSpPr>
          <p:cNvPr id="10" name="Date Placeholder 9">
            <a:extLst>
              <a:ext uri="{FF2B5EF4-FFF2-40B4-BE49-F238E27FC236}">
                <a16:creationId xmlns:a16="http://schemas.microsoft.com/office/drawing/2014/main" id="{6E74D7D3-8B49-B53E-2B6E-C850E9F5748F}"/>
              </a:ext>
            </a:extLst>
          </p:cNvPr>
          <p:cNvSpPr>
            <a:spLocks noGrp="1"/>
          </p:cNvSpPr>
          <p:nvPr>
            <p:ph type="dt" sz="half" idx="10"/>
          </p:nvPr>
        </p:nvSpPr>
        <p:spPr/>
        <p:txBody>
          <a:bodyPr/>
          <a:lstStyle/>
          <a:p>
            <a:fld id="{66022CBC-0337-424C-8200-4EFB290AB1CC}" type="datetime1">
              <a:rPr lang="en-US" smtClean="0"/>
              <a:t>1/25/2025</a:t>
            </a:fld>
            <a:endParaRPr lang="en-US"/>
          </a:p>
        </p:txBody>
      </p:sp>
      <p:sp>
        <p:nvSpPr>
          <p:cNvPr id="11" name="Footer Placeholder 10">
            <a:extLst>
              <a:ext uri="{FF2B5EF4-FFF2-40B4-BE49-F238E27FC236}">
                <a16:creationId xmlns:a16="http://schemas.microsoft.com/office/drawing/2014/main" id="{FB1333B2-0DE6-0F1A-3293-16ED342F4A89}"/>
              </a:ext>
            </a:extLst>
          </p:cNvPr>
          <p:cNvSpPr>
            <a:spLocks noGrp="1"/>
          </p:cNvSpPr>
          <p:nvPr>
            <p:ph type="ftr" sz="quarter" idx="11"/>
          </p:nvPr>
        </p:nvSpPr>
        <p:spPr/>
        <p:txBody>
          <a:bodyPr/>
          <a:lstStyle/>
          <a:p>
            <a:r>
              <a:rPr lang="en-US"/>
              <a:t>Drugs and Disease Spring 2025 - Lecture 3</a:t>
            </a:r>
          </a:p>
        </p:txBody>
      </p:sp>
      <p:sp>
        <p:nvSpPr>
          <p:cNvPr id="12" name="Slide Number Placeholder 11">
            <a:extLst>
              <a:ext uri="{FF2B5EF4-FFF2-40B4-BE49-F238E27FC236}">
                <a16:creationId xmlns:a16="http://schemas.microsoft.com/office/drawing/2014/main" id="{168E04BD-1B79-32B0-A0F2-4B786D0A535E}"/>
              </a:ext>
            </a:extLst>
          </p:cNvPr>
          <p:cNvSpPr>
            <a:spLocks noGrp="1"/>
          </p:cNvSpPr>
          <p:nvPr>
            <p:ph type="sldNum" sz="quarter" idx="12"/>
          </p:nvPr>
        </p:nvSpPr>
        <p:spPr/>
        <p:txBody>
          <a:bodyPr/>
          <a:lstStyle/>
          <a:p>
            <a:fld id="{DC3BB032-4020-48F4-953B-341806DC4A2B}" type="slidenum">
              <a:rPr lang="en-US" smtClean="0"/>
              <a:t>66</a:t>
            </a:fld>
            <a:endParaRPr lang="en-US"/>
          </a:p>
        </p:txBody>
      </p:sp>
    </p:spTree>
    <p:extLst>
      <p:ext uri="{BB962C8B-B14F-4D97-AF65-F5344CB8AC3E}">
        <p14:creationId xmlns:p14="http://schemas.microsoft.com/office/powerpoint/2010/main" val="17385811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01785" y="134704"/>
            <a:ext cx="8523288" cy="401637"/>
          </a:xfrm>
        </p:spPr>
        <p:txBody>
          <a:bodyPr>
            <a:noAutofit/>
          </a:bodyPr>
          <a:lstStyle/>
          <a:p>
            <a:r>
              <a:rPr lang="en-US" sz="2706" dirty="0"/>
              <a:t>Short Tandem Repeats to Test Paternity</a:t>
            </a:r>
          </a:p>
        </p:txBody>
      </p:sp>
      <p:sp>
        <p:nvSpPr>
          <p:cNvPr id="7" name="TextBox 6">
            <a:extLst>
              <a:ext uri="{FF2B5EF4-FFF2-40B4-BE49-F238E27FC236}">
                <a16:creationId xmlns:a16="http://schemas.microsoft.com/office/drawing/2014/main" id="{2305A919-A62C-4DAC-A4AB-13F5339B86FA}"/>
              </a:ext>
            </a:extLst>
          </p:cNvPr>
          <p:cNvSpPr txBox="1"/>
          <p:nvPr/>
        </p:nvSpPr>
        <p:spPr>
          <a:xfrm>
            <a:off x="4970145" y="2404700"/>
            <a:ext cx="3377784" cy="1355499"/>
          </a:xfrm>
          <a:prstGeom prst="rect">
            <a:avLst/>
          </a:prstGeom>
          <a:noFill/>
        </p:spPr>
        <p:txBody>
          <a:bodyPr wrap="none" rtlCol="0">
            <a:spAutoFit/>
          </a:bodyPr>
          <a:lstStyle/>
          <a:p>
            <a:r>
              <a:rPr lang="en-US" sz="2052" dirty="0"/>
              <a:t>Lane 1: Child</a:t>
            </a:r>
          </a:p>
          <a:p>
            <a:r>
              <a:rPr lang="en-US" sz="2052" dirty="0"/>
              <a:t>Lane 2: Mother</a:t>
            </a:r>
          </a:p>
          <a:p>
            <a:endParaRPr lang="en-US" sz="2052" dirty="0"/>
          </a:p>
          <a:p>
            <a:r>
              <a:rPr lang="en-US" sz="2052" dirty="0"/>
              <a:t>Lanes A, B, C: Possible Fathers</a:t>
            </a:r>
          </a:p>
        </p:txBody>
      </p:sp>
      <p:sp>
        <p:nvSpPr>
          <p:cNvPr id="8" name="TextBox 7">
            <a:extLst>
              <a:ext uri="{FF2B5EF4-FFF2-40B4-BE49-F238E27FC236}">
                <a16:creationId xmlns:a16="http://schemas.microsoft.com/office/drawing/2014/main" id="{B8BAED18-8783-4314-8274-EFF6693B550F}"/>
              </a:ext>
            </a:extLst>
          </p:cNvPr>
          <p:cNvSpPr txBox="1"/>
          <p:nvPr/>
        </p:nvSpPr>
        <p:spPr>
          <a:xfrm>
            <a:off x="4868419" y="3794229"/>
            <a:ext cx="4013693" cy="2934458"/>
          </a:xfrm>
          <a:prstGeom prst="rect">
            <a:avLst/>
          </a:prstGeom>
          <a:noFill/>
        </p:spPr>
        <p:txBody>
          <a:bodyPr wrap="square" rtlCol="0">
            <a:spAutoFit/>
          </a:bodyPr>
          <a:lstStyle/>
          <a:p>
            <a:pPr marL="457200" indent="-457200">
              <a:buAutoNum type="arabicPeriod"/>
            </a:pPr>
            <a:r>
              <a:rPr lang="en-US" sz="2052" i="1" dirty="0">
                <a:solidFill>
                  <a:srgbClr val="00B0F0"/>
                </a:solidFill>
              </a:rPr>
              <a:t>Which PCR product is from the mother? From the father?</a:t>
            </a:r>
          </a:p>
          <a:p>
            <a:pPr marL="457200" indent="-457200">
              <a:buAutoNum type="arabicPeriod"/>
            </a:pPr>
            <a:endParaRPr lang="en-US" sz="2052" i="1" dirty="0">
              <a:solidFill>
                <a:srgbClr val="00B0F0"/>
              </a:solidFill>
            </a:endParaRPr>
          </a:p>
          <a:p>
            <a:pPr marL="457200" indent="-457200">
              <a:buAutoNum type="arabicPeriod"/>
            </a:pPr>
            <a:endParaRPr lang="en-US" sz="2052" i="1" dirty="0">
              <a:solidFill>
                <a:srgbClr val="00B0F0"/>
              </a:solidFill>
            </a:endParaRPr>
          </a:p>
          <a:p>
            <a:pPr marL="457200" indent="-457200">
              <a:buAutoNum type="arabicPeriod"/>
            </a:pPr>
            <a:r>
              <a:rPr lang="en-US" sz="2052" i="1" dirty="0">
                <a:solidFill>
                  <a:srgbClr val="00B0F0"/>
                </a:solidFill>
              </a:rPr>
              <a:t>Who is </a:t>
            </a:r>
            <a:r>
              <a:rPr lang="en-US" sz="2052" b="1" i="1" u="sng" dirty="0">
                <a:solidFill>
                  <a:srgbClr val="00B0F0"/>
                </a:solidFill>
              </a:rPr>
              <a:t>not</a:t>
            </a:r>
            <a:r>
              <a:rPr lang="en-US" sz="2052" i="1" dirty="0">
                <a:solidFill>
                  <a:srgbClr val="00B0F0"/>
                </a:solidFill>
              </a:rPr>
              <a:t> the father?</a:t>
            </a:r>
          </a:p>
          <a:p>
            <a:pPr marL="457200" indent="-457200">
              <a:buAutoNum type="arabicPeriod"/>
            </a:pPr>
            <a:endParaRPr lang="en-US" sz="2052" i="1" dirty="0">
              <a:solidFill>
                <a:srgbClr val="00B0F0"/>
              </a:solidFill>
            </a:endParaRPr>
          </a:p>
          <a:p>
            <a:pPr marL="457200" indent="-457200">
              <a:buAutoNum type="arabicPeriod"/>
            </a:pPr>
            <a:endParaRPr lang="en-US" sz="2052" i="1" dirty="0">
              <a:solidFill>
                <a:srgbClr val="00B0F0"/>
              </a:solidFill>
            </a:endParaRPr>
          </a:p>
          <a:p>
            <a:pPr marL="457200" indent="-457200">
              <a:buAutoNum type="arabicPeriod"/>
            </a:pPr>
            <a:endParaRPr lang="en-US" sz="2052" i="1" dirty="0">
              <a:solidFill>
                <a:srgbClr val="00B0F0"/>
              </a:solidFill>
            </a:endParaRPr>
          </a:p>
          <a:p>
            <a:pPr marL="457200" indent="-457200">
              <a:buAutoNum type="arabicPeriod"/>
            </a:pPr>
            <a:r>
              <a:rPr lang="en-US" sz="2052" i="1" dirty="0">
                <a:solidFill>
                  <a:srgbClr val="00B0F0"/>
                </a:solidFill>
              </a:rPr>
              <a:t>Who </a:t>
            </a:r>
            <a:r>
              <a:rPr lang="en-US" sz="2052" b="1" i="1" dirty="0">
                <a:solidFill>
                  <a:srgbClr val="00B0F0"/>
                </a:solidFill>
              </a:rPr>
              <a:t>may</a:t>
            </a:r>
            <a:r>
              <a:rPr lang="en-US" sz="2052" i="1" dirty="0">
                <a:solidFill>
                  <a:srgbClr val="00B0F0"/>
                </a:solidFill>
              </a:rPr>
              <a:t> be the father?</a:t>
            </a:r>
          </a:p>
        </p:txBody>
      </p:sp>
      <p:graphicFrame>
        <p:nvGraphicFramePr>
          <p:cNvPr id="33" name="Object 32">
            <a:extLst>
              <a:ext uri="{FF2B5EF4-FFF2-40B4-BE49-F238E27FC236}">
                <a16:creationId xmlns:a16="http://schemas.microsoft.com/office/drawing/2014/main" id="{51888CF9-213A-4E08-85E5-0F52BF0974CD}"/>
              </a:ext>
            </a:extLst>
          </p:cNvPr>
          <p:cNvGraphicFramePr>
            <a:graphicFrameLocks noChangeAspect="1"/>
          </p:cNvGraphicFramePr>
          <p:nvPr/>
        </p:nvGraphicFramePr>
        <p:xfrm>
          <a:off x="5517610" y="1823030"/>
          <a:ext cx="2863156" cy="376731"/>
        </p:xfrm>
        <a:graphic>
          <a:graphicData uri="http://schemas.openxmlformats.org/presentationml/2006/ole">
            <mc:AlternateContent xmlns:mc="http://schemas.openxmlformats.org/markup-compatibility/2006">
              <mc:Choice xmlns:v="urn:schemas-microsoft-com:vml" Requires="v">
                <p:oleObj name="MDLDrawObject Class" r:id="rId3" imgW="5066726" imgH="666206" progId="MDLDrawOLE.MDLDrawObject.1">
                  <p:embed/>
                </p:oleObj>
              </mc:Choice>
              <mc:Fallback>
                <p:oleObj name="MDLDrawObject Class" r:id="rId3" imgW="5066726" imgH="666206" progId="MDLDrawOLE.MDLDrawObject.1">
                  <p:embed/>
                  <p:pic>
                    <p:nvPicPr>
                      <p:cNvPr id="33" name="Object 32">
                        <a:extLst>
                          <a:ext uri="{FF2B5EF4-FFF2-40B4-BE49-F238E27FC236}">
                            <a16:creationId xmlns:a16="http://schemas.microsoft.com/office/drawing/2014/main" id="{51888CF9-213A-4E08-85E5-0F52BF0974CD}"/>
                          </a:ext>
                        </a:extLst>
                      </p:cNvPr>
                      <p:cNvPicPr/>
                      <p:nvPr/>
                    </p:nvPicPr>
                    <p:blipFill>
                      <a:blip r:embed="rId4"/>
                      <a:stretch>
                        <a:fillRect/>
                      </a:stretch>
                    </p:blipFill>
                    <p:spPr>
                      <a:xfrm>
                        <a:off x="5517610" y="1823030"/>
                        <a:ext cx="2863156" cy="376731"/>
                      </a:xfrm>
                      <a:prstGeom prst="rect">
                        <a:avLst/>
                      </a:prstGeom>
                    </p:spPr>
                  </p:pic>
                </p:oleObj>
              </mc:Fallback>
            </mc:AlternateContent>
          </a:graphicData>
        </a:graphic>
      </p:graphicFrame>
      <p:sp>
        <p:nvSpPr>
          <p:cNvPr id="34" name="TextBox 33">
            <a:extLst>
              <a:ext uri="{FF2B5EF4-FFF2-40B4-BE49-F238E27FC236}">
                <a16:creationId xmlns:a16="http://schemas.microsoft.com/office/drawing/2014/main" id="{72CB163A-56A0-4FC2-AE47-EDF6EBCD2BB8}"/>
              </a:ext>
            </a:extLst>
          </p:cNvPr>
          <p:cNvSpPr txBox="1"/>
          <p:nvPr/>
        </p:nvSpPr>
        <p:spPr>
          <a:xfrm>
            <a:off x="5215374" y="1020536"/>
            <a:ext cx="1555554" cy="408125"/>
          </a:xfrm>
          <a:prstGeom prst="rect">
            <a:avLst/>
          </a:prstGeom>
          <a:noFill/>
        </p:spPr>
        <p:txBody>
          <a:bodyPr wrap="none" rtlCol="0">
            <a:spAutoFit/>
          </a:bodyPr>
          <a:lstStyle/>
          <a:p>
            <a:r>
              <a:rPr lang="en-US" sz="2052" dirty="0"/>
              <a:t>PCR primers:</a:t>
            </a:r>
          </a:p>
        </p:txBody>
      </p:sp>
      <p:graphicFrame>
        <p:nvGraphicFramePr>
          <p:cNvPr id="35" name="Object 34">
            <a:extLst>
              <a:ext uri="{FF2B5EF4-FFF2-40B4-BE49-F238E27FC236}">
                <a16:creationId xmlns:a16="http://schemas.microsoft.com/office/drawing/2014/main" id="{4AEFE97C-3B5A-4B71-B8F0-FE6C85777B1B}"/>
              </a:ext>
            </a:extLst>
          </p:cNvPr>
          <p:cNvGraphicFramePr>
            <a:graphicFrameLocks noChangeAspect="1"/>
          </p:cNvGraphicFramePr>
          <p:nvPr/>
        </p:nvGraphicFramePr>
        <p:xfrm>
          <a:off x="6867312" y="1191198"/>
          <a:ext cx="371432" cy="201865"/>
        </p:xfrm>
        <a:graphic>
          <a:graphicData uri="http://schemas.openxmlformats.org/presentationml/2006/ole">
            <mc:AlternateContent xmlns:mc="http://schemas.openxmlformats.org/markup-compatibility/2006">
              <mc:Choice xmlns:v="urn:schemas-microsoft-com:vml" Requires="v">
                <p:oleObj name="MDLDrawObject Class" r:id="rId5" imgW="438054" imgH="237581" progId="MDLDrawOLE.MDLDrawObject.1">
                  <p:embed/>
                </p:oleObj>
              </mc:Choice>
              <mc:Fallback>
                <p:oleObj name="MDLDrawObject Class" r:id="rId5" imgW="438054" imgH="237581" progId="MDLDrawOLE.MDLDrawObject.1">
                  <p:embed/>
                  <p:pic>
                    <p:nvPicPr>
                      <p:cNvPr id="35" name="Object 34">
                        <a:extLst>
                          <a:ext uri="{FF2B5EF4-FFF2-40B4-BE49-F238E27FC236}">
                            <a16:creationId xmlns:a16="http://schemas.microsoft.com/office/drawing/2014/main" id="{4AEFE97C-3B5A-4B71-B8F0-FE6C85777B1B}"/>
                          </a:ext>
                        </a:extLst>
                      </p:cNvPr>
                      <p:cNvPicPr/>
                      <p:nvPr/>
                    </p:nvPicPr>
                    <p:blipFill>
                      <a:blip r:embed="rId6"/>
                      <a:stretch>
                        <a:fillRect/>
                      </a:stretch>
                    </p:blipFill>
                    <p:spPr>
                      <a:xfrm>
                        <a:off x="6867312" y="1191198"/>
                        <a:ext cx="371432" cy="201865"/>
                      </a:xfrm>
                      <a:prstGeom prst="rect">
                        <a:avLst/>
                      </a:prstGeom>
                    </p:spPr>
                  </p:pic>
                </p:oleObj>
              </mc:Fallback>
            </mc:AlternateContent>
          </a:graphicData>
        </a:graphic>
      </p:graphicFrame>
      <p:graphicFrame>
        <p:nvGraphicFramePr>
          <p:cNvPr id="36" name="Object 35">
            <a:extLst>
              <a:ext uri="{FF2B5EF4-FFF2-40B4-BE49-F238E27FC236}">
                <a16:creationId xmlns:a16="http://schemas.microsoft.com/office/drawing/2014/main" id="{D9254C60-4505-4C19-94F8-5E20B22E1740}"/>
              </a:ext>
            </a:extLst>
          </p:cNvPr>
          <p:cNvGraphicFramePr>
            <a:graphicFrameLocks noChangeAspect="1"/>
          </p:cNvGraphicFramePr>
          <p:nvPr/>
        </p:nvGraphicFramePr>
        <p:xfrm>
          <a:off x="6561126" y="1473229"/>
          <a:ext cx="484477" cy="177642"/>
        </p:xfrm>
        <a:graphic>
          <a:graphicData uri="http://schemas.openxmlformats.org/presentationml/2006/ole">
            <mc:AlternateContent xmlns:mc="http://schemas.openxmlformats.org/markup-compatibility/2006">
              <mc:Choice xmlns:v="urn:schemas-microsoft-com:vml" Requires="v">
                <p:oleObj name="MDLDrawObject Class" r:id="rId7" imgW="571002" imgH="209414" progId="MDLDrawOLE.MDLDrawObject.1">
                  <p:embed/>
                </p:oleObj>
              </mc:Choice>
              <mc:Fallback>
                <p:oleObj name="MDLDrawObject Class" r:id="rId7" imgW="571002" imgH="209414" progId="MDLDrawOLE.MDLDrawObject.1">
                  <p:embed/>
                  <p:pic>
                    <p:nvPicPr>
                      <p:cNvPr id="36" name="Object 35">
                        <a:extLst>
                          <a:ext uri="{FF2B5EF4-FFF2-40B4-BE49-F238E27FC236}">
                            <a16:creationId xmlns:a16="http://schemas.microsoft.com/office/drawing/2014/main" id="{D9254C60-4505-4C19-94F8-5E20B22E1740}"/>
                          </a:ext>
                        </a:extLst>
                      </p:cNvPr>
                      <p:cNvPicPr/>
                      <p:nvPr/>
                    </p:nvPicPr>
                    <p:blipFill>
                      <a:blip r:embed="rId8"/>
                      <a:stretch>
                        <a:fillRect/>
                      </a:stretch>
                    </p:blipFill>
                    <p:spPr>
                      <a:xfrm>
                        <a:off x="6561126" y="1473229"/>
                        <a:ext cx="484477" cy="177642"/>
                      </a:xfrm>
                      <a:prstGeom prst="rect">
                        <a:avLst/>
                      </a:prstGeom>
                    </p:spPr>
                  </p:pic>
                </p:oleObj>
              </mc:Fallback>
            </mc:AlternateContent>
          </a:graphicData>
        </a:graphic>
      </p:graphicFrame>
      <p:sp>
        <p:nvSpPr>
          <p:cNvPr id="37" name="TextBox 36">
            <a:extLst>
              <a:ext uri="{FF2B5EF4-FFF2-40B4-BE49-F238E27FC236}">
                <a16:creationId xmlns:a16="http://schemas.microsoft.com/office/drawing/2014/main" id="{0164F1CD-F436-4F7D-A060-9BB92D15FCF0}"/>
              </a:ext>
            </a:extLst>
          </p:cNvPr>
          <p:cNvSpPr txBox="1"/>
          <p:nvPr/>
        </p:nvSpPr>
        <p:spPr>
          <a:xfrm>
            <a:off x="5227118" y="1353145"/>
            <a:ext cx="1665908" cy="408125"/>
          </a:xfrm>
          <a:prstGeom prst="rect">
            <a:avLst/>
          </a:prstGeom>
          <a:noFill/>
        </p:spPr>
        <p:txBody>
          <a:bodyPr wrap="square" rtlCol="0">
            <a:spAutoFit/>
          </a:bodyPr>
          <a:lstStyle/>
          <a:p>
            <a:r>
              <a:rPr lang="en-US" sz="2052" dirty="0"/>
              <a:t>Repeat:</a:t>
            </a:r>
          </a:p>
        </p:txBody>
      </p:sp>
      <p:grpSp>
        <p:nvGrpSpPr>
          <p:cNvPr id="18" name="Group 17">
            <a:extLst>
              <a:ext uri="{FF2B5EF4-FFF2-40B4-BE49-F238E27FC236}">
                <a16:creationId xmlns:a16="http://schemas.microsoft.com/office/drawing/2014/main" id="{62418FD4-BE53-4955-9413-035F95D6BADC}"/>
              </a:ext>
            </a:extLst>
          </p:cNvPr>
          <p:cNvGrpSpPr/>
          <p:nvPr/>
        </p:nvGrpSpPr>
        <p:grpSpPr>
          <a:xfrm>
            <a:off x="9133684" y="987140"/>
            <a:ext cx="3573615" cy="4427116"/>
            <a:chOff x="5639237" y="1427339"/>
            <a:chExt cx="4644879" cy="5754235"/>
          </a:xfrm>
        </p:grpSpPr>
        <p:pic>
          <p:nvPicPr>
            <p:cNvPr id="15" name="Picture 14">
              <a:extLst>
                <a:ext uri="{FF2B5EF4-FFF2-40B4-BE49-F238E27FC236}">
                  <a16:creationId xmlns:a16="http://schemas.microsoft.com/office/drawing/2014/main" id="{7B327EAB-572E-4CCA-A827-BDB40AC29DB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17417" y="1867740"/>
              <a:ext cx="2166699" cy="2146259"/>
            </a:xfrm>
            <a:prstGeom prst="rect">
              <a:avLst/>
            </a:prstGeom>
          </p:spPr>
        </p:pic>
        <p:grpSp>
          <p:nvGrpSpPr>
            <p:cNvPr id="16" name="Group 15">
              <a:extLst>
                <a:ext uri="{FF2B5EF4-FFF2-40B4-BE49-F238E27FC236}">
                  <a16:creationId xmlns:a16="http://schemas.microsoft.com/office/drawing/2014/main" id="{14DE886C-FA1D-453A-B5C0-D879BBD6AA04}"/>
                </a:ext>
              </a:extLst>
            </p:cNvPr>
            <p:cNvGrpSpPr/>
            <p:nvPr/>
          </p:nvGrpSpPr>
          <p:grpSpPr>
            <a:xfrm>
              <a:off x="5639237" y="1427339"/>
              <a:ext cx="3202901" cy="5754235"/>
              <a:chOff x="5639237" y="1427339"/>
              <a:chExt cx="3202901" cy="5754235"/>
            </a:xfrm>
          </p:grpSpPr>
          <p:pic>
            <p:nvPicPr>
              <p:cNvPr id="3" name="Picture 2">
                <a:extLst>
                  <a:ext uri="{FF2B5EF4-FFF2-40B4-BE49-F238E27FC236}">
                    <a16:creationId xmlns:a16="http://schemas.microsoft.com/office/drawing/2014/main" id="{21DE7E68-DE47-40BE-8DBF-26CBC09E80C3}"/>
                  </a:ext>
                </a:extLst>
              </p:cNvPr>
              <p:cNvPicPr>
                <a:picLocks noChangeAspect="1"/>
              </p:cNvPicPr>
              <p:nvPr/>
            </p:nvPicPr>
            <p:blipFill rotWithShape="1">
              <a:blip r:embed="rId10"/>
              <a:srcRect l="66458" t="24043" r="8464" b="14161"/>
              <a:stretch/>
            </p:blipFill>
            <p:spPr>
              <a:xfrm>
                <a:off x="6537099" y="1427339"/>
                <a:ext cx="1679222" cy="3106561"/>
              </a:xfrm>
              <a:prstGeom prst="rect">
                <a:avLst/>
              </a:prstGeom>
            </p:spPr>
          </p:pic>
          <p:pic>
            <p:nvPicPr>
              <p:cNvPr id="11" name="Picture 10">
                <a:extLst>
                  <a:ext uri="{FF2B5EF4-FFF2-40B4-BE49-F238E27FC236}">
                    <a16:creationId xmlns:a16="http://schemas.microsoft.com/office/drawing/2014/main" id="{18414095-DB76-446C-A1C2-A983D946FD7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04750" y="4601727"/>
                <a:ext cx="2900395" cy="2402029"/>
              </a:xfrm>
              <a:prstGeom prst="rect">
                <a:avLst/>
              </a:prstGeom>
            </p:spPr>
          </p:pic>
          <p:cxnSp>
            <p:nvCxnSpPr>
              <p:cNvPr id="17" name="Straight Arrow Connector 16">
                <a:extLst>
                  <a:ext uri="{FF2B5EF4-FFF2-40B4-BE49-F238E27FC236}">
                    <a16:creationId xmlns:a16="http://schemas.microsoft.com/office/drawing/2014/main" id="{806F3E03-3381-4C5C-B30F-5EE9297DD2DC}"/>
                  </a:ext>
                </a:extLst>
              </p:cNvPr>
              <p:cNvCxnSpPr/>
              <p:nvPr/>
            </p:nvCxnSpPr>
            <p:spPr>
              <a:xfrm flipH="1">
                <a:off x="6186310" y="4449939"/>
                <a:ext cx="587728" cy="5037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CA70E4A-0160-4D47-BAD6-DF60173963F1}"/>
                  </a:ext>
                </a:extLst>
              </p:cNvPr>
              <p:cNvCxnSpPr/>
              <p:nvPr/>
            </p:nvCxnSpPr>
            <p:spPr>
              <a:xfrm flipH="1">
                <a:off x="6690077" y="4483174"/>
                <a:ext cx="340684" cy="4705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F563F22-ECBA-4066-976C-6B54B224A3D9}"/>
                  </a:ext>
                </a:extLst>
              </p:cNvPr>
              <p:cNvCxnSpPr>
                <a:cxnSpLocks/>
              </p:cNvCxnSpPr>
              <p:nvPr/>
            </p:nvCxnSpPr>
            <p:spPr>
              <a:xfrm>
                <a:off x="7277804" y="4462795"/>
                <a:ext cx="0" cy="2390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188E627-663C-4ABC-9262-103F6B0FA7A3}"/>
                  </a:ext>
                </a:extLst>
              </p:cNvPr>
              <p:cNvCxnSpPr/>
              <p:nvPr/>
            </p:nvCxnSpPr>
            <p:spPr>
              <a:xfrm>
                <a:off x="7613649" y="4449939"/>
                <a:ext cx="419806" cy="5037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8A79946-C116-4E7F-BB77-4EAEDFCA2CA5}"/>
                  </a:ext>
                </a:extLst>
              </p:cNvPr>
              <p:cNvCxnSpPr/>
              <p:nvPr/>
            </p:nvCxnSpPr>
            <p:spPr>
              <a:xfrm>
                <a:off x="8033455" y="4365978"/>
                <a:ext cx="503768" cy="2357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27" name="Object 26">
                <a:extLst>
                  <a:ext uri="{FF2B5EF4-FFF2-40B4-BE49-F238E27FC236}">
                    <a16:creationId xmlns:a16="http://schemas.microsoft.com/office/drawing/2014/main" id="{D06E9223-9ECB-4385-928E-14624402FA3C}"/>
                  </a:ext>
                </a:extLst>
              </p:cNvPr>
              <p:cNvGraphicFramePr>
                <a:graphicFrameLocks noChangeAspect="1"/>
              </p:cNvGraphicFramePr>
              <p:nvPr/>
            </p:nvGraphicFramePr>
            <p:xfrm>
              <a:off x="6041458" y="4990904"/>
              <a:ext cx="162939" cy="297362"/>
            </p:xfrm>
            <a:graphic>
              <a:graphicData uri="http://schemas.openxmlformats.org/presentationml/2006/ole">
                <mc:AlternateContent xmlns:mc="http://schemas.openxmlformats.org/markup-compatibility/2006">
                  <mc:Choice xmlns:v="urn:schemas-microsoft-com:vml" Requires="v">
                    <p:oleObj name="MDLDrawObject Class" r:id="rId12" imgW="380464" imgH="694985" progId="MDLDrawOLE.MDLDrawObject.1">
                      <p:embed/>
                    </p:oleObj>
                  </mc:Choice>
                  <mc:Fallback>
                    <p:oleObj name="MDLDrawObject Class" r:id="rId12" imgW="380464" imgH="694985" progId="MDLDrawOLE.MDLDrawObject.1">
                      <p:embed/>
                      <p:pic>
                        <p:nvPicPr>
                          <p:cNvPr id="27" name="Object 26">
                            <a:extLst>
                              <a:ext uri="{FF2B5EF4-FFF2-40B4-BE49-F238E27FC236}">
                                <a16:creationId xmlns:a16="http://schemas.microsoft.com/office/drawing/2014/main" id="{D06E9223-9ECB-4385-928E-14624402FA3C}"/>
                              </a:ext>
                            </a:extLst>
                          </p:cNvPr>
                          <p:cNvPicPr/>
                          <p:nvPr/>
                        </p:nvPicPr>
                        <p:blipFill>
                          <a:blip r:embed="rId13"/>
                          <a:stretch>
                            <a:fillRect/>
                          </a:stretch>
                        </p:blipFill>
                        <p:spPr>
                          <a:xfrm>
                            <a:off x="6041458" y="4990904"/>
                            <a:ext cx="162939" cy="297362"/>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56B6799B-8BFC-41BB-9BCB-1DAB2AEF8A4C}"/>
                  </a:ext>
                </a:extLst>
              </p:cNvPr>
              <p:cNvGraphicFramePr>
                <a:graphicFrameLocks noChangeAspect="1"/>
              </p:cNvGraphicFramePr>
              <p:nvPr/>
            </p:nvGraphicFramePr>
            <p:xfrm>
              <a:off x="6522156" y="6867038"/>
              <a:ext cx="162939" cy="297362"/>
            </p:xfrm>
            <a:graphic>
              <a:graphicData uri="http://schemas.openxmlformats.org/presentationml/2006/ole">
                <mc:AlternateContent xmlns:mc="http://schemas.openxmlformats.org/markup-compatibility/2006">
                  <mc:Choice xmlns:v="urn:schemas-microsoft-com:vml" Requires="v">
                    <p:oleObj name="MDLDrawObject Class" r:id="rId12" imgW="380464" imgH="694985" progId="MDLDrawOLE.MDLDrawObject.1">
                      <p:embed/>
                    </p:oleObj>
                  </mc:Choice>
                  <mc:Fallback>
                    <p:oleObj name="MDLDrawObject Class" r:id="rId12" imgW="380464" imgH="694985" progId="MDLDrawOLE.MDLDrawObject.1">
                      <p:embed/>
                      <p:pic>
                        <p:nvPicPr>
                          <p:cNvPr id="28" name="Object 27">
                            <a:extLst>
                              <a:ext uri="{FF2B5EF4-FFF2-40B4-BE49-F238E27FC236}">
                                <a16:creationId xmlns:a16="http://schemas.microsoft.com/office/drawing/2014/main" id="{56B6799B-8BFC-41BB-9BCB-1DAB2AEF8A4C}"/>
                              </a:ext>
                            </a:extLst>
                          </p:cNvPr>
                          <p:cNvPicPr/>
                          <p:nvPr/>
                        </p:nvPicPr>
                        <p:blipFill>
                          <a:blip r:embed="rId13"/>
                          <a:stretch>
                            <a:fillRect/>
                          </a:stretch>
                        </p:blipFill>
                        <p:spPr>
                          <a:xfrm>
                            <a:off x="6522156" y="6867038"/>
                            <a:ext cx="162939" cy="297362"/>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FFAE5810-2FD8-4EA4-BB84-A1E22B0D7EC7}"/>
                  </a:ext>
                </a:extLst>
              </p:cNvPr>
              <p:cNvGraphicFramePr>
                <a:graphicFrameLocks noChangeAspect="1"/>
              </p:cNvGraphicFramePr>
              <p:nvPr/>
            </p:nvGraphicFramePr>
            <p:xfrm>
              <a:off x="5715892" y="5242866"/>
              <a:ext cx="220954" cy="241041"/>
            </p:xfrm>
            <a:graphic>
              <a:graphicData uri="http://schemas.openxmlformats.org/presentationml/2006/ole">
                <mc:AlternateContent xmlns:mc="http://schemas.openxmlformats.org/markup-compatibility/2006">
                  <mc:Choice xmlns:v="urn:schemas-microsoft-com:vml" Requires="v">
                    <p:oleObj name="MDLDrawObject Class" r:id="rId14" imgW="523827" imgH="571296" progId="MDLDrawOLE.MDLDrawObject.1">
                      <p:embed/>
                    </p:oleObj>
                  </mc:Choice>
                  <mc:Fallback>
                    <p:oleObj name="MDLDrawObject Class" r:id="rId14" imgW="523827" imgH="571296" progId="MDLDrawOLE.MDLDrawObject.1">
                      <p:embed/>
                      <p:pic>
                        <p:nvPicPr>
                          <p:cNvPr id="29" name="Object 28">
                            <a:extLst>
                              <a:ext uri="{FF2B5EF4-FFF2-40B4-BE49-F238E27FC236}">
                                <a16:creationId xmlns:a16="http://schemas.microsoft.com/office/drawing/2014/main" id="{FFAE5810-2FD8-4EA4-BB84-A1E22B0D7EC7}"/>
                              </a:ext>
                            </a:extLst>
                          </p:cNvPr>
                          <p:cNvPicPr/>
                          <p:nvPr/>
                        </p:nvPicPr>
                        <p:blipFill>
                          <a:blip r:embed="rId15"/>
                          <a:stretch>
                            <a:fillRect/>
                          </a:stretch>
                        </p:blipFill>
                        <p:spPr>
                          <a:xfrm>
                            <a:off x="5715892" y="5242866"/>
                            <a:ext cx="220954" cy="241041"/>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id="{17DFFE39-F24D-4584-AB3D-6438320A5251}"/>
                  </a:ext>
                </a:extLst>
              </p:cNvPr>
              <p:cNvGraphicFramePr>
                <a:graphicFrameLocks noChangeAspect="1"/>
              </p:cNvGraphicFramePr>
              <p:nvPr/>
            </p:nvGraphicFramePr>
            <p:xfrm>
              <a:off x="7277806" y="6895197"/>
              <a:ext cx="220954" cy="241041"/>
            </p:xfrm>
            <a:graphic>
              <a:graphicData uri="http://schemas.openxmlformats.org/presentationml/2006/ole">
                <mc:AlternateContent xmlns:mc="http://schemas.openxmlformats.org/markup-compatibility/2006">
                  <mc:Choice xmlns:v="urn:schemas-microsoft-com:vml" Requires="v">
                    <p:oleObj name="MDLDrawObject Class" r:id="rId14" imgW="523827" imgH="571296" progId="MDLDrawOLE.MDLDrawObject.1">
                      <p:embed/>
                    </p:oleObj>
                  </mc:Choice>
                  <mc:Fallback>
                    <p:oleObj name="MDLDrawObject Class" r:id="rId14" imgW="523827" imgH="571296" progId="MDLDrawOLE.MDLDrawObject.1">
                      <p:embed/>
                      <p:pic>
                        <p:nvPicPr>
                          <p:cNvPr id="30" name="Object 29">
                            <a:extLst>
                              <a:ext uri="{FF2B5EF4-FFF2-40B4-BE49-F238E27FC236}">
                                <a16:creationId xmlns:a16="http://schemas.microsoft.com/office/drawing/2014/main" id="{17DFFE39-F24D-4584-AB3D-6438320A5251}"/>
                              </a:ext>
                            </a:extLst>
                          </p:cNvPr>
                          <p:cNvPicPr/>
                          <p:nvPr/>
                        </p:nvPicPr>
                        <p:blipFill>
                          <a:blip r:embed="rId15"/>
                          <a:stretch>
                            <a:fillRect/>
                          </a:stretch>
                        </p:blipFill>
                        <p:spPr>
                          <a:xfrm>
                            <a:off x="7277806" y="6895197"/>
                            <a:ext cx="220954" cy="241041"/>
                          </a:xfrm>
                          <a:prstGeom prst="rect">
                            <a:avLst/>
                          </a:prstGeom>
                        </p:spPr>
                      </p:pic>
                    </p:oleObj>
                  </mc:Fallback>
                </mc:AlternateContent>
              </a:graphicData>
            </a:graphic>
          </p:graphicFrame>
          <p:graphicFrame>
            <p:nvGraphicFramePr>
              <p:cNvPr id="31" name="Object 30">
                <a:extLst>
                  <a:ext uri="{FF2B5EF4-FFF2-40B4-BE49-F238E27FC236}">
                    <a16:creationId xmlns:a16="http://schemas.microsoft.com/office/drawing/2014/main" id="{1CFAB54E-C28E-4F96-A21E-EBEB5D0AC62A}"/>
                  </a:ext>
                </a:extLst>
              </p:cNvPr>
              <p:cNvGraphicFramePr>
                <a:graphicFrameLocks noChangeAspect="1"/>
              </p:cNvGraphicFramePr>
              <p:nvPr/>
            </p:nvGraphicFramePr>
            <p:xfrm>
              <a:off x="7949495" y="6895197"/>
              <a:ext cx="220954" cy="241041"/>
            </p:xfrm>
            <a:graphic>
              <a:graphicData uri="http://schemas.openxmlformats.org/presentationml/2006/ole">
                <mc:AlternateContent xmlns:mc="http://schemas.openxmlformats.org/markup-compatibility/2006">
                  <mc:Choice xmlns:v="urn:schemas-microsoft-com:vml" Requires="v">
                    <p:oleObj name="MDLDrawObject Class" r:id="rId14" imgW="523827" imgH="571296" progId="MDLDrawOLE.MDLDrawObject.1">
                      <p:embed/>
                    </p:oleObj>
                  </mc:Choice>
                  <mc:Fallback>
                    <p:oleObj name="MDLDrawObject Class" r:id="rId14" imgW="523827" imgH="571296" progId="MDLDrawOLE.MDLDrawObject.1">
                      <p:embed/>
                      <p:pic>
                        <p:nvPicPr>
                          <p:cNvPr id="31" name="Object 30">
                            <a:extLst>
                              <a:ext uri="{FF2B5EF4-FFF2-40B4-BE49-F238E27FC236}">
                                <a16:creationId xmlns:a16="http://schemas.microsoft.com/office/drawing/2014/main" id="{1CFAB54E-C28E-4F96-A21E-EBEB5D0AC62A}"/>
                              </a:ext>
                            </a:extLst>
                          </p:cNvPr>
                          <p:cNvPicPr/>
                          <p:nvPr/>
                        </p:nvPicPr>
                        <p:blipFill>
                          <a:blip r:embed="rId15"/>
                          <a:stretch>
                            <a:fillRect/>
                          </a:stretch>
                        </p:blipFill>
                        <p:spPr>
                          <a:xfrm>
                            <a:off x="7949495" y="6895197"/>
                            <a:ext cx="220954" cy="241041"/>
                          </a:xfrm>
                          <a:prstGeom prst="rect">
                            <a:avLst/>
                          </a:prstGeom>
                        </p:spPr>
                      </p:pic>
                    </p:oleObj>
                  </mc:Fallback>
                </mc:AlternateContent>
              </a:graphicData>
            </a:graphic>
          </p:graphicFrame>
          <p:graphicFrame>
            <p:nvGraphicFramePr>
              <p:cNvPr id="32" name="Object 31">
                <a:extLst>
                  <a:ext uri="{FF2B5EF4-FFF2-40B4-BE49-F238E27FC236}">
                    <a16:creationId xmlns:a16="http://schemas.microsoft.com/office/drawing/2014/main" id="{50FE97A8-FAB7-4B57-BC42-A4E78E020B67}"/>
                  </a:ext>
                </a:extLst>
              </p:cNvPr>
              <p:cNvGraphicFramePr>
                <a:graphicFrameLocks noChangeAspect="1"/>
              </p:cNvGraphicFramePr>
              <p:nvPr/>
            </p:nvGraphicFramePr>
            <p:xfrm>
              <a:off x="8621184" y="6895197"/>
              <a:ext cx="220954" cy="241041"/>
            </p:xfrm>
            <a:graphic>
              <a:graphicData uri="http://schemas.openxmlformats.org/presentationml/2006/ole">
                <mc:AlternateContent xmlns:mc="http://schemas.openxmlformats.org/markup-compatibility/2006">
                  <mc:Choice xmlns:v="urn:schemas-microsoft-com:vml" Requires="v">
                    <p:oleObj name="MDLDrawObject Class" r:id="rId14" imgW="523827" imgH="571296" progId="MDLDrawOLE.MDLDrawObject.1">
                      <p:embed/>
                    </p:oleObj>
                  </mc:Choice>
                  <mc:Fallback>
                    <p:oleObj name="MDLDrawObject Class" r:id="rId14" imgW="523827" imgH="571296" progId="MDLDrawOLE.MDLDrawObject.1">
                      <p:embed/>
                      <p:pic>
                        <p:nvPicPr>
                          <p:cNvPr id="32" name="Object 31">
                            <a:extLst>
                              <a:ext uri="{FF2B5EF4-FFF2-40B4-BE49-F238E27FC236}">
                                <a16:creationId xmlns:a16="http://schemas.microsoft.com/office/drawing/2014/main" id="{50FE97A8-FAB7-4B57-BC42-A4E78E020B67}"/>
                              </a:ext>
                            </a:extLst>
                          </p:cNvPr>
                          <p:cNvPicPr/>
                          <p:nvPr/>
                        </p:nvPicPr>
                        <p:blipFill>
                          <a:blip r:embed="rId15"/>
                          <a:stretch>
                            <a:fillRect/>
                          </a:stretch>
                        </p:blipFill>
                        <p:spPr>
                          <a:xfrm>
                            <a:off x="8621184" y="6895197"/>
                            <a:ext cx="220954" cy="241041"/>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41FE6DB6-7FC3-411E-9D50-403BD54E5B4E}"/>
                  </a:ext>
                </a:extLst>
              </p:cNvPr>
              <p:cNvSpPr txBox="1"/>
              <p:nvPr/>
            </p:nvSpPr>
            <p:spPr>
              <a:xfrm>
                <a:off x="5639237" y="6784369"/>
                <a:ext cx="708819" cy="397205"/>
              </a:xfrm>
              <a:prstGeom prst="rect">
                <a:avLst/>
              </a:prstGeom>
              <a:noFill/>
            </p:spPr>
            <p:txBody>
              <a:bodyPr wrap="none" rtlCol="0">
                <a:spAutoFit/>
              </a:bodyPr>
              <a:lstStyle/>
              <a:p>
                <a:r>
                  <a:rPr lang="en-US" sz="1386" dirty="0"/>
                  <a:t>Child</a:t>
                </a:r>
              </a:p>
            </p:txBody>
          </p:sp>
          <p:graphicFrame>
            <p:nvGraphicFramePr>
              <p:cNvPr id="38" name="Object 37">
                <a:extLst>
                  <a:ext uri="{FF2B5EF4-FFF2-40B4-BE49-F238E27FC236}">
                    <a16:creationId xmlns:a16="http://schemas.microsoft.com/office/drawing/2014/main" id="{B6D94270-D977-4C17-9D35-EB703C3912AB}"/>
                  </a:ext>
                </a:extLst>
              </p:cNvPr>
              <p:cNvGraphicFramePr>
                <a:graphicFrameLocks noChangeAspect="1"/>
              </p:cNvGraphicFramePr>
              <p:nvPr/>
            </p:nvGraphicFramePr>
            <p:xfrm>
              <a:off x="6436030" y="2709397"/>
              <a:ext cx="125612" cy="229241"/>
            </p:xfrm>
            <a:graphic>
              <a:graphicData uri="http://schemas.openxmlformats.org/presentationml/2006/ole">
                <mc:AlternateContent xmlns:mc="http://schemas.openxmlformats.org/markup-compatibility/2006">
                  <mc:Choice xmlns:v="urn:schemas-microsoft-com:vml" Requires="v">
                    <p:oleObj name="MDLDrawObject Class" r:id="rId12" imgW="380464" imgH="694985" progId="MDLDrawOLE.MDLDrawObject.1">
                      <p:embed/>
                    </p:oleObj>
                  </mc:Choice>
                  <mc:Fallback>
                    <p:oleObj name="MDLDrawObject Class" r:id="rId12" imgW="380464" imgH="694985" progId="MDLDrawOLE.MDLDrawObject.1">
                      <p:embed/>
                      <p:pic>
                        <p:nvPicPr>
                          <p:cNvPr id="38" name="Object 37">
                            <a:extLst>
                              <a:ext uri="{FF2B5EF4-FFF2-40B4-BE49-F238E27FC236}">
                                <a16:creationId xmlns:a16="http://schemas.microsoft.com/office/drawing/2014/main" id="{B6D94270-D977-4C17-9D35-EB703C3912AB}"/>
                              </a:ext>
                            </a:extLst>
                          </p:cNvPr>
                          <p:cNvPicPr/>
                          <p:nvPr/>
                        </p:nvPicPr>
                        <p:blipFill>
                          <a:blip r:embed="rId13"/>
                          <a:stretch>
                            <a:fillRect/>
                          </a:stretch>
                        </p:blipFill>
                        <p:spPr>
                          <a:xfrm>
                            <a:off x="6436030" y="2709397"/>
                            <a:ext cx="125612" cy="229241"/>
                          </a:xfrm>
                          <a:prstGeom prst="rect">
                            <a:avLst/>
                          </a:prstGeom>
                        </p:spPr>
                      </p:pic>
                    </p:oleObj>
                  </mc:Fallback>
                </mc:AlternateContent>
              </a:graphicData>
            </a:graphic>
          </p:graphicFrame>
          <p:graphicFrame>
            <p:nvGraphicFramePr>
              <p:cNvPr id="39" name="Object 38">
                <a:extLst>
                  <a:ext uri="{FF2B5EF4-FFF2-40B4-BE49-F238E27FC236}">
                    <a16:creationId xmlns:a16="http://schemas.microsoft.com/office/drawing/2014/main" id="{D73EB036-43A5-4460-AC66-2FBD6B27BB69}"/>
                  </a:ext>
                </a:extLst>
              </p:cNvPr>
              <p:cNvGraphicFramePr>
                <a:graphicFrameLocks noChangeAspect="1"/>
              </p:cNvGraphicFramePr>
              <p:nvPr/>
            </p:nvGraphicFramePr>
            <p:xfrm>
              <a:off x="6392721" y="3844047"/>
              <a:ext cx="210137" cy="229241"/>
            </p:xfrm>
            <a:graphic>
              <a:graphicData uri="http://schemas.openxmlformats.org/presentationml/2006/ole">
                <mc:AlternateContent xmlns:mc="http://schemas.openxmlformats.org/markup-compatibility/2006">
                  <mc:Choice xmlns:v="urn:schemas-microsoft-com:vml" Requires="v">
                    <p:oleObj name="MDLDrawObject Class" r:id="rId14" imgW="523827" imgH="571296" progId="MDLDrawOLE.MDLDrawObject.1">
                      <p:embed/>
                    </p:oleObj>
                  </mc:Choice>
                  <mc:Fallback>
                    <p:oleObj name="MDLDrawObject Class" r:id="rId14" imgW="523827" imgH="571296" progId="MDLDrawOLE.MDLDrawObject.1">
                      <p:embed/>
                      <p:pic>
                        <p:nvPicPr>
                          <p:cNvPr id="39" name="Object 38">
                            <a:extLst>
                              <a:ext uri="{FF2B5EF4-FFF2-40B4-BE49-F238E27FC236}">
                                <a16:creationId xmlns:a16="http://schemas.microsoft.com/office/drawing/2014/main" id="{D73EB036-43A5-4460-AC66-2FBD6B27BB69}"/>
                              </a:ext>
                            </a:extLst>
                          </p:cNvPr>
                          <p:cNvPicPr/>
                          <p:nvPr/>
                        </p:nvPicPr>
                        <p:blipFill>
                          <a:blip r:embed="rId15"/>
                          <a:stretch>
                            <a:fillRect/>
                          </a:stretch>
                        </p:blipFill>
                        <p:spPr>
                          <a:xfrm>
                            <a:off x="6392721" y="3844047"/>
                            <a:ext cx="210137" cy="229241"/>
                          </a:xfrm>
                          <a:prstGeom prst="rect">
                            <a:avLst/>
                          </a:prstGeom>
                        </p:spPr>
                      </p:pic>
                    </p:oleObj>
                  </mc:Fallback>
                </mc:AlternateContent>
              </a:graphicData>
            </a:graphic>
          </p:graphicFrame>
        </p:grpSp>
      </p:grpSp>
      <p:sp>
        <p:nvSpPr>
          <p:cNvPr id="4" name="TextBox 3">
            <a:extLst>
              <a:ext uri="{FF2B5EF4-FFF2-40B4-BE49-F238E27FC236}">
                <a16:creationId xmlns:a16="http://schemas.microsoft.com/office/drawing/2014/main" id="{9B73E05F-539F-4695-A944-F8384C2BCACF}"/>
              </a:ext>
            </a:extLst>
          </p:cNvPr>
          <p:cNvSpPr txBox="1"/>
          <p:nvPr/>
        </p:nvSpPr>
        <p:spPr>
          <a:xfrm>
            <a:off x="9442970" y="1003223"/>
            <a:ext cx="450764" cy="327141"/>
          </a:xfrm>
          <a:prstGeom prst="rect">
            <a:avLst/>
          </a:prstGeom>
          <a:noFill/>
        </p:spPr>
        <p:txBody>
          <a:bodyPr wrap="none" rtlCol="0">
            <a:spAutoFit/>
          </a:bodyPr>
          <a:lstStyle/>
          <a:p>
            <a:r>
              <a:rPr lang="en-US" sz="1526" dirty="0"/>
              <a:t>Gel</a:t>
            </a:r>
          </a:p>
        </p:txBody>
      </p:sp>
      <p:sp>
        <p:nvSpPr>
          <p:cNvPr id="5" name="TextBox 4">
            <a:extLst>
              <a:ext uri="{FF2B5EF4-FFF2-40B4-BE49-F238E27FC236}">
                <a16:creationId xmlns:a16="http://schemas.microsoft.com/office/drawing/2014/main" id="{26780C1D-7AED-469C-92E0-12EB080CD125}"/>
              </a:ext>
            </a:extLst>
          </p:cNvPr>
          <p:cNvSpPr txBox="1"/>
          <p:nvPr/>
        </p:nvSpPr>
        <p:spPr>
          <a:xfrm>
            <a:off x="10183712" y="820486"/>
            <a:ext cx="467051" cy="327141"/>
          </a:xfrm>
          <a:prstGeom prst="rect">
            <a:avLst/>
          </a:prstGeom>
          <a:noFill/>
        </p:spPr>
        <p:txBody>
          <a:bodyPr wrap="none" rtlCol="0">
            <a:spAutoFit/>
          </a:bodyPr>
          <a:lstStyle/>
          <a:p>
            <a:r>
              <a:rPr lang="en-US" sz="1526" dirty="0"/>
              <a:t>Top</a:t>
            </a:r>
          </a:p>
        </p:txBody>
      </p:sp>
      <p:sp>
        <p:nvSpPr>
          <p:cNvPr id="12" name="TextBox 11">
            <a:extLst>
              <a:ext uri="{FF2B5EF4-FFF2-40B4-BE49-F238E27FC236}">
                <a16:creationId xmlns:a16="http://schemas.microsoft.com/office/drawing/2014/main" id="{32CE499C-637A-DAA3-5564-9E27AA5A4998}"/>
              </a:ext>
            </a:extLst>
          </p:cNvPr>
          <p:cNvSpPr txBox="1"/>
          <p:nvPr/>
        </p:nvSpPr>
        <p:spPr>
          <a:xfrm>
            <a:off x="81072" y="567913"/>
            <a:ext cx="4594750" cy="6408165"/>
          </a:xfrm>
          <a:prstGeom prst="rect">
            <a:avLst/>
          </a:prstGeom>
          <a:noFill/>
        </p:spPr>
        <p:txBody>
          <a:bodyPr wrap="square" rtlCol="0">
            <a:spAutoFit/>
          </a:bodyPr>
          <a:lstStyle/>
          <a:p>
            <a:pPr marL="246840" indent="-246840"/>
            <a:r>
              <a:rPr lang="en-US" sz="2052" dirty="0"/>
              <a:t>1. DNA samples (blood, cheek cells) would be obtained from:</a:t>
            </a:r>
          </a:p>
          <a:p>
            <a:pPr marL="791242" lvl="1" indent="-304324">
              <a:buFont typeface="Arial" panose="020B0604020202020204" pitchFamily="34" charset="0"/>
              <a:buChar char="•"/>
            </a:pPr>
            <a:r>
              <a:rPr lang="en-US" sz="2052" dirty="0"/>
              <a:t>Mother</a:t>
            </a:r>
          </a:p>
          <a:p>
            <a:pPr marL="791242" lvl="1" indent="-304324">
              <a:buFont typeface="Arial" panose="020B0604020202020204" pitchFamily="34" charset="0"/>
              <a:buChar char="•"/>
            </a:pPr>
            <a:r>
              <a:rPr lang="en-US" sz="2052" dirty="0"/>
              <a:t>Child</a:t>
            </a:r>
          </a:p>
          <a:p>
            <a:pPr marL="791242" lvl="1" indent="-304324">
              <a:buFont typeface="Arial" panose="020B0604020202020204" pitchFamily="34" charset="0"/>
              <a:buChar char="•"/>
            </a:pPr>
            <a:r>
              <a:rPr lang="en-US" sz="2052" dirty="0"/>
              <a:t>Candidate fathers.</a:t>
            </a:r>
          </a:p>
          <a:p>
            <a:pPr marL="246840" indent="-246840"/>
            <a:r>
              <a:rPr lang="en-US" sz="2052" dirty="0"/>
              <a:t>2. PCR would be preformed using primers that amplify a segment of the chromosome containing repeats.</a:t>
            </a:r>
          </a:p>
          <a:p>
            <a:pPr marL="246840" indent="-246840"/>
            <a:r>
              <a:rPr lang="en-US" sz="2052" dirty="0"/>
              <a:t>3. Each individual would show 2 bands on the gel, corresponding to the PCR product from each chromosome (we have two copies of each chromosome).</a:t>
            </a:r>
          </a:p>
          <a:p>
            <a:pPr marL="246840" indent="-246840"/>
            <a:r>
              <a:rPr lang="en-US" sz="2052" dirty="0"/>
              <a:t>4. The child would inherit one copy from the mother and the other from the father:</a:t>
            </a:r>
          </a:p>
          <a:p>
            <a:pPr marL="791242" lvl="1" indent="-304324">
              <a:buFont typeface="Arial" panose="020B0604020202020204" pitchFamily="34" charset="0"/>
              <a:buChar char="•"/>
            </a:pPr>
            <a:r>
              <a:rPr lang="en-US" sz="2052" dirty="0"/>
              <a:t>One of the child’s PCR product would match one of the mothers.</a:t>
            </a:r>
          </a:p>
          <a:p>
            <a:pPr marL="791242" lvl="1" indent="-304324">
              <a:buFont typeface="Arial" panose="020B0604020202020204" pitchFamily="34" charset="0"/>
              <a:buChar char="•"/>
            </a:pPr>
            <a:r>
              <a:rPr lang="en-US" sz="2052" dirty="0"/>
              <a:t>The other PCR product from the child would match one of the PCR products from the father.</a:t>
            </a:r>
          </a:p>
        </p:txBody>
      </p:sp>
      <p:sp>
        <p:nvSpPr>
          <p:cNvPr id="24" name="TextBox 23">
            <a:extLst>
              <a:ext uri="{FF2B5EF4-FFF2-40B4-BE49-F238E27FC236}">
                <a16:creationId xmlns:a16="http://schemas.microsoft.com/office/drawing/2014/main" id="{5A0615E2-8646-323A-0BA3-DCFA093E3B0B}"/>
              </a:ext>
            </a:extLst>
          </p:cNvPr>
          <p:cNvSpPr txBox="1"/>
          <p:nvPr/>
        </p:nvSpPr>
        <p:spPr>
          <a:xfrm>
            <a:off x="9840647" y="3122576"/>
            <a:ext cx="1185709" cy="338554"/>
          </a:xfrm>
          <a:prstGeom prst="rect">
            <a:avLst/>
          </a:prstGeom>
          <a:solidFill>
            <a:schemeClr val="bg1"/>
          </a:solidFill>
        </p:spPr>
        <p:txBody>
          <a:bodyPr wrap="none" rtlCol="0">
            <a:spAutoFit/>
          </a:bodyPr>
          <a:lstStyle/>
          <a:p>
            <a:pPr algn="ctr"/>
            <a:r>
              <a:rPr lang="en-US" sz="1600" b="1" spc="100" dirty="0">
                <a:latin typeface="Arial" panose="020B0604020202020204" pitchFamily="34" charset="0"/>
                <a:cs typeface="Arial" panose="020B0604020202020204" pitchFamily="34" charset="0"/>
              </a:rPr>
              <a:t>1 2 A B C</a:t>
            </a:r>
          </a:p>
        </p:txBody>
      </p:sp>
      <p:cxnSp>
        <p:nvCxnSpPr>
          <p:cNvPr id="40" name="Straight Connector 39">
            <a:extLst>
              <a:ext uri="{FF2B5EF4-FFF2-40B4-BE49-F238E27FC236}">
                <a16:creationId xmlns:a16="http://schemas.microsoft.com/office/drawing/2014/main" id="{735824EF-BD00-50AA-AE9B-CBB91CF80DAA}"/>
              </a:ext>
            </a:extLst>
          </p:cNvPr>
          <p:cNvCxnSpPr>
            <a:cxnSpLocks/>
          </p:cNvCxnSpPr>
          <p:nvPr/>
        </p:nvCxnSpPr>
        <p:spPr>
          <a:xfrm>
            <a:off x="10117742" y="759902"/>
            <a:ext cx="0" cy="2518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7D50712-5E8F-07F5-1C34-DE3E499C07F0}"/>
              </a:ext>
            </a:extLst>
          </p:cNvPr>
          <p:cNvCxnSpPr>
            <a:cxnSpLocks/>
          </p:cNvCxnSpPr>
          <p:nvPr/>
        </p:nvCxnSpPr>
        <p:spPr>
          <a:xfrm>
            <a:off x="10331588" y="759902"/>
            <a:ext cx="0" cy="2518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DA98ECD-673E-F748-5D14-B0804228677C}"/>
              </a:ext>
            </a:extLst>
          </p:cNvPr>
          <p:cNvCxnSpPr>
            <a:cxnSpLocks/>
          </p:cNvCxnSpPr>
          <p:nvPr/>
        </p:nvCxnSpPr>
        <p:spPr>
          <a:xfrm>
            <a:off x="10545434" y="759902"/>
            <a:ext cx="0" cy="2518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6ADFDF1-D5CD-3FBF-CDB9-0FC7170FF726}"/>
              </a:ext>
            </a:extLst>
          </p:cNvPr>
          <p:cNvCxnSpPr>
            <a:cxnSpLocks/>
          </p:cNvCxnSpPr>
          <p:nvPr/>
        </p:nvCxnSpPr>
        <p:spPr>
          <a:xfrm>
            <a:off x="10759281" y="759902"/>
            <a:ext cx="0" cy="2518336"/>
          </a:xfrm>
          <a:prstGeom prst="line">
            <a:avLst/>
          </a:prstGeom>
        </p:spPr>
        <p:style>
          <a:lnRef idx="1">
            <a:schemeClr val="accent1"/>
          </a:lnRef>
          <a:fillRef idx="0">
            <a:schemeClr val="accent1"/>
          </a:fillRef>
          <a:effectRef idx="0">
            <a:schemeClr val="accent1"/>
          </a:effectRef>
          <a:fontRef idx="minor">
            <a:schemeClr val="tx1"/>
          </a:fontRef>
        </p:style>
      </p:cxnSp>
      <p:sp>
        <p:nvSpPr>
          <p:cNvPr id="9" name="Date Placeholder 8">
            <a:extLst>
              <a:ext uri="{FF2B5EF4-FFF2-40B4-BE49-F238E27FC236}">
                <a16:creationId xmlns:a16="http://schemas.microsoft.com/office/drawing/2014/main" id="{0AE9F592-5CF1-FD18-55E2-8DA03945B0CD}"/>
              </a:ext>
            </a:extLst>
          </p:cNvPr>
          <p:cNvSpPr>
            <a:spLocks noGrp="1"/>
          </p:cNvSpPr>
          <p:nvPr>
            <p:ph type="dt" sz="half" idx="10"/>
          </p:nvPr>
        </p:nvSpPr>
        <p:spPr/>
        <p:txBody>
          <a:bodyPr/>
          <a:lstStyle/>
          <a:p>
            <a:fld id="{DA39CE98-8F0D-4B29-B381-7B29A4F570AD}" type="datetime1">
              <a:rPr lang="en-US" smtClean="0"/>
              <a:t>1/25/2025</a:t>
            </a:fld>
            <a:endParaRPr lang="en-US"/>
          </a:p>
        </p:txBody>
      </p:sp>
      <p:sp>
        <p:nvSpPr>
          <p:cNvPr id="13" name="Footer Placeholder 12">
            <a:extLst>
              <a:ext uri="{FF2B5EF4-FFF2-40B4-BE49-F238E27FC236}">
                <a16:creationId xmlns:a16="http://schemas.microsoft.com/office/drawing/2014/main" id="{B9B9150C-93F3-DA58-9431-A71A3576EEE1}"/>
              </a:ext>
            </a:extLst>
          </p:cNvPr>
          <p:cNvSpPr>
            <a:spLocks noGrp="1"/>
          </p:cNvSpPr>
          <p:nvPr>
            <p:ph type="ftr" sz="quarter" idx="11"/>
          </p:nvPr>
        </p:nvSpPr>
        <p:spPr/>
        <p:txBody>
          <a:bodyPr/>
          <a:lstStyle/>
          <a:p>
            <a:r>
              <a:rPr lang="en-US"/>
              <a:t>Drugs and Disease Spring 2025 - Lecture 3</a:t>
            </a:r>
          </a:p>
        </p:txBody>
      </p:sp>
      <p:sp>
        <p:nvSpPr>
          <p:cNvPr id="14" name="Slide Number Placeholder 13">
            <a:extLst>
              <a:ext uri="{FF2B5EF4-FFF2-40B4-BE49-F238E27FC236}">
                <a16:creationId xmlns:a16="http://schemas.microsoft.com/office/drawing/2014/main" id="{BA0B36BF-A859-C713-504A-3ABF10869476}"/>
              </a:ext>
            </a:extLst>
          </p:cNvPr>
          <p:cNvSpPr>
            <a:spLocks noGrp="1"/>
          </p:cNvSpPr>
          <p:nvPr>
            <p:ph type="sldNum" sz="quarter" idx="12"/>
          </p:nvPr>
        </p:nvSpPr>
        <p:spPr/>
        <p:txBody>
          <a:bodyPr/>
          <a:lstStyle/>
          <a:p>
            <a:fld id="{DC3BB032-4020-48F4-953B-341806DC4A2B}" type="slidenum">
              <a:rPr lang="en-US" smtClean="0"/>
              <a:t>67</a:t>
            </a:fld>
            <a:endParaRPr lang="en-US"/>
          </a:p>
        </p:txBody>
      </p:sp>
      <p:sp>
        <p:nvSpPr>
          <p:cNvPr id="6" name="Rectangle 5">
            <a:extLst>
              <a:ext uri="{FF2B5EF4-FFF2-40B4-BE49-F238E27FC236}">
                <a16:creationId xmlns:a16="http://schemas.microsoft.com/office/drawing/2014/main" id="{6FDFA7A0-C373-CB28-3C84-3BED3DB47854}"/>
              </a:ext>
            </a:extLst>
          </p:cNvPr>
          <p:cNvSpPr/>
          <p:nvPr/>
        </p:nvSpPr>
        <p:spPr>
          <a:xfrm>
            <a:off x="9540081" y="1874837"/>
            <a:ext cx="778061" cy="273322"/>
          </a:xfrm>
          <a:prstGeom prst="rect">
            <a:avLst/>
          </a:prstGeom>
          <a:noFill/>
          <a:ln>
            <a:solidFill>
              <a:srgbClr val="CC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EF87736-4645-06CF-1859-5337D89F88AD}"/>
              </a:ext>
            </a:extLst>
          </p:cNvPr>
          <p:cNvSpPr/>
          <p:nvPr/>
        </p:nvSpPr>
        <p:spPr>
          <a:xfrm>
            <a:off x="9579559" y="2773404"/>
            <a:ext cx="493922" cy="273322"/>
          </a:xfrm>
          <a:prstGeom prst="rect">
            <a:avLst/>
          </a:prstGeom>
          <a:noFill/>
          <a:ln>
            <a:solidFill>
              <a:srgbClr val="CC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43FD528-0CF3-228F-6757-C7BE47586402}"/>
              </a:ext>
            </a:extLst>
          </p:cNvPr>
          <p:cNvSpPr/>
          <p:nvPr/>
        </p:nvSpPr>
        <p:spPr>
          <a:xfrm>
            <a:off x="10325931" y="2773404"/>
            <a:ext cx="649784" cy="273322"/>
          </a:xfrm>
          <a:prstGeom prst="rect">
            <a:avLst/>
          </a:prstGeom>
          <a:noFill/>
          <a:ln>
            <a:solidFill>
              <a:srgbClr val="CC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1F993159-4027-A96B-163F-885B2B66CFE7}"/>
              </a:ext>
            </a:extLst>
          </p:cNvPr>
          <p:cNvSpPr txBox="1"/>
          <p:nvPr/>
        </p:nvSpPr>
        <p:spPr>
          <a:xfrm>
            <a:off x="11133167" y="862382"/>
            <a:ext cx="1550424" cy="338554"/>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PCR products</a:t>
            </a:r>
          </a:p>
        </p:txBody>
      </p:sp>
      <p:sp>
        <p:nvSpPr>
          <p:cNvPr id="44" name="TextBox 43">
            <a:extLst>
              <a:ext uri="{FF2B5EF4-FFF2-40B4-BE49-F238E27FC236}">
                <a16:creationId xmlns:a16="http://schemas.microsoft.com/office/drawing/2014/main" id="{433AFD16-BF0F-0A97-0797-CBDD8D177F50}"/>
              </a:ext>
            </a:extLst>
          </p:cNvPr>
          <p:cNvSpPr txBox="1"/>
          <p:nvPr/>
        </p:nvSpPr>
        <p:spPr>
          <a:xfrm>
            <a:off x="10385174" y="5412334"/>
            <a:ext cx="1051890" cy="584775"/>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Potential</a:t>
            </a:r>
          </a:p>
          <a:p>
            <a:pPr algn="ctr"/>
            <a:r>
              <a:rPr lang="en-US" sz="1600" b="1" dirty="0">
                <a:latin typeface="Arial" panose="020B0604020202020204" pitchFamily="34" charset="0"/>
                <a:cs typeface="Arial" panose="020B0604020202020204" pitchFamily="34" charset="0"/>
              </a:rPr>
              <a:t>Fathers</a:t>
            </a:r>
          </a:p>
        </p:txBody>
      </p:sp>
    </p:spTree>
    <p:extLst>
      <p:ext uri="{BB962C8B-B14F-4D97-AF65-F5344CB8AC3E}">
        <p14:creationId xmlns:p14="http://schemas.microsoft.com/office/powerpoint/2010/main" val="1286186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60E381EC-AFD2-4ED4-A1D3-6B5B8A8A9E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488"/>
          <a:stretch/>
        </p:blipFill>
        <p:spPr>
          <a:xfrm>
            <a:off x="838356" y="1102566"/>
            <a:ext cx="4407025" cy="2448702"/>
          </a:xfrm>
          <a:prstGeom prst="rect">
            <a:avLst/>
          </a:prstGeom>
        </p:spPr>
      </p:pic>
      <p:pic>
        <p:nvPicPr>
          <p:cNvPr id="5" name="Content Placeholder 4" descr="Figure 4-28"/>
          <p:cNvPicPr>
            <a:picLocks noGrp="1" noChangeAspect="1" noChangeArrowheads="1"/>
          </p:cNvPicPr>
          <p:nvPr>
            <p:ph idx="4294967295"/>
          </p:nvPr>
        </p:nvPicPr>
        <p:blipFill rotWithShape="1">
          <a:blip r:embed="rId4" cstate="print">
            <a:extLst>
              <a:ext uri="{28A0092B-C50C-407E-A947-70E740481C1C}">
                <a14:useLocalDpi xmlns:a14="http://schemas.microsoft.com/office/drawing/2010/main" val="0"/>
              </a:ext>
            </a:extLst>
          </a:blip>
          <a:srcRect l="30551"/>
          <a:stretch/>
        </p:blipFill>
        <p:spPr bwMode="auto">
          <a:xfrm>
            <a:off x="7381762" y="3222967"/>
            <a:ext cx="5584825" cy="42100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0" y="82550"/>
            <a:ext cx="6263481" cy="842963"/>
          </a:xfrm>
        </p:spPr>
        <p:txBody>
          <a:bodyPr>
            <a:noAutofit/>
          </a:bodyPr>
          <a:lstStyle/>
          <a:p>
            <a:pPr algn="l"/>
            <a:r>
              <a:rPr lang="en-US" sz="2556" dirty="0"/>
              <a:t>Ligand Binding: Most Proteins Bind to Other Molecules in Biological Interactions:</a:t>
            </a:r>
          </a:p>
        </p:txBody>
      </p:sp>
      <p:cxnSp>
        <p:nvCxnSpPr>
          <p:cNvPr id="19" name="Straight Arrow Connector 18">
            <a:extLst>
              <a:ext uri="{FF2B5EF4-FFF2-40B4-BE49-F238E27FC236}">
                <a16:creationId xmlns:a16="http://schemas.microsoft.com/office/drawing/2014/main" id="{3213B1A7-5083-43E6-B3F3-D660BAA6A1E8}"/>
              </a:ext>
            </a:extLst>
          </p:cNvPr>
          <p:cNvCxnSpPr>
            <a:cxnSpLocks/>
          </p:cNvCxnSpPr>
          <p:nvPr/>
        </p:nvCxnSpPr>
        <p:spPr>
          <a:xfrm flipV="1">
            <a:off x="6642579" y="4973343"/>
            <a:ext cx="2596833" cy="1"/>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43481" y="4604076"/>
            <a:ext cx="3786399" cy="723916"/>
          </a:xfrm>
          <a:prstGeom prst="rect">
            <a:avLst/>
          </a:prstGeom>
        </p:spPr>
        <p:txBody>
          <a:bodyPr wrap="square">
            <a:spAutoFit/>
          </a:bodyPr>
          <a:lstStyle/>
          <a:p>
            <a:r>
              <a:rPr lang="en-US" sz="2052" b="1" dirty="0">
                <a:solidFill>
                  <a:srgbClr val="C00000"/>
                </a:solidFill>
                <a:latin typeface="Arial" panose="020B0604020202020204" pitchFamily="34" charset="0"/>
              </a:rPr>
              <a:t>Binding site </a:t>
            </a:r>
            <a:r>
              <a:rPr lang="en-US" sz="2052" dirty="0">
                <a:latin typeface="Arial" panose="020B0604020202020204" pitchFamily="34" charset="0"/>
              </a:rPr>
              <a:t>allow a protein to interact with specific </a:t>
            </a:r>
            <a:r>
              <a:rPr lang="en-US" sz="2052" b="1" dirty="0">
                <a:latin typeface="Arial" panose="020B0604020202020204" pitchFamily="34" charset="0"/>
              </a:rPr>
              <a:t>ligands</a:t>
            </a:r>
          </a:p>
        </p:txBody>
      </p:sp>
      <p:sp>
        <p:nvSpPr>
          <p:cNvPr id="3" name="TextBox 2">
            <a:extLst>
              <a:ext uri="{FF2B5EF4-FFF2-40B4-BE49-F238E27FC236}">
                <a16:creationId xmlns:a16="http://schemas.microsoft.com/office/drawing/2014/main" id="{5B664558-F5A6-4494-B5A7-E05BBCFAE138}"/>
              </a:ext>
            </a:extLst>
          </p:cNvPr>
          <p:cNvSpPr txBox="1"/>
          <p:nvPr/>
        </p:nvSpPr>
        <p:spPr>
          <a:xfrm>
            <a:off x="337859" y="5539603"/>
            <a:ext cx="3940496" cy="723916"/>
          </a:xfrm>
          <a:prstGeom prst="rect">
            <a:avLst/>
          </a:prstGeom>
          <a:noFill/>
        </p:spPr>
        <p:txBody>
          <a:bodyPr wrap="square" rtlCol="0">
            <a:spAutoFit/>
          </a:bodyPr>
          <a:lstStyle/>
          <a:p>
            <a:r>
              <a:rPr lang="en-US" sz="2052" dirty="0">
                <a:latin typeface="Arial" panose="020B0604020202020204" pitchFamily="34" charset="0"/>
              </a:rPr>
              <a:t>Binding site is generated by the </a:t>
            </a:r>
            <a:r>
              <a:rPr lang="en-US" sz="2052" b="1" dirty="0">
                <a:latin typeface="Arial" panose="020B0604020202020204" pitchFamily="34" charset="0"/>
              </a:rPr>
              <a:t>folded</a:t>
            </a:r>
            <a:r>
              <a:rPr lang="en-US" sz="2052" dirty="0">
                <a:latin typeface="Arial" panose="020B0604020202020204" pitchFamily="34" charset="0"/>
              </a:rPr>
              <a:t> form of the protein.</a:t>
            </a:r>
          </a:p>
        </p:txBody>
      </p:sp>
      <p:sp>
        <p:nvSpPr>
          <p:cNvPr id="8" name="TextBox 7">
            <a:extLst>
              <a:ext uri="{FF2B5EF4-FFF2-40B4-BE49-F238E27FC236}">
                <a16:creationId xmlns:a16="http://schemas.microsoft.com/office/drawing/2014/main" id="{E42A7952-75BA-46FF-8185-289ED1E0A8F1}"/>
              </a:ext>
            </a:extLst>
          </p:cNvPr>
          <p:cNvSpPr txBox="1"/>
          <p:nvPr/>
        </p:nvSpPr>
        <p:spPr>
          <a:xfrm>
            <a:off x="7229555" y="82550"/>
            <a:ext cx="5105400" cy="723916"/>
          </a:xfrm>
          <a:prstGeom prst="rect">
            <a:avLst/>
          </a:prstGeom>
          <a:noFill/>
        </p:spPr>
        <p:txBody>
          <a:bodyPr wrap="square" rtlCol="0">
            <a:spAutoFit/>
          </a:bodyPr>
          <a:lstStyle/>
          <a:p>
            <a:r>
              <a:rPr lang="en-US" sz="2052" dirty="0">
                <a:latin typeface="Arial" panose="020B0604020202020204" pitchFamily="34" charset="0"/>
              </a:rPr>
              <a:t>The bound ligand can be stabilized by any and all of the following interactions:</a:t>
            </a:r>
          </a:p>
        </p:txBody>
      </p:sp>
      <p:sp>
        <p:nvSpPr>
          <p:cNvPr id="11" name="TextBox 10">
            <a:extLst>
              <a:ext uri="{FF2B5EF4-FFF2-40B4-BE49-F238E27FC236}">
                <a16:creationId xmlns:a16="http://schemas.microsoft.com/office/drawing/2014/main" id="{412432BE-0B68-421F-8D95-B8DB3A2FD5CE}"/>
              </a:ext>
            </a:extLst>
          </p:cNvPr>
          <p:cNvSpPr txBox="1"/>
          <p:nvPr/>
        </p:nvSpPr>
        <p:spPr>
          <a:xfrm>
            <a:off x="324196" y="3468615"/>
            <a:ext cx="4544867" cy="1039708"/>
          </a:xfrm>
          <a:prstGeom prst="rect">
            <a:avLst/>
          </a:prstGeom>
          <a:solidFill>
            <a:schemeClr val="bg1"/>
          </a:solidFill>
        </p:spPr>
        <p:txBody>
          <a:bodyPr wrap="square" rtlCol="0">
            <a:spAutoFit/>
          </a:bodyPr>
          <a:lstStyle/>
          <a:p>
            <a:r>
              <a:rPr lang="en-US" sz="2052" b="1" dirty="0">
                <a:solidFill>
                  <a:srgbClr val="C00000"/>
                </a:solidFill>
                <a:latin typeface="Arial" panose="020B0604020202020204" pitchFamily="34" charset="0"/>
              </a:rPr>
              <a:t>Ligand</a:t>
            </a:r>
            <a:r>
              <a:rPr lang="en-US" sz="2052" dirty="0">
                <a:solidFill>
                  <a:srgbClr val="C00000"/>
                </a:solidFill>
                <a:latin typeface="Arial" panose="020B0604020202020204" pitchFamily="34" charset="0"/>
              </a:rPr>
              <a:t>: </a:t>
            </a:r>
            <a:r>
              <a:rPr lang="en-US" sz="2052" dirty="0">
                <a:latin typeface="Arial" panose="020B0604020202020204" pitchFamily="34" charset="0"/>
              </a:rPr>
              <a:t>Something that binds to a protein, usually small molecules (e.g. </a:t>
            </a:r>
            <a:r>
              <a:rPr lang="en-US" sz="2052" dirty="0" err="1">
                <a:latin typeface="Arial" panose="020B0604020202020204" pitchFamily="34" charset="0"/>
              </a:rPr>
              <a:t>cyclicAMP</a:t>
            </a:r>
            <a:r>
              <a:rPr lang="en-US" sz="2052" dirty="0">
                <a:latin typeface="Arial" panose="020B0604020202020204" pitchFamily="34" charset="0"/>
              </a:rPr>
              <a:t>, cAMP).</a:t>
            </a:r>
          </a:p>
        </p:txBody>
      </p:sp>
      <p:pic>
        <p:nvPicPr>
          <p:cNvPr id="17" name="Picture 16">
            <a:extLst>
              <a:ext uri="{FF2B5EF4-FFF2-40B4-BE49-F238E27FC236}">
                <a16:creationId xmlns:a16="http://schemas.microsoft.com/office/drawing/2014/main" id="{4E2FD7E1-032F-4A82-B24E-C375FD960A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151517">
            <a:off x="4983760" y="4602287"/>
            <a:ext cx="2393455" cy="1775272"/>
          </a:xfrm>
          <a:prstGeom prst="rect">
            <a:avLst/>
          </a:prstGeom>
          <a:solidFill>
            <a:schemeClr val="bg1"/>
          </a:solidFill>
        </p:spPr>
      </p:pic>
      <p:sp>
        <p:nvSpPr>
          <p:cNvPr id="21" name="TextBox 20">
            <a:extLst>
              <a:ext uri="{FF2B5EF4-FFF2-40B4-BE49-F238E27FC236}">
                <a16:creationId xmlns:a16="http://schemas.microsoft.com/office/drawing/2014/main" id="{9DC333B6-1342-4DD2-B6B4-4279202229DA}"/>
              </a:ext>
            </a:extLst>
          </p:cNvPr>
          <p:cNvSpPr txBox="1"/>
          <p:nvPr/>
        </p:nvSpPr>
        <p:spPr>
          <a:xfrm>
            <a:off x="5218321" y="4081852"/>
            <a:ext cx="768159" cy="354584"/>
          </a:xfrm>
          <a:prstGeom prst="rect">
            <a:avLst/>
          </a:prstGeom>
          <a:noFill/>
        </p:spPr>
        <p:txBody>
          <a:bodyPr wrap="none" rtlCol="0">
            <a:spAutoFit/>
          </a:bodyPr>
          <a:lstStyle/>
          <a:p>
            <a:r>
              <a:rPr lang="en-US" sz="1704" dirty="0">
                <a:latin typeface="Arial" panose="020B0604020202020204" pitchFamily="34" charset="0"/>
              </a:rPr>
              <a:t>cAMP</a:t>
            </a:r>
          </a:p>
        </p:txBody>
      </p:sp>
      <p:graphicFrame>
        <p:nvGraphicFramePr>
          <p:cNvPr id="25" name="Table 24">
            <a:extLst>
              <a:ext uri="{FF2B5EF4-FFF2-40B4-BE49-F238E27FC236}">
                <a16:creationId xmlns:a16="http://schemas.microsoft.com/office/drawing/2014/main" id="{6D76F248-910D-4B18-B933-E50CA8A8DD7E}"/>
              </a:ext>
            </a:extLst>
          </p:cNvPr>
          <p:cNvGraphicFramePr>
            <a:graphicFrameLocks noGrp="1"/>
          </p:cNvGraphicFramePr>
          <p:nvPr>
            <p:extLst>
              <p:ext uri="{D42A27DB-BD31-4B8C-83A1-F6EECF244321}">
                <p14:modId xmlns:p14="http://schemas.microsoft.com/office/powerpoint/2010/main" val="3840779928"/>
              </p:ext>
            </p:extLst>
          </p:nvPr>
        </p:nvGraphicFramePr>
        <p:xfrm>
          <a:off x="7406481" y="890406"/>
          <a:ext cx="5431560" cy="2485818"/>
        </p:xfrm>
        <a:graphic>
          <a:graphicData uri="http://schemas.openxmlformats.org/drawingml/2006/table">
            <a:tbl>
              <a:tblPr firstRow="1" bandRow="1">
                <a:tableStyleId>{5C22544A-7EE6-4342-B048-85BDC9FD1C3A}</a:tableStyleId>
              </a:tblPr>
              <a:tblGrid>
                <a:gridCol w="2061930">
                  <a:extLst>
                    <a:ext uri="{9D8B030D-6E8A-4147-A177-3AD203B41FA5}">
                      <a16:colId xmlns:a16="http://schemas.microsoft.com/office/drawing/2014/main" val="1829043527"/>
                    </a:ext>
                  </a:extLst>
                </a:gridCol>
                <a:gridCol w="3369630">
                  <a:extLst>
                    <a:ext uri="{9D8B030D-6E8A-4147-A177-3AD203B41FA5}">
                      <a16:colId xmlns:a16="http://schemas.microsoft.com/office/drawing/2014/main" val="8816739"/>
                    </a:ext>
                  </a:extLst>
                </a:gridCol>
              </a:tblGrid>
              <a:tr h="519590">
                <a:tc>
                  <a:txBody>
                    <a:bodyPr/>
                    <a:lstStyle/>
                    <a:p>
                      <a:r>
                        <a:rPr lang="en-US" sz="1700" dirty="0">
                          <a:latin typeface="Arial" panose="020B0604020202020204" pitchFamily="34" charset="0"/>
                        </a:rPr>
                        <a:t>Interaction</a:t>
                      </a:r>
                    </a:p>
                  </a:txBody>
                  <a:tcPr marL="97381" marR="97381" marT="48691" marB="48691"/>
                </a:tc>
                <a:tc>
                  <a:txBody>
                    <a:bodyPr/>
                    <a:lstStyle/>
                    <a:p>
                      <a:r>
                        <a:rPr lang="en-US" sz="1700" dirty="0">
                          <a:latin typeface="Arial" panose="020B0604020202020204" pitchFamily="34" charset="0"/>
                        </a:rPr>
                        <a:t>Which stabilize cAMP Binding?</a:t>
                      </a:r>
                    </a:p>
                  </a:txBody>
                  <a:tcPr marL="97381" marR="97381" marT="48691" marB="48691"/>
                </a:tc>
                <a:extLst>
                  <a:ext uri="{0D108BD9-81ED-4DB2-BD59-A6C34878D82A}">
                    <a16:rowId xmlns:a16="http://schemas.microsoft.com/office/drawing/2014/main" val="2035044558"/>
                  </a:ext>
                </a:extLst>
              </a:tr>
              <a:tr h="467569">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700" dirty="0">
                          <a:latin typeface="Arial" panose="020B0604020202020204" pitchFamily="34" charset="0"/>
                        </a:rPr>
                        <a:t>Electrostatic</a:t>
                      </a:r>
                    </a:p>
                  </a:txBody>
                  <a:tcPr marL="97381" marR="97381" marT="48691" marB="48691"/>
                </a:tc>
                <a:tc>
                  <a:txBody>
                    <a:bodyPr/>
                    <a:lstStyle/>
                    <a:p>
                      <a:endParaRPr lang="en-US" sz="1700" dirty="0">
                        <a:latin typeface="Arial" panose="020B0604020202020204" pitchFamily="34" charset="0"/>
                      </a:endParaRPr>
                    </a:p>
                  </a:txBody>
                  <a:tcPr marL="97381" marR="97381" marT="48691" marB="48691"/>
                </a:tc>
                <a:extLst>
                  <a:ext uri="{0D108BD9-81ED-4DB2-BD59-A6C34878D82A}">
                    <a16:rowId xmlns:a16="http://schemas.microsoft.com/office/drawing/2014/main" val="2055477265"/>
                  </a:ext>
                </a:extLst>
              </a:tr>
              <a:tr h="467569">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700" dirty="0">
                          <a:latin typeface="Arial" panose="020B0604020202020204" pitchFamily="34" charset="0"/>
                        </a:rPr>
                        <a:t>van der Waals</a:t>
                      </a:r>
                    </a:p>
                  </a:txBody>
                  <a:tcPr marL="97381" marR="97381" marT="48691" marB="48691"/>
                </a:tc>
                <a:tc>
                  <a:txBody>
                    <a:bodyPr/>
                    <a:lstStyle/>
                    <a:p>
                      <a:endParaRPr lang="en-US" sz="1700" dirty="0">
                        <a:latin typeface="Arial" panose="020B0604020202020204" pitchFamily="34" charset="0"/>
                      </a:endParaRPr>
                    </a:p>
                  </a:txBody>
                  <a:tcPr marL="97381" marR="97381" marT="48691" marB="48691"/>
                </a:tc>
                <a:extLst>
                  <a:ext uri="{0D108BD9-81ED-4DB2-BD59-A6C34878D82A}">
                    <a16:rowId xmlns:a16="http://schemas.microsoft.com/office/drawing/2014/main" val="1689156345"/>
                  </a:ext>
                </a:extLst>
              </a:tr>
              <a:tr h="467569">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700" dirty="0">
                          <a:latin typeface="Arial" panose="020B0604020202020204" pitchFamily="34" charset="0"/>
                        </a:rPr>
                        <a:t>H-Bonding</a:t>
                      </a:r>
                    </a:p>
                  </a:txBody>
                  <a:tcPr marL="97381" marR="97381" marT="48691" marB="48691"/>
                </a:tc>
                <a:tc>
                  <a:txBody>
                    <a:bodyPr/>
                    <a:lstStyle/>
                    <a:p>
                      <a:endParaRPr lang="en-US" sz="1700" dirty="0">
                        <a:latin typeface="Arial" panose="020B0604020202020204" pitchFamily="34" charset="0"/>
                      </a:endParaRPr>
                    </a:p>
                  </a:txBody>
                  <a:tcPr marL="97381" marR="97381" marT="48691" marB="48691"/>
                </a:tc>
                <a:extLst>
                  <a:ext uri="{0D108BD9-81ED-4DB2-BD59-A6C34878D82A}">
                    <a16:rowId xmlns:a16="http://schemas.microsoft.com/office/drawing/2014/main" val="813567589"/>
                  </a:ext>
                </a:extLst>
              </a:tr>
              <a:tr h="467569">
                <a:tc>
                  <a:txBody>
                    <a:bodyPr/>
                    <a:lstStyle/>
                    <a:p>
                      <a:r>
                        <a:rPr lang="en-US" sz="1700" dirty="0">
                          <a:latin typeface="Arial" panose="020B0604020202020204" pitchFamily="34" charset="0"/>
                        </a:rPr>
                        <a:t>Hydrophobic effect</a:t>
                      </a:r>
                    </a:p>
                  </a:txBody>
                  <a:tcPr marL="97381" marR="97381" marT="48691" marB="48691"/>
                </a:tc>
                <a:tc>
                  <a:txBody>
                    <a:bodyPr/>
                    <a:lstStyle/>
                    <a:p>
                      <a:endParaRPr lang="en-US" sz="1700" dirty="0">
                        <a:latin typeface="Arial" panose="020B0604020202020204" pitchFamily="34" charset="0"/>
                      </a:endParaRPr>
                    </a:p>
                  </a:txBody>
                  <a:tcPr marL="97381" marR="97381" marT="48691" marB="48691"/>
                </a:tc>
                <a:extLst>
                  <a:ext uri="{0D108BD9-81ED-4DB2-BD59-A6C34878D82A}">
                    <a16:rowId xmlns:a16="http://schemas.microsoft.com/office/drawing/2014/main" val="965585978"/>
                  </a:ext>
                </a:extLst>
              </a:tr>
            </a:tbl>
          </a:graphicData>
        </a:graphic>
      </p:graphicFrame>
      <p:sp>
        <p:nvSpPr>
          <p:cNvPr id="12" name="Date Placeholder 11">
            <a:extLst>
              <a:ext uri="{FF2B5EF4-FFF2-40B4-BE49-F238E27FC236}">
                <a16:creationId xmlns:a16="http://schemas.microsoft.com/office/drawing/2014/main" id="{E6729A29-8F9E-60A5-743A-D6B48FB0E893}"/>
              </a:ext>
            </a:extLst>
          </p:cNvPr>
          <p:cNvSpPr>
            <a:spLocks noGrp="1"/>
          </p:cNvSpPr>
          <p:nvPr>
            <p:ph type="dt" sz="half" idx="10"/>
          </p:nvPr>
        </p:nvSpPr>
        <p:spPr/>
        <p:txBody>
          <a:bodyPr/>
          <a:lstStyle/>
          <a:p>
            <a:fld id="{EB0B76BD-29D3-46C0-8D21-3B6F3C36646F}" type="datetime1">
              <a:rPr lang="en-US" smtClean="0"/>
              <a:t>1/25/2025</a:t>
            </a:fld>
            <a:endParaRPr lang="en-US"/>
          </a:p>
        </p:txBody>
      </p:sp>
      <p:sp>
        <p:nvSpPr>
          <p:cNvPr id="13" name="Footer Placeholder 12">
            <a:extLst>
              <a:ext uri="{FF2B5EF4-FFF2-40B4-BE49-F238E27FC236}">
                <a16:creationId xmlns:a16="http://schemas.microsoft.com/office/drawing/2014/main" id="{7F613F8D-71CF-A648-D26E-8DFEC93E35C6}"/>
              </a:ext>
            </a:extLst>
          </p:cNvPr>
          <p:cNvSpPr>
            <a:spLocks noGrp="1"/>
          </p:cNvSpPr>
          <p:nvPr>
            <p:ph type="ftr" sz="quarter" idx="11"/>
          </p:nvPr>
        </p:nvSpPr>
        <p:spPr/>
        <p:txBody>
          <a:bodyPr/>
          <a:lstStyle/>
          <a:p>
            <a:r>
              <a:rPr lang="en-US"/>
              <a:t>Drugs and Disease Spring 2025 - Lecture 3</a:t>
            </a:r>
          </a:p>
        </p:txBody>
      </p:sp>
      <p:sp>
        <p:nvSpPr>
          <p:cNvPr id="14" name="Slide Number Placeholder 13">
            <a:extLst>
              <a:ext uri="{FF2B5EF4-FFF2-40B4-BE49-F238E27FC236}">
                <a16:creationId xmlns:a16="http://schemas.microsoft.com/office/drawing/2014/main" id="{E9C2EB25-AAC0-6B2A-EB5C-27580E7D5404}"/>
              </a:ext>
            </a:extLst>
          </p:cNvPr>
          <p:cNvSpPr>
            <a:spLocks noGrp="1"/>
          </p:cNvSpPr>
          <p:nvPr>
            <p:ph type="sldNum" sz="quarter" idx="12"/>
          </p:nvPr>
        </p:nvSpPr>
        <p:spPr/>
        <p:txBody>
          <a:bodyPr/>
          <a:lstStyle/>
          <a:p>
            <a:fld id="{DC3BB032-4020-48F4-953B-341806DC4A2B}" type="slidenum">
              <a:rPr lang="en-US" smtClean="0"/>
              <a:t>7</a:t>
            </a:fld>
            <a:endParaRPr lang="en-US"/>
          </a:p>
        </p:txBody>
      </p:sp>
    </p:spTree>
    <p:extLst>
      <p:ext uri="{BB962C8B-B14F-4D97-AF65-F5344CB8AC3E}">
        <p14:creationId xmlns:p14="http://schemas.microsoft.com/office/powerpoint/2010/main" val="4021061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Users\rule\Desktop\bc_s2013\Lec\Lec11\pcp_ab_complex.jpg">
            <a:extLst>
              <a:ext uri="{FF2B5EF4-FFF2-40B4-BE49-F238E27FC236}">
                <a16:creationId xmlns:a16="http://schemas.microsoft.com/office/drawing/2014/main" id="{F51B35D0-8416-DCD4-8DD1-9C983CE95DA9}"/>
              </a:ext>
            </a:extLst>
          </p:cNvPr>
          <p:cNvPicPr/>
          <p:nvPr/>
        </p:nvPicPr>
        <p:blipFill rotWithShape="1">
          <a:blip r:embed="rId2">
            <a:extLst>
              <a:ext uri="{28A0092B-C50C-407E-A947-70E740481C1C}">
                <a14:useLocalDpi xmlns:a14="http://schemas.microsoft.com/office/drawing/2010/main" val="0"/>
              </a:ext>
            </a:extLst>
          </a:blip>
          <a:srcRect t="12992" r="6590"/>
          <a:stretch/>
        </p:blipFill>
        <p:spPr bwMode="auto">
          <a:xfrm>
            <a:off x="3769225" y="3936120"/>
            <a:ext cx="4159973" cy="2848596"/>
          </a:xfrm>
          <a:prstGeom prst="rect">
            <a:avLst/>
          </a:prstGeom>
          <a:noFill/>
          <a:ln>
            <a:noFill/>
          </a:ln>
          <a:extLst>
            <a:ext uri="{53640926-AAD7-44D8-BBD7-CCE9431645EC}">
              <a14:shadowObscured xmlns:a14="http://schemas.microsoft.com/office/drawing/2010/main"/>
            </a:ext>
          </a:extLst>
        </p:spPr>
      </p:pic>
      <p:sp>
        <p:nvSpPr>
          <p:cNvPr id="2" name="Rectangle 1">
            <a:extLst>
              <a:ext uri="{FF2B5EF4-FFF2-40B4-BE49-F238E27FC236}">
                <a16:creationId xmlns:a16="http://schemas.microsoft.com/office/drawing/2014/main" id="{D5C0F0F0-4E84-450D-984B-A2233C558D3F}"/>
              </a:ext>
            </a:extLst>
          </p:cNvPr>
          <p:cNvSpPr/>
          <p:nvPr/>
        </p:nvSpPr>
        <p:spPr>
          <a:xfrm>
            <a:off x="2026692" y="45095"/>
            <a:ext cx="8930778" cy="508473"/>
          </a:xfrm>
          <a:prstGeom prst="rect">
            <a:avLst/>
          </a:prstGeom>
        </p:spPr>
        <p:txBody>
          <a:bodyPr wrap="none">
            <a:spAutoFit/>
          </a:bodyPr>
          <a:lstStyle/>
          <a:p>
            <a:pPr algn="ctr"/>
            <a:r>
              <a:rPr lang="en-US" sz="2704" dirty="0">
                <a:latin typeface="Arial" panose="020B0604020202020204" pitchFamily="34" charset="0"/>
              </a:rPr>
              <a:t>Hydrophobic Effect Drives Binding of Non-polar Ligands</a:t>
            </a:r>
          </a:p>
        </p:txBody>
      </p:sp>
      <p:graphicFrame>
        <p:nvGraphicFramePr>
          <p:cNvPr id="5" name="Object 4">
            <a:extLst>
              <a:ext uri="{FF2B5EF4-FFF2-40B4-BE49-F238E27FC236}">
                <a16:creationId xmlns:a16="http://schemas.microsoft.com/office/drawing/2014/main" id="{145E4AF8-3671-40BD-B2F6-281300367156}"/>
              </a:ext>
            </a:extLst>
          </p:cNvPr>
          <p:cNvGraphicFramePr>
            <a:graphicFrameLocks noChangeAspect="1"/>
          </p:cNvGraphicFramePr>
          <p:nvPr/>
        </p:nvGraphicFramePr>
        <p:xfrm>
          <a:off x="7595942" y="665005"/>
          <a:ext cx="4305824" cy="6377064"/>
        </p:xfrm>
        <a:graphic>
          <a:graphicData uri="http://schemas.openxmlformats.org/presentationml/2006/ole">
            <mc:AlternateContent xmlns:mc="http://schemas.openxmlformats.org/markup-compatibility/2006">
              <mc:Choice xmlns:v="urn:schemas-microsoft-com:vml" Requires="v">
                <p:oleObj name="MDLDrawObject Class" r:id="rId3" imgW="2914243" imgH="4286250" progId="MDLDrawOLE.MDLDrawObject.1">
                  <p:embed/>
                </p:oleObj>
              </mc:Choice>
              <mc:Fallback>
                <p:oleObj name="MDLDrawObject Class" r:id="rId3" imgW="2914243" imgH="4286250" progId="MDLDrawOLE.MDLDrawObject.1">
                  <p:embed/>
                  <p:pic>
                    <p:nvPicPr>
                      <p:cNvPr id="5" name="Object 4">
                        <a:extLst>
                          <a:ext uri="{FF2B5EF4-FFF2-40B4-BE49-F238E27FC236}">
                            <a16:creationId xmlns:a16="http://schemas.microsoft.com/office/drawing/2014/main" id="{145E4AF8-3671-40BD-B2F6-281300367156}"/>
                          </a:ext>
                        </a:extLst>
                      </p:cNvPr>
                      <p:cNvPicPr>
                        <a:picLocks noChangeAspect="1" noChangeArrowheads="1"/>
                      </p:cNvPicPr>
                      <p:nvPr/>
                    </p:nvPicPr>
                    <p:blipFill>
                      <a:blip r:embed="rId4"/>
                      <a:srcRect/>
                      <a:stretch>
                        <a:fillRect/>
                      </a:stretch>
                    </p:blipFill>
                    <p:spPr bwMode="auto">
                      <a:xfrm>
                        <a:off x="7595942" y="665005"/>
                        <a:ext cx="4305824" cy="6377064"/>
                      </a:xfrm>
                      <a:prstGeom prst="rect">
                        <a:avLst/>
                      </a:prstGeom>
                      <a:noFill/>
                    </p:spPr>
                  </p:pic>
                </p:oleObj>
              </mc:Fallback>
            </mc:AlternateContent>
          </a:graphicData>
        </a:graphic>
      </p:graphicFrame>
      <p:sp>
        <p:nvSpPr>
          <p:cNvPr id="9" name="Rectangle 7">
            <a:extLst>
              <a:ext uri="{FF2B5EF4-FFF2-40B4-BE49-F238E27FC236}">
                <a16:creationId xmlns:a16="http://schemas.microsoft.com/office/drawing/2014/main" id="{5B110CFE-95B9-4630-9CB6-1233AFFC114E}"/>
              </a:ext>
            </a:extLst>
          </p:cNvPr>
          <p:cNvSpPr>
            <a:spLocks noChangeArrowheads="1"/>
          </p:cNvSpPr>
          <p:nvPr/>
        </p:nvSpPr>
        <p:spPr bwMode="auto">
          <a:xfrm>
            <a:off x="1766042" y="93031"/>
            <a:ext cx="173597" cy="346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5928" tIns="42964" rIns="85928" bIns="42964" numCol="1" anchor="ctr" anchorCtr="0" compatLnSpc="1">
            <a:prstTxWarp prst="textNoShape">
              <a:avLst/>
            </a:prstTxWarp>
            <a:spAutoFit/>
          </a:bodyPr>
          <a:lstStyle/>
          <a:p>
            <a:endParaRPr lang="en-US" sz="1691" dirty="0">
              <a:latin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5">
            <p14:nvContentPartPr>
              <p14:cNvPr id="114" name="Ink 113">
                <a:extLst>
                  <a:ext uri="{FF2B5EF4-FFF2-40B4-BE49-F238E27FC236}">
                    <a16:creationId xmlns:a16="http://schemas.microsoft.com/office/drawing/2014/main" id="{A973B609-AD6B-4A70-B2CC-EE5C782B4679}"/>
                  </a:ext>
                </a:extLst>
              </p14:cNvPr>
              <p14:cNvContentPartPr/>
              <p14:nvPr/>
            </p14:nvContentPartPr>
            <p14:xfrm>
              <a:off x="4019899" y="2535336"/>
              <a:ext cx="8344" cy="38244"/>
            </p14:xfrm>
          </p:contentPart>
        </mc:Choice>
        <mc:Fallback xmlns="">
          <p:pic>
            <p:nvPicPr>
              <p:cNvPr id="114" name="Ink 113">
                <a:extLst>
                  <a:ext uri="{FF2B5EF4-FFF2-40B4-BE49-F238E27FC236}">
                    <a16:creationId xmlns:a16="http://schemas.microsoft.com/office/drawing/2014/main" id="{A973B609-AD6B-4A70-B2CC-EE5C782B4679}"/>
                  </a:ext>
                </a:extLst>
              </p:cNvPr>
              <p:cNvPicPr/>
              <p:nvPr/>
            </p:nvPicPr>
            <p:blipFill>
              <a:blip r:embed="rId6"/>
              <a:stretch>
                <a:fillRect/>
              </a:stretch>
            </p:blipFill>
            <p:spPr>
              <a:xfrm>
                <a:off x="4010829" y="2526316"/>
                <a:ext cx="26120" cy="55923"/>
              </a:xfrm>
              <a:prstGeom prst="rect">
                <a:avLst/>
              </a:prstGeom>
            </p:spPr>
          </p:pic>
        </mc:Fallback>
      </mc:AlternateContent>
      <p:sp>
        <p:nvSpPr>
          <p:cNvPr id="20" name="TextBox 19">
            <a:extLst>
              <a:ext uri="{FF2B5EF4-FFF2-40B4-BE49-F238E27FC236}">
                <a16:creationId xmlns:a16="http://schemas.microsoft.com/office/drawing/2014/main" id="{1F5F6468-0BB1-41DD-91C6-615397E4ABA3}"/>
              </a:ext>
            </a:extLst>
          </p:cNvPr>
          <p:cNvSpPr txBox="1"/>
          <p:nvPr/>
        </p:nvSpPr>
        <p:spPr>
          <a:xfrm>
            <a:off x="1547549" y="4618037"/>
            <a:ext cx="2488951" cy="361637"/>
          </a:xfrm>
          <a:prstGeom prst="rect">
            <a:avLst/>
          </a:prstGeom>
          <a:solidFill>
            <a:schemeClr val="bg1"/>
          </a:solidFill>
        </p:spPr>
        <p:txBody>
          <a:bodyPr wrap="none" rtlCol="0">
            <a:spAutoFit/>
          </a:bodyPr>
          <a:lstStyle/>
          <a:p>
            <a:r>
              <a:rPr lang="en-US" sz="1750" dirty="0">
                <a:latin typeface="Arial" panose="020B0604020202020204" pitchFamily="34" charset="0"/>
              </a:rPr>
              <a:t>Antibody-PCP complex</a:t>
            </a:r>
          </a:p>
        </p:txBody>
      </p:sp>
      <p:graphicFrame>
        <p:nvGraphicFramePr>
          <p:cNvPr id="13" name="Object 12">
            <a:extLst>
              <a:ext uri="{FF2B5EF4-FFF2-40B4-BE49-F238E27FC236}">
                <a16:creationId xmlns:a16="http://schemas.microsoft.com/office/drawing/2014/main" id="{2C995009-5BB3-17C8-C0F4-27B1C922C2E6}"/>
              </a:ext>
            </a:extLst>
          </p:cNvPr>
          <p:cNvGraphicFramePr>
            <a:graphicFrameLocks noChangeAspect="1"/>
          </p:cNvGraphicFramePr>
          <p:nvPr/>
        </p:nvGraphicFramePr>
        <p:xfrm>
          <a:off x="499079" y="760008"/>
          <a:ext cx="1353762" cy="1410489"/>
        </p:xfrm>
        <a:graphic>
          <a:graphicData uri="http://schemas.openxmlformats.org/presentationml/2006/ole">
            <mc:AlternateContent xmlns:mc="http://schemas.openxmlformats.org/markup-compatibility/2006">
              <mc:Choice xmlns:v="urn:schemas-microsoft-com:vml" Requires="v">
                <p:oleObj name="MDLDrawObject Class" r:id="rId7" imgW="1828800" imgH="1923787" progId="MDLDrawOLE.MDLDrawObject.1">
                  <p:embed/>
                </p:oleObj>
              </mc:Choice>
              <mc:Fallback>
                <p:oleObj name="MDLDrawObject Class" r:id="rId7" imgW="1828800" imgH="1923787" progId="MDLDrawOLE.MDLDrawObject.1">
                  <p:embed/>
                  <p:pic>
                    <p:nvPicPr>
                      <p:cNvPr id="13" name="Object 12">
                        <a:extLst>
                          <a:ext uri="{FF2B5EF4-FFF2-40B4-BE49-F238E27FC236}">
                            <a16:creationId xmlns:a16="http://schemas.microsoft.com/office/drawing/2014/main" id="{2C995009-5BB3-17C8-C0F4-27B1C922C2E6}"/>
                          </a:ext>
                        </a:extLst>
                      </p:cNvPr>
                      <p:cNvPicPr>
                        <a:picLocks noChangeAspect="1" noChangeArrowheads="1"/>
                      </p:cNvPicPr>
                      <p:nvPr/>
                    </p:nvPicPr>
                    <p:blipFill>
                      <a:blip r:embed="rId8"/>
                      <a:srcRect/>
                      <a:stretch>
                        <a:fillRect/>
                      </a:stretch>
                    </p:blipFill>
                    <p:spPr bwMode="auto">
                      <a:xfrm>
                        <a:off x="499079" y="760008"/>
                        <a:ext cx="1353762" cy="1410489"/>
                      </a:xfrm>
                      <a:prstGeom prst="rect">
                        <a:avLst/>
                      </a:prstGeom>
                      <a:noFill/>
                    </p:spPr>
                  </p:pic>
                </p:oleObj>
              </mc:Fallback>
            </mc:AlternateContent>
          </a:graphicData>
        </a:graphic>
      </p:graphicFrame>
      <p:pic>
        <p:nvPicPr>
          <p:cNvPr id="10" name="Picture 9" descr="A blue and grey molecule&#10;&#10;Description automatically generated">
            <a:extLst>
              <a:ext uri="{FF2B5EF4-FFF2-40B4-BE49-F238E27FC236}">
                <a16:creationId xmlns:a16="http://schemas.microsoft.com/office/drawing/2014/main" id="{39C341F8-F373-14E9-744C-428633B87B00}"/>
              </a:ext>
            </a:extLst>
          </p:cNvPr>
          <p:cNvPicPr>
            <a:picLocks noChangeAspect="1"/>
          </p:cNvPicPr>
          <p:nvPr/>
        </p:nvPicPr>
        <p:blipFill rotWithShape="1">
          <a:blip r:embed="rId9">
            <a:extLst>
              <a:ext uri="{28A0092B-C50C-407E-A947-70E740481C1C}">
                <a14:useLocalDpi xmlns:a14="http://schemas.microsoft.com/office/drawing/2010/main" val="0"/>
              </a:ext>
            </a:extLst>
          </a:blip>
          <a:srcRect t="16933" b="12292"/>
          <a:stretch/>
        </p:blipFill>
        <p:spPr>
          <a:xfrm>
            <a:off x="2142387" y="692957"/>
            <a:ext cx="4267520" cy="3020289"/>
          </a:xfrm>
          <a:prstGeom prst="rect">
            <a:avLst/>
          </a:prstGeom>
        </p:spPr>
      </p:pic>
      <p:sp>
        <p:nvSpPr>
          <p:cNvPr id="4" name="TextBox 3">
            <a:extLst>
              <a:ext uri="{FF2B5EF4-FFF2-40B4-BE49-F238E27FC236}">
                <a16:creationId xmlns:a16="http://schemas.microsoft.com/office/drawing/2014/main" id="{94BC1532-5E06-FB96-6214-6EC9D98A4531}"/>
              </a:ext>
            </a:extLst>
          </p:cNvPr>
          <p:cNvSpPr txBox="1"/>
          <p:nvPr/>
        </p:nvSpPr>
        <p:spPr>
          <a:xfrm>
            <a:off x="2218349" y="718960"/>
            <a:ext cx="1058303" cy="361637"/>
          </a:xfrm>
          <a:prstGeom prst="rect">
            <a:avLst/>
          </a:prstGeom>
          <a:solidFill>
            <a:schemeClr val="bg1"/>
          </a:solidFill>
        </p:spPr>
        <p:txBody>
          <a:bodyPr wrap="none" rtlCol="0">
            <a:spAutoFit/>
          </a:bodyPr>
          <a:lstStyle/>
          <a:p>
            <a:r>
              <a:rPr lang="en-US" sz="1750" dirty="0">
                <a:latin typeface="Arial" panose="020B0604020202020204" pitchFamily="34" charset="0"/>
              </a:rPr>
              <a:t>Antibody</a:t>
            </a:r>
          </a:p>
        </p:txBody>
      </p:sp>
      <p:sp>
        <p:nvSpPr>
          <p:cNvPr id="3" name="Date Placeholder 2">
            <a:extLst>
              <a:ext uri="{FF2B5EF4-FFF2-40B4-BE49-F238E27FC236}">
                <a16:creationId xmlns:a16="http://schemas.microsoft.com/office/drawing/2014/main" id="{E5D9DE8B-E499-C478-451A-C99FF354A0FB}"/>
              </a:ext>
            </a:extLst>
          </p:cNvPr>
          <p:cNvSpPr>
            <a:spLocks noGrp="1"/>
          </p:cNvSpPr>
          <p:nvPr>
            <p:ph type="dt" sz="half" idx="10"/>
          </p:nvPr>
        </p:nvSpPr>
        <p:spPr/>
        <p:txBody>
          <a:bodyPr/>
          <a:lstStyle/>
          <a:p>
            <a:fld id="{C824C838-EE33-4151-990C-9B0C436DEB00}" type="datetime1">
              <a:rPr lang="en-US" smtClean="0"/>
              <a:t>1/25/2025</a:t>
            </a:fld>
            <a:endParaRPr lang="en-US"/>
          </a:p>
        </p:txBody>
      </p:sp>
      <p:sp>
        <p:nvSpPr>
          <p:cNvPr id="6" name="Footer Placeholder 5">
            <a:extLst>
              <a:ext uri="{FF2B5EF4-FFF2-40B4-BE49-F238E27FC236}">
                <a16:creationId xmlns:a16="http://schemas.microsoft.com/office/drawing/2014/main" id="{962E1199-9790-581E-8DC3-154AC2573EA5}"/>
              </a:ext>
            </a:extLst>
          </p:cNvPr>
          <p:cNvSpPr>
            <a:spLocks noGrp="1"/>
          </p:cNvSpPr>
          <p:nvPr>
            <p:ph type="ftr" sz="quarter" idx="11"/>
          </p:nvPr>
        </p:nvSpPr>
        <p:spPr/>
        <p:txBody>
          <a:bodyPr/>
          <a:lstStyle/>
          <a:p>
            <a:r>
              <a:rPr lang="en-US"/>
              <a:t>Drugs and Disease Spring 2025 - Lecture 3</a:t>
            </a:r>
          </a:p>
        </p:txBody>
      </p:sp>
      <p:sp>
        <p:nvSpPr>
          <p:cNvPr id="7" name="Slide Number Placeholder 6">
            <a:extLst>
              <a:ext uri="{FF2B5EF4-FFF2-40B4-BE49-F238E27FC236}">
                <a16:creationId xmlns:a16="http://schemas.microsoft.com/office/drawing/2014/main" id="{CCD510C2-F2B3-7CAC-36C2-FC5B68767FD0}"/>
              </a:ext>
            </a:extLst>
          </p:cNvPr>
          <p:cNvSpPr>
            <a:spLocks noGrp="1"/>
          </p:cNvSpPr>
          <p:nvPr>
            <p:ph type="sldNum" sz="quarter" idx="12"/>
          </p:nvPr>
        </p:nvSpPr>
        <p:spPr/>
        <p:txBody>
          <a:bodyPr/>
          <a:lstStyle/>
          <a:p>
            <a:fld id="{DC3BB032-4020-48F4-953B-341806DC4A2B}" type="slidenum">
              <a:rPr lang="en-US" smtClean="0"/>
              <a:t>8</a:t>
            </a:fld>
            <a:endParaRPr lang="en-US"/>
          </a:p>
        </p:txBody>
      </p:sp>
    </p:spTree>
    <p:extLst>
      <p:ext uri="{BB962C8B-B14F-4D97-AF65-F5344CB8AC3E}">
        <p14:creationId xmlns:p14="http://schemas.microsoft.com/office/powerpoint/2010/main" val="2568721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D88A59-6026-456D-8E02-954DA63F0817}"/>
              </a:ext>
            </a:extLst>
          </p:cNvPr>
          <p:cNvSpPr txBox="1"/>
          <p:nvPr/>
        </p:nvSpPr>
        <p:spPr>
          <a:xfrm>
            <a:off x="2799" y="59949"/>
            <a:ext cx="10711934" cy="551241"/>
          </a:xfrm>
          <a:prstGeom prst="rect">
            <a:avLst/>
          </a:prstGeom>
          <a:noFill/>
        </p:spPr>
        <p:txBody>
          <a:bodyPr wrap="square" rtlCol="0">
            <a:spAutoFit/>
          </a:bodyPr>
          <a:lstStyle/>
          <a:p>
            <a:r>
              <a:rPr lang="en-US" sz="2982" dirty="0">
                <a:latin typeface="Arial" panose="020B0604020202020204" pitchFamily="34" charset="0"/>
              </a:rPr>
              <a:t>Ligand Binding &amp; Saturation:</a:t>
            </a:r>
          </a:p>
        </p:txBody>
      </p:sp>
      <p:sp>
        <p:nvSpPr>
          <p:cNvPr id="6" name="TextBox 5">
            <a:extLst>
              <a:ext uri="{FF2B5EF4-FFF2-40B4-BE49-F238E27FC236}">
                <a16:creationId xmlns:a16="http://schemas.microsoft.com/office/drawing/2014/main" id="{ED92AD1B-CDF1-49F7-8AEF-59BCDE9405A8}"/>
              </a:ext>
            </a:extLst>
          </p:cNvPr>
          <p:cNvSpPr txBox="1"/>
          <p:nvPr/>
        </p:nvSpPr>
        <p:spPr>
          <a:xfrm>
            <a:off x="284453" y="760925"/>
            <a:ext cx="3124573" cy="408125"/>
          </a:xfrm>
          <a:prstGeom prst="rect">
            <a:avLst/>
          </a:prstGeom>
          <a:noFill/>
        </p:spPr>
        <p:txBody>
          <a:bodyPr wrap="none" rtlCol="0">
            <a:spAutoFit/>
          </a:bodyPr>
          <a:lstStyle/>
          <a:p>
            <a:r>
              <a:rPr lang="en-US" sz="2052" dirty="0">
                <a:latin typeface="Arial" panose="020B0604020202020204" pitchFamily="34" charset="0"/>
              </a:rPr>
              <a:t>Define fraction saturated:</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C33CB8E-9060-43E6-B267-FC58D7B2EA41}"/>
                  </a:ext>
                </a:extLst>
              </p:cNvPr>
              <p:cNvSpPr txBox="1"/>
              <p:nvPr/>
            </p:nvSpPr>
            <p:spPr>
              <a:xfrm>
                <a:off x="3409026" y="647926"/>
                <a:ext cx="1906483" cy="6583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52" i="1">
                          <a:latin typeface="Cambria Math" panose="02040503050406030204" pitchFamily="18" charset="0"/>
                        </a:rPr>
                        <m:t>𝑌</m:t>
                      </m:r>
                      <m:r>
                        <a:rPr lang="en-US" sz="2052" i="1">
                          <a:latin typeface="Cambria Math" panose="02040503050406030204" pitchFamily="18" charset="0"/>
                        </a:rPr>
                        <m:t>= </m:t>
                      </m:r>
                      <m:f>
                        <m:fPr>
                          <m:ctrlPr>
                            <a:rPr lang="en-US" sz="2052" i="1">
                              <a:latin typeface="Cambria Math" panose="02040503050406030204" pitchFamily="18" charset="0"/>
                            </a:rPr>
                          </m:ctrlPr>
                        </m:fPr>
                        <m:num>
                          <m:r>
                            <a:rPr lang="en-US" sz="2052" i="1">
                              <a:latin typeface="Cambria Math" panose="02040503050406030204" pitchFamily="18" charset="0"/>
                            </a:rPr>
                            <m:t>[</m:t>
                          </m:r>
                          <m:r>
                            <a:rPr lang="en-US" sz="2052" i="1">
                              <a:latin typeface="Cambria Math" panose="02040503050406030204" pitchFamily="18" charset="0"/>
                            </a:rPr>
                            <m:t>𝑀𝐿</m:t>
                          </m:r>
                          <m:r>
                            <a:rPr lang="en-US" sz="2052" i="1">
                              <a:latin typeface="Cambria Math" panose="02040503050406030204" pitchFamily="18" charset="0"/>
                            </a:rPr>
                            <m:t>]</m:t>
                          </m:r>
                        </m:num>
                        <m:den>
                          <m:d>
                            <m:dPr>
                              <m:begChr m:val="["/>
                              <m:endChr m:val="]"/>
                              <m:ctrlPr>
                                <a:rPr lang="en-US" sz="2052" i="1">
                                  <a:latin typeface="Cambria Math" panose="02040503050406030204" pitchFamily="18" charset="0"/>
                                </a:rPr>
                              </m:ctrlPr>
                            </m:dPr>
                            <m:e>
                              <m:r>
                                <a:rPr lang="en-US" sz="2052" i="1">
                                  <a:latin typeface="Cambria Math" panose="02040503050406030204" pitchFamily="18" charset="0"/>
                                </a:rPr>
                                <m:t>𝑀</m:t>
                              </m:r>
                            </m:e>
                          </m:d>
                          <m:r>
                            <a:rPr lang="en-US" sz="2052" i="1">
                              <a:latin typeface="Cambria Math" panose="02040503050406030204" pitchFamily="18" charset="0"/>
                            </a:rPr>
                            <m:t>+[</m:t>
                          </m:r>
                          <m:r>
                            <a:rPr lang="en-US" sz="2052" i="1">
                              <a:latin typeface="Cambria Math" panose="02040503050406030204" pitchFamily="18" charset="0"/>
                            </a:rPr>
                            <m:t>𝑀𝐿</m:t>
                          </m:r>
                          <m:r>
                            <a:rPr lang="en-US" sz="2052" i="1">
                              <a:latin typeface="Cambria Math" panose="02040503050406030204" pitchFamily="18" charset="0"/>
                            </a:rPr>
                            <m:t>]</m:t>
                          </m:r>
                        </m:den>
                      </m:f>
                    </m:oMath>
                  </m:oMathPara>
                </a14:m>
                <a:endParaRPr lang="en-US" sz="2052" dirty="0">
                  <a:latin typeface="Arial" panose="020B0604020202020204" pitchFamily="34" charset="0"/>
                </a:endParaRPr>
              </a:p>
            </p:txBody>
          </p:sp>
        </mc:Choice>
        <mc:Fallback xmlns="">
          <p:sp>
            <p:nvSpPr>
              <p:cNvPr id="7" name="TextBox 6">
                <a:extLst>
                  <a:ext uri="{FF2B5EF4-FFF2-40B4-BE49-F238E27FC236}">
                    <a16:creationId xmlns:a16="http://schemas.microsoft.com/office/drawing/2014/main" id="{2C33CB8E-9060-43E6-B267-FC58D7B2EA41}"/>
                  </a:ext>
                </a:extLst>
              </p:cNvPr>
              <p:cNvSpPr txBox="1">
                <a:spLocks noRot="1" noChangeAspect="1" noMove="1" noResize="1" noEditPoints="1" noAdjustHandles="1" noChangeArrowheads="1" noChangeShapeType="1" noTextEdit="1"/>
              </p:cNvSpPr>
              <p:nvPr/>
            </p:nvSpPr>
            <p:spPr>
              <a:xfrm>
                <a:off x="3409026" y="647926"/>
                <a:ext cx="1906483" cy="658385"/>
              </a:xfrm>
              <a:prstGeom prst="rect">
                <a:avLst/>
              </a:prstGeom>
              <a:blipFill>
                <a:blip r:embed="rId2"/>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9145D364-FB3A-4575-A3CA-897FCD9B069E}"/>
              </a:ext>
            </a:extLst>
          </p:cNvPr>
          <p:cNvSpPr txBox="1"/>
          <p:nvPr/>
        </p:nvSpPr>
        <p:spPr>
          <a:xfrm>
            <a:off x="586978" y="1445335"/>
            <a:ext cx="4869061" cy="1355499"/>
          </a:xfrm>
          <a:prstGeom prst="rect">
            <a:avLst/>
          </a:prstGeom>
          <a:noFill/>
        </p:spPr>
        <p:txBody>
          <a:bodyPr wrap="square" rtlCol="0">
            <a:spAutoFit/>
          </a:bodyPr>
          <a:lstStyle/>
          <a:p>
            <a:pPr marL="486895" indent="-486895"/>
            <a:r>
              <a:rPr lang="en-US" sz="2000" dirty="0">
                <a:latin typeface="Arial" panose="020B0604020202020204" pitchFamily="34" charset="0"/>
              </a:rPr>
              <a:t>[M] = free macromolecule (e.g. antibody with no antigen).</a:t>
            </a:r>
          </a:p>
          <a:p>
            <a:pPr marL="486895" indent="-486895"/>
            <a:r>
              <a:rPr lang="en-US" sz="2000" dirty="0">
                <a:latin typeface="Arial" panose="020B0604020202020204" pitchFamily="34" charset="0"/>
              </a:rPr>
              <a:t>[ML] = macromolecule with ligand bound (e.g. antibody with antigen bound).</a:t>
            </a:r>
          </a:p>
        </p:txBody>
      </p:sp>
      <p:graphicFrame>
        <p:nvGraphicFramePr>
          <p:cNvPr id="9" name="Object 8">
            <a:extLst>
              <a:ext uri="{FF2B5EF4-FFF2-40B4-BE49-F238E27FC236}">
                <a16:creationId xmlns:a16="http://schemas.microsoft.com/office/drawing/2014/main" id="{974E2C39-C669-43AB-B4BA-47CF186FA9E4}"/>
              </a:ext>
            </a:extLst>
          </p:cNvPr>
          <p:cNvGraphicFramePr>
            <a:graphicFrameLocks noChangeAspect="1"/>
          </p:cNvGraphicFramePr>
          <p:nvPr>
            <p:extLst>
              <p:ext uri="{D42A27DB-BD31-4B8C-83A1-F6EECF244321}">
                <p14:modId xmlns:p14="http://schemas.microsoft.com/office/powerpoint/2010/main" val="3231647943"/>
              </p:ext>
            </p:extLst>
          </p:nvPr>
        </p:nvGraphicFramePr>
        <p:xfrm>
          <a:off x="5887957" y="379117"/>
          <a:ext cx="6042954" cy="4057623"/>
        </p:xfrm>
        <a:graphic>
          <a:graphicData uri="http://schemas.openxmlformats.org/presentationml/2006/ole">
            <mc:AlternateContent xmlns:mc="http://schemas.openxmlformats.org/markup-compatibility/2006">
              <mc:Choice xmlns:v="urn:schemas-microsoft-com:vml" Requires="v">
                <p:oleObj name="MDLDrawObject Class" r:id="rId3" imgW="6934052" imgH="4657528" progId="MDLDrawOLE.MDLDrawObject.1">
                  <p:embed/>
                </p:oleObj>
              </mc:Choice>
              <mc:Fallback>
                <p:oleObj name="MDLDrawObject Class" r:id="rId3" imgW="6934052" imgH="4657528" progId="MDLDrawOLE.MDLDrawObject.1">
                  <p:embed/>
                  <p:pic>
                    <p:nvPicPr>
                      <p:cNvPr id="9" name="Object 8">
                        <a:extLst>
                          <a:ext uri="{FF2B5EF4-FFF2-40B4-BE49-F238E27FC236}">
                            <a16:creationId xmlns:a16="http://schemas.microsoft.com/office/drawing/2014/main" id="{974E2C39-C669-43AB-B4BA-47CF186FA9E4}"/>
                          </a:ext>
                        </a:extLst>
                      </p:cNvPr>
                      <p:cNvPicPr/>
                      <p:nvPr/>
                    </p:nvPicPr>
                    <p:blipFill>
                      <a:blip r:embed="rId4"/>
                      <a:stretch>
                        <a:fillRect/>
                      </a:stretch>
                    </p:blipFill>
                    <p:spPr>
                      <a:xfrm>
                        <a:off x="5887957" y="379117"/>
                        <a:ext cx="6042954" cy="4057623"/>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C4F4A429-37A4-4AB7-B704-DDC9F8B04AF0}"/>
              </a:ext>
            </a:extLst>
          </p:cNvPr>
          <p:cNvSpPr txBox="1"/>
          <p:nvPr/>
        </p:nvSpPr>
        <p:spPr>
          <a:xfrm>
            <a:off x="396081" y="3034346"/>
            <a:ext cx="4818687" cy="3554819"/>
          </a:xfrm>
          <a:prstGeom prst="rect">
            <a:avLst/>
          </a:prstGeom>
          <a:noFill/>
        </p:spPr>
        <p:txBody>
          <a:bodyPr wrap="square" rtlCol="0">
            <a:spAutoFit/>
          </a:bodyPr>
          <a:lstStyle/>
          <a:p>
            <a:r>
              <a:rPr lang="en-US" sz="2000" dirty="0">
                <a:solidFill>
                  <a:srgbClr val="0070C0"/>
                </a:solidFill>
                <a:latin typeface="Arial" panose="020B0604020202020204" pitchFamily="34" charset="0"/>
              </a:rPr>
              <a:t>The boxes with circles represent proteins with no cAMP bound, each box (left to right) is at a higher [cAMP]. Filled circles indicate bound ligand.</a:t>
            </a:r>
          </a:p>
          <a:p>
            <a:pPr marL="250210" indent="-250210">
              <a:spcBef>
                <a:spcPts val="639"/>
              </a:spcBef>
            </a:pPr>
            <a:r>
              <a:rPr lang="en-US" sz="2000" i="1" dirty="0">
                <a:solidFill>
                  <a:srgbClr val="0070C0"/>
                </a:solidFill>
                <a:latin typeface="Arial" panose="020B0604020202020204" pitchFamily="34" charset="0"/>
              </a:rPr>
              <a:t>1. How will the number of filled circles depend on the cAMP concentration?</a:t>
            </a:r>
          </a:p>
          <a:p>
            <a:pPr marL="250210" indent="-250210"/>
            <a:endParaRPr lang="en-US" sz="2000" i="1" dirty="0">
              <a:solidFill>
                <a:srgbClr val="0070C0"/>
              </a:solidFill>
              <a:latin typeface="Arial" panose="020B0604020202020204" pitchFamily="34" charset="0"/>
            </a:endParaRPr>
          </a:p>
          <a:p>
            <a:pPr marL="250210" indent="-250210"/>
            <a:endParaRPr lang="en-US" sz="2000" i="1" dirty="0">
              <a:solidFill>
                <a:srgbClr val="0070C0"/>
              </a:solidFill>
              <a:latin typeface="Arial" panose="020B0604020202020204" pitchFamily="34" charset="0"/>
            </a:endParaRPr>
          </a:p>
          <a:p>
            <a:pPr marL="250210" indent="-250210"/>
            <a:endParaRPr lang="en-US" sz="2000" i="1" dirty="0">
              <a:solidFill>
                <a:srgbClr val="0070C0"/>
              </a:solidFill>
              <a:latin typeface="Arial" panose="020B0604020202020204" pitchFamily="34" charset="0"/>
            </a:endParaRPr>
          </a:p>
          <a:p>
            <a:pPr marL="250210" indent="-250210"/>
            <a:r>
              <a:rPr lang="en-US" sz="2000" i="1" dirty="0">
                <a:solidFill>
                  <a:srgbClr val="0070C0"/>
                </a:solidFill>
                <a:latin typeface="Arial" panose="020B0604020202020204" pitchFamily="34" charset="0"/>
              </a:rPr>
              <a:t>2. Plot the fraction saturated data point for each box.</a:t>
            </a:r>
            <a:endParaRPr lang="en-US" sz="2000" i="1" dirty="0">
              <a:latin typeface="Arial" panose="020B0604020202020204" pitchFamily="34" charset="0"/>
            </a:endParaRPr>
          </a:p>
        </p:txBody>
      </p:sp>
      <p:sp>
        <p:nvSpPr>
          <p:cNvPr id="11" name="TextBox 10">
            <a:extLst>
              <a:ext uri="{FF2B5EF4-FFF2-40B4-BE49-F238E27FC236}">
                <a16:creationId xmlns:a16="http://schemas.microsoft.com/office/drawing/2014/main" id="{EA228F33-579A-47B6-8922-FEBD74DABC10}"/>
              </a:ext>
            </a:extLst>
          </p:cNvPr>
          <p:cNvSpPr txBox="1"/>
          <p:nvPr/>
        </p:nvSpPr>
        <p:spPr>
          <a:xfrm>
            <a:off x="5131423" y="4399606"/>
            <a:ext cx="5094457" cy="2477601"/>
          </a:xfrm>
          <a:prstGeom prst="rect">
            <a:avLst/>
          </a:prstGeom>
          <a:noFill/>
        </p:spPr>
        <p:txBody>
          <a:bodyPr wrap="square" rtlCol="0">
            <a:spAutoFit/>
          </a:bodyPr>
          <a:lstStyle/>
          <a:p>
            <a:pPr marL="309381" indent="-309381"/>
            <a:r>
              <a:rPr lang="en-US" sz="2000" b="1" i="1" dirty="0">
                <a:solidFill>
                  <a:srgbClr val="C00000"/>
                </a:solidFill>
                <a:latin typeface="Arial" panose="020B0604020202020204" pitchFamily="34" charset="0"/>
              </a:rPr>
              <a:t>Key Points:</a:t>
            </a:r>
          </a:p>
          <a:p>
            <a:pPr marL="309381" indent="-309381">
              <a:spcBef>
                <a:spcPts val="600"/>
              </a:spcBef>
            </a:pPr>
            <a:r>
              <a:rPr lang="en-US" sz="2000" dirty="0">
                <a:solidFill>
                  <a:srgbClr val="C00000"/>
                </a:solidFill>
                <a:latin typeface="Arial" panose="020B0604020202020204" pitchFamily="34" charset="0"/>
              </a:rPr>
              <a:t>1. The binding sites saturate, when all are full no more ligand can bind.</a:t>
            </a:r>
          </a:p>
          <a:p>
            <a:pPr marL="309381" indent="-309381">
              <a:spcBef>
                <a:spcPts val="600"/>
              </a:spcBef>
            </a:pPr>
            <a:r>
              <a:rPr lang="en-US" sz="2000" dirty="0">
                <a:solidFill>
                  <a:srgbClr val="C00000"/>
                </a:solidFill>
                <a:latin typeface="Arial" panose="020B0604020202020204" pitchFamily="34" charset="0"/>
              </a:rPr>
              <a:t>2. There is a ligand concentration, [L], where ½ the sites are full.  This [L] is K</a:t>
            </a:r>
            <a:r>
              <a:rPr lang="en-US" sz="2000" baseline="-25000" dirty="0">
                <a:solidFill>
                  <a:srgbClr val="C00000"/>
                </a:solidFill>
                <a:latin typeface="Arial" panose="020B0604020202020204" pitchFamily="34" charset="0"/>
              </a:rPr>
              <a:t>D </a:t>
            </a:r>
          </a:p>
          <a:p>
            <a:pPr marL="309381" indent="-309381">
              <a:spcBef>
                <a:spcPts val="600"/>
              </a:spcBef>
            </a:pPr>
            <a:r>
              <a:rPr lang="en-US" sz="2000" dirty="0">
                <a:solidFill>
                  <a:srgbClr val="C00000"/>
                </a:solidFill>
                <a:latin typeface="Arial" panose="020B0604020202020204" pitchFamily="34" charset="0"/>
              </a:rPr>
              <a:t>3. K</a:t>
            </a:r>
            <a:r>
              <a:rPr lang="en-US" sz="2000" baseline="-25000" dirty="0">
                <a:solidFill>
                  <a:srgbClr val="C00000"/>
                </a:solidFill>
                <a:latin typeface="Arial" panose="020B0604020202020204" pitchFamily="34" charset="0"/>
              </a:rPr>
              <a:t>D</a:t>
            </a:r>
            <a:r>
              <a:rPr lang="en-US" sz="2000" dirty="0">
                <a:solidFill>
                  <a:srgbClr val="C00000"/>
                </a:solidFill>
                <a:latin typeface="Arial" panose="020B0604020202020204" pitchFamily="34" charset="0"/>
              </a:rPr>
              <a:t> is the equilibrium constant for ligand dissociation:</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A1599CF-F274-4E2F-AB67-8D3C56E65B4E}"/>
                  </a:ext>
                </a:extLst>
              </p:cNvPr>
              <p:cNvSpPr txBox="1"/>
              <p:nvPr/>
            </p:nvSpPr>
            <p:spPr>
              <a:xfrm>
                <a:off x="10454481" y="5315985"/>
                <a:ext cx="1775614" cy="2622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704" i="1">
                              <a:solidFill>
                                <a:srgbClr val="C00000"/>
                              </a:solidFill>
                              <a:latin typeface="Cambria Math" panose="02040503050406030204" pitchFamily="18" charset="0"/>
                            </a:rPr>
                          </m:ctrlPr>
                        </m:dPr>
                        <m:e>
                          <m:r>
                            <a:rPr lang="en-US" sz="1704" i="1">
                              <a:solidFill>
                                <a:srgbClr val="C00000"/>
                              </a:solidFill>
                              <a:latin typeface="Cambria Math" panose="02040503050406030204" pitchFamily="18" charset="0"/>
                            </a:rPr>
                            <m:t>𝑀𝐿</m:t>
                          </m:r>
                        </m:e>
                      </m:d>
                      <m:r>
                        <a:rPr lang="en-US" sz="1704" i="1">
                          <a:solidFill>
                            <a:srgbClr val="C00000"/>
                          </a:solidFill>
                          <a:latin typeface="Cambria Math" panose="02040503050406030204" pitchFamily="18" charset="0"/>
                          <a:ea typeface="Cambria Math" panose="02040503050406030204" pitchFamily="18" charset="0"/>
                        </a:rPr>
                        <m:t>⇌</m:t>
                      </m:r>
                      <m:d>
                        <m:dPr>
                          <m:ctrlPr>
                            <a:rPr lang="en-US" sz="1704" i="1">
                              <a:solidFill>
                                <a:srgbClr val="C00000"/>
                              </a:solidFill>
                              <a:latin typeface="Cambria Math" panose="02040503050406030204" pitchFamily="18" charset="0"/>
                              <a:ea typeface="Cambria Math" panose="02040503050406030204" pitchFamily="18" charset="0"/>
                            </a:rPr>
                          </m:ctrlPr>
                        </m:dPr>
                        <m:e>
                          <m:r>
                            <a:rPr lang="en-US" sz="1704" i="1">
                              <a:solidFill>
                                <a:srgbClr val="C00000"/>
                              </a:solidFill>
                              <a:latin typeface="Cambria Math" panose="02040503050406030204" pitchFamily="18" charset="0"/>
                              <a:ea typeface="Cambria Math" panose="02040503050406030204" pitchFamily="18" charset="0"/>
                            </a:rPr>
                            <m:t>𝑀</m:t>
                          </m:r>
                        </m:e>
                      </m:d>
                      <m:r>
                        <a:rPr lang="en-US" sz="1704" i="1">
                          <a:solidFill>
                            <a:srgbClr val="C00000"/>
                          </a:solidFill>
                          <a:latin typeface="Cambria Math" panose="02040503050406030204" pitchFamily="18" charset="0"/>
                          <a:ea typeface="Cambria Math" panose="02040503050406030204" pitchFamily="18" charset="0"/>
                        </a:rPr>
                        <m:t>+</m:t>
                      </m:r>
                      <m:d>
                        <m:dPr>
                          <m:ctrlPr>
                            <a:rPr lang="en-US" sz="1704" i="1">
                              <a:solidFill>
                                <a:srgbClr val="C00000"/>
                              </a:solidFill>
                              <a:latin typeface="Cambria Math" panose="02040503050406030204" pitchFamily="18" charset="0"/>
                              <a:ea typeface="Cambria Math" panose="02040503050406030204" pitchFamily="18" charset="0"/>
                            </a:rPr>
                          </m:ctrlPr>
                        </m:dPr>
                        <m:e>
                          <m:r>
                            <a:rPr lang="en-US" sz="1704" i="1">
                              <a:solidFill>
                                <a:srgbClr val="C00000"/>
                              </a:solidFill>
                              <a:latin typeface="Cambria Math" panose="02040503050406030204" pitchFamily="18" charset="0"/>
                              <a:ea typeface="Cambria Math" panose="02040503050406030204" pitchFamily="18" charset="0"/>
                            </a:rPr>
                            <m:t>𝐿</m:t>
                          </m:r>
                        </m:e>
                      </m:d>
                    </m:oMath>
                  </m:oMathPara>
                </a14:m>
                <a:endParaRPr lang="en-US" sz="1704" dirty="0">
                  <a:solidFill>
                    <a:srgbClr val="C00000"/>
                  </a:solidFill>
                  <a:latin typeface="Arial" panose="020B0604020202020204" pitchFamily="34" charset="0"/>
                </a:endParaRPr>
              </a:p>
            </p:txBody>
          </p:sp>
        </mc:Choice>
        <mc:Fallback xmlns="">
          <p:sp>
            <p:nvSpPr>
              <p:cNvPr id="12" name="TextBox 11">
                <a:extLst>
                  <a:ext uri="{FF2B5EF4-FFF2-40B4-BE49-F238E27FC236}">
                    <a16:creationId xmlns:a16="http://schemas.microsoft.com/office/drawing/2014/main" id="{EA1599CF-F274-4E2F-AB67-8D3C56E65B4E}"/>
                  </a:ext>
                </a:extLst>
              </p:cNvPr>
              <p:cNvSpPr txBox="1">
                <a:spLocks noRot="1" noChangeAspect="1" noMove="1" noResize="1" noEditPoints="1" noAdjustHandles="1" noChangeArrowheads="1" noChangeShapeType="1" noTextEdit="1"/>
              </p:cNvSpPr>
              <p:nvPr/>
            </p:nvSpPr>
            <p:spPr>
              <a:xfrm>
                <a:off x="10454481" y="5315985"/>
                <a:ext cx="1775614" cy="262251"/>
              </a:xfrm>
              <a:prstGeom prst="rect">
                <a:avLst/>
              </a:prstGeom>
              <a:blipFill>
                <a:blip r:embed="rId5"/>
                <a:stretch>
                  <a:fillRect b="-116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A195AC9-ABEC-4B94-B6D5-C6909D458A93}"/>
                  </a:ext>
                </a:extLst>
              </p:cNvPr>
              <p:cNvSpPr txBox="1"/>
              <p:nvPr/>
            </p:nvSpPr>
            <p:spPr>
              <a:xfrm>
                <a:off x="10454481" y="5687823"/>
                <a:ext cx="1476430" cy="6697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52" i="1">
                              <a:latin typeface="Cambria Math" panose="02040503050406030204" pitchFamily="18" charset="0"/>
                            </a:rPr>
                          </m:ctrlPr>
                        </m:sSubPr>
                        <m:e>
                          <m:r>
                            <a:rPr lang="en-US" sz="2052" i="1">
                              <a:latin typeface="Cambria Math" panose="02040503050406030204" pitchFamily="18" charset="0"/>
                            </a:rPr>
                            <m:t>𝐾</m:t>
                          </m:r>
                        </m:e>
                        <m:sub>
                          <m:r>
                            <a:rPr lang="en-US" sz="2052" i="1">
                              <a:latin typeface="Cambria Math" panose="02040503050406030204" pitchFamily="18" charset="0"/>
                            </a:rPr>
                            <m:t>𝐷</m:t>
                          </m:r>
                        </m:sub>
                      </m:sSub>
                      <m:r>
                        <a:rPr lang="en-US" sz="2052" i="1">
                          <a:latin typeface="Cambria Math" panose="02040503050406030204" pitchFamily="18" charset="0"/>
                        </a:rPr>
                        <m:t>=</m:t>
                      </m:r>
                      <m:f>
                        <m:fPr>
                          <m:ctrlPr>
                            <a:rPr lang="en-US" sz="2052" i="1">
                              <a:latin typeface="Cambria Math" panose="02040503050406030204" pitchFamily="18" charset="0"/>
                            </a:rPr>
                          </m:ctrlPr>
                        </m:fPr>
                        <m:num>
                          <m:d>
                            <m:dPr>
                              <m:begChr m:val="["/>
                              <m:endChr m:val="]"/>
                              <m:ctrlPr>
                                <a:rPr lang="en-US" sz="2052" i="1">
                                  <a:latin typeface="Cambria Math" panose="02040503050406030204" pitchFamily="18" charset="0"/>
                                </a:rPr>
                              </m:ctrlPr>
                            </m:dPr>
                            <m:e>
                              <m:r>
                                <a:rPr lang="en-US" sz="2052" i="1">
                                  <a:latin typeface="Cambria Math" panose="02040503050406030204" pitchFamily="18" charset="0"/>
                                </a:rPr>
                                <m:t>𝑀</m:t>
                              </m:r>
                            </m:e>
                          </m:d>
                          <m:r>
                            <a:rPr lang="en-US" sz="2052" i="1">
                              <a:latin typeface="Cambria Math" panose="02040503050406030204" pitchFamily="18" charset="0"/>
                            </a:rPr>
                            <m:t>[</m:t>
                          </m:r>
                          <m:r>
                            <a:rPr lang="en-US" sz="2052" i="1">
                              <a:latin typeface="Cambria Math" panose="02040503050406030204" pitchFamily="18" charset="0"/>
                            </a:rPr>
                            <m:t>𝐿</m:t>
                          </m:r>
                          <m:r>
                            <a:rPr lang="en-US" sz="2052" i="1">
                              <a:latin typeface="Cambria Math" panose="02040503050406030204" pitchFamily="18" charset="0"/>
                            </a:rPr>
                            <m:t>]</m:t>
                          </m:r>
                        </m:num>
                        <m:den>
                          <m:r>
                            <a:rPr lang="en-US" sz="2052" i="1">
                              <a:latin typeface="Cambria Math" panose="02040503050406030204" pitchFamily="18" charset="0"/>
                            </a:rPr>
                            <m:t>[</m:t>
                          </m:r>
                          <m:r>
                            <a:rPr lang="en-US" sz="2052" i="1">
                              <a:latin typeface="Cambria Math" panose="02040503050406030204" pitchFamily="18" charset="0"/>
                            </a:rPr>
                            <m:t>𝑀𝐿</m:t>
                          </m:r>
                          <m:r>
                            <a:rPr lang="en-US" sz="2052" i="1">
                              <a:latin typeface="Cambria Math" panose="02040503050406030204" pitchFamily="18" charset="0"/>
                            </a:rPr>
                            <m:t>]</m:t>
                          </m:r>
                        </m:den>
                      </m:f>
                    </m:oMath>
                  </m:oMathPara>
                </a14:m>
                <a:endParaRPr lang="en-US" sz="2052" dirty="0">
                  <a:latin typeface="Arial" panose="020B0604020202020204" pitchFamily="34" charset="0"/>
                </a:endParaRPr>
              </a:p>
            </p:txBody>
          </p:sp>
        </mc:Choice>
        <mc:Fallback xmlns="">
          <p:sp>
            <p:nvSpPr>
              <p:cNvPr id="2" name="TextBox 1">
                <a:extLst>
                  <a:ext uri="{FF2B5EF4-FFF2-40B4-BE49-F238E27FC236}">
                    <a16:creationId xmlns:a16="http://schemas.microsoft.com/office/drawing/2014/main" id="{3A195AC9-ABEC-4B94-B6D5-C6909D458A93}"/>
                  </a:ext>
                </a:extLst>
              </p:cNvPr>
              <p:cNvSpPr txBox="1">
                <a:spLocks noRot="1" noChangeAspect="1" noMove="1" noResize="1" noEditPoints="1" noAdjustHandles="1" noChangeArrowheads="1" noChangeShapeType="1" noTextEdit="1"/>
              </p:cNvSpPr>
              <p:nvPr/>
            </p:nvSpPr>
            <p:spPr>
              <a:xfrm>
                <a:off x="10454481" y="5687823"/>
                <a:ext cx="1476430" cy="669735"/>
              </a:xfrm>
              <a:prstGeom prst="rect">
                <a:avLst/>
              </a:prstGeom>
              <a:blipFill>
                <a:blip r:embed="rId6"/>
                <a:stretch>
                  <a:fillRect/>
                </a:stretch>
              </a:blipFill>
            </p:spPr>
            <p:txBody>
              <a:bodyPr/>
              <a:lstStyle/>
              <a:p>
                <a:r>
                  <a:rPr lang="en-US">
                    <a:noFill/>
                  </a:rPr>
                  <a:t> </a:t>
                </a:r>
              </a:p>
            </p:txBody>
          </p:sp>
        </mc:Fallback>
      </mc:AlternateContent>
      <p:sp>
        <p:nvSpPr>
          <p:cNvPr id="14" name="Arrow: Right 13">
            <a:extLst>
              <a:ext uri="{FF2B5EF4-FFF2-40B4-BE49-F238E27FC236}">
                <a16:creationId xmlns:a16="http://schemas.microsoft.com/office/drawing/2014/main" id="{CCCB9300-3CA6-943F-18BA-4E12586B6169}"/>
              </a:ext>
            </a:extLst>
          </p:cNvPr>
          <p:cNvSpPr/>
          <p:nvPr/>
        </p:nvSpPr>
        <p:spPr>
          <a:xfrm>
            <a:off x="6573232" y="155609"/>
            <a:ext cx="5518269" cy="226662"/>
          </a:xfrm>
          <a:prstGeom prst="rightArrow">
            <a:avLst/>
          </a:prstGeom>
          <a:gradFill flip="none" rotWithShape="1">
            <a:gsLst>
              <a:gs pos="0">
                <a:schemeClr val="accent1">
                  <a:lumMod val="5000"/>
                  <a:lumOff val="95000"/>
                </a:schemeClr>
              </a:gs>
              <a:gs pos="60000">
                <a:schemeClr val="accent1">
                  <a:lumMod val="75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15" name="TextBox 14">
            <a:extLst>
              <a:ext uri="{FF2B5EF4-FFF2-40B4-BE49-F238E27FC236}">
                <a16:creationId xmlns:a16="http://schemas.microsoft.com/office/drawing/2014/main" id="{3A2192E9-AD51-C25E-DA06-A4F5B92A7CFD}"/>
              </a:ext>
            </a:extLst>
          </p:cNvPr>
          <p:cNvSpPr txBox="1"/>
          <p:nvPr/>
        </p:nvSpPr>
        <p:spPr>
          <a:xfrm>
            <a:off x="5546816" y="4757"/>
            <a:ext cx="1032655" cy="408125"/>
          </a:xfrm>
          <a:prstGeom prst="rect">
            <a:avLst/>
          </a:prstGeom>
          <a:noFill/>
        </p:spPr>
        <p:txBody>
          <a:bodyPr wrap="none" rtlCol="0">
            <a:spAutoFit/>
          </a:bodyPr>
          <a:lstStyle/>
          <a:p>
            <a:r>
              <a:rPr lang="en-US" sz="2052" dirty="0">
                <a:latin typeface="Arial" panose="020B0604020202020204" pitchFamily="34" charset="0"/>
              </a:rPr>
              <a:t>[cAMP]</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A362CC3-B8C8-3921-C801-0D6E9366FB8C}"/>
                  </a:ext>
                </a:extLst>
              </p:cNvPr>
              <p:cNvSpPr txBox="1"/>
              <p:nvPr/>
            </p:nvSpPr>
            <p:spPr>
              <a:xfrm>
                <a:off x="10331956" y="4560100"/>
                <a:ext cx="2158924" cy="6583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52" i="1">
                              <a:latin typeface="Cambria Math" panose="02040503050406030204" pitchFamily="18" charset="0"/>
                            </a:rPr>
                          </m:ctrlPr>
                        </m:sSubPr>
                        <m:e>
                          <m:r>
                            <a:rPr lang="en-US" sz="2052" i="1">
                              <a:latin typeface="Cambria Math" panose="02040503050406030204" pitchFamily="18" charset="0"/>
                            </a:rPr>
                            <m:t>𝐾</m:t>
                          </m:r>
                        </m:e>
                        <m:sub>
                          <m:r>
                            <a:rPr lang="en-US" sz="2052" i="1">
                              <a:latin typeface="Cambria Math" panose="02040503050406030204" pitchFamily="18" charset="0"/>
                            </a:rPr>
                            <m:t>𝐸𝑞</m:t>
                          </m:r>
                        </m:sub>
                      </m:sSub>
                      <m:r>
                        <a:rPr lang="en-US" sz="2052" i="1">
                          <a:latin typeface="Cambria Math" panose="02040503050406030204" pitchFamily="18" charset="0"/>
                        </a:rPr>
                        <m:t>=</m:t>
                      </m:r>
                      <m:f>
                        <m:fPr>
                          <m:ctrlPr>
                            <a:rPr lang="en-US" sz="2052" i="1">
                              <a:latin typeface="Cambria Math" panose="02040503050406030204" pitchFamily="18" charset="0"/>
                            </a:rPr>
                          </m:ctrlPr>
                        </m:fPr>
                        <m:num>
                          <m:r>
                            <a:rPr lang="en-US" sz="2052" i="1">
                              <a:latin typeface="Cambria Math" panose="02040503050406030204" pitchFamily="18" charset="0"/>
                            </a:rPr>
                            <m:t>[</m:t>
                          </m:r>
                          <m:r>
                            <a:rPr lang="en-US" sz="2052" i="1">
                              <a:latin typeface="Cambria Math" panose="02040503050406030204" pitchFamily="18" charset="0"/>
                            </a:rPr>
                            <m:t>𝑝𝑟𝑜𝑑𝑢𝑐𝑡𝑠</m:t>
                          </m:r>
                          <m:r>
                            <a:rPr lang="en-US" sz="2052" i="1">
                              <a:latin typeface="Cambria Math" panose="02040503050406030204" pitchFamily="18" charset="0"/>
                            </a:rPr>
                            <m:t>]</m:t>
                          </m:r>
                        </m:num>
                        <m:den>
                          <m:r>
                            <a:rPr lang="en-US" sz="2052" i="1">
                              <a:latin typeface="Cambria Math" panose="02040503050406030204" pitchFamily="18" charset="0"/>
                            </a:rPr>
                            <m:t>[</m:t>
                          </m:r>
                          <m:r>
                            <a:rPr lang="en-US" sz="2052" i="1">
                              <a:latin typeface="Cambria Math" panose="02040503050406030204" pitchFamily="18" charset="0"/>
                            </a:rPr>
                            <m:t>𝑟𝑒𝑎𝑐𝑡𝑎𝑛𝑡𝑠</m:t>
                          </m:r>
                          <m:r>
                            <a:rPr lang="en-US" sz="2052" i="1">
                              <a:latin typeface="Cambria Math" panose="02040503050406030204" pitchFamily="18" charset="0"/>
                            </a:rPr>
                            <m:t>]</m:t>
                          </m:r>
                        </m:den>
                      </m:f>
                    </m:oMath>
                  </m:oMathPara>
                </a14:m>
                <a:endParaRPr lang="en-US" sz="2052" dirty="0">
                  <a:latin typeface="Arial" panose="020B0604020202020204" pitchFamily="34" charset="0"/>
                </a:endParaRPr>
              </a:p>
            </p:txBody>
          </p:sp>
        </mc:Choice>
        <mc:Fallback xmlns="">
          <p:sp>
            <p:nvSpPr>
              <p:cNvPr id="16" name="TextBox 15">
                <a:extLst>
                  <a:ext uri="{FF2B5EF4-FFF2-40B4-BE49-F238E27FC236}">
                    <a16:creationId xmlns:a16="http://schemas.microsoft.com/office/drawing/2014/main" id="{6A362CC3-B8C8-3921-C801-0D6E9366FB8C}"/>
                  </a:ext>
                </a:extLst>
              </p:cNvPr>
              <p:cNvSpPr txBox="1">
                <a:spLocks noRot="1" noChangeAspect="1" noMove="1" noResize="1" noEditPoints="1" noAdjustHandles="1" noChangeArrowheads="1" noChangeShapeType="1" noTextEdit="1"/>
              </p:cNvSpPr>
              <p:nvPr/>
            </p:nvSpPr>
            <p:spPr>
              <a:xfrm>
                <a:off x="10331956" y="4560100"/>
                <a:ext cx="2158924" cy="658385"/>
              </a:xfrm>
              <a:prstGeom prst="rect">
                <a:avLst/>
              </a:prstGeom>
              <a:blipFill>
                <a:blip r:embed="rId7"/>
                <a:stretch>
                  <a:fillRect/>
                </a:stretch>
              </a:blipFill>
            </p:spPr>
            <p:txBody>
              <a:bodyPr/>
              <a:lstStyle/>
              <a:p>
                <a:r>
                  <a:rPr lang="en-US">
                    <a:noFill/>
                  </a:rPr>
                  <a:t> </a:t>
                </a:r>
              </a:p>
            </p:txBody>
          </p:sp>
        </mc:Fallback>
      </mc:AlternateContent>
      <p:sp>
        <p:nvSpPr>
          <p:cNvPr id="17" name="Date Placeholder 16">
            <a:extLst>
              <a:ext uri="{FF2B5EF4-FFF2-40B4-BE49-F238E27FC236}">
                <a16:creationId xmlns:a16="http://schemas.microsoft.com/office/drawing/2014/main" id="{27FE17F5-3913-672D-2E33-72EF6CD645C7}"/>
              </a:ext>
            </a:extLst>
          </p:cNvPr>
          <p:cNvSpPr>
            <a:spLocks noGrp="1"/>
          </p:cNvSpPr>
          <p:nvPr>
            <p:ph type="dt" sz="half" idx="10"/>
          </p:nvPr>
        </p:nvSpPr>
        <p:spPr/>
        <p:txBody>
          <a:bodyPr/>
          <a:lstStyle/>
          <a:p>
            <a:fld id="{1E93F508-6439-4DE0-AD26-69FA734294C8}" type="datetime1">
              <a:rPr lang="en-US" smtClean="0"/>
              <a:t>1/25/2025</a:t>
            </a:fld>
            <a:endParaRPr lang="en-US"/>
          </a:p>
        </p:txBody>
      </p:sp>
      <p:sp>
        <p:nvSpPr>
          <p:cNvPr id="18" name="Footer Placeholder 17">
            <a:extLst>
              <a:ext uri="{FF2B5EF4-FFF2-40B4-BE49-F238E27FC236}">
                <a16:creationId xmlns:a16="http://schemas.microsoft.com/office/drawing/2014/main" id="{282A0408-3FE2-CAF7-5021-5589C676AF47}"/>
              </a:ext>
            </a:extLst>
          </p:cNvPr>
          <p:cNvSpPr>
            <a:spLocks noGrp="1"/>
          </p:cNvSpPr>
          <p:nvPr>
            <p:ph type="ftr" sz="quarter" idx="11"/>
          </p:nvPr>
        </p:nvSpPr>
        <p:spPr/>
        <p:txBody>
          <a:bodyPr/>
          <a:lstStyle/>
          <a:p>
            <a:r>
              <a:rPr lang="en-US"/>
              <a:t>Drugs and Disease Spring 2025 - Lecture 3</a:t>
            </a:r>
          </a:p>
        </p:txBody>
      </p:sp>
      <p:sp>
        <p:nvSpPr>
          <p:cNvPr id="19" name="Slide Number Placeholder 18">
            <a:extLst>
              <a:ext uri="{FF2B5EF4-FFF2-40B4-BE49-F238E27FC236}">
                <a16:creationId xmlns:a16="http://schemas.microsoft.com/office/drawing/2014/main" id="{4B28D6DA-8130-2711-C8C3-59949039BA48}"/>
              </a:ext>
            </a:extLst>
          </p:cNvPr>
          <p:cNvSpPr>
            <a:spLocks noGrp="1"/>
          </p:cNvSpPr>
          <p:nvPr>
            <p:ph type="sldNum" sz="quarter" idx="12"/>
          </p:nvPr>
        </p:nvSpPr>
        <p:spPr/>
        <p:txBody>
          <a:bodyPr/>
          <a:lstStyle/>
          <a:p>
            <a:fld id="{DC3BB032-4020-48F4-953B-341806DC4A2B}" type="slidenum">
              <a:rPr lang="en-US" smtClean="0"/>
              <a:t>9</a:t>
            </a:fld>
            <a:endParaRPr lang="en-US"/>
          </a:p>
        </p:txBody>
      </p:sp>
    </p:spTree>
    <p:extLst>
      <p:ext uri="{BB962C8B-B14F-4D97-AF65-F5344CB8AC3E}">
        <p14:creationId xmlns:p14="http://schemas.microsoft.com/office/powerpoint/2010/main" val="17651649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2000" dirty="0" smtClean="0">
            <a:latin typeface="Arial" panose="020B0604020202020204" pitchFamily="34" charset="0"/>
            <a:cs typeface="Arial" panose="020B060402020202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3202</TotalTime>
  <Words>7916</Words>
  <Application>Microsoft Office PowerPoint</Application>
  <PresentationFormat>Custom</PresentationFormat>
  <Paragraphs>1203</Paragraphs>
  <Slides>67</Slides>
  <Notes>37</Notes>
  <HiddenSlides>0</HiddenSlides>
  <MMClips>2</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67</vt:i4>
      </vt:variant>
    </vt:vector>
  </HeadingPairs>
  <TitlesOfParts>
    <vt:vector size="78" baseType="lpstr">
      <vt:lpstr>Arial</vt:lpstr>
      <vt:lpstr>Calibri</vt:lpstr>
      <vt:lpstr>Cambria Math</vt:lpstr>
      <vt:lpstr>Comic Sans MS</vt:lpstr>
      <vt:lpstr>Courier New</vt:lpstr>
      <vt:lpstr>Symbol</vt:lpstr>
      <vt:lpstr>Times</vt:lpstr>
      <vt:lpstr>Times New Roman</vt:lpstr>
      <vt:lpstr>Office Theme</vt:lpstr>
      <vt:lpstr>MDLDrawObject Class</vt:lpstr>
      <vt:lpstr>Image</vt:lpstr>
      <vt:lpstr>PowerPoint Presentation</vt:lpstr>
      <vt:lpstr>Summary - Interactions that Stabilize Folded Proteins.</vt:lpstr>
      <vt:lpstr>PowerPoint Presentation</vt:lpstr>
      <vt:lpstr>PowerPoint Presentation</vt:lpstr>
      <vt:lpstr>Prions are improperly folded proteins that cause neurodegenerative diseases</vt:lpstr>
      <vt:lpstr>PowerPoint Presentation</vt:lpstr>
      <vt:lpstr>Ligand Binding: Most Proteins Bind to Other Molecules in Biological Interactions: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Enzymes Increase Rates?</vt:lpstr>
      <vt:lpstr>PowerPoint Presentation</vt:lpstr>
      <vt:lpstr>PowerPoint Presentation</vt:lpstr>
      <vt:lpstr>PowerPoint Presentation</vt:lpstr>
      <vt:lpstr>PowerPoint Presentation</vt:lpstr>
      <vt:lpstr>Carbohydrates</vt:lpstr>
      <vt:lpstr>3 ways simple sugars (monosaccharides) differ from each other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Polysaccharides as Structural Molecules</vt:lpstr>
      <vt:lpstr>PowerPoint Presentation</vt:lpstr>
      <vt:lpstr>PowerPoint Presentation</vt:lpstr>
      <vt:lpstr>PowerPoint Presentation</vt:lpstr>
      <vt:lpstr>PowerPoint Presentation</vt:lpstr>
      <vt:lpstr>PowerPoint Presentation</vt:lpstr>
      <vt:lpstr>PowerPoint Presentation</vt:lpstr>
      <vt:lpstr>The Genetic Code – Converting a DNA/RNA Sequence to a Protein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Size Determination of Fragments from DNA Sequencing Capillary Electrophoresis</vt:lpstr>
      <vt:lpstr>PowerPoint Presentation</vt:lpstr>
      <vt:lpstr>PowerPoint Presentation</vt:lpstr>
      <vt:lpstr>PowerPoint Presentation</vt:lpstr>
      <vt:lpstr>PowerPoint Presentation</vt:lpstr>
      <vt:lpstr>PowerPoint Presentation</vt:lpstr>
      <vt:lpstr>Polymerase Chain Reaction - PCR</vt:lpstr>
      <vt:lpstr>Polymerase Chain Reaction</vt:lpstr>
      <vt:lpstr>PCR – Primer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PCR Applications – Identification of Individuals</vt:lpstr>
      <vt:lpstr>Size Determination of PCR products - Agarose Gel Electrophoresis.</vt:lpstr>
      <vt:lpstr>Short Tandem Repeats to Test Paternity</vt:lpstr>
    </vt:vector>
  </TitlesOfParts>
  <Company>Carnegie Mellon University in Qatar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Hovis</dc:creator>
  <cp:lastModifiedBy>Gordon Stephen Rule</cp:lastModifiedBy>
  <cp:revision>204</cp:revision>
  <cp:lastPrinted>2018-09-02T10:14:33Z</cp:lastPrinted>
  <dcterms:created xsi:type="dcterms:W3CDTF">2011-08-23T09:25:13Z</dcterms:created>
  <dcterms:modified xsi:type="dcterms:W3CDTF">2025-01-25T12:53:40Z</dcterms:modified>
</cp:coreProperties>
</file>