
<file path=[Content_Types].xml><?xml version="1.0" encoding="utf-8"?>
<Types xmlns="http://schemas.openxmlformats.org/package/2006/content-types">
  <Default Extension="bin" ContentType="application/vnd.openxmlformats-officedocument.oleObject"/>
  <Default Extension="emf" ContentType="image/x-emf"/>
  <Default Extension="gif" ContentType="video/unknown"/>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1.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01.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ink/ink3.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8" r:id="rId2"/>
    <p:sldId id="338" r:id="rId3"/>
    <p:sldId id="596" r:id="rId4"/>
    <p:sldId id="597" r:id="rId5"/>
    <p:sldId id="379" r:id="rId6"/>
    <p:sldId id="374" r:id="rId7"/>
    <p:sldId id="265" r:id="rId8"/>
    <p:sldId id="276" r:id="rId9"/>
    <p:sldId id="577" r:id="rId10"/>
    <p:sldId id="308" r:id="rId11"/>
    <p:sldId id="583" r:id="rId12"/>
    <p:sldId id="316" r:id="rId13"/>
    <p:sldId id="337" r:id="rId14"/>
    <p:sldId id="263" r:id="rId15"/>
    <p:sldId id="431" r:id="rId16"/>
    <p:sldId id="432" r:id="rId17"/>
    <p:sldId id="272" r:id="rId18"/>
    <p:sldId id="312" r:id="rId19"/>
    <p:sldId id="323" r:id="rId20"/>
    <p:sldId id="348" r:id="rId21"/>
    <p:sldId id="305" r:id="rId22"/>
    <p:sldId id="585" r:id="rId23"/>
    <p:sldId id="300" r:id="rId24"/>
    <p:sldId id="328" r:id="rId25"/>
    <p:sldId id="436" r:id="rId26"/>
    <p:sldId id="311" r:id="rId27"/>
    <p:sldId id="600" r:id="rId28"/>
    <p:sldId id="601" r:id="rId29"/>
    <p:sldId id="439" r:id="rId30"/>
    <p:sldId id="369" r:id="rId31"/>
    <p:sldId id="355" r:id="rId32"/>
    <p:sldId id="297" r:id="rId33"/>
    <p:sldId id="364" r:id="rId34"/>
    <p:sldId id="365" r:id="rId35"/>
    <p:sldId id="366" r:id="rId36"/>
    <p:sldId id="370" r:id="rId37"/>
    <p:sldId id="358" r:id="rId38"/>
    <p:sldId id="359" r:id="rId39"/>
    <p:sldId id="472" r:id="rId40"/>
    <p:sldId id="377" r:id="rId41"/>
    <p:sldId id="474" r:id="rId42"/>
    <p:sldId id="586" r:id="rId43"/>
    <p:sldId id="475" r:id="rId44"/>
    <p:sldId id="256" r:id="rId45"/>
    <p:sldId id="375" r:id="rId46"/>
    <p:sldId id="352" r:id="rId47"/>
    <p:sldId id="437" r:id="rId48"/>
    <p:sldId id="356" r:id="rId49"/>
    <p:sldId id="394" r:id="rId50"/>
    <p:sldId id="587" r:id="rId51"/>
    <p:sldId id="588" r:id="rId52"/>
    <p:sldId id="589" r:id="rId53"/>
    <p:sldId id="590" r:id="rId54"/>
    <p:sldId id="457" r:id="rId55"/>
    <p:sldId id="435" r:id="rId56"/>
    <p:sldId id="396" r:id="rId57"/>
    <p:sldId id="397" r:id="rId58"/>
  </p:sldIdLst>
  <p:sldSz cx="12984163" cy="7407275"/>
  <p:notesSz cx="9296400" cy="7010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01" autoAdjust="0"/>
    <p:restoredTop sz="95099" autoAdjust="0"/>
  </p:normalViewPr>
  <p:slideViewPr>
    <p:cSldViewPr>
      <p:cViewPr varScale="1">
        <p:scale>
          <a:sx n="77" d="100"/>
          <a:sy n="77" d="100"/>
        </p:scale>
        <p:origin x="1167" y="48"/>
      </p:cViewPr>
      <p:guideLst>
        <p:guide orient="horz" pos="2333"/>
        <p:guide pos="409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le\Desktop\andrew_www\F2020_HMB\Lectures\binding_curv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aseline="0" dirty="0">
                <a:solidFill>
                  <a:schemeClr val="tx1"/>
                </a:solidFill>
                <a:latin typeface="Arial" panose="020B0604020202020204" pitchFamily="34" charset="0"/>
              </a:rPr>
              <a:t>Ligand Binding</a:t>
            </a:r>
          </a:p>
        </c:rich>
      </c:tx>
      <c:layout>
        <c:manualLayout>
          <c:xMode val="edge"/>
          <c:yMode val="edge"/>
          <c:x val="0.36208333333333342"/>
          <c:y val="4.878047888273498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0649606299213"/>
          <c:y val="0.13031345102429867"/>
          <c:w val="0.7476712598425197"/>
          <c:h val="0.71519417204627811"/>
        </c:manualLayout>
      </c:layout>
      <c:scatterChart>
        <c:scatterStyle val="smoothMarker"/>
        <c:varyColors val="0"/>
        <c:ser>
          <c:idx val="0"/>
          <c:order val="0"/>
          <c:tx>
            <c:strRef>
              <c:f>Sheet1!$B$1</c:f>
              <c:strCache>
                <c:ptCount val="1"/>
                <c:pt idx="0">
                  <c:v>L1</c:v>
                </c:pt>
              </c:strCache>
            </c:strRef>
          </c:tx>
          <c:spPr>
            <a:ln w="25400" cap="rnd">
              <a:solidFill>
                <a:schemeClr val="accent1"/>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Sheet1!$B$2:$B$52</c:f>
              <c:numCache>
                <c:formatCode>General</c:formatCode>
                <c:ptCount val="51"/>
                <c:pt idx="0">
                  <c:v>0</c:v>
                </c:pt>
                <c:pt idx="1">
                  <c:v>0.5</c:v>
                </c:pt>
                <c:pt idx="2">
                  <c:v>0.66666666666666663</c:v>
                </c:pt>
                <c:pt idx="3">
                  <c:v>0.75</c:v>
                </c:pt>
                <c:pt idx="4">
                  <c:v>0.8</c:v>
                </c:pt>
                <c:pt idx="5">
                  <c:v>0.83333333333333337</c:v>
                </c:pt>
                <c:pt idx="6">
                  <c:v>0.8571428571428571</c:v>
                </c:pt>
                <c:pt idx="7">
                  <c:v>0.875</c:v>
                </c:pt>
                <c:pt idx="8">
                  <c:v>0.88888888888888884</c:v>
                </c:pt>
                <c:pt idx="9">
                  <c:v>0.9</c:v>
                </c:pt>
                <c:pt idx="10">
                  <c:v>0.90909090909090906</c:v>
                </c:pt>
                <c:pt idx="11">
                  <c:v>0.91666666666666663</c:v>
                </c:pt>
                <c:pt idx="12">
                  <c:v>0.92307692307692313</c:v>
                </c:pt>
                <c:pt idx="13">
                  <c:v>0.9285714285714286</c:v>
                </c:pt>
                <c:pt idx="14">
                  <c:v>0.93333333333333335</c:v>
                </c:pt>
                <c:pt idx="15">
                  <c:v>0.9375</c:v>
                </c:pt>
                <c:pt idx="16">
                  <c:v>0.94117647058823528</c:v>
                </c:pt>
                <c:pt idx="17">
                  <c:v>0.94444444444444442</c:v>
                </c:pt>
                <c:pt idx="18">
                  <c:v>0.94736842105263153</c:v>
                </c:pt>
                <c:pt idx="19">
                  <c:v>0.95</c:v>
                </c:pt>
                <c:pt idx="20">
                  <c:v>0.95238095238095233</c:v>
                </c:pt>
                <c:pt idx="21">
                  <c:v>0.95454545454545459</c:v>
                </c:pt>
                <c:pt idx="22">
                  <c:v>0.95652173913043481</c:v>
                </c:pt>
                <c:pt idx="23">
                  <c:v>0.95833333333333337</c:v>
                </c:pt>
                <c:pt idx="24">
                  <c:v>0.96</c:v>
                </c:pt>
                <c:pt idx="25">
                  <c:v>0.96153846153846156</c:v>
                </c:pt>
                <c:pt idx="26">
                  <c:v>0.96296296296296291</c:v>
                </c:pt>
                <c:pt idx="27">
                  <c:v>0.9642857142857143</c:v>
                </c:pt>
                <c:pt idx="28">
                  <c:v>0.96551724137931039</c:v>
                </c:pt>
                <c:pt idx="29">
                  <c:v>0.96666666666666667</c:v>
                </c:pt>
                <c:pt idx="30">
                  <c:v>0.967741935483871</c:v>
                </c:pt>
                <c:pt idx="31">
                  <c:v>0.96875</c:v>
                </c:pt>
                <c:pt idx="32">
                  <c:v>0.96969696969696972</c:v>
                </c:pt>
                <c:pt idx="33">
                  <c:v>0.97058823529411764</c:v>
                </c:pt>
                <c:pt idx="34">
                  <c:v>0.97142857142857142</c:v>
                </c:pt>
                <c:pt idx="35">
                  <c:v>0.97222222222222221</c:v>
                </c:pt>
                <c:pt idx="36">
                  <c:v>0.97297297297297303</c:v>
                </c:pt>
                <c:pt idx="37">
                  <c:v>0.97368421052631582</c:v>
                </c:pt>
                <c:pt idx="38">
                  <c:v>0.97435897435897434</c:v>
                </c:pt>
                <c:pt idx="39">
                  <c:v>0.97499999999999998</c:v>
                </c:pt>
                <c:pt idx="40">
                  <c:v>0.97560975609756095</c:v>
                </c:pt>
                <c:pt idx="41">
                  <c:v>0.97619047619047616</c:v>
                </c:pt>
                <c:pt idx="42">
                  <c:v>0.97674418604651159</c:v>
                </c:pt>
                <c:pt idx="43">
                  <c:v>0.97727272727272729</c:v>
                </c:pt>
                <c:pt idx="44">
                  <c:v>0.97777777777777775</c:v>
                </c:pt>
                <c:pt idx="45">
                  <c:v>0.97826086956521741</c:v>
                </c:pt>
                <c:pt idx="46">
                  <c:v>0.97872340425531912</c:v>
                </c:pt>
                <c:pt idx="47">
                  <c:v>0.97916666666666663</c:v>
                </c:pt>
                <c:pt idx="48">
                  <c:v>0.97959183673469385</c:v>
                </c:pt>
                <c:pt idx="49">
                  <c:v>0.98</c:v>
                </c:pt>
                <c:pt idx="50">
                  <c:v>0.98039215686274506</c:v>
                </c:pt>
              </c:numCache>
            </c:numRef>
          </c:yVal>
          <c:smooth val="1"/>
          <c:extLst>
            <c:ext xmlns:c16="http://schemas.microsoft.com/office/drawing/2014/chart" uri="{C3380CC4-5D6E-409C-BE32-E72D297353CC}">
              <c16:uniqueId val="{00000000-E6B1-46AE-AC46-AB7F139C8F7F}"/>
            </c:ext>
          </c:extLst>
        </c:ser>
        <c:ser>
          <c:idx val="1"/>
          <c:order val="1"/>
          <c:tx>
            <c:strRef>
              <c:f>Sheet1!$C$1</c:f>
              <c:strCache>
                <c:ptCount val="1"/>
                <c:pt idx="0">
                  <c:v>L2</c:v>
                </c:pt>
              </c:strCache>
            </c:strRef>
          </c:tx>
          <c:spPr>
            <a:ln w="25400" cap="rnd">
              <a:solidFill>
                <a:schemeClr val="accent2"/>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Sheet1!$C$2:$C$52</c:f>
              <c:numCache>
                <c:formatCode>General</c:formatCode>
                <c:ptCount val="51"/>
                <c:pt idx="0">
                  <c:v>0</c:v>
                </c:pt>
                <c:pt idx="1">
                  <c:v>9.0909090909090912E-2</c:v>
                </c:pt>
                <c:pt idx="2">
                  <c:v>0.16666666666666666</c:v>
                </c:pt>
                <c:pt idx="3">
                  <c:v>0.23076923076923078</c:v>
                </c:pt>
                <c:pt idx="4">
                  <c:v>0.2857142857142857</c:v>
                </c:pt>
                <c:pt idx="5">
                  <c:v>0.33333333333333331</c:v>
                </c:pt>
                <c:pt idx="6">
                  <c:v>0.375</c:v>
                </c:pt>
                <c:pt idx="7">
                  <c:v>0.41176470588235292</c:v>
                </c:pt>
                <c:pt idx="8">
                  <c:v>0.44444444444444442</c:v>
                </c:pt>
                <c:pt idx="9">
                  <c:v>0.47368421052631576</c:v>
                </c:pt>
                <c:pt idx="10">
                  <c:v>0.5</c:v>
                </c:pt>
                <c:pt idx="11">
                  <c:v>0.52380952380952384</c:v>
                </c:pt>
                <c:pt idx="12">
                  <c:v>0.54545454545454541</c:v>
                </c:pt>
                <c:pt idx="13">
                  <c:v>0.56521739130434778</c:v>
                </c:pt>
                <c:pt idx="14">
                  <c:v>0.58333333333333337</c:v>
                </c:pt>
                <c:pt idx="15">
                  <c:v>0.6</c:v>
                </c:pt>
                <c:pt idx="16">
                  <c:v>0.61538461538461542</c:v>
                </c:pt>
                <c:pt idx="17">
                  <c:v>0.62962962962962965</c:v>
                </c:pt>
                <c:pt idx="18">
                  <c:v>0.6428571428571429</c:v>
                </c:pt>
                <c:pt idx="19">
                  <c:v>0.65517241379310343</c:v>
                </c:pt>
                <c:pt idx="20">
                  <c:v>0.66666666666666663</c:v>
                </c:pt>
                <c:pt idx="21">
                  <c:v>0.67741935483870963</c:v>
                </c:pt>
                <c:pt idx="22">
                  <c:v>0.6875</c:v>
                </c:pt>
                <c:pt idx="23">
                  <c:v>0.69696969696969702</c:v>
                </c:pt>
                <c:pt idx="24">
                  <c:v>0.70588235294117652</c:v>
                </c:pt>
                <c:pt idx="25">
                  <c:v>0.7142857142857143</c:v>
                </c:pt>
                <c:pt idx="26">
                  <c:v>0.72222222222222221</c:v>
                </c:pt>
                <c:pt idx="27">
                  <c:v>0.72972972972972971</c:v>
                </c:pt>
                <c:pt idx="28">
                  <c:v>0.73684210526315785</c:v>
                </c:pt>
                <c:pt idx="29">
                  <c:v>0.74358974358974361</c:v>
                </c:pt>
                <c:pt idx="30">
                  <c:v>0.75</c:v>
                </c:pt>
                <c:pt idx="31">
                  <c:v>0.75609756097560976</c:v>
                </c:pt>
                <c:pt idx="32">
                  <c:v>0.76190476190476186</c:v>
                </c:pt>
                <c:pt idx="33">
                  <c:v>0.76744186046511631</c:v>
                </c:pt>
                <c:pt idx="34">
                  <c:v>0.77272727272727271</c:v>
                </c:pt>
                <c:pt idx="35">
                  <c:v>0.77777777777777779</c:v>
                </c:pt>
                <c:pt idx="36">
                  <c:v>0.78260869565217395</c:v>
                </c:pt>
                <c:pt idx="37">
                  <c:v>0.78723404255319152</c:v>
                </c:pt>
                <c:pt idx="38">
                  <c:v>0.79166666666666663</c:v>
                </c:pt>
                <c:pt idx="39">
                  <c:v>0.79591836734693877</c:v>
                </c:pt>
                <c:pt idx="40">
                  <c:v>0.8</c:v>
                </c:pt>
                <c:pt idx="41">
                  <c:v>0.80392156862745101</c:v>
                </c:pt>
                <c:pt idx="42">
                  <c:v>0.80769230769230771</c:v>
                </c:pt>
                <c:pt idx="43">
                  <c:v>0.81132075471698117</c:v>
                </c:pt>
                <c:pt idx="44">
                  <c:v>0.81481481481481477</c:v>
                </c:pt>
                <c:pt idx="45">
                  <c:v>0.81818181818181823</c:v>
                </c:pt>
                <c:pt idx="46">
                  <c:v>0.8214285714285714</c:v>
                </c:pt>
                <c:pt idx="47">
                  <c:v>0.82456140350877194</c:v>
                </c:pt>
                <c:pt idx="48">
                  <c:v>0.82758620689655171</c:v>
                </c:pt>
                <c:pt idx="49">
                  <c:v>0.83050847457627119</c:v>
                </c:pt>
                <c:pt idx="50">
                  <c:v>0.83333333333333337</c:v>
                </c:pt>
              </c:numCache>
            </c:numRef>
          </c:yVal>
          <c:smooth val="1"/>
          <c:extLst>
            <c:ext xmlns:c16="http://schemas.microsoft.com/office/drawing/2014/chart" uri="{C3380CC4-5D6E-409C-BE32-E72D297353CC}">
              <c16:uniqueId val="{00000001-E6B1-46AE-AC46-AB7F139C8F7F}"/>
            </c:ext>
          </c:extLst>
        </c:ser>
        <c:dLbls>
          <c:showLegendKey val="0"/>
          <c:showVal val="0"/>
          <c:showCatName val="0"/>
          <c:showSerName val="0"/>
          <c:showPercent val="0"/>
          <c:showBubbleSize val="0"/>
        </c:dLbls>
        <c:axId val="1983223648"/>
        <c:axId val="1975136672"/>
      </c:scatterChart>
      <c:valAx>
        <c:axId val="1983223648"/>
        <c:scaling>
          <c:orientation val="minMax"/>
          <c:max val="50"/>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[Ligand]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75136672"/>
        <c:crosses val="autoZero"/>
        <c:crossBetween val="midCat"/>
        <c:majorUnit val="5"/>
        <c:minorUnit val="1"/>
      </c:valAx>
      <c:valAx>
        <c:axId val="1975136672"/>
        <c:scaling>
          <c:orientation val="minMax"/>
          <c:max val="1"/>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aseline="0" dirty="0">
                    <a:solidFill>
                      <a:schemeClr val="tx1"/>
                    </a:solidFill>
                    <a:latin typeface="Arial" panose="020B0604020202020204" pitchFamily="34" charset="0"/>
                  </a:rPr>
                  <a:t>Fraction Bound</a:t>
                </a:r>
              </a:p>
            </c:rich>
          </c:tx>
          <c:layout>
            <c:manualLayout>
              <c:xMode val="edge"/>
              <c:yMode val="edge"/>
              <c:x val="2.7777777777777776E-2"/>
              <c:y val="0.3254946393292741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3223648"/>
        <c:crosses val="autoZero"/>
        <c:crossBetween val="midCat"/>
      </c:valAx>
      <c:spPr>
        <a:noFill/>
        <a:ln>
          <a:noFill/>
        </a:ln>
        <a:effectLst/>
      </c:spPr>
    </c:plotArea>
    <c:legend>
      <c:legendPos val="b"/>
      <c:layout>
        <c:manualLayout>
          <c:xMode val="edge"/>
          <c:yMode val="edge"/>
          <c:x val="0.55051656824146977"/>
          <c:y val="0.43670124709388514"/>
          <c:w val="0.2465336832895888"/>
          <c:h val="7.0984045167031537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14:07:19.143"/>
    </inkml:context>
    <inkml:brush xml:id="br0">
      <inkml:brushProperty name="width" value="0.05" units="cm"/>
      <inkml:brushProperty name="height" value="0.05" units="cm"/>
      <inkml:brushProperty name="color" value="#FF0066"/>
    </inkml:brush>
  </inkml:definitions>
  <inkml:trace contextRef="#ctx0" brushRef="#br0">19 0 744,'3'91'1502,"-12"-95"7132,-2 15-7330,9-4-1333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5.615"/>
    </inkml:context>
    <inkml:brush xml:id="br0">
      <inkml:brushProperty name="width" value="0.05" units="cm"/>
      <inkml:brushProperty name="height" value="0.05" units="cm"/>
      <inkml:brushProperty name="color" value="#66CC00"/>
    </inkml:brush>
  </inkml:definitions>
  <inkml:trace contextRef="#ctx0" brushRef="#br0">62 12 3865,'-14'12'2368,"-7"-12"-167,7 0-377,2-9-816,12 0-207,6 3-353,23 6-200,17 6-192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6.413"/>
    </inkml:context>
    <inkml:brush xml:id="br0">
      <inkml:brushProperty name="width" value="0.05" units="cm"/>
      <inkml:brushProperty name="height" value="0.05" units="cm"/>
      <inkml:brushProperty name="color" value="#66CC00"/>
    </inkml:brush>
  </inkml:definitions>
  <inkml:trace contextRef="#ctx0" brushRef="#br0">40 16 8874,'-20'-12'3425,"1"9"-2713,24 13-440,-5-10-344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159" cy="3505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66134" y="0"/>
            <a:ext cx="4028159" cy="3505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1/24/2025</a:t>
            </a:fld>
            <a:endParaRPr lang="en-US" dirty="0"/>
          </a:p>
        </p:txBody>
      </p:sp>
      <p:sp>
        <p:nvSpPr>
          <p:cNvPr id="4" name="Slide Image Placeholder 3"/>
          <p:cNvSpPr>
            <a:spLocks noGrp="1" noRot="1" noChangeAspect="1"/>
          </p:cNvSpPr>
          <p:nvPr>
            <p:ph type="sldImg" idx="2"/>
          </p:nvPr>
        </p:nvSpPr>
        <p:spPr>
          <a:xfrm>
            <a:off x="2344738" y="527050"/>
            <a:ext cx="4606925" cy="262890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930064" y="3329940"/>
            <a:ext cx="7436277" cy="31546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79"/>
            <a:ext cx="4028159" cy="3505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66134" y="6658679"/>
            <a:ext cx="4028159" cy="3505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Hydrogen_bonds" TargetMode="External"/><Relationship Id="rId13" Type="http://schemas.openxmlformats.org/officeDocument/2006/relationships/hyperlink" Target="http://en.wikipedia.org/wiki/Keesom_force" TargetMode="External"/><Relationship Id="rId18" Type="http://schemas.openxmlformats.org/officeDocument/2006/relationships/hyperlink" Target="http://en.wikipedia.org/wiki/London_dispersion_force#Quantum_mechanical_theory_of_dispersion_forces" TargetMode="External"/><Relationship Id="rId3" Type="http://schemas.openxmlformats.org/officeDocument/2006/relationships/hyperlink" Target="http://en.wikipedia.org/wiki/Netherlands" TargetMode="External"/><Relationship Id="rId21" Type="http://schemas.openxmlformats.org/officeDocument/2006/relationships/hyperlink" Target="http://en.wikipedia.org/wiki/Ionic_pair" TargetMode="External"/><Relationship Id="rId7" Type="http://schemas.openxmlformats.org/officeDocument/2006/relationships/hyperlink" Target="http://en.wikipedia.org/wiki/Covalent_bond" TargetMode="External"/><Relationship Id="rId12" Type="http://schemas.openxmlformats.org/officeDocument/2006/relationships/hyperlink" Target="http://en.wikipedia.org/wiki/Molecular_dipole_moment" TargetMode="External"/><Relationship Id="rId17" Type="http://schemas.openxmlformats.org/officeDocument/2006/relationships/hyperlink" Target="http://en.wikipedia.org/wiki/Electron_density" TargetMode="External"/><Relationship Id="rId2" Type="http://schemas.openxmlformats.org/officeDocument/2006/relationships/slide" Target="../slides/slide21.xml"/><Relationship Id="rId16" Type="http://schemas.openxmlformats.org/officeDocument/2006/relationships/hyperlink" Target="http://en.wikipedia.org/wiki/Electronic_correlation" TargetMode="External"/><Relationship Id="rId20" Type="http://schemas.openxmlformats.org/officeDocument/2006/relationships/hyperlink" Target="http://en.wikipedia.org/wiki/Condensed_matter" TargetMode="External"/><Relationship Id="rId1" Type="http://schemas.openxmlformats.org/officeDocument/2006/relationships/notesMaster" Target="../notesMasters/notesMaster1.xml"/><Relationship Id="rId6" Type="http://schemas.openxmlformats.org/officeDocument/2006/relationships/hyperlink" Target="http://en.wikipedia.org/wiki/Molecule" TargetMode="External"/><Relationship Id="rId11" Type="http://schemas.openxmlformats.org/officeDocument/2006/relationships/hyperlink" Target="http://en.wikipedia.org/wiki/Van_der_Waals_force#cite_note-1" TargetMode="External"/><Relationship Id="rId5" Type="http://schemas.openxmlformats.org/officeDocument/2006/relationships/hyperlink" Target="http://en.wikipedia.org/wiki/Johannes_Diderik_van_der_Waals" TargetMode="External"/><Relationship Id="rId15" Type="http://schemas.openxmlformats.org/officeDocument/2006/relationships/hyperlink" Target="http://en.wikipedia.org/wiki/London_dispersion_force" TargetMode="External"/><Relationship Id="rId10" Type="http://schemas.openxmlformats.org/officeDocument/2006/relationships/hyperlink" Target="http://en.wikipedia.org/wiki/Ion" TargetMode="External"/><Relationship Id="rId19" Type="http://schemas.openxmlformats.org/officeDocument/2006/relationships/hyperlink" Target="http://en.wikipedia.org/wiki/Dipole#Molecular_dipoles" TargetMode="External"/><Relationship Id="rId4" Type="http://schemas.openxmlformats.org/officeDocument/2006/relationships/hyperlink" Target="http://en.wikipedia.org/wiki/Scientist" TargetMode="External"/><Relationship Id="rId9" Type="http://schemas.openxmlformats.org/officeDocument/2006/relationships/hyperlink" Target="http://en.wikipedia.org/wiki/Electrostatic_interaction" TargetMode="External"/><Relationship Id="rId14" Type="http://schemas.openxmlformats.org/officeDocument/2006/relationships/hyperlink" Target="http://en.wikipedia.org/wiki/Debye_force" TargetMode="External"/><Relationship Id="rId22" Type="http://schemas.openxmlformats.org/officeDocument/2006/relationships/hyperlink" Target="http://en.wikipedia.org/wiki/Hydrogen_bon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Residue_(biochemistry)" TargetMode="External"/><Relationship Id="rId3" Type="http://schemas.openxmlformats.org/officeDocument/2006/relationships/hyperlink" Target="https://en.wikipedia.org/wiki/Helix" TargetMode="External"/><Relationship Id="rId7" Type="http://schemas.openxmlformats.org/officeDocument/2006/relationships/hyperlink" Target="https://en.wikipedia.org/wiki/Amino_aci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Carbonyl" TargetMode="External"/><Relationship Id="rId5" Type="http://schemas.openxmlformats.org/officeDocument/2006/relationships/hyperlink" Target="https://en.wikipedia.org/wiki/Hydrogen_bond" TargetMode="External"/><Relationship Id="rId4" Type="http://schemas.openxmlformats.org/officeDocument/2006/relationships/hyperlink" Target="https://en.wikipedia.org/wiki/Amino"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Hydrogen_bon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6A477-FDE8-4E86-8AEE-486C56D56DDF}" type="slidenum">
              <a:rPr lang="en-US"/>
              <a:pPr/>
              <a:t>21</a:t>
            </a:fld>
            <a:endParaRPr lang="en-US" dirty="0"/>
          </a:p>
        </p:txBody>
      </p:sp>
      <p:sp>
        <p:nvSpPr>
          <p:cNvPr id="182274" name="Rectangle 2"/>
          <p:cNvSpPr>
            <a:spLocks noGrp="1" noRot="1" noChangeAspect="1" noChangeArrowheads="1" noTextEdit="1"/>
          </p:cNvSpPr>
          <p:nvPr>
            <p:ph type="sldImg"/>
          </p:nvPr>
        </p:nvSpPr>
        <p:spPr>
          <a:xfrm>
            <a:off x="449263" y="698500"/>
            <a:ext cx="6111875" cy="3486150"/>
          </a:xfrm>
          <a:ln/>
        </p:spPr>
      </p:sp>
      <p:sp>
        <p:nvSpPr>
          <p:cNvPr id="182275" name="Rectangle 3"/>
          <p:cNvSpPr>
            <a:spLocks noGrp="1" noChangeArrowheads="1"/>
          </p:cNvSpPr>
          <p:nvPr>
            <p:ph type="body" idx="1"/>
          </p:nvPr>
        </p:nvSpPr>
        <p:spPr/>
        <p:txBody>
          <a:bodyPr/>
          <a:lstStyle/>
          <a:p>
            <a:r>
              <a:rPr lang="en-US" b="1" dirty="0"/>
              <a:t>van der Waals force</a:t>
            </a:r>
            <a:r>
              <a:rPr lang="en-US" dirty="0"/>
              <a:t> (or </a:t>
            </a:r>
            <a:r>
              <a:rPr lang="en-US" b="1" dirty="0"/>
              <a:t>van der Waals interaction</a:t>
            </a:r>
            <a:r>
              <a:rPr lang="en-US" dirty="0"/>
              <a:t>), named after </a:t>
            </a:r>
            <a:r>
              <a:rPr lang="en-US" dirty="0">
                <a:hlinkClick r:id="rId3" tooltip="Netherlands"/>
              </a:rPr>
              <a:t>Dutch</a:t>
            </a:r>
            <a:r>
              <a:rPr lang="en-US" dirty="0"/>
              <a:t> </a:t>
            </a:r>
            <a:r>
              <a:rPr lang="en-US" dirty="0">
                <a:hlinkClick r:id="rId4" tooltip="Scientist"/>
              </a:rPr>
              <a:t>scientist</a:t>
            </a:r>
            <a:r>
              <a:rPr lang="en-US" dirty="0"/>
              <a:t> </a:t>
            </a:r>
            <a:r>
              <a:rPr lang="en-US" dirty="0">
                <a:hlinkClick r:id="rId5" tooltip="Johannes Diderik van der Waals"/>
              </a:rPr>
              <a:t>Johannes Diderik van der Waals</a:t>
            </a:r>
            <a:r>
              <a:rPr lang="en-US" dirty="0"/>
              <a:t>, is the sum of the attractive or repulsive forces between </a:t>
            </a:r>
            <a:r>
              <a:rPr lang="en-US" dirty="0">
                <a:hlinkClick r:id="rId6" tooltip="Molecule"/>
              </a:rPr>
              <a:t>molecules</a:t>
            </a:r>
            <a:r>
              <a:rPr lang="en-US" dirty="0"/>
              <a:t> (or between parts of the same molecule) other than those due to </a:t>
            </a:r>
            <a:r>
              <a:rPr lang="en-US" dirty="0">
                <a:hlinkClick r:id="rId7" tooltip="Covalent bond"/>
              </a:rPr>
              <a:t>covalent bonds</a:t>
            </a:r>
            <a:r>
              <a:rPr lang="en-US" dirty="0"/>
              <a:t>, the </a:t>
            </a:r>
            <a:r>
              <a:rPr lang="en-US" dirty="0">
                <a:hlinkClick r:id="rId8" tooltip="Hydrogen bonds"/>
              </a:rPr>
              <a:t>hydrogen bonds</a:t>
            </a:r>
            <a:r>
              <a:rPr lang="en-US" dirty="0"/>
              <a:t>, or the </a:t>
            </a:r>
            <a:r>
              <a:rPr lang="en-US" dirty="0">
                <a:hlinkClick r:id="rId9" tooltip="Electrostatic interaction"/>
              </a:rPr>
              <a:t>electrostatic interaction</a:t>
            </a:r>
            <a:r>
              <a:rPr lang="en-US" dirty="0"/>
              <a:t> of </a:t>
            </a:r>
            <a:r>
              <a:rPr lang="en-US" dirty="0">
                <a:hlinkClick r:id="rId10" tooltip="Ion"/>
              </a:rPr>
              <a:t>ions</a:t>
            </a:r>
            <a:r>
              <a:rPr lang="en-US" dirty="0"/>
              <a:t>with one another or with neutral molecules or charged molecules.</a:t>
            </a:r>
            <a:r>
              <a:rPr lang="en-US" baseline="30000" dirty="0">
                <a:hlinkClick r:id="rId11"/>
              </a:rPr>
              <a:t>[1]</a:t>
            </a:r>
            <a:r>
              <a:rPr lang="en-US" dirty="0"/>
              <a:t> The term includes:</a:t>
            </a:r>
          </a:p>
          <a:p>
            <a:r>
              <a:rPr lang="en-US" dirty="0"/>
              <a:t>force between two permanent </a:t>
            </a:r>
            <a:r>
              <a:rPr lang="en-US" dirty="0">
                <a:hlinkClick r:id="rId12" tooltip="Molecular dipole moment"/>
              </a:rPr>
              <a:t>dipoles</a:t>
            </a:r>
            <a:r>
              <a:rPr lang="en-US" dirty="0"/>
              <a:t> (</a:t>
            </a:r>
            <a:r>
              <a:rPr lang="en-US" dirty="0">
                <a:hlinkClick r:id="rId13" tooltip="Keesom force"/>
              </a:rPr>
              <a:t>Keesom force</a:t>
            </a:r>
            <a:r>
              <a:rPr lang="en-US" dirty="0"/>
              <a:t>)</a:t>
            </a:r>
          </a:p>
          <a:p>
            <a:r>
              <a:rPr lang="en-US" dirty="0"/>
              <a:t>force between a permanent </a:t>
            </a:r>
            <a:r>
              <a:rPr lang="en-US" dirty="0">
                <a:hlinkClick r:id="rId12" tooltip="Molecular dipole moment"/>
              </a:rPr>
              <a:t>dipole</a:t>
            </a:r>
            <a:r>
              <a:rPr lang="en-US" dirty="0"/>
              <a:t> and a corresponding induced dipole (</a:t>
            </a:r>
            <a:r>
              <a:rPr lang="en-US" dirty="0">
                <a:hlinkClick r:id="rId14" tooltip="Debye force"/>
              </a:rPr>
              <a:t>Debye force</a:t>
            </a:r>
            <a:r>
              <a:rPr lang="en-US" dirty="0"/>
              <a:t>)</a:t>
            </a:r>
          </a:p>
          <a:p>
            <a:r>
              <a:rPr lang="en-US" dirty="0"/>
              <a:t>force between two instantaneously induced </a:t>
            </a:r>
            <a:r>
              <a:rPr lang="en-US" dirty="0">
                <a:hlinkClick r:id="rId12" tooltip="Molecular dipole moment"/>
              </a:rPr>
              <a:t>dipoles</a:t>
            </a:r>
            <a:r>
              <a:rPr lang="en-US" dirty="0"/>
              <a:t> (</a:t>
            </a:r>
            <a:r>
              <a:rPr lang="en-US" dirty="0">
                <a:hlinkClick r:id="rId15" tooltip="London dispersion force"/>
              </a:rPr>
              <a:t>London dispersion force</a:t>
            </a:r>
            <a:r>
              <a:rPr lang="en-US" dirty="0"/>
              <a:t>).</a:t>
            </a:r>
          </a:p>
          <a:p>
            <a:endParaRPr lang="en-US" dirty="0"/>
          </a:p>
          <a:p>
            <a:r>
              <a:rPr lang="en-US" b="1" dirty="0">
                <a:solidFill>
                  <a:srgbClr val="FF0000"/>
                </a:solidFill>
              </a:rPr>
              <a:t>London forces are exhibited by nonpolar molecules because of the </a:t>
            </a:r>
            <a:r>
              <a:rPr lang="en-US" b="1" dirty="0">
                <a:solidFill>
                  <a:srgbClr val="FF0000"/>
                </a:solidFill>
                <a:hlinkClick r:id="rId16" tooltip="Electronic correlation"/>
              </a:rPr>
              <a:t>correlated movements of the electrons</a:t>
            </a:r>
            <a:r>
              <a:rPr lang="en-US" b="1" dirty="0">
                <a:solidFill>
                  <a:srgbClr val="FF0000"/>
                </a:solidFill>
              </a:rPr>
              <a:t> in interacting molecules. Because the electrons in adjacent molecules "flee" as they repel each other, </a:t>
            </a:r>
            <a:r>
              <a:rPr lang="en-US" b="1" dirty="0">
                <a:solidFill>
                  <a:srgbClr val="FF0000"/>
                </a:solidFill>
                <a:hlinkClick r:id="rId17" tooltip="Electron density"/>
              </a:rPr>
              <a:t>electron density</a:t>
            </a:r>
            <a:r>
              <a:rPr lang="en-US" b="1" dirty="0">
                <a:solidFill>
                  <a:srgbClr val="FF0000"/>
                </a:solidFill>
              </a:rPr>
              <a:t> in a molecule becomes redistributed in proximity to another molecule (see </a:t>
            </a:r>
            <a:r>
              <a:rPr lang="en-US" b="1" dirty="0">
                <a:solidFill>
                  <a:srgbClr val="FF0000"/>
                </a:solidFill>
                <a:hlinkClick r:id="rId18"/>
              </a:rPr>
              <a:t>quantum mechanical theory of dispersion forces</a:t>
            </a:r>
            <a:r>
              <a:rPr lang="en-US" b="1" dirty="0">
                <a:solidFill>
                  <a:srgbClr val="FF0000"/>
                </a:solidFill>
              </a:rPr>
              <a:t>). This is frequently described as the formation of </a:t>
            </a:r>
            <a:r>
              <a:rPr lang="en-US" b="1" i="1" dirty="0">
                <a:solidFill>
                  <a:srgbClr val="FF0000"/>
                </a:solidFill>
                <a:hlinkClick r:id="rId19" tooltip="Dipole"/>
              </a:rPr>
              <a:t>instantaneous dipoles</a:t>
            </a:r>
            <a:r>
              <a:rPr lang="en-US" b="1" dirty="0">
                <a:solidFill>
                  <a:srgbClr val="FF0000"/>
                </a:solidFill>
              </a:rPr>
              <a:t> that attract each other. London forces are present between all chemical groups, and usually represent the main part of the total interaction force in </a:t>
            </a:r>
            <a:r>
              <a:rPr lang="en-US" b="1" dirty="0">
                <a:solidFill>
                  <a:srgbClr val="FF0000"/>
                </a:solidFill>
                <a:hlinkClick r:id="rId20" tooltip="Condensed matter"/>
              </a:rPr>
              <a:t>condensed matter</a:t>
            </a:r>
            <a:r>
              <a:rPr lang="en-US" b="1" dirty="0">
                <a:solidFill>
                  <a:srgbClr val="FF0000"/>
                </a:solidFill>
              </a:rPr>
              <a:t>, even though they are generally weaker than </a:t>
            </a:r>
            <a:r>
              <a:rPr lang="en-US" b="1" dirty="0">
                <a:solidFill>
                  <a:srgbClr val="FF0000"/>
                </a:solidFill>
                <a:hlinkClick r:id="rId21" tooltip="Ionic pair"/>
              </a:rPr>
              <a:t>ionic bonds</a:t>
            </a:r>
            <a:r>
              <a:rPr lang="en-US" b="1" dirty="0">
                <a:solidFill>
                  <a:srgbClr val="FF0000"/>
                </a:solidFill>
              </a:rPr>
              <a:t> and </a:t>
            </a:r>
            <a:r>
              <a:rPr lang="en-US" b="1" dirty="0">
                <a:solidFill>
                  <a:srgbClr val="FF0000"/>
                </a:solidFill>
                <a:hlinkClick r:id="rId22" tooltip="Hydrogen bond"/>
              </a:rPr>
              <a:t>hydrogen bonds</a:t>
            </a:r>
            <a:r>
              <a:rPr lang="en-US" b="1" dirty="0">
                <a:solidFill>
                  <a:srgbClr val="FF0000"/>
                </a:solidFill>
              </a:rPr>
              <a:t>.</a:t>
            </a:r>
          </a:p>
          <a:p>
            <a:endParaRPr lang="en-US" dirty="0"/>
          </a:p>
        </p:txBody>
      </p:sp>
    </p:spTree>
    <p:extLst>
      <p:ext uri="{BB962C8B-B14F-4D97-AF65-F5344CB8AC3E}">
        <p14:creationId xmlns:p14="http://schemas.microsoft.com/office/powerpoint/2010/main" val="228343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FFCA1-CD4C-6A4B-9C98-A526605801DA}" type="slidenum">
              <a:rPr lang="en-US"/>
              <a:pPr/>
              <a:t>22</a:t>
            </a:fld>
            <a:endParaRPr lang="en-US" dirty="0"/>
          </a:p>
        </p:txBody>
      </p:sp>
      <p:sp>
        <p:nvSpPr>
          <p:cNvPr id="183298" name="Rectangle 2"/>
          <p:cNvSpPr>
            <a:spLocks noGrp="1" noRot="1" noChangeAspect="1" noChangeArrowheads="1" noTextEdit="1"/>
          </p:cNvSpPr>
          <p:nvPr>
            <p:ph type="sldImg"/>
          </p:nvPr>
        </p:nvSpPr>
        <p:spPr>
          <a:xfrm>
            <a:off x="2344738" y="527050"/>
            <a:ext cx="4606925" cy="2628900"/>
          </a:xfrm>
          <a:ln/>
        </p:spPr>
      </p:sp>
      <p:sp>
        <p:nvSpPr>
          <p:cNvPr id="1832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0876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43681-AEC3-4345-BAC5-CBC2384A2687}" type="slidenum">
              <a:rPr lang="en-US" smtClean="0"/>
              <a:t>23</a:t>
            </a:fld>
            <a:endParaRPr lang="en-US" dirty="0"/>
          </a:p>
        </p:txBody>
      </p:sp>
    </p:spTree>
    <p:extLst>
      <p:ext uri="{BB962C8B-B14F-4D97-AF65-F5344CB8AC3E}">
        <p14:creationId xmlns:p14="http://schemas.microsoft.com/office/powerpoint/2010/main" val="405428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xfrm>
            <a:off x="2344738" y="527050"/>
            <a:ext cx="4606925" cy="2628900"/>
          </a:xfrm>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Page 47 in the book</a:t>
            </a:r>
          </a:p>
        </p:txBody>
      </p:sp>
    </p:spTree>
    <p:extLst>
      <p:ext uri="{BB962C8B-B14F-4D97-AF65-F5344CB8AC3E}">
        <p14:creationId xmlns:p14="http://schemas.microsoft.com/office/powerpoint/2010/main" val="21398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Cells with normal</a:t>
            </a:r>
            <a:r>
              <a:rPr lang="en-US" baseline="0" dirty="0"/>
              <a:t> hemoglobin and hemoglobin molecules of people with sickle cell anemia. Casues the red blood cells to change shape from a normal disk to sickled shape. </a:t>
            </a:r>
            <a:endParaRPr lang="en-US" dirty="0"/>
          </a:p>
        </p:txBody>
      </p:sp>
      <p:sp>
        <p:nvSpPr>
          <p:cNvPr id="4" name="Slide Number Placeholder 3"/>
          <p:cNvSpPr>
            <a:spLocks noGrp="1"/>
          </p:cNvSpPr>
          <p:nvPr>
            <p:ph type="sldNum" sz="quarter" idx="10"/>
          </p:nvPr>
        </p:nvSpPr>
        <p:spPr/>
        <p:txBody>
          <a:bodyPr/>
          <a:lstStyle/>
          <a:p>
            <a:fld id="{69C43681-AEC3-4345-BAC5-CBC2384A2687}" type="slidenum">
              <a:rPr lang="en-US" smtClean="0"/>
              <a:t>28</a:t>
            </a:fld>
            <a:endParaRPr lang="en-US" dirty="0"/>
          </a:p>
        </p:txBody>
      </p:sp>
    </p:spTree>
    <p:extLst>
      <p:ext uri="{BB962C8B-B14F-4D97-AF65-F5344CB8AC3E}">
        <p14:creationId xmlns:p14="http://schemas.microsoft.com/office/powerpoint/2010/main" val="405428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Some improperly folded</a:t>
            </a:r>
            <a:r>
              <a:rPr lang="en-US" baseline="0" dirty="0"/>
              <a:t> proteins act as infectious disease causing agents. Or proteinaceous infectious agents. Don’t differ in sequence from normal form of proteins but their shape is very different. B misfolded protein that causes mad cow disease in cattle sponge brain illness. </a:t>
            </a:r>
            <a:endParaRPr lang="en-US" dirty="0"/>
          </a:p>
        </p:txBody>
      </p:sp>
      <p:sp>
        <p:nvSpPr>
          <p:cNvPr id="4" name="Slide Number Placeholder 3"/>
          <p:cNvSpPr>
            <a:spLocks noGrp="1"/>
          </p:cNvSpPr>
          <p:nvPr>
            <p:ph type="sldNum" sz="quarter" idx="10"/>
          </p:nvPr>
        </p:nvSpPr>
        <p:spPr/>
        <p:txBody>
          <a:bodyPr/>
          <a:lstStyle/>
          <a:p>
            <a:fld id="{82538F0E-2BE3-4CB1-8822-3DE3C2BFAE28}" type="slidenum">
              <a:rPr lang="en-US" smtClean="0"/>
              <a:t>29</a:t>
            </a:fld>
            <a:endParaRPr lang="en-US" dirty="0"/>
          </a:p>
        </p:txBody>
      </p:sp>
    </p:spTree>
    <p:extLst>
      <p:ext uri="{BB962C8B-B14F-4D97-AF65-F5344CB8AC3E}">
        <p14:creationId xmlns:p14="http://schemas.microsoft.com/office/powerpoint/2010/main" val="2040058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449263" y="698500"/>
            <a:ext cx="6111875" cy="3486150"/>
          </a:xfrm>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382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0150" y="542925"/>
            <a:ext cx="4760913" cy="2716213"/>
          </a:xfrm>
        </p:spPr>
      </p:sp>
      <p:sp>
        <p:nvSpPr>
          <p:cNvPr id="3" name="Notes Placeholder 2"/>
          <p:cNvSpPr>
            <a:spLocks noGrp="1"/>
          </p:cNvSpPr>
          <p:nvPr>
            <p:ph type="body" idx="1"/>
          </p:nvPr>
        </p:nvSpPr>
        <p:spPr/>
        <p:txBody>
          <a:bodyPr/>
          <a:lstStyle/>
          <a:p>
            <a:r>
              <a:rPr lang="en-US" dirty="0"/>
              <a:t>Protein</a:t>
            </a:r>
            <a:r>
              <a:rPr lang="en-US" baseline="0" dirty="0"/>
              <a:t> bound to cyclic AMP. </a:t>
            </a:r>
            <a:endParaRPr lang="en-US" dirty="0"/>
          </a:p>
        </p:txBody>
      </p:sp>
      <p:sp>
        <p:nvSpPr>
          <p:cNvPr id="4" name="Slide Number Placeholder 3"/>
          <p:cNvSpPr>
            <a:spLocks noGrp="1"/>
          </p:cNvSpPr>
          <p:nvPr>
            <p:ph type="sldNum" sz="quarter" idx="10"/>
          </p:nvPr>
        </p:nvSpPr>
        <p:spPr/>
        <p:txBody>
          <a:bodyPr/>
          <a:lstStyle/>
          <a:p>
            <a:fld id="{6352AB27-91FD-4699-B682-C69D8C70A65E}" type="slidenum">
              <a:rPr lang="en-US" smtClean="0"/>
              <a:t>31</a:t>
            </a:fld>
            <a:endParaRPr lang="en-US"/>
          </a:p>
        </p:txBody>
      </p:sp>
    </p:spTree>
    <p:extLst>
      <p:ext uri="{BB962C8B-B14F-4D97-AF65-F5344CB8AC3E}">
        <p14:creationId xmlns:p14="http://schemas.microsoft.com/office/powerpoint/2010/main" val="1107257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xfrm>
            <a:off x="2279650" y="517525"/>
            <a:ext cx="4533900" cy="2586038"/>
          </a:xfrm>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615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DC74C-7319-E34E-ACAF-B582D838AB07}" type="slidenum">
              <a:rPr lang="en-US"/>
              <a:pPr/>
              <a:t>38</a:t>
            </a:fld>
            <a:endParaRPr lang="en-US"/>
          </a:p>
        </p:txBody>
      </p:sp>
      <p:sp>
        <p:nvSpPr>
          <p:cNvPr id="217090" name="Rectangle 2"/>
          <p:cNvSpPr>
            <a:spLocks noGrp="1" noRot="1" noChangeAspect="1" noChangeArrowheads="1" noTextEdit="1"/>
          </p:cNvSpPr>
          <p:nvPr>
            <p:ph type="sldImg"/>
          </p:nvPr>
        </p:nvSpPr>
        <p:spPr>
          <a:xfrm>
            <a:off x="2279650" y="517525"/>
            <a:ext cx="4533900" cy="2586038"/>
          </a:xfrm>
          <a:ln/>
          <a:extLs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761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7</a:t>
            </a:fld>
            <a:endParaRPr lang="en-US" dirty="0"/>
          </a:p>
        </p:txBody>
      </p:sp>
    </p:spTree>
    <p:extLst>
      <p:ext uri="{BB962C8B-B14F-4D97-AF65-F5344CB8AC3E}">
        <p14:creationId xmlns:p14="http://schemas.microsoft.com/office/powerpoint/2010/main" val="317473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2279650" y="517525"/>
            <a:ext cx="4533900" cy="2586038"/>
          </a:xfrm>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61033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1E8D8-5932-4077-BCED-4BCFECCB1A9C}" type="slidenum">
              <a:rPr lang="en-US"/>
              <a:pPr/>
              <a:t>41</a:t>
            </a:fld>
            <a:endParaRPr lang="en-US"/>
          </a:p>
        </p:txBody>
      </p:sp>
      <p:sp>
        <p:nvSpPr>
          <p:cNvPr id="197634" name="Rectangle 2"/>
          <p:cNvSpPr>
            <a:spLocks noGrp="1" noRot="1" noChangeAspect="1" noChangeArrowheads="1" noTextEdit="1"/>
          </p:cNvSpPr>
          <p:nvPr>
            <p:ph type="sldImg"/>
          </p:nvPr>
        </p:nvSpPr>
        <p:spPr>
          <a:xfrm>
            <a:off x="2279650" y="517525"/>
            <a:ext cx="4533900" cy="2586038"/>
          </a:xfrm>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9460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28324-A189-40D9-AD2F-D0A4BC855092}"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5979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The C=O group is either on C1 (aldose) or on C2 (ketose).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8BEA8-D28C-8A41-A364-0C08289D3F4D}"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5982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47</a:t>
            </a:fld>
            <a:endParaRPr lang="en-US" dirty="0"/>
          </a:p>
        </p:txBody>
      </p:sp>
    </p:spTree>
    <p:extLst>
      <p:ext uri="{BB962C8B-B14F-4D97-AF65-F5344CB8AC3E}">
        <p14:creationId xmlns:p14="http://schemas.microsoft.com/office/powerpoint/2010/main" val="20951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4300" y="658813"/>
            <a:ext cx="5765800" cy="328930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6690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55</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449263" y="698500"/>
            <a:ext cx="6111875" cy="348615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0073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xfrm>
            <a:off x="449263" y="698500"/>
            <a:ext cx="6111875" cy="3486150"/>
          </a:xfrm>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5743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655638" y="622300"/>
            <a:ext cx="5461000" cy="3114675"/>
          </a:xfrm>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239956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48BB4B-975F-6446-942B-3927B849111D}" type="slidenum">
              <a:rPr lang="en-US"/>
              <a:pPr/>
              <a:t>15</a:t>
            </a:fld>
            <a:endParaRPr lang="en-US" dirty="0"/>
          </a:p>
        </p:txBody>
      </p:sp>
      <p:sp>
        <p:nvSpPr>
          <p:cNvPr id="191490" name="Rectangle 2"/>
          <p:cNvSpPr>
            <a:spLocks noGrp="1" noRot="1" noChangeAspect="1" noChangeArrowheads="1" noTextEdit="1"/>
          </p:cNvSpPr>
          <p:nvPr>
            <p:ph type="sldImg"/>
          </p:nvPr>
        </p:nvSpPr>
        <p:spPr>
          <a:xfrm>
            <a:off x="655638" y="622300"/>
            <a:ext cx="5461000" cy="3114675"/>
          </a:xfrm>
          <a:ln/>
        </p:spPr>
      </p:sp>
      <p:sp>
        <p:nvSpPr>
          <p:cNvPr id="191491" name="Rectangle 3"/>
          <p:cNvSpPr>
            <a:spLocks noGrp="1" noChangeArrowheads="1"/>
          </p:cNvSpPr>
          <p:nvPr>
            <p:ph type="body" idx="1"/>
          </p:nvPr>
        </p:nvSpPr>
        <p:spPr/>
        <p:txBody>
          <a:bodyPr/>
          <a:lstStyle/>
          <a:p>
            <a:pPr defTabSz="909292">
              <a:defRPr/>
            </a:pPr>
            <a:r>
              <a:rPr lang="en-US" dirty="0"/>
              <a:t> is a righthand-coiled or spiral conformation (</a:t>
            </a:r>
            <a:r>
              <a:rPr lang="en-US" dirty="0">
                <a:hlinkClick r:id="rId3" tooltip="Helix"/>
              </a:rPr>
              <a:t>helix</a:t>
            </a:r>
            <a:r>
              <a:rPr lang="en-US" dirty="0"/>
              <a:t>) in which every backbone </a:t>
            </a:r>
            <a:r>
              <a:rPr lang="en-US" dirty="0">
                <a:hlinkClick r:id="rId4" tooltip="Amino"/>
              </a:rPr>
              <a:t>N-H</a:t>
            </a:r>
            <a:r>
              <a:rPr lang="en-US" dirty="0"/>
              <a:t> group donates a </a:t>
            </a:r>
            <a:r>
              <a:rPr lang="en-US" dirty="0">
                <a:hlinkClick r:id="rId5" tooltip="Hydrogen bond"/>
              </a:rPr>
              <a:t>hydrogen bond</a:t>
            </a:r>
            <a:r>
              <a:rPr lang="en-US" dirty="0"/>
              <a:t> to the backbone </a:t>
            </a:r>
            <a:r>
              <a:rPr lang="en-US" dirty="0">
                <a:hlinkClick r:id="rId6" tooltip="Carbonyl"/>
              </a:rPr>
              <a:t>C=O</a:t>
            </a:r>
            <a:r>
              <a:rPr lang="en-US" dirty="0"/>
              <a:t> group of the </a:t>
            </a:r>
            <a:r>
              <a:rPr lang="en-US" dirty="0">
                <a:hlinkClick r:id="rId7" tooltip="Amino acid"/>
              </a:rPr>
              <a:t>amino acid</a:t>
            </a:r>
            <a:r>
              <a:rPr lang="en-US" dirty="0"/>
              <a:t> four </a:t>
            </a:r>
            <a:r>
              <a:rPr lang="en-US" dirty="0">
                <a:hlinkClick r:id="rId8" tooltip="Residue (biochemistry)"/>
              </a:rPr>
              <a:t>residues</a:t>
            </a:r>
            <a:r>
              <a:rPr lang="en-US" dirty="0"/>
              <a:t> earlier (</a:t>
            </a:r>
          </a:p>
          <a:p>
            <a:endParaRPr lang="en-US" dirty="0"/>
          </a:p>
        </p:txBody>
      </p:sp>
    </p:spTree>
    <p:extLst>
      <p:ext uri="{BB962C8B-B14F-4D97-AF65-F5344CB8AC3E}">
        <p14:creationId xmlns:p14="http://schemas.microsoft.com/office/powerpoint/2010/main" val="323519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A6562-9255-AF41-9AC8-785B19B7853E}" type="slidenum">
              <a:rPr lang="en-US"/>
              <a:pPr/>
              <a:t>16</a:t>
            </a:fld>
            <a:endParaRPr lang="en-US" dirty="0"/>
          </a:p>
        </p:txBody>
      </p:sp>
      <p:sp>
        <p:nvSpPr>
          <p:cNvPr id="192514" name="Rectangle 2"/>
          <p:cNvSpPr>
            <a:spLocks noGrp="1" noRot="1" noChangeAspect="1" noChangeArrowheads="1" noTextEdit="1"/>
          </p:cNvSpPr>
          <p:nvPr>
            <p:ph type="sldImg"/>
          </p:nvPr>
        </p:nvSpPr>
        <p:spPr>
          <a:xfrm>
            <a:off x="655638" y="622300"/>
            <a:ext cx="5461000" cy="3114675"/>
          </a:xfrm>
          <a:ln/>
        </p:spPr>
      </p:sp>
      <p:sp>
        <p:nvSpPr>
          <p:cNvPr id="192515" name="Rectangle 3"/>
          <p:cNvSpPr>
            <a:spLocks noGrp="1" noChangeArrowheads="1"/>
          </p:cNvSpPr>
          <p:nvPr>
            <p:ph type="body" idx="1"/>
          </p:nvPr>
        </p:nvSpPr>
        <p:spPr/>
        <p:txBody>
          <a:bodyPr/>
          <a:lstStyle/>
          <a:p>
            <a:r>
              <a:rPr lang="en-US" b="1" dirty="0"/>
              <a:t>strands</a:t>
            </a:r>
            <a:r>
              <a:rPr lang="en-US" dirty="0"/>
              <a:t> connected laterally by at least two or three backbone </a:t>
            </a:r>
            <a:r>
              <a:rPr lang="en-US" dirty="0">
                <a:hlinkClick r:id="rId3" tooltip="Hydrogen bond"/>
              </a:rPr>
              <a:t>hydrogen bonds</a:t>
            </a:r>
            <a:r>
              <a:rPr lang="en-US" dirty="0"/>
              <a:t>, forming a generally twisted, pleated sheet. </a:t>
            </a:r>
          </a:p>
        </p:txBody>
      </p:sp>
    </p:spTree>
    <p:extLst>
      <p:ext uri="{BB962C8B-B14F-4D97-AF65-F5344CB8AC3E}">
        <p14:creationId xmlns:p14="http://schemas.microsoft.com/office/powerpoint/2010/main" val="56748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6BF4D-3827-8048-864D-F82EA0054059}" type="slidenum">
              <a:rPr lang="en-US"/>
              <a:pPr/>
              <a:t>18</a:t>
            </a:fld>
            <a:endParaRPr lang="en-US" dirty="0"/>
          </a:p>
        </p:txBody>
      </p:sp>
      <p:sp>
        <p:nvSpPr>
          <p:cNvPr id="185346" name="Rectangle 2"/>
          <p:cNvSpPr>
            <a:spLocks noGrp="1" noRot="1" noChangeAspect="1" noChangeArrowheads="1" noTextEdit="1"/>
          </p:cNvSpPr>
          <p:nvPr>
            <p:ph type="sldImg"/>
          </p:nvPr>
        </p:nvSpPr>
        <p:spPr>
          <a:xfrm>
            <a:off x="449263" y="698500"/>
            <a:ext cx="6111875" cy="3486150"/>
          </a:xfrm>
          <a:ln/>
        </p:spPr>
      </p:sp>
      <p:sp>
        <p:nvSpPr>
          <p:cNvPr id="185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7339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129B4-30D2-554B-B732-89E0CE2B01DF}" type="slidenum">
              <a:rPr lang="en-US"/>
              <a:pPr/>
              <a:t>20</a:t>
            </a:fld>
            <a:endParaRPr lang="en-US" dirty="0"/>
          </a:p>
        </p:txBody>
      </p:sp>
      <p:sp>
        <p:nvSpPr>
          <p:cNvPr id="184322" name="Rectangle 2"/>
          <p:cNvSpPr>
            <a:spLocks noGrp="1" noRot="1" noChangeAspect="1" noChangeArrowheads="1" noTextEdit="1"/>
          </p:cNvSpPr>
          <p:nvPr>
            <p:ph type="sldImg"/>
          </p:nvPr>
        </p:nvSpPr>
        <p:spPr>
          <a:xfrm>
            <a:off x="449263" y="698500"/>
            <a:ext cx="6111875" cy="3486150"/>
          </a:xfrm>
          <a:ln/>
        </p:spPr>
      </p:sp>
      <p:sp>
        <p:nvSpPr>
          <p:cNvPr id="1843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8559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5255C8-88AB-4888-860F-5D3BFDE0C575}" type="datetime1">
              <a:rPr lang="en-US" smtClean="0"/>
              <a:t>1/24/2025</a:t>
            </a:fld>
            <a:endParaRPr lang="en-US"/>
          </a:p>
        </p:txBody>
      </p:sp>
      <p:sp>
        <p:nvSpPr>
          <p:cNvPr id="5" name="Footer Placeholder 4"/>
          <p:cNvSpPr>
            <a:spLocks noGrp="1"/>
          </p:cNvSpPr>
          <p:nvPr>
            <p:ph type="ftr" sz="quarter" idx="11"/>
          </p:nvPr>
        </p:nvSpPr>
        <p:spPr/>
        <p:txBody>
          <a:bodyPr/>
          <a:lstStyle/>
          <a:p>
            <a:r>
              <a:rPr lang="en-US"/>
              <a:t>Drugs and Disease S2025 - Lecture 2</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AA1C39-FDDA-409B-B64D-8705A940F0C4}" type="datetime1">
              <a:rPr lang="en-US" smtClean="0"/>
              <a:t>1/24/2025</a:t>
            </a:fld>
            <a:endParaRPr lang="en-US"/>
          </a:p>
        </p:txBody>
      </p:sp>
      <p:sp>
        <p:nvSpPr>
          <p:cNvPr id="5" name="Footer Placeholder 4"/>
          <p:cNvSpPr>
            <a:spLocks noGrp="1"/>
          </p:cNvSpPr>
          <p:nvPr>
            <p:ph type="ftr" sz="quarter" idx="11"/>
          </p:nvPr>
        </p:nvSpPr>
        <p:spPr/>
        <p:txBody>
          <a:bodyPr/>
          <a:lstStyle/>
          <a:p>
            <a:r>
              <a:rPr lang="en-US"/>
              <a:t>Drugs and Disease S2025 - Lecture 2</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551CCB-7D53-4FE0-BBA9-A21EC2584FEC}" type="datetime1">
              <a:rPr lang="en-US" smtClean="0"/>
              <a:t>1/24/2025</a:t>
            </a:fld>
            <a:endParaRPr lang="en-US"/>
          </a:p>
        </p:txBody>
      </p:sp>
      <p:sp>
        <p:nvSpPr>
          <p:cNvPr id="5" name="Footer Placeholder 4"/>
          <p:cNvSpPr>
            <a:spLocks noGrp="1"/>
          </p:cNvSpPr>
          <p:nvPr>
            <p:ph type="ftr" sz="quarter" idx="11"/>
          </p:nvPr>
        </p:nvSpPr>
        <p:spPr/>
        <p:txBody>
          <a:bodyPr/>
          <a:lstStyle/>
          <a:p>
            <a:r>
              <a:rPr lang="en-US"/>
              <a:t>Drugs and Disease S2025 - Lecture 2</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A10E4-6C55-49E8-A640-9D3238230F5C}" type="datetime1">
              <a:rPr lang="en-US" smtClean="0"/>
              <a:t>1/24/2025</a:t>
            </a:fld>
            <a:endParaRPr lang="en-US"/>
          </a:p>
        </p:txBody>
      </p:sp>
      <p:sp>
        <p:nvSpPr>
          <p:cNvPr id="5" name="Footer Placeholder 4"/>
          <p:cNvSpPr>
            <a:spLocks noGrp="1"/>
          </p:cNvSpPr>
          <p:nvPr>
            <p:ph type="ftr" sz="quarter" idx="11"/>
          </p:nvPr>
        </p:nvSpPr>
        <p:spPr/>
        <p:txBody>
          <a:bodyPr/>
          <a:lstStyle/>
          <a:p>
            <a:r>
              <a:rPr lang="en-US"/>
              <a:t>Drugs and Disease S2025 - Lecture 2</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64366-02B7-457E-B60E-103DB2424791}" type="datetime1">
              <a:rPr lang="en-US" smtClean="0"/>
              <a:t>1/24/2025</a:t>
            </a:fld>
            <a:endParaRPr lang="en-US"/>
          </a:p>
        </p:txBody>
      </p:sp>
      <p:sp>
        <p:nvSpPr>
          <p:cNvPr id="5" name="Footer Placeholder 4"/>
          <p:cNvSpPr>
            <a:spLocks noGrp="1"/>
          </p:cNvSpPr>
          <p:nvPr>
            <p:ph type="ftr" sz="quarter" idx="11"/>
          </p:nvPr>
        </p:nvSpPr>
        <p:spPr/>
        <p:txBody>
          <a:bodyPr/>
          <a:lstStyle/>
          <a:p>
            <a:r>
              <a:rPr lang="en-US"/>
              <a:t>Drugs and Disease S2025 - Lecture 2</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34117A-B9E6-456C-BAA1-9A358A69938C}" type="datetime1">
              <a:rPr lang="en-US" smtClean="0"/>
              <a:t>1/24/2025</a:t>
            </a:fld>
            <a:endParaRPr lang="en-US"/>
          </a:p>
        </p:txBody>
      </p:sp>
      <p:sp>
        <p:nvSpPr>
          <p:cNvPr id="6" name="Footer Placeholder 5"/>
          <p:cNvSpPr>
            <a:spLocks noGrp="1"/>
          </p:cNvSpPr>
          <p:nvPr>
            <p:ph type="ftr" sz="quarter" idx="11"/>
          </p:nvPr>
        </p:nvSpPr>
        <p:spPr/>
        <p:txBody>
          <a:bodyPr/>
          <a:lstStyle/>
          <a:p>
            <a:r>
              <a:rPr lang="en-US"/>
              <a:t>Drugs and Disease S2025 - Lecture 2</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B2092-848D-428D-AC2E-BABA2E97F2B1}" type="datetime1">
              <a:rPr lang="en-US" smtClean="0"/>
              <a:t>1/24/2025</a:t>
            </a:fld>
            <a:endParaRPr lang="en-US"/>
          </a:p>
        </p:txBody>
      </p:sp>
      <p:sp>
        <p:nvSpPr>
          <p:cNvPr id="8" name="Footer Placeholder 7"/>
          <p:cNvSpPr>
            <a:spLocks noGrp="1"/>
          </p:cNvSpPr>
          <p:nvPr>
            <p:ph type="ftr" sz="quarter" idx="11"/>
          </p:nvPr>
        </p:nvSpPr>
        <p:spPr/>
        <p:txBody>
          <a:bodyPr/>
          <a:lstStyle/>
          <a:p>
            <a:r>
              <a:rPr lang="en-US"/>
              <a:t>Drugs and Disease S2025 - Lecture 2</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936ECA-373F-47D8-B5AE-6B950BC9B1E5}" type="datetime1">
              <a:rPr lang="en-US" smtClean="0"/>
              <a:t>1/24/2025</a:t>
            </a:fld>
            <a:endParaRPr lang="en-US"/>
          </a:p>
        </p:txBody>
      </p:sp>
      <p:sp>
        <p:nvSpPr>
          <p:cNvPr id="4" name="Footer Placeholder 3"/>
          <p:cNvSpPr>
            <a:spLocks noGrp="1"/>
          </p:cNvSpPr>
          <p:nvPr>
            <p:ph type="ftr" sz="quarter" idx="11"/>
          </p:nvPr>
        </p:nvSpPr>
        <p:spPr/>
        <p:txBody>
          <a:bodyPr/>
          <a:lstStyle/>
          <a:p>
            <a:r>
              <a:rPr lang="en-US"/>
              <a:t>Drugs and Disease S2025 - Lecture 2</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29C8B-2427-4613-AFA4-84A4BF370B47}" type="datetime1">
              <a:rPr lang="en-US" smtClean="0"/>
              <a:t>1/24/2025</a:t>
            </a:fld>
            <a:endParaRPr lang="en-US"/>
          </a:p>
        </p:txBody>
      </p:sp>
      <p:sp>
        <p:nvSpPr>
          <p:cNvPr id="3" name="Footer Placeholder 2"/>
          <p:cNvSpPr>
            <a:spLocks noGrp="1"/>
          </p:cNvSpPr>
          <p:nvPr>
            <p:ph type="ftr" sz="quarter" idx="11"/>
          </p:nvPr>
        </p:nvSpPr>
        <p:spPr/>
        <p:txBody>
          <a:bodyPr/>
          <a:lstStyle/>
          <a:p>
            <a:r>
              <a:rPr lang="en-US"/>
              <a:t>Drugs and Disease S2025 - Lecture 2</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04C5F1-14FF-4E6B-B86C-74B38CB2F255}" type="datetime1">
              <a:rPr lang="en-US" smtClean="0"/>
              <a:t>1/24/2025</a:t>
            </a:fld>
            <a:endParaRPr lang="en-US"/>
          </a:p>
        </p:txBody>
      </p:sp>
      <p:sp>
        <p:nvSpPr>
          <p:cNvPr id="6" name="Footer Placeholder 5"/>
          <p:cNvSpPr>
            <a:spLocks noGrp="1"/>
          </p:cNvSpPr>
          <p:nvPr>
            <p:ph type="ftr" sz="quarter" idx="11"/>
          </p:nvPr>
        </p:nvSpPr>
        <p:spPr/>
        <p:txBody>
          <a:bodyPr/>
          <a:lstStyle/>
          <a:p>
            <a:r>
              <a:rPr lang="en-US"/>
              <a:t>Drugs and Disease S2025 - Lecture 2</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2A530-512E-414A-AB0B-D34B786CA73E}" type="datetime1">
              <a:rPr lang="en-US" smtClean="0"/>
              <a:t>1/24/2025</a:t>
            </a:fld>
            <a:endParaRPr lang="en-US"/>
          </a:p>
        </p:txBody>
      </p:sp>
      <p:sp>
        <p:nvSpPr>
          <p:cNvPr id="6" name="Footer Placeholder 5"/>
          <p:cNvSpPr>
            <a:spLocks noGrp="1"/>
          </p:cNvSpPr>
          <p:nvPr>
            <p:ph type="ftr" sz="quarter" idx="11"/>
          </p:nvPr>
        </p:nvSpPr>
        <p:spPr/>
        <p:txBody>
          <a:bodyPr/>
          <a:lstStyle/>
          <a:p>
            <a:r>
              <a:rPr lang="en-US"/>
              <a:t>Drugs and Disease S2025 - Lecture 2</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9108496E-E1C0-4E49-9BA3-C7D6DD68FA50}" type="datetime1">
              <a:rPr lang="en-US" smtClean="0"/>
              <a:t>1/24/2025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S2025 - Lecture 2</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4"/><Relationship Id="rId7" Type="http://schemas.openxmlformats.org/officeDocument/2006/relationships/image" Target="../media/image3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3.mp4"/><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5.mp4"/><Relationship Id="rId7" Type="http://schemas.openxmlformats.org/officeDocument/2006/relationships/image" Target="../media/image3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video" Target="../media/media5.mp4"/><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media" Target="../media/media1.mp4"/><Relationship Id="rId7" Type="http://schemas.openxmlformats.org/officeDocument/2006/relationships/oleObject" Target="../embeddings/oleObject10.bin"/><Relationship Id="rId2" Type="http://schemas.openxmlformats.org/officeDocument/2006/relationships/video" Target="../media/media6.gif"/><Relationship Id="rId1" Type="http://schemas.microsoft.com/office/2007/relationships/media" Target="../media/media6.gif"/><Relationship Id="rId6" Type="http://schemas.openxmlformats.org/officeDocument/2006/relationships/image" Target="../media/image36.png"/><Relationship Id="rId5" Type="http://schemas.openxmlformats.org/officeDocument/2006/relationships/slideLayout" Target="../slideLayouts/slideLayout7.xml"/><Relationship Id="rId10" Type="http://schemas.openxmlformats.org/officeDocument/2006/relationships/image" Target="../media/image29.png"/><Relationship Id="rId4" Type="http://schemas.openxmlformats.org/officeDocument/2006/relationships/video" Target="../media/media1.mp4"/><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jpeg"/><Relationship Id="rId7" Type="http://schemas.openxmlformats.org/officeDocument/2006/relationships/oleObject" Target="../embeddings/oleObject12.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oleObject" Target="../embeddings/oleObject11.bin"/><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5.emf"/><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oleObject" Target="../embeddings/oleObject13.bin"/><Relationship Id="rId5" Type="http://schemas.openxmlformats.org/officeDocument/2006/relationships/image" Target="../media/image54.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oleObject" Target="../embeddings/oleObject15.bin"/><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jpeg"/><Relationship Id="rId7"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43.png"/><Relationship Id="rId10" Type="http://schemas.openxmlformats.org/officeDocument/2006/relationships/image" Target="../media/image64.emf"/><Relationship Id="rId4" Type="http://schemas.openxmlformats.org/officeDocument/2006/relationships/image" Target="../media/image42.png"/><Relationship Id="rId9" Type="http://schemas.openxmlformats.org/officeDocument/2006/relationships/oleObject" Target="../embeddings/oleObject16.bin"/></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73.jpg"/><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oleObject" Target="../embeddings/oleObject17.bin"/><Relationship Id="rId7" Type="http://schemas.openxmlformats.org/officeDocument/2006/relationships/oleObject" Target="../embeddings/oleObject18.bin"/><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customXml" Target="../ink/ink1.xml"/><Relationship Id="rId4" Type="http://schemas.openxmlformats.org/officeDocument/2006/relationships/image" Target="../media/image78.emf"/><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1.emf"/></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emf"/><Relationship Id="rId4" Type="http://schemas.openxmlformats.org/officeDocument/2006/relationships/oleObject" Target="../embeddings/oleObject20.bin"/></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91.emf"/><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oleObject" Target="../embeddings/oleObject21.bin"/><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2.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3.bin"/><Relationship Id="rId7"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6.png"/><Relationship Id="rId10" Type="http://schemas.openxmlformats.org/officeDocument/2006/relationships/image" Target="../media/image9.emf"/><Relationship Id="rId4" Type="http://schemas.openxmlformats.org/officeDocument/2006/relationships/image" Target="../media/image5.emf"/><Relationship Id="rId9"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6.emf"/><Relationship Id="rId4" Type="http://schemas.openxmlformats.org/officeDocument/2006/relationships/oleObject" Target="../embeddings/oleObject22.bin"/></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4.emf"/><Relationship Id="rId5" Type="http://schemas.openxmlformats.org/officeDocument/2006/relationships/oleObject" Target="../embeddings/oleObject24.bin"/><Relationship Id="rId4" Type="http://schemas.openxmlformats.org/officeDocument/2006/relationships/image" Target="../media/image103.emf"/></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png"/><Relationship Id="rId7"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NULL"/><Relationship Id="rId4" Type="http://schemas.openxmlformats.org/officeDocument/2006/relationships/customXml" Target="../ink/ink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107.jpeg"/><Relationship Id="rId7" Type="http://schemas.openxmlformats.org/officeDocument/2006/relationships/image" Target="../media/image109.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oleObject" Target="../embeddings/oleObject26.bin"/><Relationship Id="rId5" Type="http://schemas.openxmlformats.org/officeDocument/2006/relationships/image" Target="../media/image108.emf"/><Relationship Id="rId4" Type="http://schemas.openxmlformats.org/officeDocument/2006/relationships/oleObject" Target="../embeddings/oleObject25.bin"/><Relationship Id="rId9" Type="http://schemas.openxmlformats.org/officeDocument/2006/relationships/image" Target="../media/image110.emf"/></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oleObject" Target="../embeddings/oleObject28.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oleObject" Target="../embeddings/oleObject29.bin"/><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emf"/><Relationship Id="rId5" Type="http://schemas.openxmlformats.org/officeDocument/2006/relationships/oleObject" Target="../embeddings/oleObject32.bin"/><Relationship Id="rId4" Type="http://schemas.openxmlformats.org/officeDocument/2006/relationships/image" Target="../media/image118.emf"/></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oleObject" Target="../embeddings/oleObject34.bin"/><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emf"/><Relationship Id="rId4" Type="http://schemas.openxmlformats.org/officeDocument/2006/relationships/oleObject" Target="../embeddings/oleObject35.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2</a:t>
            </a:r>
            <a:br>
              <a:rPr lang="en-US" sz="3600" b="1" dirty="0">
                <a:latin typeface="Arial" panose="020B0604020202020204" pitchFamily="34" charset="0"/>
              </a:rPr>
            </a:br>
            <a:r>
              <a:rPr lang="en-US" sz="3600" b="1" dirty="0">
                <a:latin typeface="Arial" panose="020B0604020202020204" pitchFamily="34" charset="0"/>
              </a:rPr>
              <a:t>Protein Structure and Function, Carbohydrates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323439"/>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Protein Structure and Stability</a:t>
            </a:r>
          </a:p>
          <a:p>
            <a:pPr marL="285744" indent="-285744">
              <a:buFont typeface="Arial" panose="020B0604020202020204" pitchFamily="34" charset="0"/>
              <a:buChar char="•"/>
            </a:pPr>
            <a:r>
              <a:rPr lang="en-US" sz="2000" dirty="0">
                <a:latin typeface="Arial" panose="020B0604020202020204" pitchFamily="34" charset="0"/>
              </a:rPr>
              <a:t>Ligand Binding</a:t>
            </a:r>
          </a:p>
          <a:p>
            <a:pPr marL="285744" indent="-285744">
              <a:buFont typeface="Arial" panose="020B0604020202020204" pitchFamily="34" charset="0"/>
              <a:buChar char="•"/>
            </a:pPr>
            <a:r>
              <a:rPr lang="en-US" sz="2000" dirty="0">
                <a:latin typeface="Arial" panose="020B0604020202020204" pitchFamily="34" charset="0"/>
              </a:rPr>
              <a:t>Proteins as enzymes (PKU disease)</a:t>
            </a:r>
          </a:p>
          <a:p>
            <a:pPr marL="285744" indent="-285744">
              <a:buFont typeface="Arial" panose="020B0604020202020204" pitchFamily="34" charset="0"/>
              <a:buChar char="•"/>
            </a:pPr>
            <a:r>
              <a:rPr lang="en-US" sz="2000" dirty="0">
                <a:latin typeface="Arial" panose="020B0604020202020204" pitchFamily="34" charset="0"/>
              </a:rPr>
              <a:t>Carbohydrates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0A7F10FB-285D-4206-9C49-4B66C7F336DE}" type="datetime1">
              <a:rPr lang="en-US" smtClean="0"/>
              <a:t>1/24/2025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3" name="TextBox 2">
            <a:extLst>
              <a:ext uri="{FF2B5EF4-FFF2-40B4-BE49-F238E27FC236}">
                <a16:creationId xmlns:a16="http://schemas.microsoft.com/office/drawing/2014/main" id="{4D0B5417-451C-0A09-20B3-4530E5E792B1}"/>
              </a:ext>
            </a:extLst>
          </p:cNvPr>
          <p:cNvSpPr txBox="1"/>
          <p:nvPr/>
        </p:nvSpPr>
        <p:spPr>
          <a:xfrm>
            <a:off x="1005681" y="4084637"/>
            <a:ext cx="6477000" cy="1015663"/>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Prior to lecture 3, please review the lecture material on introduction to nucleic acids (slides and video link posted on course web site)</a:t>
            </a:r>
          </a:p>
        </p:txBody>
      </p:sp>
      <p:pic>
        <p:nvPicPr>
          <p:cNvPr id="5" name="Picture 4">
            <a:extLst>
              <a:ext uri="{FF2B5EF4-FFF2-40B4-BE49-F238E27FC236}">
                <a16:creationId xmlns:a16="http://schemas.microsoft.com/office/drawing/2014/main" id="{36723358-CAD3-22DA-A9CB-6B39454DBC88}"/>
              </a:ext>
            </a:extLst>
          </p:cNvPr>
          <p:cNvPicPr>
            <a:picLocks noChangeAspect="1"/>
          </p:cNvPicPr>
          <p:nvPr/>
        </p:nvPicPr>
        <p:blipFill>
          <a:blip r:embed="rId3"/>
          <a:stretch>
            <a:fillRect/>
          </a:stretch>
        </p:blipFill>
        <p:spPr>
          <a:xfrm>
            <a:off x="8215248" y="3481201"/>
            <a:ext cx="4119707" cy="3238197"/>
          </a:xfrm>
          <a:prstGeom prst="rect">
            <a:avLst/>
          </a:prstGeom>
        </p:spPr>
      </p:pic>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idx="4294967295"/>
          </p:nvPr>
        </p:nvSpPr>
        <p:spPr>
          <a:xfrm>
            <a:off x="2556631" y="7873"/>
            <a:ext cx="8229600" cy="1143000"/>
          </a:xfrm>
        </p:spPr>
        <p:txBody>
          <a:bodyPr>
            <a:normAutofit/>
          </a:bodyPr>
          <a:lstStyle/>
          <a:p>
            <a:pPr eaLnBrk="1" hangingPunct="1"/>
            <a:r>
              <a:rPr lang="en-US" sz="2800" dirty="0"/>
              <a:t>The Structure of Amino Acids and Proteins</a:t>
            </a:r>
          </a:p>
        </p:txBody>
      </p:sp>
      <p:sp>
        <p:nvSpPr>
          <p:cNvPr id="7171" name="Rectangle 3"/>
          <p:cNvSpPr>
            <a:spLocks noGrp="1" noChangeArrowheads="1"/>
          </p:cNvSpPr>
          <p:nvPr>
            <p:ph type="body" idx="4294967295"/>
          </p:nvPr>
        </p:nvSpPr>
        <p:spPr>
          <a:xfrm>
            <a:off x="0" y="1182688"/>
            <a:ext cx="6873875" cy="2301875"/>
          </a:xfrm>
        </p:spPr>
        <p:txBody>
          <a:bodyPr>
            <a:normAutofit/>
          </a:bodyPr>
          <a:lstStyle/>
          <a:p>
            <a:pPr marL="417503" indent="-417503">
              <a:buNone/>
            </a:pPr>
            <a:endParaRPr lang="en-US" sz="2400" dirty="0"/>
          </a:p>
          <a:p>
            <a:pPr marL="417503" indent="-417503"/>
            <a:endParaRPr lang="en-US" sz="2400" dirty="0"/>
          </a:p>
          <a:p>
            <a:pPr marL="417503" indent="-417503"/>
            <a:endParaRPr lang="en-US" sz="2400" dirty="0"/>
          </a:p>
          <a:p>
            <a:pPr marL="417503" indent="-417503"/>
            <a:endParaRPr lang="en-US" sz="1800" dirty="0"/>
          </a:p>
          <a:p>
            <a:pPr marL="417503" indent="-417503"/>
            <a:endParaRPr lang="en-US" sz="1800" dirty="0"/>
          </a:p>
        </p:txBody>
      </p:sp>
      <p:pic>
        <p:nvPicPr>
          <p:cNvPr id="7" name="Picture 4" descr="03_02_amino_acid_structur-L"/>
          <p:cNvPicPr>
            <a:picLocks noChangeAspect="1" noChangeArrowheads="1"/>
          </p:cNvPicPr>
          <p:nvPr/>
        </p:nvPicPr>
        <p:blipFill rotWithShape="1">
          <a:blip r:embed="rId3">
            <a:extLst>
              <a:ext uri="{28A0092B-C50C-407E-A947-70E740481C1C}">
                <a14:useLocalDpi xmlns:a14="http://schemas.microsoft.com/office/drawing/2010/main" val="0"/>
              </a:ext>
            </a:extLst>
          </a:blip>
          <a:srcRect l="35903" b="54841"/>
          <a:stretch/>
        </p:blipFill>
        <p:spPr bwMode="auto">
          <a:xfrm>
            <a:off x="1996281" y="1347302"/>
            <a:ext cx="4790576" cy="195677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a:extLst>
              <a:ext uri="{FF2B5EF4-FFF2-40B4-BE49-F238E27FC236}">
                <a16:creationId xmlns:a16="http://schemas.microsoft.com/office/drawing/2014/main" id="{0C8949BF-E760-43C3-B03D-1C94C1DC85FE}"/>
              </a:ext>
            </a:extLst>
          </p:cNvPr>
          <p:cNvPicPr>
            <a:picLocks noChangeAspect="1"/>
          </p:cNvPicPr>
          <p:nvPr/>
        </p:nvPicPr>
        <p:blipFill rotWithShape="1">
          <a:blip r:embed="rId4">
            <a:extLst>
              <a:ext uri="{28A0092B-C50C-407E-A947-70E740481C1C}">
                <a14:useLocalDpi xmlns:a14="http://schemas.microsoft.com/office/drawing/2010/main" val="0"/>
              </a:ext>
            </a:extLst>
          </a:blip>
          <a:srcRect t="-2928" b="38372"/>
          <a:stretch/>
        </p:blipFill>
        <p:spPr>
          <a:xfrm>
            <a:off x="1158081" y="5190441"/>
            <a:ext cx="5867400" cy="1499447"/>
          </a:xfrm>
          <a:prstGeom prst="rect">
            <a:avLst/>
          </a:prstGeom>
        </p:spPr>
      </p:pic>
      <p:pic>
        <p:nvPicPr>
          <p:cNvPr id="10" name="Picture 2">
            <a:extLst>
              <a:ext uri="{FF2B5EF4-FFF2-40B4-BE49-F238E27FC236}">
                <a16:creationId xmlns:a16="http://schemas.microsoft.com/office/drawing/2014/main" id="{8E6BB607-F7AA-4BEB-8949-34A13495A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90"/>
          <a:stretch/>
        </p:blipFill>
        <p:spPr bwMode="auto">
          <a:xfrm>
            <a:off x="8092281" y="1830817"/>
            <a:ext cx="4038600" cy="2486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377B755-EA3F-4E9D-A8AE-22DB2B00BDE7}"/>
              </a:ext>
            </a:extLst>
          </p:cNvPr>
          <p:cNvSpPr txBox="1"/>
          <p:nvPr/>
        </p:nvSpPr>
        <p:spPr>
          <a:xfrm>
            <a:off x="8092281" y="4225536"/>
            <a:ext cx="3733800" cy="307777"/>
          </a:xfrm>
          <a:prstGeom prst="rect">
            <a:avLst/>
          </a:prstGeom>
          <a:noFill/>
        </p:spPr>
        <p:txBody>
          <a:bodyPr wrap="square" rtlCol="0">
            <a:spAutoFit/>
          </a:bodyPr>
          <a:lstStyle/>
          <a:p>
            <a:r>
              <a:rPr lang="en-US" sz="1400" dirty="0">
                <a:latin typeface="Arial" panose="020B0604020202020204" pitchFamily="34" charset="0"/>
              </a:rPr>
              <a:t>(as does the ribosome that make them)</a:t>
            </a:r>
          </a:p>
        </p:txBody>
      </p:sp>
      <p:sp>
        <p:nvSpPr>
          <p:cNvPr id="6" name="Rectangle 5">
            <a:extLst>
              <a:ext uri="{FF2B5EF4-FFF2-40B4-BE49-F238E27FC236}">
                <a16:creationId xmlns:a16="http://schemas.microsoft.com/office/drawing/2014/main" id="{783753EB-82E4-44AD-8B4A-D82CD6625C77}"/>
              </a:ext>
            </a:extLst>
          </p:cNvPr>
          <p:cNvSpPr/>
          <p:nvPr/>
        </p:nvSpPr>
        <p:spPr>
          <a:xfrm>
            <a:off x="624681" y="3233669"/>
            <a:ext cx="7086600" cy="2168222"/>
          </a:xfrm>
          <a:prstGeom prst="rect">
            <a:avLst/>
          </a:prstGeom>
        </p:spPr>
        <p:txBody>
          <a:bodyPr wrap="square">
            <a:spAutoFit/>
          </a:bodyPr>
          <a:lstStyle/>
          <a:p>
            <a:pPr marL="417503" indent="-417503">
              <a:buFont typeface="Arial" panose="020B0604020202020204" pitchFamily="34" charset="0"/>
              <a:buChar char="•"/>
            </a:pPr>
            <a:r>
              <a:rPr lang="en-US" i="1" dirty="0">
                <a:solidFill>
                  <a:srgbClr val="C00000"/>
                </a:solidFill>
                <a:latin typeface="Arial" panose="020B0604020202020204" pitchFamily="34" charset="0"/>
              </a:rPr>
              <a:t>The amino group, C</a:t>
            </a:r>
            <a:r>
              <a:rPr lang="el-GR" i="1" dirty="0">
                <a:solidFill>
                  <a:srgbClr val="C00000"/>
                </a:solidFill>
                <a:latin typeface="Arial" panose="020B0604020202020204" pitchFamily="34" charset="0"/>
              </a:rPr>
              <a:t>α</a:t>
            </a:r>
            <a:r>
              <a:rPr lang="en-US" i="1" dirty="0">
                <a:solidFill>
                  <a:srgbClr val="C00000"/>
                </a:solidFill>
                <a:latin typeface="Arial" panose="020B0604020202020204" pitchFamily="34" charset="0"/>
              </a:rPr>
              <a:t> (and one hydrogen), and the carbonyl group are common to all amino acids</a:t>
            </a:r>
          </a:p>
          <a:p>
            <a:pPr marL="417503" indent="-417503">
              <a:buFont typeface="Arial" panose="020B0604020202020204" pitchFamily="34" charset="0"/>
              <a:buChar char="•"/>
            </a:pPr>
            <a:r>
              <a:rPr lang="en-US" i="1" dirty="0">
                <a:solidFill>
                  <a:srgbClr val="C00000"/>
                </a:solidFill>
                <a:latin typeface="Arial" panose="020B0604020202020204" pitchFamily="34" charset="0"/>
              </a:rPr>
              <a:t>The N-C</a:t>
            </a:r>
            <a:r>
              <a:rPr lang="el-GR" i="1" dirty="0">
                <a:solidFill>
                  <a:srgbClr val="C00000"/>
                </a:solidFill>
                <a:latin typeface="Arial" panose="020B0604020202020204" pitchFamily="34" charset="0"/>
              </a:rPr>
              <a:t>α</a:t>
            </a:r>
            <a:r>
              <a:rPr lang="en-US" i="1" dirty="0">
                <a:solidFill>
                  <a:srgbClr val="C00000"/>
                </a:solidFill>
                <a:latin typeface="Arial" panose="020B0604020202020204" pitchFamily="34" charset="0"/>
              </a:rPr>
              <a:t>-C=O are the mainchain of the protein polymer.</a:t>
            </a:r>
          </a:p>
          <a:p>
            <a:pPr marL="417503" indent="-417503">
              <a:buFont typeface="Arial" panose="020B0604020202020204" pitchFamily="34" charset="0"/>
              <a:buChar char="•"/>
            </a:pPr>
            <a:r>
              <a:rPr lang="en-US" i="1" dirty="0">
                <a:solidFill>
                  <a:srgbClr val="C00000"/>
                </a:solidFill>
                <a:latin typeface="Arial" panose="020B0604020202020204" pitchFamily="34" charset="0"/>
              </a:rPr>
              <a:t>The R groups are different –there are 20 common R groups they are the sidechain of the protein polymer – their </a:t>
            </a:r>
            <a:r>
              <a:rPr lang="en-US" b="1" i="1" dirty="0">
                <a:solidFill>
                  <a:srgbClr val="C00000"/>
                </a:solidFill>
                <a:latin typeface="Arial" panose="020B0604020202020204" pitchFamily="34" charset="0"/>
              </a:rPr>
              <a:t>sequence</a:t>
            </a:r>
            <a:r>
              <a:rPr lang="en-US" i="1" dirty="0">
                <a:solidFill>
                  <a:srgbClr val="C00000"/>
                </a:solidFill>
                <a:latin typeface="Arial" panose="020B0604020202020204" pitchFamily="34" charset="0"/>
              </a:rPr>
              <a:t> defines the properties of the protein.</a:t>
            </a:r>
          </a:p>
          <a:p>
            <a:pPr marL="417503" indent="-417503">
              <a:buFont typeface="Arial" panose="020B0604020202020204" pitchFamily="34" charset="0"/>
              <a:buChar char="•"/>
            </a:pPr>
            <a:endParaRPr lang="en-US" i="1" dirty="0">
              <a:solidFill>
                <a:srgbClr val="C00000"/>
              </a:solidFill>
              <a:latin typeface="Arial" panose="020B0604020202020204" pitchFamily="34" charset="0"/>
            </a:endParaRPr>
          </a:p>
        </p:txBody>
      </p:sp>
      <p:sp>
        <p:nvSpPr>
          <p:cNvPr id="8" name="Rectangle 7">
            <a:extLst>
              <a:ext uri="{FF2B5EF4-FFF2-40B4-BE49-F238E27FC236}">
                <a16:creationId xmlns:a16="http://schemas.microsoft.com/office/drawing/2014/main" id="{931E5B37-BAFB-4AF1-90B1-49F83344DEDE}"/>
              </a:ext>
            </a:extLst>
          </p:cNvPr>
          <p:cNvSpPr/>
          <p:nvPr/>
        </p:nvSpPr>
        <p:spPr>
          <a:xfrm>
            <a:off x="7897376" y="1327454"/>
            <a:ext cx="4572085" cy="388889"/>
          </a:xfrm>
          <a:prstGeom prst="rect">
            <a:avLst/>
          </a:prstGeom>
        </p:spPr>
        <p:txBody>
          <a:bodyPr wrap="none">
            <a:spAutoFit/>
          </a:bodyPr>
          <a:lstStyle/>
          <a:p>
            <a:r>
              <a:rPr lang="en-US" i="1" dirty="0">
                <a:solidFill>
                  <a:srgbClr val="00B0F0"/>
                </a:solidFill>
                <a:latin typeface="Arial" panose="020B0604020202020204" pitchFamily="34" charset="0"/>
              </a:rPr>
              <a:t>Is there a chiral carbon on amino acids?</a:t>
            </a:r>
          </a:p>
        </p:txBody>
      </p:sp>
      <p:sp>
        <p:nvSpPr>
          <p:cNvPr id="5" name="Date Placeholder 4">
            <a:extLst>
              <a:ext uri="{FF2B5EF4-FFF2-40B4-BE49-F238E27FC236}">
                <a16:creationId xmlns:a16="http://schemas.microsoft.com/office/drawing/2014/main" id="{21AB3513-E0EB-5D3C-4AA9-369F89C9FB2E}"/>
              </a:ext>
            </a:extLst>
          </p:cNvPr>
          <p:cNvSpPr>
            <a:spLocks noGrp="1"/>
          </p:cNvSpPr>
          <p:nvPr>
            <p:ph type="dt" sz="half" idx="10"/>
          </p:nvPr>
        </p:nvSpPr>
        <p:spPr/>
        <p:txBody>
          <a:bodyPr/>
          <a:lstStyle/>
          <a:p>
            <a:fld id="{ED6CCA25-1716-4543-9228-34502AD2FFF2}" type="datetime1">
              <a:rPr lang="en-US" smtClean="0"/>
              <a:t>1/24/2025</a:t>
            </a:fld>
            <a:endParaRPr lang="en-US"/>
          </a:p>
        </p:txBody>
      </p:sp>
      <p:sp>
        <p:nvSpPr>
          <p:cNvPr id="12" name="Footer Placeholder 11">
            <a:extLst>
              <a:ext uri="{FF2B5EF4-FFF2-40B4-BE49-F238E27FC236}">
                <a16:creationId xmlns:a16="http://schemas.microsoft.com/office/drawing/2014/main" id="{47F6D4E2-64DC-AAA9-4302-B562E565E107}"/>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B0414241-6E4E-3044-FC80-D6211F870525}"/>
              </a:ext>
            </a:extLst>
          </p:cNvPr>
          <p:cNvSpPr>
            <a:spLocks noGrp="1"/>
          </p:cNvSpPr>
          <p:nvPr>
            <p:ph type="sldNum" sz="quarter" idx="12"/>
          </p:nvPr>
        </p:nvSpPr>
        <p:spPr/>
        <p:txBody>
          <a:bodyPr/>
          <a:lstStyle/>
          <a:p>
            <a:fld id="{DC3BB032-4020-48F4-953B-341806DC4A2B}" type="slidenum">
              <a:rPr lang="en-US" smtClean="0"/>
              <a:t>10</a:t>
            </a:fld>
            <a:endParaRPr lang="en-US"/>
          </a:p>
        </p:txBody>
      </p:sp>
    </p:spTree>
    <p:extLst>
      <p:ext uri="{BB962C8B-B14F-4D97-AF65-F5344CB8AC3E}">
        <p14:creationId xmlns:p14="http://schemas.microsoft.com/office/powerpoint/2010/main" val="19401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815681" y="47104"/>
            <a:ext cx="2695575" cy="390525"/>
          </a:xfrm>
          <a:prstGeom prst="rect">
            <a:avLst/>
          </a:prstGeom>
        </p:spPr>
        <p:txBody>
          <a:bodyPr vert="horz" wrap="square" lIns="0" tIns="6334" rIns="0" bIns="0" rtlCol="0" anchor="ctr">
            <a:spAutoFit/>
          </a:bodyPr>
          <a:lstStyle/>
          <a:p>
            <a:pPr marL="11516" marR="4607">
              <a:lnSpc>
                <a:spcPct val="101699"/>
              </a:lnSpc>
              <a:spcBef>
                <a:spcPts val="50"/>
              </a:spcBef>
            </a:pPr>
            <a:r>
              <a:rPr lang="en-US" sz="2539" dirty="0">
                <a:cs typeface="Arial" panose="020B0604020202020204" pitchFamily="34" charset="0"/>
              </a:rPr>
              <a:t>Primary Structure</a:t>
            </a:r>
            <a:endParaRPr sz="2176" dirty="0">
              <a:cs typeface="Arial" panose="020B0604020202020204" pitchFamily="34" charset="0"/>
            </a:endParaRPr>
          </a:p>
        </p:txBody>
      </p:sp>
      <p:sp>
        <p:nvSpPr>
          <p:cNvPr id="91" name="Text Placeholder 5">
            <a:extLst>
              <a:ext uri="{FF2B5EF4-FFF2-40B4-BE49-F238E27FC236}">
                <a16:creationId xmlns:a16="http://schemas.microsoft.com/office/drawing/2014/main" id="{23EC52F3-534C-4B31-9206-2B845B430923}"/>
              </a:ext>
            </a:extLst>
          </p:cNvPr>
          <p:cNvSpPr>
            <a:spLocks noGrp="1"/>
          </p:cNvSpPr>
          <p:nvPr>
            <p:ph type="body" idx="4294967295"/>
          </p:nvPr>
        </p:nvSpPr>
        <p:spPr>
          <a:xfrm>
            <a:off x="582793" y="4294339"/>
            <a:ext cx="5541963" cy="2716212"/>
          </a:xfrm>
          <a:prstGeom prst="rect">
            <a:avLst/>
          </a:prstGeom>
          <a:ln>
            <a:solidFill>
              <a:srgbClr val="C00000"/>
            </a:solidFill>
          </a:ln>
        </p:spPr>
        <p:txBody>
          <a:bodyPr wrap="square">
            <a:spAutoFit/>
          </a:bodyPr>
          <a:lstStyle/>
          <a:p>
            <a:pPr marL="0" lvl="1" indent="0">
              <a:buNone/>
              <a:tabLst>
                <a:tab pos="425524" algn="l"/>
                <a:tab pos="426100" algn="l"/>
              </a:tabLst>
            </a:pPr>
            <a:r>
              <a:rPr lang="en-US" sz="1814" b="1" i="1" spc="-5" dirty="0">
                <a:solidFill>
                  <a:srgbClr val="C00000"/>
                </a:solidFill>
                <a:latin typeface="Arial" panose="020B0604020202020204" pitchFamily="34" charset="0"/>
                <a:cs typeface="Arial" panose="020B0604020202020204" pitchFamily="34" charset="0"/>
              </a:rPr>
              <a:t>Primary Structure – Expectations</a:t>
            </a:r>
          </a:p>
          <a:p>
            <a:pPr marL="426100" lvl="1" indent="-207292">
              <a:buFont typeface="Symbol"/>
              <a:buChar char=""/>
              <a:tabLst>
                <a:tab pos="425524" algn="l"/>
                <a:tab pos="426100" algn="l"/>
              </a:tabLst>
            </a:pPr>
            <a:r>
              <a:rPr lang="en-US" sz="1814" spc="-5" dirty="0">
                <a:latin typeface="Arial" panose="020B0604020202020204" pitchFamily="34" charset="0"/>
                <a:cs typeface="Arial" panose="020B0604020202020204" pitchFamily="34" charset="0"/>
              </a:rPr>
              <a:t>Draw chemical structure </a:t>
            </a:r>
            <a:r>
              <a:rPr lang="en-US" sz="1814" dirty="0">
                <a:latin typeface="Arial" panose="020B0604020202020204" pitchFamily="34" charset="0"/>
                <a:cs typeface="Arial" panose="020B0604020202020204" pitchFamily="34" charset="0"/>
              </a:rPr>
              <a:t>given </a:t>
            </a:r>
            <a:r>
              <a:rPr lang="en-US" sz="1814" spc="-5" dirty="0">
                <a:latin typeface="Arial" panose="020B0604020202020204" pitchFamily="34" charset="0"/>
                <a:cs typeface="Arial" panose="020B0604020202020204" pitchFamily="34" charset="0"/>
              </a:rPr>
              <a:t>the</a:t>
            </a:r>
            <a:r>
              <a:rPr lang="en-US" sz="1814" spc="-9"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sequence.</a:t>
            </a:r>
          </a:p>
          <a:p>
            <a:pPr marL="426100" lvl="1" indent="-207292">
              <a:buFont typeface="Symbol"/>
              <a:buChar char=""/>
              <a:tabLst>
                <a:tab pos="425524" algn="l"/>
                <a:tab pos="426100" algn="l"/>
              </a:tabLst>
            </a:pPr>
            <a:r>
              <a:rPr lang="en-US" sz="1814" spc="-5" dirty="0">
                <a:latin typeface="Arial" panose="020B0604020202020204" pitchFamily="34" charset="0"/>
                <a:cs typeface="Arial" panose="020B0604020202020204" pitchFamily="34" charset="0"/>
              </a:rPr>
              <a:t>Determine </a:t>
            </a:r>
            <a:r>
              <a:rPr lang="en-US" sz="1814" dirty="0">
                <a:latin typeface="Arial" panose="020B0604020202020204" pitchFamily="34" charset="0"/>
                <a:cs typeface="Arial" panose="020B0604020202020204" pitchFamily="34" charset="0"/>
              </a:rPr>
              <a:t>the </a:t>
            </a:r>
            <a:r>
              <a:rPr lang="en-US" sz="1814" spc="-5" dirty="0">
                <a:latin typeface="Arial" panose="020B0604020202020204" pitchFamily="34" charset="0"/>
                <a:cs typeface="Arial" panose="020B0604020202020204" pitchFamily="34" charset="0"/>
              </a:rPr>
              <a:t>seq. from chemical</a:t>
            </a:r>
            <a:r>
              <a:rPr lang="en-US" sz="1814" spc="-14"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structure.</a:t>
            </a:r>
          </a:p>
          <a:p>
            <a:pPr marL="426100" lvl="1" indent="-207292">
              <a:buFont typeface="Symbol"/>
              <a:buChar char=""/>
              <a:tabLst>
                <a:tab pos="425524" algn="l"/>
                <a:tab pos="426100" algn="l"/>
              </a:tabLst>
            </a:pPr>
            <a:r>
              <a:rPr lang="en-US" sz="1814" spc="-5" dirty="0">
                <a:latin typeface="Arial" panose="020B0604020202020204" pitchFamily="34" charset="0"/>
                <a:cs typeface="Arial" panose="020B0604020202020204" pitchFamily="34" charset="0"/>
              </a:rPr>
              <a:t>Distinguish/identify:</a:t>
            </a:r>
            <a:endParaRPr lang="en-US" sz="1814" dirty="0">
              <a:latin typeface="Arial" panose="020B0604020202020204" pitchFamily="34" charset="0"/>
              <a:cs typeface="Arial" panose="020B0604020202020204" pitchFamily="34" charset="0"/>
            </a:endParaRPr>
          </a:p>
          <a:p>
            <a:pPr marL="840683" lvl="2" indent="-207292">
              <a:buFont typeface="Courier New"/>
              <a:buChar char="o"/>
              <a:tabLst>
                <a:tab pos="840683" algn="l"/>
              </a:tabLst>
            </a:pPr>
            <a:r>
              <a:rPr lang="en-US" sz="1814" b="1" dirty="0">
                <a:solidFill>
                  <a:srgbClr val="00B050"/>
                </a:solidFill>
                <a:latin typeface="Arial" panose="020B0604020202020204" pitchFamily="34" charset="0"/>
                <a:cs typeface="Arial" panose="020B0604020202020204" pitchFamily="34" charset="0"/>
              </a:rPr>
              <a:t>Mainchain</a:t>
            </a:r>
            <a:r>
              <a:rPr lang="en-US" sz="1814" spc="-9" dirty="0">
                <a:latin typeface="Arial" panose="020B0604020202020204" pitchFamily="34" charset="0"/>
                <a:cs typeface="Arial" panose="020B0604020202020204" pitchFamily="34" charset="0"/>
              </a:rPr>
              <a:t> &amp; </a:t>
            </a:r>
            <a:r>
              <a:rPr lang="en-US" sz="1814" b="1" spc="-9" dirty="0">
                <a:solidFill>
                  <a:srgbClr val="C00000"/>
                </a:solidFill>
                <a:latin typeface="Arial" panose="020B0604020202020204" pitchFamily="34" charset="0"/>
                <a:cs typeface="Arial" panose="020B0604020202020204" pitchFamily="34" charset="0"/>
              </a:rPr>
              <a:t>Sidechain</a:t>
            </a:r>
            <a:r>
              <a:rPr lang="en-US" sz="1814" spc="-9"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atoms,</a:t>
            </a:r>
          </a:p>
          <a:p>
            <a:pPr marL="840683" lvl="2" indent="-207292">
              <a:buFont typeface="Courier New"/>
              <a:buChar char="o"/>
              <a:tabLst>
                <a:tab pos="840683" algn="l"/>
              </a:tabLst>
            </a:pPr>
            <a:r>
              <a:rPr lang="en-US" sz="1814" b="1" spc="-5" dirty="0">
                <a:solidFill>
                  <a:srgbClr val="0070C0"/>
                </a:solidFill>
                <a:latin typeface="Arial" panose="020B0604020202020204" pitchFamily="34" charset="0"/>
                <a:cs typeface="Arial" panose="020B0604020202020204" pitchFamily="34" charset="0"/>
              </a:rPr>
              <a:t>Residue</a:t>
            </a:r>
            <a:r>
              <a:rPr lang="en-US" sz="1814" spc="-5"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 aa in</a:t>
            </a:r>
            <a:r>
              <a:rPr lang="en-US" sz="1814" spc="-14"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polymer,</a:t>
            </a:r>
            <a:endParaRPr lang="en-US" sz="1814" dirty="0">
              <a:latin typeface="Arial" panose="020B0604020202020204" pitchFamily="34" charset="0"/>
              <a:cs typeface="Arial" panose="020B0604020202020204" pitchFamily="34" charset="0"/>
            </a:endParaRPr>
          </a:p>
          <a:p>
            <a:pPr marL="840683" lvl="2" indent="-207292">
              <a:buFont typeface="Courier New"/>
              <a:buChar char="o"/>
              <a:tabLst>
                <a:tab pos="840683" algn="l"/>
              </a:tabLst>
            </a:pPr>
            <a:r>
              <a:rPr lang="en-US" sz="1814" spc="-5" dirty="0">
                <a:latin typeface="Arial" panose="020B0604020202020204" pitchFamily="34" charset="0"/>
                <a:cs typeface="Arial" panose="020B0604020202020204" pitchFamily="34" charset="0"/>
              </a:rPr>
              <a:t>N &amp; C terminus,</a:t>
            </a:r>
            <a:endParaRPr lang="en-US" sz="1814" dirty="0">
              <a:latin typeface="Arial" panose="020B0604020202020204" pitchFamily="34" charset="0"/>
              <a:cs typeface="Arial" panose="020B0604020202020204" pitchFamily="34" charset="0"/>
            </a:endParaRPr>
          </a:p>
          <a:p>
            <a:pPr marL="840683" lvl="2" indent="-207292">
              <a:buFont typeface="Courier New"/>
              <a:buChar char="o"/>
              <a:tabLst>
                <a:tab pos="840683" algn="l"/>
              </a:tabLst>
            </a:pPr>
            <a:r>
              <a:rPr lang="en-US" sz="1814" spc="-5" dirty="0">
                <a:latin typeface="Arial" panose="020B0604020202020204" pitchFamily="34" charset="0"/>
                <a:cs typeface="Arial" panose="020B0604020202020204" pitchFamily="34" charset="0"/>
              </a:rPr>
              <a:t>Peptide</a:t>
            </a:r>
            <a:r>
              <a:rPr lang="en-US" sz="1814" spc="-9"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bond(s).</a:t>
            </a:r>
            <a:endParaRPr lang="en-US" sz="1814"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2CB3FB2-1884-434F-B407-A98788BC5114}"/>
              </a:ext>
            </a:extLst>
          </p:cNvPr>
          <p:cNvSpPr txBox="1"/>
          <p:nvPr/>
        </p:nvSpPr>
        <p:spPr>
          <a:xfrm>
            <a:off x="710012" y="2188491"/>
            <a:ext cx="5778514" cy="2046586"/>
          </a:xfrm>
          <a:prstGeom prst="rect">
            <a:avLst/>
          </a:prstGeom>
          <a:noFill/>
        </p:spPr>
        <p:txBody>
          <a:bodyPr wrap="square" rtlCol="0">
            <a:spAutoFit/>
          </a:bodyPr>
          <a:lstStyle/>
          <a:p>
            <a:pPr marL="418903" indent="-418903"/>
            <a:r>
              <a:rPr lang="en-US" sz="1814" dirty="0">
                <a:latin typeface="Arial" panose="020B0604020202020204" pitchFamily="34" charset="0"/>
                <a:cs typeface="Arial" panose="020B0604020202020204" pitchFamily="34" charset="0"/>
              </a:rPr>
              <a:t>Incorporated amino acid is called a </a:t>
            </a:r>
            <a:r>
              <a:rPr lang="en-US" sz="1814" i="1" dirty="0">
                <a:solidFill>
                  <a:srgbClr val="C00000"/>
                </a:solidFill>
                <a:latin typeface="Arial" panose="020B0604020202020204" pitchFamily="34" charset="0"/>
                <a:cs typeface="Arial" panose="020B0604020202020204" pitchFamily="34" charset="0"/>
              </a:rPr>
              <a:t>residue</a:t>
            </a:r>
            <a:r>
              <a:rPr lang="en-US" sz="1814" dirty="0">
                <a:latin typeface="Arial" panose="020B0604020202020204" pitchFamily="34" charset="0"/>
                <a:cs typeface="Arial" panose="020B0604020202020204" pitchFamily="34" charset="0"/>
              </a:rPr>
              <a:t> (atoms are lost when the peptide bond is formed).</a:t>
            </a:r>
          </a:p>
          <a:p>
            <a:pPr marL="418903" indent="-418903"/>
            <a:r>
              <a:rPr lang="en-US" sz="1814" dirty="0">
                <a:latin typeface="Arial" panose="020B0604020202020204" pitchFamily="34" charset="0"/>
                <a:cs typeface="Arial" panose="020B0604020202020204" pitchFamily="34" charset="0"/>
              </a:rPr>
              <a:t>Polarity of chain direction – amino (N) terminus to carboxy(C) terminus = order of amino acids = </a:t>
            </a:r>
            <a:r>
              <a:rPr lang="en-US" sz="1814" i="1" dirty="0">
                <a:solidFill>
                  <a:srgbClr val="C00000"/>
                </a:solidFill>
                <a:latin typeface="Arial" panose="020B0604020202020204" pitchFamily="34" charset="0"/>
                <a:cs typeface="Arial" panose="020B0604020202020204" pitchFamily="34" charset="0"/>
              </a:rPr>
              <a:t>sequence</a:t>
            </a:r>
            <a:r>
              <a:rPr lang="en-US" sz="1814" dirty="0">
                <a:latin typeface="Arial" panose="020B0604020202020204" pitchFamily="34" charset="0"/>
                <a:cs typeface="Arial" panose="020B0604020202020204" pitchFamily="34" charset="0"/>
              </a:rPr>
              <a:t> = </a:t>
            </a:r>
            <a:r>
              <a:rPr lang="en-US" sz="1814" i="1" dirty="0">
                <a:solidFill>
                  <a:srgbClr val="C00000"/>
                </a:solidFill>
                <a:latin typeface="Arial" panose="020B0604020202020204" pitchFamily="34" charset="0"/>
                <a:cs typeface="Arial" panose="020B0604020202020204" pitchFamily="34" charset="0"/>
              </a:rPr>
              <a:t>primary structure</a:t>
            </a:r>
          </a:p>
          <a:p>
            <a:pPr marL="418903" indent="-418903"/>
            <a:r>
              <a:rPr lang="en-US" sz="1814" i="1" dirty="0">
                <a:solidFill>
                  <a:srgbClr val="C00000"/>
                </a:solidFill>
                <a:latin typeface="Arial" panose="020B0604020202020204" pitchFamily="34" charset="0"/>
                <a:cs typeface="Arial" panose="020B0604020202020204" pitchFamily="34" charset="0"/>
              </a:rPr>
              <a:t>Mainchain</a:t>
            </a:r>
            <a:r>
              <a:rPr lang="en-US" sz="1814" dirty="0">
                <a:latin typeface="Arial" panose="020B0604020202020204" pitchFamily="34" charset="0"/>
                <a:cs typeface="Arial" panose="020B0604020202020204" pitchFamily="34" charset="0"/>
              </a:rPr>
              <a:t> (or backbone) – linear atoms of the polymer </a:t>
            </a:r>
          </a:p>
          <a:p>
            <a:pPr marL="418903" indent="-418903"/>
            <a:r>
              <a:rPr lang="en-US" sz="1814" i="1" dirty="0">
                <a:solidFill>
                  <a:srgbClr val="C00000"/>
                </a:solidFill>
                <a:latin typeface="Arial" panose="020B0604020202020204" pitchFamily="34" charset="0"/>
                <a:cs typeface="Arial" panose="020B0604020202020204" pitchFamily="34" charset="0"/>
              </a:rPr>
              <a:t>Sidechain</a:t>
            </a:r>
            <a:r>
              <a:rPr lang="en-US" sz="1814" dirty="0">
                <a:latin typeface="Arial" panose="020B0604020202020204" pitchFamily="34" charset="0"/>
                <a:cs typeface="Arial" panose="020B0604020202020204" pitchFamily="34" charset="0"/>
              </a:rPr>
              <a:t> – atoms off the Ca carbon</a:t>
            </a:r>
          </a:p>
        </p:txBody>
      </p:sp>
      <p:sp>
        <p:nvSpPr>
          <p:cNvPr id="3" name="Rectangle 2">
            <a:extLst>
              <a:ext uri="{FF2B5EF4-FFF2-40B4-BE49-F238E27FC236}">
                <a16:creationId xmlns:a16="http://schemas.microsoft.com/office/drawing/2014/main" id="{CD0799DF-6779-4070-8BAB-457CFBAB588D}"/>
              </a:ext>
            </a:extLst>
          </p:cNvPr>
          <p:cNvSpPr/>
          <p:nvPr/>
        </p:nvSpPr>
        <p:spPr>
          <a:xfrm>
            <a:off x="565688" y="441585"/>
            <a:ext cx="6347920" cy="1209049"/>
          </a:xfrm>
          <a:prstGeom prst="rect">
            <a:avLst/>
          </a:prstGeom>
        </p:spPr>
        <p:txBody>
          <a:bodyPr wrap="square">
            <a:spAutoFit/>
          </a:bodyPr>
          <a:lstStyle/>
          <a:p>
            <a:pPr marL="218808" marR="4607" indent="-207292" algn="just">
              <a:buFont typeface="Symbol"/>
              <a:buChar char=""/>
              <a:tabLst>
                <a:tab pos="218808" algn="l"/>
              </a:tabLst>
            </a:pPr>
            <a:r>
              <a:rPr lang="en-US" sz="1814" dirty="0">
                <a:latin typeface="Arial" panose="020B0604020202020204" pitchFamily="34" charset="0"/>
                <a:cs typeface="Arial" panose="020B0604020202020204" pitchFamily="34" charset="0"/>
              </a:rPr>
              <a:t>Amino acids are </a:t>
            </a:r>
            <a:r>
              <a:rPr lang="en-US" sz="1814" spc="-5" dirty="0">
                <a:latin typeface="Arial" panose="020B0604020202020204" pitchFamily="34" charset="0"/>
                <a:cs typeface="Arial" panose="020B0604020202020204" pitchFamily="34" charset="0"/>
              </a:rPr>
              <a:t>joined together </a:t>
            </a:r>
            <a:r>
              <a:rPr lang="en-US" sz="1814" dirty="0">
                <a:latin typeface="Arial" panose="020B0604020202020204" pitchFamily="34" charset="0"/>
                <a:cs typeface="Arial" panose="020B0604020202020204" pitchFamily="34" charset="0"/>
              </a:rPr>
              <a:t>to </a:t>
            </a:r>
            <a:r>
              <a:rPr lang="en-US" sz="1814" spc="-5" dirty="0">
                <a:latin typeface="Arial" panose="020B0604020202020204" pitchFamily="34" charset="0"/>
                <a:cs typeface="Arial" panose="020B0604020202020204" pitchFamily="34" charset="0"/>
              </a:rPr>
              <a:t>form linear polymers by </a:t>
            </a:r>
            <a:r>
              <a:rPr lang="en-US" sz="1814" dirty="0">
                <a:latin typeface="Arial" panose="020B0604020202020204" pitchFamily="34" charset="0"/>
                <a:cs typeface="Arial" panose="020B0604020202020204" pitchFamily="34" charset="0"/>
              </a:rPr>
              <a:t>the  </a:t>
            </a:r>
            <a:r>
              <a:rPr lang="en-US" sz="1814" spc="-5" dirty="0">
                <a:latin typeface="Arial" panose="020B0604020202020204" pitchFamily="34" charset="0"/>
                <a:cs typeface="Arial" panose="020B0604020202020204" pitchFamily="34" charset="0"/>
              </a:rPr>
              <a:t>formation of </a:t>
            </a:r>
            <a:r>
              <a:rPr lang="en-US" sz="1814" dirty="0">
                <a:latin typeface="Arial" panose="020B0604020202020204" pitchFamily="34" charset="0"/>
                <a:cs typeface="Arial" panose="020B0604020202020204" pitchFamily="34" charset="0"/>
              </a:rPr>
              <a:t>a </a:t>
            </a:r>
            <a:r>
              <a:rPr lang="en-US" sz="1814" b="1" u="sng" dirty="0">
                <a:latin typeface="Arial" panose="020B0604020202020204" pitchFamily="34" charset="0"/>
                <a:cs typeface="Arial" panose="020B0604020202020204" pitchFamily="34" charset="0"/>
              </a:rPr>
              <a:t>peptide bond </a:t>
            </a:r>
            <a:r>
              <a:rPr lang="en-US" sz="1814" spc="-5" dirty="0">
                <a:latin typeface="Arial" panose="020B0604020202020204" pitchFamily="34" charset="0"/>
                <a:cs typeface="Arial" panose="020B0604020202020204" pitchFamily="34" charset="0"/>
              </a:rPr>
              <a:t>between </a:t>
            </a:r>
            <a:r>
              <a:rPr lang="en-US" sz="1814" dirty="0">
                <a:latin typeface="Arial" panose="020B0604020202020204" pitchFamily="34" charset="0"/>
                <a:cs typeface="Arial" panose="020B0604020202020204" pitchFamily="34" charset="0"/>
              </a:rPr>
              <a:t>the carboxyl </a:t>
            </a:r>
            <a:r>
              <a:rPr lang="en-US" sz="1814" spc="-5" dirty="0">
                <a:latin typeface="Arial" panose="020B0604020202020204" pitchFamily="34" charset="0"/>
                <a:cs typeface="Arial" panose="020B0604020202020204" pitchFamily="34" charset="0"/>
              </a:rPr>
              <a:t>of one </a:t>
            </a:r>
            <a:r>
              <a:rPr lang="en-US" sz="1814" dirty="0">
                <a:latin typeface="Arial" panose="020B0604020202020204" pitchFamily="34" charset="0"/>
                <a:cs typeface="Arial" panose="020B0604020202020204" pitchFamily="34" charset="0"/>
              </a:rPr>
              <a:t>amino  acids</a:t>
            </a:r>
            <a:r>
              <a:rPr lang="en-US" sz="1814" spc="-73"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and</a:t>
            </a:r>
            <a:r>
              <a:rPr lang="en-US" sz="1814" spc="-68"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the</a:t>
            </a:r>
            <a:r>
              <a:rPr lang="en-US" sz="1814" spc="-68"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amino</a:t>
            </a:r>
            <a:r>
              <a:rPr lang="en-US" sz="1814" spc="-73"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group</a:t>
            </a:r>
            <a:r>
              <a:rPr lang="en-US" sz="1814" spc="-68"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of</a:t>
            </a:r>
            <a:r>
              <a:rPr lang="en-US" sz="1814" spc="-63"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the</a:t>
            </a:r>
            <a:r>
              <a:rPr lang="en-US" sz="1814" spc="-73"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next.</a:t>
            </a:r>
          </a:p>
          <a:p>
            <a:pPr marL="218808" marR="4607" indent="-207292" algn="just">
              <a:buFont typeface="Symbol"/>
              <a:buChar char=""/>
              <a:tabLst>
                <a:tab pos="218808" algn="l"/>
              </a:tabLst>
            </a:pPr>
            <a:r>
              <a:rPr lang="en-US" sz="1814" spc="-5" dirty="0">
                <a:latin typeface="Arial" panose="020B0604020202020204" pitchFamily="34" charset="0"/>
                <a:cs typeface="Arial" panose="020B0604020202020204" pitchFamily="34" charset="0"/>
              </a:rPr>
              <a:t>This</a:t>
            </a:r>
            <a:r>
              <a:rPr lang="en-US" sz="1814" spc="-73"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reaction</a:t>
            </a:r>
            <a:r>
              <a:rPr lang="en-US" sz="1814" spc="-68" dirty="0">
                <a:latin typeface="Arial" panose="020B0604020202020204" pitchFamily="34" charset="0"/>
                <a:cs typeface="Arial" panose="020B0604020202020204" pitchFamily="34" charset="0"/>
              </a:rPr>
              <a:t> </a:t>
            </a:r>
            <a:r>
              <a:rPr lang="en-US" sz="1814" spc="-5" dirty="0">
                <a:latin typeface="Arial" panose="020B0604020202020204" pitchFamily="34" charset="0"/>
                <a:cs typeface="Arial" panose="020B0604020202020204" pitchFamily="34" charset="0"/>
              </a:rPr>
              <a:t>releases</a:t>
            </a:r>
            <a:r>
              <a:rPr lang="en-US" sz="1814" spc="-68" dirty="0">
                <a:latin typeface="Arial" panose="020B0604020202020204" pitchFamily="34" charset="0"/>
                <a:cs typeface="Arial" panose="020B0604020202020204" pitchFamily="34" charset="0"/>
              </a:rPr>
              <a:t> </a:t>
            </a:r>
            <a:r>
              <a:rPr lang="en-US" sz="1814" dirty="0">
                <a:latin typeface="Arial" panose="020B0604020202020204" pitchFamily="34" charset="0"/>
                <a:cs typeface="Arial" panose="020B0604020202020204" pitchFamily="34" charset="0"/>
              </a:rPr>
              <a:t>water: a </a:t>
            </a:r>
            <a:r>
              <a:rPr lang="en-US" sz="1814" b="1" spc="-5" dirty="0">
                <a:latin typeface="Arial" panose="020B0604020202020204" pitchFamily="34" charset="0"/>
                <a:cs typeface="Arial" panose="020B0604020202020204" pitchFamily="34" charset="0"/>
              </a:rPr>
              <a:t>dehydration </a:t>
            </a:r>
            <a:r>
              <a:rPr lang="en-US" sz="1814" spc="-5" dirty="0">
                <a:latin typeface="Arial" panose="020B0604020202020204" pitchFamily="34" charset="0"/>
                <a:cs typeface="Arial" panose="020B0604020202020204" pitchFamily="34" charset="0"/>
              </a:rPr>
              <a:t>reaction. </a:t>
            </a:r>
            <a:endParaRPr lang="en-US" sz="1814" dirty="0">
              <a:latin typeface="Arial" panose="020B0604020202020204" pitchFamily="34" charset="0"/>
              <a:cs typeface="Arial" panose="020B0604020202020204" pitchFamily="34" charset="0"/>
            </a:endParaRPr>
          </a:p>
        </p:txBody>
      </p:sp>
      <p:sp>
        <p:nvSpPr>
          <p:cNvPr id="90" name="object 2">
            <a:extLst>
              <a:ext uri="{FF2B5EF4-FFF2-40B4-BE49-F238E27FC236}">
                <a16:creationId xmlns:a16="http://schemas.microsoft.com/office/drawing/2014/main" id="{3A1D1E13-FFBC-40D6-A00F-903088118338}"/>
              </a:ext>
            </a:extLst>
          </p:cNvPr>
          <p:cNvSpPr txBox="1"/>
          <p:nvPr/>
        </p:nvSpPr>
        <p:spPr>
          <a:xfrm>
            <a:off x="628515" y="1594572"/>
            <a:ext cx="5565995" cy="569986"/>
          </a:xfrm>
          <a:prstGeom prst="rect">
            <a:avLst/>
          </a:prstGeom>
        </p:spPr>
        <p:txBody>
          <a:bodyPr vert="horz" wrap="square" lIns="0" tIns="11516" rIns="0" bIns="0" rtlCol="0">
            <a:spAutoFit/>
          </a:bodyPr>
          <a:lstStyle/>
          <a:p>
            <a:pPr marL="218808" indent="-207292">
              <a:buFont typeface="Symbol"/>
              <a:buChar char=""/>
              <a:tabLst>
                <a:tab pos="218808" algn="l"/>
              </a:tabLst>
            </a:pPr>
            <a:r>
              <a:rPr sz="1814" spc="-5" dirty="0">
                <a:latin typeface="Arial" panose="020B0604020202020204" pitchFamily="34" charset="0"/>
                <a:cs typeface="Arial" panose="020B0604020202020204" pitchFamily="34" charset="0"/>
              </a:rPr>
              <a:t>The peptide bond </a:t>
            </a:r>
            <a:r>
              <a:rPr sz="1814" dirty="0">
                <a:latin typeface="Arial" panose="020B0604020202020204" pitchFamily="34" charset="0"/>
                <a:cs typeface="Arial" panose="020B0604020202020204" pitchFamily="34" charset="0"/>
              </a:rPr>
              <a:t>can </a:t>
            </a:r>
            <a:r>
              <a:rPr sz="1814" spc="-5" dirty="0">
                <a:latin typeface="Arial" panose="020B0604020202020204" pitchFamily="34" charset="0"/>
                <a:cs typeface="Arial" panose="020B0604020202020204" pitchFamily="34" charset="0"/>
              </a:rPr>
              <a:t>be broken </a:t>
            </a:r>
            <a:r>
              <a:rPr lang="en-US" sz="1814" spc="-5" dirty="0">
                <a:latin typeface="Arial" panose="020B0604020202020204" pitchFamily="34" charset="0"/>
                <a:cs typeface="Arial" panose="020B0604020202020204" pitchFamily="34" charset="0"/>
              </a:rPr>
              <a:t>(</a:t>
            </a:r>
            <a:r>
              <a:rPr lang="en-US" sz="1814" i="1" spc="-5" dirty="0">
                <a:latin typeface="Arial" panose="020B0604020202020204" pitchFamily="34" charset="0"/>
                <a:cs typeface="Arial" panose="020B0604020202020204" pitchFamily="34" charset="0"/>
              </a:rPr>
              <a:t>lysis</a:t>
            </a:r>
            <a:r>
              <a:rPr lang="en-US" sz="1814" spc="-5" dirty="0">
                <a:latin typeface="Arial" panose="020B0604020202020204" pitchFamily="34" charset="0"/>
                <a:cs typeface="Arial" panose="020B0604020202020204" pitchFamily="34" charset="0"/>
              </a:rPr>
              <a:t>) </a:t>
            </a:r>
            <a:r>
              <a:rPr sz="1814" dirty="0">
                <a:latin typeface="Arial" panose="020B0604020202020204" pitchFamily="34" charset="0"/>
                <a:cs typeface="Arial" panose="020B0604020202020204" pitchFamily="34" charset="0"/>
              </a:rPr>
              <a:t>by the </a:t>
            </a:r>
            <a:r>
              <a:rPr sz="1814" spc="-5" dirty="0">
                <a:latin typeface="Arial" panose="020B0604020202020204" pitchFamily="34" charset="0"/>
                <a:cs typeface="Arial" panose="020B0604020202020204" pitchFamily="34" charset="0"/>
              </a:rPr>
              <a:t>addition of water</a:t>
            </a:r>
            <a:r>
              <a:rPr lang="en-US" sz="1814" spc="-5" dirty="0">
                <a:latin typeface="Arial" panose="020B0604020202020204" pitchFamily="34" charset="0"/>
                <a:cs typeface="Arial" panose="020B0604020202020204" pitchFamily="34" charset="0"/>
              </a:rPr>
              <a:t> = </a:t>
            </a:r>
            <a:r>
              <a:rPr sz="1814" b="1" spc="-5" dirty="0">
                <a:latin typeface="Arial" panose="020B0604020202020204" pitchFamily="34" charset="0"/>
                <a:cs typeface="Arial" panose="020B0604020202020204" pitchFamily="34" charset="0"/>
              </a:rPr>
              <a:t>hydrolysis</a:t>
            </a:r>
            <a:r>
              <a:rPr sz="1814" spc="-5" dirty="0">
                <a:latin typeface="Arial" panose="020B0604020202020204" pitchFamily="34" charset="0"/>
                <a:cs typeface="Arial" panose="020B0604020202020204" pitchFamily="34" charset="0"/>
              </a:rPr>
              <a:t>.</a:t>
            </a:r>
            <a:endParaRPr sz="1814"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BD349B92-20CB-49A7-105F-64C40553EF3C}"/>
              </a:ext>
            </a:extLst>
          </p:cNvPr>
          <p:cNvGraphicFramePr>
            <a:graphicFrameLocks noChangeAspect="1"/>
          </p:cNvGraphicFramePr>
          <p:nvPr/>
        </p:nvGraphicFramePr>
        <p:xfrm>
          <a:off x="6976435" y="931790"/>
          <a:ext cx="5447244" cy="5543694"/>
        </p:xfrm>
        <a:graphic>
          <a:graphicData uri="http://schemas.openxmlformats.org/presentationml/2006/ole">
            <mc:AlternateContent xmlns:mc="http://schemas.openxmlformats.org/markup-compatibility/2006">
              <mc:Choice xmlns:v="urn:schemas-microsoft-com:vml" Requires="v">
                <p:oleObj name="MDLDrawObject Class" r:id="rId2" imgW="5505339" imgH="5599912" progId="MDLDrawOLE.MDLDrawObject.1">
                  <p:embed/>
                </p:oleObj>
              </mc:Choice>
              <mc:Fallback>
                <p:oleObj name="MDLDrawObject Class" r:id="rId2" imgW="5505339" imgH="5599912" progId="MDLDrawOLE.MDLDrawObject.1">
                  <p:embed/>
                  <p:pic>
                    <p:nvPicPr>
                      <p:cNvPr id="6" name="Object 5">
                        <a:extLst>
                          <a:ext uri="{FF2B5EF4-FFF2-40B4-BE49-F238E27FC236}">
                            <a16:creationId xmlns:a16="http://schemas.microsoft.com/office/drawing/2014/main" id="{BD349B92-20CB-49A7-105F-64C40553EF3C}"/>
                          </a:ext>
                        </a:extLst>
                      </p:cNvPr>
                      <p:cNvPicPr/>
                      <p:nvPr/>
                    </p:nvPicPr>
                    <p:blipFill>
                      <a:blip r:embed="rId3"/>
                      <a:stretch>
                        <a:fillRect/>
                      </a:stretch>
                    </p:blipFill>
                    <p:spPr>
                      <a:xfrm>
                        <a:off x="6976435" y="931790"/>
                        <a:ext cx="5447244" cy="5543694"/>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3946EBBE-AE99-2DF6-250B-0718AF9F31B7}"/>
              </a:ext>
            </a:extLst>
          </p:cNvPr>
          <p:cNvSpPr>
            <a:spLocks noGrp="1"/>
          </p:cNvSpPr>
          <p:nvPr>
            <p:ph type="dt" sz="half" idx="10"/>
          </p:nvPr>
        </p:nvSpPr>
        <p:spPr/>
        <p:txBody>
          <a:bodyPr/>
          <a:lstStyle/>
          <a:p>
            <a:fld id="{80386ABC-A55F-41D4-B919-4FFAE7D4DF66}" type="datetime1">
              <a:rPr lang="en-US" smtClean="0"/>
              <a:t>1/24/2025</a:t>
            </a:fld>
            <a:endParaRPr lang="en-US"/>
          </a:p>
        </p:txBody>
      </p:sp>
      <p:sp>
        <p:nvSpPr>
          <p:cNvPr id="7" name="Footer Placeholder 6">
            <a:extLst>
              <a:ext uri="{FF2B5EF4-FFF2-40B4-BE49-F238E27FC236}">
                <a16:creationId xmlns:a16="http://schemas.microsoft.com/office/drawing/2014/main" id="{FB081A76-2D07-02E3-FEFB-E675DC5CD183}"/>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892D643F-E4C5-BF1E-A8CC-3A9E993E22DF}"/>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234947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a:xfrm>
            <a:off x="2605881" y="111850"/>
            <a:ext cx="8458200" cy="792162"/>
          </a:xfrm>
        </p:spPr>
        <p:txBody>
          <a:bodyPr>
            <a:noAutofit/>
          </a:bodyPr>
          <a:lstStyle/>
          <a:p>
            <a:pPr eaLnBrk="1" hangingPunct="1"/>
            <a:r>
              <a:rPr lang="en-US" sz="2800" dirty="0"/>
              <a:t>Sidechain </a:t>
            </a:r>
            <a:r>
              <a:rPr lang="en-US" sz="2800" i="1" dirty="0"/>
              <a:t>Functional</a:t>
            </a:r>
            <a:r>
              <a:rPr lang="en-US" sz="2800" dirty="0"/>
              <a:t> Groups Affect Behavior</a:t>
            </a:r>
            <a:br>
              <a:rPr lang="en-US" sz="2800" dirty="0"/>
            </a:br>
            <a:r>
              <a:rPr lang="en-US" sz="2800" dirty="0"/>
              <a:t>(and the order is important)</a:t>
            </a:r>
          </a:p>
        </p:txBody>
      </p:sp>
      <p:sp>
        <p:nvSpPr>
          <p:cNvPr id="241667" name="Rectangle 3"/>
          <p:cNvSpPr>
            <a:spLocks noGrp="1" noChangeArrowheads="1"/>
          </p:cNvSpPr>
          <p:nvPr>
            <p:ph type="body" idx="4294967295"/>
          </p:nvPr>
        </p:nvSpPr>
        <p:spPr>
          <a:xfrm>
            <a:off x="1615281" y="3797283"/>
            <a:ext cx="9372600" cy="1905000"/>
          </a:xfrm>
        </p:spPr>
        <p:txBody>
          <a:bodyPr>
            <a:noAutofit/>
          </a:bodyPr>
          <a:lstStyle/>
          <a:p>
            <a:pPr eaLnBrk="1" hangingPunct="1"/>
            <a:r>
              <a:rPr lang="en-US" sz="1800" dirty="0"/>
              <a:t>Sidechains (R-groups) differ in their size, shape, reactivity, and interactions with water. </a:t>
            </a:r>
          </a:p>
          <a:p>
            <a:pPr marL="979464" lvl="1" indent="-461951">
              <a:lnSpc>
                <a:spcPct val="120000"/>
              </a:lnSpc>
              <a:spcBef>
                <a:spcPts val="600"/>
              </a:spcBef>
              <a:buFont typeface="Times New Roman" pitchFamily="84" charset="0"/>
              <a:buAutoNum type="arabicPeriod"/>
            </a:pPr>
            <a:r>
              <a:rPr lang="en-US" sz="1800" dirty="0"/>
              <a:t>Nonpolar Sidechains: </a:t>
            </a:r>
            <a:r>
              <a:rPr lang="en-US" sz="1800" b="1" dirty="0"/>
              <a:t>hydrophobic</a:t>
            </a:r>
            <a:r>
              <a:rPr lang="en-US" sz="1800" dirty="0"/>
              <a:t>; do not form hydrogen bonds; coalesce in water - typically form the core of folded proteins.</a:t>
            </a:r>
          </a:p>
          <a:p>
            <a:pPr marL="979464" lvl="1" indent="-461951">
              <a:lnSpc>
                <a:spcPct val="120000"/>
              </a:lnSpc>
              <a:spcBef>
                <a:spcPts val="600"/>
              </a:spcBef>
              <a:buFont typeface="Times New Roman" pitchFamily="84" charset="0"/>
              <a:buAutoNum type="arabicPeriod"/>
            </a:pPr>
            <a:r>
              <a:rPr lang="en-US" sz="1800" dirty="0"/>
              <a:t>Polar Sidechains: </a:t>
            </a:r>
            <a:r>
              <a:rPr lang="en-US" sz="1800" b="1" dirty="0"/>
              <a:t>hydrophilic</a:t>
            </a:r>
            <a:r>
              <a:rPr lang="en-US" sz="1800" dirty="0"/>
              <a:t>; form hydrogen bonds; readily dissolve in water</a:t>
            </a:r>
          </a:p>
          <a:p>
            <a:pPr marL="979464" lvl="1" indent="-461951">
              <a:lnSpc>
                <a:spcPct val="120000"/>
              </a:lnSpc>
              <a:spcBef>
                <a:spcPts val="600"/>
              </a:spcBef>
              <a:buFont typeface="Times New Roman" pitchFamily="84" charset="0"/>
              <a:buAutoNum type="arabicPeriod"/>
            </a:pPr>
            <a:r>
              <a:rPr lang="en-US" sz="1800" b="1" dirty="0"/>
              <a:t>Ionizable </a:t>
            </a:r>
            <a:r>
              <a:rPr lang="en-US" sz="1800" dirty="0"/>
              <a:t>Sidechains:  Can be charged at certain pH values. Interact strongly with water.</a:t>
            </a:r>
          </a:p>
        </p:txBody>
      </p:sp>
      <p:pic>
        <p:nvPicPr>
          <p:cNvPr id="5" name="Content Placeholder 3">
            <a:extLst>
              <a:ext uri="{FF2B5EF4-FFF2-40B4-BE49-F238E27FC236}">
                <a16:creationId xmlns:a16="http://schemas.microsoft.com/office/drawing/2014/main" id="{9B6CF38D-C4B3-40C5-95E0-043144138173}"/>
              </a:ext>
            </a:extLst>
          </p:cNvPr>
          <p:cNvPicPr>
            <a:picLocks noChangeAspect="1"/>
          </p:cNvPicPr>
          <p:nvPr/>
        </p:nvPicPr>
        <p:blipFill rotWithShape="1">
          <a:blip r:embed="rId3">
            <a:extLst>
              <a:ext uri="{28A0092B-C50C-407E-A947-70E740481C1C}">
                <a14:useLocalDpi xmlns:a14="http://schemas.microsoft.com/office/drawing/2010/main" val="0"/>
              </a:ext>
            </a:extLst>
          </a:blip>
          <a:srcRect t="-2928" b="38372"/>
          <a:stretch/>
        </p:blipFill>
        <p:spPr>
          <a:xfrm>
            <a:off x="1996281" y="1265237"/>
            <a:ext cx="9190971" cy="2348804"/>
          </a:xfrm>
          <a:prstGeom prst="rect">
            <a:avLst/>
          </a:prstGeom>
        </p:spPr>
      </p:pic>
      <p:sp>
        <p:nvSpPr>
          <p:cNvPr id="6" name="Date Placeholder 5">
            <a:extLst>
              <a:ext uri="{FF2B5EF4-FFF2-40B4-BE49-F238E27FC236}">
                <a16:creationId xmlns:a16="http://schemas.microsoft.com/office/drawing/2014/main" id="{730773BC-81D9-6958-C079-CC2FB64D9052}"/>
              </a:ext>
            </a:extLst>
          </p:cNvPr>
          <p:cNvSpPr>
            <a:spLocks noGrp="1"/>
          </p:cNvSpPr>
          <p:nvPr>
            <p:ph type="dt" sz="half" idx="10"/>
          </p:nvPr>
        </p:nvSpPr>
        <p:spPr/>
        <p:txBody>
          <a:bodyPr/>
          <a:lstStyle/>
          <a:p>
            <a:fld id="{2F70DED5-928A-46B3-B2BE-9DA23306739D}" type="datetime1">
              <a:rPr lang="en-US" smtClean="0"/>
              <a:t>1/24/2025</a:t>
            </a:fld>
            <a:endParaRPr lang="en-US"/>
          </a:p>
        </p:txBody>
      </p:sp>
      <p:sp>
        <p:nvSpPr>
          <p:cNvPr id="7" name="Footer Placeholder 6">
            <a:extLst>
              <a:ext uri="{FF2B5EF4-FFF2-40B4-BE49-F238E27FC236}">
                <a16:creationId xmlns:a16="http://schemas.microsoft.com/office/drawing/2014/main" id="{758E7CB9-3B48-B3EE-5D78-BF9B0F695B1C}"/>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97CA0877-1B9D-8E6C-EC76-AC890AEA84C2}"/>
              </a:ext>
            </a:extLst>
          </p:cNvPr>
          <p:cNvSpPr>
            <a:spLocks noGrp="1"/>
          </p:cNvSpPr>
          <p:nvPr>
            <p:ph type="sldNum" sz="quarter" idx="12"/>
          </p:nvPr>
        </p:nvSpPr>
        <p:spPr/>
        <p:txBody>
          <a:bodyPr/>
          <a:lstStyle/>
          <a:p>
            <a:fld id="{DC3BB032-4020-48F4-953B-341806DC4A2B}" type="slidenum">
              <a:rPr lang="en-US" smtClean="0"/>
              <a:t>12</a:t>
            </a:fld>
            <a:endParaRPr lang="en-US"/>
          </a:p>
        </p:txBody>
      </p:sp>
    </p:spTree>
    <p:extLst>
      <p:ext uri="{BB962C8B-B14F-4D97-AF65-F5344CB8AC3E}">
        <p14:creationId xmlns:p14="http://schemas.microsoft.com/office/powerpoint/2010/main" val="21872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F20270-F5C0-45D9-81D7-671EA1743D14}"/>
              </a:ext>
            </a:extLst>
          </p:cNvPr>
          <p:cNvSpPr/>
          <p:nvPr/>
        </p:nvSpPr>
        <p:spPr>
          <a:xfrm>
            <a:off x="3741813" y="54656"/>
            <a:ext cx="6232398" cy="444230"/>
          </a:xfrm>
          <a:prstGeom prst="rect">
            <a:avLst/>
          </a:prstGeom>
        </p:spPr>
        <p:txBody>
          <a:bodyPr wrap="square">
            <a:spAutoFit/>
          </a:bodyPr>
          <a:lstStyle/>
          <a:p>
            <a:pPr marL="12264" defTabSz="885730">
              <a:spcBef>
                <a:spcPts val="96"/>
              </a:spcBef>
              <a:defRPr/>
            </a:pPr>
            <a:r>
              <a:rPr lang="en-US" sz="2309" spc="-5" dirty="0">
                <a:solidFill>
                  <a:prstClr val="black"/>
                </a:solidFill>
                <a:latin typeface="Arial" panose="020B0604020202020204" pitchFamily="34" charset="0"/>
                <a:cs typeface="Arial" panose="020B0604020202020204" pitchFamily="34" charset="0"/>
              </a:rPr>
              <a:t>Amino Acids – Structure and Properties</a:t>
            </a:r>
          </a:p>
        </p:txBody>
      </p:sp>
      <p:pic>
        <p:nvPicPr>
          <p:cNvPr id="6" name="Picture 5">
            <a:extLst>
              <a:ext uri="{FF2B5EF4-FFF2-40B4-BE49-F238E27FC236}">
                <a16:creationId xmlns:a16="http://schemas.microsoft.com/office/drawing/2014/main" id="{C5DD4B1C-738B-4F95-A06C-FB4A21351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71" y="736024"/>
            <a:ext cx="8245701" cy="6050283"/>
          </a:xfrm>
          <a:prstGeom prst="rect">
            <a:avLst/>
          </a:prstGeom>
        </p:spPr>
      </p:pic>
      <p:sp>
        <p:nvSpPr>
          <p:cNvPr id="10" name="Date Placeholder 9">
            <a:extLst>
              <a:ext uri="{FF2B5EF4-FFF2-40B4-BE49-F238E27FC236}">
                <a16:creationId xmlns:a16="http://schemas.microsoft.com/office/drawing/2014/main" id="{D9AEAEE7-F296-0C9A-2F87-8923EBB4275C}"/>
              </a:ext>
            </a:extLst>
          </p:cNvPr>
          <p:cNvSpPr>
            <a:spLocks noGrp="1"/>
          </p:cNvSpPr>
          <p:nvPr>
            <p:ph type="dt" sz="half" idx="6"/>
          </p:nvPr>
        </p:nvSpPr>
        <p:spPr>
          <a:xfrm>
            <a:off x="674688" y="7034657"/>
            <a:ext cx="3148541" cy="404088"/>
          </a:xfrm>
          <a:prstGeom prst="rect">
            <a:avLst/>
          </a:prstGeom>
        </p:spPr>
        <p:txBody>
          <a:bodyPr vert="horz" lIns="0" tIns="0" rIns="0" bIns="0" rtlCol="0" anchor="ctr"/>
          <a:lstStyle>
            <a:defPPr>
              <a:defRPr lang="en-US"/>
            </a:defPPr>
            <a:lvl1pPr marL="0" algn="l" defTabSz="1044913" rtl="0" eaLnBrk="1" latinLnBrk="0" hangingPunct="1">
              <a:defRPr sz="1416" kern="1200">
                <a:solidFill>
                  <a:schemeClr val="tx1">
                    <a:tint val="75000"/>
                  </a:schemeClr>
                </a:solidFill>
                <a:latin typeface="Arial" panose="020B0604020202020204" pitchFamily="34" charset="0"/>
                <a:ea typeface="+mn-ea"/>
                <a:cs typeface="+mn-cs"/>
              </a:defRPr>
            </a:lvl1pPr>
            <a:lvl2pPr marL="522457" algn="l" defTabSz="1044913" rtl="0" eaLnBrk="1" latinLnBrk="0" hangingPunct="1">
              <a:defRPr sz="2057" kern="1200">
                <a:solidFill>
                  <a:schemeClr val="tx1"/>
                </a:solidFill>
                <a:latin typeface="+mn-lt"/>
                <a:ea typeface="+mn-ea"/>
                <a:cs typeface="+mn-cs"/>
              </a:defRPr>
            </a:lvl2pPr>
            <a:lvl3pPr marL="1044913" algn="l" defTabSz="1044913" rtl="0" eaLnBrk="1" latinLnBrk="0" hangingPunct="1">
              <a:defRPr sz="2057" kern="1200">
                <a:solidFill>
                  <a:schemeClr val="tx1"/>
                </a:solidFill>
                <a:latin typeface="+mn-lt"/>
                <a:ea typeface="+mn-ea"/>
                <a:cs typeface="+mn-cs"/>
              </a:defRPr>
            </a:lvl3pPr>
            <a:lvl4pPr marL="1567371" algn="l" defTabSz="1044913" rtl="0" eaLnBrk="1" latinLnBrk="0" hangingPunct="1">
              <a:defRPr sz="2057" kern="1200">
                <a:solidFill>
                  <a:schemeClr val="tx1"/>
                </a:solidFill>
                <a:latin typeface="+mn-lt"/>
                <a:ea typeface="+mn-ea"/>
                <a:cs typeface="+mn-cs"/>
              </a:defRPr>
            </a:lvl4pPr>
            <a:lvl5pPr marL="2089827" algn="l" defTabSz="1044913" rtl="0" eaLnBrk="1" latinLnBrk="0" hangingPunct="1">
              <a:defRPr sz="2057" kern="1200">
                <a:solidFill>
                  <a:schemeClr val="tx1"/>
                </a:solidFill>
                <a:latin typeface="+mn-lt"/>
                <a:ea typeface="+mn-ea"/>
                <a:cs typeface="+mn-cs"/>
              </a:defRPr>
            </a:lvl5pPr>
            <a:lvl6pPr marL="2612284" algn="l" defTabSz="1044913" rtl="0" eaLnBrk="1" latinLnBrk="0" hangingPunct="1">
              <a:defRPr sz="2057" kern="1200">
                <a:solidFill>
                  <a:schemeClr val="tx1"/>
                </a:solidFill>
                <a:latin typeface="+mn-lt"/>
                <a:ea typeface="+mn-ea"/>
                <a:cs typeface="+mn-cs"/>
              </a:defRPr>
            </a:lvl6pPr>
            <a:lvl7pPr marL="3134740" algn="l" defTabSz="1044913" rtl="0" eaLnBrk="1" latinLnBrk="0" hangingPunct="1">
              <a:defRPr sz="2057" kern="1200">
                <a:solidFill>
                  <a:schemeClr val="tx1"/>
                </a:solidFill>
                <a:latin typeface="+mn-lt"/>
                <a:ea typeface="+mn-ea"/>
                <a:cs typeface="+mn-cs"/>
              </a:defRPr>
            </a:lvl7pPr>
            <a:lvl8pPr marL="3657198" algn="l" defTabSz="1044913" rtl="0" eaLnBrk="1" latinLnBrk="0" hangingPunct="1">
              <a:defRPr sz="2057" kern="1200">
                <a:solidFill>
                  <a:schemeClr val="tx1"/>
                </a:solidFill>
                <a:latin typeface="+mn-lt"/>
                <a:ea typeface="+mn-ea"/>
                <a:cs typeface="+mn-cs"/>
              </a:defRPr>
            </a:lvl8pPr>
            <a:lvl9pPr marL="4179655" algn="l" defTabSz="1044913" rtl="0" eaLnBrk="1" latinLnBrk="0" hangingPunct="1">
              <a:defRPr sz="2057" kern="1200">
                <a:solidFill>
                  <a:schemeClr val="tx1"/>
                </a:solidFill>
                <a:latin typeface="+mn-lt"/>
                <a:ea typeface="+mn-ea"/>
                <a:cs typeface="+mn-cs"/>
              </a:defRPr>
            </a:lvl9pPr>
          </a:lstStyle>
          <a:p>
            <a:fld id="{CDCAF420-DFF6-4D6C-B848-E4127A270F61}" type="datetime1">
              <a:rPr lang="en-US" smtClean="0"/>
              <a:t>1/24/2025</a:t>
            </a:fld>
            <a:endParaRPr lang="en-US"/>
          </a:p>
        </p:txBody>
      </p:sp>
      <p:sp>
        <p:nvSpPr>
          <p:cNvPr id="11" name="Footer Placeholder 10">
            <a:extLst>
              <a:ext uri="{FF2B5EF4-FFF2-40B4-BE49-F238E27FC236}">
                <a16:creationId xmlns:a16="http://schemas.microsoft.com/office/drawing/2014/main" id="{FB2320D6-DF1E-E444-C7AD-C87E9199D5CA}"/>
              </a:ext>
            </a:extLst>
          </p:cNvPr>
          <p:cNvSpPr>
            <a:spLocks noGrp="1"/>
          </p:cNvSpPr>
          <p:nvPr>
            <p:ph type="ftr" sz="quarter" idx="5"/>
          </p:nvPr>
        </p:nvSpPr>
        <p:spPr>
          <a:xfrm>
            <a:off x="4610370" y="7034657"/>
            <a:ext cx="4273021" cy="404088"/>
          </a:xfrm>
          <a:prstGeom prst="rect">
            <a:avLst/>
          </a:prstGeom>
        </p:spPr>
        <p:txBody>
          <a:bodyPr vert="horz" lIns="0" tIns="0" rIns="0" bIns="0" rtlCol="0" anchor="ctr"/>
          <a:lstStyle>
            <a:defPPr>
              <a:defRPr lang="en-US"/>
            </a:defPPr>
            <a:lvl1pPr marL="0" algn="ctr" defTabSz="1044913" rtl="0" eaLnBrk="1" latinLnBrk="0" hangingPunct="1">
              <a:defRPr sz="1416" kern="1200">
                <a:solidFill>
                  <a:schemeClr val="tx1">
                    <a:tint val="75000"/>
                  </a:schemeClr>
                </a:solidFill>
                <a:latin typeface="Arial" panose="020B0604020202020204" pitchFamily="34" charset="0"/>
                <a:ea typeface="+mn-ea"/>
                <a:cs typeface="+mn-cs"/>
              </a:defRPr>
            </a:lvl1pPr>
            <a:lvl2pPr marL="522457" algn="l" defTabSz="1044913" rtl="0" eaLnBrk="1" latinLnBrk="0" hangingPunct="1">
              <a:defRPr sz="2057" kern="1200">
                <a:solidFill>
                  <a:schemeClr val="tx1"/>
                </a:solidFill>
                <a:latin typeface="+mn-lt"/>
                <a:ea typeface="+mn-ea"/>
                <a:cs typeface="+mn-cs"/>
              </a:defRPr>
            </a:lvl2pPr>
            <a:lvl3pPr marL="1044913" algn="l" defTabSz="1044913" rtl="0" eaLnBrk="1" latinLnBrk="0" hangingPunct="1">
              <a:defRPr sz="2057" kern="1200">
                <a:solidFill>
                  <a:schemeClr val="tx1"/>
                </a:solidFill>
                <a:latin typeface="+mn-lt"/>
                <a:ea typeface="+mn-ea"/>
                <a:cs typeface="+mn-cs"/>
              </a:defRPr>
            </a:lvl3pPr>
            <a:lvl4pPr marL="1567371" algn="l" defTabSz="1044913" rtl="0" eaLnBrk="1" latinLnBrk="0" hangingPunct="1">
              <a:defRPr sz="2057" kern="1200">
                <a:solidFill>
                  <a:schemeClr val="tx1"/>
                </a:solidFill>
                <a:latin typeface="+mn-lt"/>
                <a:ea typeface="+mn-ea"/>
                <a:cs typeface="+mn-cs"/>
              </a:defRPr>
            </a:lvl4pPr>
            <a:lvl5pPr marL="2089827" algn="l" defTabSz="1044913" rtl="0" eaLnBrk="1" latinLnBrk="0" hangingPunct="1">
              <a:defRPr sz="2057" kern="1200">
                <a:solidFill>
                  <a:schemeClr val="tx1"/>
                </a:solidFill>
                <a:latin typeface="+mn-lt"/>
                <a:ea typeface="+mn-ea"/>
                <a:cs typeface="+mn-cs"/>
              </a:defRPr>
            </a:lvl5pPr>
            <a:lvl6pPr marL="2612284" algn="l" defTabSz="1044913" rtl="0" eaLnBrk="1" latinLnBrk="0" hangingPunct="1">
              <a:defRPr sz="2057" kern="1200">
                <a:solidFill>
                  <a:schemeClr val="tx1"/>
                </a:solidFill>
                <a:latin typeface="+mn-lt"/>
                <a:ea typeface="+mn-ea"/>
                <a:cs typeface="+mn-cs"/>
              </a:defRPr>
            </a:lvl6pPr>
            <a:lvl7pPr marL="3134740" algn="l" defTabSz="1044913" rtl="0" eaLnBrk="1" latinLnBrk="0" hangingPunct="1">
              <a:defRPr sz="2057" kern="1200">
                <a:solidFill>
                  <a:schemeClr val="tx1"/>
                </a:solidFill>
                <a:latin typeface="+mn-lt"/>
                <a:ea typeface="+mn-ea"/>
                <a:cs typeface="+mn-cs"/>
              </a:defRPr>
            </a:lvl7pPr>
            <a:lvl8pPr marL="3657198" algn="l" defTabSz="1044913" rtl="0" eaLnBrk="1" latinLnBrk="0" hangingPunct="1">
              <a:defRPr sz="2057" kern="1200">
                <a:solidFill>
                  <a:schemeClr val="tx1"/>
                </a:solidFill>
                <a:latin typeface="+mn-lt"/>
                <a:ea typeface="+mn-ea"/>
                <a:cs typeface="+mn-cs"/>
              </a:defRPr>
            </a:lvl8pPr>
            <a:lvl9pPr marL="4179655" algn="l" defTabSz="1044913" rtl="0" eaLnBrk="1" latinLnBrk="0" hangingPunct="1">
              <a:defRPr sz="2057" kern="1200">
                <a:solidFill>
                  <a:schemeClr val="tx1"/>
                </a:solidFill>
                <a:latin typeface="+mn-lt"/>
                <a:ea typeface="+mn-ea"/>
                <a:cs typeface="+mn-cs"/>
              </a:defRPr>
            </a:lvl9pPr>
          </a:lstStyle>
          <a:p>
            <a:r>
              <a:rPr lang="en-US"/>
              <a:t>Drugs and Disease S2025 - Lecture 2</a:t>
            </a:r>
          </a:p>
        </p:txBody>
      </p:sp>
      <p:sp>
        <p:nvSpPr>
          <p:cNvPr id="12" name="Slide Number Placeholder 11">
            <a:extLst>
              <a:ext uri="{FF2B5EF4-FFF2-40B4-BE49-F238E27FC236}">
                <a16:creationId xmlns:a16="http://schemas.microsoft.com/office/drawing/2014/main" id="{B9FA108D-0FDB-743A-37D3-E77F7761F12B}"/>
              </a:ext>
            </a:extLst>
          </p:cNvPr>
          <p:cNvSpPr>
            <a:spLocks noGrp="1"/>
          </p:cNvSpPr>
          <p:nvPr>
            <p:ph type="sldNum" sz="quarter" idx="7"/>
          </p:nvPr>
        </p:nvSpPr>
        <p:spPr>
          <a:xfrm>
            <a:off x="12674830" y="7235907"/>
            <a:ext cx="288465" cy="179536"/>
          </a:xfrm>
          <a:prstGeom prst="rect">
            <a:avLst/>
          </a:prstGeom>
        </p:spPr>
        <p:txBody>
          <a:bodyPr vert="horz" lIns="0" tIns="0" rIns="0" bIns="0" rtlCol="0" anchor="ctr"/>
          <a:lstStyle>
            <a:defPPr>
              <a:defRPr lang="en-US"/>
            </a:defPPr>
            <a:lvl1pPr marL="0" algn="r" defTabSz="1044913" rtl="0" eaLnBrk="1" latinLnBrk="0" hangingPunct="1">
              <a:defRPr sz="1211" b="0" i="0" kern="1200">
                <a:solidFill>
                  <a:schemeClr val="tx1"/>
                </a:solidFill>
                <a:latin typeface="Arial" panose="020B0604020202020204" pitchFamily="34" charset="0"/>
                <a:ea typeface="+mn-ea"/>
                <a:cs typeface="Arial" panose="020B0604020202020204" pitchFamily="34" charset="0"/>
              </a:defRPr>
            </a:lvl1pPr>
            <a:lvl2pPr marL="522457" algn="l" defTabSz="1044913" rtl="0" eaLnBrk="1" latinLnBrk="0" hangingPunct="1">
              <a:defRPr sz="2057" kern="1200">
                <a:solidFill>
                  <a:schemeClr val="tx1"/>
                </a:solidFill>
                <a:latin typeface="+mn-lt"/>
                <a:ea typeface="+mn-ea"/>
                <a:cs typeface="+mn-cs"/>
              </a:defRPr>
            </a:lvl2pPr>
            <a:lvl3pPr marL="1044913" algn="l" defTabSz="1044913" rtl="0" eaLnBrk="1" latinLnBrk="0" hangingPunct="1">
              <a:defRPr sz="2057" kern="1200">
                <a:solidFill>
                  <a:schemeClr val="tx1"/>
                </a:solidFill>
                <a:latin typeface="+mn-lt"/>
                <a:ea typeface="+mn-ea"/>
                <a:cs typeface="+mn-cs"/>
              </a:defRPr>
            </a:lvl3pPr>
            <a:lvl4pPr marL="1567371" algn="l" defTabSz="1044913" rtl="0" eaLnBrk="1" latinLnBrk="0" hangingPunct="1">
              <a:defRPr sz="2057" kern="1200">
                <a:solidFill>
                  <a:schemeClr val="tx1"/>
                </a:solidFill>
                <a:latin typeface="+mn-lt"/>
                <a:ea typeface="+mn-ea"/>
                <a:cs typeface="+mn-cs"/>
              </a:defRPr>
            </a:lvl4pPr>
            <a:lvl5pPr marL="2089827" algn="l" defTabSz="1044913" rtl="0" eaLnBrk="1" latinLnBrk="0" hangingPunct="1">
              <a:defRPr sz="2057" kern="1200">
                <a:solidFill>
                  <a:schemeClr val="tx1"/>
                </a:solidFill>
                <a:latin typeface="+mn-lt"/>
                <a:ea typeface="+mn-ea"/>
                <a:cs typeface="+mn-cs"/>
              </a:defRPr>
            </a:lvl5pPr>
            <a:lvl6pPr marL="2612284" algn="l" defTabSz="1044913" rtl="0" eaLnBrk="1" latinLnBrk="0" hangingPunct="1">
              <a:defRPr sz="2057" kern="1200">
                <a:solidFill>
                  <a:schemeClr val="tx1"/>
                </a:solidFill>
                <a:latin typeface="+mn-lt"/>
                <a:ea typeface="+mn-ea"/>
                <a:cs typeface="+mn-cs"/>
              </a:defRPr>
            </a:lvl6pPr>
            <a:lvl7pPr marL="3134740" algn="l" defTabSz="1044913" rtl="0" eaLnBrk="1" latinLnBrk="0" hangingPunct="1">
              <a:defRPr sz="2057" kern="1200">
                <a:solidFill>
                  <a:schemeClr val="tx1"/>
                </a:solidFill>
                <a:latin typeface="+mn-lt"/>
                <a:ea typeface="+mn-ea"/>
                <a:cs typeface="+mn-cs"/>
              </a:defRPr>
            </a:lvl7pPr>
            <a:lvl8pPr marL="3657198" algn="l" defTabSz="1044913" rtl="0" eaLnBrk="1" latinLnBrk="0" hangingPunct="1">
              <a:defRPr sz="2057" kern="1200">
                <a:solidFill>
                  <a:schemeClr val="tx1"/>
                </a:solidFill>
                <a:latin typeface="+mn-lt"/>
                <a:ea typeface="+mn-ea"/>
                <a:cs typeface="+mn-cs"/>
              </a:defRPr>
            </a:lvl8pPr>
            <a:lvl9pPr marL="4179655" algn="l" defTabSz="1044913" rtl="0" eaLnBrk="1" latinLnBrk="0" hangingPunct="1">
              <a:defRPr sz="2057" kern="1200">
                <a:solidFill>
                  <a:schemeClr val="tx1"/>
                </a:solidFill>
                <a:latin typeface="+mn-lt"/>
                <a:ea typeface="+mn-ea"/>
                <a:cs typeface="+mn-cs"/>
              </a:defRPr>
            </a:lvl9pPr>
          </a:lstStyle>
          <a:p>
            <a:pPr marL="38446">
              <a:lnSpc>
                <a:spcPts val="1422"/>
              </a:lnSpc>
            </a:pPr>
            <a:fld id="{81D60167-4931-47E6-BA6A-407CBD079E47}" type="slidenum">
              <a:rPr lang="en-US" smtClean="0"/>
              <a:pPr marL="38446">
                <a:lnSpc>
                  <a:spcPts val="1422"/>
                </a:lnSpc>
              </a:pPr>
              <a:t>13</a:t>
            </a:fld>
            <a:endParaRPr lang="en-US" dirty="0"/>
          </a:p>
        </p:txBody>
      </p:sp>
      <p:sp>
        <p:nvSpPr>
          <p:cNvPr id="2" name="TextBox 1">
            <a:extLst>
              <a:ext uri="{FF2B5EF4-FFF2-40B4-BE49-F238E27FC236}">
                <a16:creationId xmlns:a16="http://schemas.microsoft.com/office/drawing/2014/main" id="{A570C8CA-1D4E-D34E-AD63-0E619BA1C701}"/>
              </a:ext>
            </a:extLst>
          </p:cNvPr>
          <p:cNvSpPr txBox="1"/>
          <p:nvPr/>
        </p:nvSpPr>
        <p:spPr>
          <a:xfrm>
            <a:off x="5172280" y="586247"/>
            <a:ext cx="1947969"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Polar sidechains</a:t>
            </a:r>
          </a:p>
        </p:txBody>
      </p:sp>
      <p:sp>
        <p:nvSpPr>
          <p:cNvPr id="3" name="TextBox 2">
            <a:extLst>
              <a:ext uri="{FF2B5EF4-FFF2-40B4-BE49-F238E27FC236}">
                <a16:creationId xmlns:a16="http://schemas.microsoft.com/office/drawing/2014/main" id="{D088A16B-6CD3-A5D0-93E1-7702A4862FD1}"/>
              </a:ext>
            </a:extLst>
          </p:cNvPr>
          <p:cNvSpPr txBox="1"/>
          <p:nvPr/>
        </p:nvSpPr>
        <p:spPr>
          <a:xfrm>
            <a:off x="2899287" y="1870579"/>
            <a:ext cx="2443298"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Non-polar sidechains</a:t>
            </a:r>
          </a:p>
        </p:txBody>
      </p:sp>
      <p:sp>
        <p:nvSpPr>
          <p:cNvPr id="7" name="TextBox 6">
            <a:extLst>
              <a:ext uri="{FF2B5EF4-FFF2-40B4-BE49-F238E27FC236}">
                <a16:creationId xmlns:a16="http://schemas.microsoft.com/office/drawing/2014/main" id="{13949935-8D18-6077-12BE-2CFBDE8B784B}"/>
              </a:ext>
            </a:extLst>
          </p:cNvPr>
          <p:cNvSpPr txBox="1"/>
          <p:nvPr/>
        </p:nvSpPr>
        <p:spPr>
          <a:xfrm>
            <a:off x="909197" y="5096761"/>
            <a:ext cx="1947969"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Polar sidechains</a:t>
            </a:r>
          </a:p>
        </p:txBody>
      </p:sp>
      <p:sp>
        <p:nvSpPr>
          <p:cNvPr id="8" name="TextBox 7">
            <a:extLst>
              <a:ext uri="{FF2B5EF4-FFF2-40B4-BE49-F238E27FC236}">
                <a16:creationId xmlns:a16="http://schemas.microsoft.com/office/drawing/2014/main" id="{8AD9C050-F06F-670B-668C-3FD5386C4422}"/>
              </a:ext>
            </a:extLst>
          </p:cNvPr>
          <p:cNvSpPr txBox="1"/>
          <p:nvPr/>
        </p:nvSpPr>
        <p:spPr>
          <a:xfrm>
            <a:off x="5416780" y="3295583"/>
            <a:ext cx="2342308"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Ionizable sidechains</a:t>
            </a:r>
          </a:p>
        </p:txBody>
      </p:sp>
      <p:sp>
        <p:nvSpPr>
          <p:cNvPr id="9" name="TextBox 8">
            <a:extLst>
              <a:ext uri="{FF2B5EF4-FFF2-40B4-BE49-F238E27FC236}">
                <a16:creationId xmlns:a16="http://schemas.microsoft.com/office/drawing/2014/main" id="{401BB293-C6A6-B97E-DD70-318BF8ED85BF}"/>
              </a:ext>
            </a:extLst>
          </p:cNvPr>
          <p:cNvSpPr txBox="1"/>
          <p:nvPr/>
        </p:nvSpPr>
        <p:spPr>
          <a:xfrm>
            <a:off x="3823229" y="5071880"/>
            <a:ext cx="2342308"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Ionizable sidechains</a:t>
            </a:r>
          </a:p>
        </p:txBody>
      </p:sp>
      <p:pic>
        <p:nvPicPr>
          <p:cNvPr id="13" name="Content Placeholder 4">
            <a:extLst>
              <a:ext uri="{FF2B5EF4-FFF2-40B4-BE49-F238E27FC236}">
                <a16:creationId xmlns:a16="http://schemas.microsoft.com/office/drawing/2014/main" id="{30317CF2-5BFC-3820-B696-A473D89F4C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4" t="13442" r="7527" b="4895"/>
          <a:stretch/>
        </p:blipFill>
        <p:spPr>
          <a:xfrm>
            <a:off x="9025811" y="2941637"/>
            <a:ext cx="3369273" cy="4293654"/>
          </a:xfrm>
          <a:prstGeom prst="rect">
            <a:avLst/>
          </a:prstGeom>
        </p:spPr>
      </p:pic>
      <p:sp>
        <p:nvSpPr>
          <p:cNvPr id="4" name="TextBox 3">
            <a:extLst>
              <a:ext uri="{FF2B5EF4-FFF2-40B4-BE49-F238E27FC236}">
                <a16:creationId xmlns:a16="http://schemas.microsoft.com/office/drawing/2014/main" id="{3D89AAF0-2788-7108-A485-E120CBB9E084}"/>
              </a:ext>
            </a:extLst>
          </p:cNvPr>
          <p:cNvSpPr txBox="1"/>
          <p:nvPr/>
        </p:nvSpPr>
        <p:spPr>
          <a:xfrm>
            <a:off x="1234281" y="3291788"/>
            <a:ext cx="2355132" cy="358881"/>
          </a:xfrm>
          <a:prstGeom prst="rect">
            <a:avLst/>
          </a:prstGeom>
          <a:noFill/>
        </p:spPr>
        <p:txBody>
          <a:bodyPr wrap="none" rtlCol="0">
            <a:spAutoFit/>
          </a:bodyPr>
          <a:lstStyle/>
          <a:p>
            <a:pPr algn="l"/>
            <a:r>
              <a:rPr lang="en-US" sz="1732" b="1" dirty="0">
                <a:solidFill>
                  <a:schemeClr val="tx2"/>
                </a:solidFill>
                <a:latin typeface="Arial" panose="020B0604020202020204" pitchFamily="34" charset="0"/>
                <a:cs typeface="Arial" panose="020B0604020202020204" pitchFamily="34" charset="0"/>
              </a:rPr>
              <a:t>Aromatic sidechains</a:t>
            </a:r>
          </a:p>
        </p:txBody>
      </p:sp>
      <p:sp>
        <p:nvSpPr>
          <p:cNvPr id="14" name="TextBox 13">
            <a:extLst>
              <a:ext uri="{FF2B5EF4-FFF2-40B4-BE49-F238E27FC236}">
                <a16:creationId xmlns:a16="http://schemas.microsoft.com/office/drawing/2014/main" id="{AF98D651-2D3B-4782-F1E3-F921FA969074}"/>
              </a:ext>
            </a:extLst>
          </p:cNvPr>
          <p:cNvSpPr txBox="1"/>
          <p:nvPr/>
        </p:nvSpPr>
        <p:spPr>
          <a:xfrm>
            <a:off x="8883391" y="2654221"/>
            <a:ext cx="2066591"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Hydrophobicity</a:t>
            </a:r>
          </a:p>
        </p:txBody>
      </p:sp>
      <p:sp>
        <p:nvSpPr>
          <p:cNvPr id="15" name="TextBox 14">
            <a:extLst>
              <a:ext uri="{FF2B5EF4-FFF2-40B4-BE49-F238E27FC236}">
                <a16:creationId xmlns:a16="http://schemas.microsoft.com/office/drawing/2014/main" id="{A1E59F7D-B2B4-8167-4847-12CA35BCA143}"/>
              </a:ext>
            </a:extLst>
          </p:cNvPr>
          <p:cNvSpPr txBox="1"/>
          <p:nvPr/>
        </p:nvSpPr>
        <p:spPr>
          <a:xfrm>
            <a:off x="8800867" y="386192"/>
            <a:ext cx="129540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Charge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body" idx="4294967295"/>
          </p:nvPr>
        </p:nvSpPr>
        <p:spPr>
          <a:xfrm>
            <a:off x="0" y="1428750"/>
            <a:ext cx="5600700" cy="3543300"/>
          </a:xfrm>
        </p:spPr>
        <p:txBody>
          <a:bodyPr>
            <a:noAutofit/>
          </a:bodyPr>
          <a:lstStyle/>
          <a:p>
            <a:pPr>
              <a:lnSpc>
                <a:spcPct val="90000"/>
              </a:lnSpc>
            </a:pPr>
            <a:r>
              <a:rPr lang="en-US" sz="1800" b="1" dirty="0"/>
              <a:t>Hydrogen bonds </a:t>
            </a:r>
            <a:r>
              <a:rPr lang="en-US" sz="1800" dirty="0"/>
              <a:t>between the </a:t>
            </a:r>
            <a:r>
              <a:rPr lang="en-US" sz="1800" i="1" dirty="0">
                <a:solidFill>
                  <a:srgbClr val="C00000"/>
                </a:solidFill>
              </a:rPr>
              <a:t>mainchain</a:t>
            </a:r>
            <a:r>
              <a:rPr lang="en-US" sz="1800" dirty="0"/>
              <a:t> carbonyl group of one amino acid and the </a:t>
            </a:r>
            <a:r>
              <a:rPr lang="en-US" sz="1800" i="1" dirty="0">
                <a:solidFill>
                  <a:srgbClr val="C00000"/>
                </a:solidFill>
              </a:rPr>
              <a:t>mainchain</a:t>
            </a:r>
            <a:r>
              <a:rPr lang="en-US" sz="1800" dirty="0"/>
              <a:t> amino group of another form a protein’s </a:t>
            </a:r>
            <a:r>
              <a:rPr lang="en-US" sz="1800" b="1" dirty="0"/>
              <a:t>secondary structure</a:t>
            </a:r>
            <a:r>
              <a:rPr lang="en-US" sz="1800" dirty="0"/>
              <a:t>.</a:t>
            </a:r>
            <a:endParaRPr lang="en-US" sz="1800" b="1" dirty="0"/>
          </a:p>
          <a:p>
            <a:pPr lvl="1">
              <a:lnSpc>
                <a:spcPct val="90000"/>
              </a:lnSpc>
            </a:pPr>
            <a:r>
              <a:rPr lang="en-US" sz="1800" dirty="0"/>
              <a:t>A polypeptide must bend to allow this hydrogen bonding, forming:</a:t>
            </a:r>
          </a:p>
          <a:p>
            <a:pPr lvl="2">
              <a:lnSpc>
                <a:spcPct val="90000"/>
              </a:lnSpc>
            </a:pPr>
            <a:r>
              <a:rPr lang="en-US" sz="1800" b="1" dirty="0">
                <a:latin typeface="Symbol" pitchFamily="84" charset="2"/>
                <a:sym typeface="Symbol" pitchFamily="84" charset="2"/>
              </a:rPr>
              <a:t></a:t>
            </a:r>
            <a:r>
              <a:rPr lang="en-US" sz="1800" b="1" dirty="0"/>
              <a:t>-helices</a:t>
            </a:r>
            <a:r>
              <a:rPr lang="en-US" sz="1800" dirty="0"/>
              <a:t> </a:t>
            </a:r>
          </a:p>
          <a:p>
            <a:pPr lvl="2">
              <a:lnSpc>
                <a:spcPct val="90000"/>
              </a:lnSpc>
            </a:pPr>
            <a:r>
              <a:rPr lang="en-US" sz="1800" b="1" dirty="0">
                <a:latin typeface="Symbol" pitchFamily="84" charset="2"/>
                <a:sym typeface="Symbol" pitchFamily="84" charset="2"/>
              </a:rPr>
              <a:t></a:t>
            </a:r>
            <a:r>
              <a:rPr lang="en-US" sz="1800" b="1" dirty="0"/>
              <a:t>-pleated sheets</a:t>
            </a:r>
            <a:endParaRPr lang="en-US" sz="1800" dirty="0"/>
          </a:p>
          <a:p>
            <a:pPr eaLnBrk="1" hangingPunct="1">
              <a:lnSpc>
                <a:spcPct val="90000"/>
              </a:lnSpc>
              <a:buFontTx/>
              <a:buNone/>
            </a:pPr>
            <a:endParaRPr lang="en-US" sz="1800" dirty="0"/>
          </a:p>
          <a:p>
            <a:pPr eaLnBrk="1" hangingPunct="1">
              <a:lnSpc>
                <a:spcPct val="90000"/>
              </a:lnSpc>
            </a:pPr>
            <a:r>
              <a:rPr lang="en-US" sz="1800" dirty="0"/>
              <a:t>The large number of hydrogen bonds in a protein’s secondary structure increases its stability - each hydrogen bond that is formed releases some energy.</a:t>
            </a:r>
          </a:p>
          <a:p>
            <a:pPr eaLnBrk="1" hangingPunct="1">
              <a:lnSpc>
                <a:spcPct val="90000"/>
              </a:lnSpc>
            </a:pPr>
            <a:r>
              <a:rPr lang="en-US" sz="1800" dirty="0"/>
              <a:t>All amino acids can be incorporated into either secondary structure</a:t>
            </a:r>
          </a:p>
          <a:p>
            <a:pPr marL="400050" lvl="1" indent="0">
              <a:lnSpc>
                <a:spcPct val="90000"/>
              </a:lnSpc>
              <a:buNone/>
            </a:pPr>
            <a:r>
              <a:rPr lang="en-US" sz="1800" dirty="0"/>
              <a:t>(However, some are found more frequently in one structure)</a:t>
            </a:r>
          </a:p>
        </p:txBody>
      </p:sp>
      <p:pic>
        <p:nvPicPr>
          <p:cNvPr id="4" name="protg_ani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1775" y="253907"/>
            <a:ext cx="3274256" cy="2455693"/>
          </a:xfrm>
          <a:prstGeom prst="rect">
            <a:avLst/>
          </a:prstGeom>
        </p:spPr>
      </p:pic>
      <p:sp>
        <p:nvSpPr>
          <p:cNvPr id="2" name="TextBox 1">
            <a:extLst>
              <a:ext uri="{FF2B5EF4-FFF2-40B4-BE49-F238E27FC236}">
                <a16:creationId xmlns:a16="http://schemas.microsoft.com/office/drawing/2014/main" id="{078A0B8F-ECD5-4DA6-9D85-304FECDB084C}"/>
              </a:ext>
            </a:extLst>
          </p:cNvPr>
          <p:cNvSpPr txBox="1"/>
          <p:nvPr/>
        </p:nvSpPr>
        <p:spPr>
          <a:xfrm>
            <a:off x="1227761" y="1027463"/>
            <a:ext cx="4227265" cy="388889"/>
          </a:xfrm>
          <a:prstGeom prst="rect">
            <a:avLst/>
          </a:prstGeom>
          <a:noFill/>
        </p:spPr>
        <p:txBody>
          <a:bodyPr wrap="square" rtlCol="0">
            <a:spAutoFit/>
          </a:bodyPr>
          <a:lstStyle/>
          <a:p>
            <a:r>
              <a:rPr lang="en-US" dirty="0">
                <a:latin typeface="Arial" panose="020B0604020202020204" pitchFamily="34" charset="0"/>
              </a:rPr>
              <a:t>“Building blocks of proteins”</a:t>
            </a:r>
          </a:p>
        </p:txBody>
      </p:sp>
      <p:sp>
        <p:nvSpPr>
          <p:cNvPr id="6" name="TextBox 5">
            <a:extLst>
              <a:ext uri="{FF2B5EF4-FFF2-40B4-BE49-F238E27FC236}">
                <a16:creationId xmlns:a16="http://schemas.microsoft.com/office/drawing/2014/main" id="{DC1564B0-19A7-45C9-AAE9-2541D44F4A8E}"/>
              </a:ext>
            </a:extLst>
          </p:cNvPr>
          <p:cNvSpPr txBox="1"/>
          <p:nvPr/>
        </p:nvSpPr>
        <p:spPr>
          <a:xfrm>
            <a:off x="7025481" y="4736838"/>
            <a:ext cx="3581400" cy="982000"/>
          </a:xfrm>
          <a:prstGeom prst="rect">
            <a:avLst/>
          </a:prstGeom>
          <a:noFill/>
        </p:spPr>
        <p:txBody>
          <a:bodyPr wrap="square" rtlCol="0">
            <a:spAutoFit/>
          </a:bodyPr>
          <a:lstStyle/>
          <a:p>
            <a:r>
              <a:rPr lang="en-US" dirty="0">
                <a:latin typeface="Arial" panose="020B0604020202020204" pitchFamily="34" charset="0"/>
              </a:rPr>
              <a:t>Mainchain hydrogen bonds</a:t>
            </a:r>
          </a:p>
          <a:p>
            <a:r>
              <a:rPr lang="en-US" dirty="0">
                <a:latin typeface="Arial" panose="020B0604020202020204" pitchFamily="34" charset="0"/>
              </a:rPr>
              <a:t> </a:t>
            </a:r>
          </a:p>
          <a:p>
            <a:r>
              <a:rPr lang="en-US" dirty="0">
                <a:latin typeface="Arial" panose="020B0604020202020204" pitchFamily="34" charset="0"/>
              </a:rPr>
              <a:t>                N-H       O=C</a:t>
            </a:r>
          </a:p>
        </p:txBody>
      </p:sp>
      <p:sp>
        <p:nvSpPr>
          <p:cNvPr id="7" name="TextBox 6">
            <a:extLst>
              <a:ext uri="{FF2B5EF4-FFF2-40B4-BE49-F238E27FC236}">
                <a16:creationId xmlns:a16="http://schemas.microsoft.com/office/drawing/2014/main" id="{7808C58D-BACF-4660-9B5B-5E854A7BCC6F}"/>
              </a:ext>
            </a:extLst>
          </p:cNvPr>
          <p:cNvSpPr txBox="1"/>
          <p:nvPr/>
        </p:nvSpPr>
        <p:spPr>
          <a:xfrm>
            <a:off x="6949281" y="5756741"/>
            <a:ext cx="4953000" cy="1278555"/>
          </a:xfrm>
          <a:prstGeom prst="rect">
            <a:avLst/>
          </a:prstGeom>
          <a:noFill/>
        </p:spPr>
        <p:txBody>
          <a:bodyPr wrap="square" rtlCol="0">
            <a:spAutoFit/>
          </a:bodyPr>
          <a:lstStyle/>
          <a:p>
            <a:r>
              <a:rPr lang="en-US" dirty="0">
                <a:latin typeface="Arial" panose="020B0604020202020204" pitchFamily="34" charset="0"/>
              </a:rPr>
              <a:t>The NH is the hydrogen bond_________.</a:t>
            </a:r>
          </a:p>
          <a:p>
            <a:endParaRPr lang="en-US" dirty="0">
              <a:latin typeface="Arial" panose="020B0604020202020204" pitchFamily="34" charset="0"/>
            </a:endParaRPr>
          </a:p>
          <a:p>
            <a:r>
              <a:rPr lang="en-US" dirty="0">
                <a:latin typeface="Arial" panose="020B0604020202020204" pitchFamily="34" charset="0"/>
              </a:rPr>
              <a:t>The C=O is the hydrogen bond __________.</a:t>
            </a:r>
          </a:p>
        </p:txBody>
      </p:sp>
      <p:sp>
        <p:nvSpPr>
          <p:cNvPr id="11" name="TextBox 10">
            <a:extLst>
              <a:ext uri="{FF2B5EF4-FFF2-40B4-BE49-F238E27FC236}">
                <a16:creationId xmlns:a16="http://schemas.microsoft.com/office/drawing/2014/main" id="{16AC453C-86B1-42FE-891A-D477615907AE}"/>
              </a:ext>
            </a:extLst>
          </p:cNvPr>
          <p:cNvSpPr txBox="1"/>
          <p:nvPr/>
        </p:nvSpPr>
        <p:spPr>
          <a:xfrm>
            <a:off x="6930231" y="3161727"/>
            <a:ext cx="5200650" cy="1575111"/>
          </a:xfrm>
          <a:prstGeom prst="rect">
            <a:avLst/>
          </a:prstGeom>
          <a:noFill/>
        </p:spPr>
        <p:txBody>
          <a:bodyPr wrap="square" rtlCol="0">
            <a:spAutoFit/>
          </a:bodyPr>
          <a:lstStyle/>
          <a:p>
            <a:r>
              <a:rPr lang="en-US" b="1" dirty="0">
                <a:latin typeface="Arial" panose="020B0604020202020204" pitchFamily="34" charset="0"/>
              </a:rPr>
              <a:t>General Rule for Hydrogen Bonds:</a:t>
            </a:r>
          </a:p>
          <a:p>
            <a:pPr algn="ctr"/>
            <a:r>
              <a:rPr lang="en-US" b="1" dirty="0">
                <a:latin typeface="Arial" panose="020B0604020202020204" pitchFamily="34" charset="0"/>
              </a:rPr>
              <a:t>X-H     Y</a:t>
            </a:r>
          </a:p>
          <a:p>
            <a:r>
              <a:rPr lang="en-US" dirty="0">
                <a:latin typeface="Arial" panose="020B0604020202020204" pitchFamily="34" charset="0"/>
              </a:rPr>
              <a:t>X &amp; Y are electronegative (N and O usually)</a:t>
            </a:r>
          </a:p>
          <a:p>
            <a:r>
              <a:rPr lang="en-US" b="1" dirty="0">
                <a:latin typeface="Arial" panose="020B0604020202020204" pitchFamily="34" charset="0"/>
              </a:rPr>
              <a:t>X-H = </a:t>
            </a:r>
            <a:r>
              <a:rPr lang="en-US" b="1" i="1" dirty="0">
                <a:latin typeface="Arial" panose="020B0604020202020204" pitchFamily="34" charset="0"/>
              </a:rPr>
              <a:t>Donor</a:t>
            </a:r>
            <a:r>
              <a:rPr lang="en-US" b="1" dirty="0">
                <a:latin typeface="Arial" panose="020B0604020202020204" pitchFamily="34" charset="0"/>
              </a:rPr>
              <a:t> </a:t>
            </a:r>
            <a:r>
              <a:rPr lang="en-US" dirty="0">
                <a:latin typeface="Arial" panose="020B0604020202020204" pitchFamily="34" charset="0"/>
              </a:rPr>
              <a:t>of the hydrogen bond</a:t>
            </a:r>
          </a:p>
          <a:p>
            <a:r>
              <a:rPr lang="en-US" b="1" dirty="0">
                <a:latin typeface="Arial" panose="020B0604020202020204" pitchFamily="34" charset="0"/>
              </a:rPr>
              <a:t>Y = </a:t>
            </a:r>
            <a:r>
              <a:rPr lang="en-US" b="1" i="1" dirty="0">
                <a:latin typeface="Arial" panose="020B0604020202020204" pitchFamily="34" charset="0"/>
              </a:rPr>
              <a:t>Acceptor</a:t>
            </a:r>
            <a:r>
              <a:rPr lang="en-US" b="1" dirty="0">
                <a:latin typeface="Arial" panose="020B0604020202020204" pitchFamily="34" charset="0"/>
              </a:rPr>
              <a:t> </a:t>
            </a:r>
            <a:r>
              <a:rPr lang="en-US" dirty="0">
                <a:latin typeface="Arial" panose="020B0604020202020204" pitchFamily="34" charset="0"/>
              </a:rPr>
              <a:t>of the hydrogen bond</a:t>
            </a:r>
          </a:p>
        </p:txBody>
      </p:sp>
      <p:sp>
        <p:nvSpPr>
          <p:cNvPr id="3" name="TextBox 2">
            <a:extLst>
              <a:ext uri="{FF2B5EF4-FFF2-40B4-BE49-F238E27FC236}">
                <a16:creationId xmlns:a16="http://schemas.microsoft.com/office/drawing/2014/main" id="{030B37DA-F4C2-D1F9-E080-42C053C41686}"/>
              </a:ext>
            </a:extLst>
          </p:cNvPr>
          <p:cNvSpPr txBox="1"/>
          <p:nvPr/>
        </p:nvSpPr>
        <p:spPr>
          <a:xfrm>
            <a:off x="3748881" y="89566"/>
            <a:ext cx="422726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Secondary Structure</a:t>
            </a:r>
            <a:endParaRPr lang="en-US" sz="2400" dirty="0">
              <a:latin typeface="Arial" panose="020B0604020202020204" pitchFamily="34" charset="0"/>
              <a:cs typeface="Arial" panose="020B0604020202020204" pitchFamily="34" charset="0"/>
            </a:endParaRPr>
          </a:p>
        </p:txBody>
      </p:sp>
      <p:sp>
        <p:nvSpPr>
          <p:cNvPr id="10" name="Date Placeholder 9">
            <a:extLst>
              <a:ext uri="{FF2B5EF4-FFF2-40B4-BE49-F238E27FC236}">
                <a16:creationId xmlns:a16="http://schemas.microsoft.com/office/drawing/2014/main" id="{9B0649C8-08D7-27A6-D507-EBE969DE26B2}"/>
              </a:ext>
            </a:extLst>
          </p:cNvPr>
          <p:cNvSpPr>
            <a:spLocks noGrp="1"/>
          </p:cNvSpPr>
          <p:nvPr>
            <p:ph type="dt" sz="half" idx="10"/>
          </p:nvPr>
        </p:nvSpPr>
        <p:spPr/>
        <p:txBody>
          <a:bodyPr/>
          <a:lstStyle/>
          <a:p>
            <a:fld id="{777225F5-AE6A-42B4-A829-8B31EF509159}" type="datetime1">
              <a:rPr lang="en-US" smtClean="0"/>
              <a:t>1/24/2025</a:t>
            </a:fld>
            <a:endParaRPr lang="en-US"/>
          </a:p>
        </p:txBody>
      </p:sp>
      <p:sp>
        <p:nvSpPr>
          <p:cNvPr id="12" name="Footer Placeholder 11">
            <a:extLst>
              <a:ext uri="{FF2B5EF4-FFF2-40B4-BE49-F238E27FC236}">
                <a16:creationId xmlns:a16="http://schemas.microsoft.com/office/drawing/2014/main" id="{7C2CBAB6-DC6C-249B-59BF-0C422D450080}"/>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40BA2D46-164A-4199-CC2C-A18894D9A782}"/>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29158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figure 4-10a-c"/>
          <p:cNvPicPr>
            <a:picLocks noChangeAspect="1" noChangeArrowheads="1"/>
          </p:cNvPicPr>
          <p:nvPr/>
        </p:nvPicPr>
        <p:blipFill>
          <a:blip r:embed="rId7"/>
          <a:srcRect/>
          <a:stretch>
            <a:fillRect/>
          </a:stretch>
        </p:blipFill>
        <p:spPr bwMode="auto">
          <a:xfrm>
            <a:off x="1492423" y="629261"/>
            <a:ext cx="4915354" cy="3205905"/>
          </a:xfrm>
          <a:prstGeom prst="rect">
            <a:avLst/>
          </a:prstGeom>
          <a:noFill/>
        </p:spPr>
      </p:pic>
      <p:sp>
        <p:nvSpPr>
          <p:cNvPr id="6" name="Rectangle 2"/>
          <p:cNvSpPr txBox="1">
            <a:spLocks noChangeArrowheads="1"/>
          </p:cNvSpPr>
          <p:nvPr/>
        </p:nvSpPr>
        <p:spPr>
          <a:xfrm>
            <a:off x="3520281" y="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rPr>
              <a:t>Alpha Helix</a:t>
            </a:r>
          </a:p>
        </p:txBody>
      </p:sp>
      <p:sp>
        <p:nvSpPr>
          <p:cNvPr id="2" name="Rectangle 1"/>
          <p:cNvSpPr/>
          <p:nvPr/>
        </p:nvSpPr>
        <p:spPr>
          <a:xfrm>
            <a:off x="243681" y="4313237"/>
            <a:ext cx="5562600" cy="2464777"/>
          </a:xfrm>
          <a:prstGeom prst="rect">
            <a:avLst/>
          </a:prstGeom>
        </p:spPr>
        <p:txBody>
          <a:bodyPr wrap="square">
            <a:spAutoFit/>
          </a:bodyPr>
          <a:lstStyle/>
          <a:p>
            <a:r>
              <a:rPr lang="en-US" dirty="0">
                <a:latin typeface="Arial" panose="020B0604020202020204" pitchFamily="34" charset="0"/>
              </a:rPr>
              <a:t>Spiral conformation (</a:t>
            </a:r>
            <a:r>
              <a:rPr lang="en-US" i="1" dirty="0">
                <a:latin typeface="Arial" panose="020B0604020202020204" pitchFamily="34" charset="0"/>
              </a:rPr>
              <a:t>helix</a:t>
            </a:r>
            <a:r>
              <a:rPr lang="en-US" dirty="0">
                <a:latin typeface="Arial" panose="020B0604020202020204" pitchFamily="34" charset="0"/>
              </a:rPr>
              <a:t>) in which every backbone N-H group donates a hydrogen bond to the backbone C=O group of the amino acid four residues earlier:</a:t>
            </a:r>
          </a:p>
          <a:p>
            <a:endParaRPr lang="en-US" dirty="0">
              <a:latin typeface="Arial" panose="020B0604020202020204" pitchFamily="34" charset="0"/>
            </a:endParaRPr>
          </a:p>
          <a:p>
            <a:r>
              <a:rPr lang="en-US" i="1" dirty="0">
                <a:latin typeface="Arial" panose="020B0604020202020204" pitchFamily="34" charset="0"/>
              </a:rPr>
              <a:t>Intra-strand H-bonds, parallel to helix axis.</a:t>
            </a:r>
          </a:p>
          <a:p>
            <a:endParaRPr lang="en-US" i="1" dirty="0">
              <a:latin typeface="Arial" panose="020B0604020202020204" pitchFamily="34" charset="0"/>
            </a:endParaRPr>
          </a:p>
          <a:p>
            <a:r>
              <a:rPr lang="en-US" i="1" dirty="0">
                <a:latin typeface="Arial" panose="020B0604020202020204" pitchFamily="34" charset="0"/>
              </a:rPr>
              <a:t>Side-chains project outwards.</a:t>
            </a:r>
          </a:p>
        </p:txBody>
      </p:sp>
      <p:pic>
        <p:nvPicPr>
          <p:cNvPr id="8" name="ezgif.com-gif-to-mp4">
            <a:hlinkClick r:id="" action="ppaction://media"/>
            <a:extLst>
              <a:ext uri="{FF2B5EF4-FFF2-40B4-BE49-F238E27FC236}">
                <a16:creationId xmlns:a16="http://schemas.microsoft.com/office/drawing/2014/main" id="{E59B7A6B-A086-46D3-874A-FAD11A4934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1133" r="31133"/>
          <a:stretch/>
        </p:blipFill>
        <p:spPr>
          <a:xfrm>
            <a:off x="7254081" y="1570037"/>
            <a:ext cx="1975061" cy="4480462"/>
          </a:xfrm>
          <a:prstGeom prst="rect">
            <a:avLst/>
          </a:prstGeom>
        </p:spPr>
      </p:pic>
      <p:pic>
        <p:nvPicPr>
          <p:cNvPr id="4" name="helix_side">
            <a:hlinkClick r:id="" action="ppaction://media"/>
            <a:extLst>
              <a:ext uri="{FF2B5EF4-FFF2-40B4-BE49-F238E27FC236}">
                <a16:creationId xmlns:a16="http://schemas.microsoft.com/office/drawing/2014/main" id="{0745A1C4-121E-4F8F-A306-75122D51B167}"/>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788541" y="1951037"/>
            <a:ext cx="2205181" cy="3658364"/>
          </a:xfrm>
          <a:prstGeom prst="rect">
            <a:avLst/>
          </a:prstGeom>
        </p:spPr>
      </p:pic>
      <p:sp>
        <p:nvSpPr>
          <p:cNvPr id="9" name="Date Placeholder 8">
            <a:extLst>
              <a:ext uri="{FF2B5EF4-FFF2-40B4-BE49-F238E27FC236}">
                <a16:creationId xmlns:a16="http://schemas.microsoft.com/office/drawing/2014/main" id="{DA71D9C4-A73F-5E76-2628-F91E5094B89C}"/>
              </a:ext>
            </a:extLst>
          </p:cNvPr>
          <p:cNvSpPr>
            <a:spLocks noGrp="1"/>
          </p:cNvSpPr>
          <p:nvPr>
            <p:ph type="dt" sz="half" idx="10"/>
          </p:nvPr>
        </p:nvSpPr>
        <p:spPr/>
        <p:txBody>
          <a:bodyPr/>
          <a:lstStyle/>
          <a:p>
            <a:fld id="{97D029BB-D086-4250-B776-FACF285803BD}" type="datetime1">
              <a:rPr lang="en-US" smtClean="0"/>
              <a:t>1/24/2025</a:t>
            </a:fld>
            <a:endParaRPr lang="en-US"/>
          </a:p>
        </p:txBody>
      </p:sp>
      <p:sp>
        <p:nvSpPr>
          <p:cNvPr id="10" name="Footer Placeholder 9">
            <a:extLst>
              <a:ext uri="{FF2B5EF4-FFF2-40B4-BE49-F238E27FC236}">
                <a16:creationId xmlns:a16="http://schemas.microsoft.com/office/drawing/2014/main" id="{B4E18584-3969-BC4E-3F2D-3B32B0251E17}"/>
              </a:ext>
            </a:extLst>
          </p:cNvPr>
          <p:cNvSpPr>
            <a:spLocks noGrp="1"/>
          </p:cNvSpPr>
          <p:nvPr>
            <p:ph type="ftr" sz="quarter" idx="11"/>
          </p:nvPr>
        </p:nvSpPr>
        <p:spPr/>
        <p:txBody>
          <a:bodyPr/>
          <a:lstStyle/>
          <a:p>
            <a:r>
              <a:rPr lang="en-US"/>
              <a:t>Drugs and Disease S2025 - Lecture 2</a:t>
            </a:r>
          </a:p>
        </p:txBody>
      </p:sp>
      <p:sp>
        <p:nvSpPr>
          <p:cNvPr id="11" name="Slide Number Placeholder 10">
            <a:extLst>
              <a:ext uri="{FF2B5EF4-FFF2-40B4-BE49-F238E27FC236}">
                <a16:creationId xmlns:a16="http://schemas.microsoft.com/office/drawing/2014/main" id="{CB4FD013-A651-769E-E485-CAF12C1C60E2}"/>
              </a:ext>
            </a:extLst>
          </p:cNvPr>
          <p:cNvSpPr>
            <a:spLocks noGrp="1"/>
          </p:cNvSpPr>
          <p:nvPr>
            <p:ph type="sldNum" sz="quarter" idx="12"/>
          </p:nvPr>
        </p:nvSpPr>
        <p:spPr/>
        <p:txBody>
          <a:bodyPr/>
          <a:lstStyle/>
          <a:p>
            <a:fld id="{DC3BB032-4020-48F4-953B-341806DC4A2B}" type="slidenum">
              <a:rPr lang="en-US" smtClean="0"/>
              <a:t>15</a:t>
            </a:fld>
            <a:endParaRPr lang="en-US"/>
          </a:p>
        </p:txBody>
      </p:sp>
    </p:spTree>
    <p:extLst>
      <p:ext uri="{BB962C8B-B14F-4D97-AF65-F5344CB8AC3E}">
        <p14:creationId xmlns:p14="http://schemas.microsoft.com/office/powerpoint/2010/main" val="12909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figure 4-10d-f"/>
          <p:cNvPicPr>
            <a:picLocks noChangeAspect="1" noChangeArrowheads="1"/>
          </p:cNvPicPr>
          <p:nvPr/>
        </p:nvPicPr>
        <p:blipFill>
          <a:blip r:embed="rId7"/>
          <a:srcRect/>
          <a:stretch>
            <a:fillRect/>
          </a:stretch>
        </p:blipFill>
        <p:spPr bwMode="auto">
          <a:xfrm>
            <a:off x="1615281" y="602996"/>
            <a:ext cx="4191000" cy="3274537"/>
          </a:xfrm>
          <a:prstGeom prst="rect">
            <a:avLst/>
          </a:prstGeom>
          <a:noFill/>
        </p:spPr>
      </p:pic>
      <p:sp>
        <p:nvSpPr>
          <p:cNvPr id="5" name="Rectangle 2"/>
          <p:cNvSpPr txBox="1">
            <a:spLocks noChangeArrowheads="1"/>
          </p:cNvSpPr>
          <p:nvPr/>
        </p:nvSpPr>
        <p:spPr>
          <a:xfrm>
            <a:off x="3245024" y="174371"/>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rPr>
              <a:t>Beta Sheet</a:t>
            </a:r>
          </a:p>
        </p:txBody>
      </p:sp>
      <p:sp>
        <p:nvSpPr>
          <p:cNvPr id="2" name="Rectangle 1"/>
          <p:cNvSpPr/>
          <p:nvPr/>
        </p:nvSpPr>
        <p:spPr>
          <a:xfrm>
            <a:off x="649208" y="3972174"/>
            <a:ext cx="5562600" cy="2761333"/>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Beta-Strands connected laterally by backbone hydrogen bonds that are perpendicular to the strand, forming a generally twisted, pleated sheet.</a:t>
            </a:r>
          </a:p>
          <a:p>
            <a:pPr marL="285750" indent="-285750">
              <a:buFont typeface="Arial" panose="020B0604020202020204" pitchFamily="34" charset="0"/>
              <a:buChar char="•"/>
            </a:pPr>
            <a:r>
              <a:rPr lang="en-US" dirty="0">
                <a:latin typeface="Arial" panose="020B0604020202020204" pitchFamily="34" charset="0"/>
              </a:rPr>
              <a:t>Sheets can have two or more strands </a:t>
            </a:r>
          </a:p>
          <a:p>
            <a:pPr marL="285750" indent="-285750">
              <a:buFont typeface="Arial" panose="020B0604020202020204" pitchFamily="34" charset="0"/>
              <a:buChar char="•"/>
            </a:pPr>
            <a:r>
              <a:rPr lang="en-US" dirty="0">
                <a:latin typeface="Arial" panose="020B0604020202020204" pitchFamily="34" charset="0"/>
              </a:rPr>
              <a:t>Side-chains:</a:t>
            </a:r>
          </a:p>
          <a:p>
            <a:pPr marL="742950" lvl="1" indent="-285750">
              <a:buFont typeface="Arial" panose="020B0604020202020204" pitchFamily="34" charset="0"/>
              <a:buChar char="•"/>
            </a:pPr>
            <a:r>
              <a:rPr lang="en-US" dirty="0">
                <a:latin typeface="Arial" panose="020B0604020202020204" pitchFamily="34" charset="0"/>
              </a:rPr>
              <a:t>project up and down along a strand.</a:t>
            </a:r>
          </a:p>
          <a:p>
            <a:pPr marL="742950" lvl="1" indent="-285750">
              <a:buFont typeface="Arial" panose="020B0604020202020204" pitchFamily="34" charset="0"/>
              <a:buChar char="•"/>
            </a:pPr>
            <a:r>
              <a:rPr lang="en-US" dirty="0">
                <a:latin typeface="Arial" panose="020B0604020202020204" pitchFamily="34" charset="0"/>
              </a:rPr>
              <a:t>project in the same direction going from strand to strand across the sheet.</a:t>
            </a:r>
          </a:p>
        </p:txBody>
      </p:sp>
      <p:pic>
        <p:nvPicPr>
          <p:cNvPr id="8" name="ezgif.com-gif-to-mp4(2)">
            <a:hlinkClick r:id="" action="ppaction://media"/>
            <a:extLst>
              <a:ext uri="{FF2B5EF4-FFF2-40B4-BE49-F238E27FC236}">
                <a16:creationId xmlns:a16="http://schemas.microsoft.com/office/drawing/2014/main" id="{B31A68E2-FC7E-4254-B74A-D60DE95C67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3775" t="11241" r="18681" b="6714"/>
          <a:stretch/>
        </p:blipFill>
        <p:spPr>
          <a:xfrm>
            <a:off x="8078821" y="274637"/>
            <a:ext cx="2312920" cy="2928404"/>
          </a:xfrm>
          <a:prstGeom prst="rect">
            <a:avLst/>
          </a:prstGeom>
        </p:spPr>
      </p:pic>
      <p:pic>
        <p:nvPicPr>
          <p:cNvPr id="3" name="sheet_sidechain">
            <a:hlinkClick r:id="" action="ppaction://media"/>
            <a:extLst>
              <a:ext uri="{FF2B5EF4-FFF2-40B4-BE49-F238E27FC236}">
                <a16:creationId xmlns:a16="http://schemas.microsoft.com/office/drawing/2014/main" id="{20AF4BEF-9347-4366-B3E6-0E40F15B301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8092" t="-1" r="5808" b="401"/>
          <a:stretch/>
        </p:blipFill>
        <p:spPr>
          <a:xfrm>
            <a:off x="7863681" y="3930664"/>
            <a:ext cx="2743200" cy="2834640"/>
          </a:xfrm>
          <a:prstGeom prst="rect">
            <a:avLst/>
          </a:prstGeom>
        </p:spPr>
      </p:pic>
      <p:sp>
        <p:nvSpPr>
          <p:cNvPr id="9" name="Date Placeholder 8">
            <a:extLst>
              <a:ext uri="{FF2B5EF4-FFF2-40B4-BE49-F238E27FC236}">
                <a16:creationId xmlns:a16="http://schemas.microsoft.com/office/drawing/2014/main" id="{203DDE9A-C8C0-2AA7-408C-438BD7539B1D}"/>
              </a:ext>
            </a:extLst>
          </p:cNvPr>
          <p:cNvSpPr>
            <a:spLocks noGrp="1"/>
          </p:cNvSpPr>
          <p:nvPr>
            <p:ph type="dt" sz="half" idx="10"/>
          </p:nvPr>
        </p:nvSpPr>
        <p:spPr/>
        <p:txBody>
          <a:bodyPr/>
          <a:lstStyle/>
          <a:p>
            <a:fld id="{E5D86826-941F-4F5B-BC27-EC64ABE143F6}" type="datetime1">
              <a:rPr lang="en-US" smtClean="0"/>
              <a:t>1/24/2025</a:t>
            </a:fld>
            <a:endParaRPr lang="en-US"/>
          </a:p>
        </p:txBody>
      </p:sp>
      <p:sp>
        <p:nvSpPr>
          <p:cNvPr id="10" name="Footer Placeholder 9">
            <a:extLst>
              <a:ext uri="{FF2B5EF4-FFF2-40B4-BE49-F238E27FC236}">
                <a16:creationId xmlns:a16="http://schemas.microsoft.com/office/drawing/2014/main" id="{2432B328-EBE4-5F05-09D9-4100A53CEE29}"/>
              </a:ext>
            </a:extLst>
          </p:cNvPr>
          <p:cNvSpPr>
            <a:spLocks noGrp="1"/>
          </p:cNvSpPr>
          <p:nvPr>
            <p:ph type="ftr" sz="quarter" idx="11"/>
          </p:nvPr>
        </p:nvSpPr>
        <p:spPr/>
        <p:txBody>
          <a:bodyPr/>
          <a:lstStyle/>
          <a:p>
            <a:r>
              <a:rPr lang="en-US"/>
              <a:t>Drugs and Disease S2025 - Lecture 2</a:t>
            </a:r>
          </a:p>
        </p:txBody>
      </p:sp>
      <p:sp>
        <p:nvSpPr>
          <p:cNvPr id="11" name="Slide Number Placeholder 10">
            <a:extLst>
              <a:ext uri="{FF2B5EF4-FFF2-40B4-BE49-F238E27FC236}">
                <a16:creationId xmlns:a16="http://schemas.microsoft.com/office/drawing/2014/main" id="{DA5F7691-B214-EE1D-3C14-31ACBC119223}"/>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17665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6C4AF918-3922-4623-A4D2-34183D6FBF3A}"/>
              </a:ext>
            </a:extLst>
          </p:cNvPr>
          <p:cNvGraphicFramePr>
            <a:graphicFrameLocks noGrp="1"/>
          </p:cNvGraphicFramePr>
          <p:nvPr/>
        </p:nvGraphicFramePr>
        <p:xfrm>
          <a:off x="236870" y="4835257"/>
          <a:ext cx="8111656" cy="2205318"/>
        </p:xfrm>
        <a:graphic>
          <a:graphicData uri="http://schemas.openxmlformats.org/drawingml/2006/table">
            <a:tbl>
              <a:tblPr firstRow="1" bandRow="1">
                <a:tableStyleId>{5C22544A-7EE6-4342-B048-85BDC9FD1C3A}</a:tableStyleId>
              </a:tblPr>
              <a:tblGrid>
                <a:gridCol w="1475002">
                  <a:extLst>
                    <a:ext uri="{9D8B030D-6E8A-4147-A177-3AD203B41FA5}">
                      <a16:colId xmlns:a16="http://schemas.microsoft.com/office/drawing/2014/main" val="1554464961"/>
                    </a:ext>
                  </a:extLst>
                </a:gridCol>
                <a:gridCol w="2698420">
                  <a:extLst>
                    <a:ext uri="{9D8B030D-6E8A-4147-A177-3AD203B41FA5}">
                      <a16:colId xmlns:a16="http://schemas.microsoft.com/office/drawing/2014/main" val="869800492"/>
                    </a:ext>
                  </a:extLst>
                </a:gridCol>
                <a:gridCol w="3938234">
                  <a:extLst>
                    <a:ext uri="{9D8B030D-6E8A-4147-A177-3AD203B41FA5}">
                      <a16:colId xmlns:a16="http://schemas.microsoft.com/office/drawing/2014/main" val="2392759351"/>
                    </a:ext>
                  </a:extLst>
                </a:gridCol>
              </a:tblGrid>
              <a:tr h="676554">
                <a:tc>
                  <a:txBody>
                    <a:bodyPr/>
                    <a:lstStyle/>
                    <a:p>
                      <a:r>
                        <a:rPr lang="en-US" sz="1900" dirty="0">
                          <a:latin typeface="Arial" panose="020B0604020202020204" pitchFamily="34" charset="0"/>
                        </a:rPr>
                        <a:t>Amino Acid Type</a:t>
                      </a:r>
                    </a:p>
                  </a:txBody>
                  <a:tcPr marL="87828" marR="87828" marT="43914" marB="43914"/>
                </a:tc>
                <a:tc>
                  <a:txBody>
                    <a:bodyPr/>
                    <a:lstStyle/>
                    <a:p>
                      <a:endParaRPr lang="en-US" sz="1900" dirty="0">
                        <a:latin typeface="Arial" panose="020B0604020202020204" pitchFamily="34" charset="0"/>
                      </a:endParaRPr>
                    </a:p>
                  </a:txBody>
                  <a:tcPr marL="87828" marR="87828" marT="43914" marB="43914"/>
                </a:tc>
                <a:tc>
                  <a:txBody>
                    <a:bodyPr/>
                    <a:lstStyle/>
                    <a:p>
                      <a:endParaRPr lang="en-US" sz="1900" dirty="0">
                        <a:latin typeface="Arial" panose="020B0604020202020204" pitchFamily="34" charset="0"/>
                      </a:endParaRPr>
                    </a:p>
                  </a:txBody>
                  <a:tcPr marL="87828" marR="87828" marT="43914" marB="43914"/>
                </a:tc>
                <a:extLst>
                  <a:ext uri="{0D108BD9-81ED-4DB2-BD59-A6C34878D82A}">
                    <a16:rowId xmlns:a16="http://schemas.microsoft.com/office/drawing/2014/main" val="1463471951"/>
                  </a:ext>
                </a:extLst>
              </a:tr>
              <a:tr h="382191">
                <a:tc>
                  <a:txBody>
                    <a:bodyPr/>
                    <a:lstStyle/>
                    <a:p>
                      <a:endParaRPr lang="en-US" sz="1900" dirty="0">
                        <a:latin typeface="Arial" panose="020B0604020202020204" pitchFamily="34" charset="0"/>
                      </a:endParaRPr>
                    </a:p>
                  </a:txBody>
                  <a:tcPr marL="87828" marR="87828" marT="43914" marB="43914"/>
                </a:tc>
                <a:tc>
                  <a:txBody>
                    <a:bodyPr/>
                    <a:lstStyle/>
                    <a:p>
                      <a:r>
                        <a:rPr lang="en-US" sz="1900" dirty="0">
                          <a:latin typeface="Arial" panose="020B0604020202020204" pitchFamily="34" charset="0"/>
                        </a:rPr>
                        <a:t>Inside (I)</a:t>
                      </a:r>
                    </a:p>
                  </a:txBody>
                  <a:tcPr marL="87828" marR="87828" marT="43914" marB="43914"/>
                </a:tc>
                <a:tc>
                  <a:txBody>
                    <a:bodyPr/>
                    <a:lstStyle/>
                    <a:p>
                      <a:r>
                        <a:rPr lang="en-US" sz="1900" dirty="0">
                          <a:latin typeface="Arial" panose="020B0604020202020204" pitchFamily="34" charset="0"/>
                        </a:rPr>
                        <a:t>Surface (S)</a:t>
                      </a:r>
                    </a:p>
                  </a:txBody>
                  <a:tcPr marL="87828" marR="87828" marT="43914" marB="43914"/>
                </a:tc>
                <a:extLst>
                  <a:ext uri="{0D108BD9-81ED-4DB2-BD59-A6C34878D82A}">
                    <a16:rowId xmlns:a16="http://schemas.microsoft.com/office/drawing/2014/main" val="3522916384"/>
                  </a:ext>
                </a:extLst>
              </a:tr>
              <a:tr h="382191">
                <a:tc>
                  <a:txBody>
                    <a:bodyPr/>
                    <a:lstStyle/>
                    <a:p>
                      <a:r>
                        <a:rPr lang="en-US" sz="1900" dirty="0">
                          <a:latin typeface="Arial" panose="020B0604020202020204" pitchFamily="34" charset="0"/>
                        </a:rPr>
                        <a:t>Charged</a:t>
                      </a:r>
                    </a:p>
                  </a:txBody>
                  <a:tcPr marL="87828" marR="87828" marT="43914" marB="43914"/>
                </a:tc>
                <a:tc>
                  <a:txBody>
                    <a:bodyPr/>
                    <a:lstStyle/>
                    <a:p>
                      <a:endParaRPr lang="en-US" sz="1900" dirty="0">
                        <a:latin typeface="Arial" panose="020B0604020202020204" pitchFamily="34" charset="0"/>
                      </a:endParaRPr>
                    </a:p>
                  </a:txBody>
                  <a:tcPr marL="87828" marR="87828" marT="43914" marB="43914"/>
                </a:tc>
                <a:tc>
                  <a:txBody>
                    <a:bodyPr/>
                    <a:lstStyle/>
                    <a:p>
                      <a:endParaRPr lang="en-US" sz="1900" dirty="0">
                        <a:latin typeface="Arial" panose="020B0604020202020204" pitchFamily="34" charset="0"/>
                      </a:endParaRPr>
                    </a:p>
                  </a:txBody>
                  <a:tcPr marL="87828" marR="87828" marT="43914" marB="43914"/>
                </a:tc>
                <a:extLst>
                  <a:ext uri="{0D108BD9-81ED-4DB2-BD59-A6C34878D82A}">
                    <a16:rowId xmlns:a16="http://schemas.microsoft.com/office/drawing/2014/main" val="4286379549"/>
                  </a:ext>
                </a:extLst>
              </a:tr>
              <a:tr h="382191">
                <a:tc>
                  <a:txBody>
                    <a:bodyPr/>
                    <a:lstStyle/>
                    <a:p>
                      <a:r>
                        <a:rPr lang="en-US" sz="1900" dirty="0">
                          <a:latin typeface="Arial" panose="020B0604020202020204" pitchFamily="34" charset="0"/>
                        </a:rPr>
                        <a:t>Polar</a:t>
                      </a:r>
                    </a:p>
                  </a:txBody>
                  <a:tcPr marL="87828" marR="87828" marT="43914" marB="43914"/>
                </a:tc>
                <a:tc>
                  <a:txBody>
                    <a:bodyPr/>
                    <a:lstStyle/>
                    <a:p>
                      <a:endParaRPr lang="en-US" sz="1900" dirty="0">
                        <a:latin typeface="Arial" panose="020B0604020202020204" pitchFamily="34" charset="0"/>
                      </a:endParaRPr>
                    </a:p>
                  </a:txBody>
                  <a:tcPr marL="87828" marR="87828" marT="43914" marB="43914"/>
                </a:tc>
                <a:tc>
                  <a:txBody>
                    <a:bodyPr/>
                    <a:lstStyle/>
                    <a:p>
                      <a:endParaRPr lang="en-US" sz="1900" dirty="0">
                        <a:latin typeface="Arial" panose="020B0604020202020204" pitchFamily="34" charset="0"/>
                      </a:endParaRPr>
                    </a:p>
                  </a:txBody>
                  <a:tcPr marL="87828" marR="87828" marT="43914" marB="43914"/>
                </a:tc>
                <a:extLst>
                  <a:ext uri="{0D108BD9-81ED-4DB2-BD59-A6C34878D82A}">
                    <a16:rowId xmlns:a16="http://schemas.microsoft.com/office/drawing/2014/main" val="1287531188"/>
                  </a:ext>
                </a:extLst>
              </a:tr>
              <a:tr h="382191">
                <a:tc>
                  <a:txBody>
                    <a:bodyPr/>
                    <a:lstStyle/>
                    <a:p>
                      <a:r>
                        <a:rPr lang="en-US" sz="1900" dirty="0">
                          <a:latin typeface="Arial" panose="020B0604020202020204" pitchFamily="34" charset="0"/>
                        </a:rPr>
                        <a:t>Non-polar</a:t>
                      </a:r>
                    </a:p>
                  </a:txBody>
                  <a:tcPr marL="87828" marR="87828" marT="43914" marB="43914"/>
                </a:tc>
                <a:tc>
                  <a:txBody>
                    <a:bodyPr/>
                    <a:lstStyle/>
                    <a:p>
                      <a:endParaRPr lang="en-US" sz="1900" dirty="0">
                        <a:latin typeface="Arial" panose="020B0604020202020204" pitchFamily="34" charset="0"/>
                      </a:endParaRPr>
                    </a:p>
                  </a:txBody>
                  <a:tcPr marL="87828" marR="87828" marT="43914" marB="43914"/>
                </a:tc>
                <a:tc>
                  <a:txBody>
                    <a:bodyPr/>
                    <a:lstStyle/>
                    <a:p>
                      <a:endParaRPr lang="en-US" sz="1900" dirty="0">
                        <a:latin typeface="Arial" panose="020B0604020202020204" pitchFamily="34" charset="0"/>
                      </a:endParaRPr>
                    </a:p>
                  </a:txBody>
                  <a:tcPr marL="87828" marR="87828" marT="43914" marB="43914"/>
                </a:tc>
                <a:extLst>
                  <a:ext uri="{0D108BD9-81ED-4DB2-BD59-A6C34878D82A}">
                    <a16:rowId xmlns:a16="http://schemas.microsoft.com/office/drawing/2014/main" val="545412862"/>
                  </a:ext>
                </a:extLst>
              </a:tr>
            </a:tbl>
          </a:graphicData>
        </a:graphic>
      </p:graphicFrame>
      <p:sp>
        <p:nvSpPr>
          <p:cNvPr id="12" name="TextBox 11">
            <a:extLst>
              <a:ext uri="{FF2B5EF4-FFF2-40B4-BE49-F238E27FC236}">
                <a16:creationId xmlns:a16="http://schemas.microsoft.com/office/drawing/2014/main" id="{FCE8789D-87C9-43AC-9893-CB203CF83011}"/>
              </a:ext>
            </a:extLst>
          </p:cNvPr>
          <p:cNvSpPr txBox="1"/>
          <p:nvPr/>
        </p:nvSpPr>
        <p:spPr>
          <a:xfrm>
            <a:off x="4015755" y="712676"/>
            <a:ext cx="2844280" cy="4188391"/>
          </a:xfrm>
          <a:prstGeom prst="rect">
            <a:avLst/>
          </a:prstGeom>
          <a:noFill/>
        </p:spPr>
        <p:txBody>
          <a:bodyPr wrap="square" rtlCol="0">
            <a:spAutoFit/>
          </a:bodyPr>
          <a:lstStyle/>
          <a:p>
            <a:pPr marL="337043" indent="-337043">
              <a:spcAft>
                <a:spcPts val="579"/>
              </a:spcAft>
            </a:pPr>
            <a:r>
              <a:rPr lang="en-US" sz="1932" dirty="0">
                <a:latin typeface="Arial" panose="020B0604020202020204" pitchFamily="34" charset="0"/>
              </a:rPr>
              <a:t>Red - amino acids with neg. sidechains (e.g. Asp)</a:t>
            </a:r>
          </a:p>
          <a:p>
            <a:pPr marL="337043" indent="-337043">
              <a:spcAft>
                <a:spcPts val="579"/>
              </a:spcAft>
            </a:pPr>
            <a:r>
              <a:rPr lang="en-US" sz="1932" dirty="0">
                <a:latin typeface="Arial" panose="020B0604020202020204" pitchFamily="34" charset="0"/>
              </a:rPr>
              <a:t>Blue - amino acids with pos. sidechains (e.g. Lys)</a:t>
            </a:r>
          </a:p>
          <a:p>
            <a:pPr marL="337043" indent="-337043">
              <a:spcAft>
                <a:spcPts val="579"/>
              </a:spcAft>
            </a:pPr>
            <a:r>
              <a:rPr lang="en-US" sz="1932" dirty="0">
                <a:latin typeface="Arial" panose="020B0604020202020204" pitchFamily="34" charset="0"/>
              </a:rPr>
              <a:t> Yellow – amino acids with polar sidechain (e.g. </a:t>
            </a:r>
            <a:r>
              <a:rPr lang="en-US" sz="1932" dirty="0" err="1">
                <a:latin typeface="Arial" panose="020B0604020202020204" pitchFamily="34" charset="0"/>
              </a:rPr>
              <a:t>Asn</a:t>
            </a:r>
            <a:r>
              <a:rPr lang="en-US" sz="1932" dirty="0">
                <a:latin typeface="Arial" panose="020B0604020202020204" pitchFamily="34" charset="0"/>
              </a:rPr>
              <a:t>)</a:t>
            </a:r>
          </a:p>
          <a:p>
            <a:pPr marL="337043" indent="-337043">
              <a:spcAft>
                <a:spcPts val="579"/>
              </a:spcAft>
            </a:pPr>
            <a:r>
              <a:rPr lang="en-US" sz="1932" dirty="0">
                <a:latin typeface="Arial" panose="020B0604020202020204" pitchFamily="34" charset="0"/>
              </a:rPr>
              <a:t>Green - amino acids with hydrophobic side chains (e.g. Leu)</a:t>
            </a:r>
          </a:p>
        </p:txBody>
      </p:sp>
      <p:pic>
        <p:nvPicPr>
          <p:cNvPr id="5" name="protG">
            <a:hlinkClick r:id="" action="ppaction://media"/>
            <a:extLst>
              <a:ext uri="{FF2B5EF4-FFF2-40B4-BE49-F238E27FC236}">
                <a16:creationId xmlns:a16="http://schemas.microsoft.com/office/drawing/2014/main" id="{732736E3-78DC-4949-8B6F-466115DA38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043" t="9309" r="13016" b="8071"/>
          <a:stretch/>
        </p:blipFill>
        <p:spPr>
          <a:xfrm>
            <a:off x="152335" y="547435"/>
            <a:ext cx="3914190" cy="4049162"/>
          </a:xfrm>
          <a:prstGeom prst="rect">
            <a:avLst/>
          </a:prstGeom>
        </p:spPr>
      </p:pic>
      <p:sp>
        <p:nvSpPr>
          <p:cNvPr id="6" name="TextBox 5">
            <a:extLst>
              <a:ext uri="{FF2B5EF4-FFF2-40B4-BE49-F238E27FC236}">
                <a16:creationId xmlns:a16="http://schemas.microsoft.com/office/drawing/2014/main" id="{B3B8DE9A-4714-4102-966C-A82E121106AF}"/>
              </a:ext>
            </a:extLst>
          </p:cNvPr>
          <p:cNvSpPr txBox="1"/>
          <p:nvPr/>
        </p:nvSpPr>
        <p:spPr>
          <a:xfrm>
            <a:off x="1807962" y="65373"/>
            <a:ext cx="9494972" cy="508473"/>
          </a:xfrm>
          <a:prstGeom prst="rect">
            <a:avLst/>
          </a:prstGeom>
          <a:noFill/>
        </p:spPr>
        <p:txBody>
          <a:bodyPr wrap="none" rtlCol="0">
            <a:spAutoFit/>
          </a:bodyPr>
          <a:lstStyle/>
          <a:p>
            <a:r>
              <a:rPr lang="en-US" sz="2704" dirty="0">
                <a:latin typeface="Arial" panose="020B0604020202020204" pitchFamily="34" charset="0"/>
              </a:rPr>
              <a:t>Tertiary Structure - Location of Residues in Globular Proteins</a:t>
            </a:r>
          </a:p>
        </p:txBody>
      </p:sp>
      <p:graphicFrame>
        <p:nvGraphicFramePr>
          <p:cNvPr id="7" name="Object 6">
            <a:extLst>
              <a:ext uri="{FF2B5EF4-FFF2-40B4-BE49-F238E27FC236}">
                <a16:creationId xmlns:a16="http://schemas.microsoft.com/office/drawing/2014/main" id="{C0BB45A0-F5FE-1E49-B078-95A0D47B2AE2}"/>
              </a:ext>
            </a:extLst>
          </p:cNvPr>
          <p:cNvGraphicFramePr>
            <a:graphicFrameLocks noChangeAspect="1"/>
          </p:cNvGraphicFramePr>
          <p:nvPr/>
        </p:nvGraphicFramePr>
        <p:xfrm>
          <a:off x="6738150" y="738545"/>
          <a:ext cx="2384032" cy="3819052"/>
        </p:xfrm>
        <a:graphic>
          <a:graphicData uri="http://schemas.openxmlformats.org/presentationml/2006/ole">
            <mc:AlternateContent xmlns:mc="http://schemas.openxmlformats.org/markup-compatibility/2006">
              <mc:Choice xmlns:v="urn:schemas-microsoft-com:vml" Requires="v">
                <p:oleObj name="MDLDrawObject Class" r:id="rId7" imgW="2323582" imgH="3723421" progId="MDLDrawOLE.MDLDrawObject.1">
                  <p:embed/>
                </p:oleObj>
              </mc:Choice>
              <mc:Fallback>
                <p:oleObj name="MDLDrawObject Class" r:id="rId7" imgW="2323582" imgH="3723421" progId="MDLDrawOLE.MDLDrawObject.1">
                  <p:embed/>
                  <p:pic>
                    <p:nvPicPr>
                      <p:cNvPr id="7" name="Object 6">
                        <a:extLst>
                          <a:ext uri="{FF2B5EF4-FFF2-40B4-BE49-F238E27FC236}">
                            <a16:creationId xmlns:a16="http://schemas.microsoft.com/office/drawing/2014/main" id="{C0BB45A0-F5FE-1E49-B078-95A0D47B2AE2}"/>
                          </a:ext>
                        </a:extLst>
                      </p:cNvPr>
                      <p:cNvPicPr/>
                      <p:nvPr/>
                    </p:nvPicPr>
                    <p:blipFill>
                      <a:blip r:embed="rId8"/>
                      <a:stretch>
                        <a:fillRect/>
                      </a:stretch>
                    </p:blipFill>
                    <p:spPr>
                      <a:xfrm>
                        <a:off x="6738150" y="738545"/>
                        <a:ext cx="2384032" cy="3819052"/>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2C959BA-EA04-4F9E-830B-241887EAC27E}"/>
              </a:ext>
            </a:extLst>
          </p:cNvPr>
          <p:cNvPicPr>
            <a:picLocks noChangeAspect="1"/>
          </p:cNvPicPr>
          <p:nvPr/>
        </p:nvPicPr>
        <p:blipFill rotWithShape="1">
          <a:blip r:embed="rId9"/>
          <a:srcRect r="50000"/>
          <a:stretch/>
        </p:blipFill>
        <p:spPr>
          <a:xfrm>
            <a:off x="10149681" y="4370366"/>
            <a:ext cx="1558487" cy="2670209"/>
          </a:xfrm>
          <a:prstGeom prst="rect">
            <a:avLst/>
          </a:prstGeom>
        </p:spPr>
      </p:pic>
      <p:pic>
        <p:nvPicPr>
          <p:cNvPr id="9" name="protg_anime">
            <a:hlinkClick r:id="" action="ppaction://media"/>
            <a:extLst>
              <a:ext uri="{FF2B5EF4-FFF2-40B4-BE49-F238E27FC236}">
                <a16:creationId xmlns:a16="http://schemas.microsoft.com/office/drawing/2014/main" id="{7C96B055-8155-DDFA-0089-213C7311CFC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383690" y="693578"/>
            <a:ext cx="3388621" cy="2541467"/>
          </a:xfrm>
          <a:prstGeom prst="rect">
            <a:avLst/>
          </a:prstGeom>
        </p:spPr>
      </p:pic>
      <p:sp>
        <p:nvSpPr>
          <p:cNvPr id="2" name="Date Placeholder 1">
            <a:extLst>
              <a:ext uri="{FF2B5EF4-FFF2-40B4-BE49-F238E27FC236}">
                <a16:creationId xmlns:a16="http://schemas.microsoft.com/office/drawing/2014/main" id="{B189178F-65E9-7510-6D47-431C85B34D12}"/>
              </a:ext>
            </a:extLst>
          </p:cNvPr>
          <p:cNvSpPr>
            <a:spLocks noGrp="1"/>
          </p:cNvSpPr>
          <p:nvPr>
            <p:ph type="dt" sz="half" idx="10"/>
          </p:nvPr>
        </p:nvSpPr>
        <p:spPr/>
        <p:txBody>
          <a:bodyPr/>
          <a:lstStyle/>
          <a:p>
            <a:fld id="{7B5596C8-08F3-4738-ADDB-031F238A2EF8}" type="datetime1">
              <a:rPr lang="en-US" smtClean="0"/>
              <a:t>1/24/2025</a:t>
            </a:fld>
            <a:endParaRPr lang="en-US"/>
          </a:p>
        </p:txBody>
      </p:sp>
      <p:sp>
        <p:nvSpPr>
          <p:cNvPr id="3" name="Footer Placeholder 2">
            <a:extLst>
              <a:ext uri="{FF2B5EF4-FFF2-40B4-BE49-F238E27FC236}">
                <a16:creationId xmlns:a16="http://schemas.microsoft.com/office/drawing/2014/main" id="{7D37B215-F978-73DD-3091-5D0604669BDB}"/>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A220ED61-07DB-752F-9EDB-A4C79F1EB364}"/>
              </a:ext>
            </a:extLst>
          </p:cNvPr>
          <p:cNvSpPr>
            <a:spLocks noGrp="1"/>
          </p:cNvSpPr>
          <p:nvPr>
            <p:ph type="sldNum" sz="quarter" idx="12"/>
          </p:nvPr>
        </p:nvSpPr>
        <p:spPr/>
        <p:txBody>
          <a:bodyPr/>
          <a:lstStyle/>
          <a:p>
            <a:fld id="{DC3BB032-4020-48F4-953B-341806DC4A2B}" type="slidenum">
              <a:rPr lang="en-US" smtClean="0"/>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5"/>
                                        </p:tgtEl>
                                      </p:cBhvr>
                                    </p:cmd>
                                  </p:childTnLst>
                                </p:cTn>
                              </p:par>
                            </p:childTnLst>
                          </p:cTn>
                        </p:par>
                        <p:par>
                          <p:cTn id="7" fill="hold">
                            <p:stCondLst>
                              <p:cond delay="18000"/>
                            </p:stCondLst>
                            <p:childTnLst>
                              <p:par>
                                <p:cTn id="8" presetID="1" presetClass="mediacall" presetSubtype="0" fill="hold" nodeType="afterEffect">
                                  <p:stCondLst>
                                    <p:cond delay="0"/>
                                  </p:stCondLst>
                                  <p:childTnLst>
                                    <p:cmd type="call" cmd="playFrom(0.0)">
                                      <p:cBhvr>
                                        <p:cTn id="9" dur="1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repeatCount="indefinite"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1FB09F2-42D8-4D7B-A1FD-DEE12308B932}"/>
              </a:ext>
            </a:extLst>
          </p:cNvPr>
          <p:cNvGrpSpPr/>
          <p:nvPr/>
        </p:nvGrpSpPr>
        <p:grpSpPr>
          <a:xfrm>
            <a:off x="4015468" y="3004768"/>
            <a:ext cx="6473825" cy="2039484"/>
            <a:chOff x="1066800" y="999323"/>
            <a:chExt cx="6473825" cy="2039484"/>
          </a:xfrm>
        </p:grpSpPr>
        <p:pic>
          <p:nvPicPr>
            <p:cNvPr id="114690" name="Picture 2" descr="Figure 4-07"/>
            <p:cNvPicPr>
              <a:picLocks noChangeAspect="1" noChangeArrowheads="1"/>
            </p:cNvPicPr>
            <p:nvPr/>
          </p:nvPicPr>
          <p:blipFill>
            <a:blip r:embed="rId3"/>
            <a:srcRect/>
            <a:stretch>
              <a:fillRect/>
            </a:stretch>
          </p:blipFill>
          <p:spPr bwMode="auto">
            <a:xfrm>
              <a:off x="1066800" y="999323"/>
              <a:ext cx="6473825" cy="2039484"/>
            </a:xfrm>
            <a:prstGeom prst="rect">
              <a:avLst/>
            </a:prstGeom>
            <a:noFill/>
            <a:ln w="9525">
              <a:noFill/>
              <a:miter lim="800000"/>
              <a:headEnd/>
              <a:tailEnd/>
            </a:ln>
            <a:effectLst/>
          </p:spPr>
        </p:pic>
        <p:sp>
          <p:nvSpPr>
            <p:cNvPr id="2" name="TextBox 1"/>
            <p:cNvSpPr txBox="1"/>
            <p:nvPr/>
          </p:nvSpPr>
          <p:spPr>
            <a:xfrm>
              <a:off x="2286000" y="1106269"/>
              <a:ext cx="1716087" cy="646331"/>
            </a:xfrm>
            <a:prstGeom prst="rect">
              <a:avLst/>
            </a:prstGeom>
            <a:solidFill>
              <a:schemeClr val="bg1"/>
            </a:solidFill>
          </p:spPr>
          <p:txBody>
            <a:bodyPr wrap="square" rtlCol="0">
              <a:spAutoFit/>
            </a:bodyPr>
            <a:lstStyle/>
            <a:p>
              <a:r>
                <a:rPr lang="en-US" sz="1800" b="1" dirty="0">
                  <a:latin typeface="Arial" panose="020B0604020202020204" pitchFamily="34" charset="0"/>
                </a:rPr>
                <a:t>Exposure to High Heat</a:t>
              </a:r>
            </a:p>
          </p:txBody>
        </p:sp>
        <p:sp>
          <p:nvSpPr>
            <p:cNvPr id="5" name="TextBox 4"/>
            <p:cNvSpPr txBox="1"/>
            <p:nvPr/>
          </p:nvSpPr>
          <p:spPr>
            <a:xfrm>
              <a:off x="5012372" y="1072530"/>
              <a:ext cx="1144588" cy="646331"/>
            </a:xfrm>
            <a:prstGeom prst="rect">
              <a:avLst/>
            </a:prstGeom>
            <a:solidFill>
              <a:schemeClr val="bg1"/>
            </a:solidFill>
          </p:spPr>
          <p:txBody>
            <a:bodyPr wrap="square" rtlCol="0">
              <a:spAutoFit/>
            </a:bodyPr>
            <a:lstStyle/>
            <a:p>
              <a:r>
                <a:rPr lang="en-US" sz="1800" b="1" dirty="0">
                  <a:latin typeface="Arial" panose="020B0604020202020204" pitchFamily="34" charset="0"/>
                </a:rPr>
                <a:t>Removal of Heat</a:t>
              </a:r>
            </a:p>
          </p:txBody>
        </p:sp>
      </p:grpSp>
      <p:sp>
        <p:nvSpPr>
          <p:cNvPr id="6" name="TextBox 5">
            <a:extLst>
              <a:ext uri="{FF2B5EF4-FFF2-40B4-BE49-F238E27FC236}">
                <a16:creationId xmlns:a16="http://schemas.microsoft.com/office/drawing/2014/main" id="{65271CCA-6A1E-4243-8A7C-0C97CE09D4AC}"/>
              </a:ext>
            </a:extLst>
          </p:cNvPr>
          <p:cNvSpPr txBox="1"/>
          <p:nvPr/>
        </p:nvSpPr>
        <p:spPr>
          <a:xfrm>
            <a:off x="2377282" y="2688729"/>
            <a:ext cx="2720617" cy="400110"/>
          </a:xfrm>
          <a:prstGeom prst="rect">
            <a:avLst/>
          </a:prstGeom>
          <a:noFill/>
        </p:spPr>
        <p:txBody>
          <a:bodyPr wrap="none" rtlCol="0">
            <a:spAutoFit/>
          </a:bodyPr>
          <a:lstStyle/>
          <a:p>
            <a:r>
              <a:rPr lang="en-US" sz="2000" b="1" dirty="0">
                <a:latin typeface="Arial" panose="020B0604020202020204" pitchFamily="34" charset="0"/>
              </a:rPr>
              <a:t>Protein Denaturation</a:t>
            </a:r>
          </a:p>
        </p:txBody>
      </p:sp>
      <p:sp>
        <p:nvSpPr>
          <p:cNvPr id="3" name="TextBox 2">
            <a:extLst>
              <a:ext uri="{FF2B5EF4-FFF2-40B4-BE49-F238E27FC236}">
                <a16:creationId xmlns:a16="http://schemas.microsoft.com/office/drawing/2014/main" id="{C8A33958-E3ED-4ACD-A3D3-40271F054D4A}"/>
              </a:ext>
            </a:extLst>
          </p:cNvPr>
          <p:cNvSpPr txBox="1"/>
          <p:nvPr/>
        </p:nvSpPr>
        <p:spPr>
          <a:xfrm>
            <a:off x="2301081" y="5271271"/>
            <a:ext cx="6127988" cy="68544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Often, unfolded protein aggregate, which prevents refolding.</a:t>
            </a:r>
          </a:p>
        </p:txBody>
      </p:sp>
      <p:pic>
        <p:nvPicPr>
          <p:cNvPr id="9" name="Picture 8">
            <a:extLst>
              <a:ext uri="{FF2B5EF4-FFF2-40B4-BE49-F238E27FC236}">
                <a16:creationId xmlns:a16="http://schemas.microsoft.com/office/drawing/2014/main" id="{729A64D6-2ADE-4360-B555-641372EF5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137" y="5314532"/>
            <a:ext cx="1849106" cy="1385045"/>
          </a:xfrm>
          <a:prstGeom prst="rect">
            <a:avLst/>
          </a:prstGeom>
        </p:spPr>
      </p:pic>
      <p:sp>
        <p:nvSpPr>
          <p:cNvPr id="4" name="TextBox 3">
            <a:extLst>
              <a:ext uri="{FF2B5EF4-FFF2-40B4-BE49-F238E27FC236}">
                <a16:creationId xmlns:a16="http://schemas.microsoft.com/office/drawing/2014/main" id="{1EF3D702-E4C8-4FDB-8986-8414488B8526}"/>
              </a:ext>
            </a:extLst>
          </p:cNvPr>
          <p:cNvSpPr txBox="1"/>
          <p:nvPr/>
        </p:nvSpPr>
        <p:spPr>
          <a:xfrm>
            <a:off x="2711147" y="321612"/>
            <a:ext cx="2781531" cy="892552"/>
          </a:xfrm>
          <a:prstGeom prst="rect">
            <a:avLst/>
          </a:prstGeom>
          <a:noFill/>
        </p:spPr>
        <p:txBody>
          <a:bodyPr wrap="none" rtlCol="0">
            <a:spAutoFit/>
          </a:bodyPr>
          <a:lstStyle/>
          <a:p>
            <a:r>
              <a:rPr lang="en-US" sz="2800" dirty="0">
                <a:latin typeface="Arial" panose="020B0604020202020204" pitchFamily="34" charset="0"/>
              </a:rPr>
              <a:t>Protein Stability:</a:t>
            </a:r>
          </a:p>
          <a:p>
            <a:endParaRPr lang="en-US" sz="2400" dirty="0">
              <a:latin typeface="Arial" panose="020B0604020202020204" pitchFamily="34" charset="0"/>
            </a:endParaRPr>
          </a:p>
        </p:txBody>
      </p:sp>
      <p:grpSp>
        <p:nvGrpSpPr>
          <p:cNvPr id="16" name="Group 15">
            <a:extLst>
              <a:ext uri="{FF2B5EF4-FFF2-40B4-BE49-F238E27FC236}">
                <a16:creationId xmlns:a16="http://schemas.microsoft.com/office/drawing/2014/main" id="{69D8044E-BBDE-42A7-A549-79E40570B02C}"/>
              </a:ext>
            </a:extLst>
          </p:cNvPr>
          <p:cNvGrpSpPr/>
          <p:nvPr/>
        </p:nvGrpSpPr>
        <p:grpSpPr>
          <a:xfrm>
            <a:off x="3438206" y="654269"/>
            <a:ext cx="6677712" cy="1975330"/>
            <a:chOff x="1518124" y="379631"/>
            <a:chExt cx="6677712" cy="1975330"/>
          </a:xfrm>
        </p:grpSpPr>
        <p:pic>
          <p:nvPicPr>
            <p:cNvPr id="11" name="Picture 10">
              <a:extLst>
                <a:ext uri="{FF2B5EF4-FFF2-40B4-BE49-F238E27FC236}">
                  <a16:creationId xmlns:a16="http://schemas.microsoft.com/office/drawing/2014/main" id="{F42E2DD9-864C-4457-A672-A9B956F2A061}"/>
                </a:ext>
              </a:extLst>
            </p:cNvPr>
            <p:cNvPicPr>
              <a:picLocks noChangeAspect="1"/>
            </p:cNvPicPr>
            <p:nvPr/>
          </p:nvPicPr>
          <p:blipFill>
            <a:blip r:embed="rId5"/>
            <a:stretch>
              <a:fillRect/>
            </a:stretch>
          </p:blipFill>
          <p:spPr>
            <a:xfrm>
              <a:off x="3810000" y="379631"/>
              <a:ext cx="2379662" cy="1586441"/>
            </a:xfrm>
            <a:prstGeom prst="rect">
              <a:avLst/>
            </a:prstGeom>
          </p:spPr>
        </p:pic>
        <p:sp>
          <p:nvSpPr>
            <p:cNvPr id="12" name="TextBox 11">
              <a:extLst>
                <a:ext uri="{FF2B5EF4-FFF2-40B4-BE49-F238E27FC236}">
                  <a16:creationId xmlns:a16="http://schemas.microsoft.com/office/drawing/2014/main" id="{0344B58E-E1F9-4A82-AF53-E6774F816581}"/>
                </a:ext>
              </a:extLst>
            </p:cNvPr>
            <p:cNvSpPr txBox="1"/>
            <p:nvPr/>
          </p:nvSpPr>
          <p:spPr>
            <a:xfrm>
              <a:off x="3861240" y="1958222"/>
              <a:ext cx="885179" cy="388889"/>
            </a:xfrm>
            <a:prstGeom prst="rect">
              <a:avLst/>
            </a:prstGeom>
            <a:noFill/>
          </p:spPr>
          <p:txBody>
            <a:bodyPr wrap="none" rtlCol="0">
              <a:spAutoFit/>
            </a:bodyPr>
            <a:lstStyle/>
            <a:p>
              <a:r>
                <a:rPr lang="en-US" dirty="0">
                  <a:latin typeface="Arial" panose="020B0604020202020204" pitchFamily="34" charset="0"/>
                </a:rPr>
                <a:t>Native</a:t>
              </a:r>
            </a:p>
          </p:txBody>
        </p:sp>
        <p:sp>
          <p:nvSpPr>
            <p:cNvPr id="13" name="TextBox 12">
              <a:extLst>
                <a:ext uri="{FF2B5EF4-FFF2-40B4-BE49-F238E27FC236}">
                  <a16:creationId xmlns:a16="http://schemas.microsoft.com/office/drawing/2014/main" id="{A486B686-B72A-45BA-959C-06B88ED882BE}"/>
                </a:ext>
              </a:extLst>
            </p:cNvPr>
            <p:cNvSpPr txBox="1"/>
            <p:nvPr/>
          </p:nvSpPr>
          <p:spPr>
            <a:xfrm>
              <a:off x="5257800" y="1966072"/>
              <a:ext cx="1175322" cy="388889"/>
            </a:xfrm>
            <a:prstGeom prst="rect">
              <a:avLst/>
            </a:prstGeom>
            <a:noFill/>
          </p:spPr>
          <p:txBody>
            <a:bodyPr wrap="none" rtlCol="0">
              <a:spAutoFit/>
            </a:bodyPr>
            <a:lstStyle/>
            <a:p>
              <a:r>
                <a:rPr lang="en-US" dirty="0">
                  <a:latin typeface="Arial" panose="020B0604020202020204" pitchFamily="34" charset="0"/>
                </a:rPr>
                <a:t>Unfolded</a:t>
              </a:r>
            </a:p>
          </p:txBody>
        </p:sp>
        <p:sp>
          <p:nvSpPr>
            <p:cNvPr id="14" name="TextBox 13">
              <a:extLst>
                <a:ext uri="{FF2B5EF4-FFF2-40B4-BE49-F238E27FC236}">
                  <a16:creationId xmlns:a16="http://schemas.microsoft.com/office/drawing/2014/main" id="{4C2F159F-8635-4B1E-A5AD-60FD174A58A0}"/>
                </a:ext>
              </a:extLst>
            </p:cNvPr>
            <p:cNvSpPr txBox="1"/>
            <p:nvPr/>
          </p:nvSpPr>
          <p:spPr>
            <a:xfrm>
              <a:off x="1518124" y="871535"/>
              <a:ext cx="2243243" cy="982000"/>
            </a:xfrm>
            <a:prstGeom prst="rect">
              <a:avLst/>
            </a:prstGeom>
            <a:noFill/>
          </p:spPr>
          <p:txBody>
            <a:bodyPr wrap="none" rtlCol="0">
              <a:spAutoFit/>
            </a:bodyPr>
            <a:lstStyle/>
            <a:p>
              <a:r>
                <a:rPr lang="en-US" dirty="0">
                  <a:latin typeface="Arial" panose="020B0604020202020204" pitchFamily="34" charset="0"/>
                </a:rPr>
                <a:t>H-bonds</a:t>
              </a:r>
            </a:p>
            <a:p>
              <a:r>
                <a:rPr lang="en-US" dirty="0">
                  <a:latin typeface="Arial" panose="020B0604020202020204" pitchFamily="34" charset="0"/>
                </a:rPr>
                <a:t>van der Waals</a:t>
              </a:r>
            </a:p>
            <a:p>
              <a:r>
                <a:rPr lang="en-US" dirty="0">
                  <a:latin typeface="Arial" panose="020B0604020202020204" pitchFamily="34" charset="0"/>
                </a:rPr>
                <a:t>Hydrophobic effect</a:t>
              </a:r>
            </a:p>
          </p:txBody>
        </p:sp>
        <p:sp>
          <p:nvSpPr>
            <p:cNvPr id="15" name="TextBox 14">
              <a:extLst>
                <a:ext uri="{FF2B5EF4-FFF2-40B4-BE49-F238E27FC236}">
                  <a16:creationId xmlns:a16="http://schemas.microsoft.com/office/drawing/2014/main" id="{C6890326-485B-4296-9050-A9B3F2F155EC}"/>
                </a:ext>
              </a:extLst>
            </p:cNvPr>
            <p:cNvSpPr txBox="1"/>
            <p:nvPr/>
          </p:nvSpPr>
          <p:spPr>
            <a:xfrm>
              <a:off x="6403358" y="913616"/>
              <a:ext cx="1792478" cy="388889"/>
            </a:xfrm>
            <a:prstGeom prst="rect">
              <a:avLst/>
            </a:prstGeom>
            <a:noFill/>
          </p:spPr>
          <p:txBody>
            <a:bodyPr wrap="none" rtlCol="0">
              <a:spAutoFit/>
            </a:bodyPr>
            <a:lstStyle/>
            <a:p>
              <a:r>
                <a:rPr lang="en-US" dirty="0">
                  <a:latin typeface="Arial" panose="020B0604020202020204" pitchFamily="34" charset="0"/>
                </a:rPr>
                <a:t>Chain disorder</a:t>
              </a:r>
            </a:p>
          </p:txBody>
        </p:sp>
      </p:grpSp>
      <p:pic>
        <p:nvPicPr>
          <p:cNvPr id="19" name="Picture 18">
            <a:extLst>
              <a:ext uri="{FF2B5EF4-FFF2-40B4-BE49-F238E27FC236}">
                <a16:creationId xmlns:a16="http://schemas.microsoft.com/office/drawing/2014/main" id="{A22CBECB-01FB-42D7-8B6C-EB19AEDF8E51}"/>
              </a:ext>
            </a:extLst>
          </p:cNvPr>
          <p:cNvPicPr>
            <a:picLocks noChangeAspect="1"/>
          </p:cNvPicPr>
          <p:nvPr/>
        </p:nvPicPr>
        <p:blipFill>
          <a:blip r:embed="rId6"/>
          <a:stretch>
            <a:fillRect/>
          </a:stretch>
        </p:blipFill>
        <p:spPr>
          <a:xfrm>
            <a:off x="1579471" y="1090447"/>
            <a:ext cx="1751887" cy="1165801"/>
          </a:xfrm>
          <a:prstGeom prst="rect">
            <a:avLst/>
          </a:prstGeom>
        </p:spPr>
      </p:pic>
      <p:pic>
        <p:nvPicPr>
          <p:cNvPr id="20" name="Picture 19">
            <a:extLst>
              <a:ext uri="{FF2B5EF4-FFF2-40B4-BE49-F238E27FC236}">
                <a16:creationId xmlns:a16="http://schemas.microsoft.com/office/drawing/2014/main" id="{10909BC8-EAEB-44BD-A59B-A6B72503C3C9}"/>
              </a:ext>
            </a:extLst>
          </p:cNvPr>
          <p:cNvPicPr>
            <a:picLocks noChangeAspect="1"/>
          </p:cNvPicPr>
          <p:nvPr/>
        </p:nvPicPr>
        <p:blipFill>
          <a:blip r:embed="rId7"/>
          <a:stretch>
            <a:fillRect/>
          </a:stretch>
        </p:blipFill>
        <p:spPr>
          <a:xfrm>
            <a:off x="10101253" y="1088683"/>
            <a:ext cx="2007563" cy="1131020"/>
          </a:xfrm>
          <a:prstGeom prst="rect">
            <a:avLst/>
          </a:prstGeom>
        </p:spPr>
      </p:pic>
      <p:sp>
        <p:nvSpPr>
          <p:cNvPr id="18" name="Date Placeholder 17">
            <a:extLst>
              <a:ext uri="{FF2B5EF4-FFF2-40B4-BE49-F238E27FC236}">
                <a16:creationId xmlns:a16="http://schemas.microsoft.com/office/drawing/2014/main" id="{147398C5-6905-8528-F9E2-11D5DC22314B}"/>
              </a:ext>
            </a:extLst>
          </p:cNvPr>
          <p:cNvSpPr>
            <a:spLocks noGrp="1"/>
          </p:cNvSpPr>
          <p:nvPr>
            <p:ph type="dt" sz="half" idx="10"/>
          </p:nvPr>
        </p:nvSpPr>
        <p:spPr/>
        <p:txBody>
          <a:bodyPr/>
          <a:lstStyle/>
          <a:p>
            <a:fld id="{CFAD8B29-DB7C-44EF-ACD1-1E5B3DC55B80}" type="datetime1">
              <a:rPr lang="en-US" smtClean="0"/>
              <a:t>1/24/2025</a:t>
            </a:fld>
            <a:endParaRPr lang="en-US"/>
          </a:p>
        </p:txBody>
      </p:sp>
      <p:sp>
        <p:nvSpPr>
          <p:cNvPr id="21" name="Footer Placeholder 20">
            <a:extLst>
              <a:ext uri="{FF2B5EF4-FFF2-40B4-BE49-F238E27FC236}">
                <a16:creationId xmlns:a16="http://schemas.microsoft.com/office/drawing/2014/main" id="{0CD9D34B-01ED-AF0D-042F-6F6E803A7B03}"/>
              </a:ext>
            </a:extLst>
          </p:cNvPr>
          <p:cNvSpPr>
            <a:spLocks noGrp="1"/>
          </p:cNvSpPr>
          <p:nvPr>
            <p:ph type="ftr" sz="quarter" idx="11"/>
          </p:nvPr>
        </p:nvSpPr>
        <p:spPr/>
        <p:txBody>
          <a:bodyPr/>
          <a:lstStyle/>
          <a:p>
            <a:r>
              <a:rPr lang="en-US"/>
              <a:t>Drugs and Disease S2025 - Lecture 2</a:t>
            </a:r>
          </a:p>
        </p:txBody>
      </p:sp>
      <p:sp>
        <p:nvSpPr>
          <p:cNvPr id="22" name="Slide Number Placeholder 21">
            <a:extLst>
              <a:ext uri="{FF2B5EF4-FFF2-40B4-BE49-F238E27FC236}">
                <a16:creationId xmlns:a16="http://schemas.microsoft.com/office/drawing/2014/main" id="{868731C4-A31C-FDDB-9761-66BF2AAC52CA}"/>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285949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7D7A2-0D5C-77DC-7D3A-DC755167B3EE}"/>
              </a:ext>
            </a:extLst>
          </p:cNvPr>
          <p:cNvSpPr>
            <a:spLocks noGrp="1"/>
          </p:cNvSpPr>
          <p:nvPr>
            <p:ph type="title" idx="4294967295"/>
          </p:nvPr>
        </p:nvSpPr>
        <p:spPr>
          <a:xfrm>
            <a:off x="2529681" y="0"/>
            <a:ext cx="8764588" cy="1216025"/>
          </a:xfrm>
        </p:spPr>
        <p:txBody>
          <a:bodyPr>
            <a:normAutofit/>
          </a:bodyPr>
          <a:lstStyle/>
          <a:p>
            <a:r>
              <a:rPr lang="en-US" sz="2982" dirty="0"/>
              <a:t>Unfolded Polypeptides Are Flexible – High Entropy stabilizes the Unfolded state</a:t>
            </a:r>
          </a:p>
        </p:txBody>
      </p:sp>
      <p:pic>
        <p:nvPicPr>
          <p:cNvPr id="11" name="Content Placeholder 3">
            <a:extLst>
              <a:ext uri="{FF2B5EF4-FFF2-40B4-BE49-F238E27FC236}">
                <a16:creationId xmlns:a16="http://schemas.microsoft.com/office/drawing/2014/main" id="{0D6883B2-6D52-1215-6EBB-1CB127D6F9DB}"/>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5651"/>
          <a:stretch/>
        </p:blipFill>
        <p:spPr>
          <a:xfrm>
            <a:off x="1462881" y="5010069"/>
            <a:ext cx="5284788" cy="1636712"/>
          </a:xfrm>
        </p:spPr>
      </p:pic>
      <p:pic>
        <p:nvPicPr>
          <p:cNvPr id="7" name="Picture 6">
            <a:extLst>
              <a:ext uri="{FF2B5EF4-FFF2-40B4-BE49-F238E27FC236}">
                <a16:creationId xmlns:a16="http://schemas.microsoft.com/office/drawing/2014/main" id="{C0A2EF0C-316A-42D4-8E6D-C05F75B9EC23}"/>
              </a:ext>
            </a:extLst>
          </p:cNvPr>
          <p:cNvPicPr>
            <a:picLocks noChangeAspect="1"/>
          </p:cNvPicPr>
          <p:nvPr/>
        </p:nvPicPr>
        <p:blipFill>
          <a:blip r:embed="rId3"/>
          <a:stretch>
            <a:fillRect/>
          </a:stretch>
        </p:blipFill>
        <p:spPr>
          <a:xfrm>
            <a:off x="1234281" y="3273420"/>
            <a:ext cx="2376320" cy="1581333"/>
          </a:xfrm>
          <a:prstGeom prst="rect">
            <a:avLst/>
          </a:prstGeom>
        </p:spPr>
      </p:pic>
      <p:grpSp>
        <p:nvGrpSpPr>
          <p:cNvPr id="8" name="Group 7">
            <a:extLst>
              <a:ext uri="{FF2B5EF4-FFF2-40B4-BE49-F238E27FC236}">
                <a16:creationId xmlns:a16="http://schemas.microsoft.com/office/drawing/2014/main" id="{4E3F6165-9E37-43E0-AEB3-BE293351B34C}"/>
              </a:ext>
            </a:extLst>
          </p:cNvPr>
          <p:cNvGrpSpPr/>
          <p:nvPr/>
        </p:nvGrpSpPr>
        <p:grpSpPr>
          <a:xfrm>
            <a:off x="1585150" y="1054725"/>
            <a:ext cx="4187392" cy="2171997"/>
            <a:chOff x="1066800" y="999323"/>
            <a:chExt cx="3931920" cy="2039484"/>
          </a:xfrm>
        </p:grpSpPr>
        <p:pic>
          <p:nvPicPr>
            <p:cNvPr id="9" name="Picture 2" descr="Figure 4-07">
              <a:extLst>
                <a:ext uri="{FF2B5EF4-FFF2-40B4-BE49-F238E27FC236}">
                  <a16:creationId xmlns:a16="http://schemas.microsoft.com/office/drawing/2014/main" id="{98B75BF8-1B3C-446D-AB29-FDBA4E1AAFEB}"/>
                </a:ext>
              </a:extLst>
            </p:cNvPr>
            <p:cNvPicPr>
              <a:picLocks noChangeAspect="1" noChangeArrowheads="1"/>
            </p:cNvPicPr>
            <p:nvPr/>
          </p:nvPicPr>
          <p:blipFill rotWithShape="1">
            <a:blip r:embed="rId4"/>
            <a:srcRect l="-2" r="39264"/>
            <a:stretch/>
          </p:blipFill>
          <p:spPr bwMode="auto">
            <a:xfrm>
              <a:off x="1066800" y="999323"/>
              <a:ext cx="3931920" cy="2039484"/>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0E287DFC-31C3-4963-B5CC-C48ECDE94DDE}"/>
                </a:ext>
              </a:extLst>
            </p:cNvPr>
            <p:cNvSpPr txBox="1"/>
            <p:nvPr/>
          </p:nvSpPr>
          <p:spPr>
            <a:xfrm>
              <a:off x="2286000" y="1106269"/>
              <a:ext cx="1716087" cy="679750"/>
            </a:xfrm>
            <a:prstGeom prst="rect">
              <a:avLst/>
            </a:prstGeom>
            <a:solidFill>
              <a:schemeClr val="bg1"/>
            </a:solidFill>
          </p:spPr>
          <p:txBody>
            <a:bodyPr wrap="square" rtlCol="0">
              <a:spAutoFit/>
            </a:bodyPr>
            <a:lstStyle/>
            <a:p>
              <a:r>
                <a:rPr lang="en-US" sz="2052" b="1" dirty="0">
                  <a:latin typeface="Arial" panose="020B0604020202020204" pitchFamily="34" charset="0"/>
                </a:rPr>
                <a:t>Exposure to High Heat</a:t>
              </a:r>
            </a:p>
          </p:txBody>
        </p:sp>
      </p:grpSp>
      <p:pic>
        <p:nvPicPr>
          <p:cNvPr id="12" name="Picture 11">
            <a:extLst>
              <a:ext uri="{FF2B5EF4-FFF2-40B4-BE49-F238E27FC236}">
                <a16:creationId xmlns:a16="http://schemas.microsoft.com/office/drawing/2014/main" id="{8799ED8B-A841-43D4-B46E-41779F2144FB}"/>
              </a:ext>
            </a:extLst>
          </p:cNvPr>
          <p:cNvPicPr>
            <a:picLocks noChangeAspect="1"/>
          </p:cNvPicPr>
          <p:nvPr/>
        </p:nvPicPr>
        <p:blipFill>
          <a:blip r:embed="rId5"/>
          <a:stretch>
            <a:fillRect/>
          </a:stretch>
        </p:blipFill>
        <p:spPr>
          <a:xfrm>
            <a:off x="4187392" y="3340617"/>
            <a:ext cx="2304689" cy="1298416"/>
          </a:xfrm>
          <a:prstGeom prst="rect">
            <a:avLst/>
          </a:prstGeom>
        </p:spPr>
      </p:pic>
      <p:sp>
        <p:nvSpPr>
          <p:cNvPr id="2" name="Date Placeholder 1">
            <a:extLst>
              <a:ext uri="{FF2B5EF4-FFF2-40B4-BE49-F238E27FC236}">
                <a16:creationId xmlns:a16="http://schemas.microsoft.com/office/drawing/2014/main" id="{46AE8961-47B4-3DAD-7D78-78ADC72C9D77}"/>
              </a:ext>
            </a:extLst>
          </p:cNvPr>
          <p:cNvSpPr>
            <a:spLocks noGrp="1"/>
          </p:cNvSpPr>
          <p:nvPr>
            <p:ph type="dt" sz="half" idx="10"/>
          </p:nvPr>
        </p:nvSpPr>
        <p:spPr/>
        <p:txBody>
          <a:bodyPr/>
          <a:lstStyle/>
          <a:p>
            <a:fld id="{8CD54A38-D58D-4527-A18A-CB0D53D23913}" type="datetime1">
              <a:rPr lang="en-US" smtClean="0"/>
              <a:t>1/24/2025</a:t>
            </a:fld>
            <a:endParaRPr lang="en-US"/>
          </a:p>
        </p:txBody>
      </p:sp>
      <p:sp>
        <p:nvSpPr>
          <p:cNvPr id="13" name="Footer Placeholder 12">
            <a:extLst>
              <a:ext uri="{FF2B5EF4-FFF2-40B4-BE49-F238E27FC236}">
                <a16:creationId xmlns:a16="http://schemas.microsoft.com/office/drawing/2014/main" id="{B636108E-3919-11AF-FDAD-02A05D1DC618}"/>
              </a:ext>
            </a:extLst>
          </p:cNvPr>
          <p:cNvSpPr>
            <a:spLocks noGrp="1"/>
          </p:cNvSpPr>
          <p:nvPr>
            <p:ph type="ftr" sz="quarter" idx="11"/>
          </p:nvPr>
        </p:nvSpPr>
        <p:spPr/>
        <p:txBody>
          <a:bodyPr/>
          <a:lstStyle/>
          <a:p>
            <a:r>
              <a:rPr lang="en-US"/>
              <a:t>Drugs and Disease S2025 - Lecture 2</a:t>
            </a:r>
          </a:p>
        </p:txBody>
      </p:sp>
      <p:sp>
        <p:nvSpPr>
          <p:cNvPr id="14" name="Slide Number Placeholder 13">
            <a:extLst>
              <a:ext uri="{FF2B5EF4-FFF2-40B4-BE49-F238E27FC236}">
                <a16:creationId xmlns:a16="http://schemas.microsoft.com/office/drawing/2014/main" id="{2F6426E9-DE2E-98FF-218C-93EB5ADB8F59}"/>
              </a:ext>
            </a:extLst>
          </p:cNvPr>
          <p:cNvSpPr>
            <a:spLocks noGrp="1"/>
          </p:cNvSpPr>
          <p:nvPr>
            <p:ph type="sldNum" sz="quarter" idx="12"/>
          </p:nvPr>
        </p:nvSpPr>
        <p:spPr/>
        <p:txBody>
          <a:bodyPr/>
          <a:lstStyle/>
          <a:p>
            <a:fld id="{DC3BB032-4020-48F4-953B-341806DC4A2B}" type="slidenum">
              <a:rPr lang="en-US" smtClean="0"/>
              <a:t>19</a:t>
            </a:fld>
            <a:endParaRPr lang="en-US"/>
          </a:p>
        </p:txBody>
      </p:sp>
      <p:pic>
        <p:nvPicPr>
          <p:cNvPr id="4" name="Picture 3">
            <a:extLst>
              <a:ext uri="{FF2B5EF4-FFF2-40B4-BE49-F238E27FC236}">
                <a16:creationId xmlns:a16="http://schemas.microsoft.com/office/drawing/2014/main" id="{28202B36-0687-1857-B187-E75A0B5D91DD}"/>
              </a:ext>
            </a:extLst>
          </p:cNvPr>
          <p:cNvPicPr>
            <a:picLocks noChangeAspect="1"/>
          </p:cNvPicPr>
          <p:nvPr/>
        </p:nvPicPr>
        <p:blipFill>
          <a:blip r:embed="rId6"/>
          <a:stretch>
            <a:fillRect/>
          </a:stretch>
        </p:blipFill>
        <p:spPr>
          <a:xfrm>
            <a:off x="7151434" y="1578435"/>
            <a:ext cx="5183521" cy="1754891"/>
          </a:xfrm>
          <a:prstGeom prst="rect">
            <a:avLst/>
          </a:prstGeom>
        </p:spPr>
      </p:pic>
      <p:sp>
        <p:nvSpPr>
          <p:cNvPr id="5" name="TextBox 4">
            <a:extLst>
              <a:ext uri="{FF2B5EF4-FFF2-40B4-BE49-F238E27FC236}">
                <a16:creationId xmlns:a16="http://schemas.microsoft.com/office/drawing/2014/main" id="{1545C99C-1C1F-6924-EAB6-AD7168969AE0}"/>
              </a:ext>
            </a:extLst>
          </p:cNvPr>
          <p:cNvSpPr txBox="1"/>
          <p:nvPr/>
        </p:nvSpPr>
        <p:spPr>
          <a:xfrm>
            <a:off x="6989132" y="1092638"/>
            <a:ext cx="2601994" cy="420115"/>
          </a:xfrm>
          <a:prstGeom prst="rect">
            <a:avLst/>
          </a:prstGeom>
          <a:noFill/>
        </p:spPr>
        <p:txBody>
          <a:bodyPr wrap="none" rtlCol="0">
            <a:spAutoFit/>
          </a:bodyPr>
          <a:lstStyle/>
          <a:p>
            <a:r>
              <a:rPr lang="en-US" sz="2130" dirty="0">
                <a:latin typeface="Arial" panose="020B0604020202020204" pitchFamily="34" charset="0"/>
              </a:rPr>
              <a:t>Energy and Entropy</a:t>
            </a:r>
          </a:p>
        </p:txBody>
      </p:sp>
    </p:spTree>
    <p:extLst>
      <p:ext uri="{BB962C8B-B14F-4D97-AF65-F5344CB8AC3E}">
        <p14:creationId xmlns:p14="http://schemas.microsoft.com/office/powerpoint/2010/main" val="128878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16963" y="186864"/>
            <a:ext cx="3872425" cy="428517"/>
          </a:xfrm>
          <a:prstGeom prst="rect">
            <a:avLst/>
          </a:prstGeom>
        </p:spPr>
        <p:txBody>
          <a:bodyPr vert="horz" wrap="square" lIns="0" tIns="12265" rIns="0" bIns="0" rtlCol="0">
            <a:spAutoFit/>
          </a:bodyPr>
          <a:lstStyle/>
          <a:p>
            <a:pPr marL="12266">
              <a:spcBef>
                <a:spcPts val="97"/>
              </a:spcBef>
            </a:pPr>
            <a:r>
              <a:rPr sz="2704" spc="-5" dirty="0">
                <a:latin typeface="Arial" panose="020B0604020202020204" pitchFamily="34" charset="0"/>
                <a:cs typeface="Arial" panose="020B0604020202020204" pitchFamily="34" charset="0"/>
              </a:rPr>
              <a:t>Molecular</a:t>
            </a:r>
            <a:r>
              <a:rPr sz="2704" spc="-14" dirty="0">
                <a:latin typeface="Arial" panose="020B0604020202020204" pitchFamily="34" charset="0"/>
                <a:cs typeface="Arial" panose="020B0604020202020204" pitchFamily="34" charset="0"/>
              </a:rPr>
              <a:t> </a:t>
            </a:r>
            <a:r>
              <a:rPr lang="en-US" sz="2704" spc="-5" dirty="0">
                <a:latin typeface="Arial" panose="020B0604020202020204" pitchFamily="34" charset="0"/>
                <a:cs typeface="Arial" panose="020B0604020202020204" pitchFamily="34" charset="0"/>
              </a:rPr>
              <a:t>I</a:t>
            </a:r>
            <a:r>
              <a:rPr sz="2704" spc="-5" dirty="0">
                <a:latin typeface="Arial" panose="020B0604020202020204" pitchFamily="34" charset="0"/>
                <a:cs typeface="Arial" panose="020B0604020202020204" pitchFamily="34" charset="0"/>
              </a:rPr>
              <a:t>nteractions</a:t>
            </a:r>
            <a:endParaRPr sz="2704"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549334C9-E831-425F-8B58-C092365C0858}"/>
              </a:ext>
            </a:extLst>
          </p:cNvPr>
          <p:cNvGrpSpPr/>
          <p:nvPr/>
        </p:nvGrpSpPr>
        <p:grpSpPr>
          <a:xfrm>
            <a:off x="2714058" y="1283883"/>
            <a:ext cx="2223498" cy="490139"/>
            <a:chOff x="3719810" y="320991"/>
            <a:chExt cx="2302336" cy="507518"/>
          </a:xfrm>
        </p:grpSpPr>
        <p:sp>
          <p:nvSpPr>
            <p:cNvPr id="21" name="Oval 20">
              <a:extLst>
                <a:ext uri="{FF2B5EF4-FFF2-40B4-BE49-F238E27FC236}">
                  <a16:creationId xmlns:a16="http://schemas.microsoft.com/office/drawing/2014/main" id="{4CB4B67E-152F-464A-AFDD-CC18AB527847}"/>
                </a:ext>
              </a:extLst>
            </p:cNvPr>
            <p:cNvSpPr/>
            <p:nvPr/>
          </p:nvSpPr>
          <p:spPr>
            <a:xfrm>
              <a:off x="3719810" y="339689"/>
              <a:ext cx="228600" cy="488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3" name="Oval 22">
              <a:extLst>
                <a:ext uri="{FF2B5EF4-FFF2-40B4-BE49-F238E27FC236}">
                  <a16:creationId xmlns:a16="http://schemas.microsoft.com/office/drawing/2014/main" id="{756EEC86-C8A1-4D66-AB5F-CC41D09EC82C}"/>
                </a:ext>
              </a:extLst>
            </p:cNvPr>
            <p:cNvSpPr/>
            <p:nvPr/>
          </p:nvSpPr>
          <p:spPr>
            <a:xfrm>
              <a:off x="4259385" y="320991"/>
              <a:ext cx="228600" cy="48882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4" name="Oval 23">
              <a:extLst>
                <a:ext uri="{FF2B5EF4-FFF2-40B4-BE49-F238E27FC236}">
                  <a16:creationId xmlns:a16="http://schemas.microsoft.com/office/drawing/2014/main" id="{F6FC2C94-8AC3-4686-92A2-C0F5BF3ACE4A}"/>
                </a:ext>
              </a:extLst>
            </p:cNvPr>
            <p:cNvSpPr/>
            <p:nvPr/>
          </p:nvSpPr>
          <p:spPr>
            <a:xfrm>
              <a:off x="5544040" y="328420"/>
              <a:ext cx="228600" cy="48882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5" name="Oval 24">
              <a:extLst>
                <a:ext uri="{FF2B5EF4-FFF2-40B4-BE49-F238E27FC236}">
                  <a16:creationId xmlns:a16="http://schemas.microsoft.com/office/drawing/2014/main" id="{C8107F20-C000-4C7D-8990-905892254D5F}"/>
                </a:ext>
              </a:extLst>
            </p:cNvPr>
            <p:cNvSpPr/>
            <p:nvPr/>
          </p:nvSpPr>
          <p:spPr>
            <a:xfrm>
              <a:off x="5793546" y="325766"/>
              <a:ext cx="228600" cy="488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cxnSp>
          <p:nvCxnSpPr>
            <p:cNvPr id="26" name="Straight Arrow Connector 25">
              <a:extLst>
                <a:ext uri="{FF2B5EF4-FFF2-40B4-BE49-F238E27FC236}">
                  <a16:creationId xmlns:a16="http://schemas.microsoft.com/office/drawing/2014/main" id="{4AF48ED1-BCAB-46F6-8AE8-660EE0DCA216}"/>
                </a:ext>
              </a:extLst>
            </p:cNvPr>
            <p:cNvCxnSpPr/>
            <p:nvPr/>
          </p:nvCxnSpPr>
          <p:spPr>
            <a:xfrm>
              <a:off x="4776960" y="428625"/>
              <a:ext cx="530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0DBE41-8C01-4F8A-B8A5-B1F9415EAF22}"/>
                </a:ext>
              </a:extLst>
            </p:cNvPr>
            <p:cNvCxnSpPr/>
            <p:nvPr/>
          </p:nvCxnSpPr>
          <p:spPr>
            <a:xfrm flipH="1">
              <a:off x="4737100" y="589220"/>
              <a:ext cx="533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F98D847-55ED-4A82-A7CA-84D73BF75CD8}"/>
                  </a:ext>
                </a:extLst>
              </p:cNvPr>
              <p:cNvSpPr txBox="1"/>
              <p:nvPr/>
            </p:nvSpPr>
            <p:spPr>
              <a:xfrm>
                <a:off x="2297410" y="2084641"/>
                <a:ext cx="3617876" cy="3566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18" i="1">
                          <a:latin typeface="Cambria Math" panose="02040503050406030204" pitchFamily="18" charset="0"/>
                          <a:ea typeface="Cambria Math" panose="02040503050406030204" pitchFamily="18" charset="0"/>
                        </a:rPr>
                        <m:t>∆</m:t>
                      </m:r>
                      <m:r>
                        <a:rPr lang="en-US" sz="2318" i="1">
                          <a:latin typeface="Cambria Math" panose="02040503050406030204" pitchFamily="18" charset="0"/>
                          <a:ea typeface="Cambria Math" panose="02040503050406030204" pitchFamily="18" charset="0"/>
                        </a:rPr>
                        <m:t>𝐸</m:t>
                      </m:r>
                      <m:r>
                        <a:rPr lang="en-US" sz="2318" i="1">
                          <a:latin typeface="Cambria Math" panose="02040503050406030204" pitchFamily="18" charset="0"/>
                          <a:ea typeface="Cambria Math" panose="02040503050406030204" pitchFamily="18" charset="0"/>
                        </a:rPr>
                        <m:t>=</m:t>
                      </m:r>
                      <m:sSub>
                        <m:sSubPr>
                          <m:ctrlPr>
                            <a:rPr lang="en-US" sz="2318" i="1">
                              <a:latin typeface="Cambria Math" panose="02040503050406030204" pitchFamily="18" charset="0"/>
                              <a:ea typeface="Cambria Math" panose="02040503050406030204" pitchFamily="18" charset="0"/>
                            </a:rPr>
                          </m:ctrlPr>
                        </m:sSubPr>
                        <m:e>
                          <m:r>
                            <a:rPr lang="en-US" sz="2318" i="1">
                              <a:latin typeface="Cambria Math" panose="02040503050406030204" pitchFamily="18" charset="0"/>
                              <a:ea typeface="Cambria Math" panose="02040503050406030204" pitchFamily="18" charset="0"/>
                            </a:rPr>
                            <m:t>𝐸</m:t>
                          </m:r>
                        </m:e>
                        <m:sub>
                          <m:r>
                            <a:rPr lang="en-US" sz="2318" i="1">
                              <a:latin typeface="Cambria Math" panose="02040503050406030204" pitchFamily="18" charset="0"/>
                              <a:ea typeface="Cambria Math" panose="02040503050406030204" pitchFamily="18" charset="0"/>
                            </a:rPr>
                            <m:t>𝐴𝐵</m:t>
                          </m:r>
                        </m:sub>
                      </m:sSub>
                      <m:r>
                        <a:rPr lang="en-US" sz="2318" i="1">
                          <a:latin typeface="Cambria Math" panose="02040503050406030204" pitchFamily="18" charset="0"/>
                          <a:ea typeface="Cambria Math" panose="02040503050406030204" pitchFamily="18" charset="0"/>
                        </a:rPr>
                        <m:t>−</m:t>
                      </m:r>
                      <m:sSub>
                        <m:sSubPr>
                          <m:ctrlPr>
                            <a:rPr lang="en-US" sz="2318" i="1">
                              <a:latin typeface="Cambria Math" panose="02040503050406030204" pitchFamily="18" charset="0"/>
                              <a:ea typeface="Cambria Math" panose="02040503050406030204" pitchFamily="18" charset="0"/>
                            </a:rPr>
                          </m:ctrlPr>
                        </m:sSubPr>
                        <m:e>
                          <m:r>
                            <a:rPr lang="en-US" sz="2318" i="1">
                              <a:latin typeface="Cambria Math" panose="02040503050406030204" pitchFamily="18" charset="0"/>
                              <a:ea typeface="Cambria Math" panose="02040503050406030204" pitchFamily="18" charset="0"/>
                            </a:rPr>
                            <m:t>(</m:t>
                          </m:r>
                          <m:r>
                            <a:rPr lang="en-US" sz="2318" i="1">
                              <a:latin typeface="Cambria Math" panose="02040503050406030204" pitchFamily="18" charset="0"/>
                              <a:ea typeface="Cambria Math" panose="02040503050406030204" pitchFamily="18" charset="0"/>
                            </a:rPr>
                            <m:t>𝐸</m:t>
                          </m:r>
                        </m:e>
                        <m:sub>
                          <m:r>
                            <a:rPr lang="en-US" sz="2318" i="1">
                              <a:latin typeface="Cambria Math" panose="02040503050406030204" pitchFamily="18" charset="0"/>
                              <a:ea typeface="Cambria Math" panose="02040503050406030204" pitchFamily="18" charset="0"/>
                            </a:rPr>
                            <m:t>𝐴</m:t>
                          </m:r>
                        </m:sub>
                      </m:sSub>
                      <m:r>
                        <a:rPr lang="en-US" sz="2318" i="1">
                          <a:latin typeface="Cambria Math" panose="02040503050406030204" pitchFamily="18" charset="0"/>
                          <a:ea typeface="Cambria Math" panose="02040503050406030204" pitchFamily="18" charset="0"/>
                        </a:rPr>
                        <m:t>+</m:t>
                      </m:r>
                      <m:sSub>
                        <m:sSubPr>
                          <m:ctrlPr>
                            <a:rPr lang="en-US" sz="2318" i="1">
                              <a:latin typeface="Cambria Math" panose="02040503050406030204" pitchFamily="18" charset="0"/>
                              <a:ea typeface="Cambria Math" panose="02040503050406030204" pitchFamily="18" charset="0"/>
                            </a:rPr>
                          </m:ctrlPr>
                        </m:sSubPr>
                        <m:e>
                          <m:r>
                            <a:rPr lang="en-US" sz="2318" i="1">
                              <a:latin typeface="Cambria Math" panose="02040503050406030204" pitchFamily="18" charset="0"/>
                              <a:ea typeface="Cambria Math" panose="02040503050406030204" pitchFamily="18" charset="0"/>
                            </a:rPr>
                            <m:t>𝐸</m:t>
                          </m:r>
                        </m:e>
                        <m:sub>
                          <m:r>
                            <a:rPr lang="en-US" sz="2318" i="1">
                              <a:latin typeface="Cambria Math" panose="02040503050406030204" pitchFamily="18" charset="0"/>
                              <a:ea typeface="Cambria Math" panose="02040503050406030204" pitchFamily="18" charset="0"/>
                            </a:rPr>
                            <m:t>𝐵</m:t>
                          </m:r>
                        </m:sub>
                      </m:sSub>
                      <m:r>
                        <a:rPr lang="en-US" sz="2318" i="1">
                          <a:latin typeface="Cambria Math" panose="02040503050406030204" pitchFamily="18" charset="0"/>
                          <a:ea typeface="Cambria Math" panose="02040503050406030204" pitchFamily="18" charset="0"/>
                        </a:rPr>
                        <m:t>)~</m:t>
                      </m:r>
                      <m:sSub>
                        <m:sSubPr>
                          <m:ctrlPr>
                            <a:rPr lang="en-US" sz="2318" i="1">
                              <a:latin typeface="Cambria Math" panose="02040503050406030204" pitchFamily="18" charset="0"/>
                              <a:ea typeface="Cambria Math" panose="02040503050406030204" pitchFamily="18" charset="0"/>
                            </a:rPr>
                          </m:ctrlPr>
                        </m:sSubPr>
                        <m:e>
                          <m:r>
                            <a:rPr lang="en-US" sz="2318" i="1">
                              <a:latin typeface="Cambria Math" panose="02040503050406030204" pitchFamily="18" charset="0"/>
                              <a:ea typeface="Cambria Math" panose="02040503050406030204" pitchFamily="18" charset="0"/>
                            </a:rPr>
                            <m:t>𝐸</m:t>
                          </m:r>
                        </m:e>
                        <m:sub>
                          <m:r>
                            <a:rPr lang="en-US" sz="2318" i="1">
                              <a:latin typeface="Cambria Math" panose="02040503050406030204" pitchFamily="18" charset="0"/>
                              <a:ea typeface="Cambria Math" panose="02040503050406030204" pitchFamily="18" charset="0"/>
                            </a:rPr>
                            <m:t>𝐴</m:t>
                          </m:r>
                          <m:r>
                            <a:rPr lang="en-US" sz="2318" i="1">
                              <a:latin typeface="Cambria Math" panose="02040503050406030204" pitchFamily="18" charset="0"/>
                              <a:ea typeface="Cambria Math" panose="02040503050406030204" pitchFamily="18" charset="0"/>
                            </a:rPr>
                            <m:t>∪</m:t>
                          </m:r>
                          <m:r>
                            <a:rPr lang="en-US" sz="2318" i="1">
                              <a:latin typeface="Cambria Math" panose="02040503050406030204" pitchFamily="18" charset="0"/>
                              <a:ea typeface="Cambria Math" panose="02040503050406030204" pitchFamily="18" charset="0"/>
                            </a:rPr>
                            <m:t>𝐵</m:t>
                          </m:r>
                        </m:sub>
                      </m:sSub>
                    </m:oMath>
                  </m:oMathPara>
                </a14:m>
                <a:endParaRPr lang="en-US" sz="2318" dirty="0">
                  <a:latin typeface="Arial" panose="020B0604020202020204" pitchFamily="34" charset="0"/>
                </a:endParaRPr>
              </a:p>
            </p:txBody>
          </p:sp>
        </mc:Choice>
        <mc:Fallback xmlns="">
          <p:sp>
            <p:nvSpPr>
              <p:cNvPr id="31" name="TextBox 30">
                <a:extLst>
                  <a:ext uri="{FF2B5EF4-FFF2-40B4-BE49-F238E27FC236}">
                    <a16:creationId xmlns:a16="http://schemas.microsoft.com/office/drawing/2014/main" id="{EF98D847-55ED-4A82-A7CA-84D73BF75CD8}"/>
                  </a:ext>
                </a:extLst>
              </p:cNvPr>
              <p:cNvSpPr txBox="1">
                <a:spLocks noRot="1" noChangeAspect="1" noMove="1" noResize="1" noEditPoints="1" noAdjustHandles="1" noChangeArrowheads="1" noChangeShapeType="1" noTextEdit="1"/>
              </p:cNvSpPr>
              <p:nvPr/>
            </p:nvSpPr>
            <p:spPr>
              <a:xfrm>
                <a:off x="2297410" y="2084641"/>
                <a:ext cx="3617876" cy="356685"/>
              </a:xfrm>
              <a:prstGeom prst="rect">
                <a:avLst/>
              </a:prstGeom>
              <a:blipFill>
                <a:blip r:embed="rId2"/>
                <a:stretch>
                  <a:fillRect l="-1349" b="-3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735220-9A23-71E2-5EE8-9C718A2BA90C}"/>
                  </a:ext>
                </a:extLst>
              </p:cNvPr>
              <p:cNvSpPr txBox="1"/>
              <p:nvPr/>
            </p:nvSpPr>
            <p:spPr>
              <a:xfrm>
                <a:off x="6653175" y="1054372"/>
                <a:ext cx="5063847" cy="980884"/>
              </a:xfrm>
              <a:prstGeom prst="rect">
                <a:avLst/>
              </a:prstGeom>
              <a:noFill/>
            </p:spPr>
            <p:txBody>
              <a:bodyPr wrap="square" rtlCol="0">
                <a:spAutoFit/>
              </a:bodyPr>
              <a:lstStyle/>
              <a:p>
                <a:r>
                  <a:rPr lang="en-US" sz="1932" dirty="0">
                    <a:latin typeface="Arial" panose="020B0604020202020204" pitchFamily="34" charset="0"/>
                    <a:cs typeface="Arial" panose="020B0604020202020204" pitchFamily="34" charset="0"/>
                  </a:rPr>
                  <a:t>The energy change when two things come together can be approximated to be due to </a:t>
                </a:r>
                <a:r>
                  <a:rPr lang="en-US" sz="1932" b="1" i="1" dirty="0">
                    <a:latin typeface="Arial" panose="020B0604020202020204" pitchFamily="34" charset="0"/>
                    <a:cs typeface="Arial" panose="020B0604020202020204" pitchFamily="34" charset="0"/>
                  </a:rPr>
                  <a:t>new</a:t>
                </a:r>
                <a:r>
                  <a:rPr lang="en-US" sz="1932" dirty="0">
                    <a:latin typeface="Arial" panose="020B0604020202020204" pitchFamily="34" charset="0"/>
                    <a:cs typeface="Arial" panose="020B0604020202020204" pitchFamily="34" charset="0"/>
                  </a:rPr>
                  <a:t> inter-molecular interactions: </a:t>
                </a:r>
                <a14:m>
                  <m:oMath xmlns:m="http://schemas.openxmlformats.org/officeDocument/2006/math">
                    <m:sSub>
                      <m:sSubPr>
                        <m:ctrlPr>
                          <a:rPr lang="en-US" sz="1932" i="1">
                            <a:latin typeface="Cambria Math" panose="02040503050406030204" pitchFamily="18" charset="0"/>
                            <a:ea typeface="Cambria Math" panose="02040503050406030204" pitchFamily="18" charset="0"/>
                          </a:rPr>
                        </m:ctrlPr>
                      </m:sSubPr>
                      <m:e>
                        <m:r>
                          <a:rPr lang="en-US" sz="1932" i="1">
                            <a:latin typeface="Cambria Math" panose="02040503050406030204" pitchFamily="18" charset="0"/>
                            <a:ea typeface="Cambria Math" panose="02040503050406030204" pitchFamily="18" charset="0"/>
                          </a:rPr>
                          <m:t>𝐸</m:t>
                        </m:r>
                      </m:e>
                      <m:sub>
                        <m:r>
                          <a:rPr lang="en-US" sz="1932" i="1">
                            <a:latin typeface="Cambria Math" panose="02040503050406030204" pitchFamily="18" charset="0"/>
                            <a:ea typeface="Cambria Math" panose="02040503050406030204" pitchFamily="18" charset="0"/>
                          </a:rPr>
                          <m:t>𝐴</m:t>
                        </m:r>
                        <m:r>
                          <a:rPr lang="en-US" sz="1932" i="1">
                            <a:latin typeface="Cambria Math" panose="02040503050406030204" pitchFamily="18" charset="0"/>
                            <a:ea typeface="Cambria Math" panose="02040503050406030204" pitchFamily="18" charset="0"/>
                          </a:rPr>
                          <m:t>∪</m:t>
                        </m:r>
                        <m:r>
                          <a:rPr lang="en-US" sz="1932" i="1">
                            <a:latin typeface="Cambria Math" panose="02040503050406030204" pitchFamily="18" charset="0"/>
                            <a:ea typeface="Cambria Math" panose="02040503050406030204" pitchFamily="18" charset="0"/>
                          </a:rPr>
                          <m:t>𝐵</m:t>
                        </m:r>
                      </m:sub>
                    </m:sSub>
                  </m:oMath>
                </a14:m>
                <a:r>
                  <a:rPr lang="en-US" sz="1932" dirty="0">
                    <a:latin typeface="Arial" panose="020B0604020202020204" pitchFamily="34" charset="0"/>
                    <a:cs typeface="Arial" panose="020B0604020202020204" pitchFamily="34" charset="0"/>
                  </a:rPr>
                  <a:t>.</a:t>
                </a:r>
              </a:p>
            </p:txBody>
          </p:sp>
        </mc:Choice>
        <mc:Fallback xmlns="">
          <p:sp>
            <p:nvSpPr>
              <p:cNvPr id="4" name="TextBox 3">
                <a:extLst>
                  <a:ext uri="{FF2B5EF4-FFF2-40B4-BE49-F238E27FC236}">
                    <a16:creationId xmlns:a16="http://schemas.microsoft.com/office/drawing/2014/main" id="{9E735220-9A23-71E2-5EE8-9C718A2BA90C}"/>
                  </a:ext>
                </a:extLst>
              </p:cNvPr>
              <p:cNvSpPr txBox="1">
                <a:spLocks noRot="1" noChangeAspect="1" noMove="1" noResize="1" noEditPoints="1" noAdjustHandles="1" noChangeArrowheads="1" noChangeShapeType="1" noTextEdit="1"/>
              </p:cNvSpPr>
              <p:nvPr/>
            </p:nvSpPr>
            <p:spPr>
              <a:xfrm>
                <a:off x="6653175" y="1054372"/>
                <a:ext cx="5063847" cy="980884"/>
              </a:xfrm>
              <a:prstGeom prst="rect">
                <a:avLst/>
              </a:prstGeom>
              <a:blipFill>
                <a:blip r:embed="rId3"/>
                <a:stretch>
                  <a:fillRect l="-1083" t="-3106" b="-9938"/>
                </a:stretch>
              </a:blipFill>
            </p:spPr>
            <p:txBody>
              <a:bodyPr/>
              <a:lstStyle/>
              <a:p>
                <a:r>
                  <a:rPr lang="en-US">
                    <a:noFill/>
                  </a:rPr>
                  <a:t> </a:t>
                </a:r>
              </a:p>
            </p:txBody>
          </p:sp>
        </mc:Fallback>
      </mc:AlternateContent>
      <p:graphicFrame>
        <p:nvGraphicFramePr>
          <p:cNvPr id="32" name="Table 5">
            <a:extLst>
              <a:ext uri="{FF2B5EF4-FFF2-40B4-BE49-F238E27FC236}">
                <a16:creationId xmlns:a16="http://schemas.microsoft.com/office/drawing/2014/main" id="{78642B0D-0711-CF9A-50F1-70893D8F8D73}"/>
              </a:ext>
            </a:extLst>
          </p:cNvPr>
          <p:cNvGraphicFramePr>
            <a:graphicFrameLocks noGrp="1"/>
          </p:cNvGraphicFramePr>
          <p:nvPr/>
        </p:nvGraphicFramePr>
        <p:xfrm>
          <a:off x="218669" y="3274537"/>
          <a:ext cx="12546824" cy="1913360"/>
        </p:xfrm>
        <a:graphic>
          <a:graphicData uri="http://schemas.openxmlformats.org/drawingml/2006/table">
            <a:tbl>
              <a:tblPr firstRow="1" bandRow="1">
                <a:tableStyleId>{5C22544A-7EE6-4342-B048-85BDC9FD1C3A}</a:tableStyleId>
              </a:tblPr>
              <a:tblGrid>
                <a:gridCol w="3973898">
                  <a:extLst>
                    <a:ext uri="{9D8B030D-6E8A-4147-A177-3AD203B41FA5}">
                      <a16:colId xmlns:a16="http://schemas.microsoft.com/office/drawing/2014/main" val="1024785512"/>
                    </a:ext>
                  </a:extLst>
                </a:gridCol>
                <a:gridCol w="3207280">
                  <a:extLst>
                    <a:ext uri="{9D8B030D-6E8A-4147-A177-3AD203B41FA5}">
                      <a16:colId xmlns:a16="http://schemas.microsoft.com/office/drawing/2014/main" val="1879046842"/>
                    </a:ext>
                  </a:extLst>
                </a:gridCol>
                <a:gridCol w="5365646">
                  <a:extLst>
                    <a:ext uri="{9D8B030D-6E8A-4147-A177-3AD203B41FA5}">
                      <a16:colId xmlns:a16="http://schemas.microsoft.com/office/drawing/2014/main" val="2834110169"/>
                    </a:ext>
                  </a:extLst>
                </a:gridCol>
              </a:tblGrid>
              <a:tr h="382672">
                <a:tc>
                  <a:txBody>
                    <a:bodyPr/>
                    <a:lstStyle/>
                    <a:p>
                      <a:r>
                        <a:rPr lang="en-US" sz="1900" dirty="0">
                          <a:latin typeface="Arial" panose="020B0604020202020204" pitchFamily="34" charset="0"/>
                        </a:rPr>
                        <a:t>Interaction</a:t>
                      </a:r>
                    </a:p>
                  </a:txBody>
                  <a:tcPr marL="88309" marR="88309" marT="44154" marB="44154"/>
                </a:tc>
                <a:tc>
                  <a:txBody>
                    <a:bodyPr/>
                    <a:lstStyle/>
                    <a:p>
                      <a:r>
                        <a:rPr lang="en-US" sz="1900" dirty="0">
                          <a:latin typeface="Arial" panose="020B0604020202020204" pitchFamily="34" charset="0"/>
                        </a:rPr>
                        <a:t>Interaction </a:t>
                      </a:r>
                    </a:p>
                  </a:txBody>
                  <a:tcPr marL="88309" marR="88309" marT="44154" marB="44154"/>
                </a:tc>
                <a:tc>
                  <a:txBody>
                    <a:bodyPr/>
                    <a:lstStyle/>
                    <a:p>
                      <a:r>
                        <a:rPr lang="en-US" sz="1900" dirty="0">
                          <a:latin typeface="Arial" panose="020B0604020202020204" pitchFamily="34" charset="0"/>
                        </a:rPr>
                        <a:t>Energy (kJ/mol)</a:t>
                      </a:r>
                    </a:p>
                  </a:txBody>
                  <a:tcPr marL="88309" marR="88309" marT="44154" marB="44154"/>
                </a:tc>
                <a:extLst>
                  <a:ext uri="{0D108BD9-81ED-4DB2-BD59-A6C34878D82A}">
                    <a16:rowId xmlns:a16="http://schemas.microsoft.com/office/drawing/2014/main" val="129745988"/>
                  </a:ext>
                </a:extLst>
              </a:tr>
              <a:tr h="382672">
                <a:tc>
                  <a:txBody>
                    <a:bodyPr/>
                    <a:lstStyle/>
                    <a:p>
                      <a:r>
                        <a:rPr lang="en-US" sz="1900" dirty="0">
                          <a:latin typeface="Arial" panose="020B0604020202020204" pitchFamily="34" charset="0"/>
                        </a:rPr>
                        <a:t>Electrostatic interactions (in water)</a:t>
                      </a:r>
                    </a:p>
                  </a:txBody>
                  <a:tcPr marL="88309" marR="88309" marT="44154" marB="44154"/>
                </a:tc>
                <a:tc>
                  <a:txBody>
                    <a:bodyPr/>
                    <a:lstStyle/>
                    <a:p>
                      <a:r>
                        <a:rPr lang="en-US" sz="1900" dirty="0">
                          <a:latin typeface="Arial" panose="020B0604020202020204" pitchFamily="34" charset="0"/>
                        </a:rPr>
                        <a:t>Full charges</a:t>
                      </a:r>
                    </a:p>
                  </a:txBody>
                  <a:tcPr marL="88309" marR="88309" marT="44154" marB="44154"/>
                </a:tc>
                <a:tc>
                  <a:txBody>
                    <a:bodyPr/>
                    <a:lstStyle/>
                    <a:p>
                      <a:r>
                        <a:rPr lang="en-US" sz="1900" dirty="0">
                          <a:latin typeface="Arial" panose="020B0604020202020204" pitchFamily="34" charset="0"/>
                        </a:rPr>
                        <a:t>~5 kJ/mol/single interaction</a:t>
                      </a:r>
                    </a:p>
                  </a:txBody>
                  <a:tcPr marL="88309" marR="88309" marT="44154" marB="44154"/>
                </a:tc>
                <a:extLst>
                  <a:ext uri="{0D108BD9-81ED-4DB2-BD59-A6C34878D82A}">
                    <a16:rowId xmlns:a16="http://schemas.microsoft.com/office/drawing/2014/main" val="1880517131"/>
                  </a:ext>
                </a:extLst>
              </a:tr>
              <a:tr h="382672">
                <a:tc>
                  <a:txBody>
                    <a:bodyPr/>
                    <a:lstStyle/>
                    <a:p>
                      <a:r>
                        <a:rPr lang="en-US" sz="1900" dirty="0">
                          <a:latin typeface="Arial" panose="020B0604020202020204" pitchFamily="34" charset="0"/>
                        </a:rPr>
                        <a:t>Van der Waals: Dipole-Dipole</a:t>
                      </a:r>
                    </a:p>
                  </a:txBody>
                  <a:tcPr marL="88309" marR="88309" marT="44154" marB="44154"/>
                </a:tc>
                <a:tc>
                  <a:txBody>
                    <a:bodyPr/>
                    <a:lstStyle/>
                    <a:p>
                      <a:r>
                        <a:rPr lang="en-US" sz="1900" dirty="0">
                          <a:latin typeface="Arial" panose="020B0604020202020204" pitchFamily="34" charset="0"/>
                        </a:rPr>
                        <a:t>Perm. partial charges</a:t>
                      </a:r>
                    </a:p>
                  </a:txBody>
                  <a:tcPr marL="88309" marR="88309" marT="44154" marB="44154"/>
                </a:tc>
                <a:tc>
                  <a:txBody>
                    <a:bodyPr/>
                    <a:lstStyle/>
                    <a:p>
                      <a:r>
                        <a:rPr lang="en-US" sz="1900" dirty="0">
                          <a:latin typeface="Arial" panose="020B0604020202020204" pitchFamily="34" charset="0"/>
                        </a:rPr>
                        <a:t>~0.05 kJ/A</a:t>
                      </a:r>
                      <a:r>
                        <a:rPr lang="en-US" sz="1900" baseline="30000" dirty="0">
                          <a:latin typeface="Arial" panose="020B0604020202020204" pitchFamily="34" charset="0"/>
                        </a:rPr>
                        <a:t>2  </a:t>
                      </a:r>
                      <a:r>
                        <a:rPr lang="en-US" sz="1900" baseline="0" dirty="0">
                          <a:latin typeface="Arial" panose="020B0604020202020204" pitchFamily="34" charset="0"/>
                        </a:rPr>
                        <a:t>x 100 A</a:t>
                      </a:r>
                      <a:r>
                        <a:rPr lang="en-US" sz="1900" baseline="30000" dirty="0">
                          <a:latin typeface="Arial" panose="020B0604020202020204" pitchFamily="34" charset="0"/>
                        </a:rPr>
                        <a:t>2</a:t>
                      </a:r>
                      <a:r>
                        <a:rPr lang="en-US" sz="1900" baseline="0" dirty="0">
                          <a:latin typeface="Arial" panose="020B0604020202020204" pitchFamily="34" charset="0"/>
                        </a:rPr>
                        <a:t> = 5 kJ/mol for 100 A</a:t>
                      </a:r>
                      <a:r>
                        <a:rPr lang="en-US" sz="1900" baseline="30000" dirty="0">
                          <a:latin typeface="Arial" panose="020B0604020202020204" pitchFamily="34" charset="0"/>
                        </a:rPr>
                        <a:t>2</a:t>
                      </a:r>
                      <a:r>
                        <a:rPr lang="en-US" sz="1900" baseline="0" dirty="0">
                          <a:latin typeface="Arial" panose="020B0604020202020204" pitchFamily="34" charset="0"/>
                        </a:rPr>
                        <a:t> </a:t>
                      </a:r>
                    </a:p>
                  </a:txBody>
                  <a:tcPr marL="88309" marR="88309" marT="44154" marB="44154"/>
                </a:tc>
                <a:extLst>
                  <a:ext uri="{0D108BD9-81ED-4DB2-BD59-A6C34878D82A}">
                    <a16:rowId xmlns:a16="http://schemas.microsoft.com/office/drawing/2014/main" val="2478969241"/>
                  </a:ext>
                </a:extLst>
              </a:tr>
              <a:tr h="3826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900" dirty="0">
                          <a:latin typeface="Arial" panose="020B0604020202020204" pitchFamily="34" charset="0"/>
                        </a:rPr>
                        <a:t>Van der Waals: Induced-dipole</a:t>
                      </a:r>
                    </a:p>
                  </a:txBody>
                  <a:tcPr marL="88309" marR="88309" marT="44154" marB="44154"/>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900" dirty="0">
                          <a:latin typeface="Arial" panose="020B0604020202020204" pitchFamily="34" charset="0"/>
                        </a:rPr>
                        <a:t>Induced partial charges</a:t>
                      </a:r>
                    </a:p>
                  </a:txBody>
                  <a:tcPr marL="88309" marR="88309" marT="44154" marB="44154"/>
                </a:tc>
                <a:tc>
                  <a:txBody>
                    <a:bodyPr/>
                    <a:lstStyle/>
                    <a:p>
                      <a:r>
                        <a:rPr lang="en-US" sz="1900" dirty="0">
                          <a:latin typeface="Arial" panose="020B0604020202020204" pitchFamily="34" charset="0"/>
                        </a:rPr>
                        <a:t>~0.02 kJ/A</a:t>
                      </a:r>
                      <a:r>
                        <a:rPr lang="en-US" sz="1900" baseline="30000" dirty="0">
                          <a:latin typeface="Arial" panose="020B0604020202020204" pitchFamily="34" charset="0"/>
                        </a:rPr>
                        <a:t>2 </a:t>
                      </a:r>
                      <a:r>
                        <a:rPr lang="en-US" sz="1900" baseline="0" dirty="0">
                          <a:latin typeface="Arial" panose="020B0604020202020204" pitchFamily="34" charset="0"/>
                        </a:rPr>
                        <a:t>x 100 A</a:t>
                      </a:r>
                      <a:r>
                        <a:rPr lang="en-US" sz="1900" baseline="30000" dirty="0">
                          <a:latin typeface="Arial" panose="020B0604020202020204" pitchFamily="34" charset="0"/>
                        </a:rPr>
                        <a:t>2</a:t>
                      </a:r>
                      <a:r>
                        <a:rPr lang="en-US" sz="1900" baseline="0" dirty="0">
                          <a:latin typeface="Arial" panose="020B0604020202020204" pitchFamily="34" charset="0"/>
                        </a:rPr>
                        <a:t> = </a:t>
                      </a:r>
                      <a:r>
                        <a:rPr lang="en-US" sz="1900" b="1" baseline="0" dirty="0">
                          <a:latin typeface="Arial" panose="020B0604020202020204" pitchFamily="34" charset="0"/>
                        </a:rPr>
                        <a:t>2 kJ/mol for 100 A</a:t>
                      </a:r>
                      <a:r>
                        <a:rPr lang="en-US" sz="1900" b="1" baseline="30000" dirty="0">
                          <a:latin typeface="Arial" panose="020B0604020202020204" pitchFamily="34" charset="0"/>
                        </a:rPr>
                        <a:t>2</a:t>
                      </a:r>
                      <a:r>
                        <a:rPr lang="en-US" sz="1900" b="1" baseline="0" dirty="0">
                          <a:latin typeface="Arial" panose="020B0604020202020204" pitchFamily="34" charset="0"/>
                        </a:rPr>
                        <a:t> </a:t>
                      </a:r>
                    </a:p>
                  </a:txBody>
                  <a:tcPr marL="88309" marR="88309" marT="44154" marB="44154"/>
                </a:tc>
                <a:extLst>
                  <a:ext uri="{0D108BD9-81ED-4DB2-BD59-A6C34878D82A}">
                    <a16:rowId xmlns:a16="http://schemas.microsoft.com/office/drawing/2014/main" val="3895455788"/>
                  </a:ext>
                </a:extLst>
              </a:tr>
              <a:tr h="382672">
                <a:tc>
                  <a:txBody>
                    <a:bodyPr/>
                    <a:lstStyle/>
                    <a:p>
                      <a:r>
                        <a:rPr lang="en-US" sz="1900" dirty="0">
                          <a:latin typeface="Arial" panose="020B0604020202020204" pitchFamily="34" charset="0"/>
                        </a:rPr>
                        <a:t>H-Bonds</a:t>
                      </a:r>
                    </a:p>
                  </a:txBody>
                  <a:tcPr marL="88309" marR="88309" marT="44154" marB="44154"/>
                </a:tc>
                <a:tc>
                  <a:txBody>
                    <a:bodyPr/>
                    <a:lstStyle/>
                    <a:p>
                      <a:r>
                        <a:rPr lang="en-US" sz="1900" dirty="0">
                          <a:latin typeface="Arial" panose="020B0604020202020204" pitchFamily="34" charset="0"/>
                        </a:rPr>
                        <a:t>Electrostatic + e sharing</a:t>
                      </a:r>
                    </a:p>
                  </a:txBody>
                  <a:tcPr marL="88309" marR="88309" marT="44154" marB="44154"/>
                </a:tc>
                <a:tc>
                  <a:txBody>
                    <a:bodyPr/>
                    <a:lstStyle/>
                    <a:p>
                      <a:r>
                        <a:rPr lang="en-US" sz="1900" dirty="0">
                          <a:latin typeface="Arial" panose="020B0604020202020204" pitchFamily="34" charset="0"/>
                        </a:rPr>
                        <a:t>~20 kJ/mol gross, </a:t>
                      </a:r>
                      <a:r>
                        <a:rPr lang="en-US" sz="1900" b="1" dirty="0">
                          <a:latin typeface="Arial" panose="020B0604020202020204" pitchFamily="34" charset="0"/>
                        </a:rPr>
                        <a:t>~5 kJ/mol net</a:t>
                      </a:r>
                    </a:p>
                  </a:txBody>
                  <a:tcPr marL="88309" marR="88309" marT="44154" marB="44154"/>
                </a:tc>
                <a:extLst>
                  <a:ext uri="{0D108BD9-81ED-4DB2-BD59-A6C34878D82A}">
                    <a16:rowId xmlns:a16="http://schemas.microsoft.com/office/drawing/2014/main" val="2351608583"/>
                  </a:ext>
                </a:extLst>
              </a:tr>
            </a:tbl>
          </a:graphicData>
        </a:graphic>
      </p:graphicFrame>
      <p:sp>
        <p:nvSpPr>
          <p:cNvPr id="3" name="Date Placeholder 2">
            <a:extLst>
              <a:ext uri="{FF2B5EF4-FFF2-40B4-BE49-F238E27FC236}">
                <a16:creationId xmlns:a16="http://schemas.microsoft.com/office/drawing/2014/main" id="{66E8BECE-41A8-F4B7-4EBE-7B13B36B828D}"/>
              </a:ext>
            </a:extLst>
          </p:cNvPr>
          <p:cNvSpPr>
            <a:spLocks noGrp="1"/>
          </p:cNvSpPr>
          <p:nvPr>
            <p:ph type="dt" sz="half" idx="10"/>
          </p:nvPr>
        </p:nvSpPr>
        <p:spPr/>
        <p:txBody>
          <a:bodyPr/>
          <a:lstStyle/>
          <a:p>
            <a:fld id="{9ECC0DF5-1ECC-4334-8549-C2C09DEF3E1F}" type="datetime1">
              <a:rPr lang="en-US" smtClean="0"/>
              <a:t>1/24/2025</a:t>
            </a:fld>
            <a:endParaRPr lang="en-US"/>
          </a:p>
        </p:txBody>
      </p:sp>
      <p:sp>
        <p:nvSpPr>
          <p:cNvPr id="5" name="Footer Placeholder 4">
            <a:extLst>
              <a:ext uri="{FF2B5EF4-FFF2-40B4-BE49-F238E27FC236}">
                <a16:creationId xmlns:a16="http://schemas.microsoft.com/office/drawing/2014/main" id="{6C5757CF-08C2-63AB-048D-B51714331B6F}"/>
              </a:ext>
            </a:extLst>
          </p:cNvPr>
          <p:cNvSpPr>
            <a:spLocks noGrp="1"/>
          </p:cNvSpPr>
          <p:nvPr>
            <p:ph type="ftr" sz="quarter" idx="11"/>
          </p:nvPr>
        </p:nvSpPr>
        <p:spPr/>
        <p:txBody>
          <a:bodyPr/>
          <a:lstStyle/>
          <a:p>
            <a:r>
              <a:rPr lang="en-US"/>
              <a:t>Drugs and Disease S2025 - Lecture 2</a:t>
            </a:r>
          </a:p>
        </p:txBody>
      </p:sp>
      <p:sp>
        <p:nvSpPr>
          <p:cNvPr id="6" name="Slide Number Placeholder 5">
            <a:extLst>
              <a:ext uri="{FF2B5EF4-FFF2-40B4-BE49-F238E27FC236}">
                <a16:creationId xmlns:a16="http://schemas.microsoft.com/office/drawing/2014/main" id="{F6D1E898-48E5-4A86-EC94-6DA76062014E}"/>
              </a:ext>
            </a:extLst>
          </p:cNvPr>
          <p:cNvSpPr>
            <a:spLocks noGrp="1"/>
          </p:cNvSpPr>
          <p:nvPr>
            <p:ph type="sldNum" sz="quarter" idx="12"/>
          </p:nvPr>
        </p:nvSpPr>
        <p:spPr/>
        <p:txBody>
          <a:bodyPr/>
          <a:lstStyle/>
          <a:p>
            <a:fld id="{DC3BB032-4020-48F4-953B-341806DC4A2B}"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ure 4-06"/>
          <p:cNvPicPr>
            <a:picLocks noChangeAspect="1" noChangeArrowheads="1"/>
          </p:cNvPicPr>
          <p:nvPr/>
        </p:nvPicPr>
        <p:blipFill>
          <a:blip r:embed="rId3"/>
          <a:srcRect/>
          <a:stretch>
            <a:fillRect/>
          </a:stretch>
        </p:blipFill>
        <p:spPr bwMode="auto">
          <a:xfrm>
            <a:off x="3362676" y="980501"/>
            <a:ext cx="4903087" cy="4366260"/>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527E8504-C78C-4B8E-AD99-6FD68051FDEC}"/>
              </a:ext>
            </a:extLst>
          </p:cNvPr>
          <p:cNvSpPr/>
          <p:nvPr/>
        </p:nvSpPr>
        <p:spPr>
          <a:xfrm>
            <a:off x="8270967" y="1069517"/>
            <a:ext cx="3859914" cy="3443443"/>
          </a:xfrm>
          <a:prstGeom prst="rect">
            <a:avLst/>
          </a:prstGeom>
        </p:spPr>
        <p:txBody>
          <a:bodyPr wrap="square">
            <a:spAutoFit/>
          </a:bodyPr>
          <a:lstStyle/>
          <a:p>
            <a:pPr marL="285744" indent="-285744">
              <a:spcBef>
                <a:spcPct val="15000"/>
              </a:spcBef>
              <a:buFont typeface="Arial" panose="020B0604020202020204" pitchFamily="34" charset="0"/>
              <a:buChar char="•"/>
            </a:pPr>
            <a:r>
              <a:rPr lang="en-US" b="1" dirty="0">
                <a:latin typeface="Arial" panose="020B0604020202020204" pitchFamily="34" charset="0"/>
              </a:rPr>
              <a:t>Hydrogen bonds </a:t>
            </a:r>
            <a:r>
              <a:rPr lang="en-US" dirty="0">
                <a:latin typeface="Arial" panose="020B0604020202020204" pitchFamily="34" charset="0"/>
              </a:rPr>
              <a:t>form between hydrogen atoms and the carbonyl group in the peptide-bonded backbone – secondary structure</a:t>
            </a:r>
          </a:p>
          <a:p>
            <a:pPr marL="285744" indent="-285744">
              <a:spcBef>
                <a:spcPct val="15000"/>
              </a:spcBef>
              <a:buFont typeface="Arial" panose="020B0604020202020204" pitchFamily="34" charset="0"/>
              <a:buChar char="•"/>
            </a:pPr>
            <a:r>
              <a:rPr lang="en-US" dirty="0">
                <a:latin typeface="Arial" panose="020B0604020202020204" pitchFamily="34" charset="0"/>
              </a:rPr>
              <a:t>Hydrogen bonds are also found  between hydrogen and electronegative atoms in side chains (sidechain-sidechain)</a:t>
            </a:r>
          </a:p>
          <a:p>
            <a:pPr marL="285744" indent="-285744">
              <a:spcBef>
                <a:spcPct val="15000"/>
              </a:spcBef>
              <a:buFont typeface="Arial" panose="020B0604020202020204" pitchFamily="34" charset="0"/>
              <a:buChar char="•"/>
            </a:pPr>
            <a:r>
              <a:rPr lang="en-US" dirty="0">
                <a:latin typeface="Arial" panose="020B0604020202020204" pitchFamily="34" charset="0"/>
              </a:rPr>
              <a:t> Sidechains can form hydrogen bonds to the mainchain too.</a:t>
            </a:r>
          </a:p>
        </p:txBody>
      </p:sp>
      <p:sp>
        <p:nvSpPr>
          <p:cNvPr id="2" name="TextBox 1">
            <a:extLst>
              <a:ext uri="{FF2B5EF4-FFF2-40B4-BE49-F238E27FC236}">
                <a16:creationId xmlns:a16="http://schemas.microsoft.com/office/drawing/2014/main" id="{A88C629B-0FDB-4937-A467-4CC5CFB8954B}"/>
              </a:ext>
            </a:extLst>
          </p:cNvPr>
          <p:cNvSpPr txBox="1"/>
          <p:nvPr/>
        </p:nvSpPr>
        <p:spPr>
          <a:xfrm>
            <a:off x="3738320" y="3998983"/>
            <a:ext cx="1387405" cy="338554"/>
          </a:xfrm>
          <a:prstGeom prst="rect">
            <a:avLst/>
          </a:prstGeom>
          <a:noFill/>
        </p:spPr>
        <p:txBody>
          <a:bodyPr wrap="square" rtlCol="0">
            <a:spAutoFit/>
          </a:bodyPr>
          <a:lstStyle/>
          <a:p>
            <a:r>
              <a:rPr lang="en-US" sz="1600" dirty="0">
                <a:latin typeface="Arial" panose="020B0604020202020204" pitchFamily="34" charset="0"/>
              </a:rPr>
              <a:t>2</a:t>
            </a:r>
            <a:r>
              <a:rPr lang="en-US" sz="1600" baseline="30000" dirty="0">
                <a:latin typeface="Arial" panose="020B0604020202020204" pitchFamily="34" charset="0"/>
              </a:rPr>
              <a:t>ndy </a:t>
            </a:r>
            <a:r>
              <a:rPr lang="en-US" sz="1600" dirty="0">
                <a:latin typeface="Arial" panose="020B0604020202020204" pitchFamily="34" charset="0"/>
              </a:rPr>
              <a:t>Structure</a:t>
            </a:r>
          </a:p>
        </p:txBody>
      </p:sp>
      <p:sp>
        <p:nvSpPr>
          <p:cNvPr id="4" name="TextBox 3">
            <a:extLst>
              <a:ext uri="{FF2B5EF4-FFF2-40B4-BE49-F238E27FC236}">
                <a16:creationId xmlns:a16="http://schemas.microsoft.com/office/drawing/2014/main" id="{A94D694E-3030-4CF7-99CD-D61DFBED8F8D}"/>
              </a:ext>
            </a:extLst>
          </p:cNvPr>
          <p:cNvSpPr txBox="1"/>
          <p:nvPr/>
        </p:nvSpPr>
        <p:spPr>
          <a:xfrm>
            <a:off x="5943795" y="3998983"/>
            <a:ext cx="1764913" cy="338554"/>
          </a:xfrm>
          <a:prstGeom prst="rect">
            <a:avLst/>
          </a:prstGeom>
          <a:noFill/>
        </p:spPr>
        <p:txBody>
          <a:bodyPr wrap="square" rtlCol="0">
            <a:spAutoFit/>
          </a:bodyPr>
          <a:lstStyle/>
          <a:p>
            <a:r>
              <a:rPr lang="en-US" sz="1600" dirty="0">
                <a:latin typeface="Arial" panose="020B0604020202020204" pitchFamily="34" charset="0"/>
              </a:rPr>
              <a:t>3</a:t>
            </a:r>
            <a:r>
              <a:rPr lang="en-US" sz="1600" baseline="30000" dirty="0">
                <a:latin typeface="Arial" panose="020B0604020202020204" pitchFamily="34" charset="0"/>
              </a:rPr>
              <a:t>ry</a:t>
            </a:r>
            <a:r>
              <a:rPr lang="en-US" sz="1600" dirty="0">
                <a:latin typeface="Arial" panose="020B0604020202020204" pitchFamily="34" charset="0"/>
              </a:rPr>
              <a:t> Structure</a:t>
            </a:r>
          </a:p>
        </p:txBody>
      </p:sp>
      <p:pic>
        <p:nvPicPr>
          <p:cNvPr id="8" name="Picture 7">
            <a:extLst>
              <a:ext uri="{FF2B5EF4-FFF2-40B4-BE49-F238E27FC236}">
                <a16:creationId xmlns:a16="http://schemas.microsoft.com/office/drawing/2014/main" id="{FB4068D4-76B8-4D72-8725-8E5623EB4E68}"/>
              </a:ext>
            </a:extLst>
          </p:cNvPr>
          <p:cNvPicPr>
            <a:picLocks noChangeAspect="1"/>
          </p:cNvPicPr>
          <p:nvPr/>
        </p:nvPicPr>
        <p:blipFill rotWithShape="1">
          <a:blip r:embed="rId4"/>
          <a:srcRect l="50968" t="16867" r="38365"/>
          <a:stretch/>
        </p:blipFill>
        <p:spPr>
          <a:xfrm rot="20176765">
            <a:off x="2412829" y="4288828"/>
            <a:ext cx="706383" cy="2293892"/>
          </a:xfrm>
          <a:prstGeom prst="rect">
            <a:avLst/>
          </a:prstGeom>
          <a:scene3d>
            <a:camera prst="orthographicFront">
              <a:rot lat="0" lon="0" rev="0"/>
            </a:camera>
            <a:lightRig rig="threePt" dir="t"/>
          </a:scene3d>
        </p:spPr>
      </p:pic>
      <p:sp>
        <p:nvSpPr>
          <p:cNvPr id="6" name="TextBox 5">
            <a:extLst>
              <a:ext uri="{FF2B5EF4-FFF2-40B4-BE49-F238E27FC236}">
                <a16:creationId xmlns:a16="http://schemas.microsoft.com/office/drawing/2014/main" id="{9479B4CA-FE22-43FF-ACB2-D41D206835F5}"/>
              </a:ext>
            </a:extLst>
          </p:cNvPr>
          <p:cNvSpPr txBox="1"/>
          <p:nvPr/>
        </p:nvSpPr>
        <p:spPr>
          <a:xfrm>
            <a:off x="2834482" y="331090"/>
            <a:ext cx="8235140" cy="523220"/>
          </a:xfrm>
          <a:prstGeom prst="rect">
            <a:avLst/>
          </a:prstGeom>
          <a:noFill/>
        </p:spPr>
        <p:txBody>
          <a:bodyPr wrap="none" rtlCol="0">
            <a:spAutoFit/>
          </a:bodyPr>
          <a:lstStyle/>
          <a:p>
            <a:r>
              <a:rPr lang="en-US" sz="2800" dirty="0">
                <a:latin typeface="Arial" panose="020B0604020202020204" pitchFamily="34" charset="0"/>
              </a:rPr>
              <a:t>Hydrogen Bonding Stabilizes the Tertiary Structure</a:t>
            </a:r>
          </a:p>
        </p:txBody>
      </p:sp>
      <p:graphicFrame>
        <p:nvGraphicFramePr>
          <p:cNvPr id="10" name="Object 9">
            <a:extLst>
              <a:ext uri="{FF2B5EF4-FFF2-40B4-BE49-F238E27FC236}">
                <a16:creationId xmlns:a16="http://schemas.microsoft.com/office/drawing/2014/main" id="{112204F2-12E2-418A-9B4C-DBF22B181837}"/>
              </a:ext>
            </a:extLst>
          </p:cNvPr>
          <p:cNvGraphicFramePr>
            <a:graphicFrameLocks noChangeAspect="1"/>
          </p:cNvGraphicFramePr>
          <p:nvPr/>
        </p:nvGraphicFramePr>
        <p:xfrm>
          <a:off x="4510883" y="5291170"/>
          <a:ext cx="2606675" cy="1449387"/>
        </p:xfrm>
        <a:graphic>
          <a:graphicData uri="http://schemas.openxmlformats.org/presentationml/2006/ole">
            <mc:AlternateContent xmlns:mc="http://schemas.openxmlformats.org/markup-compatibility/2006">
              <mc:Choice xmlns:v="urn:schemas-microsoft-com:vml" Requires="v">
                <p:oleObj name="MDLDrawObject Class" r:id="rId5" imgW="4762377" imgH="2647819" progId="MDLDrawOLE.MDLDrawObject.1">
                  <p:embed/>
                </p:oleObj>
              </mc:Choice>
              <mc:Fallback>
                <p:oleObj name="MDLDrawObject Class" r:id="rId5" imgW="4762377" imgH="2647819" progId="MDLDrawOLE.MDLDrawObject.1">
                  <p:embed/>
                  <p:pic>
                    <p:nvPicPr>
                      <p:cNvPr id="10" name="Object 9">
                        <a:extLst>
                          <a:ext uri="{FF2B5EF4-FFF2-40B4-BE49-F238E27FC236}">
                            <a16:creationId xmlns:a16="http://schemas.microsoft.com/office/drawing/2014/main" id="{112204F2-12E2-418A-9B4C-DBF22B181837}"/>
                          </a:ext>
                        </a:extLst>
                      </p:cNvPr>
                      <p:cNvPicPr/>
                      <p:nvPr/>
                    </p:nvPicPr>
                    <p:blipFill>
                      <a:blip r:embed="rId6"/>
                      <a:stretch>
                        <a:fillRect/>
                      </a:stretch>
                    </p:blipFill>
                    <p:spPr>
                      <a:xfrm>
                        <a:off x="4510883" y="5291170"/>
                        <a:ext cx="2606675" cy="14493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4ED254C-0F48-44DF-AA05-3BF39A037C14}"/>
              </a:ext>
            </a:extLst>
          </p:cNvPr>
          <p:cNvGraphicFramePr>
            <a:graphicFrameLocks noChangeAspect="1"/>
          </p:cNvGraphicFramePr>
          <p:nvPr/>
        </p:nvGraphicFramePr>
        <p:xfrm>
          <a:off x="7837880" y="5227666"/>
          <a:ext cx="2974607" cy="1512888"/>
        </p:xfrm>
        <a:graphic>
          <a:graphicData uri="http://schemas.openxmlformats.org/presentationml/2006/ole">
            <mc:AlternateContent xmlns:mc="http://schemas.openxmlformats.org/markup-compatibility/2006">
              <mc:Choice xmlns:v="urn:schemas-microsoft-com:vml" Requires="v">
                <p:oleObj name="MDLDrawObject Class" r:id="rId7" imgW="5057510" imgH="2571356" progId="MDLDrawOLE.MDLDrawObject.1">
                  <p:embed/>
                </p:oleObj>
              </mc:Choice>
              <mc:Fallback>
                <p:oleObj name="MDLDrawObject Class" r:id="rId7" imgW="5057510" imgH="2571356" progId="MDLDrawOLE.MDLDrawObject.1">
                  <p:embed/>
                  <p:pic>
                    <p:nvPicPr>
                      <p:cNvPr id="12" name="Object 11">
                        <a:extLst>
                          <a:ext uri="{FF2B5EF4-FFF2-40B4-BE49-F238E27FC236}">
                            <a16:creationId xmlns:a16="http://schemas.microsoft.com/office/drawing/2014/main" id="{D4ED254C-0F48-44DF-AA05-3BF39A037C14}"/>
                          </a:ext>
                        </a:extLst>
                      </p:cNvPr>
                      <p:cNvPicPr/>
                      <p:nvPr/>
                    </p:nvPicPr>
                    <p:blipFill>
                      <a:blip r:embed="rId8"/>
                      <a:stretch>
                        <a:fillRect/>
                      </a:stretch>
                    </p:blipFill>
                    <p:spPr>
                      <a:xfrm>
                        <a:off x="7837880" y="5227666"/>
                        <a:ext cx="2974607" cy="1512888"/>
                      </a:xfrm>
                      <a:prstGeom prst="rect">
                        <a:avLst/>
                      </a:prstGeom>
                    </p:spPr>
                  </p:pic>
                </p:oleObj>
              </mc:Fallback>
            </mc:AlternateContent>
          </a:graphicData>
        </a:graphic>
      </p:graphicFrame>
      <p:sp>
        <p:nvSpPr>
          <p:cNvPr id="11" name="Date Placeholder 10">
            <a:extLst>
              <a:ext uri="{FF2B5EF4-FFF2-40B4-BE49-F238E27FC236}">
                <a16:creationId xmlns:a16="http://schemas.microsoft.com/office/drawing/2014/main" id="{B5B7298D-9529-A627-56BE-F657BBA857A0}"/>
              </a:ext>
            </a:extLst>
          </p:cNvPr>
          <p:cNvSpPr>
            <a:spLocks noGrp="1"/>
          </p:cNvSpPr>
          <p:nvPr>
            <p:ph type="dt" sz="half" idx="10"/>
          </p:nvPr>
        </p:nvSpPr>
        <p:spPr/>
        <p:txBody>
          <a:bodyPr/>
          <a:lstStyle/>
          <a:p>
            <a:fld id="{530540E6-F14C-409B-84D2-1CDBABCFF959}" type="datetime1">
              <a:rPr lang="en-US" smtClean="0"/>
              <a:t>1/24/2025</a:t>
            </a:fld>
            <a:endParaRPr lang="en-US"/>
          </a:p>
        </p:txBody>
      </p:sp>
      <p:sp>
        <p:nvSpPr>
          <p:cNvPr id="13" name="Footer Placeholder 12">
            <a:extLst>
              <a:ext uri="{FF2B5EF4-FFF2-40B4-BE49-F238E27FC236}">
                <a16:creationId xmlns:a16="http://schemas.microsoft.com/office/drawing/2014/main" id="{B5E5787D-5D68-BE1C-9138-F1EB6168BDDD}"/>
              </a:ext>
            </a:extLst>
          </p:cNvPr>
          <p:cNvSpPr>
            <a:spLocks noGrp="1"/>
          </p:cNvSpPr>
          <p:nvPr>
            <p:ph type="ftr" sz="quarter" idx="11"/>
          </p:nvPr>
        </p:nvSpPr>
        <p:spPr/>
        <p:txBody>
          <a:bodyPr/>
          <a:lstStyle/>
          <a:p>
            <a:r>
              <a:rPr lang="en-US"/>
              <a:t>Drugs and Disease S2025 - Lecture 2</a:t>
            </a:r>
          </a:p>
        </p:txBody>
      </p:sp>
      <p:sp>
        <p:nvSpPr>
          <p:cNvPr id="14" name="Slide Number Placeholder 13">
            <a:extLst>
              <a:ext uri="{FF2B5EF4-FFF2-40B4-BE49-F238E27FC236}">
                <a16:creationId xmlns:a16="http://schemas.microsoft.com/office/drawing/2014/main" id="{F2AE8970-A43C-C007-E2F0-784A3DACE164}"/>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802659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ure 4-04"/>
          <p:cNvPicPr>
            <a:picLocks noChangeAspect="1" noChangeArrowheads="1"/>
          </p:cNvPicPr>
          <p:nvPr/>
        </p:nvPicPr>
        <p:blipFill rotWithShape="1">
          <a:blip r:embed="rId5">
            <a:extLst>
              <a:ext uri="{28A0092B-C50C-407E-A947-70E740481C1C}">
                <a14:useLocalDpi xmlns:a14="http://schemas.microsoft.com/office/drawing/2010/main" val="0"/>
              </a:ext>
            </a:extLst>
          </a:blip>
          <a:srcRect l="28662" t="53764" r="31928"/>
          <a:stretch/>
        </p:blipFill>
        <p:spPr bwMode="auto">
          <a:xfrm>
            <a:off x="1404605" y="4488009"/>
            <a:ext cx="2828819" cy="237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481" y="930794"/>
            <a:ext cx="4268775" cy="4170052"/>
          </a:xfrm>
          <a:prstGeom prst="rect">
            <a:avLst/>
          </a:prstGeom>
        </p:spPr>
        <p:txBody>
          <a:bodyPr wrap="square">
            <a:spAutoFit/>
          </a:bodyPr>
          <a:lstStyle/>
          <a:p>
            <a:pPr marL="285744" indent="-285744">
              <a:spcBef>
                <a:spcPct val="15000"/>
              </a:spcBef>
              <a:buFont typeface="Arial" panose="020B0604020202020204" pitchFamily="34" charset="0"/>
              <a:buChar char="•"/>
            </a:pPr>
            <a:r>
              <a:rPr lang="en-US" dirty="0" err="1">
                <a:latin typeface="Arial" panose="020B0604020202020204" pitchFamily="34" charset="0"/>
              </a:rPr>
              <a:t>VdW</a:t>
            </a:r>
            <a:r>
              <a:rPr lang="en-US" dirty="0">
                <a:latin typeface="Arial" panose="020B0604020202020204" pitchFamily="34" charset="0"/>
              </a:rPr>
              <a:t> are weak electrostatic interactions between side chains due to temporary (fluctuating) charges.</a:t>
            </a:r>
          </a:p>
          <a:p>
            <a:pPr marL="285744" indent="-285744">
              <a:spcBef>
                <a:spcPct val="15000"/>
              </a:spcBef>
              <a:buFont typeface="Arial" panose="020B0604020202020204" pitchFamily="34" charset="0"/>
              <a:buChar char="•"/>
            </a:pPr>
            <a:r>
              <a:rPr lang="en-US" dirty="0">
                <a:latin typeface="Arial" panose="020B0604020202020204" pitchFamily="34" charset="0"/>
              </a:rPr>
              <a:t>Attractive from long distance</a:t>
            </a:r>
          </a:p>
          <a:p>
            <a:pPr marL="285744" indent="-285744">
              <a:spcBef>
                <a:spcPct val="15000"/>
              </a:spcBef>
              <a:buFont typeface="Arial" panose="020B0604020202020204" pitchFamily="34" charset="0"/>
              <a:buChar char="•"/>
            </a:pPr>
            <a:r>
              <a:rPr lang="en-US" dirty="0">
                <a:latin typeface="Arial" panose="020B0604020202020204" pitchFamily="34" charset="0"/>
              </a:rPr>
              <a:t>Distance at lowest energy is at the van der Waals radii of the atoms.</a:t>
            </a:r>
          </a:p>
          <a:p>
            <a:pPr marL="285744" indent="-285744">
              <a:spcBef>
                <a:spcPct val="15000"/>
              </a:spcBef>
              <a:buFont typeface="Arial" panose="020B0604020202020204" pitchFamily="34" charset="0"/>
              <a:buChar char="•"/>
            </a:pPr>
            <a:r>
              <a:rPr lang="en-US" dirty="0">
                <a:latin typeface="Arial" panose="020B0604020202020204" pitchFamily="34" charset="0"/>
              </a:rPr>
              <a:t>Optimized in the core of folded proteins by “knobs fitting into holes”</a:t>
            </a:r>
          </a:p>
          <a:p>
            <a:pPr marL="285744" indent="-285744">
              <a:spcBef>
                <a:spcPct val="15000"/>
              </a:spcBef>
              <a:buFont typeface="Arial" panose="020B0604020202020204" pitchFamily="34" charset="0"/>
              <a:buChar char="•"/>
            </a:pPr>
            <a:r>
              <a:rPr lang="en-US" dirty="0">
                <a:latin typeface="Arial" panose="020B0604020202020204" pitchFamily="34" charset="0"/>
              </a:rPr>
              <a:t>Strength proportional to contact area.</a:t>
            </a:r>
          </a:p>
          <a:p>
            <a:pPr>
              <a:spcBef>
                <a:spcPct val="15000"/>
              </a:spcBef>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1754A239-372C-4874-AE5C-D1254B779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742" y="893497"/>
            <a:ext cx="2647339" cy="2587172"/>
          </a:xfrm>
          <a:prstGeom prst="rect">
            <a:avLst/>
          </a:prstGeom>
        </p:spPr>
      </p:pic>
      <p:pic>
        <p:nvPicPr>
          <p:cNvPr id="8" name="Picture 7">
            <a:extLst>
              <a:ext uri="{FF2B5EF4-FFF2-40B4-BE49-F238E27FC236}">
                <a16:creationId xmlns:a16="http://schemas.microsoft.com/office/drawing/2014/main" id="{161BA563-E903-4A55-88A3-65A81E15B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8887" y="3545830"/>
            <a:ext cx="3789139" cy="2652395"/>
          </a:xfrm>
          <a:prstGeom prst="rect">
            <a:avLst/>
          </a:prstGeom>
        </p:spPr>
      </p:pic>
      <p:sp>
        <p:nvSpPr>
          <p:cNvPr id="3" name="TextBox 2">
            <a:extLst>
              <a:ext uri="{FF2B5EF4-FFF2-40B4-BE49-F238E27FC236}">
                <a16:creationId xmlns:a16="http://schemas.microsoft.com/office/drawing/2014/main" id="{EE0F3F73-7E39-4360-844E-DF8A0740EED9}"/>
              </a:ext>
            </a:extLst>
          </p:cNvPr>
          <p:cNvSpPr txBox="1"/>
          <p:nvPr/>
        </p:nvSpPr>
        <p:spPr>
          <a:xfrm>
            <a:off x="2682084" y="305117"/>
            <a:ext cx="9756261" cy="523220"/>
          </a:xfrm>
          <a:prstGeom prst="rect">
            <a:avLst/>
          </a:prstGeom>
          <a:noFill/>
        </p:spPr>
        <p:txBody>
          <a:bodyPr wrap="none" rtlCol="0">
            <a:spAutoFit/>
          </a:bodyPr>
          <a:lstStyle/>
          <a:p>
            <a:r>
              <a:rPr lang="en-US" sz="2800" dirty="0">
                <a:latin typeface="Arial" panose="020B0604020202020204" pitchFamily="34" charset="0"/>
              </a:rPr>
              <a:t>Van der Waals (</a:t>
            </a:r>
            <a:r>
              <a:rPr lang="en-US" sz="2800" dirty="0" err="1">
                <a:latin typeface="Arial" panose="020B0604020202020204" pitchFamily="34" charset="0"/>
              </a:rPr>
              <a:t>VdW</a:t>
            </a:r>
            <a:r>
              <a:rPr lang="en-US" sz="2800" dirty="0">
                <a:latin typeface="Arial" panose="020B0604020202020204" pitchFamily="34" charset="0"/>
              </a:rPr>
              <a:t>) interactions Stabilize the Folded State</a:t>
            </a:r>
          </a:p>
        </p:txBody>
      </p:sp>
      <p:pic>
        <p:nvPicPr>
          <p:cNvPr id="10" name="core">
            <a:hlinkClick r:id="" action="ppaction://media"/>
            <a:extLst>
              <a:ext uri="{FF2B5EF4-FFF2-40B4-BE49-F238E27FC236}">
                <a16:creationId xmlns:a16="http://schemas.microsoft.com/office/drawing/2014/main" id="{BFF07ECA-8DFD-45BC-9B8D-3861449C08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12129" y="1296434"/>
            <a:ext cx="3339728" cy="4498791"/>
          </a:xfrm>
          <a:prstGeom prst="rect">
            <a:avLst/>
          </a:prstGeom>
        </p:spPr>
      </p:pic>
      <p:sp>
        <p:nvSpPr>
          <p:cNvPr id="9" name="Date Placeholder 8">
            <a:extLst>
              <a:ext uri="{FF2B5EF4-FFF2-40B4-BE49-F238E27FC236}">
                <a16:creationId xmlns:a16="http://schemas.microsoft.com/office/drawing/2014/main" id="{C86FA5D6-BF92-56DC-8CAE-16661936E68B}"/>
              </a:ext>
            </a:extLst>
          </p:cNvPr>
          <p:cNvSpPr>
            <a:spLocks noGrp="1"/>
          </p:cNvSpPr>
          <p:nvPr>
            <p:ph type="dt" sz="half" idx="10"/>
          </p:nvPr>
        </p:nvSpPr>
        <p:spPr/>
        <p:txBody>
          <a:bodyPr/>
          <a:lstStyle/>
          <a:p>
            <a:fld id="{1DA7671E-F670-44CA-AA37-2BD340BC91A6}" type="datetime1">
              <a:rPr lang="en-US" smtClean="0"/>
              <a:t>1/24/2025</a:t>
            </a:fld>
            <a:endParaRPr lang="en-US"/>
          </a:p>
        </p:txBody>
      </p:sp>
      <p:sp>
        <p:nvSpPr>
          <p:cNvPr id="11" name="Footer Placeholder 10">
            <a:extLst>
              <a:ext uri="{FF2B5EF4-FFF2-40B4-BE49-F238E27FC236}">
                <a16:creationId xmlns:a16="http://schemas.microsoft.com/office/drawing/2014/main" id="{68C7EDC3-D99A-7CF4-3184-4AAEC986AD2D}"/>
              </a:ext>
            </a:extLst>
          </p:cNvPr>
          <p:cNvSpPr>
            <a:spLocks noGrp="1"/>
          </p:cNvSpPr>
          <p:nvPr>
            <p:ph type="ftr" sz="quarter" idx="11"/>
          </p:nvPr>
        </p:nvSpPr>
        <p:spPr/>
        <p:txBody>
          <a:bodyPr/>
          <a:lstStyle/>
          <a:p>
            <a:r>
              <a:rPr lang="en-US"/>
              <a:t>Drugs and Disease S2025 - Lecture 2</a:t>
            </a:r>
          </a:p>
        </p:txBody>
      </p:sp>
      <p:sp>
        <p:nvSpPr>
          <p:cNvPr id="12" name="Slide Number Placeholder 11">
            <a:extLst>
              <a:ext uri="{FF2B5EF4-FFF2-40B4-BE49-F238E27FC236}">
                <a16:creationId xmlns:a16="http://schemas.microsoft.com/office/drawing/2014/main" id="{C75CA0EC-35B7-D3C8-E19D-996A87002A82}"/>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12025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E4622-F67B-4D5A-8283-8029ABB9B2C8}"/>
              </a:ext>
            </a:extLst>
          </p:cNvPr>
          <p:cNvSpPr/>
          <p:nvPr/>
        </p:nvSpPr>
        <p:spPr>
          <a:xfrm>
            <a:off x="8473281" y="4084637"/>
            <a:ext cx="4179413" cy="2618666"/>
          </a:xfrm>
          <a:prstGeom prst="rect">
            <a:avLst/>
          </a:prstGeom>
        </p:spPr>
        <p:txBody>
          <a:bodyPr wrap="square">
            <a:spAutoFit/>
          </a:bodyPr>
          <a:lstStyle/>
          <a:p>
            <a:pPr>
              <a:spcBef>
                <a:spcPct val="15000"/>
              </a:spcBef>
            </a:pPr>
            <a:r>
              <a:rPr lang="en-US" sz="2052" b="1" dirty="0">
                <a:latin typeface="Arial" panose="020B0604020202020204" pitchFamily="34" charset="0"/>
              </a:rPr>
              <a:t>Hydrophobic interactions</a:t>
            </a:r>
            <a:r>
              <a:rPr lang="en-US" sz="2052" dirty="0">
                <a:latin typeface="Arial" panose="020B0604020202020204" pitchFamily="34" charset="0"/>
              </a:rPr>
              <a:t> within a folded protein increase stability of the folded protein by releasing the ordered water that surrounded exposed non-polar groups in the unfolded protein.  </a:t>
            </a:r>
            <a:r>
              <a:rPr lang="en-US" sz="2052" i="1" dirty="0">
                <a:solidFill>
                  <a:srgbClr val="C00000"/>
                </a:solidFill>
                <a:latin typeface="Arial" panose="020B0604020202020204" pitchFamily="34" charset="0"/>
              </a:rPr>
              <a:t>Folding increases the entropy of the water – favorable.</a:t>
            </a:r>
          </a:p>
        </p:txBody>
      </p:sp>
      <p:sp>
        <p:nvSpPr>
          <p:cNvPr id="2" name="TextBox 1">
            <a:extLst>
              <a:ext uri="{FF2B5EF4-FFF2-40B4-BE49-F238E27FC236}">
                <a16:creationId xmlns:a16="http://schemas.microsoft.com/office/drawing/2014/main" id="{D2D039F6-ABF3-479C-923D-A99D88A78F4C}"/>
              </a:ext>
            </a:extLst>
          </p:cNvPr>
          <p:cNvSpPr txBox="1"/>
          <p:nvPr/>
        </p:nvSpPr>
        <p:spPr>
          <a:xfrm>
            <a:off x="324604" y="92237"/>
            <a:ext cx="12568277" cy="551241"/>
          </a:xfrm>
          <a:prstGeom prst="rect">
            <a:avLst/>
          </a:prstGeom>
          <a:noFill/>
        </p:spPr>
        <p:txBody>
          <a:bodyPr wrap="square" rtlCol="0">
            <a:spAutoFit/>
          </a:bodyPr>
          <a:lstStyle/>
          <a:p>
            <a:r>
              <a:rPr lang="en-US" sz="2982" dirty="0">
                <a:latin typeface="Arial" panose="020B0604020202020204" pitchFamily="34" charset="0"/>
              </a:rPr>
              <a:t>Hydrophobic Interactions are </a:t>
            </a:r>
            <a:r>
              <a:rPr lang="en-US" sz="2982" dirty="0">
                <a:solidFill>
                  <a:srgbClr val="C00000"/>
                </a:solidFill>
                <a:latin typeface="Arial" panose="020B0604020202020204" pitchFamily="34" charset="0"/>
              </a:rPr>
              <a:t>Critical</a:t>
            </a:r>
            <a:r>
              <a:rPr lang="en-US" sz="2982" dirty="0">
                <a:latin typeface="Arial" panose="020B0604020202020204" pitchFamily="34" charset="0"/>
              </a:rPr>
              <a:t> for Stabilizing the Folded Structure</a:t>
            </a:r>
          </a:p>
        </p:txBody>
      </p:sp>
      <p:sp>
        <p:nvSpPr>
          <p:cNvPr id="11" name="TextBox 10">
            <a:extLst>
              <a:ext uri="{FF2B5EF4-FFF2-40B4-BE49-F238E27FC236}">
                <a16:creationId xmlns:a16="http://schemas.microsoft.com/office/drawing/2014/main" id="{CEFB9615-E553-375E-1898-4975BA88DF7A}"/>
              </a:ext>
            </a:extLst>
          </p:cNvPr>
          <p:cNvSpPr txBox="1"/>
          <p:nvPr/>
        </p:nvSpPr>
        <p:spPr>
          <a:xfrm>
            <a:off x="6568281" y="1335299"/>
            <a:ext cx="2652419" cy="1039708"/>
          </a:xfrm>
          <a:prstGeom prst="rect">
            <a:avLst/>
          </a:prstGeom>
          <a:noFill/>
        </p:spPr>
        <p:txBody>
          <a:bodyPr wrap="square" rtlCol="0">
            <a:spAutoFit/>
          </a:bodyPr>
          <a:lstStyle/>
          <a:p>
            <a:r>
              <a:rPr lang="en-US" sz="2052" dirty="0">
                <a:latin typeface="Arial" panose="020B0604020202020204" pitchFamily="34" charset="0"/>
              </a:rPr>
              <a:t>Ordered water hydrating a non-polar group</a:t>
            </a:r>
          </a:p>
        </p:txBody>
      </p:sp>
      <p:pic>
        <p:nvPicPr>
          <p:cNvPr id="12" name="butane">
            <a:hlinkClick r:id="" action="ppaction://media"/>
            <a:extLst>
              <a:ext uri="{FF2B5EF4-FFF2-40B4-BE49-F238E27FC236}">
                <a16:creationId xmlns:a16="http://schemas.microsoft.com/office/drawing/2014/main" id="{60604845-CF6A-5187-54F8-1348D5DFE8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161" t="22323" r="27047" b="22316"/>
          <a:stretch/>
        </p:blipFill>
        <p:spPr>
          <a:xfrm>
            <a:off x="9299078" y="1133765"/>
            <a:ext cx="3234087" cy="2646072"/>
          </a:xfrm>
          <a:prstGeom prst="rect">
            <a:avLst/>
          </a:prstGeom>
        </p:spPr>
      </p:pic>
      <p:graphicFrame>
        <p:nvGraphicFramePr>
          <p:cNvPr id="7" name="Object 6">
            <a:extLst>
              <a:ext uri="{FF2B5EF4-FFF2-40B4-BE49-F238E27FC236}">
                <a16:creationId xmlns:a16="http://schemas.microsoft.com/office/drawing/2014/main" id="{901AA715-A8C9-D5F1-16F2-AA9D25769715}"/>
              </a:ext>
            </a:extLst>
          </p:cNvPr>
          <p:cNvGraphicFramePr>
            <a:graphicFrameLocks noChangeAspect="1"/>
          </p:cNvGraphicFramePr>
          <p:nvPr>
            <p:extLst>
              <p:ext uri="{D42A27DB-BD31-4B8C-83A1-F6EECF244321}">
                <p14:modId xmlns:p14="http://schemas.microsoft.com/office/powerpoint/2010/main" val="4264019034"/>
              </p:ext>
            </p:extLst>
          </p:nvPr>
        </p:nvGraphicFramePr>
        <p:xfrm>
          <a:off x="470089" y="3140570"/>
          <a:ext cx="4588414" cy="2471725"/>
        </p:xfrm>
        <a:graphic>
          <a:graphicData uri="http://schemas.openxmlformats.org/presentationml/2006/ole">
            <mc:AlternateContent xmlns:mc="http://schemas.openxmlformats.org/markup-compatibility/2006">
              <mc:Choice xmlns:v="urn:schemas-microsoft-com:vml" Requires="v">
                <p:oleObj name="MDLDrawObject Class" r:id="rId6" imgW="9114408" imgH="4904652" progId="MDLDrawOLE.MDLDrawObject.1">
                  <p:embed/>
                </p:oleObj>
              </mc:Choice>
              <mc:Fallback>
                <p:oleObj name="MDLDrawObject Class" r:id="rId6" imgW="9114408" imgH="4904652" progId="MDLDrawOLE.MDLDrawObject.1">
                  <p:embed/>
                  <p:pic>
                    <p:nvPicPr>
                      <p:cNvPr id="7" name="Object 6">
                        <a:extLst>
                          <a:ext uri="{FF2B5EF4-FFF2-40B4-BE49-F238E27FC236}">
                            <a16:creationId xmlns:a16="http://schemas.microsoft.com/office/drawing/2014/main" id="{901AA715-A8C9-D5F1-16F2-AA9D25769715}"/>
                          </a:ext>
                        </a:extLst>
                      </p:cNvPr>
                      <p:cNvPicPr/>
                      <p:nvPr/>
                    </p:nvPicPr>
                    <p:blipFill>
                      <a:blip r:embed="rId7"/>
                      <a:stretch>
                        <a:fillRect/>
                      </a:stretch>
                    </p:blipFill>
                    <p:spPr>
                      <a:xfrm>
                        <a:off x="470089" y="3140570"/>
                        <a:ext cx="4588414" cy="2471725"/>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08D024C4-7299-5EEC-E6B2-02A4239D11E8}"/>
              </a:ext>
            </a:extLst>
          </p:cNvPr>
          <p:cNvPicPr>
            <a:picLocks noChangeAspect="1"/>
          </p:cNvPicPr>
          <p:nvPr/>
        </p:nvPicPr>
        <p:blipFill>
          <a:blip r:embed="rId8"/>
          <a:stretch>
            <a:fillRect/>
          </a:stretch>
        </p:blipFill>
        <p:spPr>
          <a:xfrm>
            <a:off x="324604" y="1377604"/>
            <a:ext cx="5183521" cy="1754891"/>
          </a:xfrm>
          <a:prstGeom prst="rect">
            <a:avLst/>
          </a:prstGeom>
        </p:spPr>
      </p:pic>
      <p:sp>
        <p:nvSpPr>
          <p:cNvPr id="15" name="TextBox 14">
            <a:extLst>
              <a:ext uri="{FF2B5EF4-FFF2-40B4-BE49-F238E27FC236}">
                <a16:creationId xmlns:a16="http://schemas.microsoft.com/office/drawing/2014/main" id="{FC34B481-CB13-ED42-B38F-892015CC4FC0}"/>
              </a:ext>
            </a:extLst>
          </p:cNvPr>
          <p:cNvSpPr txBox="1"/>
          <p:nvPr/>
        </p:nvSpPr>
        <p:spPr>
          <a:xfrm>
            <a:off x="162302" y="891807"/>
            <a:ext cx="2601994" cy="420115"/>
          </a:xfrm>
          <a:prstGeom prst="rect">
            <a:avLst/>
          </a:prstGeom>
          <a:noFill/>
        </p:spPr>
        <p:txBody>
          <a:bodyPr wrap="none" rtlCol="0">
            <a:spAutoFit/>
          </a:bodyPr>
          <a:lstStyle/>
          <a:p>
            <a:r>
              <a:rPr lang="en-US" sz="2130" dirty="0">
                <a:latin typeface="Arial" panose="020B0604020202020204" pitchFamily="34" charset="0"/>
              </a:rPr>
              <a:t>Energy and Entropy</a:t>
            </a:r>
          </a:p>
        </p:txBody>
      </p:sp>
      <p:sp>
        <p:nvSpPr>
          <p:cNvPr id="3" name="Date Placeholder 2">
            <a:extLst>
              <a:ext uri="{FF2B5EF4-FFF2-40B4-BE49-F238E27FC236}">
                <a16:creationId xmlns:a16="http://schemas.microsoft.com/office/drawing/2014/main" id="{CC64B2D8-72D1-05DC-A057-E9D877ABF85F}"/>
              </a:ext>
            </a:extLst>
          </p:cNvPr>
          <p:cNvSpPr>
            <a:spLocks noGrp="1"/>
          </p:cNvSpPr>
          <p:nvPr>
            <p:ph type="dt" sz="half" idx="10"/>
          </p:nvPr>
        </p:nvSpPr>
        <p:spPr/>
        <p:txBody>
          <a:bodyPr/>
          <a:lstStyle/>
          <a:p>
            <a:fld id="{DB6B2E38-7C6A-4DC8-B80E-AC74F774792E}" type="datetime1">
              <a:rPr lang="en-US" smtClean="0"/>
              <a:t>1/24/2025</a:t>
            </a:fld>
            <a:endParaRPr lang="en-US"/>
          </a:p>
        </p:txBody>
      </p:sp>
      <p:sp>
        <p:nvSpPr>
          <p:cNvPr id="4" name="Footer Placeholder 3">
            <a:extLst>
              <a:ext uri="{FF2B5EF4-FFF2-40B4-BE49-F238E27FC236}">
                <a16:creationId xmlns:a16="http://schemas.microsoft.com/office/drawing/2014/main" id="{7B9C209A-BFDF-8766-70EF-162A3107D78C}"/>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836864DD-ADD4-1B6A-DE99-F8CE10F95033}"/>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370468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8CF9C-75A6-4950-8022-4CBC24194EE8}"/>
              </a:ext>
            </a:extLst>
          </p:cNvPr>
          <p:cNvSpPr txBox="1"/>
          <p:nvPr/>
        </p:nvSpPr>
        <p:spPr>
          <a:xfrm>
            <a:off x="3512470" y="57143"/>
            <a:ext cx="8637208" cy="551241"/>
          </a:xfrm>
          <a:prstGeom prst="rect">
            <a:avLst/>
          </a:prstGeom>
          <a:noFill/>
        </p:spPr>
        <p:txBody>
          <a:bodyPr wrap="square" rtlCol="0">
            <a:spAutoFit/>
          </a:bodyPr>
          <a:lstStyle/>
          <a:p>
            <a:r>
              <a:rPr lang="en-US" sz="2982" dirty="0">
                <a:latin typeface="Arial" panose="020B0604020202020204" pitchFamily="34" charset="0"/>
              </a:rPr>
              <a:t>Fold Depends on Amino Acid Sequence</a:t>
            </a:r>
          </a:p>
        </p:txBody>
      </p:sp>
      <p:graphicFrame>
        <p:nvGraphicFramePr>
          <p:cNvPr id="5" name="Object 4">
            <a:extLst>
              <a:ext uri="{FF2B5EF4-FFF2-40B4-BE49-F238E27FC236}">
                <a16:creationId xmlns:a16="http://schemas.microsoft.com/office/drawing/2014/main" id="{1B588BEF-7962-4E49-9A2B-48FFCD06ECB2}"/>
              </a:ext>
            </a:extLst>
          </p:cNvPr>
          <p:cNvGraphicFramePr>
            <a:graphicFrameLocks noChangeAspect="1"/>
          </p:cNvGraphicFramePr>
          <p:nvPr/>
        </p:nvGraphicFramePr>
        <p:xfrm>
          <a:off x="2834481" y="1459163"/>
          <a:ext cx="6787098" cy="1009651"/>
        </p:xfrm>
        <a:graphic>
          <a:graphicData uri="http://schemas.openxmlformats.org/presentationml/2006/ole">
            <mc:AlternateContent xmlns:mc="http://schemas.openxmlformats.org/markup-compatibility/2006">
              <mc:Choice xmlns:v="urn:schemas-microsoft-com:vml" Requires="v">
                <p:oleObj name="MDLDrawObject Class" r:id="rId3" imgW="5847425" imgH="866709" progId="MDLDrawOLE.MDLDrawObject.1">
                  <p:embed/>
                </p:oleObj>
              </mc:Choice>
              <mc:Fallback>
                <p:oleObj name="MDLDrawObject Class" r:id="rId3" imgW="5847425" imgH="866709" progId="MDLDrawOLE.MDLDrawObject.1">
                  <p:embed/>
                  <p:pic>
                    <p:nvPicPr>
                      <p:cNvPr id="5" name="Object 4">
                        <a:extLst>
                          <a:ext uri="{FF2B5EF4-FFF2-40B4-BE49-F238E27FC236}">
                            <a16:creationId xmlns:a16="http://schemas.microsoft.com/office/drawing/2014/main" id="{1B588BEF-7962-4E49-9A2B-48FFCD06ECB2}"/>
                          </a:ext>
                        </a:extLst>
                      </p:cNvPr>
                      <p:cNvPicPr>
                        <a:picLocks noChangeAspect="1" noChangeArrowheads="1"/>
                      </p:cNvPicPr>
                      <p:nvPr/>
                    </p:nvPicPr>
                    <p:blipFill>
                      <a:blip r:embed="rId4"/>
                      <a:srcRect/>
                      <a:stretch>
                        <a:fillRect/>
                      </a:stretch>
                    </p:blipFill>
                    <p:spPr bwMode="auto">
                      <a:xfrm>
                        <a:off x="2834481" y="1459163"/>
                        <a:ext cx="6787098" cy="1009651"/>
                      </a:xfrm>
                      <a:prstGeom prst="rect">
                        <a:avLst/>
                      </a:prstGeom>
                      <a:noFill/>
                      <a:ln>
                        <a:noFill/>
                      </a:ln>
                    </p:spPr>
                  </p:pic>
                </p:oleObj>
              </mc:Fallback>
            </mc:AlternateContent>
          </a:graphicData>
        </a:graphic>
      </p:graphicFrame>
      <p:sp>
        <p:nvSpPr>
          <p:cNvPr id="6" name="TextBox 5">
            <a:extLst>
              <a:ext uri="{FF2B5EF4-FFF2-40B4-BE49-F238E27FC236}">
                <a16:creationId xmlns:a16="http://schemas.microsoft.com/office/drawing/2014/main" id="{423D2C84-0056-4F66-8B0F-0D2D400B51FA}"/>
              </a:ext>
            </a:extLst>
          </p:cNvPr>
          <p:cNvSpPr txBox="1"/>
          <p:nvPr/>
        </p:nvSpPr>
        <p:spPr>
          <a:xfrm>
            <a:off x="1615281" y="884237"/>
            <a:ext cx="9446868" cy="420115"/>
          </a:xfrm>
          <a:prstGeom prst="rect">
            <a:avLst/>
          </a:prstGeom>
          <a:noFill/>
        </p:spPr>
        <p:txBody>
          <a:bodyPr wrap="square" rtlCol="0">
            <a:spAutoFit/>
          </a:bodyPr>
          <a:lstStyle/>
          <a:p>
            <a:r>
              <a:rPr lang="en-US" sz="2130" dirty="0">
                <a:latin typeface="Arial" panose="020B0604020202020204" pitchFamily="34" charset="0"/>
              </a:rPr>
              <a:t>The </a:t>
            </a:r>
            <a:r>
              <a:rPr lang="en-US" sz="2130" i="1" dirty="0">
                <a:latin typeface="Arial" panose="020B0604020202020204" pitchFamily="34" charset="0"/>
              </a:rPr>
              <a:t>position</a:t>
            </a:r>
            <a:r>
              <a:rPr lang="en-US" sz="2130" dirty="0">
                <a:latin typeface="Arial" panose="020B0604020202020204" pitchFamily="34" charset="0"/>
              </a:rPr>
              <a:t> of non-polar residues (filled circles) mostly affects the final fold:</a:t>
            </a:r>
          </a:p>
        </p:txBody>
      </p:sp>
      <p:sp>
        <p:nvSpPr>
          <p:cNvPr id="7" name="Date Placeholder 6">
            <a:extLst>
              <a:ext uri="{FF2B5EF4-FFF2-40B4-BE49-F238E27FC236}">
                <a16:creationId xmlns:a16="http://schemas.microsoft.com/office/drawing/2014/main" id="{363DFAF2-2959-AA42-5722-98F6EEAAA97D}"/>
              </a:ext>
            </a:extLst>
          </p:cNvPr>
          <p:cNvSpPr>
            <a:spLocks noGrp="1"/>
          </p:cNvSpPr>
          <p:nvPr>
            <p:ph type="dt" sz="half" idx="10"/>
          </p:nvPr>
        </p:nvSpPr>
        <p:spPr/>
        <p:txBody>
          <a:bodyPr/>
          <a:lstStyle/>
          <a:p>
            <a:fld id="{6818AAA9-A5B4-4BB3-A981-E3B5FB02ADBF}" type="datetime1">
              <a:rPr lang="en-US" smtClean="0"/>
              <a:t>1/24/2025</a:t>
            </a:fld>
            <a:endParaRPr lang="en-US"/>
          </a:p>
        </p:txBody>
      </p:sp>
      <p:sp>
        <p:nvSpPr>
          <p:cNvPr id="8" name="Footer Placeholder 7">
            <a:extLst>
              <a:ext uri="{FF2B5EF4-FFF2-40B4-BE49-F238E27FC236}">
                <a16:creationId xmlns:a16="http://schemas.microsoft.com/office/drawing/2014/main" id="{C81B241A-FE78-967A-3A08-B607C14B7ED1}"/>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81EC33F4-B1EF-8286-E78F-228A8379AD40}"/>
              </a:ext>
            </a:extLst>
          </p:cNvPr>
          <p:cNvSpPr>
            <a:spLocks noGrp="1"/>
          </p:cNvSpPr>
          <p:nvPr>
            <p:ph type="sldNum" sz="quarter" idx="12"/>
          </p:nvPr>
        </p:nvSpPr>
        <p:spPr/>
        <p:txBody>
          <a:bodyPr/>
          <a:lstStyle/>
          <a:p>
            <a:fld id="{DC3BB032-4020-48F4-953B-341806DC4A2B}" type="slidenum">
              <a:rPr lang="en-US" smtClean="0"/>
              <a:t>23</a:t>
            </a:fld>
            <a:endParaRPr lang="en-US"/>
          </a:p>
        </p:txBody>
      </p:sp>
      <p:sp>
        <p:nvSpPr>
          <p:cNvPr id="13" name="object 82">
            <a:extLst>
              <a:ext uri="{FF2B5EF4-FFF2-40B4-BE49-F238E27FC236}">
                <a16:creationId xmlns:a16="http://schemas.microsoft.com/office/drawing/2014/main" id="{268E6531-2CDD-3DFB-318A-7AE08C6B8CAB}"/>
              </a:ext>
            </a:extLst>
          </p:cNvPr>
          <p:cNvSpPr txBox="1"/>
          <p:nvPr/>
        </p:nvSpPr>
        <p:spPr>
          <a:xfrm>
            <a:off x="412371" y="2789237"/>
            <a:ext cx="3071637" cy="3080535"/>
          </a:xfrm>
          <a:prstGeom prst="rect">
            <a:avLst/>
          </a:prstGeom>
        </p:spPr>
        <p:txBody>
          <a:bodyPr vert="horz" wrap="square" lIns="0" tIns="78943" rIns="0" bIns="0" rtlCol="0">
            <a:spAutoFit/>
          </a:bodyPr>
          <a:lstStyle/>
          <a:p>
            <a:pPr marL="12631">
              <a:spcBef>
                <a:spcPts val="621"/>
              </a:spcBef>
            </a:pPr>
            <a:r>
              <a:rPr sz="2000" i="1" dirty="0">
                <a:solidFill>
                  <a:srgbClr val="00B0F0"/>
                </a:solidFill>
                <a:latin typeface="Arial" panose="020B0604020202020204" pitchFamily="34" charset="0"/>
                <a:cs typeface="Arial" panose="020B0604020202020204" pitchFamily="34" charset="0"/>
              </a:rPr>
              <a:t>Which is more </a:t>
            </a:r>
            <a:r>
              <a:rPr sz="2000" i="1" spc="-5" dirty="0">
                <a:solidFill>
                  <a:srgbClr val="00B0F0"/>
                </a:solidFill>
                <a:latin typeface="Arial" panose="020B0604020202020204" pitchFamily="34" charset="0"/>
                <a:cs typeface="Arial" panose="020B0604020202020204" pitchFamily="34" charset="0"/>
              </a:rPr>
              <a:t>stable</a:t>
            </a:r>
            <a:r>
              <a:rPr lang="en-US" sz="2000" i="1" spc="-5" dirty="0">
                <a:solidFill>
                  <a:srgbClr val="00B0F0"/>
                </a:solidFill>
                <a:latin typeface="Arial" panose="020B0604020202020204" pitchFamily="34" charset="0"/>
                <a:cs typeface="Arial" panose="020B0604020202020204" pitchFamily="34" charset="0"/>
              </a:rPr>
              <a:t> fold?</a:t>
            </a:r>
          </a:p>
          <a:p>
            <a:pPr marL="502018" lvl="1">
              <a:spcBef>
                <a:spcPts val="621"/>
              </a:spcBef>
            </a:pPr>
            <a:r>
              <a:rPr lang="en-US" sz="2000" i="1" spc="-5" dirty="0">
                <a:solidFill>
                  <a:srgbClr val="00B0F0"/>
                </a:solidFill>
                <a:latin typeface="Arial" panose="020B0604020202020204" pitchFamily="34" charset="0"/>
                <a:cs typeface="Arial" panose="020B0604020202020204" pitchFamily="34" charset="0"/>
              </a:rPr>
              <a:t>A</a:t>
            </a:r>
          </a:p>
          <a:p>
            <a:pPr marL="502018" lvl="1">
              <a:spcBef>
                <a:spcPts val="621"/>
              </a:spcBef>
            </a:pPr>
            <a:r>
              <a:rPr lang="en-US" sz="2000" i="1" spc="-5" dirty="0">
                <a:solidFill>
                  <a:srgbClr val="00B0F0"/>
                </a:solidFill>
                <a:latin typeface="Arial" panose="020B0604020202020204" pitchFamily="34" charset="0"/>
                <a:cs typeface="Arial" panose="020B0604020202020204" pitchFamily="34" charset="0"/>
              </a:rPr>
              <a:t>B</a:t>
            </a:r>
          </a:p>
          <a:p>
            <a:pPr marL="502018" lvl="1">
              <a:spcBef>
                <a:spcPts val="621"/>
              </a:spcBef>
            </a:pPr>
            <a:r>
              <a:rPr lang="en-US" sz="2000" i="1" spc="-5" dirty="0">
                <a:solidFill>
                  <a:srgbClr val="00B0F0"/>
                </a:solidFill>
                <a:latin typeface="Arial" panose="020B0604020202020204" pitchFamily="34" charset="0"/>
                <a:cs typeface="Arial" panose="020B0604020202020204" pitchFamily="34" charset="0"/>
              </a:rPr>
              <a:t>C</a:t>
            </a:r>
          </a:p>
          <a:p>
            <a:pPr marL="12631">
              <a:spcBef>
                <a:spcPts val="621"/>
              </a:spcBef>
            </a:pPr>
            <a:r>
              <a:rPr lang="en-US" sz="2000" i="1" spc="-84" dirty="0">
                <a:solidFill>
                  <a:srgbClr val="00B0F0"/>
                </a:solidFill>
                <a:latin typeface="Arial" panose="020B0604020202020204" pitchFamily="34" charset="0"/>
                <a:cs typeface="Arial" panose="020B0604020202020204" pitchFamily="34" charset="0"/>
              </a:rPr>
              <a:t>Which is the least stable fold?</a:t>
            </a:r>
          </a:p>
          <a:p>
            <a:pPr marL="502018" lvl="1">
              <a:spcBef>
                <a:spcPts val="621"/>
              </a:spcBef>
            </a:pPr>
            <a:r>
              <a:rPr lang="en-US" sz="2000" i="1" spc="-84" dirty="0">
                <a:solidFill>
                  <a:srgbClr val="00B0F0"/>
                </a:solidFill>
                <a:latin typeface="Arial" panose="020B0604020202020204" pitchFamily="34" charset="0"/>
                <a:cs typeface="Arial" panose="020B0604020202020204" pitchFamily="34" charset="0"/>
              </a:rPr>
              <a:t>A</a:t>
            </a:r>
          </a:p>
          <a:p>
            <a:pPr marL="502018" lvl="1">
              <a:spcBef>
                <a:spcPts val="621"/>
              </a:spcBef>
            </a:pPr>
            <a:r>
              <a:rPr lang="en-US" sz="2000" i="1" spc="-84" dirty="0">
                <a:solidFill>
                  <a:srgbClr val="00B0F0"/>
                </a:solidFill>
                <a:latin typeface="Arial" panose="020B0604020202020204" pitchFamily="34" charset="0"/>
                <a:cs typeface="Arial" panose="020B0604020202020204" pitchFamily="34" charset="0"/>
              </a:rPr>
              <a:t>B</a:t>
            </a:r>
          </a:p>
          <a:p>
            <a:pPr marL="502018" lvl="1">
              <a:spcBef>
                <a:spcPts val="621"/>
              </a:spcBef>
            </a:pPr>
            <a:r>
              <a:rPr lang="en-US" sz="2000" i="1" spc="-84" dirty="0">
                <a:solidFill>
                  <a:srgbClr val="00B0F0"/>
                </a:solidFill>
                <a:latin typeface="Arial" panose="020B0604020202020204" pitchFamily="34" charset="0"/>
                <a:cs typeface="Arial" panose="020B0604020202020204" pitchFamily="34" charset="0"/>
              </a:rPr>
              <a:t>C</a:t>
            </a:r>
          </a:p>
        </p:txBody>
      </p:sp>
      <p:graphicFrame>
        <p:nvGraphicFramePr>
          <p:cNvPr id="14" name="Object 13">
            <a:extLst>
              <a:ext uri="{FF2B5EF4-FFF2-40B4-BE49-F238E27FC236}">
                <a16:creationId xmlns:a16="http://schemas.microsoft.com/office/drawing/2014/main" id="{BFF98281-E67C-9462-08A4-DB98FFF6776A}"/>
              </a:ext>
            </a:extLst>
          </p:cNvPr>
          <p:cNvGraphicFramePr>
            <a:graphicFrameLocks noChangeAspect="1"/>
          </p:cNvGraphicFramePr>
          <p:nvPr/>
        </p:nvGraphicFramePr>
        <p:xfrm>
          <a:off x="5425281" y="2865437"/>
          <a:ext cx="5468938" cy="2813050"/>
        </p:xfrm>
        <a:graphic>
          <a:graphicData uri="http://schemas.openxmlformats.org/presentationml/2006/ole">
            <mc:AlternateContent xmlns:mc="http://schemas.openxmlformats.org/markup-compatibility/2006">
              <mc:Choice xmlns:v="urn:schemas-microsoft-com:vml" Requires="v">
                <p:oleObj name="MDLDrawObject Class" r:id="rId5" imgW="4380834" imgH="2257228" progId="MDLDrawOLE.MDLDrawObject.1">
                  <p:embed/>
                </p:oleObj>
              </mc:Choice>
              <mc:Fallback>
                <p:oleObj name="MDLDrawObject Class" r:id="rId5" imgW="4380834" imgH="2257228" progId="MDLDrawOLE.MDLDrawObject.1">
                  <p:embed/>
                  <p:pic>
                    <p:nvPicPr>
                      <p:cNvPr id="14" name="Object 13">
                        <a:extLst>
                          <a:ext uri="{FF2B5EF4-FFF2-40B4-BE49-F238E27FC236}">
                            <a16:creationId xmlns:a16="http://schemas.microsoft.com/office/drawing/2014/main" id="{BFF98281-E67C-9462-08A4-DB98FFF6776A}"/>
                          </a:ext>
                        </a:extLst>
                      </p:cNvPr>
                      <p:cNvPicPr>
                        <a:picLocks noChangeAspect="1" noChangeArrowheads="1"/>
                      </p:cNvPicPr>
                      <p:nvPr/>
                    </p:nvPicPr>
                    <p:blipFill>
                      <a:blip r:embed="rId6"/>
                      <a:srcRect/>
                      <a:stretch>
                        <a:fillRect/>
                      </a:stretch>
                    </p:blipFill>
                    <p:spPr bwMode="auto">
                      <a:xfrm>
                        <a:off x="5425281" y="2865437"/>
                        <a:ext cx="5468938" cy="2813050"/>
                      </a:xfrm>
                      <a:prstGeom prst="rect">
                        <a:avLst/>
                      </a:prstGeom>
                      <a:noFill/>
                    </p:spPr>
                  </p:pic>
                </p:oleObj>
              </mc:Fallback>
            </mc:AlternateContent>
          </a:graphicData>
        </a:graphic>
      </p:graphicFrame>
      <p:sp>
        <p:nvSpPr>
          <p:cNvPr id="15" name="object 82">
            <a:extLst>
              <a:ext uri="{FF2B5EF4-FFF2-40B4-BE49-F238E27FC236}">
                <a16:creationId xmlns:a16="http://schemas.microsoft.com/office/drawing/2014/main" id="{E6EF658D-1096-FE05-0822-93698F92AE49}"/>
              </a:ext>
            </a:extLst>
          </p:cNvPr>
          <p:cNvSpPr txBox="1"/>
          <p:nvPr/>
        </p:nvSpPr>
        <p:spPr>
          <a:xfrm>
            <a:off x="472281" y="6192689"/>
            <a:ext cx="3071637" cy="387490"/>
          </a:xfrm>
          <a:prstGeom prst="rect">
            <a:avLst/>
          </a:prstGeom>
        </p:spPr>
        <p:txBody>
          <a:bodyPr vert="horz" wrap="square" lIns="0" tIns="78943" rIns="0" bIns="0" rtlCol="0">
            <a:spAutoFit/>
          </a:bodyPr>
          <a:lstStyle/>
          <a:p>
            <a:pPr marL="12631">
              <a:spcBef>
                <a:spcPts val="621"/>
              </a:spcBef>
            </a:pPr>
            <a:r>
              <a:rPr lang="en-US" sz="2000" i="1" dirty="0">
                <a:solidFill>
                  <a:srgbClr val="00B0F0"/>
                </a:solidFill>
                <a:latin typeface="Arial" panose="020B0604020202020204" pitchFamily="34" charset="0"/>
                <a:cs typeface="Arial" panose="020B0604020202020204" pitchFamily="34" charset="0"/>
              </a:rPr>
              <a:t>Why?</a:t>
            </a:r>
            <a:endParaRPr lang="en-US" sz="2000" i="1" spc="-84"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53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F59E35-1412-4A08-B796-F93D7A8DD281}"/>
              </a:ext>
            </a:extLst>
          </p:cNvPr>
          <p:cNvSpPr txBox="1"/>
          <p:nvPr/>
        </p:nvSpPr>
        <p:spPr>
          <a:xfrm flipH="1">
            <a:off x="777081" y="265994"/>
            <a:ext cx="11429999" cy="523220"/>
          </a:xfrm>
          <a:prstGeom prst="rect">
            <a:avLst/>
          </a:prstGeom>
          <a:noFill/>
        </p:spPr>
        <p:txBody>
          <a:bodyPr wrap="square" rtlCol="0">
            <a:spAutoFit/>
          </a:bodyPr>
          <a:lstStyle/>
          <a:p>
            <a:r>
              <a:rPr lang="en-US" sz="2800" dirty="0">
                <a:latin typeface="Arial" panose="020B0604020202020204" pitchFamily="34" charset="0"/>
              </a:rPr>
              <a:t>Disulfide Bonds Stabilize Some Proteins Outside the Cell (and body)</a:t>
            </a:r>
          </a:p>
        </p:txBody>
      </p:sp>
      <p:pic>
        <p:nvPicPr>
          <p:cNvPr id="7" name="trypsin">
            <a:hlinkClick r:id="" action="ppaction://media"/>
            <a:extLst>
              <a:ext uri="{FF2B5EF4-FFF2-40B4-BE49-F238E27FC236}">
                <a16:creationId xmlns:a16="http://schemas.microsoft.com/office/drawing/2014/main" id="{86E90723-9854-4F2E-823A-FDD715DAA2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42378" y="834405"/>
            <a:ext cx="3698240" cy="3962400"/>
          </a:xfrm>
          <a:prstGeom prst="rect">
            <a:avLst/>
          </a:prstGeom>
        </p:spPr>
      </p:pic>
      <p:sp>
        <p:nvSpPr>
          <p:cNvPr id="8" name="TextBox 7">
            <a:extLst>
              <a:ext uri="{FF2B5EF4-FFF2-40B4-BE49-F238E27FC236}">
                <a16:creationId xmlns:a16="http://schemas.microsoft.com/office/drawing/2014/main" id="{19E97663-CE7F-42C7-AE82-3D9EB4269EAA}"/>
              </a:ext>
            </a:extLst>
          </p:cNvPr>
          <p:cNvSpPr txBox="1"/>
          <p:nvPr/>
        </p:nvSpPr>
        <p:spPr>
          <a:xfrm>
            <a:off x="6870788" y="5202290"/>
            <a:ext cx="4267200" cy="1278555"/>
          </a:xfrm>
          <a:prstGeom prst="rect">
            <a:avLst/>
          </a:prstGeom>
          <a:noFill/>
        </p:spPr>
        <p:txBody>
          <a:bodyPr wrap="square" rtlCol="0">
            <a:spAutoFit/>
          </a:bodyPr>
          <a:lstStyle/>
          <a:p>
            <a:r>
              <a:rPr lang="en-US" dirty="0">
                <a:latin typeface="Arial" panose="020B0604020202020204" pitchFamily="34" charset="0"/>
              </a:rPr>
              <a:t>Trypsin – a digestive enzyme produced in the pancreas, exported to the small intestine – disulfide bonds within a single chain.</a:t>
            </a:r>
          </a:p>
        </p:txBody>
      </p:sp>
      <p:pic>
        <p:nvPicPr>
          <p:cNvPr id="9" name="Picture 2" descr="Figure 4-26">
            <a:extLst>
              <a:ext uri="{FF2B5EF4-FFF2-40B4-BE49-F238E27FC236}">
                <a16:creationId xmlns:a16="http://schemas.microsoft.com/office/drawing/2014/main" id="{C8C38501-D748-4295-AA46-8C2EBE798996}"/>
              </a:ext>
            </a:extLst>
          </p:cNvPr>
          <p:cNvPicPr>
            <a:picLocks noChangeAspect="1" noChangeArrowheads="1"/>
          </p:cNvPicPr>
          <p:nvPr/>
        </p:nvPicPr>
        <p:blipFill>
          <a:blip r:embed="rId5"/>
          <a:srcRect/>
          <a:stretch>
            <a:fillRect/>
          </a:stretch>
        </p:blipFill>
        <p:spPr bwMode="auto">
          <a:xfrm>
            <a:off x="2257403" y="1128343"/>
            <a:ext cx="4646967" cy="2615755"/>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5FE34B20-F99C-418E-9B42-E4A86D67AFE3}"/>
              </a:ext>
            </a:extLst>
          </p:cNvPr>
          <p:cNvPicPr>
            <a:picLocks noChangeAspect="1"/>
          </p:cNvPicPr>
          <p:nvPr/>
        </p:nvPicPr>
        <p:blipFill rotWithShape="1">
          <a:blip r:embed="rId6"/>
          <a:srcRect l="18000" t="11600" r="16400" b="14800"/>
          <a:stretch/>
        </p:blipFill>
        <p:spPr>
          <a:xfrm>
            <a:off x="2144811" y="3747343"/>
            <a:ext cx="2331435" cy="2615755"/>
          </a:xfrm>
          <a:prstGeom prst="rect">
            <a:avLst/>
          </a:prstGeom>
        </p:spPr>
      </p:pic>
      <p:sp>
        <p:nvSpPr>
          <p:cNvPr id="11" name="TextBox 10">
            <a:extLst>
              <a:ext uri="{FF2B5EF4-FFF2-40B4-BE49-F238E27FC236}">
                <a16:creationId xmlns:a16="http://schemas.microsoft.com/office/drawing/2014/main" id="{B8C82D21-211B-4962-8FD1-E56DD6615C11}"/>
              </a:ext>
            </a:extLst>
          </p:cNvPr>
          <p:cNvSpPr txBox="1"/>
          <p:nvPr/>
        </p:nvSpPr>
        <p:spPr>
          <a:xfrm>
            <a:off x="3979776" y="5620251"/>
            <a:ext cx="2129012" cy="982000"/>
          </a:xfrm>
          <a:prstGeom prst="rect">
            <a:avLst/>
          </a:prstGeom>
          <a:noFill/>
        </p:spPr>
        <p:txBody>
          <a:bodyPr wrap="square" rtlCol="0">
            <a:spAutoFit/>
          </a:bodyPr>
          <a:lstStyle/>
          <a:p>
            <a:r>
              <a:rPr lang="en-US" dirty="0">
                <a:latin typeface="Arial" panose="020B0604020202020204" pitchFamily="34" charset="0"/>
              </a:rPr>
              <a:t>Human Insulin – interchain disulfide bonds</a:t>
            </a:r>
          </a:p>
        </p:txBody>
      </p:sp>
      <p:sp>
        <p:nvSpPr>
          <p:cNvPr id="5" name="Date Placeholder 4">
            <a:extLst>
              <a:ext uri="{FF2B5EF4-FFF2-40B4-BE49-F238E27FC236}">
                <a16:creationId xmlns:a16="http://schemas.microsoft.com/office/drawing/2014/main" id="{2A6F6258-7462-A5D6-4C8D-D7FB40ECA591}"/>
              </a:ext>
            </a:extLst>
          </p:cNvPr>
          <p:cNvSpPr>
            <a:spLocks noGrp="1"/>
          </p:cNvSpPr>
          <p:nvPr>
            <p:ph type="dt" sz="half" idx="10"/>
          </p:nvPr>
        </p:nvSpPr>
        <p:spPr/>
        <p:txBody>
          <a:bodyPr/>
          <a:lstStyle/>
          <a:p>
            <a:fld id="{9199B463-1452-4041-A7F4-00AA84D00F0C}" type="datetime1">
              <a:rPr lang="en-US" smtClean="0"/>
              <a:t>1/24/2025</a:t>
            </a:fld>
            <a:endParaRPr lang="en-US"/>
          </a:p>
        </p:txBody>
      </p:sp>
      <p:sp>
        <p:nvSpPr>
          <p:cNvPr id="12" name="Footer Placeholder 11">
            <a:extLst>
              <a:ext uri="{FF2B5EF4-FFF2-40B4-BE49-F238E27FC236}">
                <a16:creationId xmlns:a16="http://schemas.microsoft.com/office/drawing/2014/main" id="{CE2F1DEA-6F78-51CE-5CE5-29251B8B172F}"/>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15343170-B017-3C09-A8C5-C9C82999D229}"/>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6931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25081" y="84395"/>
            <a:ext cx="6172200" cy="857250"/>
          </a:xfrm>
        </p:spPr>
        <p:txBody>
          <a:bodyPr>
            <a:normAutofit/>
          </a:bodyPr>
          <a:lstStyle/>
          <a:p>
            <a:r>
              <a:rPr lang="en-US" sz="2800" dirty="0"/>
              <a:t>Quaternary Structure</a:t>
            </a:r>
          </a:p>
        </p:txBody>
      </p:sp>
      <p:sp>
        <p:nvSpPr>
          <p:cNvPr id="3" name="Content Placeholder 2"/>
          <p:cNvSpPr>
            <a:spLocks noGrp="1"/>
          </p:cNvSpPr>
          <p:nvPr>
            <p:ph idx="4294967295"/>
          </p:nvPr>
        </p:nvSpPr>
        <p:spPr>
          <a:xfrm>
            <a:off x="407265" y="1011285"/>
            <a:ext cx="7848600" cy="1133475"/>
          </a:xfrm>
        </p:spPr>
        <p:txBody>
          <a:bodyPr>
            <a:noAutofit/>
          </a:bodyPr>
          <a:lstStyle/>
          <a:p>
            <a:r>
              <a:rPr lang="en-US" sz="1800" dirty="0"/>
              <a:t>Combinations of polypeptide subunits (combinations of tertiary structures).</a:t>
            </a:r>
          </a:p>
          <a:p>
            <a:r>
              <a:rPr lang="en-US" sz="1800" dirty="0"/>
              <a:t>May be held together by covalent bonds (disulfide), but usually non-covalent interactions between amino acids on the different chains.</a:t>
            </a:r>
          </a:p>
          <a:p>
            <a:r>
              <a:rPr lang="en-US" sz="1800" dirty="0"/>
              <a:t>Proteins can be a dimer, a tetramer, etc.</a:t>
            </a:r>
          </a:p>
          <a:p>
            <a:r>
              <a:rPr lang="en-US" sz="1800" dirty="0"/>
              <a:t>If the chains are the same, called homo__________.  If chains are different, hetero_______</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8" name="TextBox 7">
            <a:extLst>
              <a:ext uri="{FF2B5EF4-FFF2-40B4-BE49-F238E27FC236}">
                <a16:creationId xmlns:a16="http://schemas.microsoft.com/office/drawing/2014/main" id="{3185ACE5-5FDE-4ECD-BCD6-150D0C3D894F}"/>
              </a:ext>
            </a:extLst>
          </p:cNvPr>
          <p:cNvSpPr txBox="1"/>
          <p:nvPr/>
        </p:nvSpPr>
        <p:spPr>
          <a:xfrm>
            <a:off x="5943676" y="3092790"/>
            <a:ext cx="4585118" cy="1575111"/>
          </a:xfrm>
          <a:prstGeom prst="rect">
            <a:avLst/>
          </a:prstGeom>
          <a:noFill/>
        </p:spPr>
        <p:txBody>
          <a:bodyPr wrap="square" rtlCol="0">
            <a:spAutoFit/>
          </a:bodyPr>
          <a:lstStyle/>
          <a:p>
            <a:r>
              <a:rPr lang="en-US" dirty="0">
                <a:latin typeface="Arial" panose="020B0604020202020204" pitchFamily="34" charset="0"/>
              </a:rPr>
              <a:t>Quaternary structure of hemoglobin (oxygen transport protein):</a:t>
            </a:r>
          </a:p>
          <a:p>
            <a:endParaRPr lang="en-US" dirty="0">
              <a:latin typeface="Arial" panose="020B0604020202020204" pitchFamily="34" charset="0"/>
            </a:endParaRPr>
          </a:p>
          <a:p>
            <a:pPr marL="214308" indent="-214308">
              <a:buFont typeface="Arial" panose="020B0604020202020204" pitchFamily="34" charset="0"/>
              <a:buChar char="•"/>
            </a:pPr>
            <a:r>
              <a:rPr lang="en-US" dirty="0">
                <a:latin typeface="Arial" panose="020B0604020202020204" pitchFamily="34" charset="0"/>
              </a:rPr>
              <a:t>two α chains</a:t>
            </a:r>
          </a:p>
          <a:p>
            <a:pPr marL="214308" indent="-214308">
              <a:buFont typeface="Arial" panose="020B0604020202020204" pitchFamily="34" charset="0"/>
              <a:buChar char="•"/>
            </a:pPr>
            <a:r>
              <a:rPr lang="en-US" dirty="0">
                <a:latin typeface="Arial" panose="020B0604020202020204" pitchFamily="34" charset="0"/>
              </a:rPr>
              <a:t>two </a:t>
            </a:r>
            <a:r>
              <a:rPr lang="el-GR" dirty="0">
                <a:latin typeface="Arial" panose="020B0604020202020204" pitchFamily="34" charset="0"/>
              </a:rPr>
              <a:t>β</a:t>
            </a:r>
            <a:r>
              <a:rPr lang="en-US" dirty="0">
                <a:latin typeface="Arial" panose="020B0604020202020204" pitchFamily="34" charset="0"/>
              </a:rPr>
              <a:t> chains</a:t>
            </a:r>
          </a:p>
        </p:txBody>
      </p:sp>
      <p:sp>
        <p:nvSpPr>
          <p:cNvPr id="9" name="TextBox 8">
            <a:extLst>
              <a:ext uri="{FF2B5EF4-FFF2-40B4-BE49-F238E27FC236}">
                <a16:creationId xmlns:a16="http://schemas.microsoft.com/office/drawing/2014/main" id="{5D9DDD27-5880-405D-8BA2-1290F86AC72C}"/>
              </a:ext>
            </a:extLst>
          </p:cNvPr>
          <p:cNvSpPr txBox="1"/>
          <p:nvPr/>
        </p:nvSpPr>
        <p:spPr>
          <a:xfrm>
            <a:off x="5939323" y="4789944"/>
            <a:ext cx="6130523" cy="388889"/>
          </a:xfrm>
          <a:prstGeom prst="rect">
            <a:avLst/>
          </a:prstGeom>
          <a:noFill/>
        </p:spPr>
        <p:txBody>
          <a:bodyPr wrap="square" rtlCol="0">
            <a:spAutoFit/>
          </a:bodyPr>
          <a:lstStyle/>
          <a:p>
            <a:r>
              <a:rPr lang="en-US" dirty="0">
                <a:latin typeface="Arial" panose="020B0604020202020204" pitchFamily="34" charset="0"/>
              </a:rPr>
              <a:t>Oxygen is carried on Fe</a:t>
            </a:r>
            <a:r>
              <a:rPr lang="en-US" baseline="30000" dirty="0">
                <a:latin typeface="Arial" panose="020B0604020202020204" pitchFamily="34" charset="0"/>
              </a:rPr>
              <a:t>2+ </a:t>
            </a:r>
            <a:r>
              <a:rPr lang="en-US" dirty="0">
                <a:latin typeface="Arial" panose="020B0604020202020204" pitchFamily="34" charset="0"/>
              </a:rPr>
              <a:t>within heme groups:</a:t>
            </a:r>
          </a:p>
        </p:txBody>
      </p:sp>
      <p:pic>
        <p:nvPicPr>
          <p:cNvPr id="10" name="Picture 9">
            <a:extLst>
              <a:ext uri="{FF2B5EF4-FFF2-40B4-BE49-F238E27FC236}">
                <a16:creationId xmlns:a16="http://schemas.microsoft.com/office/drawing/2014/main" id="{847E5CBA-F7E4-4B5B-9BA2-6518C4D9C46F}"/>
              </a:ext>
            </a:extLst>
          </p:cNvPr>
          <p:cNvPicPr>
            <a:picLocks noChangeAspect="1"/>
          </p:cNvPicPr>
          <p:nvPr/>
        </p:nvPicPr>
        <p:blipFill>
          <a:blip r:embed="rId4"/>
          <a:stretch>
            <a:fillRect/>
          </a:stretch>
        </p:blipFill>
        <p:spPr>
          <a:xfrm>
            <a:off x="6415802" y="5357230"/>
            <a:ext cx="3129211" cy="1070190"/>
          </a:xfrm>
          <a:prstGeom prst="rect">
            <a:avLst/>
          </a:prstGeom>
        </p:spPr>
      </p:pic>
      <p:pic>
        <p:nvPicPr>
          <p:cNvPr id="11" name="hb">
            <a:hlinkClick r:id="" action="ppaction://media"/>
            <a:extLst>
              <a:ext uri="{FF2B5EF4-FFF2-40B4-BE49-F238E27FC236}">
                <a16:creationId xmlns:a16="http://schemas.microsoft.com/office/drawing/2014/main" id="{4F9ABF2D-E8F6-4C8D-89C5-C4F6C3B49A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6158" y="3347877"/>
            <a:ext cx="3180041" cy="2973545"/>
          </a:xfrm>
          <a:prstGeom prst="rect">
            <a:avLst/>
          </a:prstGeom>
        </p:spPr>
      </p:pic>
      <p:sp>
        <p:nvSpPr>
          <p:cNvPr id="7" name="Date Placeholder 6">
            <a:extLst>
              <a:ext uri="{FF2B5EF4-FFF2-40B4-BE49-F238E27FC236}">
                <a16:creationId xmlns:a16="http://schemas.microsoft.com/office/drawing/2014/main" id="{DABD07BE-940D-6108-FF1A-90D2E28D61EE}"/>
              </a:ext>
            </a:extLst>
          </p:cNvPr>
          <p:cNvSpPr>
            <a:spLocks noGrp="1"/>
          </p:cNvSpPr>
          <p:nvPr>
            <p:ph type="dt" sz="half" idx="10"/>
          </p:nvPr>
        </p:nvSpPr>
        <p:spPr/>
        <p:txBody>
          <a:bodyPr/>
          <a:lstStyle/>
          <a:p>
            <a:fld id="{84541182-2AF4-4795-A53A-CC4396DED287}" type="datetime1">
              <a:rPr lang="en-US" smtClean="0"/>
              <a:t>1/24/2025</a:t>
            </a:fld>
            <a:endParaRPr lang="en-US"/>
          </a:p>
        </p:txBody>
      </p:sp>
      <p:sp>
        <p:nvSpPr>
          <p:cNvPr id="12" name="Footer Placeholder 11">
            <a:extLst>
              <a:ext uri="{FF2B5EF4-FFF2-40B4-BE49-F238E27FC236}">
                <a16:creationId xmlns:a16="http://schemas.microsoft.com/office/drawing/2014/main" id="{718EAB97-9D55-FBB6-B459-927D23696D28}"/>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A74DA2F3-EDC2-D0E6-BE7D-38A26B4E9220}"/>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264072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1"/>
                                        </p:tgtEl>
                                      </p:cBhvr>
                                    </p:cmd>
                                  </p:childTnLst>
                                </p:cTn>
                              </p:par>
                            </p:childTnLst>
                          </p:cTn>
                        </p:par>
                      </p:childTnLst>
                    </p:cTn>
                  </p:par>
                </p:childTnLst>
              </p:cTn>
              <p:nextCondLst>
                <p:cond evt="onClick" delay="0">
                  <p:tgtEl>
                    <p:spTgt spid="11"/>
                  </p:tgtEl>
                </p:cond>
              </p:nextCondLst>
            </p:seq>
            <p:video>
              <p:cMediaNode vol="80000">
                <p:cTn id="40"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 4-06">
            <a:extLst>
              <a:ext uri="{FF2B5EF4-FFF2-40B4-BE49-F238E27FC236}">
                <a16:creationId xmlns:a16="http://schemas.microsoft.com/office/drawing/2014/main" id="{3CB96346-294D-4ED3-8110-D17967B62191}"/>
              </a:ext>
            </a:extLst>
          </p:cNvPr>
          <p:cNvPicPr>
            <a:picLocks noChangeAspect="1" noChangeArrowheads="1"/>
          </p:cNvPicPr>
          <p:nvPr/>
        </p:nvPicPr>
        <p:blipFill rotWithShape="1">
          <a:blip r:embed="rId3"/>
          <a:srcRect b="28298"/>
          <a:stretch/>
        </p:blipFill>
        <p:spPr bwMode="auto">
          <a:xfrm>
            <a:off x="6024404" y="1999467"/>
            <a:ext cx="2036484" cy="1300327"/>
          </a:xfrm>
          <a:prstGeom prst="rect">
            <a:avLst/>
          </a:prstGeom>
          <a:noFill/>
          <a:ln w="9525">
            <a:noFill/>
            <a:miter lim="800000"/>
            <a:headEnd/>
            <a:tailEnd/>
          </a:ln>
          <a:effectLst/>
        </p:spPr>
      </p:pic>
      <p:pic>
        <p:nvPicPr>
          <p:cNvPr id="18" name="Picture 17">
            <a:extLst>
              <a:ext uri="{FF2B5EF4-FFF2-40B4-BE49-F238E27FC236}">
                <a16:creationId xmlns:a16="http://schemas.microsoft.com/office/drawing/2014/main" id="{8779986E-325A-4371-BB28-FE0F6818226F}"/>
              </a:ext>
            </a:extLst>
          </p:cNvPr>
          <p:cNvPicPr>
            <a:picLocks noChangeAspect="1"/>
          </p:cNvPicPr>
          <p:nvPr/>
        </p:nvPicPr>
        <p:blipFill>
          <a:blip r:embed="rId4"/>
          <a:stretch>
            <a:fillRect/>
          </a:stretch>
        </p:blipFill>
        <p:spPr>
          <a:xfrm>
            <a:off x="8227887" y="2009157"/>
            <a:ext cx="1054963" cy="702030"/>
          </a:xfrm>
          <a:prstGeom prst="rect">
            <a:avLst/>
          </a:prstGeom>
        </p:spPr>
      </p:pic>
      <p:pic>
        <p:nvPicPr>
          <p:cNvPr id="19" name="Picture 18">
            <a:extLst>
              <a:ext uri="{FF2B5EF4-FFF2-40B4-BE49-F238E27FC236}">
                <a16:creationId xmlns:a16="http://schemas.microsoft.com/office/drawing/2014/main" id="{C47E226E-494A-4148-AA8A-BD2EF913C9A5}"/>
              </a:ext>
            </a:extLst>
          </p:cNvPr>
          <p:cNvPicPr>
            <a:picLocks noChangeAspect="1"/>
          </p:cNvPicPr>
          <p:nvPr/>
        </p:nvPicPr>
        <p:blipFill>
          <a:blip r:embed="rId5"/>
          <a:stretch>
            <a:fillRect/>
          </a:stretch>
        </p:blipFill>
        <p:spPr>
          <a:xfrm>
            <a:off x="9600052" y="2105136"/>
            <a:ext cx="871592" cy="491037"/>
          </a:xfrm>
          <a:prstGeom prst="rect">
            <a:avLst/>
          </a:prstGeom>
        </p:spPr>
      </p:pic>
      <p:sp>
        <p:nvSpPr>
          <p:cNvPr id="2" name="Title 1"/>
          <p:cNvSpPr>
            <a:spLocks noGrp="1"/>
          </p:cNvSpPr>
          <p:nvPr>
            <p:ph type="title" idx="4294967295"/>
          </p:nvPr>
        </p:nvSpPr>
        <p:spPr>
          <a:xfrm>
            <a:off x="0" y="112713"/>
            <a:ext cx="6654800" cy="885825"/>
          </a:xfrm>
        </p:spPr>
        <p:txBody>
          <a:bodyPr>
            <a:noAutofit/>
          </a:bodyPr>
          <a:lstStyle/>
          <a:p>
            <a:pPr algn="l"/>
            <a:r>
              <a:rPr lang="en-US" sz="2982" dirty="0"/>
              <a:t>Summary - Interactions that Stabilize Folded Proteins.</a:t>
            </a:r>
          </a:p>
        </p:txBody>
      </p:sp>
      <p:sp>
        <p:nvSpPr>
          <p:cNvPr id="290819" name="Content Placeholder 2"/>
          <p:cNvSpPr>
            <a:spLocks noGrp="1"/>
          </p:cNvSpPr>
          <p:nvPr>
            <p:ph idx="4294967295"/>
          </p:nvPr>
        </p:nvSpPr>
        <p:spPr>
          <a:xfrm>
            <a:off x="146103" y="1156892"/>
            <a:ext cx="5549900" cy="4819650"/>
          </a:xfrm>
        </p:spPr>
        <p:txBody>
          <a:bodyPr>
            <a:noAutofit/>
          </a:bodyPr>
          <a:lstStyle/>
          <a:p>
            <a:pPr>
              <a:spcBef>
                <a:spcPts val="600"/>
              </a:spcBef>
            </a:pPr>
            <a:r>
              <a:rPr lang="en-US" sz="1917" b="1" dirty="0"/>
              <a:t>Hydrogen bonds </a:t>
            </a:r>
            <a:r>
              <a:rPr lang="en-US" sz="1917" dirty="0"/>
              <a:t>form between hydrogen atoms (NH) and the carbonyl group in the peptide backbone (mainchain), and between and donors and acceptors on sidechains.</a:t>
            </a:r>
            <a:r>
              <a:rPr lang="en-US" sz="1917" i="1" dirty="0">
                <a:solidFill>
                  <a:srgbClr val="C00000"/>
                </a:solidFill>
              </a:rPr>
              <a:t> Mainchain-mainchain H-bonds are responsible for secondary structures.  </a:t>
            </a:r>
          </a:p>
          <a:p>
            <a:pPr>
              <a:spcBef>
                <a:spcPts val="600"/>
              </a:spcBef>
            </a:pPr>
            <a:r>
              <a:rPr lang="en-US" sz="1917" b="1" dirty="0"/>
              <a:t>Hydrophobic interactions</a:t>
            </a:r>
            <a:r>
              <a:rPr lang="en-US" sz="1917" dirty="0"/>
              <a:t> within a protein increase stability of the folded state by </a:t>
            </a:r>
            <a:r>
              <a:rPr lang="en-US" sz="1917" i="1" dirty="0">
                <a:solidFill>
                  <a:srgbClr val="C00000"/>
                </a:solidFill>
              </a:rPr>
              <a:t>increasing entropy due to the release of water that was ordered by  the exposed non-polar groups in the unfolded protein.</a:t>
            </a:r>
          </a:p>
          <a:p>
            <a:pPr>
              <a:spcBef>
                <a:spcPts val="600"/>
              </a:spcBef>
            </a:pPr>
            <a:r>
              <a:rPr lang="en-US" sz="1917" b="1" dirty="0"/>
              <a:t>van der Waals interactions </a:t>
            </a:r>
            <a:r>
              <a:rPr lang="en-US" sz="1917" dirty="0"/>
              <a:t>are </a:t>
            </a:r>
            <a:r>
              <a:rPr lang="en-US" sz="1917" i="1" dirty="0">
                <a:solidFill>
                  <a:srgbClr val="C00000"/>
                </a:solidFill>
              </a:rPr>
              <a:t>optimized in the well packed core of the protein</a:t>
            </a:r>
            <a:r>
              <a:rPr lang="en-US" sz="1917" dirty="0"/>
              <a:t>. </a:t>
            </a:r>
          </a:p>
          <a:p>
            <a:pPr>
              <a:spcBef>
                <a:spcPct val="15000"/>
              </a:spcBef>
            </a:pPr>
            <a:endParaRPr lang="en-US" sz="1917" dirty="0"/>
          </a:p>
          <a:p>
            <a:pPr>
              <a:spcBef>
                <a:spcPct val="15000"/>
              </a:spcBef>
            </a:pPr>
            <a:r>
              <a:rPr lang="en-US" sz="1917" b="1" dirty="0"/>
              <a:t>Covalent disulfide bonds </a:t>
            </a:r>
            <a:r>
              <a:rPr lang="en-US" sz="1917" dirty="0"/>
              <a:t>form </a:t>
            </a:r>
            <a:r>
              <a:rPr lang="en-US" sz="1917" dirty="0">
                <a:solidFill>
                  <a:srgbClr val="C00000"/>
                </a:solidFill>
              </a:rPr>
              <a:t>between sulfur-containing cysteine </a:t>
            </a:r>
            <a:r>
              <a:rPr lang="en-US" sz="1917" dirty="0"/>
              <a:t>residues </a:t>
            </a:r>
            <a:r>
              <a:rPr lang="en-US" sz="1917" dirty="0">
                <a:solidFill>
                  <a:srgbClr val="C00000"/>
                </a:solidFill>
              </a:rPr>
              <a:t>stabilizing them </a:t>
            </a:r>
            <a:r>
              <a:rPr lang="en-US" sz="1917" dirty="0"/>
              <a:t>(usually only exported, secreted proteins)</a:t>
            </a:r>
            <a:r>
              <a:rPr lang="en-US" sz="1917" dirty="0">
                <a:solidFill>
                  <a:srgbClr val="C00000"/>
                </a:solidFill>
              </a:rPr>
              <a:t>.</a:t>
            </a:r>
          </a:p>
          <a:p>
            <a:pPr>
              <a:spcBef>
                <a:spcPct val="15000"/>
              </a:spcBef>
            </a:pPr>
            <a:endParaRPr lang="en-US" sz="1917" dirty="0"/>
          </a:p>
        </p:txBody>
      </p:sp>
      <p:pic>
        <p:nvPicPr>
          <p:cNvPr id="4" name="Picture 2" descr="Figure 4-26">
            <a:extLst>
              <a:ext uri="{FF2B5EF4-FFF2-40B4-BE49-F238E27FC236}">
                <a16:creationId xmlns:a16="http://schemas.microsoft.com/office/drawing/2014/main" id="{943B083C-195C-4344-9CB0-63B1BA49C1EE}"/>
              </a:ext>
            </a:extLst>
          </p:cNvPr>
          <p:cNvPicPr>
            <a:picLocks noChangeAspect="1" noChangeArrowheads="1"/>
          </p:cNvPicPr>
          <p:nvPr/>
        </p:nvPicPr>
        <p:blipFill>
          <a:blip r:embed="rId6"/>
          <a:srcRect/>
          <a:stretch>
            <a:fillRect/>
          </a:stretch>
        </p:blipFill>
        <p:spPr bwMode="auto">
          <a:xfrm>
            <a:off x="8485921" y="5673573"/>
            <a:ext cx="2371267" cy="1334774"/>
          </a:xfrm>
          <a:prstGeom prst="rect">
            <a:avLst/>
          </a:prstGeom>
          <a:noFill/>
          <a:ln w="9525">
            <a:noFill/>
            <a:miter lim="800000"/>
            <a:headEnd/>
            <a:tailEnd/>
          </a:ln>
          <a:effectLst/>
        </p:spPr>
      </p:pic>
      <p:pic>
        <p:nvPicPr>
          <p:cNvPr id="9" name="Picture 2" descr="Figure 4-04">
            <a:extLst>
              <a:ext uri="{FF2B5EF4-FFF2-40B4-BE49-F238E27FC236}">
                <a16:creationId xmlns:a16="http://schemas.microsoft.com/office/drawing/2014/main" id="{ED0B54E0-CEF0-4633-9F99-B8452FD0F2C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662" t="67098" r="31928"/>
          <a:stretch/>
        </p:blipFill>
        <p:spPr bwMode="auto">
          <a:xfrm>
            <a:off x="6191957" y="4694265"/>
            <a:ext cx="1873833" cy="112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23C3C954-FFD2-4474-8FA3-601847E82A29}"/>
              </a:ext>
            </a:extLst>
          </p:cNvPr>
          <p:cNvGrpSpPr/>
          <p:nvPr/>
        </p:nvGrpSpPr>
        <p:grpSpPr>
          <a:xfrm>
            <a:off x="6527118" y="492368"/>
            <a:ext cx="4834024" cy="1540479"/>
            <a:chOff x="2272306" y="480342"/>
            <a:chExt cx="3669201" cy="1169279"/>
          </a:xfrm>
        </p:grpSpPr>
        <p:pic>
          <p:nvPicPr>
            <p:cNvPr id="12" name="Picture 11">
              <a:extLst>
                <a:ext uri="{FF2B5EF4-FFF2-40B4-BE49-F238E27FC236}">
                  <a16:creationId xmlns:a16="http://schemas.microsoft.com/office/drawing/2014/main" id="{23EB34E0-4D8C-4A8F-A318-208784EB6430}"/>
                </a:ext>
              </a:extLst>
            </p:cNvPr>
            <p:cNvPicPr>
              <a:picLocks noChangeAspect="1"/>
            </p:cNvPicPr>
            <p:nvPr/>
          </p:nvPicPr>
          <p:blipFill>
            <a:blip r:embed="rId8"/>
            <a:stretch>
              <a:fillRect/>
            </a:stretch>
          </p:blipFill>
          <p:spPr>
            <a:xfrm>
              <a:off x="3708098" y="480342"/>
              <a:ext cx="1387583" cy="925055"/>
            </a:xfrm>
            <a:prstGeom prst="rect">
              <a:avLst/>
            </a:prstGeom>
          </p:spPr>
        </p:pic>
        <p:sp>
          <p:nvSpPr>
            <p:cNvPr id="13" name="TextBox 12">
              <a:extLst>
                <a:ext uri="{FF2B5EF4-FFF2-40B4-BE49-F238E27FC236}">
                  <a16:creationId xmlns:a16="http://schemas.microsoft.com/office/drawing/2014/main" id="{00EDD0DD-C940-4B98-922C-0200965FC166}"/>
                </a:ext>
              </a:extLst>
            </p:cNvPr>
            <p:cNvSpPr txBox="1"/>
            <p:nvPr/>
          </p:nvSpPr>
          <p:spPr>
            <a:xfrm>
              <a:off x="3737976" y="1400820"/>
              <a:ext cx="551426" cy="244224"/>
            </a:xfrm>
            <a:prstGeom prst="rect">
              <a:avLst/>
            </a:prstGeom>
            <a:noFill/>
          </p:spPr>
          <p:txBody>
            <a:bodyPr wrap="none" rtlCol="0">
              <a:spAutoFit/>
            </a:bodyPr>
            <a:lstStyle/>
            <a:p>
              <a:r>
                <a:rPr lang="en-US" sz="1491" dirty="0">
                  <a:latin typeface="Arial" panose="020B0604020202020204" pitchFamily="34" charset="0"/>
                </a:rPr>
                <a:t>Native</a:t>
              </a:r>
            </a:p>
          </p:txBody>
        </p:sp>
        <p:sp>
          <p:nvSpPr>
            <p:cNvPr id="14" name="TextBox 13">
              <a:extLst>
                <a:ext uri="{FF2B5EF4-FFF2-40B4-BE49-F238E27FC236}">
                  <a16:creationId xmlns:a16="http://schemas.microsoft.com/office/drawing/2014/main" id="{3F1ADB1D-2D77-493F-8FDA-2F44D33FB2DD}"/>
                </a:ext>
              </a:extLst>
            </p:cNvPr>
            <p:cNvSpPr txBox="1"/>
            <p:nvPr/>
          </p:nvSpPr>
          <p:spPr>
            <a:xfrm>
              <a:off x="4552311" y="1405397"/>
              <a:ext cx="719335" cy="244224"/>
            </a:xfrm>
            <a:prstGeom prst="rect">
              <a:avLst/>
            </a:prstGeom>
            <a:noFill/>
          </p:spPr>
          <p:txBody>
            <a:bodyPr wrap="none" rtlCol="0">
              <a:spAutoFit/>
            </a:bodyPr>
            <a:lstStyle/>
            <a:p>
              <a:r>
                <a:rPr lang="en-US" sz="1491" dirty="0">
                  <a:latin typeface="Arial" panose="020B0604020202020204" pitchFamily="34" charset="0"/>
                </a:rPr>
                <a:t>Unfolded</a:t>
              </a:r>
            </a:p>
          </p:txBody>
        </p:sp>
        <p:sp>
          <p:nvSpPr>
            <p:cNvPr id="15" name="TextBox 14">
              <a:extLst>
                <a:ext uri="{FF2B5EF4-FFF2-40B4-BE49-F238E27FC236}">
                  <a16:creationId xmlns:a16="http://schemas.microsoft.com/office/drawing/2014/main" id="{D15C822D-9FD9-4E1E-80BD-6191E4DC63DF}"/>
                </a:ext>
              </a:extLst>
            </p:cNvPr>
            <p:cNvSpPr txBox="1"/>
            <p:nvPr/>
          </p:nvSpPr>
          <p:spPr>
            <a:xfrm>
              <a:off x="2272306" y="694730"/>
              <a:ext cx="1520582" cy="667259"/>
            </a:xfrm>
            <a:prstGeom prst="rect">
              <a:avLst/>
            </a:prstGeom>
            <a:noFill/>
          </p:spPr>
          <p:txBody>
            <a:bodyPr wrap="none" rtlCol="0">
              <a:spAutoFit/>
            </a:bodyPr>
            <a:lstStyle/>
            <a:p>
              <a:r>
                <a:rPr lang="en-US" sz="1704" dirty="0">
                  <a:latin typeface="Arial" panose="020B0604020202020204" pitchFamily="34" charset="0"/>
                </a:rPr>
                <a:t>H-bonds</a:t>
              </a:r>
            </a:p>
            <a:p>
              <a:r>
                <a:rPr lang="en-US" sz="1704" dirty="0">
                  <a:latin typeface="Arial" panose="020B0604020202020204" pitchFamily="34" charset="0"/>
                </a:rPr>
                <a:t>van der Waals</a:t>
              </a:r>
            </a:p>
            <a:p>
              <a:r>
                <a:rPr lang="en-US" sz="1704" dirty="0">
                  <a:latin typeface="Arial" panose="020B0604020202020204" pitchFamily="34" charset="0"/>
                </a:rPr>
                <a:t>Hydrophobic effect</a:t>
              </a:r>
            </a:p>
          </p:txBody>
        </p:sp>
        <p:sp>
          <p:nvSpPr>
            <p:cNvPr id="16" name="TextBox 15">
              <a:extLst>
                <a:ext uri="{FF2B5EF4-FFF2-40B4-BE49-F238E27FC236}">
                  <a16:creationId xmlns:a16="http://schemas.microsoft.com/office/drawing/2014/main" id="{33CED4FF-C815-4EA0-A1DD-29E927F9C2A9}"/>
                </a:ext>
              </a:extLst>
            </p:cNvPr>
            <p:cNvSpPr txBox="1"/>
            <p:nvPr/>
          </p:nvSpPr>
          <p:spPr>
            <a:xfrm>
              <a:off x="5088009" y="779436"/>
              <a:ext cx="853498" cy="468201"/>
            </a:xfrm>
            <a:prstGeom prst="rect">
              <a:avLst/>
            </a:prstGeom>
            <a:noFill/>
          </p:spPr>
          <p:txBody>
            <a:bodyPr wrap="square" rtlCol="0">
              <a:spAutoFit/>
            </a:bodyPr>
            <a:lstStyle/>
            <a:p>
              <a:r>
                <a:rPr lang="en-US" sz="1704" dirty="0">
                  <a:latin typeface="Arial" panose="020B0604020202020204" pitchFamily="34" charset="0"/>
                </a:rPr>
                <a:t>Chain disorder</a:t>
              </a:r>
            </a:p>
          </p:txBody>
        </p:sp>
      </p:grpSp>
      <p:graphicFrame>
        <p:nvGraphicFramePr>
          <p:cNvPr id="5" name="Object 4">
            <a:extLst>
              <a:ext uri="{FF2B5EF4-FFF2-40B4-BE49-F238E27FC236}">
                <a16:creationId xmlns:a16="http://schemas.microsoft.com/office/drawing/2014/main" id="{39AEEE88-B5ED-A283-E47E-21AC0B43530F}"/>
              </a:ext>
            </a:extLst>
          </p:cNvPr>
          <p:cNvGraphicFramePr>
            <a:graphicFrameLocks noChangeAspect="1"/>
          </p:cNvGraphicFramePr>
          <p:nvPr/>
        </p:nvGraphicFramePr>
        <p:xfrm>
          <a:off x="9352550" y="2870301"/>
          <a:ext cx="2147286" cy="2509457"/>
        </p:xfrm>
        <a:graphic>
          <a:graphicData uri="http://schemas.openxmlformats.org/presentationml/2006/ole">
            <mc:AlternateContent xmlns:mc="http://schemas.openxmlformats.org/markup-compatibility/2006">
              <mc:Choice xmlns:v="urn:schemas-microsoft-com:vml" Requires="v">
                <p:oleObj name="MDLDrawObject Class" r:id="rId9" imgW="4199730" imgH="4904652" progId="MDLDrawOLE.MDLDrawObject.1">
                  <p:embed/>
                </p:oleObj>
              </mc:Choice>
              <mc:Fallback>
                <p:oleObj name="MDLDrawObject Class" r:id="rId9" imgW="4199730" imgH="4904652" progId="MDLDrawOLE.MDLDrawObject.1">
                  <p:embed/>
                  <p:pic>
                    <p:nvPicPr>
                      <p:cNvPr id="5" name="Object 4">
                        <a:extLst>
                          <a:ext uri="{FF2B5EF4-FFF2-40B4-BE49-F238E27FC236}">
                            <a16:creationId xmlns:a16="http://schemas.microsoft.com/office/drawing/2014/main" id="{39AEEE88-B5ED-A283-E47E-21AC0B43530F}"/>
                          </a:ext>
                        </a:extLst>
                      </p:cNvPr>
                      <p:cNvPicPr/>
                      <p:nvPr/>
                    </p:nvPicPr>
                    <p:blipFill>
                      <a:blip r:embed="rId10"/>
                      <a:stretch>
                        <a:fillRect/>
                      </a:stretch>
                    </p:blipFill>
                    <p:spPr>
                      <a:xfrm>
                        <a:off x="9352550" y="2870301"/>
                        <a:ext cx="2147286" cy="2509457"/>
                      </a:xfrm>
                      <a:prstGeom prst="rect">
                        <a:avLst/>
                      </a:prstGeom>
                    </p:spPr>
                  </p:pic>
                </p:oleObj>
              </mc:Fallback>
            </mc:AlternateContent>
          </a:graphicData>
        </a:graphic>
      </p:graphicFrame>
      <p:sp>
        <p:nvSpPr>
          <p:cNvPr id="11" name="Date Placeholder 10">
            <a:extLst>
              <a:ext uri="{FF2B5EF4-FFF2-40B4-BE49-F238E27FC236}">
                <a16:creationId xmlns:a16="http://schemas.microsoft.com/office/drawing/2014/main" id="{272A4973-F345-AF25-6BDE-E8DD580193F3}"/>
              </a:ext>
            </a:extLst>
          </p:cNvPr>
          <p:cNvSpPr>
            <a:spLocks noGrp="1"/>
          </p:cNvSpPr>
          <p:nvPr>
            <p:ph type="dt" sz="half" idx="10"/>
          </p:nvPr>
        </p:nvSpPr>
        <p:spPr/>
        <p:txBody>
          <a:bodyPr/>
          <a:lstStyle/>
          <a:p>
            <a:fld id="{6B147F54-4F50-4763-8721-C2890DD36A08}" type="datetime1">
              <a:rPr lang="en-US" smtClean="0"/>
              <a:t>1/24/2025</a:t>
            </a:fld>
            <a:endParaRPr lang="en-US"/>
          </a:p>
        </p:txBody>
      </p:sp>
      <p:sp>
        <p:nvSpPr>
          <p:cNvPr id="17" name="Footer Placeholder 16">
            <a:extLst>
              <a:ext uri="{FF2B5EF4-FFF2-40B4-BE49-F238E27FC236}">
                <a16:creationId xmlns:a16="http://schemas.microsoft.com/office/drawing/2014/main" id="{E88CC1D8-C904-3A26-B6F9-BD890F0A2C70}"/>
              </a:ext>
            </a:extLst>
          </p:cNvPr>
          <p:cNvSpPr>
            <a:spLocks noGrp="1"/>
          </p:cNvSpPr>
          <p:nvPr>
            <p:ph type="ftr" sz="quarter" idx="11"/>
          </p:nvPr>
        </p:nvSpPr>
        <p:spPr/>
        <p:txBody>
          <a:bodyPr/>
          <a:lstStyle/>
          <a:p>
            <a:r>
              <a:rPr lang="en-US"/>
              <a:t>Drugs and Disease S2025 - Lecture 2</a:t>
            </a:r>
          </a:p>
        </p:txBody>
      </p:sp>
      <p:sp>
        <p:nvSpPr>
          <p:cNvPr id="20" name="Slide Number Placeholder 19">
            <a:extLst>
              <a:ext uri="{FF2B5EF4-FFF2-40B4-BE49-F238E27FC236}">
                <a16:creationId xmlns:a16="http://schemas.microsoft.com/office/drawing/2014/main" id="{F3BFDE18-C3CA-9E86-AA7E-2ACAD58DD319}"/>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1926240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1861C-5AF6-F202-10BE-0E2E92EF4364}"/>
              </a:ext>
            </a:extLst>
          </p:cNvPr>
          <p:cNvSpPr>
            <a:spLocks noGrp="1"/>
          </p:cNvSpPr>
          <p:nvPr>
            <p:ph type="dt" sz="half" idx="10"/>
          </p:nvPr>
        </p:nvSpPr>
        <p:spPr/>
        <p:txBody>
          <a:bodyPr/>
          <a:lstStyle/>
          <a:p>
            <a:fld id="{A0010F4F-78F9-4732-9C0E-F34658A8F8F1}" type="datetime1">
              <a:rPr lang="en-US" smtClean="0"/>
              <a:t>1/24/2025</a:t>
            </a:fld>
            <a:endParaRPr lang="en-US"/>
          </a:p>
        </p:txBody>
      </p:sp>
      <p:sp>
        <p:nvSpPr>
          <p:cNvPr id="3" name="Footer Placeholder 2">
            <a:extLst>
              <a:ext uri="{FF2B5EF4-FFF2-40B4-BE49-F238E27FC236}">
                <a16:creationId xmlns:a16="http://schemas.microsoft.com/office/drawing/2014/main" id="{351090C9-3B21-C1B6-7FB3-880ECD44F48F}"/>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E8270A9C-414C-71DC-2EE2-73906CDC7D04}"/>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5" name="TextBox 4">
            <a:extLst>
              <a:ext uri="{FF2B5EF4-FFF2-40B4-BE49-F238E27FC236}">
                <a16:creationId xmlns:a16="http://schemas.microsoft.com/office/drawing/2014/main" id="{B3FE1961-1F26-4C3B-B6C3-581518942DAB}"/>
              </a:ext>
            </a:extLst>
          </p:cNvPr>
          <p:cNvSpPr txBox="1"/>
          <p:nvPr/>
        </p:nvSpPr>
        <p:spPr>
          <a:xfrm>
            <a:off x="1766643" y="-6991"/>
            <a:ext cx="10058400" cy="830997"/>
          </a:xfrm>
          <a:prstGeom prst="rect">
            <a:avLst/>
          </a:prstGeom>
          <a:noFill/>
        </p:spPr>
        <p:txBody>
          <a:bodyPr wrap="square" rtlCol="0">
            <a:spAutoFit/>
          </a:bodyPr>
          <a:lstStyle/>
          <a:p>
            <a:r>
              <a:rPr lang="en-US" sz="2400" dirty="0">
                <a:latin typeface="Arial" panose="020B0604020202020204" pitchFamily="34" charset="0"/>
              </a:rPr>
              <a:t>A single change in the amino acid sequence can change the function of a protein, and often affecting how it folds – Producing Inactive Proteins.</a:t>
            </a:r>
          </a:p>
        </p:txBody>
      </p:sp>
      <p:pic>
        <p:nvPicPr>
          <p:cNvPr id="12" name="Picture 11">
            <a:extLst>
              <a:ext uri="{FF2B5EF4-FFF2-40B4-BE49-F238E27FC236}">
                <a16:creationId xmlns:a16="http://schemas.microsoft.com/office/drawing/2014/main" id="{1AECDBEE-1BCF-6F40-D47D-C5126A58A218}"/>
              </a:ext>
            </a:extLst>
          </p:cNvPr>
          <p:cNvPicPr>
            <a:picLocks noChangeAspect="1"/>
          </p:cNvPicPr>
          <p:nvPr/>
        </p:nvPicPr>
        <p:blipFill>
          <a:blip r:embed="rId2"/>
          <a:stretch>
            <a:fillRect/>
          </a:stretch>
        </p:blipFill>
        <p:spPr>
          <a:xfrm>
            <a:off x="167481" y="919619"/>
            <a:ext cx="4953000" cy="2383370"/>
          </a:xfrm>
          <a:prstGeom prst="rect">
            <a:avLst/>
          </a:prstGeom>
        </p:spPr>
      </p:pic>
      <p:pic>
        <p:nvPicPr>
          <p:cNvPr id="9" name="Picture 8">
            <a:extLst>
              <a:ext uri="{FF2B5EF4-FFF2-40B4-BE49-F238E27FC236}">
                <a16:creationId xmlns:a16="http://schemas.microsoft.com/office/drawing/2014/main" id="{72E41C2F-674A-8F86-601D-BB7E0769BC80}"/>
              </a:ext>
            </a:extLst>
          </p:cNvPr>
          <p:cNvPicPr>
            <a:picLocks noChangeAspect="1"/>
          </p:cNvPicPr>
          <p:nvPr/>
        </p:nvPicPr>
        <p:blipFill>
          <a:blip r:embed="rId3"/>
          <a:stretch>
            <a:fillRect/>
          </a:stretch>
        </p:blipFill>
        <p:spPr>
          <a:xfrm>
            <a:off x="5333273" y="1506568"/>
            <a:ext cx="7159765" cy="5195434"/>
          </a:xfrm>
          <a:prstGeom prst="rect">
            <a:avLst/>
          </a:prstGeom>
        </p:spPr>
      </p:pic>
      <p:sp>
        <p:nvSpPr>
          <p:cNvPr id="10" name="TextBox 9">
            <a:extLst>
              <a:ext uri="{FF2B5EF4-FFF2-40B4-BE49-F238E27FC236}">
                <a16:creationId xmlns:a16="http://schemas.microsoft.com/office/drawing/2014/main" id="{4F4FA782-7EEF-8E7A-4926-5CC7FBE36FB3}"/>
              </a:ext>
            </a:extLst>
          </p:cNvPr>
          <p:cNvSpPr txBox="1"/>
          <p:nvPr/>
        </p:nvSpPr>
        <p:spPr>
          <a:xfrm>
            <a:off x="81610" y="3596454"/>
            <a:ext cx="5124741"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Mutations in dimethylaniline monooxygenase 3 cause trimethylaminuria (high levels of trimethylamine)</a:t>
            </a:r>
          </a:p>
        </p:txBody>
      </p:sp>
      <p:pic>
        <p:nvPicPr>
          <p:cNvPr id="13" name="Picture 12" descr="A structure of a chemical compound&#10;&#10;Description automatically generated">
            <a:extLst>
              <a:ext uri="{FF2B5EF4-FFF2-40B4-BE49-F238E27FC236}">
                <a16:creationId xmlns:a16="http://schemas.microsoft.com/office/drawing/2014/main" id="{52E35E6A-FD44-950A-51F1-EC8C5753D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91" y="4636382"/>
            <a:ext cx="1469571" cy="1469571"/>
          </a:xfrm>
          <a:prstGeom prst="rect">
            <a:avLst/>
          </a:prstGeom>
        </p:spPr>
      </p:pic>
      <p:pic>
        <p:nvPicPr>
          <p:cNvPr id="15" name="Picture 14" descr="A chemical formula of a molecule&#10;&#10;Description automatically generated">
            <a:extLst>
              <a:ext uri="{FF2B5EF4-FFF2-40B4-BE49-F238E27FC236}">
                <a16:creationId xmlns:a16="http://schemas.microsoft.com/office/drawing/2014/main" id="{0288B686-B574-C3AD-4212-0F8853A50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874" y="4636382"/>
            <a:ext cx="1538312" cy="1538312"/>
          </a:xfrm>
          <a:prstGeom prst="rect">
            <a:avLst/>
          </a:prstGeom>
        </p:spPr>
      </p:pic>
      <p:cxnSp>
        <p:nvCxnSpPr>
          <p:cNvPr id="17" name="Straight Arrow Connector 16">
            <a:extLst>
              <a:ext uri="{FF2B5EF4-FFF2-40B4-BE49-F238E27FC236}">
                <a16:creationId xmlns:a16="http://schemas.microsoft.com/office/drawing/2014/main" id="{78CF9132-DD7C-E88C-BDDA-892A0EE0982F}"/>
              </a:ext>
            </a:extLst>
          </p:cNvPr>
          <p:cNvCxnSpPr>
            <a:cxnSpLocks/>
          </p:cNvCxnSpPr>
          <p:nvPr/>
        </p:nvCxnSpPr>
        <p:spPr>
          <a:xfrm>
            <a:off x="2072481" y="5371167"/>
            <a:ext cx="875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5994AE-4175-5948-044F-CD602C3DB167}"/>
              </a:ext>
            </a:extLst>
          </p:cNvPr>
          <p:cNvSpPr txBox="1"/>
          <p:nvPr/>
        </p:nvSpPr>
        <p:spPr>
          <a:xfrm>
            <a:off x="7171717" y="1032639"/>
            <a:ext cx="3968564"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dimethylaniline monooxygenase 3 </a:t>
            </a:r>
            <a:endParaRPr lang="en-US" b="1" dirty="0"/>
          </a:p>
        </p:txBody>
      </p:sp>
    </p:spTree>
    <p:extLst>
      <p:ext uri="{BB962C8B-B14F-4D97-AF65-F5344CB8AC3E}">
        <p14:creationId xmlns:p14="http://schemas.microsoft.com/office/powerpoint/2010/main" val="171131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45"/>
          <a:stretch/>
        </p:blipFill>
        <p:spPr>
          <a:xfrm>
            <a:off x="1843881" y="1456063"/>
            <a:ext cx="5761722" cy="2280854"/>
          </a:xfrm>
          <a:prstGeom prst="rect">
            <a:avLst/>
          </a:prstGeom>
        </p:spPr>
      </p:pic>
      <p:sp>
        <p:nvSpPr>
          <p:cNvPr id="3" name="TextBox 2">
            <a:extLst>
              <a:ext uri="{FF2B5EF4-FFF2-40B4-BE49-F238E27FC236}">
                <a16:creationId xmlns:a16="http://schemas.microsoft.com/office/drawing/2014/main" id="{9178CF9C-75A6-4950-8022-4CBC24194EE8}"/>
              </a:ext>
            </a:extLst>
          </p:cNvPr>
          <p:cNvSpPr txBox="1"/>
          <p:nvPr/>
        </p:nvSpPr>
        <p:spPr>
          <a:xfrm>
            <a:off x="2834481" y="70122"/>
            <a:ext cx="8637208" cy="523220"/>
          </a:xfrm>
          <a:prstGeom prst="rect">
            <a:avLst/>
          </a:prstGeom>
          <a:noFill/>
        </p:spPr>
        <p:txBody>
          <a:bodyPr wrap="square" rtlCol="0">
            <a:spAutoFit/>
          </a:bodyPr>
          <a:lstStyle/>
          <a:p>
            <a:pPr algn="ctr"/>
            <a:r>
              <a:rPr lang="en-US" sz="2800" dirty="0">
                <a:latin typeface="Arial" panose="020B0604020202020204" pitchFamily="34" charset="0"/>
              </a:rPr>
              <a:t>Surface Mutations May Also Lead to Disease</a:t>
            </a:r>
          </a:p>
        </p:txBody>
      </p:sp>
      <p:sp>
        <p:nvSpPr>
          <p:cNvPr id="4" name="TextBox 3">
            <a:extLst>
              <a:ext uri="{FF2B5EF4-FFF2-40B4-BE49-F238E27FC236}">
                <a16:creationId xmlns:a16="http://schemas.microsoft.com/office/drawing/2014/main" id="{B3FE1961-1F26-4C3B-B6C3-581518942DAB}"/>
              </a:ext>
            </a:extLst>
          </p:cNvPr>
          <p:cNvSpPr txBox="1"/>
          <p:nvPr/>
        </p:nvSpPr>
        <p:spPr>
          <a:xfrm>
            <a:off x="7898699" y="2264570"/>
            <a:ext cx="2921437" cy="1323439"/>
          </a:xfrm>
          <a:prstGeom prst="rect">
            <a:avLst/>
          </a:prstGeom>
          <a:noFill/>
        </p:spPr>
        <p:txBody>
          <a:bodyPr wrap="square" rtlCol="0">
            <a:spAutoFit/>
          </a:bodyPr>
          <a:lstStyle/>
          <a:p>
            <a:r>
              <a:rPr lang="en-US" sz="2000" dirty="0">
                <a:latin typeface="Arial" panose="020B0604020202020204" pitchFamily="34" charset="0"/>
              </a:rPr>
              <a:t>A single change in the amino acid sequence can change the function of a protein</a:t>
            </a:r>
          </a:p>
        </p:txBody>
      </p:sp>
      <p:sp>
        <p:nvSpPr>
          <p:cNvPr id="9" name="TextBox 8">
            <a:extLst>
              <a:ext uri="{FF2B5EF4-FFF2-40B4-BE49-F238E27FC236}">
                <a16:creationId xmlns:a16="http://schemas.microsoft.com/office/drawing/2014/main" id="{289901AC-D3DF-40E7-92D8-E1F265066D60}"/>
              </a:ext>
            </a:extLst>
          </p:cNvPr>
          <p:cNvSpPr txBox="1"/>
          <p:nvPr/>
        </p:nvSpPr>
        <p:spPr>
          <a:xfrm>
            <a:off x="730359" y="868644"/>
            <a:ext cx="6632137" cy="400110"/>
          </a:xfrm>
          <a:prstGeom prst="rect">
            <a:avLst/>
          </a:prstGeom>
          <a:noFill/>
        </p:spPr>
        <p:txBody>
          <a:bodyPr wrap="none" rtlCol="0">
            <a:spAutoFit/>
          </a:bodyPr>
          <a:lstStyle/>
          <a:p>
            <a:r>
              <a:rPr lang="en-US" sz="2000" dirty="0">
                <a:latin typeface="Arial" panose="020B0604020202020204" pitchFamily="34" charset="0"/>
              </a:rPr>
              <a:t>Effect of mutations on protein folding – sickle cell anemia</a:t>
            </a:r>
          </a:p>
        </p:txBody>
      </p:sp>
      <p:sp>
        <p:nvSpPr>
          <p:cNvPr id="7" name="Date Placeholder 6">
            <a:extLst>
              <a:ext uri="{FF2B5EF4-FFF2-40B4-BE49-F238E27FC236}">
                <a16:creationId xmlns:a16="http://schemas.microsoft.com/office/drawing/2014/main" id="{363DFAF2-2959-AA42-5722-98F6EEAAA97D}"/>
              </a:ext>
            </a:extLst>
          </p:cNvPr>
          <p:cNvSpPr>
            <a:spLocks noGrp="1"/>
          </p:cNvSpPr>
          <p:nvPr>
            <p:ph type="dt" sz="half" idx="10"/>
          </p:nvPr>
        </p:nvSpPr>
        <p:spPr/>
        <p:txBody>
          <a:bodyPr/>
          <a:lstStyle/>
          <a:p>
            <a:fld id="{665D229A-05EC-43E9-8DC1-5AB1D4A6FC33}" type="datetime1">
              <a:rPr lang="en-US" smtClean="0"/>
              <a:t>1/24/2025</a:t>
            </a:fld>
            <a:endParaRPr lang="en-US"/>
          </a:p>
        </p:txBody>
      </p:sp>
      <p:sp>
        <p:nvSpPr>
          <p:cNvPr id="8" name="Footer Placeholder 7">
            <a:extLst>
              <a:ext uri="{FF2B5EF4-FFF2-40B4-BE49-F238E27FC236}">
                <a16:creationId xmlns:a16="http://schemas.microsoft.com/office/drawing/2014/main" id="{C81B241A-FE78-967A-3A08-B607C14B7ED1}"/>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81EC33F4-B1EF-8286-E78F-228A8379AD40}"/>
              </a:ext>
            </a:extLst>
          </p:cNvPr>
          <p:cNvSpPr>
            <a:spLocks noGrp="1"/>
          </p:cNvSpPr>
          <p:nvPr>
            <p:ph type="sldNum" sz="quarter" idx="12"/>
          </p:nvPr>
        </p:nvSpPr>
        <p:spPr/>
        <p:txBody>
          <a:bodyPr/>
          <a:lstStyle/>
          <a:p>
            <a:fld id="{DC3BB032-4020-48F4-953B-341806DC4A2B}" type="slidenum">
              <a:rPr lang="en-US" smtClean="0"/>
              <a:t>28</a:t>
            </a:fld>
            <a:endParaRPr lang="en-US"/>
          </a:p>
        </p:txBody>
      </p:sp>
      <p:pic>
        <p:nvPicPr>
          <p:cNvPr id="12" name="Picture 11" descr="A colorful spirals of protein&#10;&#10;Description automatically generated with medium confidence">
            <a:extLst>
              <a:ext uri="{FF2B5EF4-FFF2-40B4-BE49-F238E27FC236}">
                <a16:creationId xmlns:a16="http://schemas.microsoft.com/office/drawing/2014/main" id="{E6E57AAA-DC40-6020-DEA5-EB830F2E8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10" t="5952" r="14192" b="9877"/>
          <a:stretch/>
        </p:blipFill>
        <p:spPr>
          <a:xfrm>
            <a:off x="853281" y="3932237"/>
            <a:ext cx="3352800" cy="2773499"/>
          </a:xfrm>
          <a:prstGeom prst="rect">
            <a:avLst/>
          </a:prstGeom>
        </p:spPr>
      </p:pic>
      <p:sp>
        <p:nvSpPr>
          <p:cNvPr id="13" name="TextBox 12">
            <a:extLst>
              <a:ext uri="{FF2B5EF4-FFF2-40B4-BE49-F238E27FC236}">
                <a16:creationId xmlns:a16="http://schemas.microsoft.com/office/drawing/2014/main" id="{1EC45883-06CB-B442-5B3A-A7D36A466FA5}"/>
              </a:ext>
            </a:extLst>
          </p:cNvPr>
          <p:cNvSpPr txBox="1"/>
          <p:nvPr/>
        </p:nvSpPr>
        <p:spPr>
          <a:xfrm>
            <a:off x="3998260" y="5047409"/>
            <a:ext cx="726482"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Glu6</a:t>
            </a:r>
          </a:p>
        </p:txBody>
      </p:sp>
    </p:spTree>
    <p:extLst>
      <p:ext uri="{BB962C8B-B14F-4D97-AF65-F5344CB8AC3E}">
        <p14:creationId xmlns:p14="http://schemas.microsoft.com/office/powerpoint/2010/main" val="1711967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81120"/>
            <a:ext cx="10454481" cy="1216025"/>
          </a:xfrm>
        </p:spPr>
        <p:txBody>
          <a:bodyPr>
            <a:normAutofit/>
          </a:bodyPr>
          <a:lstStyle/>
          <a:p>
            <a:pPr algn="l"/>
            <a:r>
              <a:rPr lang="en-US" sz="2130" dirty="0"/>
              <a:t>Prions are improperly folded proteins that cause neurodegenerative diseases</a:t>
            </a:r>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2395"/>
          <a:stretch/>
        </p:blipFill>
        <p:spPr>
          <a:xfrm>
            <a:off x="232076" y="2040630"/>
            <a:ext cx="3565525" cy="3070225"/>
          </a:xfrm>
        </p:spPr>
      </p:pic>
      <p:sp>
        <p:nvSpPr>
          <p:cNvPr id="5" name="TextBox 4">
            <a:extLst>
              <a:ext uri="{FF2B5EF4-FFF2-40B4-BE49-F238E27FC236}">
                <a16:creationId xmlns:a16="http://schemas.microsoft.com/office/drawing/2014/main" id="{905E0C0F-C3C3-4459-8C9C-65A39882C2D5}"/>
              </a:ext>
            </a:extLst>
          </p:cNvPr>
          <p:cNvSpPr txBox="1"/>
          <p:nvPr/>
        </p:nvSpPr>
        <p:spPr>
          <a:xfrm>
            <a:off x="736488" y="36972"/>
            <a:ext cx="12268199" cy="523220"/>
          </a:xfrm>
          <a:prstGeom prst="rect">
            <a:avLst/>
          </a:prstGeom>
          <a:noFill/>
        </p:spPr>
        <p:txBody>
          <a:bodyPr wrap="square" rtlCol="0">
            <a:spAutoFit/>
          </a:bodyPr>
          <a:lstStyle/>
          <a:p>
            <a:pPr algn="ctr"/>
            <a:r>
              <a:rPr lang="en-US" sz="2800" dirty="0">
                <a:latin typeface="Arial" panose="020B0604020202020204" pitchFamily="34" charset="0"/>
              </a:rPr>
              <a:t>What Happens When Proteins Fold Into Different Structures?</a:t>
            </a:r>
          </a:p>
        </p:txBody>
      </p:sp>
      <p:pic>
        <p:nvPicPr>
          <p:cNvPr id="8" name="Picture 7">
            <a:extLst>
              <a:ext uri="{FF2B5EF4-FFF2-40B4-BE49-F238E27FC236}">
                <a16:creationId xmlns:a16="http://schemas.microsoft.com/office/drawing/2014/main" id="{378926A8-38A0-4FF6-A2FE-9BCAD8A8EF6D}"/>
              </a:ext>
            </a:extLst>
          </p:cNvPr>
          <p:cNvPicPr>
            <a:picLocks noChangeAspect="1"/>
          </p:cNvPicPr>
          <p:nvPr/>
        </p:nvPicPr>
        <p:blipFill rotWithShape="1">
          <a:blip r:embed="rId4">
            <a:extLst>
              <a:ext uri="{28A0092B-C50C-407E-A947-70E740481C1C}">
                <a14:useLocalDpi xmlns:a14="http://schemas.microsoft.com/office/drawing/2010/main" val="0"/>
              </a:ext>
            </a:extLst>
          </a:blip>
          <a:srcRect l="2073" t="7651" r="4372" b="5365"/>
          <a:stretch/>
        </p:blipFill>
        <p:spPr>
          <a:xfrm>
            <a:off x="5923139" y="1348583"/>
            <a:ext cx="3255090" cy="2272230"/>
          </a:xfrm>
          <a:prstGeom prst="rect">
            <a:avLst/>
          </a:prstGeom>
        </p:spPr>
      </p:pic>
      <p:pic>
        <p:nvPicPr>
          <p:cNvPr id="10" name="Picture 9">
            <a:extLst>
              <a:ext uri="{FF2B5EF4-FFF2-40B4-BE49-F238E27FC236}">
                <a16:creationId xmlns:a16="http://schemas.microsoft.com/office/drawing/2014/main" id="{0F6A7B90-8C75-4C76-A736-00B12B270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550" y="3829462"/>
            <a:ext cx="2312804" cy="2241797"/>
          </a:xfrm>
          <a:prstGeom prst="rect">
            <a:avLst/>
          </a:prstGeom>
        </p:spPr>
      </p:pic>
      <p:pic>
        <p:nvPicPr>
          <p:cNvPr id="11" name="Picture 2" descr="Figure 4-07">
            <a:extLst>
              <a:ext uri="{FF2B5EF4-FFF2-40B4-BE49-F238E27FC236}">
                <a16:creationId xmlns:a16="http://schemas.microsoft.com/office/drawing/2014/main" id="{3F0D9BC6-767C-31DE-B07D-3C5469E2855C}"/>
              </a:ext>
            </a:extLst>
          </p:cNvPr>
          <p:cNvPicPr>
            <a:picLocks noChangeAspect="1" noChangeArrowheads="1"/>
          </p:cNvPicPr>
          <p:nvPr/>
        </p:nvPicPr>
        <p:blipFill rotWithShape="1">
          <a:blip r:embed="rId6"/>
          <a:srcRect l="44555" r="39264" b="24108"/>
          <a:stretch/>
        </p:blipFill>
        <p:spPr bwMode="auto">
          <a:xfrm>
            <a:off x="927063" y="4575376"/>
            <a:ext cx="823818" cy="1217265"/>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FF2FC567-FAC4-E3F1-C4AC-51A6890B2441}"/>
              </a:ext>
            </a:extLst>
          </p:cNvPr>
          <p:cNvSpPr txBox="1"/>
          <p:nvPr/>
        </p:nvSpPr>
        <p:spPr>
          <a:xfrm>
            <a:off x="9769489" y="3364562"/>
            <a:ext cx="2550312" cy="2934458"/>
          </a:xfrm>
          <a:prstGeom prst="rect">
            <a:avLst/>
          </a:prstGeom>
          <a:noFill/>
        </p:spPr>
        <p:txBody>
          <a:bodyPr wrap="square" rtlCol="0">
            <a:spAutoFit/>
          </a:bodyPr>
          <a:lstStyle/>
          <a:p>
            <a:r>
              <a:rPr lang="en-US" sz="2052" b="1" dirty="0">
                <a:latin typeface="Arial" panose="020B0604020202020204" pitchFamily="34" charset="0"/>
              </a:rPr>
              <a:t>Unfolded protein response (UPR):</a:t>
            </a:r>
          </a:p>
          <a:p>
            <a:r>
              <a:rPr lang="en-US" sz="2052" dirty="0">
                <a:latin typeface="Arial" panose="020B0604020202020204" pitchFamily="34" charset="0"/>
              </a:rPr>
              <a:t>The presence of unfolded proteins can trigger the UPR, which can turn off protein synthesis in the cell, leading to cell death.</a:t>
            </a:r>
          </a:p>
        </p:txBody>
      </p:sp>
      <p:cxnSp>
        <p:nvCxnSpPr>
          <p:cNvPr id="16" name="Straight Arrow Connector 15">
            <a:extLst>
              <a:ext uri="{FF2B5EF4-FFF2-40B4-BE49-F238E27FC236}">
                <a16:creationId xmlns:a16="http://schemas.microsoft.com/office/drawing/2014/main" id="{8A098C8A-BFE1-3397-091B-888527A784B9}"/>
              </a:ext>
            </a:extLst>
          </p:cNvPr>
          <p:cNvCxnSpPr>
            <a:cxnSpLocks/>
          </p:cNvCxnSpPr>
          <p:nvPr/>
        </p:nvCxnSpPr>
        <p:spPr>
          <a:xfrm flipV="1">
            <a:off x="1635677" y="3490999"/>
            <a:ext cx="392702" cy="1140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D5417-2DBE-F6F6-8D4B-80B4F542CE3F}"/>
              </a:ext>
            </a:extLst>
          </p:cNvPr>
          <p:cNvCxnSpPr/>
          <p:nvPr/>
        </p:nvCxnSpPr>
        <p:spPr>
          <a:xfrm flipV="1">
            <a:off x="2014839" y="4960416"/>
            <a:ext cx="764775" cy="24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9A40288-7D6D-689C-3CE2-C498873D4C6F}"/>
              </a:ext>
            </a:extLst>
          </p:cNvPr>
          <p:cNvSpPr txBox="1"/>
          <p:nvPr/>
        </p:nvSpPr>
        <p:spPr>
          <a:xfrm>
            <a:off x="2690260" y="5259312"/>
            <a:ext cx="1785322" cy="1355499"/>
          </a:xfrm>
          <a:prstGeom prst="rect">
            <a:avLst/>
          </a:prstGeom>
          <a:noFill/>
        </p:spPr>
        <p:txBody>
          <a:bodyPr wrap="square" rtlCol="0">
            <a:spAutoFit/>
          </a:bodyPr>
          <a:lstStyle/>
          <a:p>
            <a:r>
              <a:rPr lang="en-US" sz="2052" dirty="0">
                <a:latin typeface="Arial" panose="020B0604020202020204" pitchFamily="34" charset="0"/>
              </a:rPr>
              <a:t>Both forms are almost equally stable.</a:t>
            </a:r>
          </a:p>
        </p:txBody>
      </p:sp>
      <p:sp>
        <p:nvSpPr>
          <p:cNvPr id="21" name="TextBox 20">
            <a:extLst>
              <a:ext uri="{FF2B5EF4-FFF2-40B4-BE49-F238E27FC236}">
                <a16:creationId xmlns:a16="http://schemas.microsoft.com/office/drawing/2014/main" id="{1F53539D-5CA1-010D-F356-D90E7C9C0EFD}"/>
              </a:ext>
            </a:extLst>
          </p:cNvPr>
          <p:cNvSpPr txBox="1"/>
          <p:nvPr/>
        </p:nvSpPr>
        <p:spPr>
          <a:xfrm>
            <a:off x="955080" y="5757733"/>
            <a:ext cx="1236236" cy="408125"/>
          </a:xfrm>
          <a:prstGeom prst="rect">
            <a:avLst/>
          </a:prstGeom>
          <a:noFill/>
        </p:spPr>
        <p:txBody>
          <a:bodyPr wrap="none" rtlCol="0">
            <a:spAutoFit/>
          </a:bodyPr>
          <a:lstStyle/>
          <a:p>
            <a:r>
              <a:rPr lang="en-US" sz="2052" dirty="0">
                <a:latin typeface="Arial" panose="020B0604020202020204" pitchFamily="34" charset="0"/>
              </a:rPr>
              <a:t>Unfolded</a:t>
            </a:r>
          </a:p>
        </p:txBody>
      </p:sp>
      <p:sp>
        <p:nvSpPr>
          <p:cNvPr id="22" name="TextBox 21">
            <a:extLst>
              <a:ext uri="{FF2B5EF4-FFF2-40B4-BE49-F238E27FC236}">
                <a16:creationId xmlns:a16="http://schemas.microsoft.com/office/drawing/2014/main" id="{8B8CA770-A0AD-D53C-9926-F00D72360050}"/>
              </a:ext>
            </a:extLst>
          </p:cNvPr>
          <p:cNvSpPr txBox="1"/>
          <p:nvPr/>
        </p:nvSpPr>
        <p:spPr>
          <a:xfrm>
            <a:off x="81151" y="2199067"/>
            <a:ext cx="1136114" cy="408125"/>
          </a:xfrm>
          <a:prstGeom prst="rect">
            <a:avLst/>
          </a:prstGeom>
          <a:solidFill>
            <a:schemeClr val="bg1"/>
          </a:solidFill>
        </p:spPr>
        <p:txBody>
          <a:bodyPr wrap="square" rtlCol="0">
            <a:spAutoFit/>
          </a:bodyPr>
          <a:lstStyle/>
          <a:p>
            <a:r>
              <a:rPr lang="en-US" sz="2052" dirty="0">
                <a:latin typeface="Arial" panose="020B0604020202020204" pitchFamily="34" charset="0"/>
              </a:rPr>
              <a:t>Normal</a:t>
            </a:r>
          </a:p>
        </p:txBody>
      </p:sp>
      <p:sp>
        <p:nvSpPr>
          <p:cNvPr id="23" name="TextBox 22">
            <a:extLst>
              <a:ext uri="{FF2B5EF4-FFF2-40B4-BE49-F238E27FC236}">
                <a16:creationId xmlns:a16="http://schemas.microsoft.com/office/drawing/2014/main" id="{6645042C-6015-B8EC-AE72-84F9782388FE}"/>
              </a:ext>
            </a:extLst>
          </p:cNvPr>
          <p:cNvSpPr txBox="1"/>
          <p:nvPr/>
        </p:nvSpPr>
        <p:spPr>
          <a:xfrm>
            <a:off x="3751938" y="3707072"/>
            <a:ext cx="1432108" cy="1039708"/>
          </a:xfrm>
          <a:prstGeom prst="rect">
            <a:avLst/>
          </a:prstGeom>
          <a:noFill/>
        </p:spPr>
        <p:txBody>
          <a:bodyPr wrap="square" rtlCol="0">
            <a:spAutoFit/>
          </a:bodyPr>
          <a:lstStyle/>
          <a:p>
            <a:r>
              <a:rPr lang="en-US" sz="2052" dirty="0">
                <a:latin typeface="Arial" panose="020B0604020202020204" pitchFamily="34" charset="0"/>
              </a:rPr>
              <a:t>Misfolded prion protein</a:t>
            </a:r>
          </a:p>
        </p:txBody>
      </p:sp>
      <p:sp>
        <p:nvSpPr>
          <p:cNvPr id="24" name="Rectangle 23">
            <a:extLst>
              <a:ext uri="{FF2B5EF4-FFF2-40B4-BE49-F238E27FC236}">
                <a16:creationId xmlns:a16="http://schemas.microsoft.com/office/drawing/2014/main" id="{8CFBEF72-8359-E2CE-84E9-F44FA63F009D}"/>
              </a:ext>
            </a:extLst>
          </p:cNvPr>
          <p:cNvSpPr/>
          <p:nvPr/>
        </p:nvSpPr>
        <p:spPr>
          <a:xfrm>
            <a:off x="1332098" y="4094446"/>
            <a:ext cx="858979" cy="279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49A58F8E-53DB-142B-DE1C-3592A8385390}"/>
              </a:ext>
            </a:extLst>
          </p:cNvPr>
          <p:cNvSpPr txBox="1"/>
          <p:nvPr/>
        </p:nvSpPr>
        <p:spPr>
          <a:xfrm>
            <a:off x="5344850" y="6427861"/>
            <a:ext cx="3826689"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What is the effect on the brain?</a:t>
            </a:r>
          </a:p>
        </p:txBody>
      </p:sp>
      <p:sp>
        <p:nvSpPr>
          <p:cNvPr id="27" name="TextBox 26">
            <a:extLst>
              <a:ext uri="{FF2B5EF4-FFF2-40B4-BE49-F238E27FC236}">
                <a16:creationId xmlns:a16="http://schemas.microsoft.com/office/drawing/2014/main" id="{7BFD06D2-C5F2-A0D7-ADF4-57A70091E522}"/>
              </a:ext>
            </a:extLst>
          </p:cNvPr>
          <p:cNvSpPr txBox="1"/>
          <p:nvPr/>
        </p:nvSpPr>
        <p:spPr>
          <a:xfrm>
            <a:off x="9494669" y="6427861"/>
            <a:ext cx="3339376"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Why do the brain cells die?</a:t>
            </a:r>
          </a:p>
        </p:txBody>
      </p:sp>
      <p:sp>
        <p:nvSpPr>
          <p:cNvPr id="9" name="Date Placeholder 8">
            <a:extLst>
              <a:ext uri="{FF2B5EF4-FFF2-40B4-BE49-F238E27FC236}">
                <a16:creationId xmlns:a16="http://schemas.microsoft.com/office/drawing/2014/main" id="{06FBAB0B-D4E0-B7A8-2349-3AD2F77B1754}"/>
              </a:ext>
            </a:extLst>
          </p:cNvPr>
          <p:cNvSpPr>
            <a:spLocks noGrp="1"/>
          </p:cNvSpPr>
          <p:nvPr>
            <p:ph type="dt" sz="half" idx="10"/>
          </p:nvPr>
        </p:nvSpPr>
        <p:spPr/>
        <p:txBody>
          <a:bodyPr/>
          <a:lstStyle/>
          <a:p>
            <a:fld id="{AB3C7B00-7BB7-4A8B-B260-38FFDCBB8359}" type="datetime1">
              <a:rPr lang="en-US" smtClean="0"/>
              <a:t>1/24/2025</a:t>
            </a:fld>
            <a:endParaRPr lang="en-US"/>
          </a:p>
        </p:txBody>
      </p:sp>
      <p:sp>
        <p:nvSpPr>
          <p:cNvPr id="12" name="Footer Placeholder 11">
            <a:extLst>
              <a:ext uri="{FF2B5EF4-FFF2-40B4-BE49-F238E27FC236}">
                <a16:creationId xmlns:a16="http://schemas.microsoft.com/office/drawing/2014/main" id="{40441812-0024-86A0-F976-992846B8A73D}"/>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04796366-5929-2167-AC5E-BC38167A929C}"/>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139816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0EE73E-EE26-4CFF-AB94-CAE14DAA0566}"/>
              </a:ext>
            </a:extLst>
          </p:cNvPr>
          <p:cNvSpPr/>
          <p:nvPr/>
        </p:nvSpPr>
        <p:spPr>
          <a:xfrm>
            <a:off x="72887" y="5362182"/>
            <a:ext cx="5314630" cy="1524135"/>
          </a:xfrm>
          <a:prstGeom prst="rect">
            <a:avLst/>
          </a:prstGeom>
        </p:spPr>
        <p:txBody>
          <a:bodyPr wrap="square">
            <a:spAutoFit/>
          </a:bodyPr>
          <a:lstStyle/>
          <a:p>
            <a:pPr marL="188278" marR="38637">
              <a:spcBef>
                <a:spcPts val="63"/>
              </a:spcBef>
            </a:pPr>
            <a:r>
              <a:rPr lang="en-US" sz="1861" i="1" dirty="0">
                <a:solidFill>
                  <a:srgbClr val="7030A0"/>
                </a:solidFill>
                <a:latin typeface="Arial" panose="020B0604020202020204" pitchFamily="34" charset="0"/>
                <a:cs typeface="Arial" panose="020B0604020202020204" pitchFamily="34" charset="0"/>
              </a:rPr>
              <a:t>Note </a:t>
            </a:r>
            <a:r>
              <a:rPr lang="en-US" sz="1861" i="1" spc="-5" dirty="0">
                <a:solidFill>
                  <a:srgbClr val="7030A0"/>
                </a:solidFill>
                <a:latin typeface="Arial" panose="020B0604020202020204" pitchFamily="34" charset="0"/>
                <a:cs typeface="Arial" panose="020B0604020202020204" pitchFamily="34" charset="0"/>
              </a:rPr>
              <a:t>that the proton is </a:t>
            </a:r>
            <a:r>
              <a:rPr lang="en-US" sz="1861" b="1" i="1" spc="-5" dirty="0">
                <a:solidFill>
                  <a:srgbClr val="7030A0"/>
                </a:solidFill>
                <a:latin typeface="Arial" panose="020B0604020202020204" pitchFamily="34" charset="0"/>
                <a:cs typeface="Arial" panose="020B0604020202020204" pitchFamily="34" charset="0"/>
              </a:rPr>
              <a:t>NOT </a:t>
            </a:r>
            <a:r>
              <a:rPr lang="en-US" sz="1861" i="1" dirty="0">
                <a:solidFill>
                  <a:srgbClr val="7030A0"/>
                </a:solidFill>
                <a:latin typeface="Arial" panose="020B0604020202020204" pitchFamily="34" charset="0"/>
                <a:cs typeface="Arial" panose="020B0604020202020204" pitchFamily="34" charset="0"/>
              </a:rPr>
              <a:t>transferred </a:t>
            </a:r>
            <a:r>
              <a:rPr lang="en-US" sz="1861" i="1" spc="-5" dirty="0">
                <a:solidFill>
                  <a:srgbClr val="7030A0"/>
                </a:solidFill>
                <a:latin typeface="Arial" panose="020B0604020202020204" pitchFamily="34" charset="0"/>
                <a:cs typeface="Arial" panose="020B0604020202020204" pitchFamily="34" charset="0"/>
              </a:rPr>
              <a:t>to the acceptor, </a:t>
            </a:r>
            <a:r>
              <a:rPr lang="en-US" sz="1861" i="1" dirty="0">
                <a:solidFill>
                  <a:srgbClr val="7030A0"/>
                </a:solidFill>
                <a:latin typeface="Arial" panose="020B0604020202020204" pitchFamily="34" charset="0"/>
                <a:cs typeface="Arial" panose="020B0604020202020204" pitchFamily="34" charset="0"/>
              </a:rPr>
              <a:t>it </a:t>
            </a:r>
            <a:r>
              <a:rPr lang="en-US" sz="1861" i="1" spc="-5" dirty="0">
                <a:solidFill>
                  <a:srgbClr val="7030A0"/>
                </a:solidFill>
                <a:latin typeface="Arial" panose="020B0604020202020204" pitchFamily="34" charset="0"/>
                <a:cs typeface="Arial" panose="020B0604020202020204" pitchFamily="34" charset="0"/>
              </a:rPr>
              <a:t>remains covalently bonded to </a:t>
            </a:r>
            <a:r>
              <a:rPr lang="en-US" sz="1861" i="1" dirty="0">
                <a:solidFill>
                  <a:srgbClr val="7030A0"/>
                </a:solidFill>
                <a:latin typeface="Arial" panose="020B0604020202020204" pitchFamily="34" charset="0"/>
                <a:cs typeface="Arial" panose="020B0604020202020204" pitchFamily="34" charset="0"/>
              </a:rPr>
              <a:t>the </a:t>
            </a:r>
            <a:r>
              <a:rPr lang="en-US" sz="1861" i="1" spc="-5" dirty="0">
                <a:solidFill>
                  <a:srgbClr val="7030A0"/>
                </a:solidFill>
                <a:latin typeface="Arial" panose="020B0604020202020204" pitchFamily="34" charset="0"/>
                <a:cs typeface="Arial" panose="020B0604020202020204" pitchFamily="34" charset="0"/>
              </a:rPr>
              <a:t>donor atom. The Hydrogen  Bond </a:t>
            </a:r>
            <a:r>
              <a:rPr lang="en-US" sz="1861" i="1" dirty="0">
                <a:solidFill>
                  <a:srgbClr val="7030A0"/>
                </a:solidFill>
                <a:latin typeface="Arial" panose="020B0604020202020204" pitchFamily="34" charset="0"/>
                <a:cs typeface="Arial" panose="020B0604020202020204" pitchFamily="34" charset="0"/>
              </a:rPr>
              <a:t>is the </a:t>
            </a:r>
            <a:r>
              <a:rPr lang="en-US" sz="1861" b="1" i="1" spc="-5" dirty="0">
                <a:solidFill>
                  <a:srgbClr val="7030A0"/>
                </a:solidFill>
                <a:latin typeface="Arial" panose="020B0604020202020204" pitchFamily="34" charset="0"/>
                <a:cs typeface="Arial" panose="020B0604020202020204" pitchFamily="34" charset="0"/>
              </a:rPr>
              <a:t>interaction</a:t>
            </a:r>
            <a:r>
              <a:rPr lang="en-US" sz="1861" i="1" spc="-5" dirty="0">
                <a:solidFill>
                  <a:srgbClr val="7030A0"/>
                </a:solidFill>
                <a:latin typeface="Arial" panose="020B0604020202020204" pitchFamily="34" charset="0"/>
                <a:cs typeface="Arial" panose="020B0604020202020204" pitchFamily="34" charset="0"/>
              </a:rPr>
              <a:t> between the X-H donor and electronegative acceptor.</a:t>
            </a:r>
            <a:endParaRPr lang="en-US" sz="186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C626F9-3F53-E487-6DCE-A98478918F48}"/>
              </a:ext>
            </a:extLst>
          </p:cNvPr>
          <p:cNvSpPr txBox="1"/>
          <p:nvPr/>
        </p:nvSpPr>
        <p:spPr>
          <a:xfrm>
            <a:off x="163280" y="171282"/>
            <a:ext cx="3826717" cy="3953259"/>
          </a:xfrm>
          <a:prstGeom prst="rect">
            <a:avLst/>
          </a:prstGeom>
          <a:noFill/>
        </p:spPr>
        <p:txBody>
          <a:bodyPr wrap="square">
            <a:spAutoFit/>
          </a:bodyPr>
          <a:lstStyle/>
          <a:p>
            <a:r>
              <a:rPr lang="en-US" sz="1932" b="1" dirty="0">
                <a:latin typeface="Arial" panose="020B0604020202020204" pitchFamily="34" charset="0"/>
              </a:rPr>
              <a:t>iv) Hydrogen Bonds</a:t>
            </a:r>
          </a:p>
          <a:p>
            <a:pPr marL="331173" indent="-331173">
              <a:buFont typeface="Arial" panose="020B0604020202020204" pitchFamily="34" charset="0"/>
              <a:buChar char="•"/>
            </a:pPr>
            <a:r>
              <a:rPr lang="en-US" sz="1932" dirty="0">
                <a:latin typeface="Arial" panose="020B0604020202020204" pitchFamily="34" charset="0"/>
              </a:rPr>
              <a:t>H-bonds are primarily (90%) an electrostatic attraction between:</a:t>
            </a:r>
          </a:p>
          <a:p>
            <a:pPr marL="772737" lvl="1" indent="-331173">
              <a:buFont typeface="Arial" panose="020B0604020202020204" pitchFamily="34" charset="0"/>
              <a:buChar char="•"/>
            </a:pPr>
            <a:r>
              <a:rPr lang="en-US" sz="1932" dirty="0">
                <a:latin typeface="Arial" panose="020B0604020202020204" pitchFamily="34" charset="0"/>
              </a:rPr>
              <a:t>Electropositive hydrogen, attached to an electronegative atom is the hydrogen bond donor (i.e. NH).</a:t>
            </a:r>
          </a:p>
          <a:p>
            <a:pPr marL="772737" lvl="1" indent="-331173">
              <a:buFont typeface="Arial" panose="020B0604020202020204" pitchFamily="34" charset="0"/>
              <a:buChar char="•"/>
            </a:pPr>
            <a:r>
              <a:rPr lang="en-US" sz="1932" dirty="0">
                <a:latin typeface="Arial" panose="020B0604020202020204" pitchFamily="34" charset="0"/>
              </a:rPr>
              <a:t>Electronegative hydrogen bond acceptor (e.g. the lone pairs of oxygen, or C=O group of an  amide).</a:t>
            </a:r>
          </a:p>
        </p:txBody>
      </p:sp>
      <p:sp>
        <p:nvSpPr>
          <p:cNvPr id="8" name="TextBox 7">
            <a:extLst>
              <a:ext uri="{FF2B5EF4-FFF2-40B4-BE49-F238E27FC236}">
                <a16:creationId xmlns:a16="http://schemas.microsoft.com/office/drawing/2014/main" id="{1BDD289D-8044-352C-962D-752150EACAF6}"/>
              </a:ext>
            </a:extLst>
          </p:cNvPr>
          <p:cNvSpPr txBox="1"/>
          <p:nvPr/>
        </p:nvSpPr>
        <p:spPr>
          <a:xfrm>
            <a:off x="327615" y="4079663"/>
            <a:ext cx="4121080" cy="1282518"/>
          </a:xfrm>
          <a:prstGeom prst="rect">
            <a:avLst/>
          </a:prstGeom>
          <a:noFill/>
        </p:spPr>
        <p:txBody>
          <a:bodyPr wrap="square">
            <a:spAutoFit/>
          </a:bodyPr>
          <a:lstStyle/>
          <a:p>
            <a:pPr marL="12266" marR="7973">
              <a:lnSpc>
                <a:spcPct val="101600"/>
              </a:lnSpc>
            </a:pPr>
            <a:r>
              <a:rPr lang="en-US" sz="1932" i="1" spc="-5" dirty="0">
                <a:latin typeface="Arial" panose="020B0604020202020204" pitchFamily="34" charset="0"/>
                <a:cs typeface="Arial" panose="020B0604020202020204" pitchFamily="34" charset="0"/>
              </a:rPr>
              <a:t>A “bond” implies electron sharing – about 10% of the electron is shared from one molecule to the next in the case of H-bonds</a:t>
            </a:r>
            <a:endParaRPr lang="en-US" sz="1932"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7B539-D23E-000F-4A0D-D1292F56DBA7}"/>
              </a:ext>
            </a:extLst>
          </p:cNvPr>
          <p:cNvSpPr txBox="1"/>
          <p:nvPr/>
        </p:nvSpPr>
        <p:spPr>
          <a:xfrm>
            <a:off x="5568654" y="5166558"/>
            <a:ext cx="6328801" cy="683646"/>
          </a:xfrm>
          <a:prstGeom prst="rect">
            <a:avLst/>
          </a:prstGeom>
          <a:noFill/>
        </p:spPr>
        <p:txBody>
          <a:bodyPr wrap="square" rtlCol="0">
            <a:spAutoFit/>
          </a:bodyPr>
          <a:lstStyle/>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Usually hydrogen bonds are exchanged, resulting in small </a:t>
            </a:r>
            <a:r>
              <a:rPr lang="en-US" sz="1932" b="1" i="1" dirty="0">
                <a:latin typeface="Arial" panose="020B0604020202020204" pitchFamily="34" charset="0"/>
                <a:cs typeface="Arial" panose="020B0604020202020204" pitchFamily="34" charset="0"/>
              </a:rPr>
              <a:t>net</a:t>
            </a:r>
            <a:r>
              <a:rPr lang="en-US" sz="1932" dirty="0">
                <a:latin typeface="Arial" panose="020B0604020202020204" pitchFamily="34" charset="0"/>
                <a:cs typeface="Arial" panose="020B0604020202020204" pitchFamily="34" charset="0"/>
              </a:rPr>
              <a:t> energy differences:</a:t>
            </a:r>
          </a:p>
        </p:txBody>
      </p:sp>
      <p:sp>
        <p:nvSpPr>
          <p:cNvPr id="4" name="TextBox 3">
            <a:extLst>
              <a:ext uri="{FF2B5EF4-FFF2-40B4-BE49-F238E27FC236}">
                <a16:creationId xmlns:a16="http://schemas.microsoft.com/office/drawing/2014/main" id="{2611A48B-BC65-F158-AA33-AE965F883A7B}"/>
              </a:ext>
            </a:extLst>
          </p:cNvPr>
          <p:cNvSpPr txBox="1"/>
          <p:nvPr/>
        </p:nvSpPr>
        <p:spPr>
          <a:xfrm>
            <a:off x="5573465" y="4426521"/>
            <a:ext cx="6843937" cy="683646"/>
          </a:xfrm>
          <a:prstGeom prst="rect">
            <a:avLst/>
          </a:prstGeom>
          <a:noFill/>
        </p:spPr>
        <p:txBody>
          <a:bodyPr wrap="square">
            <a:spAutoFit/>
          </a:bodyPr>
          <a:lstStyle/>
          <a:p>
            <a:pPr marL="331173" indent="-331173">
              <a:buFont typeface="Arial" panose="020B0604020202020204" pitchFamily="34" charset="0"/>
              <a:buChar char="•"/>
              <a:tabLst>
                <a:tab pos="482654" algn="l"/>
                <a:tab pos="483267" algn="l"/>
              </a:tabLst>
            </a:pPr>
            <a:r>
              <a:rPr lang="en-US" sz="1932" spc="-5" dirty="0">
                <a:latin typeface="Arial" panose="020B0604020202020204" pitchFamily="34" charset="0"/>
                <a:cs typeface="Arial" panose="020B0604020202020204" pitchFamily="34" charset="0"/>
              </a:rPr>
              <a:t>The energy released </a:t>
            </a:r>
            <a:r>
              <a:rPr lang="en-US" sz="1932" dirty="0">
                <a:latin typeface="Arial" panose="020B0604020202020204" pitchFamily="34" charset="0"/>
                <a:cs typeface="Arial" panose="020B0604020202020204" pitchFamily="34" charset="0"/>
              </a:rPr>
              <a:t>when an </a:t>
            </a:r>
            <a:r>
              <a:rPr lang="en-US" sz="1932" spc="-5" dirty="0">
                <a:latin typeface="Arial" panose="020B0604020202020204" pitchFamily="34" charset="0"/>
                <a:cs typeface="Arial" panose="020B0604020202020204" pitchFamily="34" charset="0"/>
              </a:rPr>
              <a:t>H-bond forms depends on </a:t>
            </a:r>
            <a:r>
              <a:rPr lang="en-US" sz="1932" dirty="0">
                <a:latin typeface="Arial" panose="020B0604020202020204" pitchFamily="34" charset="0"/>
                <a:cs typeface="Arial" panose="020B0604020202020204" pitchFamily="34" charset="0"/>
              </a:rPr>
              <a:t>the </a:t>
            </a:r>
            <a:r>
              <a:rPr lang="en-US" sz="1932" spc="-5" dirty="0">
                <a:latin typeface="Arial" panose="020B0604020202020204" pitchFamily="34" charset="0"/>
                <a:cs typeface="Arial" panose="020B0604020202020204" pitchFamily="34" charset="0"/>
              </a:rPr>
              <a:t>distance </a:t>
            </a:r>
            <a:r>
              <a:rPr lang="en-US" sz="1932" dirty="0">
                <a:latin typeface="Arial" panose="020B0604020202020204" pitchFamily="34" charset="0"/>
                <a:cs typeface="Arial" panose="020B0604020202020204" pitchFamily="34" charset="0"/>
              </a:rPr>
              <a:t>and angle </a:t>
            </a:r>
            <a:r>
              <a:rPr lang="en-US" sz="1932" spc="-5" dirty="0">
                <a:latin typeface="Arial" panose="020B0604020202020204" pitchFamily="34" charset="0"/>
                <a:cs typeface="Arial" panose="020B0604020202020204" pitchFamily="34" charset="0"/>
              </a:rPr>
              <a:t>of </a:t>
            </a:r>
            <a:r>
              <a:rPr lang="en-US" sz="1932" dirty="0">
                <a:latin typeface="Arial" panose="020B0604020202020204" pitchFamily="34" charset="0"/>
                <a:cs typeface="Arial" panose="020B0604020202020204" pitchFamily="34" charset="0"/>
              </a:rPr>
              <a:t>the</a:t>
            </a:r>
            <a:r>
              <a:rPr lang="en-US" sz="1932" spc="-5" dirty="0">
                <a:latin typeface="Arial" panose="020B0604020202020204" pitchFamily="34" charset="0"/>
                <a:cs typeface="Arial" panose="020B0604020202020204" pitchFamily="34" charset="0"/>
              </a:rPr>
              <a:t> bond.</a:t>
            </a:r>
            <a:endParaRPr lang="en-US" sz="1932" dirty="0">
              <a:latin typeface="Arial" panose="020B0604020202020204" pitchFamily="34" charset="0"/>
              <a:cs typeface="Arial" panose="020B0604020202020204" pitchFamily="34" charset="0"/>
            </a:endParaRPr>
          </a:p>
        </p:txBody>
      </p:sp>
      <p:graphicFrame>
        <p:nvGraphicFramePr>
          <p:cNvPr id="51" name="Object 50">
            <a:extLst>
              <a:ext uri="{FF2B5EF4-FFF2-40B4-BE49-F238E27FC236}">
                <a16:creationId xmlns:a16="http://schemas.microsoft.com/office/drawing/2014/main" id="{3F51B0F3-A13C-6059-089B-272EE517E1A6}"/>
              </a:ext>
            </a:extLst>
          </p:cNvPr>
          <p:cNvGraphicFramePr>
            <a:graphicFrameLocks noChangeAspect="1"/>
          </p:cNvGraphicFramePr>
          <p:nvPr/>
        </p:nvGraphicFramePr>
        <p:xfrm>
          <a:off x="6124128" y="5850204"/>
          <a:ext cx="5585811" cy="1039593"/>
        </p:xfrm>
        <a:graphic>
          <a:graphicData uri="http://schemas.openxmlformats.org/presentationml/2006/ole">
            <mc:AlternateContent xmlns:mc="http://schemas.openxmlformats.org/markup-compatibility/2006">
              <mc:Choice xmlns:v="urn:schemas-microsoft-com:vml" Requires="v">
                <p:oleObj name="MDLDrawObject Class" r:id="rId2" imgW="4686226" imgH="885628" progId="MDLDrawOLE.MDLDrawObject.1">
                  <p:embed/>
                </p:oleObj>
              </mc:Choice>
              <mc:Fallback>
                <p:oleObj name="MDLDrawObject Class" r:id="rId2" imgW="4686226" imgH="885628" progId="MDLDrawOLE.MDLDrawObject.1">
                  <p:embed/>
                  <p:pic>
                    <p:nvPicPr>
                      <p:cNvPr id="51" name="Object 50">
                        <a:extLst>
                          <a:ext uri="{FF2B5EF4-FFF2-40B4-BE49-F238E27FC236}">
                            <a16:creationId xmlns:a16="http://schemas.microsoft.com/office/drawing/2014/main" id="{3F51B0F3-A13C-6059-089B-272EE517E1A6}"/>
                          </a:ext>
                        </a:extLst>
                      </p:cNvPr>
                      <p:cNvPicPr>
                        <a:picLocks noChangeAspect="1" noChangeArrowheads="1"/>
                      </p:cNvPicPr>
                      <p:nvPr/>
                    </p:nvPicPr>
                    <p:blipFill>
                      <a:blip r:embed="rId3"/>
                      <a:srcRect/>
                      <a:stretch>
                        <a:fillRect/>
                      </a:stretch>
                    </p:blipFill>
                    <p:spPr bwMode="auto">
                      <a:xfrm>
                        <a:off x="6124128" y="5850204"/>
                        <a:ext cx="5585811" cy="1039593"/>
                      </a:xfrm>
                      <a:prstGeom prst="rect">
                        <a:avLst/>
                      </a:prstGeom>
                      <a:noFill/>
                      <a:ln w="9525">
                        <a:solidFill>
                          <a:srgbClr val="D8D8D8"/>
                        </a:solidFill>
                        <a:miter lim="800000"/>
                        <a:headEnd/>
                        <a:tailEnd/>
                      </a:ln>
                    </p:spPr>
                  </p:pic>
                </p:oleObj>
              </mc:Fallback>
            </mc:AlternateContent>
          </a:graphicData>
        </a:graphic>
      </p:graphicFrame>
      <p:graphicFrame>
        <p:nvGraphicFramePr>
          <p:cNvPr id="3" name="Object 2">
            <a:extLst>
              <a:ext uri="{FF2B5EF4-FFF2-40B4-BE49-F238E27FC236}">
                <a16:creationId xmlns:a16="http://schemas.microsoft.com/office/drawing/2014/main" id="{1E1BA932-E365-5ACD-9D86-2E6E45AAE192}"/>
              </a:ext>
            </a:extLst>
          </p:cNvPr>
          <p:cNvGraphicFramePr>
            <a:graphicFrameLocks noChangeAspect="1"/>
          </p:cNvGraphicFramePr>
          <p:nvPr/>
        </p:nvGraphicFramePr>
        <p:xfrm>
          <a:off x="4455431" y="186863"/>
          <a:ext cx="2417928" cy="2062350"/>
        </p:xfrm>
        <a:graphic>
          <a:graphicData uri="http://schemas.openxmlformats.org/presentationml/2006/ole">
            <mc:AlternateContent xmlns:mc="http://schemas.openxmlformats.org/markup-compatibility/2006">
              <mc:Choice xmlns:v="urn:schemas-microsoft-com:vml" Requires="v">
                <p:oleObj name="MDLDrawObject Class" r:id="rId4" imgW="2133008" imgH="1790174" progId="MDLDrawOLE.MDLDrawObject.1">
                  <p:embed/>
                </p:oleObj>
              </mc:Choice>
              <mc:Fallback>
                <p:oleObj name="MDLDrawObject Class" r:id="rId4" imgW="2133008" imgH="1790174" progId="MDLDrawOLE.MDLDrawObject.1">
                  <p:embed/>
                  <p:pic>
                    <p:nvPicPr>
                      <p:cNvPr id="3" name="Object 2">
                        <a:extLst>
                          <a:ext uri="{FF2B5EF4-FFF2-40B4-BE49-F238E27FC236}">
                            <a16:creationId xmlns:a16="http://schemas.microsoft.com/office/drawing/2014/main" id="{1E1BA932-E365-5ACD-9D86-2E6E45AAE192}"/>
                          </a:ext>
                        </a:extLst>
                      </p:cNvPr>
                      <p:cNvPicPr>
                        <a:picLocks noChangeAspect="1" noChangeArrowheads="1"/>
                      </p:cNvPicPr>
                      <p:nvPr/>
                    </p:nvPicPr>
                    <p:blipFill>
                      <a:blip r:embed="rId5"/>
                      <a:srcRect/>
                      <a:stretch>
                        <a:fillRect/>
                      </a:stretch>
                    </p:blipFill>
                    <p:spPr bwMode="auto">
                      <a:xfrm>
                        <a:off x="4455431" y="186863"/>
                        <a:ext cx="2417928" cy="206235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FC98A9C6-BDFA-AA92-08F5-9A1368301AB6}"/>
              </a:ext>
            </a:extLst>
          </p:cNvPr>
          <p:cNvSpPr>
            <a:spLocks noGrp="1"/>
          </p:cNvSpPr>
          <p:nvPr>
            <p:ph type="dt" sz="half" idx="10"/>
          </p:nvPr>
        </p:nvSpPr>
        <p:spPr/>
        <p:txBody>
          <a:bodyPr/>
          <a:lstStyle/>
          <a:p>
            <a:fld id="{8F83C4B9-3687-4E71-8539-4E3C781278E5}" type="datetime1">
              <a:rPr lang="en-US" smtClean="0"/>
              <a:t>1/24/2025</a:t>
            </a:fld>
            <a:endParaRPr lang="en-US"/>
          </a:p>
        </p:txBody>
      </p:sp>
      <p:sp>
        <p:nvSpPr>
          <p:cNvPr id="7" name="Footer Placeholder 6">
            <a:extLst>
              <a:ext uri="{FF2B5EF4-FFF2-40B4-BE49-F238E27FC236}">
                <a16:creationId xmlns:a16="http://schemas.microsoft.com/office/drawing/2014/main" id="{7A359DDD-89A2-74AD-6697-34FB0A79FA03}"/>
              </a:ext>
            </a:extLst>
          </p:cNvPr>
          <p:cNvSpPr>
            <a:spLocks noGrp="1"/>
          </p:cNvSpPr>
          <p:nvPr>
            <p:ph type="ftr" sz="quarter" idx="11"/>
          </p:nvPr>
        </p:nvSpPr>
        <p:spPr/>
        <p:txBody>
          <a:bodyPr/>
          <a:lstStyle/>
          <a:p>
            <a:r>
              <a:rPr lang="en-US"/>
              <a:t>Drugs and Disease S2025 - Lecture 2</a:t>
            </a:r>
          </a:p>
        </p:txBody>
      </p:sp>
      <p:sp>
        <p:nvSpPr>
          <p:cNvPr id="12" name="Slide Number Placeholder 11">
            <a:extLst>
              <a:ext uri="{FF2B5EF4-FFF2-40B4-BE49-F238E27FC236}">
                <a16:creationId xmlns:a16="http://schemas.microsoft.com/office/drawing/2014/main" id="{2E1D87BC-7D4B-E479-9E3B-6C8253629588}"/>
              </a:ext>
            </a:extLst>
          </p:cNvPr>
          <p:cNvSpPr>
            <a:spLocks noGrp="1"/>
          </p:cNvSpPr>
          <p:nvPr>
            <p:ph type="sldNum" sz="quarter" idx="12"/>
          </p:nvPr>
        </p:nvSpPr>
        <p:spPr/>
        <p:txBody>
          <a:bodyPr/>
          <a:lstStyle/>
          <a:p>
            <a:fld id="{DC3BB032-4020-48F4-953B-341806DC4A2B}" type="slidenum">
              <a:rPr lang="en-US" smtClean="0"/>
              <a:t>3</a:t>
            </a:fld>
            <a:endParaRPr lang="en-US"/>
          </a:p>
        </p:txBody>
      </p:sp>
    </p:spTree>
    <p:extLst>
      <p:ext uri="{BB962C8B-B14F-4D97-AF65-F5344CB8AC3E}">
        <p14:creationId xmlns:p14="http://schemas.microsoft.com/office/powerpoint/2010/main" val="4214240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929482" y="579437"/>
            <a:ext cx="9296400" cy="5029200"/>
          </a:xfrm>
        </p:spPr>
        <p:txBody>
          <a:bodyPr>
            <a:noAutofit/>
          </a:bodyPr>
          <a:lstStyle/>
          <a:p>
            <a:pPr marL="0" indent="0">
              <a:spcBef>
                <a:spcPts val="0"/>
              </a:spcBef>
              <a:buNone/>
            </a:pPr>
            <a:r>
              <a:rPr lang="en-US" sz="1800" b="1" dirty="0"/>
              <a:t>Primary Structure:</a:t>
            </a:r>
          </a:p>
          <a:p>
            <a:pPr>
              <a:spcBef>
                <a:spcPts val="0"/>
              </a:spcBef>
            </a:pPr>
            <a:r>
              <a:rPr lang="en-US" sz="1800" dirty="0"/>
              <a:t>Can you describe the mechanism of peptide bond formation</a:t>
            </a:r>
          </a:p>
          <a:p>
            <a:pPr>
              <a:spcBef>
                <a:spcPts val="0"/>
              </a:spcBef>
            </a:pPr>
            <a:r>
              <a:rPr lang="en-US" sz="1800" dirty="0"/>
              <a:t>Can you draw structure of peptides.</a:t>
            </a:r>
          </a:p>
          <a:p>
            <a:pPr>
              <a:spcBef>
                <a:spcPts val="0"/>
              </a:spcBef>
            </a:pPr>
            <a:r>
              <a:rPr lang="en-US" sz="1800" dirty="0"/>
              <a:t>Can you identify amino terminus and give the sequence of amino acids, N -&gt; C</a:t>
            </a:r>
          </a:p>
          <a:p>
            <a:pPr marL="0" indent="0">
              <a:spcBef>
                <a:spcPts val="600"/>
              </a:spcBef>
              <a:buNone/>
            </a:pPr>
            <a:r>
              <a:rPr lang="en-US" sz="1800" b="1" dirty="0"/>
              <a:t>Secondary structure:</a:t>
            </a:r>
          </a:p>
          <a:p>
            <a:pPr>
              <a:spcBef>
                <a:spcPts val="0"/>
              </a:spcBef>
            </a:pPr>
            <a:r>
              <a:rPr lang="en-US" sz="1800" dirty="0"/>
              <a:t>Identify helical and sheet secondary structures,</a:t>
            </a:r>
          </a:p>
          <a:p>
            <a:pPr>
              <a:spcBef>
                <a:spcPts val="0"/>
              </a:spcBef>
            </a:pPr>
            <a:r>
              <a:rPr lang="en-US" sz="1800" dirty="0"/>
              <a:t>know that they are stabilized by </a:t>
            </a:r>
            <a:r>
              <a:rPr lang="en-US" sz="1800" b="1" dirty="0"/>
              <a:t>mainchain</a:t>
            </a:r>
            <a:r>
              <a:rPr lang="en-US" sz="1800" dirty="0"/>
              <a:t> hydrogen bonds between N-H and O=C.</a:t>
            </a:r>
          </a:p>
          <a:p>
            <a:pPr>
              <a:spcBef>
                <a:spcPts val="0"/>
              </a:spcBef>
            </a:pPr>
            <a:r>
              <a:rPr lang="en-US" sz="1800" dirty="0"/>
              <a:t>Location of H-bonds and sidechains</a:t>
            </a:r>
          </a:p>
          <a:p>
            <a:pPr marL="0" indent="0">
              <a:spcBef>
                <a:spcPts val="600"/>
              </a:spcBef>
              <a:buNone/>
            </a:pPr>
            <a:r>
              <a:rPr lang="en-US" sz="1800" b="1" dirty="0"/>
              <a:t>Tertiary Structure:</a:t>
            </a:r>
          </a:p>
          <a:p>
            <a:pPr>
              <a:spcBef>
                <a:spcPts val="0"/>
              </a:spcBef>
            </a:pPr>
            <a:r>
              <a:rPr lang="en-US" sz="1800" dirty="0"/>
              <a:t>Can you describe and identify role of the following in stabilizing the folded state.</a:t>
            </a:r>
          </a:p>
          <a:p>
            <a:pPr lvl="1">
              <a:spcBef>
                <a:spcPts val="0"/>
              </a:spcBef>
            </a:pPr>
            <a:r>
              <a:rPr lang="en-US" sz="1800" dirty="0"/>
              <a:t>H-bonds,</a:t>
            </a:r>
          </a:p>
          <a:p>
            <a:pPr lvl="1">
              <a:spcBef>
                <a:spcPts val="0"/>
              </a:spcBef>
            </a:pPr>
            <a:r>
              <a:rPr lang="en-US" sz="1800" dirty="0"/>
              <a:t>van der Waals,</a:t>
            </a:r>
          </a:p>
          <a:p>
            <a:pPr lvl="1">
              <a:spcBef>
                <a:spcPts val="0"/>
              </a:spcBef>
            </a:pPr>
            <a:r>
              <a:rPr lang="en-US" sz="1800" dirty="0"/>
              <a:t>hydrophobic effect</a:t>
            </a:r>
          </a:p>
          <a:p>
            <a:pPr>
              <a:spcBef>
                <a:spcPts val="0"/>
              </a:spcBef>
            </a:pPr>
            <a:r>
              <a:rPr lang="en-US" sz="1800" dirty="0"/>
              <a:t>Can you predict, based on sidechain, which amino acids are found in the core of the protein and which are found on the surface.</a:t>
            </a:r>
          </a:p>
          <a:p>
            <a:pPr marL="0" indent="0">
              <a:spcBef>
                <a:spcPts val="600"/>
              </a:spcBef>
              <a:buNone/>
            </a:pPr>
            <a:r>
              <a:rPr lang="en-US" sz="1800" b="1" dirty="0"/>
              <a:t>Quaternary Structure:</a:t>
            </a:r>
          </a:p>
          <a:p>
            <a:pPr>
              <a:spcBef>
                <a:spcPts val="0"/>
              </a:spcBef>
            </a:pPr>
            <a:r>
              <a:rPr lang="en-US" sz="1800" dirty="0"/>
              <a:t>Multiple chains, stabilized by non-covalent and covalent (disulfide bonds) interactions.</a:t>
            </a:r>
          </a:p>
        </p:txBody>
      </p:sp>
      <p:sp>
        <p:nvSpPr>
          <p:cNvPr id="3" name="TextBox 2">
            <a:extLst>
              <a:ext uri="{FF2B5EF4-FFF2-40B4-BE49-F238E27FC236}">
                <a16:creationId xmlns:a16="http://schemas.microsoft.com/office/drawing/2014/main" id="{438F6A81-6B5E-40E8-9E96-65529F3B00BC}"/>
              </a:ext>
            </a:extLst>
          </p:cNvPr>
          <p:cNvSpPr txBox="1"/>
          <p:nvPr/>
        </p:nvSpPr>
        <p:spPr>
          <a:xfrm>
            <a:off x="2758281" y="198437"/>
            <a:ext cx="7598555" cy="523220"/>
          </a:xfrm>
          <a:prstGeom prst="rect">
            <a:avLst/>
          </a:prstGeom>
          <a:noFill/>
        </p:spPr>
        <p:txBody>
          <a:bodyPr wrap="none" rtlCol="0">
            <a:spAutoFit/>
          </a:bodyPr>
          <a:lstStyle/>
          <a:p>
            <a:r>
              <a:rPr lang="en-US" sz="2800" dirty="0">
                <a:latin typeface="Arial" panose="020B0604020202020204" pitchFamily="34" charset="0"/>
              </a:rPr>
              <a:t>Protein Structure - Summary and Expectations</a:t>
            </a:r>
          </a:p>
        </p:txBody>
      </p:sp>
      <p:sp>
        <p:nvSpPr>
          <p:cNvPr id="6" name="Date Placeholder 5">
            <a:extLst>
              <a:ext uri="{FF2B5EF4-FFF2-40B4-BE49-F238E27FC236}">
                <a16:creationId xmlns:a16="http://schemas.microsoft.com/office/drawing/2014/main" id="{5030C196-1C04-6847-85D5-20E2B67FC45C}"/>
              </a:ext>
            </a:extLst>
          </p:cNvPr>
          <p:cNvSpPr>
            <a:spLocks noGrp="1"/>
          </p:cNvSpPr>
          <p:nvPr>
            <p:ph type="dt" sz="half" idx="10"/>
          </p:nvPr>
        </p:nvSpPr>
        <p:spPr/>
        <p:txBody>
          <a:bodyPr/>
          <a:lstStyle/>
          <a:p>
            <a:fld id="{A3EE0829-6085-4D93-9194-DF063AC5F677}" type="datetime1">
              <a:rPr lang="en-US" smtClean="0"/>
              <a:t>1/24/2025</a:t>
            </a:fld>
            <a:endParaRPr lang="en-US"/>
          </a:p>
        </p:txBody>
      </p:sp>
      <p:sp>
        <p:nvSpPr>
          <p:cNvPr id="7" name="Footer Placeholder 6">
            <a:extLst>
              <a:ext uri="{FF2B5EF4-FFF2-40B4-BE49-F238E27FC236}">
                <a16:creationId xmlns:a16="http://schemas.microsoft.com/office/drawing/2014/main" id="{08311589-33B3-7669-0075-40E314FE06EC}"/>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6F266EA3-1B90-DEA9-11CD-EB6552E83FDE}"/>
              </a:ext>
            </a:extLst>
          </p:cNvPr>
          <p:cNvSpPr>
            <a:spLocks noGrp="1"/>
          </p:cNvSpPr>
          <p:nvPr>
            <p:ph type="sldNum" sz="quarter" idx="12"/>
          </p:nvPr>
        </p:nvSpPr>
        <p:spPr/>
        <p:txBody>
          <a:bodyPr/>
          <a:lstStyle/>
          <a:p>
            <a:fld id="{DC3BB032-4020-48F4-953B-341806DC4A2B}" type="slidenum">
              <a:rPr lang="en-US" smtClean="0"/>
              <a:t>30</a:t>
            </a:fld>
            <a:endParaRPr lang="en-US"/>
          </a:p>
        </p:txBody>
      </p:sp>
      <p:sp>
        <p:nvSpPr>
          <p:cNvPr id="2" name="TextBox 1">
            <a:extLst>
              <a:ext uri="{FF2B5EF4-FFF2-40B4-BE49-F238E27FC236}">
                <a16:creationId xmlns:a16="http://schemas.microsoft.com/office/drawing/2014/main" id="{09B19850-06AE-3504-F6EC-7EEADD3E19E6}"/>
              </a:ext>
            </a:extLst>
          </p:cNvPr>
          <p:cNvSpPr txBox="1"/>
          <p:nvPr/>
        </p:nvSpPr>
        <p:spPr>
          <a:xfrm>
            <a:off x="906463" y="5608637"/>
            <a:ext cx="8290454" cy="1200329"/>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Diseases related to protein structure: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Core mutations - affect folding</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Surface mutations - affect protein-protein (and Protein-DNA) interactions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Stable isoforms – toxic to the cell</a:t>
            </a:r>
          </a:p>
        </p:txBody>
      </p:sp>
    </p:spTree>
    <p:extLst>
      <p:ext uri="{BB962C8B-B14F-4D97-AF65-F5344CB8AC3E}">
        <p14:creationId xmlns:p14="http://schemas.microsoft.com/office/powerpoint/2010/main" val="401880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0E381EC-AFD2-4ED4-A1D3-6B5B8A8A9E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88"/>
          <a:stretch/>
        </p:blipFill>
        <p:spPr>
          <a:xfrm>
            <a:off x="838356" y="1102566"/>
            <a:ext cx="4407025" cy="2448702"/>
          </a:xfrm>
          <a:prstGeom prst="rect">
            <a:avLst/>
          </a:prstGeom>
        </p:spPr>
      </p:pic>
      <p:pic>
        <p:nvPicPr>
          <p:cNvPr id="5" name="Content Placeholder 4" descr="Figure 4-28"/>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l="30551"/>
          <a:stretch/>
        </p:blipFill>
        <p:spPr bwMode="auto">
          <a:xfrm>
            <a:off x="7381762" y="3222967"/>
            <a:ext cx="5584825" cy="4210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82550"/>
            <a:ext cx="6263481" cy="842963"/>
          </a:xfrm>
        </p:spPr>
        <p:txBody>
          <a:bodyPr>
            <a:noAutofit/>
          </a:bodyPr>
          <a:lstStyle/>
          <a:p>
            <a:pPr algn="l"/>
            <a:r>
              <a:rPr lang="en-US" sz="2556" dirty="0"/>
              <a:t>Ligand Binding: Most Proteins Bind to Other Molecules in Biological Interactions:</a:t>
            </a:r>
          </a:p>
        </p:txBody>
      </p:sp>
      <p:cxnSp>
        <p:nvCxnSpPr>
          <p:cNvPr id="19" name="Straight Arrow Connector 18">
            <a:extLst>
              <a:ext uri="{FF2B5EF4-FFF2-40B4-BE49-F238E27FC236}">
                <a16:creationId xmlns:a16="http://schemas.microsoft.com/office/drawing/2014/main" id="{3213B1A7-5083-43E6-B3F3-D660BAA6A1E8}"/>
              </a:ext>
            </a:extLst>
          </p:cNvPr>
          <p:cNvCxnSpPr>
            <a:cxnSpLocks/>
          </p:cNvCxnSpPr>
          <p:nvPr/>
        </p:nvCxnSpPr>
        <p:spPr>
          <a:xfrm flipV="1">
            <a:off x="6708484" y="4991685"/>
            <a:ext cx="2596833"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481" y="4604076"/>
            <a:ext cx="3786399" cy="723916"/>
          </a:xfrm>
          <a:prstGeom prst="rect">
            <a:avLst/>
          </a:prstGeom>
        </p:spPr>
        <p:txBody>
          <a:bodyPr wrap="square">
            <a:spAutoFit/>
          </a:bodyPr>
          <a:lstStyle/>
          <a:p>
            <a:r>
              <a:rPr lang="en-US" sz="2052" b="1" dirty="0">
                <a:solidFill>
                  <a:srgbClr val="C00000"/>
                </a:solidFill>
                <a:latin typeface="Arial" panose="020B0604020202020204" pitchFamily="34" charset="0"/>
              </a:rPr>
              <a:t>Binding site </a:t>
            </a:r>
            <a:r>
              <a:rPr lang="en-US" sz="2052" dirty="0">
                <a:latin typeface="Arial" panose="020B0604020202020204" pitchFamily="34" charset="0"/>
              </a:rPr>
              <a:t>allow a protein to interact with specific </a:t>
            </a:r>
            <a:r>
              <a:rPr lang="en-US" sz="2052" b="1" dirty="0">
                <a:latin typeface="Arial" panose="020B0604020202020204" pitchFamily="34" charset="0"/>
              </a:rPr>
              <a:t>ligands</a:t>
            </a:r>
          </a:p>
        </p:txBody>
      </p:sp>
      <p:sp>
        <p:nvSpPr>
          <p:cNvPr id="3" name="TextBox 2">
            <a:extLst>
              <a:ext uri="{FF2B5EF4-FFF2-40B4-BE49-F238E27FC236}">
                <a16:creationId xmlns:a16="http://schemas.microsoft.com/office/drawing/2014/main" id="{5B664558-F5A6-4494-B5A7-E05BBCFAE138}"/>
              </a:ext>
            </a:extLst>
          </p:cNvPr>
          <p:cNvSpPr txBox="1"/>
          <p:nvPr/>
        </p:nvSpPr>
        <p:spPr>
          <a:xfrm>
            <a:off x="337859" y="5539603"/>
            <a:ext cx="3940496" cy="723916"/>
          </a:xfrm>
          <a:prstGeom prst="rect">
            <a:avLst/>
          </a:prstGeom>
          <a:noFill/>
        </p:spPr>
        <p:txBody>
          <a:bodyPr wrap="square" rtlCol="0">
            <a:spAutoFit/>
          </a:bodyPr>
          <a:lstStyle/>
          <a:p>
            <a:r>
              <a:rPr lang="en-US" sz="2052" dirty="0">
                <a:latin typeface="Arial" panose="020B0604020202020204" pitchFamily="34" charset="0"/>
              </a:rPr>
              <a:t>Binding site is generated by the </a:t>
            </a:r>
            <a:r>
              <a:rPr lang="en-US" sz="2052" b="1" dirty="0">
                <a:latin typeface="Arial" panose="020B0604020202020204" pitchFamily="34" charset="0"/>
              </a:rPr>
              <a:t>folded</a:t>
            </a:r>
            <a:r>
              <a:rPr lang="en-US" sz="2052" dirty="0">
                <a:latin typeface="Arial" panose="020B0604020202020204" pitchFamily="34" charset="0"/>
              </a:rPr>
              <a:t> form of the protein.</a:t>
            </a:r>
          </a:p>
        </p:txBody>
      </p:sp>
      <p:sp>
        <p:nvSpPr>
          <p:cNvPr id="8" name="TextBox 7">
            <a:extLst>
              <a:ext uri="{FF2B5EF4-FFF2-40B4-BE49-F238E27FC236}">
                <a16:creationId xmlns:a16="http://schemas.microsoft.com/office/drawing/2014/main" id="{E42A7952-75BA-46FF-8185-289ED1E0A8F1}"/>
              </a:ext>
            </a:extLst>
          </p:cNvPr>
          <p:cNvSpPr txBox="1"/>
          <p:nvPr/>
        </p:nvSpPr>
        <p:spPr>
          <a:xfrm>
            <a:off x="7229555" y="82550"/>
            <a:ext cx="5105400" cy="723916"/>
          </a:xfrm>
          <a:prstGeom prst="rect">
            <a:avLst/>
          </a:prstGeom>
          <a:noFill/>
        </p:spPr>
        <p:txBody>
          <a:bodyPr wrap="square" rtlCol="0">
            <a:spAutoFit/>
          </a:bodyPr>
          <a:lstStyle/>
          <a:p>
            <a:r>
              <a:rPr lang="en-US" sz="2052" dirty="0">
                <a:latin typeface="Arial" panose="020B0604020202020204" pitchFamily="34" charset="0"/>
              </a:rPr>
              <a:t>The bound ligand can be stabilized by any and all of the following interactions:</a:t>
            </a:r>
          </a:p>
        </p:txBody>
      </p:sp>
      <p:sp>
        <p:nvSpPr>
          <p:cNvPr id="11" name="TextBox 10">
            <a:extLst>
              <a:ext uri="{FF2B5EF4-FFF2-40B4-BE49-F238E27FC236}">
                <a16:creationId xmlns:a16="http://schemas.microsoft.com/office/drawing/2014/main" id="{412432BE-0B68-421F-8D95-B8DB3A2FD5CE}"/>
              </a:ext>
            </a:extLst>
          </p:cNvPr>
          <p:cNvSpPr txBox="1"/>
          <p:nvPr/>
        </p:nvSpPr>
        <p:spPr>
          <a:xfrm>
            <a:off x="324196" y="3468615"/>
            <a:ext cx="4544867" cy="1039708"/>
          </a:xfrm>
          <a:prstGeom prst="rect">
            <a:avLst/>
          </a:prstGeom>
          <a:solidFill>
            <a:schemeClr val="bg1"/>
          </a:solidFill>
        </p:spPr>
        <p:txBody>
          <a:bodyPr wrap="square" rtlCol="0">
            <a:spAutoFit/>
          </a:bodyPr>
          <a:lstStyle/>
          <a:p>
            <a:r>
              <a:rPr lang="en-US" sz="2052" b="1" dirty="0">
                <a:solidFill>
                  <a:srgbClr val="C00000"/>
                </a:solidFill>
                <a:latin typeface="Arial" panose="020B0604020202020204" pitchFamily="34" charset="0"/>
              </a:rPr>
              <a:t>Ligand</a:t>
            </a:r>
            <a:r>
              <a:rPr lang="en-US" sz="2052" dirty="0">
                <a:solidFill>
                  <a:srgbClr val="C00000"/>
                </a:solidFill>
                <a:latin typeface="Arial" panose="020B0604020202020204" pitchFamily="34" charset="0"/>
              </a:rPr>
              <a:t>: </a:t>
            </a:r>
            <a:r>
              <a:rPr lang="en-US" sz="2052" dirty="0">
                <a:latin typeface="Arial" panose="020B0604020202020204" pitchFamily="34" charset="0"/>
              </a:rPr>
              <a:t>Something that binds to a protein, usually small molecules (e.g. </a:t>
            </a:r>
            <a:r>
              <a:rPr lang="en-US" sz="2052" dirty="0" err="1">
                <a:latin typeface="Arial" panose="020B0604020202020204" pitchFamily="34" charset="0"/>
              </a:rPr>
              <a:t>cyclicAMP</a:t>
            </a:r>
            <a:r>
              <a:rPr lang="en-US" sz="2052" dirty="0">
                <a:latin typeface="Arial" panose="020B0604020202020204" pitchFamily="34" charset="0"/>
              </a:rPr>
              <a:t>, cAMP).</a:t>
            </a:r>
          </a:p>
        </p:txBody>
      </p:sp>
      <p:pic>
        <p:nvPicPr>
          <p:cNvPr id="17" name="Picture 16">
            <a:extLst>
              <a:ext uri="{FF2B5EF4-FFF2-40B4-BE49-F238E27FC236}">
                <a16:creationId xmlns:a16="http://schemas.microsoft.com/office/drawing/2014/main" id="{4E2FD7E1-032F-4A82-B24E-C375FD96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67545">
            <a:off x="4948594" y="4580823"/>
            <a:ext cx="2473932" cy="1834963"/>
          </a:xfrm>
          <a:prstGeom prst="rect">
            <a:avLst/>
          </a:prstGeom>
          <a:solidFill>
            <a:schemeClr val="bg1"/>
          </a:solidFill>
        </p:spPr>
      </p:pic>
      <p:sp>
        <p:nvSpPr>
          <p:cNvPr id="21" name="TextBox 20">
            <a:extLst>
              <a:ext uri="{FF2B5EF4-FFF2-40B4-BE49-F238E27FC236}">
                <a16:creationId xmlns:a16="http://schemas.microsoft.com/office/drawing/2014/main" id="{9DC333B6-1342-4DD2-B6B4-4279202229DA}"/>
              </a:ext>
            </a:extLst>
          </p:cNvPr>
          <p:cNvSpPr txBox="1"/>
          <p:nvPr/>
        </p:nvSpPr>
        <p:spPr>
          <a:xfrm>
            <a:off x="5417401" y="6106824"/>
            <a:ext cx="768159" cy="354584"/>
          </a:xfrm>
          <a:prstGeom prst="rect">
            <a:avLst/>
          </a:prstGeom>
          <a:noFill/>
        </p:spPr>
        <p:txBody>
          <a:bodyPr wrap="none" rtlCol="0">
            <a:spAutoFit/>
          </a:bodyPr>
          <a:lstStyle/>
          <a:p>
            <a:r>
              <a:rPr lang="en-US" sz="1704" dirty="0">
                <a:latin typeface="Arial" panose="020B0604020202020204" pitchFamily="34" charset="0"/>
              </a:rPr>
              <a:t>cAMP</a:t>
            </a:r>
          </a:p>
        </p:txBody>
      </p:sp>
      <p:graphicFrame>
        <p:nvGraphicFramePr>
          <p:cNvPr id="25" name="Table 24">
            <a:extLst>
              <a:ext uri="{FF2B5EF4-FFF2-40B4-BE49-F238E27FC236}">
                <a16:creationId xmlns:a16="http://schemas.microsoft.com/office/drawing/2014/main" id="{6D76F248-910D-4B18-B933-E50CA8A8DD7E}"/>
              </a:ext>
            </a:extLst>
          </p:cNvPr>
          <p:cNvGraphicFramePr>
            <a:graphicFrameLocks noGrp="1"/>
          </p:cNvGraphicFramePr>
          <p:nvPr/>
        </p:nvGraphicFramePr>
        <p:xfrm>
          <a:off x="7406481" y="890406"/>
          <a:ext cx="5431560" cy="2485818"/>
        </p:xfrm>
        <a:graphic>
          <a:graphicData uri="http://schemas.openxmlformats.org/drawingml/2006/table">
            <a:tbl>
              <a:tblPr firstRow="1" bandRow="1">
                <a:tableStyleId>{5C22544A-7EE6-4342-B048-85BDC9FD1C3A}</a:tableStyleId>
              </a:tblPr>
              <a:tblGrid>
                <a:gridCol w="2061930">
                  <a:extLst>
                    <a:ext uri="{9D8B030D-6E8A-4147-A177-3AD203B41FA5}">
                      <a16:colId xmlns:a16="http://schemas.microsoft.com/office/drawing/2014/main" val="1829043527"/>
                    </a:ext>
                  </a:extLst>
                </a:gridCol>
                <a:gridCol w="3369630">
                  <a:extLst>
                    <a:ext uri="{9D8B030D-6E8A-4147-A177-3AD203B41FA5}">
                      <a16:colId xmlns:a16="http://schemas.microsoft.com/office/drawing/2014/main" val="8816739"/>
                    </a:ext>
                  </a:extLst>
                </a:gridCol>
              </a:tblGrid>
              <a:tr h="519590">
                <a:tc>
                  <a:txBody>
                    <a:bodyPr/>
                    <a:lstStyle/>
                    <a:p>
                      <a:r>
                        <a:rPr lang="en-US" sz="1700" dirty="0">
                          <a:latin typeface="Arial" panose="020B0604020202020204" pitchFamily="34" charset="0"/>
                        </a:rPr>
                        <a:t>Interaction</a:t>
                      </a:r>
                    </a:p>
                  </a:txBody>
                  <a:tcPr marL="97381" marR="97381" marT="48691" marB="48691"/>
                </a:tc>
                <a:tc>
                  <a:txBody>
                    <a:bodyPr/>
                    <a:lstStyle/>
                    <a:p>
                      <a:r>
                        <a:rPr lang="en-US" sz="1700" dirty="0">
                          <a:latin typeface="Arial" panose="020B0604020202020204" pitchFamily="34" charset="0"/>
                        </a:rPr>
                        <a:t>Which stabilize cAMP Binding?</a:t>
                      </a:r>
                    </a:p>
                  </a:txBody>
                  <a:tcPr marL="97381" marR="97381" marT="48691" marB="48691"/>
                </a:tc>
                <a:extLst>
                  <a:ext uri="{0D108BD9-81ED-4DB2-BD59-A6C34878D82A}">
                    <a16:rowId xmlns:a16="http://schemas.microsoft.com/office/drawing/2014/main" val="2035044558"/>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Electrostatic</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205547726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van der Waals</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168915634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H-Bonding</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813567589"/>
                  </a:ext>
                </a:extLst>
              </a:tr>
              <a:tr h="467569">
                <a:tc>
                  <a:txBody>
                    <a:bodyPr/>
                    <a:lstStyle/>
                    <a:p>
                      <a:r>
                        <a:rPr lang="en-US" sz="1700" dirty="0">
                          <a:latin typeface="Arial" panose="020B0604020202020204" pitchFamily="34" charset="0"/>
                        </a:rPr>
                        <a:t>Hydrophobic effect</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965585978"/>
                  </a:ext>
                </a:extLst>
              </a:tr>
            </a:tbl>
          </a:graphicData>
        </a:graphic>
      </p:graphicFrame>
      <p:sp>
        <p:nvSpPr>
          <p:cNvPr id="12" name="Date Placeholder 11">
            <a:extLst>
              <a:ext uri="{FF2B5EF4-FFF2-40B4-BE49-F238E27FC236}">
                <a16:creationId xmlns:a16="http://schemas.microsoft.com/office/drawing/2014/main" id="{E6729A29-8F9E-60A5-743A-D6B48FB0E893}"/>
              </a:ext>
            </a:extLst>
          </p:cNvPr>
          <p:cNvSpPr>
            <a:spLocks noGrp="1"/>
          </p:cNvSpPr>
          <p:nvPr>
            <p:ph type="dt" sz="half" idx="10"/>
          </p:nvPr>
        </p:nvSpPr>
        <p:spPr/>
        <p:txBody>
          <a:bodyPr/>
          <a:lstStyle/>
          <a:p>
            <a:fld id="{57B0F9A7-A8D0-4203-91E7-309D391BBE02}" type="datetime1">
              <a:rPr lang="en-US" smtClean="0"/>
              <a:t>1/24/2025</a:t>
            </a:fld>
            <a:endParaRPr lang="en-US"/>
          </a:p>
        </p:txBody>
      </p:sp>
      <p:sp>
        <p:nvSpPr>
          <p:cNvPr id="13" name="Footer Placeholder 12">
            <a:extLst>
              <a:ext uri="{FF2B5EF4-FFF2-40B4-BE49-F238E27FC236}">
                <a16:creationId xmlns:a16="http://schemas.microsoft.com/office/drawing/2014/main" id="{7F613F8D-71CF-A648-D26E-8DFEC93E35C6}"/>
              </a:ext>
            </a:extLst>
          </p:cNvPr>
          <p:cNvSpPr>
            <a:spLocks noGrp="1"/>
          </p:cNvSpPr>
          <p:nvPr>
            <p:ph type="ftr" sz="quarter" idx="11"/>
          </p:nvPr>
        </p:nvSpPr>
        <p:spPr/>
        <p:txBody>
          <a:bodyPr/>
          <a:lstStyle/>
          <a:p>
            <a:r>
              <a:rPr lang="en-US"/>
              <a:t>Drugs and Disease S2025 - Lecture 2</a:t>
            </a:r>
          </a:p>
        </p:txBody>
      </p:sp>
      <p:sp>
        <p:nvSpPr>
          <p:cNvPr id="14" name="Slide Number Placeholder 13">
            <a:extLst>
              <a:ext uri="{FF2B5EF4-FFF2-40B4-BE49-F238E27FC236}">
                <a16:creationId xmlns:a16="http://schemas.microsoft.com/office/drawing/2014/main" id="{E9C2EB25-AAC0-6B2A-EB5C-27580E7D5404}"/>
              </a:ext>
            </a:extLst>
          </p:cNvPr>
          <p:cNvSpPr>
            <a:spLocks noGrp="1"/>
          </p:cNvSpPr>
          <p:nvPr>
            <p:ph type="sldNum" sz="quarter" idx="12"/>
          </p:nvPr>
        </p:nvSpPr>
        <p:spPr/>
        <p:txBody>
          <a:bodyPr/>
          <a:lstStyle/>
          <a:p>
            <a:fld id="{DC3BB032-4020-48F4-953B-341806DC4A2B}" type="slidenum">
              <a:rPr lang="en-US" smtClean="0"/>
              <a:t>31</a:t>
            </a:fld>
            <a:endParaRPr lang="en-US"/>
          </a:p>
        </p:txBody>
      </p:sp>
    </p:spTree>
    <p:extLst>
      <p:ext uri="{BB962C8B-B14F-4D97-AF65-F5344CB8AC3E}">
        <p14:creationId xmlns:p14="http://schemas.microsoft.com/office/powerpoint/2010/main" val="4021061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rule\Desktop\bc_s2013\Lec\Lec11\pcp_ab_complex.jpg">
            <a:extLst>
              <a:ext uri="{FF2B5EF4-FFF2-40B4-BE49-F238E27FC236}">
                <a16:creationId xmlns:a16="http://schemas.microsoft.com/office/drawing/2014/main" id="{F51B35D0-8416-DCD4-8DD1-9C983CE95DA9}"/>
              </a:ext>
            </a:extLst>
          </p:cNvPr>
          <p:cNvPicPr/>
          <p:nvPr/>
        </p:nvPicPr>
        <p:blipFill rotWithShape="1">
          <a:blip r:embed="rId2">
            <a:extLst>
              <a:ext uri="{28A0092B-C50C-407E-A947-70E740481C1C}">
                <a14:useLocalDpi xmlns:a14="http://schemas.microsoft.com/office/drawing/2010/main" val="0"/>
              </a:ext>
            </a:extLst>
          </a:blip>
          <a:srcRect t="12992" r="6590"/>
          <a:stretch/>
        </p:blipFill>
        <p:spPr bwMode="auto">
          <a:xfrm>
            <a:off x="3769225" y="3936120"/>
            <a:ext cx="4159973" cy="2848596"/>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D5C0F0F0-4E84-450D-984B-A2233C558D3F}"/>
              </a:ext>
            </a:extLst>
          </p:cNvPr>
          <p:cNvSpPr/>
          <p:nvPr/>
        </p:nvSpPr>
        <p:spPr>
          <a:xfrm>
            <a:off x="3327680" y="49637"/>
            <a:ext cx="6178764" cy="505304"/>
          </a:xfrm>
          <a:prstGeom prst="rect">
            <a:avLst/>
          </a:prstGeom>
        </p:spPr>
        <p:txBody>
          <a:bodyPr wrap="none">
            <a:spAutoFit/>
          </a:bodyPr>
          <a:lstStyle/>
          <a:p>
            <a:r>
              <a:rPr lang="en-US" sz="2704" dirty="0">
                <a:latin typeface="Arial" panose="020B0604020202020204" pitchFamily="34" charset="0"/>
              </a:rPr>
              <a:t>Hydrophobic Effect and Ligand Binding</a:t>
            </a:r>
          </a:p>
        </p:txBody>
      </p:sp>
      <p:graphicFrame>
        <p:nvGraphicFramePr>
          <p:cNvPr id="5" name="Object 4">
            <a:extLst>
              <a:ext uri="{FF2B5EF4-FFF2-40B4-BE49-F238E27FC236}">
                <a16:creationId xmlns:a16="http://schemas.microsoft.com/office/drawing/2014/main" id="{145E4AF8-3671-40BD-B2F6-281300367156}"/>
              </a:ext>
            </a:extLst>
          </p:cNvPr>
          <p:cNvGraphicFramePr>
            <a:graphicFrameLocks noChangeAspect="1"/>
          </p:cNvGraphicFramePr>
          <p:nvPr/>
        </p:nvGraphicFramePr>
        <p:xfrm>
          <a:off x="7595942" y="665005"/>
          <a:ext cx="4305824" cy="6377064"/>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5" name="Object 4">
                        <a:extLst>
                          <a:ext uri="{FF2B5EF4-FFF2-40B4-BE49-F238E27FC236}">
                            <a16:creationId xmlns:a16="http://schemas.microsoft.com/office/drawing/2014/main" id="{145E4AF8-3671-40BD-B2F6-281300367156}"/>
                          </a:ext>
                        </a:extLst>
                      </p:cNvPr>
                      <p:cNvPicPr>
                        <a:picLocks noChangeAspect="1" noChangeArrowheads="1"/>
                      </p:cNvPicPr>
                      <p:nvPr/>
                    </p:nvPicPr>
                    <p:blipFill>
                      <a:blip r:embed="rId4"/>
                      <a:srcRect/>
                      <a:stretch>
                        <a:fillRect/>
                      </a:stretch>
                    </p:blipFill>
                    <p:spPr bwMode="auto">
                      <a:xfrm>
                        <a:off x="7595942" y="665005"/>
                        <a:ext cx="4305824" cy="6377064"/>
                      </a:xfrm>
                      <a:prstGeom prst="rect">
                        <a:avLst/>
                      </a:prstGeom>
                      <a:noFill/>
                    </p:spPr>
                  </p:pic>
                </p:oleObj>
              </mc:Fallback>
            </mc:AlternateContent>
          </a:graphicData>
        </a:graphic>
      </p:graphicFrame>
      <p:sp>
        <p:nvSpPr>
          <p:cNvPr id="9" name="Rectangle 7">
            <a:extLst>
              <a:ext uri="{FF2B5EF4-FFF2-40B4-BE49-F238E27FC236}">
                <a16:creationId xmlns:a16="http://schemas.microsoft.com/office/drawing/2014/main" id="{5B110CFE-95B9-4630-9CB6-1233AFFC114E}"/>
              </a:ext>
            </a:extLst>
          </p:cNvPr>
          <p:cNvSpPr>
            <a:spLocks noChangeArrowheads="1"/>
          </p:cNvSpPr>
          <p:nvPr/>
        </p:nvSpPr>
        <p:spPr bwMode="auto">
          <a:xfrm>
            <a:off x="1766042" y="93031"/>
            <a:ext cx="173597" cy="3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28" tIns="42964" rIns="85928" bIns="42964" numCol="1" anchor="ctr" anchorCtr="0" compatLnSpc="1">
            <a:prstTxWarp prst="textNoShape">
              <a:avLst/>
            </a:prstTxWarp>
            <a:spAutoFit/>
          </a:bodyPr>
          <a:lstStyle/>
          <a:p>
            <a:endParaRPr lang="en-US" sz="1691"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114" name="Ink 113">
                <a:extLst>
                  <a:ext uri="{FF2B5EF4-FFF2-40B4-BE49-F238E27FC236}">
                    <a16:creationId xmlns:a16="http://schemas.microsoft.com/office/drawing/2014/main" id="{A973B609-AD6B-4A70-B2CC-EE5C782B4679}"/>
                  </a:ext>
                </a:extLst>
              </p14:cNvPr>
              <p14:cNvContentPartPr/>
              <p14:nvPr/>
            </p14:nvContentPartPr>
            <p14:xfrm>
              <a:off x="4019899" y="2535336"/>
              <a:ext cx="8344" cy="38244"/>
            </p14:xfrm>
          </p:contentPart>
        </mc:Choice>
        <mc:Fallback xmlns="">
          <p:pic>
            <p:nvPicPr>
              <p:cNvPr id="114" name="Ink 113">
                <a:extLst>
                  <a:ext uri="{FF2B5EF4-FFF2-40B4-BE49-F238E27FC236}">
                    <a16:creationId xmlns:a16="http://schemas.microsoft.com/office/drawing/2014/main" id="{A973B609-AD6B-4A70-B2CC-EE5C782B4679}"/>
                  </a:ext>
                </a:extLst>
              </p:cNvPr>
              <p:cNvPicPr/>
              <p:nvPr/>
            </p:nvPicPr>
            <p:blipFill>
              <a:blip r:embed="rId6"/>
              <a:stretch>
                <a:fillRect/>
              </a:stretch>
            </p:blipFill>
            <p:spPr>
              <a:xfrm>
                <a:off x="4010829" y="2526316"/>
                <a:ext cx="26120" cy="55923"/>
              </a:xfrm>
              <a:prstGeom prst="rect">
                <a:avLst/>
              </a:prstGeom>
            </p:spPr>
          </p:pic>
        </mc:Fallback>
      </mc:AlternateContent>
      <p:sp>
        <p:nvSpPr>
          <p:cNvPr id="20" name="TextBox 19">
            <a:extLst>
              <a:ext uri="{FF2B5EF4-FFF2-40B4-BE49-F238E27FC236}">
                <a16:creationId xmlns:a16="http://schemas.microsoft.com/office/drawing/2014/main" id="{1F5F6468-0BB1-41DD-91C6-615397E4ABA3}"/>
              </a:ext>
            </a:extLst>
          </p:cNvPr>
          <p:cNvSpPr txBox="1"/>
          <p:nvPr/>
        </p:nvSpPr>
        <p:spPr>
          <a:xfrm>
            <a:off x="1547549" y="4618037"/>
            <a:ext cx="2488951"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Antibody-PCP complex</a:t>
            </a:r>
          </a:p>
        </p:txBody>
      </p:sp>
      <p:graphicFrame>
        <p:nvGraphicFramePr>
          <p:cNvPr id="13" name="Object 12">
            <a:extLst>
              <a:ext uri="{FF2B5EF4-FFF2-40B4-BE49-F238E27FC236}">
                <a16:creationId xmlns:a16="http://schemas.microsoft.com/office/drawing/2014/main" id="{2C995009-5BB3-17C8-C0F4-27B1C922C2E6}"/>
              </a:ext>
            </a:extLst>
          </p:cNvPr>
          <p:cNvGraphicFramePr>
            <a:graphicFrameLocks noChangeAspect="1"/>
          </p:cNvGraphicFramePr>
          <p:nvPr/>
        </p:nvGraphicFramePr>
        <p:xfrm>
          <a:off x="499079" y="760008"/>
          <a:ext cx="1353762" cy="1410489"/>
        </p:xfrm>
        <a:graphic>
          <a:graphicData uri="http://schemas.openxmlformats.org/presentationml/2006/ole">
            <mc:AlternateContent xmlns:mc="http://schemas.openxmlformats.org/markup-compatibility/2006">
              <mc:Choice xmlns:v="urn:schemas-microsoft-com:vml" Requires="v">
                <p:oleObj name="MDLDrawObject Class" r:id="rId7" imgW="1828800" imgH="1923787" progId="MDLDrawOLE.MDLDrawObject.1">
                  <p:embed/>
                </p:oleObj>
              </mc:Choice>
              <mc:Fallback>
                <p:oleObj name="MDLDrawObject Class" r:id="rId7" imgW="1828800" imgH="1923787" progId="MDLDrawOLE.MDLDrawObject.1">
                  <p:embed/>
                  <p:pic>
                    <p:nvPicPr>
                      <p:cNvPr id="13" name="Object 12">
                        <a:extLst>
                          <a:ext uri="{FF2B5EF4-FFF2-40B4-BE49-F238E27FC236}">
                            <a16:creationId xmlns:a16="http://schemas.microsoft.com/office/drawing/2014/main" id="{2C995009-5BB3-17C8-C0F4-27B1C922C2E6}"/>
                          </a:ext>
                        </a:extLst>
                      </p:cNvPr>
                      <p:cNvPicPr>
                        <a:picLocks noChangeAspect="1" noChangeArrowheads="1"/>
                      </p:cNvPicPr>
                      <p:nvPr/>
                    </p:nvPicPr>
                    <p:blipFill>
                      <a:blip r:embed="rId8"/>
                      <a:srcRect/>
                      <a:stretch>
                        <a:fillRect/>
                      </a:stretch>
                    </p:blipFill>
                    <p:spPr bwMode="auto">
                      <a:xfrm>
                        <a:off x="499079" y="760008"/>
                        <a:ext cx="1353762" cy="1410489"/>
                      </a:xfrm>
                      <a:prstGeom prst="rect">
                        <a:avLst/>
                      </a:prstGeom>
                      <a:noFill/>
                    </p:spPr>
                  </p:pic>
                </p:oleObj>
              </mc:Fallback>
            </mc:AlternateContent>
          </a:graphicData>
        </a:graphic>
      </p:graphicFrame>
      <p:pic>
        <p:nvPicPr>
          <p:cNvPr id="10" name="Picture 9" descr="A blue and grey molecule&#10;&#10;Description automatically generated">
            <a:extLst>
              <a:ext uri="{FF2B5EF4-FFF2-40B4-BE49-F238E27FC236}">
                <a16:creationId xmlns:a16="http://schemas.microsoft.com/office/drawing/2014/main" id="{39C341F8-F373-14E9-744C-428633B87B00}"/>
              </a:ext>
            </a:extLst>
          </p:cNvPr>
          <p:cNvPicPr>
            <a:picLocks noChangeAspect="1"/>
          </p:cNvPicPr>
          <p:nvPr/>
        </p:nvPicPr>
        <p:blipFill rotWithShape="1">
          <a:blip r:embed="rId9">
            <a:extLst>
              <a:ext uri="{28A0092B-C50C-407E-A947-70E740481C1C}">
                <a14:useLocalDpi xmlns:a14="http://schemas.microsoft.com/office/drawing/2010/main" val="0"/>
              </a:ext>
            </a:extLst>
          </a:blip>
          <a:srcRect t="16933" b="12292"/>
          <a:stretch/>
        </p:blipFill>
        <p:spPr>
          <a:xfrm>
            <a:off x="2142387" y="692957"/>
            <a:ext cx="4267520" cy="3020289"/>
          </a:xfrm>
          <a:prstGeom prst="rect">
            <a:avLst/>
          </a:prstGeom>
        </p:spPr>
      </p:pic>
      <p:sp>
        <p:nvSpPr>
          <p:cNvPr id="4" name="TextBox 3">
            <a:extLst>
              <a:ext uri="{FF2B5EF4-FFF2-40B4-BE49-F238E27FC236}">
                <a16:creationId xmlns:a16="http://schemas.microsoft.com/office/drawing/2014/main" id="{94BC1532-5E06-FB96-6214-6EC9D98A4531}"/>
              </a:ext>
            </a:extLst>
          </p:cNvPr>
          <p:cNvSpPr txBox="1"/>
          <p:nvPr/>
        </p:nvSpPr>
        <p:spPr>
          <a:xfrm>
            <a:off x="2218349" y="718960"/>
            <a:ext cx="1058303"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a:t>
            </a:r>
          </a:p>
        </p:txBody>
      </p:sp>
      <p:sp>
        <p:nvSpPr>
          <p:cNvPr id="3" name="Date Placeholder 2">
            <a:extLst>
              <a:ext uri="{FF2B5EF4-FFF2-40B4-BE49-F238E27FC236}">
                <a16:creationId xmlns:a16="http://schemas.microsoft.com/office/drawing/2014/main" id="{E5D9DE8B-E499-C478-451A-C99FF354A0FB}"/>
              </a:ext>
            </a:extLst>
          </p:cNvPr>
          <p:cNvSpPr>
            <a:spLocks noGrp="1"/>
          </p:cNvSpPr>
          <p:nvPr>
            <p:ph type="dt" sz="half" idx="10"/>
          </p:nvPr>
        </p:nvSpPr>
        <p:spPr/>
        <p:txBody>
          <a:bodyPr/>
          <a:lstStyle/>
          <a:p>
            <a:fld id="{38F3F51D-4FE1-4E7E-8EE9-0E1B348C13D4}" type="datetime1">
              <a:rPr lang="en-US" smtClean="0"/>
              <a:t>1/24/2025</a:t>
            </a:fld>
            <a:endParaRPr lang="en-US"/>
          </a:p>
        </p:txBody>
      </p:sp>
      <p:sp>
        <p:nvSpPr>
          <p:cNvPr id="6" name="Footer Placeholder 5">
            <a:extLst>
              <a:ext uri="{FF2B5EF4-FFF2-40B4-BE49-F238E27FC236}">
                <a16:creationId xmlns:a16="http://schemas.microsoft.com/office/drawing/2014/main" id="{962E1199-9790-581E-8DC3-154AC2573EA5}"/>
              </a:ext>
            </a:extLst>
          </p:cNvPr>
          <p:cNvSpPr>
            <a:spLocks noGrp="1"/>
          </p:cNvSpPr>
          <p:nvPr>
            <p:ph type="ftr" sz="quarter" idx="11"/>
          </p:nvPr>
        </p:nvSpPr>
        <p:spPr/>
        <p:txBody>
          <a:bodyPr/>
          <a:lstStyle/>
          <a:p>
            <a:r>
              <a:rPr lang="en-US"/>
              <a:t>Drugs and Disease S2025 - Lecture 2</a:t>
            </a:r>
          </a:p>
        </p:txBody>
      </p:sp>
      <p:sp>
        <p:nvSpPr>
          <p:cNvPr id="7" name="Slide Number Placeholder 6">
            <a:extLst>
              <a:ext uri="{FF2B5EF4-FFF2-40B4-BE49-F238E27FC236}">
                <a16:creationId xmlns:a16="http://schemas.microsoft.com/office/drawing/2014/main" id="{CCD510C2-F2B3-7CAC-36C2-FC5B68767FD0}"/>
              </a:ext>
            </a:extLst>
          </p:cNvPr>
          <p:cNvSpPr>
            <a:spLocks noGrp="1"/>
          </p:cNvSpPr>
          <p:nvPr>
            <p:ph type="sldNum" sz="quarter" idx="12"/>
          </p:nvPr>
        </p:nvSpPr>
        <p:spPr/>
        <p:txBody>
          <a:bodyPr/>
          <a:lstStyle/>
          <a:p>
            <a:fld id="{DC3BB032-4020-48F4-953B-341806DC4A2B}" type="slidenum">
              <a:rPr lang="en-US" smtClean="0"/>
              <a:t>32</a:t>
            </a:fld>
            <a:endParaRPr lang="en-US"/>
          </a:p>
        </p:txBody>
      </p:sp>
    </p:spTree>
    <p:extLst>
      <p:ext uri="{BB962C8B-B14F-4D97-AF65-F5344CB8AC3E}">
        <p14:creationId xmlns:p14="http://schemas.microsoft.com/office/powerpoint/2010/main" val="2568721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D88A59-6026-456D-8E02-954DA63F0817}"/>
              </a:ext>
            </a:extLst>
          </p:cNvPr>
          <p:cNvSpPr txBox="1"/>
          <p:nvPr/>
        </p:nvSpPr>
        <p:spPr>
          <a:xfrm>
            <a:off x="2799" y="59949"/>
            <a:ext cx="10711934" cy="551241"/>
          </a:xfrm>
          <a:prstGeom prst="rect">
            <a:avLst/>
          </a:prstGeom>
          <a:noFill/>
        </p:spPr>
        <p:txBody>
          <a:bodyPr wrap="square" rtlCol="0">
            <a:spAutoFit/>
          </a:bodyPr>
          <a:lstStyle/>
          <a:p>
            <a:r>
              <a:rPr lang="en-US" sz="2982" dirty="0">
                <a:latin typeface="Arial" panose="020B0604020202020204" pitchFamily="34" charset="0"/>
              </a:rPr>
              <a:t>Ligand Binding &amp; Saturation:</a:t>
            </a:r>
          </a:p>
        </p:txBody>
      </p:sp>
      <p:sp>
        <p:nvSpPr>
          <p:cNvPr id="6" name="TextBox 5">
            <a:extLst>
              <a:ext uri="{FF2B5EF4-FFF2-40B4-BE49-F238E27FC236}">
                <a16:creationId xmlns:a16="http://schemas.microsoft.com/office/drawing/2014/main" id="{ED92AD1B-CDF1-49F7-8AEF-59BCDE9405A8}"/>
              </a:ext>
            </a:extLst>
          </p:cNvPr>
          <p:cNvSpPr txBox="1"/>
          <p:nvPr/>
        </p:nvSpPr>
        <p:spPr>
          <a:xfrm>
            <a:off x="284453" y="760925"/>
            <a:ext cx="3124573" cy="408125"/>
          </a:xfrm>
          <a:prstGeom prst="rect">
            <a:avLst/>
          </a:prstGeom>
          <a:noFill/>
        </p:spPr>
        <p:txBody>
          <a:bodyPr wrap="none" rtlCol="0">
            <a:spAutoFit/>
          </a:bodyPr>
          <a:lstStyle/>
          <a:p>
            <a:r>
              <a:rPr lang="en-US" sz="2052" dirty="0">
                <a:latin typeface="Arial" panose="020B0604020202020204" pitchFamily="34" charset="0"/>
              </a:rPr>
              <a:t>Define fraction saturated: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33CB8E-9060-43E6-B267-FC58D7B2EA41}"/>
                  </a:ext>
                </a:extLst>
              </p:cNvPr>
              <p:cNvSpPr txBox="1"/>
              <p:nvPr/>
            </p:nvSpPr>
            <p:spPr>
              <a:xfrm>
                <a:off x="3409026" y="647926"/>
                <a:ext cx="1906483"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52" i="1">
                          <a:latin typeface="Cambria Math" panose="02040503050406030204" pitchFamily="18" charset="0"/>
                        </a:rPr>
                        <m:t>𝑌</m:t>
                      </m:r>
                      <m:r>
                        <a:rPr lang="en-US" sz="2052" i="1">
                          <a:latin typeface="Cambria Math" panose="02040503050406030204" pitchFamily="18" charset="0"/>
                        </a:rPr>
                        <m:t>= </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num>
                        <m:den>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7" name="TextBox 6">
                <a:extLst>
                  <a:ext uri="{FF2B5EF4-FFF2-40B4-BE49-F238E27FC236}">
                    <a16:creationId xmlns:a16="http://schemas.microsoft.com/office/drawing/2014/main" id="{2C33CB8E-9060-43E6-B267-FC58D7B2EA41}"/>
                  </a:ext>
                </a:extLst>
              </p:cNvPr>
              <p:cNvSpPr txBox="1">
                <a:spLocks noRot="1" noChangeAspect="1" noMove="1" noResize="1" noEditPoints="1" noAdjustHandles="1" noChangeArrowheads="1" noChangeShapeType="1" noTextEdit="1"/>
              </p:cNvSpPr>
              <p:nvPr/>
            </p:nvSpPr>
            <p:spPr>
              <a:xfrm>
                <a:off x="3409026" y="647926"/>
                <a:ext cx="1906483" cy="658385"/>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145D364-FB3A-4575-A3CA-897FCD9B069E}"/>
              </a:ext>
            </a:extLst>
          </p:cNvPr>
          <p:cNvSpPr txBox="1"/>
          <p:nvPr/>
        </p:nvSpPr>
        <p:spPr>
          <a:xfrm>
            <a:off x="586978" y="1445335"/>
            <a:ext cx="4869061" cy="1355499"/>
          </a:xfrm>
          <a:prstGeom prst="rect">
            <a:avLst/>
          </a:prstGeom>
          <a:noFill/>
        </p:spPr>
        <p:txBody>
          <a:bodyPr wrap="square" rtlCol="0">
            <a:spAutoFit/>
          </a:bodyPr>
          <a:lstStyle/>
          <a:p>
            <a:pPr marL="486895" indent="-486895"/>
            <a:r>
              <a:rPr lang="en-US" sz="2000" dirty="0">
                <a:latin typeface="Arial" panose="020B0604020202020204" pitchFamily="34" charset="0"/>
              </a:rPr>
              <a:t>[M] = free macromolecule (e.g. antibody with no antigen).</a:t>
            </a:r>
          </a:p>
          <a:p>
            <a:pPr marL="486895" indent="-486895"/>
            <a:r>
              <a:rPr lang="en-US" sz="2000" dirty="0">
                <a:latin typeface="Arial" panose="020B0604020202020204" pitchFamily="34" charset="0"/>
              </a:rPr>
              <a:t>[ML] = macromolecule with ligand bound (e.g. antibody with antigen bound).</a:t>
            </a:r>
          </a:p>
        </p:txBody>
      </p:sp>
      <p:graphicFrame>
        <p:nvGraphicFramePr>
          <p:cNvPr id="9" name="Object 8">
            <a:extLst>
              <a:ext uri="{FF2B5EF4-FFF2-40B4-BE49-F238E27FC236}">
                <a16:creationId xmlns:a16="http://schemas.microsoft.com/office/drawing/2014/main" id="{974E2C39-C669-43AB-B4BA-47CF186FA9E4}"/>
              </a:ext>
            </a:extLst>
          </p:cNvPr>
          <p:cNvGraphicFramePr>
            <a:graphicFrameLocks noChangeAspect="1"/>
          </p:cNvGraphicFramePr>
          <p:nvPr/>
        </p:nvGraphicFramePr>
        <p:xfrm>
          <a:off x="5887957" y="379117"/>
          <a:ext cx="6042954" cy="4057623"/>
        </p:xfrm>
        <a:graphic>
          <a:graphicData uri="http://schemas.openxmlformats.org/presentationml/2006/ole">
            <mc:AlternateContent xmlns:mc="http://schemas.openxmlformats.org/markup-compatibility/2006">
              <mc:Choice xmlns:v="urn:schemas-microsoft-com:vml" Requires="v">
                <p:oleObj name="MDLDrawObject Class" r:id="rId3" imgW="6934052" imgH="4657528" progId="MDLDrawOLE.MDLDrawObject.1">
                  <p:embed/>
                </p:oleObj>
              </mc:Choice>
              <mc:Fallback>
                <p:oleObj name="MDLDrawObject Class" r:id="rId3" imgW="6934052" imgH="4657528" progId="MDLDrawOLE.MDLDrawObject.1">
                  <p:embed/>
                  <p:pic>
                    <p:nvPicPr>
                      <p:cNvPr id="9" name="Object 8">
                        <a:extLst>
                          <a:ext uri="{FF2B5EF4-FFF2-40B4-BE49-F238E27FC236}">
                            <a16:creationId xmlns:a16="http://schemas.microsoft.com/office/drawing/2014/main" id="{974E2C39-C669-43AB-B4BA-47CF186FA9E4}"/>
                          </a:ext>
                        </a:extLst>
                      </p:cNvPr>
                      <p:cNvPicPr/>
                      <p:nvPr/>
                    </p:nvPicPr>
                    <p:blipFill>
                      <a:blip r:embed="rId4"/>
                      <a:stretch>
                        <a:fillRect/>
                      </a:stretch>
                    </p:blipFill>
                    <p:spPr>
                      <a:xfrm>
                        <a:off x="5887957" y="379117"/>
                        <a:ext cx="6042954" cy="405762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4F4A429-37A4-4AB7-B704-DDC9F8B04AF0}"/>
              </a:ext>
            </a:extLst>
          </p:cNvPr>
          <p:cNvSpPr txBox="1"/>
          <p:nvPr/>
        </p:nvSpPr>
        <p:spPr>
          <a:xfrm>
            <a:off x="396081" y="3034346"/>
            <a:ext cx="4818687" cy="3554819"/>
          </a:xfrm>
          <a:prstGeom prst="rect">
            <a:avLst/>
          </a:prstGeom>
          <a:noFill/>
        </p:spPr>
        <p:txBody>
          <a:bodyPr wrap="square" rtlCol="0">
            <a:spAutoFit/>
          </a:bodyPr>
          <a:lstStyle/>
          <a:p>
            <a:pPr marL="250210" indent="-250210"/>
            <a:r>
              <a:rPr lang="en-US" sz="2000" dirty="0">
                <a:solidFill>
                  <a:srgbClr val="0070C0"/>
                </a:solidFill>
                <a:latin typeface="Arial" panose="020B0604020202020204" pitchFamily="34" charset="0"/>
              </a:rPr>
              <a:t>The boxes with circles represent proteins with no cAMP bound, each box (left to right) is at a higher [cAMP]. Filled circles indicate bound ligand.</a:t>
            </a:r>
          </a:p>
          <a:p>
            <a:pPr marL="250210" indent="-250210">
              <a:spcBef>
                <a:spcPts val="639"/>
              </a:spcBef>
            </a:pPr>
            <a:r>
              <a:rPr lang="en-US" sz="2000" i="1" dirty="0">
                <a:solidFill>
                  <a:srgbClr val="0070C0"/>
                </a:solidFill>
                <a:latin typeface="Arial" panose="020B0604020202020204" pitchFamily="34" charset="0"/>
              </a:rPr>
              <a:t>1. How will the number of filled circles depend on the cAMP concentration?</a:t>
            </a: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r>
              <a:rPr lang="en-US" sz="2000" i="1" dirty="0">
                <a:solidFill>
                  <a:srgbClr val="0070C0"/>
                </a:solidFill>
                <a:latin typeface="Arial" panose="020B0604020202020204" pitchFamily="34" charset="0"/>
              </a:rPr>
              <a:t>2. Plot the fraction saturated data point for each box.</a:t>
            </a:r>
            <a:endParaRPr lang="en-US" sz="2000" i="1" dirty="0">
              <a:latin typeface="Arial" panose="020B0604020202020204" pitchFamily="34" charset="0"/>
            </a:endParaRPr>
          </a:p>
        </p:txBody>
      </p:sp>
      <p:sp>
        <p:nvSpPr>
          <p:cNvPr id="11" name="TextBox 10">
            <a:extLst>
              <a:ext uri="{FF2B5EF4-FFF2-40B4-BE49-F238E27FC236}">
                <a16:creationId xmlns:a16="http://schemas.microsoft.com/office/drawing/2014/main" id="{EA228F33-579A-47B6-8922-FEBD74DABC10}"/>
              </a:ext>
            </a:extLst>
          </p:cNvPr>
          <p:cNvSpPr txBox="1"/>
          <p:nvPr/>
        </p:nvSpPr>
        <p:spPr>
          <a:xfrm>
            <a:off x="5131423" y="4399606"/>
            <a:ext cx="5094457" cy="2477601"/>
          </a:xfrm>
          <a:prstGeom prst="rect">
            <a:avLst/>
          </a:prstGeom>
          <a:noFill/>
        </p:spPr>
        <p:txBody>
          <a:bodyPr wrap="square" rtlCol="0">
            <a:spAutoFit/>
          </a:bodyPr>
          <a:lstStyle/>
          <a:p>
            <a:pPr marL="309381" indent="-309381"/>
            <a:r>
              <a:rPr lang="en-US" sz="2000" b="1" i="1" dirty="0">
                <a:solidFill>
                  <a:srgbClr val="C00000"/>
                </a:solidFill>
                <a:latin typeface="Arial" panose="020B0604020202020204" pitchFamily="34" charset="0"/>
              </a:rPr>
              <a:t>Key Points:</a:t>
            </a:r>
          </a:p>
          <a:p>
            <a:pPr marL="309381" indent="-309381">
              <a:spcBef>
                <a:spcPts val="600"/>
              </a:spcBef>
            </a:pPr>
            <a:r>
              <a:rPr lang="en-US" sz="2000" dirty="0">
                <a:solidFill>
                  <a:srgbClr val="C00000"/>
                </a:solidFill>
                <a:latin typeface="Arial" panose="020B0604020202020204" pitchFamily="34" charset="0"/>
              </a:rPr>
              <a:t>1. The binding sites saturate, when all are full no more ligand can bind.</a:t>
            </a:r>
          </a:p>
          <a:p>
            <a:pPr marL="309381" indent="-309381">
              <a:spcBef>
                <a:spcPts val="600"/>
              </a:spcBef>
            </a:pPr>
            <a:r>
              <a:rPr lang="en-US" sz="2000" dirty="0">
                <a:solidFill>
                  <a:srgbClr val="C00000"/>
                </a:solidFill>
                <a:latin typeface="Arial" panose="020B0604020202020204" pitchFamily="34" charset="0"/>
              </a:rPr>
              <a:t>2. There is a ligand concentration, [L], where ½ the sites are full.  This [L] is K</a:t>
            </a:r>
            <a:r>
              <a:rPr lang="en-US" sz="2000" baseline="-25000" dirty="0">
                <a:solidFill>
                  <a:srgbClr val="C00000"/>
                </a:solidFill>
                <a:latin typeface="Arial" panose="020B0604020202020204" pitchFamily="34" charset="0"/>
              </a:rPr>
              <a:t>D </a:t>
            </a:r>
          </a:p>
          <a:p>
            <a:pPr marL="309381" indent="-309381">
              <a:spcBef>
                <a:spcPts val="600"/>
              </a:spcBef>
            </a:pPr>
            <a:r>
              <a:rPr lang="en-US" sz="2000" dirty="0">
                <a:solidFill>
                  <a:srgbClr val="C00000"/>
                </a:solidFill>
                <a:latin typeface="Arial" panose="020B0604020202020204" pitchFamily="34" charset="0"/>
              </a:rPr>
              <a:t>3. K</a:t>
            </a:r>
            <a:r>
              <a:rPr lang="en-US" sz="2000" baseline="-25000" dirty="0">
                <a:solidFill>
                  <a:srgbClr val="C00000"/>
                </a:solidFill>
                <a:latin typeface="Arial" panose="020B0604020202020204" pitchFamily="34" charset="0"/>
              </a:rPr>
              <a:t>D</a:t>
            </a:r>
            <a:r>
              <a:rPr lang="en-US" sz="2000" dirty="0">
                <a:solidFill>
                  <a:srgbClr val="C00000"/>
                </a:solidFill>
                <a:latin typeface="Arial" panose="020B0604020202020204" pitchFamily="34" charset="0"/>
              </a:rPr>
              <a:t> is the equilibrium constant for ligand dissociation: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1599CF-F274-4E2F-AB67-8D3C56E65B4E}"/>
                  </a:ext>
                </a:extLst>
              </p:cNvPr>
              <p:cNvSpPr txBox="1"/>
              <p:nvPr/>
            </p:nvSpPr>
            <p:spPr>
              <a:xfrm>
                <a:off x="10454481" y="5315985"/>
                <a:ext cx="1775614" cy="2622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704" i="1">
                              <a:solidFill>
                                <a:srgbClr val="C00000"/>
                              </a:solidFill>
                              <a:latin typeface="Cambria Math" panose="02040503050406030204" pitchFamily="18" charset="0"/>
                            </a:rPr>
                          </m:ctrlPr>
                        </m:dPr>
                        <m:e>
                          <m:r>
                            <a:rPr lang="en-US" sz="1704" i="1">
                              <a:solidFill>
                                <a:srgbClr val="C00000"/>
                              </a:solidFill>
                              <a:latin typeface="Cambria Math" panose="02040503050406030204" pitchFamily="18" charset="0"/>
                            </a:rPr>
                            <m:t>𝑀𝐿</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𝑀</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𝐿</m:t>
                          </m:r>
                        </m:e>
                      </m:d>
                    </m:oMath>
                  </m:oMathPara>
                </a14:m>
                <a:endParaRPr lang="en-US" sz="1704" dirty="0">
                  <a:solidFill>
                    <a:srgbClr val="C00000"/>
                  </a:solidFill>
                  <a:latin typeface="Arial" panose="020B0604020202020204" pitchFamily="34" charset="0"/>
                </a:endParaRPr>
              </a:p>
            </p:txBody>
          </p:sp>
        </mc:Choice>
        <mc:Fallback xmlns="">
          <p:sp>
            <p:nvSpPr>
              <p:cNvPr id="12" name="TextBox 11">
                <a:extLst>
                  <a:ext uri="{FF2B5EF4-FFF2-40B4-BE49-F238E27FC236}">
                    <a16:creationId xmlns:a16="http://schemas.microsoft.com/office/drawing/2014/main" id="{EA1599CF-F274-4E2F-AB67-8D3C56E65B4E}"/>
                  </a:ext>
                </a:extLst>
              </p:cNvPr>
              <p:cNvSpPr txBox="1">
                <a:spLocks noRot="1" noChangeAspect="1" noMove="1" noResize="1" noEditPoints="1" noAdjustHandles="1" noChangeArrowheads="1" noChangeShapeType="1" noTextEdit="1"/>
              </p:cNvSpPr>
              <p:nvPr/>
            </p:nvSpPr>
            <p:spPr>
              <a:xfrm>
                <a:off x="10454481" y="5315985"/>
                <a:ext cx="1775614" cy="262251"/>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195AC9-ABEC-4B94-B6D5-C6909D458A93}"/>
                  </a:ext>
                </a:extLst>
              </p:cNvPr>
              <p:cNvSpPr txBox="1"/>
              <p:nvPr/>
            </p:nvSpPr>
            <p:spPr>
              <a:xfrm>
                <a:off x="10454481" y="5687823"/>
                <a:ext cx="1476430" cy="6697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𝐷</m:t>
                          </m:r>
                        </m:sub>
                      </m:sSub>
                      <m:r>
                        <a:rPr lang="en-US" sz="2052" i="1">
                          <a:latin typeface="Cambria Math" panose="02040503050406030204" pitchFamily="18" charset="0"/>
                        </a:rPr>
                        <m:t>=</m:t>
                      </m:r>
                      <m:f>
                        <m:fPr>
                          <m:ctrlPr>
                            <a:rPr lang="en-US" sz="2052" i="1">
                              <a:latin typeface="Cambria Math" panose="02040503050406030204" pitchFamily="18" charset="0"/>
                            </a:rPr>
                          </m:ctrlPr>
                        </m:fPr>
                        <m:num>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𝐿</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2" name="TextBox 1">
                <a:extLst>
                  <a:ext uri="{FF2B5EF4-FFF2-40B4-BE49-F238E27FC236}">
                    <a16:creationId xmlns:a16="http://schemas.microsoft.com/office/drawing/2014/main" id="{3A195AC9-ABEC-4B94-B6D5-C6909D458A93}"/>
                  </a:ext>
                </a:extLst>
              </p:cNvPr>
              <p:cNvSpPr txBox="1">
                <a:spLocks noRot="1" noChangeAspect="1" noMove="1" noResize="1" noEditPoints="1" noAdjustHandles="1" noChangeArrowheads="1" noChangeShapeType="1" noTextEdit="1"/>
              </p:cNvSpPr>
              <p:nvPr/>
            </p:nvSpPr>
            <p:spPr>
              <a:xfrm>
                <a:off x="10454481" y="5687823"/>
                <a:ext cx="1476430" cy="669735"/>
              </a:xfrm>
              <a:prstGeom prst="rect">
                <a:avLst/>
              </a:prstGeom>
              <a:blipFill>
                <a:blip r:embed="rId6"/>
                <a:stretch>
                  <a:fillRect/>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CCCB9300-3CA6-943F-18BA-4E12586B6169}"/>
              </a:ext>
            </a:extLst>
          </p:cNvPr>
          <p:cNvSpPr/>
          <p:nvPr/>
        </p:nvSpPr>
        <p:spPr>
          <a:xfrm>
            <a:off x="6573232" y="155609"/>
            <a:ext cx="5518269" cy="226662"/>
          </a:xfrm>
          <a:prstGeom prst="rightArrow">
            <a:avLst/>
          </a:prstGeom>
          <a:gradFill flip="none" rotWithShape="1">
            <a:gsLst>
              <a:gs pos="0">
                <a:schemeClr val="accent1">
                  <a:lumMod val="5000"/>
                  <a:lumOff val="95000"/>
                </a:schemeClr>
              </a:gs>
              <a:gs pos="60000">
                <a:schemeClr val="accent1">
                  <a:lumMod val="7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TextBox 14">
            <a:extLst>
              <a:ext uri="{FF2B5EF4-FFF2-40B4-BE49-F238E27FC236}">
                <a16:creationId xmlns:a16="http://schemas.microsoft.com/office/drawing/2014/main" id="{3A2192E9-AD51-C25E-DA06-A4F5B92A7CFD}"/>
              </a:ext>
            </a:extLst>
          </p:cNvPr>
          <p:cNvSpPr txBox="1"/>
          <p:nvPr/>
        </p:nvSpPr>
        <p:spPr>
          <a:xfrm>
            <a:off x="5546816" y="4757"/>
            <a:ext cx="1032655" cy="408125"/>
          </a:xfrm>
          <a:prstGeom prst="rect">
            <a:avLst/>
          </a:prstGeom>
          <a:noFill/>
        </p:spPr>
        <p:txBody>
          <a:bodyPr wrap="none" rtlCol="0">
            <a:spAutoFit/>
          </a:bodyPr>
          <a:lstStyle/>
          <a:p>
            <a:r>
              <a:rPr lang="en-US" sz="2052" dirty="0">
                <a:latin typeface="Arial" panose="020B0604020202020204" pitchFamily="34" charset="0"/>
              </a:rPr>
              <a:t>[cAMP]</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362CC3-B8C8-3921-C801-0D6E9366FB8C}"/>
                  </a:ext>
                </a:extLst>
              </p:cNvPr>
              <p:cNvSpPr txBox="1"/>
              <p:nvPr/>
            </p:nvSpPr>
            <p:spPr>
              <a:xfrm>
                <a:off x="10331956" y="4560100"/>
                <a:ext cx="2158924"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𝐸𝑞</m:t>
                          </m:r>
                        </m:sub>
                      </m:sSub>
                      <m:r>
                        <a:rPr lang="en-US" sz="2052" i="1">
                          <a:latin typeface="Cambria Math" panose="02040503050406030204" pitchFamily="18" charset="0"/>
                        </a:rPr>
                        <m:t>=</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𝑝𝑟𝑜𝑑𝑢𝑐𝑡𝑠</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𝑟𝑒𝑎𝑐𝑡𝑎𝑛𝑡𝑠</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16" name="TextBox 15">
                <a:extLst>
                  <a:ext uri="{FF2B5EF4-FFF2-40B4-BE49-F238E27FC236}">
                    <a16:creationId xmlns:a16="http://schemas.microsoft.com/office/drawing/2014/main" id="{6A362CC3-B8C8-3921-C801-0D6E9366FB8C}"/>
                  </a:ext>
                </a:extLst>
              </p:cNvPr>
              <p:cNvSpPr txBox="1">
                <a:spLocks noRot="1" noChangeAspect="1" noMove="1" noResize="1" noEditPoints="1" noAdjustHandles="1" noChangeArrowheads="1" noChangeShapeType="1" noTextEdit="1"/>
              </p:cNvSpPr>
              <p:nvPr/>
            </p:nvSpPr>
            <p:spPr>
              <a:xfrm>
                <a:off x="10331956" y="4560100"/>
                <a:ext cx="2158924" cy="658385"/>
              </a:xfrm>
              <a:prstGeom prst="rect">
                <a:avLst/>
              </a:prstGeom>
              <a:blipFill>
                <a:blip r:embed="rId7"/>
                <a:stretch>
                  <a:fillRect/>
                </a:stretch>
              </a:blipFill>
            </p:spPr>
            <p:txBody>
              <a:bodyPr/>
              <a:lstStyle/>
              <a:p>
                <a:r>
                  <a:rPr lang="en-US">
                    <a:noFill/>
                  </a:rPr>
                  <a:t> </a:t>
                </a:r>
              </a:p>
            </p:txBody>
          </p:sp>
        </mc:Fallback>
      </mc:AlternateContent>
      <p:sp>
        <p:nvSpPr>
          <p:cNvPr id="17" name="Date Placeholder 16">
            <a:extLst>
              <a:ext uri="{FF2B5EF4-FFF2-40B4-BE49-F238E27FC236}">
                <a16:creationId xmlns:a16="http://schemas.microsoft.com/office/drawing/2014/main" id="{27FE17F5-3913-672D-2E33-72EF6CD645C7}"/>
              </a:ext>
            </a:extLst>
          </p:cNvPr>
          <p:cNvSpPr>
            <a:spLocks noGrp="1"/>
          </p:cNvSpPr>
          <p:nvPr>
            <p:ph type="dt" sz="half" idx="10"/>
          </p:nvPr>
        </p:nvSpPr>
        <p:spPr/>
        <p:txBody>
          <a:bodyPr/>
          <a:lstStyle/>
          <a:p>
            <a:fld id="{38F9DFF9-6621-49B7-A87C-D94F612A8CFC}" type="datetime1">
              <a:rPr lang="en-US" smtClean="0"/>
              <a:t>1/24/2025</a:t>
            </a:fld>
            <a:endParaRPr lang="en-US"/>
          </a:p>
        </p:txBody>
      </p:sp>
      <p:sp>
        <p:nvSpPr>
          <p:cNvPr id="18" name="Footer Placeholder 17">
            <a:extLst>
              <a:ext uri="{FF2B5EF4-FFF2-40B4-BE49-F238E27FC236}">
                <a16:creationId xmlns:a16="http://schemas.microsoft.com/office/drawing/2014/main" id="{282A0408-3FE2-CAF7-5021-5589C676AF47}"/>
              </a:ext>
            </a:extLst>
          </p:cNvPr>
          <p:cNvSpPr>
            <a:spLocks noGrp="1"/>
          </p:cNvSpPr>
          <p:nvPr>
            <p:ph type="ftr" sz="quarter" idx="11"/>
          </p:nvPr>
        </p:nvSpPr>
        <p:spPr/>
        <p:txBody>
          <a:bodyPr/>
          <a:lstStyle/>
          <a:p>
            <a:r>
              <a:rPr lang="en-US"/>
              <a:t>Drugs and Disease S2025 - Lecture 2</a:t>
            </a:r>
          </a:p>
        </p:txBody>
      </p:sp>
      <p:sp>
        <p:nvSpPr>
          <p:cNvPr id="19" name="Slide Number Placeholder 18">
            <a:extLst>
              <a:ext uri="{FF2B5EF4-FFF2-40B4-BE49-F238E27FC236}">
                <a16:creationId xmlns:a16="http://schemas.microsoft.com/office/drawing/2014/main" id="{4B28D6DA-8130-2711-C8C3-59949039BA48}"/>
              </a:ext>
            </a:extLst>
          </p:cNvPr>
          <p:cNvSpPr>
            <a:spLocks noGrp="1"/>
          </p:cNvSpPr>
          <p:nvPr>
            <p:ph type="sldNum" sz="quarter" idx="12"/>
          </p:nvPr>
        </p:nvSpPr>
        <p:spPr/>
        <p:txBody>
          <a:bodyPr/>
          <a:lstStyle/>
          <a:p>
            <a:fld id="{DC3BB032-4020-48F4-953B-341806DC4A2B}" type="slidenum">
              <a:rPr lang="en-US" smtClean="0"/>
              <a:t>33</a:t>
            </a:fld>
            <a:endParaRPr lang="en-US"/>
          </a:p>
        </p:txBody>
      </p:sp>
    </p:spTree>
    <p:extLst>
      <p:ext uri="{BB962C8B-B14F-4D97-AF65-F5344CB8AC3E}">
        <p14:creationId xmlns:p14="http://schemas.microsoft.com/office/powerpoint/2010/main" val="1765164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ED469E6-81D9-4B71-A299-A1F17FA73A60}"/>
              </a:ext>
            </a:extLst>
          </p:cNvPr>
          <p:cNvGraphicFramePr>
            <a:graphicFrameLocks/>
          </p:cNvGraphicFramePr>
          <p:nvPr/>
        </p:nvGraphicFramePr>
        <p:xfrm>
          <a:off x="324604" y="863354"/>
          <a:ext cx="6492081" cy="582258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4F031C4-07C4-4E78-BFCC-235EAE6E1431}"/>
              </a:ext>
            </a:extLst>
          </p:cNvPr>
          <p:cNvSpPr txBox="1"/>
          <p:nvPr/>
        </p:nvSpPr>
        <p:spPr>
          <a:xfrm>
            <a:off x="6995069" y="2458432"/>
            <a:ext cx="5904436" cy="1015663"/>
          </a:xfrm>
          <a:prstGeom prst="rect">
            <a:avLst/>
          </a:prstGeom>
          <a:noFill/>
        </p:spPr>
        <p:txBody>
          <a:bodyPr wrap="square" rtlCol="0">
            <a:spAutoFit/>
          </a:bodyPr>
          <a:lstStyle/>
          <a:p>
            <a:r>
              <a:rPr lang="en-US" sz="2000" dirty="0">
                <a:latin typeface="Arial" panose="020B0604020202020204" pitchFamily="34" charset="0"/>
              </a:rPr>
              <a:t>The binding of two different molecules to the same protein was measured and the data is shown on the right. L1 is cAMP, L2 is similar to cAMP</a:t>
            </a:r>
          </a:p>
        </p:txBody>
      </p:sp>
      <p:sp>
        <p:nvSpPr>
          <p:cNvPr id="7" name="TextBox 6">
            <a:extLst>
              <a:ext uri="{FF2B5EF4-FFF2-40B4-BE49-F238E27FC236}">
                <a16:creationId xmlns:a16="http://schemas.microsoft.com/office/drawing/2014/main" id="{2EAFF086-0A17-4DF4-82F1-BD448C31FF53}"/>
              </a:ext>
            </a:extLst>
          </p:cNvPr>
          <p:cNvSpPr txBox="1"/>
          <p:nvPr/>
        </p:nvSpPr>
        <p:spPr>
          <a:xfrm>
            <a:off x="6995069" y="3797281"/>
            <a:ext cx="4621778"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 L1 or L2?</a:t>
            </a:r>
          </a:p>
        </p:txBody>
      </p:sp>
      <p:sp>
        <p:nvSpPr>
          <p:cNvPr id="8" name="TextBox 7">
            <a:extLst>
              <a:ext uri="{FF2B5EF4-FFF2-40B4-BE49-F238E27FC236}">
                <a16:creationId xmlns:a16="http://schemas.microsoft.com/office/drawing/2014/main" id="{D3D14998-C738-4FA6-B570-2D92203D8110}"/>
              </a:ext>
            </a:extLst>
          </p:cNvPr>
          <p:cNvSpPr txBox="1"/>
          <p:nvPr/>
        </p:nvSpPr>
        <p:spPr>
          <a:xfrm>
            <a:off x="6995069" y="4851777"/>
            <a:ext cx="4767652"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10? L1 or L2?</a:t>
            </a:r>
          </a:p>
        </p:txBody>
      </p:sp>
      <p:sp>
        <p:nvSpPr>
          <p:cNvPr id="9" name="TextBox 8">
            <a:extLst>
              <a:ext uri="{FF2B5EF4-FFF2-40B4-BE49-F238E27FC236}">
                <a16:creationId xmlns:a16="http://schemas.microsoft.com/office/drawing/2014/main" id="{84E6EA7E-CD98-43E4-82CF-88F143985394}"/>
              </a:ext>
            </a:extLst>
          </p:cNvPr>
          <p:cNvSpPr txBox="1"/>
          <p:nvPr/>
        </p:nvSpPr>
        <p:spPr>
          <a:xfrm>
            <a:off x="6931720" y="5689821"/>
            <a:ext cx="5904436" cy="723916"/>
          </a:xfrm>
          <a:prstGeom prst="rect">
            <a:avLst/>
          </a:prstGeom>
          <a:noFill/>
        </p:spPr>
        <p:txBody>
          <a:bodyPr wrap="square" rtlCol="0">
            <a:spAutoFit/>
          </a:bodyPr>
          <a:lstStyle/>
          <a:p>
            <a:r>
              <a:rPr lang="en-US" sz="2000" i="1" dirty="0">
                <a:solidFill>
                  <a:srgbClr val="0070C0"/>
                </a:solidFill>
                <a:latin typeface="Arial" panose="020B0604020202020204" pitchFamily="34" charset="0"/>
              </a:rPr>
              <a:t>Which ligand binds more tightly to the protein (higher affinity)? L1 or L2?</a:t>
            </a:r>
          </a:p>
        </p:txBody>
      </p:sp>
      <p:sp>
        <p:nvSpPr>
          <p:cNvPr id="10" name="TextBox 9">
            <a:extLst>
              <a:ext uri="{FF2B5EF4-FFF2-40B4-BE49-F238E27FC236}">
                <a16:creationId xmlns:a16="http://schemas.microsoft.com/office/drawing/2014/main" id="{BCCE8CE9-AA9F-4E0F-ADDC-7ECEACA9DD1E}"/>
              </a:ext>
            </a:extLst>
          </p:cNvPr>
          <p:cNvSpPr txBox="1"/>
          <p:nvPr/>
        </p:nvSpPr>
        <p:spPr>
          <a:xfrm>
            <a:off x="3732014" y="138643"/>
            <a:ext cx="6452407" cy="551241"/>
          </a:xfrm>
          <a:prstGeom prst="rect">
            <a:avLst/>
          </a:prstGeom>
          <a:noFill/>
        </p:spPr>
        <p:txBody>
          <a:bodyPr wrap="none" rtlCol="0">
            <a:spAutoFit/>
          </a:bodyPr>
          <a:lstStyle/>
          <a:p>
            <a:r>
              <a:rPr lang="en-US" sz="2982" dirty="0">
                <a:latin typeface="Arial" panose="020B0604020202020204" pitchFamily="34" charset="0"/>
              </a:rPr>
              <a:t>Using K</a:t>
            </a:r>
            <a:r>
              <a:rPr lang="en-US" sz="2982" baseline="-25000" dirty="0">
                <a:latin typeface="Arial" panose="020B0604020202020204" pitchFamily="34" charset="0"/>
              </a:rPr>
              <a:t>D</a:t>
            </a:r>
            <a:r>
              <a:rPr lang="en-US" sz="2982" dirty="0">
                <a:latin typeface="Arial" panose="020B0604020202020204" pitchFamily="34" charset="0"/>
              </a:rPr>
              <a:t> to Compare Ligand Binding</a:t>
            </a:r>
          </a:p>
        </p:txBody>
      </p:sp>
      <p:sp>
        <p:nvSpPr>
          <p:cNvPr id="11" name="Date Placeholder 10">
            <a:extLst>
              <a:ext uri="{FF2B5EF4-FFF2-40B4-BE49-F238E27FC236}">
                <a16:creationId xmlns:a16="http://schemas.microsoft.com/office/drawing/2014/main" id="{90589AC4-DC01-E1ED-6215-8CBEADA73F53}"/>
              </a:ext>
            </a:extLst>
          </p:cNvPr>
          <p:cNvSpPr>
            <a:spLocks noGrp="1"/>
          </p:cNvSpPr>
          <p:nvPr>
            <p:ph type="dt" sz="half" idx="10"/>
          </p:nvPr>
        </p:nvSpPr>
        <p:spPr/>
        <p:txBody>
          <a:bodyPr/>
          <a:lstStyle/>
          <a:p>
            <a:fld id="{4D0D6B25-FEBF-4619-AB2D-9345C72DFB5E}" type="datetime1">
              <a:rPr lang="en-US" smtClean="0"/>
              <a:t>1/24/2025</a:t>
            </a:fld>
            <a:endParaRPr lang="en-US"/>
          </a:p>
        </p:txBody>
      </p:sp>
      <p:sp>
        <p:nvSpPr>
          <p:cNvPr id="12" name="Footer Placeholder 11">
            <a:extLst>
              <a:ext uri="{FF2B5EF4-FFF2-40B4-BE49-F238E27FC236}">
                <a16:creationId xmlns:a16="http://schemas.microsoft.com/office/drawing/2014/main" id="{CB939674-4C38-79BC-2393-A3CDAB7287A5}"/>
              </a:ext>
            </a:extLst>
          </p:cNvPr>
          <p:cNvSpPr>
            <a:spLocks noGrp="1"/>
          </p:cNvSpPr>
          <p:nvPr>
            <p:ph type="ftr" sz="quarter" idx="11"/>
          </p:nvPr>
        </p:nvSpPr>
        <p:spPr/>
        <p:txBody>
          <a:bodyPr/>
          <a:lstStyle/>
          <a:p>
            <a:r>
              <a:rPr lang="en-US"/>
              <a:t>Drugs and Disease S2025 - Lecture 2</a:t>
            </a:r>
          </a:p>
        </p:txBody>
      </p:sp>
      <p:sp>
        <p:nvSpPr>
          <p:cNvPr id="13" name="Slide Number Placeholder 12">
            <a:extLst>
              <a:ext uri="{FF2B5EF4-FFF2-40B4-BE49-F238E27FC236}">
                <a16:creationId xmlns:a16="http://schemas.microsoft.com/office/drawing/2014/main" id="{2B5845BB-C86E-8387-3636-2F67D0E5BAAB}"/>
              </a:ext>
            </a:extLst>
          </p:cNvPr>
          <p:cNvSpPr>
            <a:spLocks noGrp="1"/>
          </p:cNvSpPr>
          <p:nvPr>
            <p:ph type="sldNum" sz="quarter" idx="12"/>
          </p:nvPr>
        </p:nvSpPr>
        <p:spPr/>
        <p:txBody>
          <a:bodyPr/>
          <a:lstStyle/>
          <a:p>
            <a:fld id="{DC3BB032-4020-48F4-953B-341806DC4A2B}" type="slidenum">
              <a:rPr lang="en-US" smtClean="0"/>
              <a:t>34</a:t>
            </a:fld>
            <a:endParaRPr lang="en-US"/>
          </a:p>
        </p:txBody>
      </p:sp>
      <p:pic>
        <p:nvPicPr>
          <p:cNvPr id="2" name="Picture 1">
            <a:extLst>
              <a:ext uri="{FF2B5EF4-FFF2-40B4-BE49-F238E27FC236}">
                <a16:creationId xmlns:a16="http://schemas.microsoft.com/office/drawing/2014/main" id="{B6A815F3-2B65-80EB-B9CC-9CDE3973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50" y="731837"/>
            <a:ext cx="4553473" cy="1775568"/>
          </a:xfrm>
          <a:prstGeom prst="rect">
            <a:avLst/>
          </a:prstGeom>
        </p:spPr>
      </p:pic>
      <p:sp>
        <p:nvSpPr>
          <p:cNvPr id="3" name="TextBox 2">
            <a:extLst>
              <a:ext uri="{FF2B5EF4-FFF2-40B4-BE49-F238E27FC236}">
                <a16:creationId xmlns:a16="http://schemas.microsoft.com/office/drawing/2014/main" id="{AA070FD1-9646-5AD5-6214-4C8A8AC030FF}"/>
              </a:ext>
            </a:extLst>
          </p:cNvPr>
          <p:cNvSpPr txBox="1"/>
          <p:nvPr/>
        </p:nvSpPr>
        <p:spPr>
          <a:xfrm>
            <a:off x="7177881" y="1516990"/>
            <a:ext cx="1947513" cy="747897"/>
          </a:xfrm>
          <a:prstGeom prst="rect">
            <a:avLst/>
          </a:prstGeom>
          <a:noFill/>
        </p:spPr>
        <p:txBody>
          <a:bodyPr wrap="square" rtlCol="0">
            <a:spAutoFit/>
          </a:bodyPr>
          <a:lstStyle/>
          <a:p>
            <a:r>
              <a:rPr lang="en-US" sz="2130" b="1" dirty="0">
                <a:latin typeface="Comic Sans MS" panose="030F0702030302020204" pitchFamily="66" charset="0"/>
              </a:rPr>
              <a:t>Ligand 1 (cAMP)</a:t>
            </a:r>
          </a:p>
        </p:txBody>
      </p:sp>
      <p:sp>
        <p:nvSpPr>
          <p:cNvPr id="4" name="TextBox 3">
            <a:extLst>
              <a:ext uri="{FF2B5EF4-FFF2-40B4-BE49-F238E27FC236}">
                <a16:creationId xmlns:a16="http://schemas.microsoft.com/office/drawing/2014/main" id="{80EE1EB8-1AE3-1ED0-4F39-C51EC08FA9C5}"/>
              </a:ext>
            </a:extLst>
          </p:cNvPr>
          <p:cNvSpPr txBox="1"/>
          <p:nvPr/>
        </p:nvSpPr>
        <p:spPr>
          <a:xfrm>
            <a:off x="10184421" y="1609025"/>
            <a:ext cx="1503341" cy="420115"/>
          </a:xfrm>
          <a:prstGeom prst="rect">
            <a:avLst/>
          </a:prstGeom>
          <a:noFill/>
        </p:spPr>
        <p:txBody>
          <a:bodyPr wrap="square" rtlCol="0">
            <a:spAutoFit/>
          </a:bodyPr>
          <a:lstStyle/>
          <a:p>
            <a:r>
              <a:rPr lang="en-US" sz="2130" b="1" dirty="0">
                <a:latin typeface="Comic Sans MS" panose="030F0702030302020204" pitchFamily="66" charset="0"/>
              </a:rPr>
              <a:t>Ligand 2</a:t>
            </a:r>
          </a:p>
        </p:txBody>
      </p:sp>
    </p:spTree>
    <p:extLst>
      <p:ext uri="{BB962C8B-B14F-4D97-AF65-F5344CB8AC3E}">
        <p14:creationId xmlns:p14="http://schemas.microsoft.com/office/powerpoint/2010/main" val="1319945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E6EA7E-CD98-43E4-82CF-88F143985394}"/>
              </a:ext>
            </a:extLst>
          </p:cNvPr>
          <p:cNvSpPr txBox="1"/>
          <p:nvPr/>
        </p:nvSpPr>
        <p:spPr>
          <a:xfrm>
            <a:off x="7141289" y="219415"/>
            <a:ext cx="5751592" cy="408125"/>
          </a:xfrm>
          <a:prstGeom prst="rect">
            <a:avLst/>
          </a:prstGeom>
          <a:noFill/>
        </p:spPr>
        <p:txBody>
          <a:bodyPr wrap="square" rtlCol="0">
            <a:spAutoFit/>
          </a:bodyPr>
          <a:lstStyle/>
          <a:p>
            <a:r>
              <a:rPr lang="en-US" sz="2052" b="1" i="1" dirty="0">
                <a:solidFill>
                  <a:srgbClr val="00B0F0"/>
                </a:solidFill>
                <a:latin typeface="Arial" panose="020B0604020202020204" pitchFamily="34" charset="0"/>
              </a:rPr>
              <a:t>Why</a:t>
            </a:r>
            <a:r>
              <a:rPr lang="en-US" sz="2052" i="1" dirty="0">
                <a:solidFill>
                  <a:srgbClr val="00B0F0"/>
                </a:solidFill>
                <a:latin typeface="Arial" panose="020B0604020202020204" pitchFamily="34" charset="0"/>
              </a:rPr>
              <a:t> does L1 bind more tightly (higher affinity)?</a:t>
            </a:r>
          </a:p>
        </p:txBody>
      </p:sp>
      <p:grpSp>
        <p:nvGrpSpPr>
          <p:cNvPr id="23" name="Group 22">
            <a:extLst>
              <a:ext uri="{FF2B5EF4-FFF2-40B4-BE49-F238E27FC236}">
                <a16:creationId xmlns:a16="http://schemas.microsoft.com/office/drawing/2014/main" id="{2FA45331-2AEE-4DAD-A4D5-385ABF104D6B}"/>
              </a:ext>
            </a:extLst>
          </p:cNvPr>
          <p:cNvGrpSpPr/>
          <p:nvPr/>
        </p:nvGrpSpPr>
        <p:grpSpPr>
          <a:xfrm>
            <a:off x="162304" y="957086"/>
            <a:ext cx="8891462" cy="5493105"/>
            <a:chOff x="0" y="-13137"/>
            <a:chExt cx="10330851" cy="6382352"/>
          </a:xfrm>
        </p:grpSpPr>
        <p:pic>
          <p:nvPicPr>
            <p:cNvPr id="21" name="Picture 20">
              <a:extLst>
                <a:ext uri="{FF2B5EF4-FFF2-40B4-BE49-F238E27FC236}">
                  <a16:creationId xmlns:a16="http://schemas.microsoft.com/office/drawing/2014/main" id="{2B0A68B7-B53A-4B8C-B16E-C9DCA6725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1" y="306959"/>
              <a:ext cx="6363109" cy="2481212"/>
            </a:xfrm>
            <a:prstGeom prst="rect">
              <a:avLst/>
            </a:prstGeom>
          </p:spPr>
        </p:pic>
        <p:pic>
          <p:nvPicPr>
            <p:cNvPr id="11" name="Picture 10">
              <a:extLst>
                <a:ext uri="{FF2B5EF4-FFF2-40B4-BE49-F238E27FC236}">
                  <a16:creationId xmlns:a16="http://schemas.microsoft.com/office/drawing/2014/main" id="{64104C89-675D-4DD5-AD54-DC8A0FCE1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635415"/>
              <a:ext cx="10254651" cy="3733800"/>
            </a:xfrm>
            <a:prstGeom prst="rect">
              <a:avLst/>
            </a:prstGeom>
          </p:spPr>
        </p:pic>
        <p:sp>
          <p:nvSpPr>
            <p:cNvPr id="16" name="TextBox 15">
              <a:extLst>
                <a:ext uri="{FF2B5EF4-FFF2-40B4-BE49-F238E27FC236}">
                  <a16:creationId xmlns:a16="http://schemas.microsoft.com/office/drawing/2014/main" id="{D8725B7B-7E2F-4FD0-9CC6-3B7C99FCAED2}"/>
                </a:ext>
              </a:extLst>
            </p:cNvPr>
            <p:cNvSpPr txBox="1"/>
            <p:nvPr/>
          </p:nvSpPr>
          <p:spPr>
            <a:xfrm>
              <a:off x="0" y="0"/>
              <a:ext cx="2721491" cy="488125"/>
            </a:xfrm>
            <a:prstGeom prst="rect">
              <a:avLst/>
            </a:prstGeom>
            <a:noFill/>
          </p:spPr>
          <p:txBody>
            <a:bodyPr wrap="none" rtlCol="0">
              <a:spAutoFit/>
            </a:bodyPr>
            <a:lstStyle/>
            <a:p>
              <a:r>
                <a:rPr lang="en-US" sz="2130" b="1" dirty="0">
                  <a:latin typeface="Comic Sans MS" panose="030F0702030302020204" pitchFamily="66" charset="0"/>
                </a:rPr>
                <a:t>Ligand 1 (cAMP)</a:t>
              </a:r>
            </a:p>
          </p:txBody>
        </p:sp>
        <p:sp>
          <p:nvSpPr>
            <p:cNvPr id="17" name="TextBox 16">
              <a:extLst>
                <a:ext uri="{FF2B5EF4-FFF2-40B4-BE49-F238E27FC236}">
                  <a16:creationId xmlns:a16="http://schemas.microsoft.com/office/drawing/2014/main" id="{BDD139C6-8B6E-491F-9B2B-83C3473ABB90}"/>
                </a:ext>
              </a:extLst>
            </p:cNvPr>
            <p:cNvSpPr txBox="1"/>
            <p:nvPr/>
          </p:nvSpPr>
          <p:spPr>
            <a:xfrm>
              <a:off x="3394371" y="-13137"/>
              <a:ext cx="1507138" cy="488125"/>
            </a:xfrm>
            <a:prstGeom prst="rect">
              <a:avLst/>
            </a:prstGeom>
            <a:noFill/>
          </p:spPr>
          <p:txBody>
            <a:bodyPr wrap="none" rtlCol="0">
              <a:spAutoFit/>
            </a:bodyPr>
            <a:lstStyle/>
            <a:p>
              <a:r>
                <a:rPr lang="en-US" sz="2130" b="1" dirty="0">
                  <a:latin typeface="Comic Sans MS" panose="030F0702030302020204" pitchFamily="66" charset="0"/>
                </a:rPr>
                <a:t>Ligand 2</a:t>
              </a:r>
            </a:p>
          </p:txBody>
        </p:sp>
      </p:grpSp>
      <p:sp>
        <p:nvSpPr>
          <p:cNvPr id="5" name="TextBox 4">
            <a:extLst>
              <a:ext uri="{FF2B5EF4-FFF2-40B4-BE49-F238E27FC236}">
                <a16:creationId xmlns:a16="http://schemas.microsoft.com/office/drawing/2014/main" id="{450A3FDC-512D-4174-BFF5-A73497F8C594}"/>
              </a:ext>
            </a:extLst>
          </p:cNvPr>
          <p:cNvSpPr txBox="1"/>
          <p:nvPr/>
        </p:nvSpPr>
        <p:spPr>
          <a:xfrm>
            <a:off x="7161886" y="627540"/>
            <a:ext cx="5173069" cy="4513415"/>
          </a:xfrm>
          <a:prstGeom prst="rect">
            <a:avLst/>
          </a:prstGeom>
          <a:noFill/>
        </p:spPr>
        <p:txBody>
          <a:bodyPr wrap="square" rtlCol="0">
            <a:spAutoFit/>
          </a:bodyPr>
          <a:lstStyle/>
          <a:p>
            <a:pPr marL="365179" indent="-365179">
              <a:buAutoNum type="arabicPeriod"/>
            </a:pPr>
            <a:r>
              <a:rPr lang="en-US" sz="2052" dirty="0">
                <a:solidFill>
                  <a:srgbClr val="00B0F0"/>
                </a:solidFill>
                <a:latin typeface="Arial" panose="020B0604020202020204" pitchFamily="34" charset="0"/>
              </a:rPr>
              <a:t>What are the chemical differences between L1 and L2 (Upper diagram)</a:t>
            </a: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246834" indent="-246834"/>
            <a:r>
              <a:rPr lang="en-US" sz="2052" dirty="0">
                <a:solidFill>
                  <a:srgbClr val="00B0F0"/>
                </a:solidFill>
                <a:latin typeface="Arial" panose="020B0604020202020204" pitchFamily="34" charset="0"/>
              </a:rPr>
              <a:t>2. How do these differences affect the interactions with the protein (lower diagram)?</a:t>
            </a: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p:txBody>
      </p:sp>
      <p:sp>
        <p:nvSpPr>
          <p:cNvPr id="6" name="Rectangle 5">
            <a:extLst>
              <a:ext uri="{FF2B5EF4-FFF2-40B4-BE49-F238E27FC236}">
                <a16:creationId xmlns:a16="http://schemas.microsoft.com/office/drawing/2014/main" id="{C7077FFB-418E-4378-8A39-EFD5CDDA6E11}"/>
              </a:ext>
            </a:extLst>
          </p:cNvPr>
          <p:cNvSpPr/>
          <p:nvPr/>
        </p:nvSpPr>
        <p:spPr>
          <a:xfrm>
            <a:off x="9082881" y="4843404"/>
            <a:ext cx="2591678" cy="1039708"/>
          </a:xfrm>
          <a:prstGeom prst="rect">
            <a:avLst/>
          </a:prstGeom>
        </p:spPr>
        <p:txBody>
          <a:bodyPr wrap="square">
            <a:spAutoFit/>
          </a:bodyPr>
          <a:lstStyle/>
          <a:p>
            <a:pPr marL="246834" indent="-246834"/>
            <a:r>
              <a:rPr lang="en-US" sz="2052" dirty="0">
                <a:solidFill>
                  <a:srgbClr val="00B0F0"/>
                </a:solidFill>
                <a:latin typeface="Arial" panose="020B0604020202020204" pitchFamily="34" charset="0"/>
              </a:rPr>
              <a:t>3. How do the differences affect K</a:t>
            </a:r>
            <a:r>
              <a:rPr lang="en-US" sz="2052" baseline="-25000" dirty="0">
                <a:solidFill>
                  <a:srgbClr val="00B0F0"/>
                </a:solidFill>
                <a:latin typeface="Arial" panose="020B0604020202020204" pitchFamily="34" charset="0"/>
              </a:rPr>
              <a:t>D</a:t>
            </a:r>
            <a:r>
              <a:rPr lang="en-US" sz="2052" dirty="0">
                <a:solidFill>
                  <a:srgbClr val="00B0F0"/>
                </a:solidFill>
                <a:latin typeface="Arial" panose="020B0604020202020204" pitchFamily="34" charset="0"/>
              </a:rPr>
              <a:t>?</a:t>
            </a:r>
          </a:p>
        </p:txBody>
      </p:sp>
      <p:sp>
        <p:nvSpPr>
          <p:cNvPr id="7" name="Date Placeholder 6">
            <a:extLst>
              <a:ext uri="{FF2B5EF4-FFF2-40B4-BE49-F238E27FC236}">
                <a16:creationId xmlns:a16="http://schemas.microsoft.com/office/drawing/2014/main" id="{F9A7BA7E-1967-1DF6-A520-E6B041368394}"/>
              </a:ext>
            </a:extLst>
          </p:cNvPr>
          <p:cNvSpPr>
            <a:spLocks noGrp="1"/>
          </p:cNvSpPr>
          <p:nvPr>
            <p:ph type="dt" sz="half" idx="10"/>
          </p:nvPr>
        </p:nvSpPr>
        <p:spPr/>
        <p:txBody>
          <a:bodyPr/>
          <a:lstStyle/>
          <a:p>
            <a:fld id="{C2FD87DD-D640-43D3-8CA5-4CBC6D25491D}" type="datetime1">
              <a:rPr lang="en-US" smtClean="0"/>
              <a:t>1/24/2025</a:t>
            </a:fld>
            <a:endParaRPr lang="en-US"/>
          </a:p>
        </p:txBody>
      </p:sp>
      <p:sp>
        <p:nvSpPr>
          <p:cNvPr id="8" name="Footer Placeholder 7">
            <a:extLst>
              <a:ext uri="{FF2B5EF4-FFF2-40B4-BE49-F238E27FC236}">
                <a16:creationId xmlns:a16="http://schemas.microsoft.com/office/drawing/2014/main" id="{8F41FAD4-9070-7635-F531-8114A23ABAEC}"/>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AA8C8E14-F523-307E-CC29-5D2AE737BF51}"/>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3991035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0" y="85178"/>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3" name="TextBox 2">
            <a:extLst>
              <a:ext uri="{FF2B5EF4-FFF2-40B4-BE49-F238E27FC236}">
                <a16:creationId xmlns:a16="http://schemas.microsoft.com/office/drawing/2014/main" id="{A172122D-30BC-4127-A1FA-50D41AA3597F}"/>
              </a:ext>
            </a:extLst>
          </p:cNvPr>
          <p:cNvSpPr txBox="1"/>
          <p:nvPr/>
        </p:nvSpPr>
        <p:spPr>
          <a:xfrm>
            <a:off x="811510" y="701050"/>
            <a:ext cx="5355967" cy="5776581"/>
          </a:xfrm>
          <a:prstGeom prst="rect">
            <a:avLst/>
          </a:prstGeom>
          <a:noFill/>
        </p:spPr>
        <p:txBody>
          <a:bodyPr wrap="square" rtlCol="0">
            <a:spAutoFit/>
          </a:bodyPr>
          <a:lstStyle/>
          <a:p>
            <a:pPr marL="120034" indent="-120034"/>
            <a:r>
              <a:rPr lang="en-US" sz="2052" b="1" dirty="0">
                <a:latin typeface="Arial" panose="020B0604020202020204" pitchFamily="34" charset="0"/>
              </a:rPr>
              <a:t>Binding:</a:t>
            </a:r>
          </a:p>
          <a:p>
            <a:pPr marL="606926" lvl="1" indent="-120034"/>
            <a:r>
              <a:rPr lang="en-US" sz="2052" dirty="0">
                <a:latin typeface="Arial" panose="020B0604020202020204" pitchFamily="34" charset="0"/>
              </a:rPr>
              <a:t>Folded proteins have </a:t>
            </a:r>
            <a:r>
              <a:rPr lang="en-US" sz="2052" b="1" i="1" dirty="0">
                <a:solidFill>
                  <a:srgbClr val="C00000"/>
                </a:solidFill>
                <a:latin typeface="Arial" panose="020B0604020202020204" pitchFamily="34" charset="0"/>
              </a:rPr>
              <a:t>binding sites </a:t>
            </a:r>
            <a:r>
              <a:rPr lang="en-US" sz="2052" dirty="0">
                <a:latin typeface="Arial" panose="020B0604020202020204" pitchFamily="34" charset="0"/>
              </a:rPr>
              <a:t>that recognize other molecules (</a:t>
            </a:r>
            <a:r>
              <a:rPr lang="en-US" sz="2052" b="1" i="1" dirty="0">
                <a:solidFill>
                  <a:srgbClr val="C00000"/>
                </a:solidFill>
                <a:latin typeface="Arial" panose="020B0604020202020204" pitchFamily="34" charset="0"/>
              </a:rPr>
              <a:t>ligands</a:t>
            </a:r>
            <a:r>
              <a:rPr lang="en-US" sz="2052" dirty="0">
                <a:latin typeface="Arial" panose="020B0604020202020204" pitchFamily="34" charset="0"/>
              </a:rPr>
              <a:t>) using </a:t>
            </a:r>
            <a:r>
              <a:rPr lang="en-US" sz="2052" b="1" i="1" dirty="0">
                <a:latin typeface="Arial" panose="020B0604020202020204" pitchFamily="34" charset="0"/>
              </a:rPr>
              <a:t>any and all </a:t>
            </a:r>
            <a:r>
              <a:rPr lang="en-US" sz="2052" dirty="0">
                <a:latin typeface="Arial" panose="020B0604020202020204" pitchFamily="34" charset="0"/>
              </a:rPr>
              <a:t>of the following:</a:t>
            </a:r>
          </a:p>
          <a:p>
            <a:pPr marL="791202" lvl="1" indent="-304310">
              <a:buFont typeface="Arial" panose="020B0604020202020204" pitchFamily="34" charset="0"/>
              <a:buChar char="•"/>
            </a:pPr>
            <a:r>
              <a:rPr lang="en-US" sz="2052" dirty="0">
                <a:latin typeface="Arial" panose="020B0604020202020204" pitchFamily="34" charset="0"/>
              </a:rPr>
              <a:t>H-bonds,</a:t>
            </a:r>
          </a:p>
          <a:p>
            <a:pPr marL="791202" lvl="1" indent="-304310">
              <a:buFont typeface="Arial" panose="020B0604020202020204" pitchFamily="34" charset="0"/>
              <a:buChar char="•"/>
            </a:pPr>
            <a:r>
              <a:rPr lang="en-US" sz="2052" dirty="0">
                <a:latin typeface="Arial" panose="020B0604020202020204" pitchFamily="34" charset="0"/>
              </a:rPr>
              <a:t>van der Waals,</a:t>
            </a:r>
          </a:p>
          <a:p>
            <a:pPr marL="791202" lvl="1" indent="-304310">
              <a:buFont typeface="Arial" panose="020B0604020202020204" pitchFamily="34" charset="0"/>
              <a:buChar char="•"/>
            </a:pPr>
            <a:r>
              <a:rPr lang="en-US" sz="2052" dirty="0">
                <a:latin typeface="Arial" panose="020B0604020202020204" pitchFamily="34" charset="0"/>
              </a:rPr>
              <a:t>Electrostatic, </a:t>
            </a:r>
          </a:p>
          <a:p>
            <a:pPr marL="791202" lvl="1" indent="-304310">
              <a:buFont typeface="Arial" panose="020B0604020202020204" pitchFamily="34" charset="0"/>
              <a:buChar char="•"/>
            </a:pPr>
            <a:r>
              <a:rPr lang="en-US" sz="2052" dirty="0">
                <a:latin typeface="Arial" panose="020B0604020202020204" pitchFamily="34" charset="0"/>
              </a:rPr>
              <a:t>Non-polar interactions (hydrophobic)</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reversible</a:t>
            </a:r>
            <a:r>
              <a:rPr lang="en-US" sz="2052" dirty="0">
                <a:latin typeface="Arial" panose="020B0604020202020204" pitchFamily="34" charset="0"/>
              </a:rPr>
              <a:t> </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saturable</a:t>
            </a:r>
          </a:p>
          <a:p>
            <a:pPr lvl="1"/>
            <a:endParaRPr lang="en-US" sz="2052" dirty="0">
              <a:latin typeface="Arial" panose="020B0604020202020204" pitchFamily="34" charset="0"/>
            </a:endParaRPr>
          </a:p>
          <a:p>
            <a:pPr lvl="1"/>
            <a:r>
              <a:rPr lang="en-US" sz="2052" dirty="0">
                <a:latin typeface="Arial" panose="020B0604020202020204" pitchFamily="34" charset="0"/>
              </a:rPr>
              <a:t>Binding ½ point (Y=0.5) occurs at K</a:t>
            </a:r>
            <a:r>
              <a:rPr lang="en-US" sz="2052" baseline="-25000" dirty="0">
                <a:latin typeface="Arial" panose="020B0604020202020204" pitchFamily="34" charset="0"/>
              </a:rPr>
              <a:t>D</a:t>
            </a:r>
          </a:p>
          <a:p>
            <a:pPr lvl="1"/>
            <a:r>
              <a:rPr lang="en-US" sz="2052" i="1" dirty="0">
                <a:solidFill>
                  <a:srgbClr val="C00000"/>
                </a:solidFill>
                <a:latin typeface="Arial" panose="020B0604020202020204" pitchFamily="34" charset="0"/>
              </a:rPr>
              <a:t>The higher the affinity (strength of interaction), the lower the K</a:t>
            </a:r>
            <a:r>
              <a:rPr lang="en-US" sz="2052" i="1" baseline="-25000" dirty="0">
                <a:solidFill>
                  <a:srgbClr val="C00000"/>
                </a:solidFill>
                <a:latin typeface="Arial" panose="020B0604020202020204" pitchFamily="34" charset="0"/>
              </a:rPr>
              <a:t>D</a:t>
            </a:r>
            <a:endParaRPr lang="en-US" sz="2052" i="1" dirty="0">
              <a:solidFill>
                <a:srgbClr val="C00000"/>
              </a:solidFill>
              <a:latin typeface="Arial" panose="020B0604020202020204" pitchFamily="34" charset="0"/>
            </a:endParaRPr>
          </a:p>
          <a:p>
            <a:endParaRPr lang="en-US" sz="2052" b="1" dirty="0">
              <a:latin typeface="Arial" panose="020B0604020202020204" pitchFamily="34" charset="0"/>
            </a:endParaRPr>
          </a:p>
          <a:p>
            <a:endParaRPr lang="en-US" sz="2052" dirty="0">
              <a:latin typeface="Arial" panose="020B0604020202020204" pitchFamily="34" charset="0"/>
            </a:endParaRPr>
          </a:p>
        </p:txBody>
      </p:sp>
      <p:pic>
        <p:nvPicPr>
          <p:cNvPr id="7" name="Content Placeholder 3">
            <a:extLst>
              <a:ext uri="{FF2B5EF4-FFF2-40B4-BE49-F238E27FC236}">
                <a16:creationId xmlns:a16="http://schemas.microsoft.com/office/drawing/2014/main" id="{6EFFD6A4-DBDA-625B-F606-50C0C15AD2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88"/>
          <a:stretch/>
        </p:blipFill>
        <p:spPr>
          <a:xfrm>
            <a:off x="6654384" y="133818"/>
            <a:ext cx="4244723" cy="2358521"/>
          </a:xfrm>
          <a:prstGeom prst="rect">
            <a:avLst/>
          </a:prstGeom>
        </p:spPr>
      </p:pic>
      <p:graphicFrame>
        <p:nvGraphicFramePr>
          <p:cNvPr id="8" name="Object 7">
            <a:extLst>
              <a:ext uri="{FF2B5EF4-FFF2-40B4-BE49-F238E27FC236}">
                <a16:creationId xmlns:a16="http://schemas.microsoft.com/office/drawing/2014/main" id="{69AC54A4-F0AC-008B-38C2-B2F7B6D0E2B9}"/>
              </a:ext>
            </a:extLst>
          </p:cNvPr>
          <p:cNvGraphicFramePr>
            <a:graphicFrameLocks noChangeAspect="1"/>
          </p:cNvGraphicFramePr>
          <p:nvPr/>
        </p:nvGraphicFramePr>
        <p:xfrm>
          <a:off x="9034813" y="2231465"/>
          <a:ext cx="3256026" cy="4822279"/>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8" name="Object 7">
                        <a:extLst>
                          <a:ext uri="{FF2B5EF4-FFF2-40B4-BE49-F238E27FC236}">
                            <a16:creationId xmlns:a16="http://schemas.microsoft.com/office/drawing/2014/main" id="{69AC54A4-F0AC-008B-38C2-B2F7B6D0E2B9}"/>
                          </a:ext>
                        </a:extLst>
                      </p:cNvPr>
                      <p:cNvPicPr>
                        <a:picLocks noChangeAspect="1" noChangeArrowheads="1"/>
                      </p:cNvPicPr>
                      <p:nvPr/>
                    </p:nvPicPr>
                    <p:blipFill>
                      <a:blip r:embed="rId4"/>
                      <a:srcRect/>
                      <a:stretch>
                        <a:fillRect/>
                      </a:stretch>
                    </p:blipFill>
                    <p:spPr bwMode="auto">
                      <a:xfrm>
                        <a:off x="9034813" y="2231465"/>
                        <a:ext cx="3256026" cy="4822279"/>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FB3615D0-6881-A3E9-857F-52BFA442365C}"/>
              </a:ext>
            </a:extLst>
          </p:cNvPr>
          <p:cNvSpPr>
            <a:spLocks noGrp="1"/>
          </p:cNvSpPr>
          <p:nvPr>
            <p:ph type="dt" sz="half" idx="10"/>
          </p:nvPr>
        </p:nvSpPr>
        <p:spPr/>
        <p:txBody>
          <a:bodyPr/>
          <a:lstStyle/>
          <a:p>
            <a:fld id="{A3EE5856-7F12-4803-B4FF-8B9940541904}" type="datetime1">
              <a:rPr lang="en-US" smtClean="0"/>
              <a:t>1/24/2025</a:t>
            </a:fld>
            <a:endParaRPr lang="en-US"/>
          </a:p>
        </p:txBody>
      </p:sp>
      <p:sp>
        <p:nvSpPr>
          <p:cNvPr id="10" name="Footer Placeholder 9">
            <a:extLst>
              <a:ext uri="{FF2B5EF4-FFF2-40B4-BE49-F238E27FC236}">
                <a16:creationId xmlns:a16="http://schemas.microsoft.com/office/drawing/2014/main" id="{D0109030-56D0-173B-349B-496C8E304926}"/>
              </a:ext>
            </a:extLst>
          </p:cNvPr>
          <p:cNvSpPr>
            <a:spLocks noGrp="1"/>
          </p:cNvSpPr>
          <p:nvPr>
            <p:ph type="ftr" sz="quarter" idx="11"/>
          </p:nvPr>
        </p:nvSpPr>
        <p:spPr/>
        <p:txBody>
          <a:bodyPr/>
          <a:lstStyle/>
          <a:p>
            <a:r>
              <a:rPr lang="en-US"/>
              <a:t>Drugs and Disease S2025 - Lecture 2</a:t>
            </a:r>
          </a:p>
        </p:txBody>
      </p:sp>
      <p:sp>
        <p:nvSpPr>
          <p:cNvPr id="11" name="Slide Number Placeholder 10">
            <a:extLst>
              <a:ext uri="{FF2B5EF4-FFF2-40B4-BE49-F238E27FC236}">
                <a16:creationId xmlns:a16="http://schemas.microsoft.com/office/drawing/2014/main" id="{83555B65-CCBF-AA7E-A8F8-7D53B0DAD284}"/>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2911807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0" y="782201"/>
            <a:ext cx="5295104" cy="4820033"/>
          </a:xfrm>
        </p:spPr>
        <p:txBody>
          <a:bodyPr>
            <a:noAutofit/>
          </a:bodyPr>
          <a:lstStyle/>
          <a:p>
            <a:pPr>
              <a:lnSpc>
                <a:spcPct val="90000"/>
              </a:lnSpc>
              <a:spcBef>
                <a:spcPts val="1278"/>
              </a:spcBef>
            </a:pPr>
            <a:r>
              <a:rPr lang="en-US" sz="1917" b="1" dirty="0"/>
              <a:t>Enzymes</a:t>
            </a:r>
            <a:r>
              <a:rPr lang="en-US" sz="1917" dirty="0"/>
              <a:t> are protein or RNA catalysts. They increase the rate of the reaction.</a:t>
            </a:r>
          </a:p>
          <a:p>
            <a:pPr>
              <a:lnSpc>
                <a:spcPct val="90000"/>
              </a:lnSpc>
              <a:spcBef>
                <a:spcPts val="1278"/>
              </a:spcBef>
            </a:pPr>
            <a:r>
              <a:rPr lang="en-US" sz="1917" dirty="0"/>
              <a:t>They bind “substrates” and convert them to “products”.  Usually, the substrate undergoes a chemical reaction and is changed in its structure.</a:t>
            </a:r>
          </a:p>
          <a:p>
            <a:pPr>
              <a:lnSpc>
                <a:spcPct val="90000"/>
              </a:lnSpc>
              <a:spcBef>
                <a:spcPts val="1278"/>
              </a:spcBef>
            </a:pPr>
            <a:r>
              <a:rPr lang="en-US" sz="1917" dirty="0"/>
              <a:t>Most biological chemical reactions occur at meaningful rates only in the presence of an enzyme.</a:t>
            </a:r>
          </a:p>
          <a:p>
            <a:pPr>
              <a:lnSpc>
                <a:spcPct val="90000"/>
              </a:lnSpc>
              <a:spcBef>
                <a:spcPts val="1278"/>
              </a:spcBef>
            </a:pPr>
            <a:r>
              <a:rPr lang="en-US" sz="1917" dirty="0"/>
              <a:t>Substrates bind specifically to the enzyme’s </a:t>
            </a:r>
            <a:r>
              <a:rPr lang="en-US" sz="1917" b="1" dirty="0">
                <a:solidFill>
                  <a:srgbClr val="C00000"/>
                </a:solidFill>
              </a:rPr>
              <a:t>active</a:t>
            </a:r>
            <a:r>
              <a:rPr lang="en-US" sz="1917" dirty="0">
                <a:solidFill>
                  <a:srgbClr val="C00000"/>
                </a:solidFill>
              </a:rPr>
              <a:t> </a:t>
            </a:r>
            <a:r>
              <a:rPr lang="en-US" sz="1917" b="1" dirty="0">
                <a:solidFill>
                  <a:srgbClr val="C00000"/>
                </a:solidFill>
              </a:rPr>
              <a:t>site</a:t>
            </a:r>
            <a:r>
              <a:rPr lang="en-US" sz="1917" b="1" dirty="0"/>
              <a:t>, </a:t>
            </a:r>
            <a:r>
              <a:rPr lang="en-US" sz="1917" dirty="0"/>
              <a:t>interacting with amino acid side chains (or RNA bases).  Usually a single enzyme binds one substrate.</a:t>
            </a:r>
          </a:p>
          <a:p>
            <a:pPr>
              <a:lnSpc>
                <a:spcPct val="90000"/>
              </a:lnSpc>
              <a:spcBef>
                <a:spcPts val="1278"/>
              </a:spcBef>
            </a:pPr>
            <a:r>
              <a:rPr lang="en-US" sz="1917" dirty="0"/>
              <a:t>The chemical change caused by the enzyme is catalyzed by additional functional groups in the active site.</a:t>
            </a:r>
          </a:p>
          <a:p>
            <a:pPr>
              <a:lnSpc>
                <a:spcPct val="90000"/>
              </a:lnSpc>
              <a:spcBef>
                <a:spcPts val="1278"/>
              </a:spcBef>
            </a:pPr>
            <a:r>
              <a:rPr lang="en-US" sz="1917" dirty="0"/>
              <a:t>Many enzymes undergo a conformational change when the substrates are bound to the active site; this change is called an </a:t>
            </a:r>
            <a:r>
              <a:rPr lang="en-US" sz="1917" b="1" dirty="0">
                <a:solidFill>
                  <a:srgbClr val="C00000"/>
                </a:solidFill>
              </a:rPr>
              <a:t>induced fit</a:t>
            </a:r>
            <a:r>
              <a:rPr lang="en-US" sz="1917" dirty="0"/>
              <a:t>.</a:t>
            </a:r>
          </a:p>
          <a:p>
            <a:pPr marL="0" indent="0">
              <a:lnSpc>
                <a:spcPct val="90000"/>
              </a:lnSpc>
              <a:buNone/>
            </a:pPr>
            <a:endParaRPr lang="en-US" sz="1917" dirty="0"/>
          </a:p>
          <a:p>
            <a:pPr>
              <a:lnSpc>
                <a:spcPct val="90000"/>
              </a:lnSpc>
            </a:pPr>
            <a:endParaRPr lang="en-US" sz="1917" dirty="0"/>
          </a:p>
          <a:p>
            <a:pPr marL="978860" lvl="1" indent="-491965">
              <a:buFont typeface="Times New Roman" pitchFamily="18" charset="0"/>
              <a:buAutoNum type="arabicPeriod"/>
            </a:pPr>
            <a:endParaRPr lang="en-US" sz="1917" b="1" dirty="0"/>
          </a:p>
        </p:txBody>
      </p:sp>
      <p:pic>
        <p:nvPicPr>
          <p:cNvPr id="4" name="Picture 3">
            <a:extLst>
              <a:ext uri="{FF2B5EF4-FFF2-40B4-BE49-F238E27FC236}">
                <a16:creationId xmlns:a16="http://schemas.microsoft.com/office/drawing/2014/main" id="{59991976-7AB0-4692-B274-2C83A68DD5F5}"/>
              </a:ext>
            </a:extLst>
          </p:cNvPr>
          <p:cNvPicPr>
            <a:picLocks noChangeAspect="1"/>
          </p:cNvPicPr>
          <p:nvPr/>
        </p:nvPicPr>
        <p:blipFill rotWithShape="1">
          <a:blip r:embed="rId3">
            <a:extLst>
              <a:ext uri="{28A0092B-C50C-407E-A947-70E740481C1C}">
                <a14:useLocalDpi xmlns:a14="http://schemas.microsoft.com/office/drawing/2010/main" val="0"/>
              </a:ext>
            </a:extLst>
          </a:blip>
          <a:srcRect b="6467"/>
          <a:stretch/>
        </p:blipFill>
        <p:spPr>
          <a:xfrm>
            <a:off x="5437118" y="2841726"/>
            <a:ext cx="7150354" cy="2132329"/>
          </a:xfrm>
          <a:prstGeom prst="rect">
            <a:avLst/>
          </a:prstGeom>
        </p:spPr>
      </p:pic>
      <p:graphicFrame>
        <p:nvGraphicFramePr>
          <p:cNvPr id="3" name="Object 2">
            <a:extLst>
              <a:ext uri="{FF2B5EF4-FFF2-40B4-BE49-F238E27FC236}">
                <a16:creationId xmlns:a16="http://schemas.microsoft.com/office/drawing/2014/main" id="{AF85A20D-CA72-4737-A1B6-65CAC71A7B76}"/>
              </a:ext>
            </a:extLst>
          </p:cNvPr>
          <p:cNvGraphicFramePr>
            <a:graphicFrameLocks noChangeAspect="1"/>
          </p:cNvGraphicFramePr>
          <p:nvPr/>
        </p:nvGraphicFramePr>
        <p:xfrm>
          <a:off x="6005175" y="4920904"/>
          <a:ext cx="5183532" cy="1639714"/>
        </p:xfrm>
        <a:graphic>
          <a:graphicData uri="http://schemas.openxmlformats.org/presentationml/2006/ole">
            <mc:AlternateContent xmlns:mc="http://schemas.openxmlformats.org/markup-compatibility/2006">
              <mc:Choice xmlns:v="urn:schemas-microsoft-com:vml" Requires="v">
                <p:oleObj name="MDLDrawObject Class" r:id="rId4" imgW="4981565" imgH="1581014" progId="MDLDrawOLE.MDLDrawObject.1">
                  <p:embed/>
                </p:oleObj>
              </mc:Choice>
              <mc:Fallback>
                <p:oleObj name="MDLDrawObject Class" r:id="rId4" imgW="4981565" imgH="1581014" progId="MDLDrawOLE.MDLDrawObject.1">
                  <p:embed/>
                  <p:pic>
                    <p:nvPicPr>
                      <p:cNvPr id="3" name="Object 2">
                        <a:extLst>
                          <a:ext uri="{FF2B5EF4-FFF2-40B4-BE49-F238E27FC236}">
                            <a16:creationId xmlns:a16="http://schemas.microsoft.com/office/drawing/2014/main" id="{AF85A20D-CA72-4737-A1B6-65CAC71A7B76}"/>
                          </a:ext>
                        </a:extLst>
                      </p:cNvPr>
                      <p:cNvPicPr>
                        <a:picLocks noChangeAspect="1" noChangeArrowheads="1"/>
                      </p:cNvPicPr>
                      <p:nvPr/>
                    </p:nvPicPr>
                    <p:blipFill>
                      <a:blip r:embed="rId5"/>
                      <a:srcRect/>
                      <a:stretch>
                        <a:fillRect/>
                      </a:stretch>
                    </p:blipFill>
                    <p:spPr bwMode="auto">
                      <a:xfrm>
                        <a:off x="6005175" y="4920904"/>
                        <a:ext cx="5183532" cy="163971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7791871E-755C-4069-8DAA-540FA543E749}"/>
              </a:ext>
            </a:extLst>
          </p:cNvPr>
          <p:cNvSpPr txBox="1"/>
          <p:nvPr/>
        </p:nvSpPr>
        <p:spPr>
          <a:xfrm>
            <a:off x="6391456" y="6443529"/>
            <a:ext cx="1398140"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substrates</a:t>
            </a:r>
          </a:p>
        </p:txBody>
      </p:sp>
      <p:sp>
        <p:nvSpPr>
          <p:cNvPr id="6" name="TextBox 5">
            <a:extLst>
              <a:ext uri="{FF2B5EF4-FFF2-40B4-BE49-F238E27FC236}">
                <a16:creationId xmlns:a16="http://schemas.microsoft.com/office/drawing/2014/main" id="{C4845660-4FD5-4133-B79E-DD659DAED7E3}"/>
              </a:ext>
            </a:extLst>
          </p:cNvPr>
          <p:cNvSpPr txBox="1"/>
          <p:nvPr/>
        </p:nvSpPr>
        <p:spPr>
          <a:xfrm>
            <a:off x="9420354" y="6494239"/>
            <a:ext cx="1192955"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products</a:t>
            </a:r>
          </a:p>
        </p:txBody>
      </p:sp>
      <p:pic>
        <p:nvPicPr>
          <p:cNvPr id="9" name="Picture 8">
            <a:extLst>
              <a:ext uri="{FF2B5EF4-FFF2-40B4-BE49-F238E27FC236}">
                <a16:creationId xmlns:a16="http://schemas.microsoft.com/office/drawing/2014/main" id="{E04F70D9-80A3-4939-84B0-5D65C277FA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72"/>
          <a:stretch/>
        </p:blipFill>
        <p:spPr>
          <a:xfrm>
            <a:off x="6435474" y="71452"/>
            <a:ext cx="4322934" cy="1757757"/>
          </a:xfrm>
          <a:prstGeom prst="rect">
            <a:avLst/>
          </a:prstGeom>
        </p:spPr>
      </p:pic>
      <p:sp>
        <p:nvSpPr>
          <p:cNvPr id="19" name="TextBox 18">
            <a:extLst>
              <a:ext uri="{FF2B5EF4-FFF2-40B4-BE49-F238E27FC236}">
                <a16:creationId xmlns:a16="http://schemas.microsoft.com/office/drawing/2014/main" id="{DCAE98C3-8379-3C0C-9EB6-9EFB396F6A58}"/>
              </a:ext>
            </a:extLst>
          </p:cNvPr>
          <p:cNvSpPr txBox="1"/>
          <p:nvPr/>
        </p:nvSpPr>
        <p:spPr>
          <a:xfrm>
            <a:off x="2090948" y="192256"/>
            <a:ext cx="2859264" cy="551241"/>
          </a:xfrm>
          <a:prstGeom prst="rect">
            <a:avLst/>
          </a:prstGeom>
          <a:noFill/>
        </p:spPr>
        <p:txBody>
          <a:bodyPr wrap="square">
            <a:spAutoFit/>
          </a:bodyPr>
          <a:lstStyle/>
          <a:p>
            <a:r>
              <a:rPr lang="en-US" sz="2982" dirty="0">
                <a:latin typeface="Arial" panose="020B0604020202020204" pitchFamily="34" charset="0"/>
              </a:rPr>
              <a:t>Enzymes</a:t>
            </a:r>
          </a:p>
        </p:txBody>
      </p:sp>
      <p:sp>
        <p:nvSpPr>
          <p:cNvPr id="7" name="Date Placeholder 6">
            <a:extLst>
              <a:ext uri="{FF2B5EF4-FFF2-40B4-BE49-F238E27FC236}">
                <a16:creationId xmlns:a16="http://schemas.microsoft.com/office/drawing/2014/main" id="{5D41218C-781B-3ACB-BAEA-06ECEFF90F35}"/>
              </a:ext>
            </a:extLst>
          </p:cNvPr>
          <p:cNvSpPr>
            <a:spLocks noGrp="1"/>
          </p:cNvSpPr>
          <p:nvPr>
            <p:ph type="dt" sz="half" idx="10"/>
          </p:nvPr>
        </p:nvSpPr>
        <p:spPr/>
        <p:txBody>
          <a:bodyPr/>
          <a:lstStyle/>
          <a:p>
            <a:fld id="{721253E4-57A4-4E08-BD62-086010D0CC99}" type="datetime1">
              <a:rPr lang="en-US" smtClean="0"/>
              <a:t>1/24/2025</a:t>
            </a:fld>
            <a:endParaRPr lang="en-US"/>
          </a:p>
        </p:txBody>
      </p:sp>
      <p:sp>
        <p:nvSpPr>
          <p:cNvPr id="8" name="Footer Placeholder 7">
            <a:extLst>
              <a:ext uri="{FF2B5EF4-FFF2-40B4-BE49-F238E27FC236}">
                <a16:creationId xmlns:a16="http://schemas.microsoft.com/office/drawing/2014/main" id="{86291EC3-1491-F9F8-56BB-992A92270ABA}"/>
              </a:ext>
            </a:extLst>
          </p:cNvPr>
          <p:cNvSpPr>
            <a:spLocks noGrp="1"/>
          </p:cNvSpPr>
          <p:nvPr>
            <p:ph type="ftr" sz="quarter" idx="11"/>
          </p:nvPr>
        </p:nvSpPr>
        <p:spPr/>
        <p:txBody>
          <a:bodyPr/>
          <a:lstStyle/>
          <a:p>
            <a:r>
              <a:rPr lang="en-US"/>
              <a:t>Drugs and Disease S2025 - Lecture 2</a:t>
            </a:r>
          </a:p>
        </p:txBody>
      </p:sp>
      <p:sp>
        <p:nvSpPr>
          <p:cNvPr id="11" name="Slide Number Placeholder 10">
            <a:extLst>
              <a:ext uri="{FF2B5EF4-FFF2-40B4-BE49-F238E27FC236}">
                <a16:creationId xmlns:a16="http://schemas.microsoft.com/office/drawing/2014/main" id="{E463C8BE-FDED-E4B2-5B5D-995E3A9FFC62}"/>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154912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able 4-01"/>
          <p:cNvPicPr>
            <a:picLocks noChangeAspect="1" noChangeArrowheads="1"/>
          </p:cNvPicPr>
          <p:nvPr/>
        </p:nvPicPr>
        <p:blipFill rotWithShape="1">
          <a:blip r:embed="rId3">
            <a:extLst>
              <a:ext uri="{28A0092B-C50C-407E-A947-70E740481C1C}">
                <a14:useLocalDpi xmlns:a14="http://schemas.microsoft.com/office/drawing/2010/main" val="0"/>
              </a:ext>
            </a:extLst>
          </a:blip>
          <a:srcRect b="15892"/>
          <a:stretch/>
        </p:blipFill>
        <p:spPr bwMode="auto">
          <a:xfrm>
            <a:off x="1510187" y="538748"/>
            <a:ext cx="9963789" cy="496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B4810161-7329-4B99-A659-14E1FFEAB118}"/>
              </a:ext>
            </a:extLst>
          </p:cNvPr>
          <p:cNvSpPr txBox="1"/>
          <p:nvPr/>
        </p:nvSpPr>
        <p:spPr>
          <a:xfrm>
            <a:off x="1298417" y="5732412"/>
            <a:ext cx="10459274" cy="723916"/>
          </a:xfrm>
          <a:prstGeom prst="rect">
            <a:avLst/>
          </a:prstGeom>
          <a:noFill/>
        </p:spPr>
        <p:txBody>
          <a:bodyPr wrap="none" rtlCol="0">
            <a:spAutoFit/>
          </a:bodyPr>
          <a:lstStyle/>
          <a:p>
            <a:pPr marL="304310" indent="-304310">
              <a:buFont typeface="Arial" panose="020B0604020202020204" pitchFamily="34" charset="0"/>
              <a:buChar char="•"/>
            </a:pPr>
            <a:r>
              <a:rPr lang="en-US" sz="2052" dirty="0">
                <a:latin typeface="Arial" panose="020B0604020202020204" pitchFamily="34" charset="0"/>
              </a:rPr>
              <a:t>Most enzyme names end in “-</a:t>
            </a:r>
            <a:r>
              <a:rPr lang="en-US" sz="2052" dirty="0" err="1">
                <a:latin typeface="Arial" panose="020B0604020202020204" pitchFamily="34" charset="0"/>
              </a:rPr>
              <a:t>ase</a:t>
            </a:r>
            <a:r>
              <a:rPr lang="en-US" sz="2052" dirty="0">
                <a:latin typeface="Arial" panose="020B0604020202020204" pitchFamily="34" charset="0"/>
              </a:rPr>
              <a:t>”</a:t>
            </a:r>
          </a:p>
          <a:p>
            <a:pPr marL="304310" indent="-304310">
              <a:buFont typeface="Arial" panose="020B0604020202020204" pitchFamily="34" charset="0"/>
              <a:buChar char="•"/>
            </a:pPr>
            <a:r>
              <a:rPr lang="en-US" sz="2052" dirty="0">
                <a:latin typeface="Arial" panose="020B0604020202020204" pitchFamily="34" charset="0"/>
              </a:rPr>
              <a:t>Usually named by their substrates and the reactions they </a:t>
            </a:r>
            <a:r>
              <a:rPr lang="en-US" sz="2052" dirty="0" err="1">
                <a:latin typeface="Arial" panose="020B0604020202020204" pitchFamily="34" charset="0"/>
              </a:rPr>
              <a:t>catalyse</a:t>
            </a:r>
            <a:r>
              <a:rPr lang="en-US" sz="2052" dirty="0">
                <a:latin typeface="Arial" panose="020B0604020202020204" pitchFamily="34" charset="0"/>
              </a:rPr>
              <a:t>, i.e. glucose kinase</a:t>
            </a:r>
          </a:p>
        </p:txBody>
      </p:sp>
      <p:sp>
        <p:nvSpPr>
          <p:cNvPr id="4" name="TextBox 3">
            <a:extLst>
              <a:ext uri="{FF2B5EF4-FFF2-40B4-BE49-F238E27FC236}">
                <a16:creationId xmlns:a16="http://schemas.microsoft.com/office/drawing/2014/main" id="{6DB8D5E2-97E4-4BC2-8C96-C695A6E2D37A}"/>
              </a:ext>
            </a:extLst>
          </p:cNvPr>
          <p:cNvSpPr txBox="1"/>
          <p:nvPr/>
        </p:nvSpPr>
        <p:spPr>
          <a:xfrm>
            <a:off x="4468717" y="62684"/>
            <a:ext cx="5155579" cy="551241"/>
          </a:xfrm>
          <a:prstGeom prst="rect">
            <a:avLst/>
          </a:prstGeom>
          <a:noFill/>
        </p:spPr>
        <p:txBody>
          <a:bodyPr wrap="none" rtlCol="0">
            <a:spAutoFit/>
          </a:bodyPr>
          <a:lstStyle/>
          <a:p>
            <a:r>
              <a:rPr lang="en-US" sz="2982" dirty="0">
                <a:latin typeface="Arial" panose="020B0604020202020204" pitchFamily="34" charset="0"/>
              </a:rPr>
              <a:t>Enzyme – Chemical Diversity</a:t>
            </a:r>
          </a:p>
        </p:txBody>
      </p:sp>
      <p:sp>
        <p:nvSpPr>
          <p:cNvPr id="6" name="Date Placeholder 5">
            <a:extLst>
              <a:ext uri="{FF2B5EF4-FFF2-40B4-BE49-F238E27FC236}">
                <a16:creationId xmlns:a16="http://schemas.microsoft.com/office/drawing/2014/main" id="{F497759F-28A5-11FA-52E7-EA44A59DFA12}"/>
              </a:ext>
            </a:extLst>
          </p:cNvPr>
          <p:cNvSpPr>
            <a:spLocks noGrp="1"/>
          </p:cNvSpPr>
          <p:nvPr>
            <p:ph type="dt" sz="half" idx="10"/>
          </p:nvPr>
        </p:nvSpPr>
        <p:spPr/>
        <p:txBody>
          <a:bodyPr/>
          <a:lstStyle/>
          <a:p>
            <a:fld id="{711533D9-6341-4CFC-A300-EE34B7F12F09}" type="datetime1">
              <a:rPr lang="en-US" smtClean="0"/>
              <a:t>1/24/2025</a:t>
            </a:fld>
            <a:endParaRPr lang="en-US"/>
          </a:p>
        </p:txBody>
      </p:sp>
      <p:sp>
        <p:nvSpPr>
          <p:cNvPr id="7" name="Footer Placeholder 6">
            <a:extLst>
              <a:ext uri="{FF2B5EF4-FFF2-40B4-BE49-F238E27FC236}">
                <a16:creationId xmlns:a16="http://schemas.microsoft.com/office/drawing/2014/main" id="{FDECB0BE-BCB4-5C34-AFC4-58FE2AA8A86C}"/>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E26C0D72-C354-A942-E406-7C15C34CBAD2}"/>
              </a:ext>
            </a:extLst>
          </p:cNvPr>
          <p:cNvSpPr>
            <a:spLocks noGrp="1"/>
          </p:cNvSpPr>
          <p:nvPr>
            <p:ph type="sldNum" sz="quarter" idx="12"/>
          </p:nvPr>
        </p:nvSpPr>
        <p:spPr/>
        <p:txBody>
          <a:bodyPr/>
          <a:lstStyle/>
          <a:p>
            <a:fld id="{DC3BB032-4020-48F4-953B-341806DC4A2B}" type="slidenum">
              <a:rPr lang="en-US" smtClean="0"/>
              <a:t>38</a:t>
            </a:fld>
            <a:endParaRPr lang="en-US"/>
          </a:p>
        </p:txBody>
      </p:sp>
    </p:spTree>
    <p:extLst>
      <p:ext uri="{BB962C8B-B14F-4D97-AF65-F5344CB8AC3E}">
        <p14:creationId xmlns:p14="http://schemas.microsoft.com/office/powerpoint/2010/main" val="3940614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9EADE9-3DBB-45DB-838B-119AFCBC760B}"/>
              </a:ext>
            </a:extLst>
          </p:cNvPr>
          <p:cNvSpPr txBox="1"/>
          <p:nvPr/>
        </p:nvSpPr>
        <p:spPr>
          <a:xfrm>
            <a:off x="3043347" y="80404"/>
            <a:ext cx="6897466" cy="523220"/>
          </a:xfrm>
          <a:prstGeom prst="rect">
            <a:avLst/>
          </a:prstGeom>
          <a:noFill/>
        </p:spPr>
        <p:txBody>
          <a:bodyPr wrap="none" rtlCol="0">
            <a:spAutoFit/>
          </a:bodyPr>
          <a:lstStyle/>
          <a:p>
            <a:pPr algn="ctr"/>
            <a:r>
              <a:rPr lang="en-US" sz="2800" dirty="0">
                <a:latin typeface="Arial" panose="020B0604020202020204" pitchFamily="34" charset="0"/>
              </a:rPr>
              <a:t>Example of Active Site Functional Groups:</a:t>
            </a:r>
          </a:p>
        </p:txBody>
      </p:sp>
      <p:pic>
        <p:nvPicPr>
          <p:cNvPr id="6" name="Picture 5">
            <a:extLst>
              <a:ext uri="{FF2B5EF4-FFF2-40B4-BE49-F238E27FC236}">
                <a16:creationId xmlns:a16="http://schemas.microsoft.com/office/drawing/2014/main" id="{A2F61ECA-6A48-490E-85A2-FEEB51E370E9}"/>
              </a:ext>
            </a:extLst>
          </p:cNvPr>
          <p:cNvPicPr>
            <a:picLocks noChangeAspect="1"/>
          </p:cNvPicPr>
          <p:nvPr/>
        </p:nvPicPr>
        <p:blipFill>
          <a:blip r:embed="rId4"/>
          <a:stretch>
            <a:fillRect/>
          </a:stretch>
        </p:blipFill>
        <p:spPr>
          <a:xfrm>
            <a:off x="579834" y="1803536"/>
            <a:ext cx="3327192" cy="1689590"/>
          </a:xfrm>
          <a:prstGeom prst="rect">
            <a:avLst/>
          </a:prstGeom>
        </p:spPr>
      </p:pic>
      <p:pic>
        <p:nvPicPr>
          <p:cNvPr id="7" name="Picture 6">
            <a:extLst>
              <a:ext uri="{FF2B5EF4-FFF2-40B4-BE49-F238E27FC236}">
                <a16:creationId xmlns:a16="http://schemas.microsoft.com/office/drawing/2014/main" id="{08C4A4DD-4DD3-4A3E-A2F6-F0E70F2BE680}"/>
              </a:ext>
            </a:extLst>
          </p:cNvPr>
          <p:cNvPicPr>
            <a:picLocks noChangeAspect="1"/>
          </p:cNvPicPr>
          <p:nvPr/>
        </p:nvPicPr>
        <p:blipFill>
          <a:blip r:embed="rId5"/>
          <a:stretch>
            <a:fillRect/>
          </a:stretch>
        </p:blipFill>
        <p:spPr>
          <a:xfrm>
            <a:off x="4094783" y="1799825"/>
            <a:ext cx="4217278" cy="2788089"/>
          </a:xfrm>
          <a:prstGeom prst="rect">
            <a:avLst/>
          </a:prstGeom>
        </p:spPr>
      </p:pic>
      <p:sp>
        <p:nvSpPr>
          <p:cNvPr id="8" name="Rectangle 7">
            <a:extLst>
              <a:ext uri="{FF2B5EF4-FFF2-40B4-BE49-F238E27FC236}">
                <a16:creationId xmlns:a16="http://schemas.microsoft.com/office/drawing/2014/main" id="{772300BE-BDE6-4D7D-AF9B-604BEBABBE6E}"/>
              </a:ext>
            </a:extLst>
          </p:cNvPr>
          <p:cNvSpPr/>
          <p:nvPr/>
        </p:nvSpPr>
        <p:spPr>
          <a:xfrm>
            <a:off x="4027146" y="4664804"/>
            <a:ext cx="3922677" cy="354584"/>
          </a:xfrm>
          <a:prstGeom prst="rect">
            <a:avLst/>
          </a:prstGeom>
        </p:spPr>
        <p:txBody>
          <a:bodyPr wrap="none">
            <a:spAutoFit/>
          </a:bodyPr>
          <a:lstStyle/>
          <a:p>
            <a:r>
              <a:rPr lang="en-US" sz="1704" dirty="0">
                <a:latin typeface="Arial" panose="020B0604020202020204" pitchFamily="34" charset="0"/>
              </a:rPr>
              <a:t>https://shirleychemproject.weebly.com/</a:t>
            </a:r>
          </a:p>
        </p:txBody>
      </p:sp>
      <p:graphicFrame>
        <p:nvGraphicFramePr>
          <p:cNvPr id="9" name="Object 8">
            <a:extLst>
              <a:ext uri="{FF2B5EF4-FFF2-40B4-BE49-F238E27FC236}">
                <a16:creationId xmlns:a16="http://schemas.microsoft.com/office/drawing/2014/main" id="{1851B729-4C4E-4B01-A326-497710C30FE1}"/>
              </a:ext>
            </a:extLst>
          </p:cNvPr>
          <p:cNvGraphicFramePr>
            <a:graphicFrameLocks noChangeAspect="1"/>
          </p:cNvGraphicFramePr>
          <p:nvPr/>
        </p:nvGraphicFramePr>
        <p:xfrm>
          <a:off x="606120" y="4426168"/>
          <a:ext cx="3761843" cy="2635749"/>
        </p:xfrm>
        <a:graphic>
          <a:graphicData uri="http://schemas.openxmlformats.org/presentationml/2006/ole">
            <mc:AlternateContent xmlns:mc="http://schemas.openxmlformats.org/markup-compatibility/2006">
              <mc:Choice xmlns:v="urn:schemas-microsoft-com:vml" Requires="v">
                <p:oleObj name="MDLDrawObject Class" r:id="rId6" imgW="7286002" imgH="5104874" progId="MDLDrawOLE.MDLDrawObject.1">
                  <p:embed/>
                </p:oleObj>
              </mc:Choice>
              <mc:Fallback>
                <p:oleObj name="MDLDrawObject Class" r:id="rId6" imgW="7286002" imgH="5104874"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7"/>
                      <a:stretch>
                        <a:fillRect/>
                      </a:stretch>
                    </p:blipFill>
                    <p:spPr>
                      <a:xfrm>
                        <a:off x="606120" y="4426168"/>
                        <a:ext cx="3761843" cy="2635749"/>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5C0B108-4FFC-479D-8923-208B06543691}"/>
              </a:ext>
            </a:extLst>
          </p:cNvPr>
          <p:cNvSpPr txBox="1"/>
          <p:nvPr/>
        </p:nvSpPr>
        <p:spPr>
          <a:xfrm>
            <a:off x="689591" y="1379874"/>
            <a:ext cx="1778051" cy="408125"/>
          </a:xfrm>
          <a:prstGeom prst="rect">
            <a:avLst/>
          </a:prstGeom>
          <a:noFill/>
        </p:spPr>
        <p:txBody>
          <a:bodyPr wrap="none" rtlCol="0">
            <a:spAutoFit/>
          </a:bodyPr>
          <a:lstStyle/>
          <a:p>
            <a:r>
              <a:rPr lang="en-US" sz="2052" dirty="0">
                <a:latin typeface="Arial" panose="020B0604020202020204" pitchFamily="34" charset="0"/>
              </a:rPr>
              <a:t>Catalytic triad</a:t>
            </a:r>
          </a:p>
        </p:txBody>
      </p:sp>
      <p:sp>
        <p:nvSpPr>
          <p:cNvPr id="11" name="TextBox 10">
            <a:extLst>
              <a:ext uri="{FF2B5EF4-FFF2-40B4-BE49-F238E27FC236}">
                <a16:creationId xmlns:a16="http://schemas.microsoft.com/office/drawing/2014/main" id="{3D1DC944-5171-EC7C-6DEE-7467DE2FC2D0}"/>
              </a:ext>
            </a:extLst>
          </p:cNvPr>
          <p:cNvSpPr txBox="1"/>
          <p:nvPr/>
        </p:nvSpPr>
        <p:spPr>
          <a:xfrm>
            <a:off x="251459" y="4798555"/>
            <a:ext cx="1516221" cy="408125"/>
          </a:xfrm>
          <a:prstGeom prst="rect">
            <a:avLst/>
          </a:prstGeom>
          <a:noFill/>
        </p:spPr>
        <p:txBody>
          <a:bodyPr wrap="square" rtlCol="0">
            <a:spAutoFit/>
          </a:bodyPr>
          <a:lstStyle/>
          <a:p>
            <a:r>
              <a:rPr lang="en-US" sz="2052" dirty="0">
                <a:latin typeface="Arial" panose="020B0604020202020204" pitchFamily="34" charset="0"/>
              </a:rPr>
              <a:t>Substrate</a:t>
            </a:r>
          </a:p>
        </p:txBody>
      </p:sp>
      <p:sp>
        <p:nvSpPr>
          <p:cNvPr id="13" name="TextBox 12">
            <a:extLst>
              <a:ext uri="{FF2B5EF4-FFF2-40B4-BE49-F238E27FC236}">
                <a16:creationId xmlns:a16="http://schemas.microsoft.com/office/drawing/2014/main" id="{6B8D2B6E-AAB6-5D9A-EFD2-55F16A5BD189}"/>
              </a:ext>
            </a:extLst>
          </p:cNvPr>
          <p:cNvSpPr txBox="1"/>
          <p:nvPr/>
        </p:nvSpPr>
        <p:spPr>
          <a:xfrm>
            <a:off x="3141194" y="6094231"/>
            <a:ext cx="1221809" cy="408125"/>
          </a:xfrm>
          <a:prstGeom prst="rect">
            <a:avLst/>
          </a:prstGeom>
          <a:noFill/>
        </p:spPr>
        <p:txBody>
          <a:bodyPr wrap="none" rtlCol="0">
            <a:spAutoFit/>
          </a:bodyPr>
          <a:lstStyle/>
          <a:p>
            <a:r>
              <a:rPr lang="en-US" sz="2052" dirty="0">
                <a:latin typeface="Arial" panose="020B0604020202020204" pitchFamily="34" charset="0"/>
              </a:rPr>
              <a:t>Products</a:t>
            </a:r>
          </a:p>
        </p:txBody>
      </p:sp>
      <p:pic>
        <p:nvPicPr>
          <p:cNvPr id="14" name="trypsin">
            <a:hlinkClick r:id="" action="ppaction://media"/>
            <a:extLst>
              <a:ext uri="{FF2B5EF4-FFF2-40B4-BE49-F238E27FC236}">
                <a16:creationId xmlns:a16="http://schemas.microsoft.com/office/drawing/2014/main" id="{1DD9966C-48A5-D437-348A-5DA043D3529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529729" y="1541952"/>
            <a:ext cx="3938529" cy="4219853"/>
          </a:xfrm>
          <a:prstGeom prst="rect">
            <a:avLst/>
          </a:prstGeom>
        </p:spPr>
      </p:pic>
      <p:sp>
        <p:nvSpPr>
          <p:cNvPr id="15" name="TextBox 14">
            <a:extLst>
              <a:ext uri="{FF2B5EF4-FFF2-40B4-BE49-F238E27FC236}">
                <a16:creationId xmlns:a16="http://schemas.microsoft.com/office/drawing/2014/main" id="{0A8D0881-CA74-BCEC-00C5-AF3401B72679}"/>
              </a:ext>
            </a:extLst>
          </p:cNvPr>
          <p:cNvSpPr txBox="1"/>
          <p:nvPr/>
        </p:nvSpPr>
        <p:spPr>
          <a:xfrm>
            <a:off x="8439706" y="5761805"/>
            <a:ext cx="3105337" cy="408125"/>
          </a:xfrm>
          <a:prstGeom prst="rect">
            <a:avLst/>
          </a:prstGeom>
          <a:noFill/>
        </p:spPr>
        <p:txBody>
          <a:bodyPr wrap="none" rtlCol="0">
            <a:spAutoFit/>
          </a:bodyPr>
          <a:lstStyle/>
          <a:p>
            <a:r>
              <a:rPr lang="en-US" sz="2052" dirty="0">
                <a:latin typeface="Arial" panose="020B0604020202020204" pitchFamily="34" charset="0"/>
              </a:rPr>
              <a:t>Disulfide bonds in trypsin</a:t>
            </a:r>
          </a:p>
        </p:txBody>
      </p:sp>
      <p:pic>
        <p:nvPicPr>
          <p:cNvPr id="17" name="Picture 2" descr="Figure 4-30a">
            <a:extLst>
              <a:ext uri="{FF2B5EF4-FFF2-40B4-BE49-F238E27FC236}">
                <a16:creationId xmlns:a16="http://schemas.microsoft.com/office/drawing/2014/main" id="{B87B8100-F875-CFA7-E896-D8C9CF7A10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137" y="3581631"/>
            <a:ext cx="3693716" cy="10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a:extLst>
              <a:ext uri="{FF2B5EF4-FFF2-40B4-BE49-F238E27FC236}">
                <a16:creationId xmlns:a16="http://schemas.microsoft.com/office/drawing/2014/main" id="{5BF0DB15-BB93-929D-B3FD-6F79FAB965ED}"/>
              </a:ext>
            </a:extLst>
          </p:cNvPr>
          <p:cNvSpPr txBox="1"/>
          <p:nvPr/>
        </p:nvSpPr>
        <p:spPr>
          <a:xfrm>
            <a:off x="576846" y="652358"/>
            <a:ext cx="6492922" cy="707886"/>
          </a:xfrm>
          <a:prstGeom prst="rect">
            <a:avLst/>
          </a:prstGeom>
          <a:noFill/>
        </p:spPr>
        <p:txBody>
          <a:bodyPr wrap="square">
            <a:spAutoFit/>
          </a:bodyPr>
          <a:lstStyle/>
          <a:p>
            <a:r>
              <a:rPr lang="en-US" sz="2000" dirty="0">
                <a:latin typeface="Arial" panose="020B0604020202020204" pitchFamily="34" charset="0"/>
              </a:rPr>
              <a:t>Catalytic triad (Asp, His, Ser) in Protease Trypsin cleaves after Lys Residues</a:t>
            </a:r>
          </a:p>
        </p:txBody>
      </p:sp>
      <p:sp>
        <p:nvSpPr>
          <p:cNvPr id="2" name="Date Placeholder 1">
            <a:extLst>
              <a:ext uri="{FF2B5EF4-FFF2-40B4-BE49-F238E27FC236}">
                <a16:creationId xmlns:a16="http://schemas.microsoft.com/office/drawing/2014/main" id="{66527503-63E4-B035-66A6-A39FB61F03E3}"/>
              </a:ext>
            </a:extLst>
          </p:cNvPr>
          <p:cNvSpPr>
            <a:spLocks noGrp="1"/>
          </p:cNvSpPr>
          <p:nvPr>
            <p:ph type="dt" sz="half" idx="10"/>
          </p:nvPr>
        </p:nvSpPr>
        <p:spPr/>
        <p:txBody>
          <a:bodyPr/>
          <a:lstStyle/>
          <a:p>
            <a:fld id="{A62B5A62-EF76-49D1-83AC-CE1F63B1DB8D}" type="datetime1">
              <a:rPr lang="en-US" smtClean="0"/>
              <a:t>1/24/2025</a:t>
            </a:fld>
            <a:endParaRPr lang="en-US"/>
          </a:p>
        </p:txBody>
      </p:sp>
      <p:sp>
        <p:nvSpPr>
          <p:cNvPr id="3" name="Footer Placeholder 2">
            <a:extLst>
              <a:ext uri="{FF2B5EF4-FFF2-40B4-BE49-F238E27FC236}">
                <a16:creationId xmlns:a16="http://schemas.microsoft.com/office/drawing/2014/main" id="{5B8C7EB9-5827-1A2B-817C-572D0036DB8F}"/>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04F58993-00AB-8985-2712-E6FEFABFD906}"/>
              </a:ext>
            </a:extLst>
          </p:cNvPr>
          <p:cNvSpPr>
            <a:spLocks noGrp="1"/>
          </p:cNvSpPr>
          <p:nvPr>
            <p:ph type="sldNum" sz="quarter" idx="12"/>
          </p:nvPr>
        </p:nvSpPr>
        <p:spPr/>
        <p:txBody>
          <a:bodyPr/>
          <a:lstStyle/>
          <a:p>
            <a:fld id="{DC3BB032-4020-48F4-953B-341806DC4A2B}" type="slidenum">
              <a:rPr lang="en-US" smtClean="0"/>
              <a:t>39</a:t>
            </a:fld>
            <a:endParaRPr lang="en-US"/>
          </a:p>
        </p:txBody>
      </p:sp>
    </p:spTree>
    <p:extLst>
      <p:ext uri="{BB962C8B-B14F-4D97-AF65-F5344CB8AC3E}">
        <p14:creationId xmlns:p14="http://schemas.microsoft.com/office/powerpoint/2010/main" val="37683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ropeller&#10;&#10;Description automatically generated">
            <a:extLst>
              <a:ext uri="{FF2B5EF4-FFF2-40B4-BE49-F238E27FC236}">
                <a16:creationId xmlns:a16="http://schemas.microsoft.com/office/drawing/2014/main" id="{456A7E54-070E-9636-0F29-BC1F1941C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91" y="3922324"/>
            <a:ext cx="1752477" cy="1729720"/>
          </a:xfrm>
          <a:prstGeom prst="rect">
            <a:avLst/>
          </a:prstGeom>
        </p:spPr>
      </p:pic>
      <p:sp>
        <p:nvSpPr>
          <p:cNvPr id="5" name="TextBox 4">
            <a:extLst>
              <a:ext uri="{FF2B5EF4-FFF2-40B4-BE49-F238E27FC236}">
                <a16:creationId xmlns:a16="http://schemas.microsoft.com/office/drawing/2014/main" id="{E0090464-B0B3-64D4-971F-4E3275E9000B}"/>
              </a:ext>
            </a:extLst>
          </p:cNvPr>
          <p:cNvSpPr txBox="1"/>
          <p:nvPr/>
        </p:nvSpPr>
        <p:spPr>
          <a:xfrm>
            <a:off x="3068675" y="59288"/>
            <a:ext cx="8620693" cy="523220"/>
          </a:xfrm>
          <a:prstGeom prst="rect">
            <a:avLst/>
          </a:prstGeom>
          <a:noFill/>
        </p:spPr>
        <p:txBody>
          <a:bodyPr wrap="none" rtlCol="0">
            <a:spAutoFit/>
          </a:bodyPr>
          <a:lstStyle/>
          <a:p>
            <a:pPr defTabSz="883128">
              <a:defRPr/>
            </a:pPr>
            <a:r>
              <a:rPr lang="en-US" sz="2800" dirty="0">
                <a:solidFill>
                  <a:prstClr val="black"/>
                </a:solidFill>
                <a:latin typeface="Arial" panose="020B0604020202020204" pitchFamily="34" charset="0"/>
                <a:cs typeface="Arial" panose="020B0604020202020204" pitchFamily="34" charset="0"/>
              </a:rPr>
              <a:t>How to Identify Hydrogen Bond Donor and Acceptors</a:t>
            </a:r>
          </a:p>
        </p:txBody>
      </p:sp>
      <p:sp>
        <p:nvSpPr>
          <p:cNvPr id="6" name="TextBox 5">
            <a:extLst>
              <a:ext uri="{FF2B5EF4-FFF2-40B4-BE49-F238E27FC236}">
                <a16:creationId xmlns:a16="http://schemas.microsoft.com/office/drawing/2014/main" id="{1513AF5E-36F5-6F0C-8275-741FBC5CC39B}"/>
              </a:ext>
            </a:extLst>
          </p:cNvPr>
          <p:cNvSpPr txBox="1"/>
          <p:nvPr/>
        </p:nvSpPr>
        <p:spPr>
          <a:xfrm>
            <a:off x="236870" y="498678"/>
            <a:ext cx="5798011" cy="1477328"/>
          </a:xfrm>
          <a:prstGeom prst="rect">
            <a:avLst/>
          </a:prstGeom>
          <a:noFill/>
        </p:spPr>
        <p:txBody>
          <a:bodyPr wrap="square" rtlCol="0">
            <a:spAutoFit/>
          </a:bodyPr>
          <a:lstStyle/>
          <a:p>
            <a:pPr defTabSz="883128">
              <a:defRPr/>
            </a:pPr>
            <a:r>
              <a:rPr lang="en-US" sz="1800" dirty="0">
                <a:solidFill>
                  <a:prstClr val="black"/>
                </a:solidFill>
                <a:latin typeface="Arial" panose="020B0604020202020204" pitchFamily="34" charset="0"/>
                <a:cs typeface="Arial" panose="020B0604020202020204" pitchFamily="34" charset="0"/>
              </a:rPr>
              <a:t>Exceptions, N in a delocalized system:</a:t>
            </a:r>
          </a:p>
          <a:p>
            <a:pPr marL="331173" indent="-331173" defTabSz="883128">
              <a:buFont typeface="Arial" panose="020B0604020202020204" pitchFamily="34" charset="0"/>
              <a:buChar char="•"/>
              <a:defRPr/>
            </a:pPr>
            <a:r>
              <a:rPr lang="en-US" sz="1800" dirty="0">
                <a:solidFill>
                  <a:prstClr val="black"/>
                </a:solidFill>
                <a:latin typeface="Arial" panose="020B0604020202020204" pitchFamily="34" charset="0"/>
                <a:cs typeface="Arial" panose="020B0604020202020204" pitchFamily="34" charset="0"/>
              </a:rPr>
              <a:t>Will not accept from above or below the plane of the system, because the </a:t>
            </a:r>
            <a:r>
              <a:rPr lang="en-US" sz="1800" dirty="0" err="1">
                <a:solidFill>
                  <a:prstClr val="black"/>
                </a:solidFill>
                <a:latin typeface="Arial" panose="020B0604020202020204" pitchFamily="34" charset="0"/>
                <a:cs typeface="Arial" panose="020B0604020202020204" pitchFamily="34" charset="0"/>
              </a:rPr>
              <a:t>lonepair</a:t>
            </a:r>
            <a:r>
              <a:rPr lang="en-US" sz="1800" dirty="0">
                <a:solidFill>
                  <a:prstClr val="black"/>
                </a:solidFill>
                <a:latin typeface="Arial" panose="020B0604020202020204" pitchFamily="34" charset="0"/>
                <a:cs typeface="Arial" panose="020B0604020202020204" pitchFamily="34" charset="0"/>
              </a:rPr>
              <a:t> is delocalized.</a:t>
            </a:r>
          </a:p>
          <a:p>
            <a:pPr marL="331173" indent="-331173" defTabSz="883128">
              <a:buFont typeface="Arial" panose="020B0604020202020204" pitchFamily="34" charset="0"/>
              <a:buChar char="•"/>
              <a:defRPr/>
            </a:pPr>
            <a:r>
              <a:rPr lang="en-US" sz="1800" dirty="0">
                <a:solidFill>
                  <a:prstClr val="black"/>
                </a:solidFill>
                <a:latin typeface="Arial" panose="020B0604020202020204" pitchFamily="34" charset="0"/>
                <a:cs typeface="Arial" panose="020B0604020202020204" pitchFamily="34" charset="0"/>
              </a:rPr>
              <a:t>Can accept in the plane of the ring if there is no attached hydrogen,  via lone pair in sp2 orbital</a:t>
            </a:r>
          </a:p>
        </p:txBody>
      </p:sp>
      <p:graphicFrame>
        <p:nvGraphicFramePr>
          <p:cNvPr id="8" name="Object 7">
            <a:extLst>
              <a:ext uri="{FF2B5EF4-FFF2-40B4-BE49-F238E27FC236}">
                <a16:creationId xmlns:a16="http://schemas.microsoft.com/office/drawing/2014/main" id="{DCC7D4A8-F7C1-20BF-2D13-F2393E06102B}"/>
              </a:ext>
            </a:extLst>
          </p:cNvPr>
          <p:cNvGraphicFramePr>
            <a:graphicFrameLocks noChangeAspect="1"/>
          </p:cNvGraphicFramePr>
          <p:nvPr>
            <p:extLst>
              <p:ext uri="{D42A27DB-BD31-4B8C-83A1-F6EECF244321}">
                <p14:modId xmlns:p14="http://schemas.microsoft.com/office/powerpoint/2010/main" val="407255491"/>
              </p:ext>
            </p:extLst>
          </p:nvPr>
        </p:nvGraphicFramePr>
        <p:xfrm>
          <a:off x="5806281" y="832800"/>
          <a:ext cx="3048000" cy="3569854"/>
        </p:xfrm>
        <a:graphic>
          <a:graphicData uri="http://schemas.openxmlformats.org/presentationml/2006/ole">
            <mc:AlternateContent xmlns:mc="http://schemas.openxmlformats.org/markup-compatibility/2006">
              <mc:Choice xmlns:v="urn:schemas-microsoft-com:vml" Requires="v">
                <p:oleObj name="MDLDrawObject Class" r:id="rId3" imgW="3971278" imgH="4648069" progId="MDLDrawOLE.MDLDrawObject.1">
                  <p:embed/>
                </p:oleObj>
              </mc:Choice>
              <mc:Fallback>
                <p:oleObj name="MDLDrawObject Class" r:id="rId3" imgW="3971278" imgH="4648069" progId="MDLDrawOLE.MDLDrawObject.1">
                  <p:embed/>
                  <p:pic>
                    <p:nvPicPr>
                      <p:cNvPr id="8" name="Object 7">
                        <a:extLst>
                          <a:ext uri="{FF2B5EF4-FFF2-40B4-BE49-F238E27FC236}">
                            <a16:creationId xmlns:a16="http://schemas.microsoft.com/office/drawing/2014/main" id="{DCC7D4A8-F7C1-20BF-2D13-F2393E06102B}"/>
                          </a:ext>
                        </a:extLst>
                      </p:cNvPr>
                      <p:cNvPicPr/>
                      <p:nvPr/>
                    </p:nvPicPr>
                    <p:blipFill>
                      <a:blip r:embed="rId4"/>
                      <a:stretch>
                        <a:fillRect/>
                      </a:stretch>
                    </p:blipFill>
                    <p:spPr>
                      <a:xfrm>
                        <a:off x="5806281" y="832800"/>
                        <a:ext cx="3048000" cy="3569854"/>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057D562-D7E3-EF68-08A9-396659D690F5}"/>
              </a:ext>
            </a:extLst>
          </p:cNvPr>
          <p:cNvSpPr txBox="1"/>
          <p:nvPr/>
        </p:nvSpPr>
        <p:spPr>
          <a:xfrm>
            <a:off x="2418401" y="4845683"/>
            <a:ext cx="580608" cy="359778"/>
          </a:xfrm>
          <a:prstGeom prst="rect">
            <a:avLst/>
          </a:prstGeom>
          <a:noFill/>
        </p:spPr>
        <p:txBody>
          <a:bodyPr wrap="none" rtlCol="0">
            <a:spAutoFit/>
          </a:bodyPr>
          <a:lstStyle/>
          <a:p>
            <a:pPr defTabSz="883128">
              <a:defRPr/>
            </a:pPr>
            <a:r>
              <a:rPr lang="en-US" sz="1738" dirty="0">
                <a:solidFill>
                  <a:prstClr val="black"/>
                </a:solidFill>
                <a:latin typeface="Arial" panose="020B0604020202020204" pitchFamily="34" charset="0"/>
              </a:rPr>
              <a:t>Sp2</a:t>
            </a:r>
          </a:p>
        </p:txBody>
      </p:sp>
      <p:sp>
        <p:nvSpPr>
          <p:cNvPr id="13" name="TextBox 12">
            <a:extLst>
              <a:ext uri="{FF2B5EF4-FFF2-40B4-BE49-F238E27FC236}">
                <a16:creationId xmlns:a16="http://schemas.microsoft.com/office/drawing/2014/main" id="{2D38036A-71B2-4B7F-63E4-FFAA5288A4F5}"/>
              </a:ext>
            </a:extLst>
          </p:cNvPr>
          <p:cNvSpPr txBox="1"/>
          <p:nvPr/>
        </p:nvSpPr>
        <p:spPr>
          <a:xfrm>
            <a:off x="157431" y="5065661"/>
            <a:ext cx="580608" cy="359778"/>
          </a:xfrm>
          <a:prstGeom prst="rect">
            <a:avLst/>
          </a:prstGeom>
          <a:noFill/>
        </p:spPr>
        <p:txBody>
          <a:bodyPr wrap="none" rtlCol="0">
            <a:spAutoFit/>
          </a:bodyPr>
          <a:lstStyle/>
          <a:p>
            <a:pPr defTabSz="883128">
              <a:defRPr/>
            </a:pPr>
            <a:r>
              <a:rPr lang="en-US" sz="1738" dirty="0">
                <a:solidFill>
                  <a:prstClr val="black"/>
                </a:solidFill>
                <a:latin typeface="Arial" panose="020B0604020202020204" pitchFamily="34" charset="0"/>
              </a:rPr>
              <a:t>Sp3</a:t>
            </a:r>
          </a:p>
        </p:txBody>
      </p:sp>
      <p:pic>
        <p:nvPicPr>
          <p:cNvPr id="20" name="Picture 19" descr="A picture containing diagram, line, plan, technical drawing&#10;&#10;Description automatically generated">
            <a:extLst>
              <a:ext uri="{FF2B5EF4-FFF2-40B4-BE49-F238E27FC236}">
                <a16:creationId xmlns:a16="http://schemas.microsoft.com/office/drawing/2014/main" id="{9AD230A2-A60C-F967-9CEF-2A6AFEEC85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517" y="2144277"/>
            <a:ext cx="3461246" cy="1698026"/>
          </a:xfrm>
          <a:prstGeom prst="rect">
            <a:avLst/>
          </a:prstGeom>
        </p:spPr>
      </p:pic>
      <p:sp>
        <p:nvSpPr>
          <p:cNvPr id="7" name="TextBox 6">
            <a:extLst>
              <a:ext uri="{FF2B5EF4-FFF2-40B4-BE49-F238E27FC236}">
                <a16:creationId xmlns:a16="http://schemas.microsoft.com/office/drawing/2014/main" id="{9C7B7190-96CE-E2E2-415B-C5233E7F0127}"/>
              </a:ext>
            </a:extLst>
          </p:cNvPr>
          <p:cNvSpPr txBox="1"/>
          <p:nvPr/>
        </p:nvSpPr>
        <p:spPr>
          <a:xfrm>
            <a:off x="1300938" y="3854460"/>
            <a:ext cx="1688433" cy="386409"/>
          </a:xfrm>
          <a:prstGeom prst="rect">
            <a:avLst/>
          </a:prstGeom>
          <a:noFill/>
        </p:spPr>
        <p:txBody>
          <a:bodyPr wrap="none" rtlCol="0">
            <a:spAutoFit/>
          </a:bodyPr>
          <a:lstStyle/>
          <a:p>
            <a:pPr defTabSz="883128">
              <a:defRPr/>
            </a:pPr>
            <a:r>
              <a:rPr lang="en-US" sz="1932" dirty="0">
                <a:solidFill>
                  <a:prstClr val="black"/>
                </a:solidFill>
                <a:latin typeface="Calibri"/>
              </a:rPr>
              <a:t>N – 7 electrons</a:t>
            </a:r>
          </a:p>
        </p:txBody>
      </p:sp>
      <p:graphicFrame>
        <p:nvGraphicFramePr>
          <p:cNvPr id="14" name="Object 13">
            <a:extLst>
              <a:ext uri="{FF2B5EF4-FFF2-40B4-BE49-F238E27FC236}">
                <a16:creationId xmlns:a16="http://schemas.microsoft.com/office/drawing/2014/main" id="{625754BD-A135-FED1-E7C3-68A68B9972A3}"/>
              </a:ext>
            </a:extLst>
          </p:cNvPr>
          <p:cNvGraphicFramePr>
            <a:graphicFrameLocks noChangeAspect="1"/>
          </p:cNvGraphicFramePr>
          <p:nvPr>
            <p:extLst>
              <p:ext uri="{D42A27DB-BD31-4B8C-83A1-F6EECF244321}">
                <p14:modId xmlns:p14="http://schemas.microsoft.com/office/powerpoint/2010/main" val="4191455760"/>
              </p:ext>
            </p:extLst>
          </p:nvPr>
        </p:nvGraphicFramePr>
        <p:xfrm>
          <a:off x="2929648" y="4074234"/>
          <a:ext cx="962812" cy="1404356"/>
        </p:xfrm>
        <a:graphic>
          <a:graphicData uri="http://schemas.openxmlformats.org/presentationml/2006/ole">
            <mc:AlternateContent xmlns:mc="http://schemas.openxmlformats.org/markup-compatibility/2006">
              <mc:Choice xmlns:v="urn:schemas-microsoft-com:vml" Requires="v">
                <p:oleObj name="MDLDrawObject Class" r:id="rId6" imgW="942217" imgH="1170590" progId="MDLDrawOLE.MDLDrawObject.1">
                  <p:embed/>
                </p:oleObj>
              </mc:Choice>
              <mc:Fallback>
                <p:oleObj name="MDLDrawObject Class" r:id="rId6" imgW="942217" imgH="1170590" progId="MDLDrawOLE.MDLDrawObject.1">
                  <p:embed/>
                  <p:pic>
                    <p:nvPicPr>
                      <p:cNvPr id="14" name="Object 13">
                        <a:extLst>
                          <a:ext uri="{FF2B5EF4-FFF2-40B4-BE49-F238E27FC236}">
                            <a16:creationId xmlns:a16="http://schemas.microsoft.com/office/drawing/2014/main" id="{625754BD-A135-FED1-E7C3-68A68B9972A3}"/>
                          </a:ext>
                        </a:extLst>
                      </p:cNvPr>
                      <p:cNvPicPr/>
                      <p:nvPr/>
                    </p:nvPicPr>
                    <p:blipFill>
                      <a:blip r:embed="rId7"/>
                      <a:stretch>
                        <a:fillRect/>
                      </a:stretch>
                    </p:blipFill>
                    <p:spPr>
                      <a:xfrm>
                        <a:off x="2929648" y="4074234"/>
                        <a:ext cx="962812" cy="1404356"/>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DF1A124E-8AC8-DDF0-B392-8B278A287C18}"/>
              </a:ext>
            </a:extLst>
          </p:cNvPr>
          <p:cNvPicPr>
            <a:picLocks noChangeAspect="1"/>
          </p:cNvPicPr>
          <p:nvPr/>
        </p:nvPicPr>
        <p:blipFill rotWithShape="1">
          <a:blip r:embed="rId8"/>
          <a:srcRect t="46176" r="50118"/>
          <a:stretch/>
        </p:blipFill>
        <p:spPr>
          <a:xfrm>
            <a:off x="9237355" y="3409916"/>
            <a:ext cx="3634686" cy="1404356"/>
          </a:xfrm>
          <a:prstGeom prst="rect">
            <a:avLst/>
          </a:prstGeom>
        </p:spPr>
      </p:pic>
      <p:sp>
        <p:nvSpPr>
          <p:cNvPr id="9" name="Date Placeholder 8">
            <a:extLst>
              <a:ext uri="{FF2B5EF4-FFF2-40B4-BE49-F238E27FC236}">
                <a16:creationId xmlns:a16="http://schemas.microsoft.com/office/drawing/2014/main" id="{043A0640-296D-A46A-AC6C-35335DB41F1D}"/>
              </a:ext>
            </a:extLst>
          </p:cNvPr>
          <p:cNvSpPr>
            <a:spLocks noGrp="1"/>
          </p:cNvSpPr>
          <p:nvPr>
            <p:ph type="dt" sz="half" idx="10"/>
          </p:nvPr>
        </p:nvSpPr>
        <p:spPr/>
        <p:txBody>
          <a:bodyPr/>
          <a:lstStyle/>
          <a:p>
            <a:fld id="{01F606DC-9ABA-4815-9928-9A5441616EB3}" type="datetime1">
              <a:rPr lang="en-US" smtClean="0"/>
              <a:t>1/24/2025</a:t>
            </a:fld>
            <a:endParaRPr lang="en-US"/>
          </a:p>
        </p:txBody>
      </p:sp>
      <p:sp>
        <p:nvSpPr>
          <p:cNvPr id="10" name="Footer Placeholder 9">
            <a:extLst>
              <a:ext uri="{FF2B5EF4-FFF2-40B4-BE49-F238E27FC236}">
                <a16:creationId xmlns:a16="http://schemas.microsoft.com/office/drawing/2014/main" id="{F87A172B-4656-6EB2-EC81-8D0A46D8538C}"/>
              </a:ext>
            </a:extLst>
          </p:cNvPr>
          <p:cNvSpPr>
            <a:spLocks noGrp="1"/>
          </p:cNvSpPr>
          <p:nvPr>
            <p:ph type="ftr" sz="quarter" idx="11"/>
          </p:nvPr>
        </p:nvSpPr>
        <p:spPr/>
        <p:txBody>
          <a:bodyPr/>
          <a:lstStyle/>
          <a:p>
            <a:r>
              <a:rPr lang="en-US"/>
              <a:t>Drugs and Disease S2025 - Lecture 2</a:t>
            </a:r>
          </a:p>
        </p:txBody>
      </p:sp>
      <p:sp>
        <p:nvSpPr>
          <p:cNvPr id="15" name="Slide Number Placeholder 14">
            <a:extLst>
              <a:ext uri="{FF2B5EF4-FFF2-40B4-BE49-F238E27FC236}">
                <a16:creationId xmlns:a16="http://schemas.microsoft.com/office/drawing/2014/main" id="{0C865DA3-5B73-645A-238A-8E1A4DF0F64B}"/>
              </a:ext>
            </a:extLst>
          </p:cNvPr>
          <p:cNvSpPr>
            <a:spLocks noGrp="1"/>
          </p:cNvSpPr>
          <p:nvPr>
            <p:ph type="sldNum" sz="quarter" idx="12"/>
          </p:nvPr>
        </p:nvSpPr>
        <p:spPr/>
        <p:txBody>
          <a:bodyPr/>
          <a:lstStyle/>
          <a:p>
            <a:fld id="{DC3BB032-4020-48F4-953B-341806DC4A2B}" type="slidenum">
              <a:rPr lang="en-US" smtClean="0"/>
              <a:t>4</a:t>
            </a:fld>
            <a:endParaRPr lang="en-US"/>
          </a:p>
        </p:txBody>
      </p:sp>
      <p:sp>
        <p:nvSpPr>
          <p:cNvPr id="2" name="TextBox 1">
            <a:extLst>
              <a:ext uri="{FF2B5EF4-FFF2-40B4-BE49-F238E27FC236}">
                <a16:creationId xmlns:a16="http://schemas.microsoft.com/office/drawing/2014/main" id="{E651D435-C6AD-A2AF-85BA-565A659E7B68}"/>
              </a:ext>
            </a:extLst>
          </p:cNvPr>
          <p:cNvSpPr txBox="1"/>
          <p:nvPr/>
        </p:nvSpPr>
        <p:spPr>
          <a:xfrm>
            <a:off x="157431" y="5732065"/>
            <a:ext cx="5191650" cy="923330"/>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Hybrid orbitals </a:t>
            </a:r>
            <a:r>
              <a:rPr lang="en-US" sz="1800" dirty="0">
                <a:latin typeface="Arial" panose="020B0604020202020204" pitchFamily="34" charset="0"/>
                <a:cs typeface="Arial" panose="020B0604020202020204" pitchFamily="34" charset="0"/>
              </a:rPr>
              <a:t>are a mixture of atomic orbitals.</a:t>
            </a:r>
          </a:p>
          <a:p>
            <a:r>
              <a:rPr lang="en-US" sz="1800" dirty="0">
                <a:latin typeface="Arial" panose="020B0604020202020204" pitchFamily="34" charset="0"/>
                <a:cs typeface="Arial" panose="020B0604020202020204" pitchFamily="34" charset="0"/>
              </a:rPr>
              <a:t>Nitrogen can form two types of hybrid orbitals, sp3 (tetrahedral geometry) or sp2 (planer) + </a:t>
            </a:r>
            <a:r>
              <a:rPr lang="en-US" sz="1800" dirty="0" err="1">
                <a:latin typeface="Arial" panose="020B0604020202020204" pitchFamily="34" charset="0"/>
                <a:cs typeface="Arial" panose="020B0604020202020204" pitchFamily="34" charset="0"/>
              </a:rPr>
              <a:t>pz</a:t>
            </a:r>
            <a:endParaRPr lang="en-US"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F0B93C6-561B-D396-7F71-78868A755876}"/>
              </a:ext>
            </a:extLst>
          </p:cNvPr>
          <p:cNvSpPr txBox="1"/>
          <p:nvPr/>
        </p:nvSpPr>
        <p:spPr>
          <a:xfrm>
            <a:off x="5545801" y="4421992"/>
            <a:ext cx="273387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Sp3 is used in ammonia, keeping the three hydrogen atoms as far from each other as possible.  The fourth sp3 orbital is full with two electrons (lone pair).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lone pair is an excellent acceptor.</a:t>
            </a:r>
          </a:p>
        </p:txBody>
      </p:sp>
      <p:sp>
        <p:nvSpPr>
          <p:cNvPr id="4" name="TextBox 3">
            <a:extLst>
              <a:ext uri="{FF2B5EF4-FFF2-40B4-BE49-F238E27FC236}">
                <a16:creationId xmlns:a16="http://schemas.microsoft.com/office/drawing/2014/main" id="{C66F4632-2065-6E3F-D27A-152D595D2C4F}"/>
              </a:ext>
            </a:extLst>
          </p:cNvPr>
          <p:cNvSpPr txBox="1"/>
          <p:nvPr/>
        </p:nvSpPr>
        <p:spPr>
          <a:xfrm>
            <a:off x="9593310" y="609149"/>
            <a:ext cx="327660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Sp2 is used in amides, allowing favorable overlap of the full </a:t>
            </a:r>
            <a:r>
              <a:rPr lang="en-US" sz="1600" dirty="0" err="1">
                <a:latin typeface="Arial" panose="020B0604020202020204" pitchFamily="34" charset="0"/>
                <a:cs typeface="Arial" panose="020B0604020202020204" pitchFamily="34" charset="0"/>
              </a:rPr>
              <a:t>pz</a:t>
            </a:r>
            <a:r>
              <a:rPr lang="en-US" sz="1600" dirty="0">
                <a:latin typeface="Arial" panose="020B0604020202020204" pitchFamily="34" charset="0"/>
                <a:cs typeface="Arial" panose="020B0604020202020204" pitchFamily="34" charset="0"/>
              </a:rPr>
              <a:t> orbital with the </a:t>
            </a:r>
            <a:r>
              <a:rPr lang="en-US" sz="1600" dirty="0" err="1">
                <a:latin typeface="Arial" panose="020B0604020202020204" pitchFamily="34" charset="0"/>
                <a:cs typeface="Arial" panose="020B0604020202020204" pitchFamily="34" charset="0"/>
              </a:rPr>
              <a:t>pz</a:t>
            </a:r>
            <a:r>
              <a:rPr lang="en-US" sz="1600" dirty="0">
                <a:latin typeface="Arial" panose="020B0604020202020204" pitchFamily="34" charset="0"/>
                <a:cs typeface="Arial" panose="020B0604020202020204" pitchFamily="34" charset="0"/>
              </a:rPr>
              <a:t> on C and O</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lone pair in the </a:t>
            </a:r>
            <a:r>
              <a:rPr lang="en-US" sz="1600" dirty="0" err="1">
                <a:latin typeface="Arial" panose="020B0604020202020204" pitchFamily="34" charset="0"/>
                <a:cs typeface="Arial" panose="020B0604020202020204" pitchFamily="34" charset="0"/>
              </a:rPr>
              <a:t>pz</a:t>
            </a:r>
            <a:r>
              <a:rPr lang="en-US" sz="1600" dirty="0">
                <a:latin typeface="Arial" panose="020B0604020202020204" pitchFamily="34" charset="0"/>
                <a:cs typeface="Arial" panose="020B0604020202020204" pitchFamily="34" charset="0"/>
              </a:rPr>
              <a:t> is shared with the </a:t>
            </a:r>
            <a:r>
              <a:rPr lang="en-US" sz="1600" dirty="0" err="1">
                <a:latin typeface="Arial" panose="020B0604020202020204" pitchFamily="34" charset="0"/>
                <a:cs typeface="Arial" panose="020B0604020202020204" pitchFamily="34" charset="0"/>
              </a:rPr>
              <a:t>pz</a:t>
            </a:r>
            <a:r>
              <a:rPr lang="en-US" sz="1600" dirty="0">
                <a:latin typeface="Arial" panose="020B0604020202020204" pitchFamily="34" charset="0"/>
                <a:cs typeface="Arial" panose="020B0604020202020204" pitchFamily="34" charset="0"/>
              </a:rPr>
              <a:t> electrons on carbon and oxygen.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Due to electron sharing, there is only a slight neg. charge and the group does not accept an H-bond.</a:t>
            </a:r>
          </a:p>
        </p:txBody>
      </p:sp>
      <p:sp>
        <p:nvSpPr>
          <p:cNvPr id="17" name="TextBox 16">
            <a:extLst>
              <a:ext uri="{FF2B5EF4-FFF2-40B4-BE49-F238E27FC236}">
                <a16:creationId xmlns:a16="http://schemas.microsoft.com/office/drawing/2014/main" id="{2FEDDB9A-2EB6-1BA2-711B-CCBA560C2682}"/>
              </a:ext>
            </a:extLst>
          </p:cNvPr>
          <p:cNvSpPr txBox="1"/>
          <p:nvPr/>
        </p:nvSpPr>
        <p:spPr>
          <a:xfrm>
            <a:off x="9050989" y="5256566"/>
            <a:ext cx="2317891" cy="1754326"/>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Nitrogen in rings with three bonds can </a:t>
            </a:r>
            <a:r>
              <a:rPr lang="en-US" sz="1800" b="1" dirty="0">
                <a:latin typeface="Arial" panose="020B0604020202020204" pitchFamily="34" charset="0"/>
                <a:cs typeface="Arial" panose="020B0604020202020204" pitchFamily="34" charset="0"/>
              </a:rPr>
              <a:t>accept</a:t>
            </a:r>
            <a:r>
              <a:rPr lang="en-US" sz="1800" dirty="0">
                <a:latin typeface="Arial" panose="020B0604020202020204" pitchFamily="34" charset="0"/>
                <a:cs typeface="Arial" panose="020B0604020202020204" pitchFamily="34" charset="0"/>
              </a:rPr>
              <a:t> in the plane of the ring due to a filled </a:t>
            </a:r>
            <a:r>
              <a:rPr lang="en-US" sz="1800" dirty="0" err="1">
                <a:latin typeface="Arial" panose="020B0604020202020204" pitchFamily="34" charset="0"/>
                <a:cs typeface="Arial" panose="020B0604020202020204" pitchFamily="34" charset="0"/>
              </a:rPr>
              <a:t>lonepair</a:t>
            </a:r>
            <a:r>
              <a:rPr lang="en-US" sz="1800" dirty="0">
                <a:latin typeface="Arial" panose="020B0604020202020204" pitchFamily="34" charset="0"/>
                <a:cs typeface="Arial" panose="020B0604020202020204" pitchFamily="34" charset="0"/>
              </a:rPr>
              <a:t> orbital.</a:t>
            </a:r>
          </a:p>
        </p:txBody>
      </p:sp>
      <p:graphicFrame>
        <p:nvGraphicFramePr>
          <p:cNvPr id="19" name="Object 18">
            <a:extLst>
              <a:ext uri="{FF2B5EF4-FFF2-40B4-BE49-F238E27FC236}">
                <a16:creationId xmlns:a16="http://schemas.microsoft.com/office/drawing/2014/main" id="{338F37FE-0777-66D5-CED6-10F29E20A5A8}"/>
              </a:ext>
            </a:extLst>
          </p:cNvPr>
          <p:cNvGraphicFramePr>
            <a:graphicFrameLocks noChangeAspect="1"/>
          </p:cNvGraphicFramePr>
          <p:nvPr>
            <p:extLst>
              <p:ext uri="{D42A27DB-BD31-4B8C-83A1-F6EECF244321}">
                <p14:modId xmlns:p14="http://schemas.microsoft.com/office/powerpoint/2010/main" val="2666757637"/>
              </p:ext>
            </p:extLst>
          </p:nvPr>
        </p:nvGraphicFramePr>
        <p:xfrm>
          <a:off x="11445081" y="5209265"/>
          <a:ext cx="1104900" cy="1485900"/>
        </p:xfrm>
        <a:graphic>
          <a:graphicData uri="http://schemas.openxmlformats.org/presentationml/2006/ole">
            <mc:AlternateContent xmlns:mc="http://schemas.openxmlformats.org/markup-compatibility/2006">
              <mc:Choice xmlns:v="urn:schemas-microsoft-com:vml" Requires="v">
                <p:oleObj name="MDLDrawObject Class" r:id="rId9" imgW="1438183" imgH="1933247" progId="MDLDrawOLE.MDLDrawObject.1">
                  <p:embed/>
                </p:oleObj>
              </mc:Choice>
              <mc:Fallback>
                <p:oleObj name="MDLDrawObject Class" r:id="rId9" imgW="1438183" imgH="1933247" progId="MDLDrawOLE.MDLDrawObject.1">
                  <p:embed/>
                  <p:pic>
                    <p:nvPicPr>
                      <p:cNvPr id="8" name="Object 7">
                        <a:extLst>
                          <a:ext uri="{FF2B5EF4-FFF2-40B4-BE49-F238E27FC236}">
                            <a16:creationId xmlns:a16="http://schemas.microsoft.com/office/drawing/2014/main" id="{DCC7D4A8-F7C1-20BF-2D13-F2393E06102B}"/>
                          </a:ext>
                        </a:extLst>
                      </p:cNvPr>
                      <p:cNvPicPr/>
                      <p:nvPr/>
                    </p:nvPicPr>
                    <p:blipFill>
                      <a:blip r:embed="rId10"/>
                      <a:stretch>
                        <a:fillRect/>
                      </a:stretch>
                    </p:blipFill>
                    <p:spPr>
                      <a:xfrm>
                        <a:off x="11445081" y="5209265"/>
                        <a:ext cx="1104900" cy="1485900"/>
                      </a:xfrm>
                      <a:prstGeom prst="rect">
                        <a:avLst/>
                      </a:prstGeom>
                    </p:spPr>
                  </p:pic>
                </p:oleObj>
              </mc:Fallback>
            </mc:AlternateContent>
          </a:graphicData>
        </a:graphic>
      </p:graphicFrame>
    </p:spTree>
    <p:extLst>
      <p:ext uri="{BB962C8B-B14F-4D97-AF65-F5344CB8AC3E}">
        <p14:creationId xmlns:p14="http://schemas.microsoft.com/office/powerpoint/2010/main" val="1922979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8_11_free_energy_change_U">
            <a:extLst>
              <a:ext uri="{FF2B5EF4-FFF2-40B4-BE49-F238E27FC236}">
                <a16:creationId xmlns:a16="http://schemas.microsoft.com/office/drawing/2014/main" id="{41253BF0-5E9E-1C6D-F579-0D92401CC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4"/>
          <a:stretch>
            <a:fillRect/>
          </a:stretch>
        </p:blipFill>
        <p:spPr bwMode="auto">
          <a:xfrm>
            <a:off x="5721611" y="1714833"/>
            <a:ext cx="6900840" cy="4293002"/>
          </a:xfrm>
          <a:prstGeom prst="rect">
            <a:avLst/>
          </a:prstGeom>
          <a:noFill/>
          <a:extLst>
            <a:ext uri="{909E8E84-426E-40DD-AFC4-6F175D3DCCD1}">
              <a14:hiddenFill xmlns:a14="http://schemas.microsoft.com/office/drawing/2010/main">
                <a:solidFill>
                  <a:srgbClr val="FFFFFF"/>
                </a:solidFill>
              </a14:hiddenFill>
            </a:ext>
          </a:extLst>
        </p:spPr>
      </p:pic>
      <p:sp>
        <p:nvSpPr>
          <p:cNvPr id="333826" name="Rectangle 2"/>
          <p:cNvSpPr>
            <a:spLocks noGrp="1" noChangeArrowheads="1"/>
          </p:cNvSpPr>
          <p:nvPr>
            <p:ph type="title" idx="4294967295"/>
          </p:nvPr>
        </p:nvSpPr>
        <p:spPr>
          <a:xfrm>
            <a:off x="3334461" y="172678"/>
            <a:ext cx="7380159" cy="336810"/>
          </a:xfrm>
        </p:spPr>
        <p:txBody>
          <a:bodyPr>
            <a:noAutofit/>
          </a:bodyPr>
          <a:lstStyle/>
          <a:p>
            <a:pPr eaLnBrk="1" hangingPunct="1"/>
            <a:r>
              <a:rPr lang="en-US" sz="2982" dirty="0"/>
              <a:t>How Do Enzymes Increase Rates?</a:t>
            </a:r>
          </a:p>
        </p:txBody>
      </p:sp>
      <p:sp>
        <p:nvSpPr>
          <p:cNvPr id="333827" name="Rectangle 3"/>
          <p:cNvSpPr>
            <a:spLocks noGrp="1" noChangeArrowheads="1"/>
          </p:cNvSpPr>
          <p:nvPr>
            <p:ph type="body" idx="4294967295"/>
          </p:nvPr>
        </p:nvSpPr>
        <p:spPr>
          <a:xfrm>
            <a:off x="167350" y="3578336"/>
            <a:ext cx="5443881" cy="2893069"/>
          </a:xfrm>
        </p:spPr>
        <p:txBody>
          <a:bodyPr>
            <a:noAutofit/>
          </a:bodyPr>
          <a:lstStyle/>
          <a:p>
            <a:pPr>
              <a:spcBef>
                <a:spcPts val="0"/>
              </a:spcBef>
            </a:pPr>
            <a:r>
              <a:rPr lang="en-US" sz="2000" dirty="0"/>
              <a:t>Interactions between the enzyme and the substrate stabilize the </a:t>
            </a:r>
            <a:r>
              <a:rPr lang="en-US" sz="2000" b="1" dirty="0"/>
              <a:t>transition state</a:t>
            </a:r>
            <a:r>
              <a:rPr lang="en-US" sz="2000" dirty="0"/>
              <a:t> (X) and lower the activation energy required for the reaction to proceed. </a:t>
            </a:r>
          </a:p>
          <a:p>
            <a:pPr>
              <a:spcBef>
                <a:spcPts val="0"/>
              </a:spcBef>
            </a:pPr>
            <a:r>
              <a:rPr lang="en-US" sz="2000" dirty="0"/>
              <a:t>Stabilization can include:</a:t>
            </a:r>
          </a:p>
          <a:p>
            <a:pPr lvl="1">
              <a:spcBef>
                <a:spcPts val="0"/>
              </a:spcBef>
            </a:pPr>
            <a:r>
              <a:rPr lang="en-US" sz="2000" dirty="0"/>
              <a:t>Pre- alignment of key groups in the active site, reducing entropy cost of organizing groups.</a:t>
            </a:r>
          </a:p>
          <a:p>
            <a:pPr lvl="1">
              <a:spcBef>
                <a:spcPts val="0"/>
              </a:spcBef>
            </a:pPr>
            <a:r>
              <a:rPr lang="en-US" sz="2000" dirty="0"/>
              <a:t>Direct interactions with the transition state (see diagram, N-H group interacts more favorably with the transition state)</a:t>
            </a:r>
          </a:p>
          <a:p>
            <a:pPr>
              <a:spcBef>
                <a:spcPts val="0"/>
              </a:spcBef>
            </a:pPr>
            <a:endParaRPr lang="en-US" sz="2000" dirty="0"/>
          </a:p>
          <a:p>
            <a:pPr>
              <a:spcBef>
                <a:spcPts val="0"/>
              </a:spcBef>
            </a:pPr>
            <a:endParaRPr lang="en-US" sz="2000" dirty="0"/>
          </a:p>
          <a:p>
            <a:pPr>
              <a:spcBef>
                <a:spcPts val="0"/>
              </a:spcBef>
              <a:buNone/>
            </a:pPr>
            <a:endParaRPr lang="en-US" sz="2000" dirty="0"/>
          </a:p>
        </p:txBody>
      </p:sp>
      <p:pic>
        <p:nvPicPr>
          <p:cNvPr id="6" name="Picture 5">
            <a:extLst>
              <a:ext uri="{FF2B5EF4-FFF2-40B4-BE49-F238E27FC236}">
                <a16:creationId xmlns:a16="http://schemas.microsoft.com/office/drawing/2014/main" id="{5098582C-B027-4AB9-9594-0A4155488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42"/>
          <a:stretch/>
        </p:blipFill>
        <p:spPr>
          <a:xfrm>
            <a:off x="6054259" y="4912708"/>
            <a:ext cx="6790583" cy="2036970"/>
          </a:xfrm>
          <a:prstGeom prst="rect">
            <a:avLst/>
          </a:prstGeom>
        </p:spPr>
      </p:pic>
      <p:sp>
        <p:nvSpPr>
          <p:cNvPr id="17" name="TextBox 16">
            <a:extLst>
              <a:ext uri="{FF2B5EF4-FFF2-40B4-BE49-F238E27FC236}">
                <a16:creationId xmlns:a16="http://schemas.microsoft.com/office/drawing/2014/main" id="{656EEDFA-810E-692E-E755-A6C54116B118}"/>
              </a:ext>
            </a:extLst>
          </p:cNvPr>
          <p:cNvSpPr txBox="1"/>
          <p:nvPr/>
        </p:nvSpPr>
        <p:spPr>
          <a:xfrm>
            <a:off x="140368" y="770644"/>
            <a:ext cx="5926002" cy="1631216"/>
          </a:xfrm>
          <a:prstGeom prst="rect">
            <a:avLst/>
          </a:prstGeom>
          <a:noFill/>
        </p:spPr>
        <p:txBody>
          <a:bodyPr wrap="square" rtlCol="0">
            <a:spAutoFit/>
          </a:bodyPr>
          <a:lstStyle/>
          <a:p>
            <a:pPr marL="304324" indent="-304324">
              <a:buFont typeface="Arial" panose="020B0604020202020204" pitchFamily="34" charset="0"/>
              <a:buChar char="•"/>
            </a:pPr>
            <a:r>
              <a:rPr lang="en-US" sz="2000" b="1" dirty="0">
                <a:solidFill>
                  <a:srgbClr val="C00000"/>
                </a:solidFill>
                <a:latin typeface="Arial" panose="020B0604020202020204" pitchFamily="34" charset="0"/>
              </a:rPr>
              <a:t>Transition state </a:t>
            </a:r>
            <a:r>
              <a:rPr lang="en-US" sz="2000" dirty="0">
                <a:latin typeface="Arial" panose="020B0604020202020204" pitchFamily="34" charset="0"/>
              </a:rPr>
              <a:t>= high energy intermediate that occurs during the reaction.</a:t>
            </a:r>
          </a:p>
          <a:p>
            <a:pPr marL="304324" indent="-304324">
              <a:buFont typeface="Arial" panose="020B0604020202020204" pitchFamily="34" charset="0"/>
              <a:buChar char="•"/>
            </a:pPr>
            <a:r>
              <a:rPr lang="en-US" sz="2000" dirty="0">
                <a:latin typeface="Arial" panose="020B0604020202020204" pitchFamily="34" charset="0"/>
              </a:rPr>
              <a:t>Energy barrier is called the activation energy.</a:t>
            </a:r>
          </a:p>
          <a:p>
            <a:pPr marL="304324" indent="-304324">
              <a:buFont typeface="Arial" panose="020B0604020202020204" pitchFamily="34" charset="0"/>
              <a:buChar char="•"/>
            </a:pPr>
            <a:r>
              <a:rPr lang="en-US" sz="2000" dirty="0">
                <a:latin typeface="Arial" panose="020B0604020202020204" pitchFamily="34" charset="0"/>
              </a:rPr>
              <a:t>Rate of product formation depends on the concentration of the transition state.</a:t>
            </a:r>
          </a:p>
        </p:txBody>
      </p:sp>
      <p:sp>
        <p:nvSpPr>
          <p:cNvPr id="20" name="TextBox 19">
            <a:extLst>
              <a:ext uri="{FF2B5EF4-FFF2-40B4-BE49-F238E27FC236}">
                <a16:creationId xmlns:a16="http://schemas.microsoft.com/office/drawing/2014/main" id="{C82A0ED8-7EB5-5897-7D06-5B7445226025}"/>
              </a:ext>
            </a:extLst>
          </p:cNvPr>
          <p:cNvSpPr txBox="1"/>
          <p:nvPr/>
        </p:nvSpPr>
        <p:spPr>
          <a:xfrm>
            <a:off x="416593" y="3067586"/>
            <a:ext cx="3494867"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Higher [EX] = Faster reaction</a:t>
            </a:r>
          </a:p>
        </p:txBody>
      </p:sp>
      <p:sp>
        <p:nvSpPr>
          <p:cNvPr id="22" name="TextBox 21">
            <a:extLst>
              <a:ext uri="{FF2B5EF4-FFF2-40B4-BE49-F238E27FC236}">
                <a16:creationId xmlns:a16="http://schemas.microsoft.com/office/drawing/2014/main" id="{37799662-59F3-9322-1550-D57C5D59FE9E}"/>
              </a:ext>
            </a:extLst>
          </p:cNvPr>
          <p:cNvSpPr txBox="1"/>
          <p:nvPr/>
        </p:nvSpPr>
        <p:spPr>
          <a:xfrm>
            <a:off x="446703" y="2512500"/>
            <a:ext cx="3126564" cy="400110"/>
          </a:xfrm>
          <a:prstGeom prst="rect">
            <a:avLst/>
          </a:prstGeom>
          <a:noFill/>
        </p:spPr>
        <p:txBody>
          <a:bodyPr wrap="square" rtlCol="0">
            <a:spAutoFit/>
          </a:bodyPr>
          <a:lstStyle/>
          <a:p>
            <a:r>
              <a:rPr lang="en-US" sz="2000" dirty="0">
                <a:solidFill>
                  <a:srgbClr val="FF0000"/>
                </a:solidFill>
                <a:latin typeface="Arial" panose="020B0604020202020204" pitchFamily="34" charset="0"/>
              </a:rPr>
              <a:t>Low [X] =  Slow reaction</a:t>
            </a:r>
          </a:p>
        </p:txBody>
      </p:sp>
      <p:sp>
        <p:nvSpPr>
          <p:cNvPr id="23" name="TextBox 22">
            <a:extLst>
              <a:ext uri="{FF2B5EF4-FFF2-40B4-BE49-F238E27FC236}">
                <a16:creationId xmlns:a16="http://schemas.microsoft.com/office/drawing/2014/main" id="{626CDC6D-EF9C-7EF9-9A20-CEA58768A1E7}"/>
              </a:ext>
            </a:extLst>
          </p:cNvPr>
          <p:cNvSpPr txBox="1"/>
          <p:nvPr/>
        </p:nvSpPr>
        <p:spPr>
          <a:xfrm>
            <a:off x="9305315" y="2983447"/>
            <a:ext cx="1409305" cy="723916"/>
          </a:xfrm>
          <a:prstGeom prst="rect">
            <a:avLst/>
          </a:prstGeom>
          <a:solidFill>
            <a:schemeClr val="bg1">
              <a:lumMod val="95000"/>
            </a:schemeClr>
          </a:solidFill>
        </p:spPr>
        <p:txBody>
          <a:bodyPr wrap="square" rtlCol="0">
            <a:spAutoFit/>
          </a:bodyPr>
          <a:lstStyle/>
          <a:p>
            <a:r>
              <a:rPr lang="en-US" sz="2000" dirty="0">
                <a:latin typeface="Arial" panose="020B0604020202020204" pitchFamily="34" charset="0"/>
              </a:rPr>
              <a:t>Activation Energy</a:t>
            </a:r>
          </a:p>
        </p:txBody>
      </p:sp>
      <p:grpSp>
        <p:nvGrpSpPr>
          <p:cNvPr id="9" name="Group 8">
            <a:extLst>
              <a:ext uri="{FF2B5EF4-FFF2-40B4-BE49-F238E27FC236}">
                <a16:creationId xmlns:a16="http://schemas.microsoft.com/office/drawing/2014/main" id="{AD928D77-1525-2605-06AB-B2B7B25417A9}"/>
              </a:ext>
            </a:extLst>
          </p:cNvPr>
          <p:cNvGrpSpPr/>
          <p:nvPr/>
        </p:nvGrpSpPr>
        <p:grpSpPr>
          <a:xfrm>
            <a:off x="6495352" y="2465163"/>
            <a:ext cx="1133644" cy="1118382"/>
            <a:chOff x="6099068" y="2138790"/>
            <a:chExt cx="1064480" cy="1050150"/>
          </a:xfrm>
        </p:grpSpPr>
        <p:sp>
          <p:nvSpPr>
            <p:cNvPr id="5" name="TextBox 4">
              <a:extLst>
                <a:ext uri="{FF2B5EF4-FFF2-40B4-BE49-F238E27FC236}">
                  <a16:creationId xmlns:a16="http://schemas.microsoft.com/office/drawing/2014/main" id="{DA0EE9A3-0FE1-A662-4F75-6FD761B1BD3B}"/>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8" name="TextBox 7">
              <a:extLst>
                <a:ext uri="{FF2B5EF4-FFF2-40B4-BE49-F238E27FC236}">
                  <a16:creationId xmlns:a16="http://schemas.microsoft.com/office/drawing/2014/main" id="{39A541DE-B55E-7A0A-E309-804FE4223666}"/>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grpSp>
        <p:nvGrpSpPr>
          <p:cNvPr id="10" name="Group 9">
            <a:extLst>
              <a:ext uri="{FF2B5EF4-FFF2-40B4-BE49-F238E27FC236}">
                <a16:creationId xmlns:a16="http://schemas.microsoft.com/office/drawing/2014/main" id="{1ED6D5A2-160F-33C5-528D-5AE24FB3D788}"/>
              </a:ext>
            </a:extLst>
          </p:cNvPr>
          <p:cNvGrpSpPr/>
          <p:nvPr/>
        </p:nvGrpSpPr>
        <p:grpSpPr>
          <a:xfrm>
            <a:off x="8819700" y="606777"/>
            <a:ext cx="1133644" cy="1118382"/>
            <a:chOff x="6099068" y="2138790"/>
            <a:chExt cx="1064480" cy="1050150"/>
          </a:xfrm>
        </p:grpSpPr>
        <p:sp>
          <p:nvSpPr>
            <p:cNvPr id="11" name="TextBox 10">
              <a:extLst>
                <a:ext uri="{FF2B5EF4-FFF2-40B4-BE49-F238E27FC236}">
                  <a16:creationId xmlns:a16="http://schemas.microsoft.com/office/drawing/2014/main" id="{20606B31-F5A9-4A28-CC9A-21B3CC864367}"/>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12" name="TextBox 11">
              <a:extLst>
                <a:ext uri="{FF2B5EF4-FFF2-40B4-BE49-F238E27FC236}">
                  <a16:creationId xmlns:a16="http://schemas.microsoft.com/office/drawing/2014/main" id="{3F0C4FA2-FD89-190E-6AB2-6EC14666831A}"/>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sp>
        <p:nvSpPr>
          <p:cNvPr id="14" name="TextBox 13">
            <a:extLst>
              <a:ext uri="{FF2B5EF4-FFF2-40B4-BE49-F238E27FC236}">
                <a16:creationId xmlns:a16="http://schemas.microsoft.com/office/drawing/2014/main" id="{74EC7F25-A9F4-469A-0988-76F86EDCFB3E}"/>
              </a:ext>
            </a:extLst>
          </p:cNvPr>
          <p:cNvSpPr txBox="1"/>
          <p:nvPr/>
        </p:nvSpPr>
        <p:spPr>
          <a:xfrm>
            <a:off x="10122099" y="1947937"/>
            <a:ext cx="1702493" cy="1039708"/>
          </a:xfrm>
          <a:prstGeom prst="rect">
            <a:avLst/>
          </a:prstGeom>
          <a:noFill/>
        </p:spPr>
        <p:txBody>
          <a:bodyPr wrap="square" rtlCol="0">
            <a:spAutoFit/>
          </a:bodyPr>
          <a:lstStyle/>
          <a:p>
            <a:r>
              <a:rPr lang="en-US" sz="2052" dirty="0">
                <a:latin typeface="Arial" panose="020B0604020202020204" pitchFamily="34" charset="0"/>
              </a:rPr>
              <a:t>B – contains H-bond acceptor</a:t>
            </a:r>
          </a:p>
        </p:txBody>
      </p:sp>
      <p:sp>
        <p:nvSpPr>
          <p:cNvPr id="7" name="Date Placeholder 6">
            <a:extLst>
              <a:ext uri="{FF2B5EF4-FFF2-40B4-BE49-F238E27FC236}">
                <a16:creationId xmlns:a16="http://schemas.microsoft.com/office/drawing/2014/main" id="{E4C8CD8B-4910-C4E5-07D9-629D9664B77E}"/>
              </a:ext>
            </a:extLst>
          </p:cNvPr>
          <p:cNvSpPr>
            <a:spLocks noGrp="1"/>
          </p:cNvSpPr>
          <p:nvPr>
            <p:ph type="dt" sz="half" idx="10"/>
          </p:nvPr>
        </p:nvSpPr>
        <p:spPr/>
        <p:txBody>
          <a:bodyPr/>
          <a:lstStyle/>
          <a:p>
            <a:fld id="{7B1404A1-70B5-4434-97B5-7CF1C149C97C}" type="datetime1">
              <a:rPr lang="en-US" smtClean="0"/>
              <a:t>1/24/2025</a:t>
            </a:fld>
            <a:endParaRPr lang="en-US"/>
          </a:p>
        </p:txBody>
      </p:sp>
      <p:sp>
        <p:nvSpPr>
          <p:cNvPr id="15" name="Footer Placeholder 14">
            <a:extLst>
              <a:ext uri="{FF2B5EF4-FFF2-40B4-BE49-F238E27FC236}">
                <a16:creationId xmlns:a16="http://schemas.microsoft.com/office/drawing/2014/main" id="{CDB80AC4-5267-5CD5-EC36-B81F36253725}"/>
              </a:ext>
            </a:extLst>
          </p:cNvPr>
          <p:cNvSpPr>
            <a:spLocks noGrp="1"/>
          </p:cNvSpPr>
          <p:nvPr>
            <p:ph type="ftr" sz="quarter" idx="11"/>
          </p:nvPr>
        </p:nvSpPr>
        <p:spPr/>
        <p:txBody>
          <a:bodyPr/>
          <a:lstStyle/>
          <a:p>
            <a:r>
              <a:rPr lang="en-US"/>
              <a:t>Drugs and Disease S2025 - Lecture 2</a:t>
            </a:r>
          </a:p>
        </p:txBody>
      </p:sp>
      <p:sp>
        <p:nvSpPr>
          <p:cNvPr id="16" name="Slide Number Placeholder 15">
            <a:extLst>
              <a:ext uri="{FF2B5EF4-FFF2-40B4-BE49-F238E27FC236}">
                <a16:creationId xmlns:a16="http://schemas.microsoft.com/office/drawing/2014/main" id="{7BBF43BD-F062-F26D-2AE7-22428F226830}"/>
              </a:ext>
            </a:extLst>
          </p:cNvPr>
          <p:cNvSpPr>
            <a:spLocks noGrp="1"/>
          </p:cNvSpPr>
          <p:nvPr>
            <p:ph type="sldNum" sz="quarter" idx="12"/>
          </p:nvPr>
        </p:nvSpPr>
        <p:spPr/>
        <p:txBody>
          <a:bodyPr/>
          <a:lstStyle/>
          <a:p>
            <a:fld id="{DC3BB032-4020-48F4-953B-341806DC4A2B}" type="slidenum">
              <a:rPr lang="en-US" smtClean="0"/>
              <a:t>40</a:t>
            </a:fld>
            <a:endParaRPr lang="en-US"/>
          </a:p>
        </p:txBody>
      </p:sp>
    </p:spTree>
    <p:extLst>
      <p:ext uri="{BB962C8B-B14F-4D97-AF65-F5344CB8AC3E}">
        <p14:creationId xmlns:p14="http://schemas.microsoft.com/office/powerpoint/2010/main" val="197206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Figure 3-14"/>
          <p:cNvPicPr>
            <a:picLocks noChangeAspect="1" noChangeArrowheads="1"/>
          </p:cNvPicPr>
          <p:nvPr/>
        </p:nvPicPr>
        <p:blipFill rotWithShape="1">
          <a:blip r:embed="rId3">
            <a:extLst>
              <a:ext uri="{28A0092B-C50C-407E-A947-70E740481C1C}">
                <a14:useLocalDpi xmlns:a14="http://schemas.microsoft.com/office/drawing/2010/main" val="0"/>
              </a:ext>
            </a:extLst>
          </a:blip>
          <a:srcRect b="61741"/>
          <a:stretch/>
        </p:blipFill>
        <p:spPr bwMode="auto">
          <a:xfrm>
            <a:off x="635683" y="765391"/>
            <a:ext cx="6086326" cy="1796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ct 14">
            <a:extLst>
              <a:ext uri="{FF2B5EF4-FFF2-40B4-BE49-F238E27FC236}">
                <a16:creationId xmlns:a16="http://schemas.microsoft.com/office/drawing/2014/main" id="{B6249BD7-BA8C-98B0-8C02-4ED8F13E3877}"/>
              </a:ext>
            </a:extLst>
          </p:cNvPr>
          <p:cNvGraphicFramePr>
            <a:graphicFrameLocks noChangeAspect="1"/>
          </p:cNvGraphicFramePr>
          <p:nvPr/>
        </p:nvGraphicFramePr>
        <p:xfrm>
          <a:off x="6897837" y="457597"/>
          <a:ext cx="5136183" cy="3154746"/>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6897837" y="457597"/>
                        <a:ext cx="5136183" cy="3154746"/>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611DC634-F3AD-D6A6-633F-3867554EBDB7}"/>
              </a:ext>
            </a:extLst>
          </p:cNvPr>
          <p:cNvSpPr txBox="1"/>
          <p:nvPr/>
        </p:nvSpPr>
        <p:spPr>
          <a:xfrm>
            <a:off x="7303592" y="3608075"/>
            <a:ext cx="1128835" cy="1355499"/>
          </a:xfrm>
          <a:prstGeom prst="rect">
            <a:avLst/>
          </a:prstGeom>
          <a:noFill/>
        </p:spPr>
        <p:txBody>
          <a:bodyPr wrap="none" rtlCol="0">
            <a:spAutoFit/>
          </a:bodyPr>
          <a:lstStyle/>
          <a:p>
            <a:r>
              <a:rPr lang="en-US" sz="2052" dirty="0">
                <a:latin typeface="Arial" panose="020B0604020202020204" pitchFamily="34" charset="0"/>
              </a:rPr>
              <a:t>[S] = 15</a:t>
            </a:r>
          </a:p>
          <a:p>
            <a:endParaRPr lang="en-US" sz="2052" dirty="0">
              <a:latin typeface="Arial" panose="020B0604020202020204" pitchFamily="34" charset="0"/>
            </a:endParaRPr>
          </a:p>
          <a:p>
            <a:r>
              <a:rPr lang="en-US" sz="2052" dirty="0">
                <a:latin typeface="Arial" panose="020B0604020202020204" pitchFamily="34" charset="0"/>
              </a:rPr>
              <a:t>[X] = 3</a:t>
            </a:r>
          </a:p>
          <a:p>
            <a:r>
              <a:rPr lang="en-US" sz="2052" dirty="0">
                <a:latin typeface="Arial" panose="020B0604020202020204" pitchFamily="34" charset="0"/>
              </a:rPr>
              <a:t>[EX] = 6</a:t>
            </a:r>
          </a:p>
        </p:txBody>
      </p:sp>
      <p:sp>
        <p:nvSpPr>
          <p:cNvPr id="20" name="TextBox 19">
            <a:extLst>
              <a:ext uri="{FF2B5EF4-FFF2-40B4-BE49-F238E27FC236}">
                <a16:creationId xmlns:a16="http://schemas.microsoft.com/office/drawing/2014/main" id="{DA03145A-E404-F218-5FF3-3C7FC5DCF500}"/>
              </a:ext>
            </a:extLst>
          </p:cNvPr>
          <p:cNvSpPr txBox="1"/>
          <p:nvPr/>
        </p:nvSpPr>
        <p:spPr>
          <a:xfrm>
            <a:off x="7224938" y="4939508"/>
            <a:ext cx="4404405" cy="723916"/>
          </a:xfrm>
          <a:prstGeom prst="rect">
            <a:avLst/>
          </a:prstGeom>
          <a:noFill/>
        </p:spPr>
        <p:txBody>
          <a:bodyPr wrap="square" rtlCol="0">
            <a:spAutoFit/>
          </a:bodyPr>
          <a:lstStyle/>
          <a:p>
            <a:r>
              <a:rPr lang="en-US" sz="2052" i="1" dirty="0">
                <a:solidFill>
                  <a:srgbClr val="0070C0"/>
                </a:solidFill>
                <a:latin typeface="Arial" panose="020B0604020202020204" pitchFamily="34" charset="0"/>
              </a:rPr>
              <a:t>How much faster will the rate be when the enzyme is present?</a:t>
            </a:r>
          </a:p>
        </p:txBody>
      </p:sp>
      <p:sp>
        <p:nvSpPr>
          <p:cNvPr id="5" name="TextBox 4">
            <a:extLst>
              <a:ext uri="{FF2B5EF4-FFF2-40B4-BE49-F238E27FC236}">
                <a16:creationId xmlns:a16="http://schemas.microsoft.com/office/drawing/2014/main" id="{A8826C71-F5F5-3A95-1A07-6DF1E3E03120}"/>
              </a:ext>
            </a:extLst>
          </p:cNvPr>
          <p:cNvSpPr txBox="1"/>
          <p:nvPr/>
        </p:nvSpPr>
        <p:spPr>
          <a:xfrm>
            <a:off x="528123" y="2648674"/>
            <a:ext cx="5924024" cy="1039708"/>
          </a:xfrm>
          <a:prstGeom prst="rect">
            <a:avLst/>
          </a:prstGeom>
          <a:noFill/>
        </p:spPr>
        <p:txBody>
          <a:bodyPr wrap="square" rtlCol="0">
            <a:spAutoFit/>
          </a:bodyPr>
          <a:lstStyle/>
          <a:p>
            <a:r>
              <a:rPr lang="en-US" sz="2052" dirty="0">
                <a:latin typeface="Arial" panose="020B0604020202020204" pitchFamily="34" charset="0"/>
              </a:rPr>
              <a:t>Lower energy of transition state allows more substrates to reach transition state due to their thermal energy.</a:t>
            </a:r>
          </a:p>
        </p:txBody>
      </p:sp>
      <p:sp>
        <p:nvSpPr>
          <p:cNvPr id="6" name="TextBox 5">
            <a:extLst>
              <a:ext uri="{FF2B5EF4-FFF2-40B4-BE49-F238E27FC236}">
                <a16:creationId xmlns:a16="http://schemas.microsoft.com/office/drawing/2014/main" id="{721AC590-A52D-B00E-AADA-171E50620626}"/>
              </a:ext>
            </a:extLst>
          </p:cNvPr>
          <p:cNvSpPr txBox="1"/>
          <p:nvPr/>
        </p:nvSpPr>
        <p:spPr>
          <a:xfrm>
            <a:off x="528123" y="111930"/>
            <a:ext cx="4729115" cy="408125"/>
          </a:xfrm>
          <a:prstGeom prst="rect">
            <a:avLst/>
          </a:prstGeom>
          <a:noFill/>
        </p:spPr>
        <p:txBody>
          <a:bodyPr wrap="none" rtlCol="0">
            <a:spAutoFit/>
          </a:bodyPr>
          <a:lstStyle/>
          <a:p>
            <a:r>
              <a:rPr lang="en-US" sz="2052" dirty="0">
                <a:latin typeface="Arial" panose="020B0604020202020204" pitchFamily="34" charset="0"/>
              </a:rPr>
              <a:t>A model of transition state stabilization.</a:t>
            </a:r>
          </a:p>
        </p:txBody>
      </p:sp>
      <p:sp>
        <p:nvSpPr>
          <p:cNvPr id="7" name="Date Placeholder 6">
            <a:extLst>
              <a:ext uri="{FF2B5EF4-FFF2-40B4-BE49-F238E27FC236}">
                <a16:creationId xmlns:a16="http://schemas.microsoft.com/office/drawing/2014/main" id="{D5EAB569-02A5-3418-D36F-A86B4137EFC0}"/>
              </a:ext>
            </a:extLst>
          </p:cNvPr>
          <p:cNvSpPr>
            <a:spLocks noGrp="1"/>
          </p:cNvSpPr>
          <p:nvPr>
            <p:ph type="dt" sz="half" idx="10"/>
          </p:nvPr>
        </p:nvSpPr>
        <p:spPr/>
        <p:txBody>
          <a:bodyPr/>
          <a:lstStyle/>
          <a:p>
            <a:fld id="{6CE42BCA-F092-4518-A13A-BAA53CBA3FF8}" type="datetime1">
              <a:rPr lang="en-US" smtClean="0"/>
              <a:t>1/24/2025</a:t>
            </a:fld>
            <a:endParaRPr lang="en-US"/>
          </a:p>
        </p:txBody>
      </p:sp>
      <p:sp>
        <p:nvSpPr>
          <p:cNvPr id="8" name="Footer Placeholder 7">
            <a:extLst>
              <a:ext uri="{FF2B5EF4-FFF2-40B4-BE49-F238E27FC236}">
                <a16:creationId xmlns:a16="http://schemas.microsoft.com/office/drawing/2014/main" id="{7152DE82-0948-3711-5E46-D34FBF0A12AA}"/>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F89D21CF-F274-7B63-57A7-8D4C9A57333D}"/>
              </a:ext>
            </a:extLst>
          </p:cNvPr>
          <p:cNvSpPr>
            <a:spLocks noGrp="1"/>
          </p:cNvSpPr>
          <p:nvPr>
            <p:ph type="sldNum" sz="quarter" idx="12"/>
          </p:nvPr>
        </p:nvSpPr>
        <p:spPr/>
        <p:txBody>
          <a:bodyPr/>
          <a:lstStyle/>
          <a:p>
            <a:fld id="{DC3BB032-4020-48F4-953B-341806DC4A2B}" type="slidenum">
              <a:rPr lang="en-US" smtClean="0"/>
              <a:t>41</a:t>
            </a:fld>
            <a:endParaRPr lang="en-US"/>
          </a:p>
        </p:txBody>
      </p:sp>
    </p:spTree>
    <p:extLst>
      <p:ext uri="{BB962C8B-B14F-4D97-AF65-F5344CB8AC3E}">
        <p14:creationId xmlns:p14="http://schemas.microsoft.com/office/powerpoint/2010/main" val="2118887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A3872-C87B-996A-C657-52C43FB858D1}"/>
              </a:ext>
            </a:extLst>
          </p:cNvPr>
          <p:cNvSpPr txBox="1"/>
          <p:nvPr/>
        </p:nvSpPr>
        <p:spPr>
          <a:xfrm>
            <a:off x="3096856" y="105665"/>
            <a:ext cx="7438255" cy="523220"/>
          </a:xfrm>
          <a:prstGeom prst="rect">
            <a:avLst/>
          </a:prstGeom>
          <a:noFill/>
        </p:spPr>
        <p:txBody>
          <a:bodyPr wrap="none" rtlCol="0">
            <a:spAutoFit/>
          </a:bodyPr>
          <a:lstStyle/>
          <a:p>
            <a:pPr algn="l"/>
            <a:r>
              <a:rPr lang="en-US" sz="2800" dirty="0">
                <a:latin typeface="Arial" panose="020B0604020202020204" pitchFamily="34" charset="0"/>
              </a:rPr>
              <a:t>Enzymes, Metabolic Pathways, and Diseases</a:t>
            </a:r>
          </a:p>
        </p:txBody>
      </p:sp>
      <p:pic>
        <p:nvPicPr>
          <p:cNvPr id="7" name="Picture 6" descr="A diagram of a molecule&#10;&#10;Description automatically generated">
            <a:extLst>
              <a:ext uri="{FF2B5EF4-FFF2-40B4-BE49-F238E27FC236}">
                <a16:creationId xmlns:a16="http://schemas.microsoft.com/office/drawing/2014/main" id="{5B7D58D1-9E62-723C-FF48-CA21ACFE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 y="1570036"/>
            <a:ext cx="4649002" cy="4800600"/>
          </a:xfrm>
          <a:prstGeom prst="rect">
            <a:avLst/>
          </a:prstGeom>
        </p:spPr>
      </p:pic>
      <p:sp>
        <p:nvSpPr>
          <p:cNvPr id="8" name="TextBox 7">
            <a:extLst>
              <a:ext uri="{FF2B5EF4-FFF2-40B4-BE49-F238E27FC236}">
                <a16:creationId xmlns:a16="http://schemas.microsoft.com/office/drawing/2014/main" id="{61189C01-A21A-2249-A487-CE31249F49EF}"/>
              </a:ext>
            </a:extLst>
          </p:cNvPr>
          <p:cNvSpPr txBox="1"/>
          <p:nvPr/>
        </p:nvSpPr>
        <p:spPr>
          <a:xfrm>
            <a:off x="373449" y="545639"/>
            <a:ext cx="4355680" cy="982000"/>
          </a:xfrm>
          <a:prstGeom prst="rect">
            <a:avLst/>
          </a:prstGeom>
          <a:noFill/>
        </p:spPr>
        <p:txBody>
          <a:bodyPr wrap="none" rtlCol="0">
            <a:spAutoFit/>
          </a:bodyPr>
          <a:lstStyle/>
          <a:p>
            <a:pPr algn="l"/>
            <a:r>
              <a:rPr lang="en-US" dirty="0">
                <a:latin typeface="Arial" panose="020B0604020202020204" pitchFamily="34" charset="0"/>
              </a:rPr>
              <a:t>Synthetic Pathway for </a:t>
            </a:r>
            <a:r>
              <a:rPr lang="en-US" dirty="0" err="1">
                <a:latin typeface="Arial" panose="020B0604020202020204" pitchFamily="34" charset="0"/>
              </a:rPr>
              <a:t>Phe</a:t>
            </a:r>
            <a:r>
              <a:rPr lang="en-US" dirty="0">
                <a:latin typeface="Arial" panose="020B0604020202020204" pitchFamily="34" charset="0"/>
              </a:rPr>
              <a:t>, Tyr</a:t>
            </a:r>
          </a:p>
          <a:p>
            <a:pPr algn="l"/>
            <a:r>
              <a:rPr lang="en-US" dirty="0">
                <a:latin typeface="Arial" panose="020B0604020202020204" pitchFamily="34" charset="0"/>
              </a:rPr>
              <a:t>(beginning with chorismite)</a:t>
            </a:r>
          </a:p>
          <a:p>
            <a:pPr marL="342900" indent="-342900" algn="l">
              <a:buFont typeface="Arial" panose="020B0604020202020204" pitchFamily="34" charset="0"/>
              <a:buChar char="•"/>
            </a:pPr>
            <a:r>
              <a:rPr lang="en-US" dirty="0">
                <a:latin typeface="Arial" panose="020B0604020202020204" pitchFamily="34" charset="0"/>
              </a:rPr>
              <a:t>Each step catalyzed by an enzyme</a:t>
            </a:r>
          </a:p>
        </p:txBody>
      </p:sp>
      <p:pic>
        <p:nvPicPr>
          <p:cNvPr id="13" name="Picture 12" descr="A screenshot of a computer screen&#10;&#10;Description automatically generated">
            <a:extLst>
              <a:ext uri="{FF2B5EF4-FFF2-40B4-BE49-F238E27FC236}">
                <a16:creationId xmlns:a16="http://schemas.microsoft.com/office/drawing/2014/main" id="{87F2B8FA-7434-43C8-D185-809742076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228" y="1068710"/>
            <a:ext cx="7173486" cy="3352800"/>
          </a:xfrm>
          <a:prstGeom prst="rect">
            <a:avLst/>
          </a:prstGeom>
        </p:spPr>
      </p:pic>
      <p:sp>
        <p:nvSpPr>
          <p:cNvPr id="14" name="TextBox 13">
            <a:extLst>
              <a:ext uri="{FF2B5EF4-FFF2-40B4-BE49-F238E27FC236}">
                <a16:creationId xmlns:a16="http://schemas.microsoft.com/office/drawing/2014/main" id="{9B16CA68-60DD-4FF5-3FAC-B323E61B5897}"/>
              </a:ext>
            </a:extLst>
          </p:cNvPr>
          <p:cNvSpPr txBox="1"/>
          <p:nvPr/>
        </p:nvSpPr>
        <p:spPr>
          <a:xfrm>
            <a:off x="6360546" y="677327"/>
            <a:ext cx="4807726" cy="388889"/>
          </a:xfrm>
          <a:prstGeom prst="rect">
            <a:avLst/>
          </a:prstGeom>
          <a:noFill/>
        </p:spPr>
        <p:txBody>
          <a:bodyPr wrap="none" rtlCol="0">
            <a:spAutoFit/>
          </a:bodyPr>
          <a:lstStyle/>
          <a:p>
            <a:pPr algn="l"/>
            <a:r>
              <a:rPr lang="en-US" dirty="0">
                <a:latin typeface="Arial" panose="020B0604020202020204" pitchFamily="34" charset="0"/>
              </a:rPr>
              <a:t>Pathway for Degradation of Phenylalanine</a:t>
            </a:r>
          </a:p>
        </p:txBody>
      </p:sp>
      <p:sp>
        <p:nvSpPr>
          <p:cNvPr id="15" name="TextBox 14">
            <a:extLst>
              <a:ext uri="{FF2B5EF4-FFF2-40B4-BE49-F238E27FC236}">
                <a16:creationId xmlns:a16="http://schemas.microsoft.com/office/drawing/2014/main" id="{1ACF1C88-F65F-FD80-F495-D9832E7ED582}"/>
              </a:ext>
            </a:extLst>
          </p:cNvPr>
          <p:cNvSpPr txBox="1"/>
          <p:nvPr/>
        </p:nvSpPr>
        <p:spPr>
          <a:xfrm>
            <a:off x="4912299" y="4566748"/>
            <a:ext cx="4368504" cy="2464777"/>
          </a:xfrm>
          <a:prstGeom prst="rect">
            <a:avLst/>
          </a:prstGeom>
          <a:noFill/>
        </p:spPr>
        <p:txBody>
          <a:bodyPr wrap="none" rtlCol="0">
            <a:spAutoFit/>
          </a:bodyPr>
          <a:lstStyle/>
          <a:p>
            <a:pPr algn="l"/>
            <a:r>
              <a:rPr lang="en-US" dirty="0">
                <a:latin typeface="Arial" panose="020B0604020202020204" pitchFamily="34" charset="0"/>
              </a:rPr>
              <a:t>PKU Disease:</a:t>
            </a:r>
          </a:p>
          <a:p>
            <a:pPr marL="342900" indent="-342900" algn="l">
              <a:buFont typeface="Arial" panose="020B0604020202020204" pitchFamily="34" charset="0"/>
              <a:buChar char="•"/>
            </a:pPr>
            <a:r>
              <a:rPr lang="en-US" dirty="0">
                <a:latin typeface="Arial" panose="020B0604020202020204" pitchFamily="34" charset="0"/>
              </a:rPr>
              <a:t>Inactive phenylalanine hydroxylase</a:t>
            </a:r>
          </a:p>
          <a:p>
            <a:pPr marL="342900" indent="-342900" algn="l">
              <a:buFont typeface="Arial" panose="020B0604020202020204" pitchFamily="34" charset="0"/>
              <a:buChar char="•"/>
            </a:pPr>
            <a:r>
              <a:rPr lang="en-US" dirty="0" err="1">
                <a:latin typeface="Arial" panose="020B0604020202020204" pitchFamily="34" charset="0"/>
              </a:rPr>
              <a:t>Phe</a:t>
            </a:r>
            <a:r>
              <a:rPr lang="en-US" dirty="0">
                <a:latin typeface="Arial" panose="020B0604020202020204" pitchFamily="34" charset="0"/>
              </a:rPr>
              <a:t> levels become toxic:</a:t>
            </a:r>
          </a:p>
          <a:p>
            <a:pPr marL="342900" indent="-342900" algn="l">
              <a:buFont typeface="Arial" panose="020B0604020202020204" pitchFamily="34" charset="0"/>
              <a:buChar char="•"/>
            </a:pPr>
            <a:r>
              <a:rPr lang="en-US" dirty="0">
                <a:latin typeface="Arial" panose="020B0604020202020204" pitchFamily="34" charset="0"/>
              </a:rPr>
              <a:t>Neurological problems</a:t>
            </a:r>
          </a:p>
          <a:p>
            <a:pPr marL="832287" lvl="1" indent="-342900">
              <a:buFont typeface="Arial" panose="020B0604020202020204" pitchFamily="34" charset="0"/>
              <a:buChar char="•"/>
            </a:pPr>
            <a:r>
              <a:rPr lang="en-US" dirty="0">
                <a:latin typeface="Arial" panose="020B0604020202020204" pitchFamily="34" charset="0"/>
              </a:rPr>
              <a:t>Intellectual disability</a:t>
            </a:r>
          </a:p>
          <a:p>
            <a:pPr marL="832287" lvl="1" indent="-342900">
              <a:buFont typeface="Arial" panose="020B0604020202020204" pitchFamily="34" charset="0"/>
              <a:buChar char="•"/>
            </a:pPr>
            <a:r>
              <a:rPr lang="en-US" dirty="0">
                <a:latin typeface="Arial" panose="020B0604020202020204" pitchFamily="34" charset="0"/>
              </a:rPr>
              <a:t>Developmental delays</a:t>
            </a:r>
          </a:p>
          <a:p>
            <a:pPr marL="832287" lvl="1" indent="-342900">
              <a:buFont typeface="Arial" panose="020B0604020202020204" pitchFamily="34" charset="0"/>
              <a:buChar char="•"/>
            </a:pPr>
            <a:r>
              <a:rPr lang="en-US" dirty="0">
                <a:latin typeface="Arial" panose="020B0604020202020204" pitchFamily="34" charset="0"/>
              </a:rPr>
              <a:t>Mental health disorders.</a:t>
            </a:r>
          </a:p>
          <a:p>
            <a:pPr algn="l"/>
            <a:endParaRPr lang="en-US" dirty="0">
              <a:latin typeface="Arial" panose="020B0604020202020204" pitchFamily="34" charset="0"/>
            </a:endParaRPr>
          </a:p>
        </p:txBody>
      </p:sp>
      <p:pic>
        <p:nvPicPr>
          <p:cNvPr id="16" name="Picture 15">
            <a:extLst>
              <a:ext uri="{FF2B5EF4-FFF2-40B4-BE49-F238E27FC236}">
                <a16:creationId xmlns:a16="http://schemas.microsoft.com/office/drawing/2014/main" id="{233675C7-FC32-E36C-3330-AB688AF7A301}"/>
              </a:ext>
            </a:extLst>
          </p:cNvPr>
          <p:cNvPicPr>
            <a:picLocks noChangeAspect="1"/>
          </p:cNvPicPr>
          <p:nvPr/>
        </p:nvPicPr>
        <p:blipFill>
          <a:blip r:embed="rId4"/>
          <a:stretch>
            <a:fillRect/>
          </a:stretch>
        </p:blipFill>
        <p:spPr>
          <a:xfrm>
            <a:off x="9692481" y="4922837"/>
            <a:ext cx="2880004" cy="1752600"/>
          </a:xfrm>
          <a:prstGeom prst="rect">
            <a:avLst/>
          </a:prstGeom>
        </p:spPr>
      </p:pic>
      <p:sp>
        <p:nvSpPr>
          <p:cNvPr id="17" name="TextBox 16">
            <a:extLst>
              <a:ext uri="{FF2B5EF4-FFF2-40B4-BE49-F238E27FC236}">
                <a16:creationId xmlns:a16="http://schemas.microsoft.com/office/drawing/2014/main" id="{1D585215-0F5D-D9FD-A5BE-CE4FD98CD30C}"/>
              </a:ext>
            </a:extLst>
          </p:cNvPr>
          <p:cNvSpPr txBox="1"/>
          <p:nvPr/>
        </p:nvSpPr>
        <p:spPr>
          <a:xfrm>
            <a:off x="9390801" y="4451218"/>
            <a:ext cx="3593362" cy="982000"/>
          </a:xfrm>
          <a:prstGeom prst="rect">
            <a:avLst/>
          </a:prstGeom>
          <a:noFill/>
        </p:spPr>
        <p:txBody>
          <a:bodyPr wrap="square" rtlCol="0">
            <a:spAutoFit/>
          </a:bodyPr>
          <a:lstStyle/>
          <a:p>
            <a:pPr algn="l"/>
            <a:r>
              <a:rPr lang="en-US" dirty="0">
                <a:latin typeface="Arial" panose="020B0604020202020204" pitchFamily="34" charset="0"/>
              </a:rPr>
              <a:t>Aspartame (artificial sweetener)</a:t>
            </a:r>
          </a:p>
          <a:p>
            <a:pPr algn="l"/>
            <a:r>
              <a:rPr lang="en-US" dirty="0">
                <a:latin typeface="Arial" panose="020B0604020202020204" pitchFamily="34" charset="0"/>
              </a:rPr>
              <a:t>Asp-Phe-CH</a:t>
            </a:r>
            <a:r>
              <a:rPr lang="en-US" baseline="-25000" dirty="0">
                <a:latin typeface="Arial" panose="020B0604020202020204" pitchFamily="34" charset="0"/>
              </a:rPr>
              <a:t>3</a:t>
            </a:r>
          </a:p>
        </p:txBody>
      </p:sp>
      <p:sp>
        <p:nvSpPr>
          <p:cNvPr id="2" name="Date Placeholder 1">
            <a:extLst>
              <a:ext uri="{FF2B5EF4-FFF2-40B4-BE49-F238E27FC236}">
                <a16:creationId xmlns:a16="http://schemas.microsoft.com/office/drawing/2014/main" id="{F022E302-C681-938D-5354-96CA518578E7}"/>
              </a:ext>
            </a:extLst>
          </p:cNvPr>
          <p:cNvSpPr>
            <a:spLocks noGrp="1"/>
          </p:cNvSpPr>
          <p:nvPr>
            <p:ph type="dt" sz="half" idx="10"/>
          </p:nvPr>
        </p:nvSpPr>
        <p:spPr/>
        <p:txBody>
          <a:bodyPr/>
          <a:lstStyle/>
          <a:p>
            <a:fld id="{2957E62F-5BC2-496C-AD4E-628263837FB7}" type="datetime1">
              <a:rPr lang="en-US" smtClean="0"/>
              <a:t>1/24/2025</a:t>
            </a:fld>
            <a:endParaRPr lang="en-US"/>
          </a:p>
        </p:txBody>
      </p:sp>
      <p:sp>
        <p:nvSpPr>
          <p:cNvPr id="3" name="Footer Placeholder 2">
            <a:extLst>
              <a:ext uri="{FF2B5EF4-FFF2-40B4-BE49-F238E27FC236}">
                <a16:creationId xmlns:a16="http://schemas.microsoft.com/office/drawing/2014/main" id="{DF45F341-6031-5036-BDF9-E6849B61CFA2}"/>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EA78EA76-56CE-A340-E8BA-AEF19BEDDFB9}"/>
              </a:ext>
            </a:extLst>
          </p:cNvPr>
          <p:cNvSpPr>
            <a:spLocks noGrp="1"/>
          </p:cNvSpPr>
          <p:nvPr>
            <p:ph type="sldNum" sz="quarter" idx="12"/>
          </p:nvPr>
        </p:nvSpPr>
        <p:spPr/>
        <p:txBody>
          <a:bodyPr/>
          <a:lstStyle/>
          <a:p>
            <a:fld id="{DC3BB032-4020-48F4-953B-341806DC4A2B}" type="slidenum">
              <a:rPr lang="en-US" smtClean="0"/>
              <a:t>42</a:t>
            </a:fld>
            <a:endParaRPr lang="en-US"/>
          </a:p>
        </p:txBody>
      </p:sp>
    </p:spTree>
    <p:extLst>
      <p:ext uri="{BB962C8B-B14F-4D97-AF65-F5344CB8AC3E}">
        <p14:creationId xmlns:p14="http://schemas.microsoft.com/office/powerpoint/2010/main" val="2747116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777081" y="117293"/>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5" name="Rectangle 4">
            <a:extLst>
              <a:ext uri="{FF2B5EF4-FFF2-40B4-BE49-F238E27FC236}">
                <a16:creationId xmlns:a16="http://schemas.microsoft.com/office/drawing/2014/main" id="{918A9258-8B2A-46E5-BCEA-D03BD98550F5}"/>
              </a:ext>
            </a:extLst>
          </p:cNvPr>
          <p:cNvSpPr/>
          <p:nvPr/>
        </p:nvSpPr>
        <p:spPr>
          <a:xfrm>
            <a:off x="1158081" y="960437"/>
            <a:ext cx="7952800" cy="4170372"/>
          </a:xfrm>
          <a:prstGeom prst="rect">
            <a:avLst/>
          </a:prstGeom>
        </p:spPr>
        <p:txBody>
          <a:bodyPr wrap="square">
            <a:spAutoFit/>
          </a:bodyPr>
          <a:lstStyle/>
          <a:p>
            <a:pPr>
              <a:spcBef>
                <a:spcPts val="600"/>
              </a:spcBef>
            </a:pPr>
            <a:r>
              <a:rPr lang="en-US" sz="2000" b="1" dirty="0">
                <a:latin typeface="Arial" panose="020B0604020202020204" pitchFamily="34" charset="0"/>
              </a:rPr>
              <a:t>Enzymes:</a:t>
            </a:r>
          </a:p>
          <a:p>
            <a:pPr marL="342900" lvl="1" indent="-342900">
              <a:spcBef>
                <a:spcPts val="600"/>
              </a:spcBef>
              <a:buFont typeface="Arial" panose="020B0604020202020204" pitchFamily="34" charset="0"/>
              <a:buChar char="•"/>
            </a:pPr>
            <a:r>
              <a:rPr lang="en-US" sz="2000" dirty="0">
                <a:latin typeface="Arial" panose="020B0604020202020204" pitchFamily="34" charset="0"/>
              </a:rPr>
              <a:t>Enzymes bind substrates (S), forming (ES) complex in active site, converting to P, releasing P.</a:t>
            </a:r>
          </a:p>
          <a:p>
            <a:pPr marL="342900" lvl="1" indent="-342900">
              <a:spcBef>
                <a:spcPts val="600"/>
              </a:spcBef>
              <a:buFont typeface="Arial" panose="020B0604020202020204" pitchFamily="34" charset="0"/>
              <a:buChar char="•"/>
            </a:pPr>
            <a:r>
              <a:rPr lang="en-US" sz="2000" dirty="0">
                <a:latin typeface="Arial" panose="020B0604020202020204" pitchFamily="34" charset="0"/>
              </a:rPr>
              <a:t>Rate enhancement since the transition state complex (EX) forms more readily with enzymes due to:</a:t>
            </a:r>
          </a:p>
          <a:p>
            <a:pPr marL="832287" lvl="2" indent="-342900">
              <a:spcBef>
                <a:spcPts val="600"/>
              </a:spcBef>
              <a:buFont typeface="Arial" panose="020B0604020202020204" pitchFamily="34" charset="0"/>
              <a:buChar char="•"/>
            </a:pPr>
            <a:r>
              <a:rPr lang="en-US" sz="2000" dirty="0">
                <a:latin typeface="Arial" panose="020B0604020202020204" pitchFamily="34" charset="0"/>
              </a:rPr>
              <a:t>Bringing substrates and functional groups on the enzyme together by binding (less entropy change)</a:t>
            </a:r>
          </a:p>
          <a:p>
            <a:pPr marL="832287" lvl="2" indent="-342900">
              <a:spcBef>
                <a:spcPts val="600"/>
              </a:spcBef>
              <a:buFont typeface="Arial" panose="020B0604020202020204" pitchFamily="34" charset="0"/>
              <a:buChar char="•"/>
            </a:pPr>
            <a:r>
              <a:rPr lang="en-US" sz="2000" dirty="0">
                <a:latin typeface="Arial" panose="020B0604020202020204" pitchFamily="34" charset="0"/>
              </a:rPr>
              <a:t>Directly lowering energy of transition state (X) through favorable interactions that are unique to the transition state, such as forming unique hydrogen bonds.</a:t>
            </a:r>
          </a:p>
          <a:p>
            <a:pPr marL="342900" lvl="1" indent="-342900">
              <a:spcBef>
                <a:spcPts val="600"/>
              </a:spcBef>
              <a:buFont typeface="Arial" panose="020B0604020202020204" pitchFamily="34" charset="0"/>
              <a:buChar char="•"/>
            </a:pPr>
            <a:r>
              <a:rPr lang="en-US" sz="2000" dirty="0">
                <a:latin typeface="Arial" panose="020B0604020202020204" pitchFamily="34" charset="0"/>
              </a:rPr>
              <a:t>Genetic diseases that lead to inactive metabolic enzymes can cause disease due to the build-up of toxic intermediates.</a:t>
            </a:r>
          </a:p>
        </p:txBody>
      </p:sp>
      <p:sp>
        <p:nvSpPr>
          <p:cNvPr id="7" name="Date Placeholder 6">
            <a:extLst>
              <a:ext uri="{FF2B5EF4-FFF2-40B4-BE49-F238E27FC236}">
                <a16:creationId xmlns:a16="http://schemas.microsoft.com/office/drawing/2014/main" id="{CE26B1A2-463E-B85B-6D05-41570D26C99E}"/>
              </a:ext>
            </a:extLst>
          </p:cNvPr>
          <p:cNvSpPr>
            <a:spLocks noGrp="1"/>
          </p:cNvSpPr>
          <p:nvPr>
            <p:ph type="dt" sz="half" idx="10"/>
          </p:nvPr>
        </p:nvSpPr>
        <p:spPr/>
        <p:txBody>
          <a:bodyPr/>
          <a:lstStyle/>
          <a:p>
            <a:fld id="{DBDB78AB-5D0F-4AF6-A314-90DA5F86CC7D}" type="datetime1">
              <a:rPr lang="en-US" smtClean="0"/>
              <a:t>1/24/2025</a:t>
            </a:fld>
            <a:endParaRPr lang="en-US"/>
          </a:p>
        </p:txBody>
      </p:sp>
      <p:sp>
        <p:nvSpPr>
          <p:cNvPr id="8" name="Footer Placeholder 7">
            <a:extLst>
              <a:ext uri="{FF2B5EF4-FFF2-40B4-BE49-F238E27FC236}">
                <a16:creationId xmlns:a16="http://schemas.microsoft.com/office/drawing/2014/main" id="{CAF21287-EE6D-AEDA-9D63-A5EFA8DD6633}"/>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131D86A2-8706-52D4-E8AB-D75493C97CB9}"/>
              </a:ext>
            </a:extLst>
          </p:cNvPr>
          <p:cNvSpPr>
            <a:spLocks noGrp="1"/>
          </p:cNvSpPr>
          <p:nvPr>
            <p:ph type="sldNum" sz="quarter" idx="12"/>
          </p:nvPr>
        </p:nvSpPr>
        <p:spPr/>
        <p:txBody>
          <a:bodyPr/>
          <a:lstStyle/>
          <a:p>
            <a:fld id="{DC3BB032-4020-48F4-953B-341806DC4A2B}" type="slidenum">
              <a:rPr lang="en-US" smtClean="0"/>
              <a:t>43</a:t>
            </a:fld>
            <a:endParaRPr lang="en-US"/>
          </a:p>
        </p:txBody>
      </p:sp>
    </p:spTree>
    <p:extLst>
      <p:ext uri="{BB962C8B-B14F-4D97-AF65-F5344CB8AC3E}">
        <p14:creationId xmlns:p14="http://schemas.microsoft.com/office/powerpoint/2010/main" val="1644003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765100" y="1637936"/>
            <a:ext cx="1805890" cy="3272992"/>
          </a:xfrm>
          <a:prstGeom prst="rect">
            <a:avLst/>
          </a:prstGeom>
          <a:blipFill>
            <a:blip r:embed="rId2"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ECF0D3E8-960C-47B1-B130-CFC50E193A03}"/>
              </a:ext>
            </a:extLst>
          </p:cNvPr>
          <p:cNvSpPr txBox="1"/>
          <p:nvPr/>
        </p:nvSpPr>
        <p:spPr>
          <a:xfrm>
            <a:off x="5223207" y="92109"/>
            <a:ext cx="2454518" cy="508729"/>
          </a:xfrm>
          <a:prstGeom prst="rect">
            <a:avLst/>
          </a:prstGeom>
          <a:noFill/>
        </p:spPr>
        <p:txBody>
          <a:bodyPr wrap="none" rtlCol="0">
            <a:spAutoFit/>
          </a:bodyPr>
          <a:lstStyle/>
          <a:p>
            <a:pPr defTabSz="883832"/>
            <a:r>
              <a:rPr lang="en-US" sz="2706" dirty="0">
                <a:solidFill>
                  <a:prstClr val="black"/>
                </a:solidFill>
                <a:latin typeface="Arial" panose="020B0604020202020204" pitchFamily="34" charset="0"/>
              </a:rPr>
              <a:t>Carbohydrates</a:t>
            </a:r>
          </a:p>
        </p:txBody>
      </p:sp>
      <p:sp>
        <p:nvSpPr>
          <p:cNvPr id="7" name="object 2">
            <a:extLst>
              <a:ext uri="{FF2B5EF4-FFF2-40B4-BE49-F238E27FC236}">
                <a16:creationId xmlns:a16="http://schemas.microsoft.com/office/drawing/2014/main" id="{168441E5-0320-4FE9-867A-B13A28A25A2F}"/>
              </a:ext>
            </a:extLst>
          </p:cNvPr>
          <p:cNvSpPr/>
          <p:nvPr/>
        </p:nvSpPr>
        <p:spPr>
          <a:xfrm>
            <a:off x="4628673" y="1715098"/>
            <a:ext cx="3412885" cy="2392322"/>
          </a:xfrm>
          <a:prstGeom prst="rect">
            <a:avLst/>
          </a:prstGeom>
          <a:blipFill>
            <a:blip r:embed="rId3"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4ECCAF6C-D227-458A-9293-374502D8A755}"/>
              </a:ext>
            </a:extLst>
          </p:cNvPr>
          <p:cNvPicPr>
            <a:picLocks noChangeAspect="1"/>
          </p:cNvPicPr>
          <p:nvPr/>
        </p:nvPicPr>
        <p:blipFill rotWithShape="1">
          <a:blip r:embed="rId4"/>
          <a:srcRect l="64919" b="37255"/>
          <a:stretch/>
        </p:blipFill>
        <p:spPr>
          <a:xfrm>
            <a:off x="2164027" y="1485420"/>
            <a:ext cx="1937798" cy="3829783"/>
          </a:xfrm>
          <a:prstGeom prst="rect">
            <a:avLst/>
          </a:prstGeom>
        </p:spPr>
      </p:pic>
      <p:sp>
        <p:nvSpPr>
          <p:cNvPr id="9" name="TextBox 8">
            <a:extLst>
              <a:ext uri="{FF2B5EF4-FFF2-40B4-BE49-F238E27FC236}">
                <a16:creationId xmlns:a16="http://schemas.microsoft.com/office/drawing/2014/main" id="{86D334C9-D824-47FA-99B5-AD200F1C1377}"/>
              </a:ext>
            </a:extLst>
          </p:cNvPr>
          <p:cNvSpPr txBox="1"/>
          <p:nvPr/>
        </p:nvSpPr>
        <p:spPr>
          <a:xfrm>
            <a:off x="2515001" y="5308667"/>
            <a:ext cx="1696298"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Polysaccharide</a:t>
            </a:r>
          </a:p>
        </p:txBody>
      </p:sp>
      <p:sp>
        <p:nvSpPr>
          <p:cNvPr id="10" name="TextBox 9">
            <a:extLst>
              <a:ext uri="{FF2B5EF4-FFF2-40B4-BE49-F238E27FC236}">
                <a16:creationId xmlns:a16="http://schemas.microsoft.com/office/drawing/2014/main" id="{0A0D3CA9-59C1-4B46-B2F9-76B4DE050621}"/>
              </a:ext>
            </a:extLst>
          </p:cNvPr>
          <p:cNvSpPr txBox="1"/>
          <p:nvPr/>
        </p:nvSpPr>
        <p:spPr>
          <a:xfrm>
            <a:off x="8686668" y="5176630"/>
            <a:ext cx="2072427"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DNA (Nucleic Acid)</a:t>
            </a:r>
          </a:p>
        </p:txBody>
      </p:sp>
      <p:sp>
        <p:nvSpPr>
          <p:cNvPr id="2" name="Date Placeholder 1">
            <a:extLst>
              <a:ext uri="{FF2B5EF4-FFF2-40B4-BE49-F238E27FC236}">
                <a16:creationId xmlns:a16="http://schemas.microsoft.com/office/drawing/2014/main" id="{07876871-F2F3-A257-9F9E-D02DBD338B6F}"/>
              </a:ext>
            </a:extLst>
          </p:cNvPr>
          <p:cNvSpPr>
            <a:spLocks noGrp="1"/>
          </p:cNvSpPr>
          <p:nvPr>
            <p:ph type="dt" sz="half" idx="10"/>
          </p:nvPr>
        </p:nvSpPr>
        <p:spPr/>
        <p:txBody>
          <a:bodyPr/>
          <a:lstStyle/>
          <a:p>
            <a:fld id="{31BC3119-9916-4FCE-9A5C-1C84A11D70CA}" type="datetime1">
              <a:rPr lang="en-US" smtClean="0"/>
              <a:t>1/24/2025</a:t>
            </a:fld>
            <a:endParaRPr lang="en-US"/>
          </a:p>
        </p:txBody>
      </p:sp>
      <p:sp>
        <p:nvSpPr>
          <p:cNvPr id="5" name="Footer Placeholder 4">
            <a:extLst>
              <a:ext uri="{FF2B5EF4-FFF2-40B4-BE49-F238E27FC236}">
                <a16:creationId xmlns:a16="http://schemas.microsoft.com/office/drawing/2014/main" id="{C1EFE5AA-F072-E72B-9CF3-72DF6E745102}"/>
              </a:ext>
            </a:extLst>
          </p:cNvPr>
          <p:cNvSpPr>
            <a:spLocks noGrp="1"/>
          </p:cNvSpPr>
          <p:nvPr>
            <p:ph type="ftr" sz="quarter" idx="11"/>
          </p:nvPr>
        </p:nvSpPr>
        <p:spPr/>
        <p:txBody>
          <a:bodyPr/>
          <a:lstStyle/>
          <a:p>
            <a:r>
              <a:rPr lang="en-US"/>
              <a:t>Drugs and Disease S2025 - Lecture 2</a:t>
            </a:r>
          </a:p>
        </p:txBody>
      </p:sp>
      <p:sp>
        <p:nvSpPr>
          <p:cNvPr id="11" name="Slide Number Placeholder 10">
            <a:extLst>
              <a:ext uri="{FF2B5EF4-FFF2-40B4-BE49-F238E27FC236}">
                <a16:creationId xmlns:a16="http://schemas.microsoft.com/office/drawing/2014/main" id="{52277521-6488-2082-B27C-55E126848554}"/>
              </a:ext>
            </a:extLst>
          </p:cNvPr>
          <p:cNvSpPr>
            <a:spLocks noGrp="1"/>
          </p:cNvSpPr>
          <p:nvPr>
            <p:ph type="sldNum" sz="quarter" idx="12"/>
          </p:nvPr>
        </p:nvSpPr>
        <p:spPr/>
        <p:txBody>
          <a:bodyPr/>
          <a:lstStyle/>
          <a:p>
            <a:fld id="{DC3BB032-4020-48F4-953B-341806DC4A2B}" type="slidenum">
              <a:rPr lang="en-US" smtClean="0"/>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25081" y="16467"/>
            <a:ext cx="5885140" cy="912950"/>
          </a:xfrm>
        </p:spPr>
        <p:txBody>
          <a:bodyPr>
            <a:normAutofit/>
          </a:bodyPr>
          <a:lstStyle/>
          <a:p>
            <a:r>
              <a:rPr lang="en-US" sz="2706" dirty="0">
                <a:ea typeface="Comic Sans MS" charset="0"/>
              </a:rPr>
              <a:t>Carbohydrates</a:t>
            </a:r>
          </a:p>
        </p:txBody>
      </p:sp>
      <p:sp>
        <p:nvSpPr>
          <p:cNvPr id="3" name="Content Placeholder 2"/>
          <p:cNvSpPr>
            <a:spLocks noGrp="1"/>
          </p:cNvSpPr>
          <p:nvPr>
            <p:ph idx="4294967295"/>
          </p:nvPr>
        </p:nvSpPr>
        <p:spPr>
          <a:xfrm>
            <a:off x="412697" y="1277932"/>
            <a:ext cx="5168306" cy="1688955"/>
          </a:xfrm>
        </p:spPr>
        <p:txBody>
          <a:bodyPr>
            <a:noAutofit/>
          </a:bodyPr>
          <a:lstStyle/>
          <a:p>
            <a:r>
              <a:rPr lang="en-US" sz="1917" dirty="0">
                <a:ea typeface="Comic Sans MS" charset="0"/>
              </a:rPr>
              <a:t>Monosaccharides (one sugar),</a:t>
            </a:r>
          </a:p>
          <a:p>
            <a:r>
              <a:rPr lang="en-US" sz="1917" dirty="0">
                <a:ea typeface="Comic Sans MS" charset="0"/>
              </a:rPr>
              <a:t>oligosaccharides (few sugars)</a:t>
            </a:r>
          </a:p>
          <a:p>
            <a:r>
              <a:rPr lang="en-US" sz="1917" dirty="0">
                <a:ea typeface="Comic Sans MS" charset="0"/>
              </a:rPr>
              <a:t>polysaccharides (many sugars) </a:t>
            </a:r>
          </a:p>
          <a:p>
            <a:r>
              <a:rPr lang="en-US" sz="1917" dirty="0">
                <a:ea typeface="Comic Sans MS" charset="0"/>
              </a:rPr>
              <a:t>Chemical formula is (CH</a:t>
            </a:r>
            <a:r>
              <a:rPr lang="en-US" sz="1917" baseline="-25000" dirty="0">
                <a:ea typeface="Comic Sans MS" charset="0"/>
              </a:rPr>
              <a:t>2</a:t>
            </a:r>
            <a:r>
              <a:rPr lang="en-US" sz="1917" dirty="0">
                <a:ea typeface="Comic Sans MS" charset="0"/>
              </a:rPr>
              <a:t>O)</a:t>
            </a:r>
            <a:r>
              <a:rPr lang="en-US" sz="1917" baseline="-25000" dirty="0">
                <a:ea typeface="Comic Sans MS" charset="0"/>
              </a:rPr>
              <a:t>n </a:t>
            </a:r>
            <a:r>
              <a:rPr lang="en-US" sz="1917" dirty="0">
                <a:ea typeface="Comic Sans MS" charset="0"/>
              </a:rPr>
              <a:t> (e.g. hydrated carbon)</a:t>
            </a:r>
          </a:p>
          <a:p>
            <a:r>
              <a:rPr lang="en-US" sz="1917" dirty="0">
                <a:ea typeface="Comic Sans MS" charset="0"/>
              </a:rPr>
              <a:t>They are molecules with:</a:t>
            </a:r>
          </a:p>
          <a:p>
            <a:pPr lvl="1"/>
            <a:r>
              <a:rPr lang="en-US" sz="1917" dirty="0">
                <a:ea typeface="Comic Sans MS" charset="0"/>
                <a:cs typeface="Arial" panose="020B0604020202020204" pitchFamily="34" charset="0"/>
              </a:rPr>
              <a:t>one aldehyde or ketone group, on 1</a:t>
            </a:r>
            <a:r>
              <a:rPr lang="en-US" sz="1917" baseline="30000" dirty="0">
                <a:ea typeface="Comic Sans MS" charset="0"/>
                <a:cs typeface="Arial" panose="020B0604020202020204" pitchFamily="34" charset="0"/>
              </a:rPr>
              <a:t>st</a:t>
            </a:r>
            <a:r>
              <a:rPr lang="en-US" sz="1917" dirty="0">
                <a:ea typeface="Comic Sans MS" charset="0"/>
                <a:cs typeface="Arial" panose="020B0604020202020204" pitchFamily="34" charset="0"/>
              </a:rPr>
              <a:t> or 2</a:t>
            </a:r>
            <a:r>
              <a:rPr lang="en-US" sz="1917" baseline="30000" dirty="0">
                <a:ea typeface="Comic Sans MS" charset="0"/>
                <a:cs typeface="Arial" panose="020B0604020202020204" pitchFamily="34" charset="0"/>
              </a:rPr>
              <a:t>nd</a:t>
            </a:r>
            <a:r>
              <a:rPr lang="en-US" sz="1917" dirty="0">
                <a:ea typeface="Comic Sans MS" charset="0"/>
                <a:cs typeface="Arial" panose="020B0604020202020204" pitchFamily="34" charset="0"/>
              </a:rPr>
              <a:t> carbon </a:t>
            </a:r>
          </a:p>
          <a:p>
            <a:pPr lvl="1"/>
            <a:r>
              <a:rPr lang="en-US" sz="1917" dirty="0">
                <a:ea typeface="Comic Sans MS" charset="0"/>
                <a:cs typeface="Arial" panose="020B0604020202020204" pitchFamily="34" charset="0"/>
              </a:rPr>
              <a:t>-OH group on </a:t>
            </a:r>
            <a:r>
              <a:rPr lang="en-US" sz="1917" i="1" u="sng" dirty="0">
                <a:ea typeface="Comic Sans MS" charset="0"/>
                <a:cs typeface="Arial" panose="020B0604020202020204" pitchFamily="34" charset="0"/>
              </a:rPr>
              <a:t>all</a:t>
            </a:r>
            <a:r>
              <a:rPr lang="en-US" sz="1917" dirty="0">
                <a:ea typeface="Comic Sans MS" charset="0"/>
                <a:cs typeface="Arial" panose="020B0604020202020204" pitchFamily="34" charset="0"/>
              </a:rPr>
              <a:t> other carbons, leading to a chiral carbon for most carbons.</a:t>
            </a:r>
          </a:p>
          <a:p>
            <a:endParaRPr lang="en-US" sz="1917" dirty="0">
              <a:ea typeface="Comic Sans MS" charset="0"/>
            </a:endParaRPr>
          </a:p>
        </p:txBody>
      </p:sp>
      <p:graphicFrame>
        <p:nvGraphicFramePr>
          <p:cNvPr id="4" name="Object 3">
            <a:extLst>
              <a:ext uri="{FF2B5EF4-FFF2-40B4-BE49-F238E27FC236}">
                <a16:creationId xmlns:a16="http://schemas.microsoft.com/office/drawing/2014/main" id="{B8D0A0BC-A3EF-4477-A61B-C0DC6F6EFE18}"/>
              </a:ext>
            </a:extLst>
          </p:cNvPr>
          <p:cNvGraphicFramePr>
            <a:graphicFrameLocks noChangeAspect="1"/>
          </p:cNvGraphicFramePr>
          <p:nvPr/>
        </p:nvGraphicFramePr>
        <p:xfrm>
          <a:off x="6248628" y="3364969"/>
          <a:ext cx="4405824" cy="2197840"/>
        </p:xfrm>
        <a:graphic>
          <a:graphicData uri="http://schemas.openxmlformats.org/presentationml/2006/ole">
            <mc:AlternateContent xmlns:mc="http://schemas.openxmlformats.org/markup-compatibility/2006">
              <mc:Choice xmlns:v="urn:schemas-microsoft-com:vml" Requires="v">
                <p:oleObj name="MDLDrawObject Class" r:id="rId3" imgW="5075660" imgH="2532730" progId="MDLDrawOLE.MDLDrawObject.1">
                  <p:embed/>
                </p:oleObj>
              </mc:Choice>
              <mc:Fallback>
                <p:oleObj name="MDLDrawObject Class" r:id="rId3" imgW="5075660" imgH="2532730" progId="MDLDrawOLE.MDLDrawObject.1">
                  <p:embed/>
                  <p:pic>
                    <p:nvPicPr>
                      <p:cNvPr id="4" name="Object 3">
                        <a:extLst>
                          <a:ext uri="{FF2B5EF4-FFF2-40B4-BE49-F238E27FC236}">
                            <a16:creationId xmlns:a16="http://schemas.microsoft.com/office/drawing/2014/main" id="{B8D0A0BC-A3EF-4477-A61B-C0DC6F6EFE18}"/>
                          </a:ext>
                        </a:extLst>
                      </p:cNvPr>
                      <p:cNvPicPr/>
                      <p:nvPr/>
                    </p:nvPicPr>
                    <p:blipFill>
                      <a:blip r:embed="rId4"/>
                      <a:stretch>
                        <a:fillRect/>
                      </a:stretch>
                    </p:blipFill>
                    <p:spPr>
                      <a:xfrm>
                        <a:off x="6248628" y="3364969"/>
                        <a:ext cx="4405824" cy="219784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7418CDF-B20E-4457-9849-E5771B766DC0}"/>
              </a:ext>
            </a:extLst>
          </p:cNvPr>
          <p:cNvSpPr txBox="1"/>
          <p:nvPr/>
        </p:nvSpPr>
        <p:spPr>
          <a:xfrm>
            <a:off x="6248628" y="5731211"/>
            <a:ext cx="4967853" cy="628121"/>
          </a:xfrm>
          <a:prstGeom prst="rect">
            <a:avLst/>
          </a:prstGeom>
          <a:noFill/>
        </p:spPr>
        <p:txBody>
          <a:bodyPr wrap="square" rtlCol="0">
            <a:spAutoFit/>
          </a:bodyPr>
          <a:lstStyle/>
          <a:p>
            <a:pPr defTabSz="883832"/>
            <a:r>
              <a:rPr lang="en-US" sz="1741" i="1" dirty="0">
                <a:solidFill>
                  <a:srgbClr val="00B0F0"/>
                </a:solidFill>
                <a:latin typeface="Arial" panose="020B0604020202020204" pitchFamily="34" charset="0"/>
              </a:rPr>
              <a:t>Only one of these is a carbohydrate, which one?</a:t>
            </a:r>
          </a:p>
          <a:p>
            <a:pPr algn="ctr" defTabSz="883832"/>
            <a:r>
              <a:rPr lang="en-US" sz="1741" i="1" dirty="0">
                <a:solidFill>
                  <a:srgbClr val="00B0F0"/>
                </a:solidFill>
                <a:latin typeface="Arial" panose="020B0604020202020204" pitchFamily="34" charset="0"/>
              </a:rPr>
              <a:t>A	B	C</a:t>
            </a:r>
          </a:p>
        </p:txBody>
      </p:sp>
      <p:grpSp>
        <p:nvGrpSpPr>
          <p:cNvPr id="6" name="Group 5">
            <a:extLst>
              <a:ext uri="{FF2B5EF4-FFF2-40B4-BE49-F238E27FC236}">
                <a16:creationId xmlns:a16="http://schemas.microsoft.com/office/drawing/2014/main" id="{F85225EB-CF57-4129-981C-3637ACA98D64}"/>
              </a:ext>
            </a:extLst>
          </p:cNvPr>
          <p:cNvGrpSpPr/>
          <p:nvPr/>
        </p:nvGrpSpPr>
        <p:grpSpPr>
          <a:xfrm>
            <a:off x="6785382" y="1097819"/>
            <a:ext cx="4514545" cy="1959424"/>
            <a:chOff x="5346700" y="1598448"/>
            <a:chExt cx="4347391" cy="1886875"/>
          </a:xfrm>
        </p:grpSpPr>
        <p:sp>
          <p:nvSpPr>
            <p:cNvPr id="10" name="TextBox 9">
              <a:extLst>
                <a:ext uri="{FF2B5EF4-FFF2-40B4-BE49-F238E27FC236}">
                  <a16:creationId xmlns:a16="http://schemas.microsoft.com/office/drawing/2014/main" id="{B15CC230-BAFF-44F2-802D-FEDAA4BC4ECB}"/>
                </a:ext>
              </a:extLst>
            </p:cNvPr>
            <p:cNvSpPr txBox="1"/>
            <p:nvPr/>
          </p:nvSpPr>
          <p:spPr>
            <a:xfrm>
              <a:off x="5346700" y="1598448"/>
              <a:ext cx="3310628" cy="346889"/>
            </a:xfrm>
            <a:prstGeom prst="rect">
              <a:avLst/>
            </a:prstGeom>
            <a:noFill/>
          </p:spPr>
          <p:txBody>
            <a:bodyPr wrap="square" rtlCol="0">
              <a:spAutoFit/>
            </a:bodyPr>
            <a:lstStyle/>
            <a:p>
              <a:pPr defTabSz="883832"/>
              <a:r>
                <a:rPr lang="en-US" sz="1741" b="1" dirty="0">
                  <a:solidFill>
                    <a:prstClr val="black"/>
                  </a:solidFill>
                  <a:latin typeface="Arial" panose="020B0604020202020204" pitchFamily="34" charset="0"/>
                </a:rPr>
                <a:t>Functional groups:</a:t>
              </a:r>
            </a:p>
          </p:txBody>
        </p:sp>
        <p:graphicFrame>
          <p:nvGraphicFramePr>
            <p:cNvPr id="12" name="Object 11">
              <a:extLst>
                <a:ext uri="{FF2B5EF4-FFF2-40B4-BE49-F238E27FC236}">
                  <a16:creationId xmlns:a16="http://schemas.microsoft.com/office/drawing/2014/main" id="{4FE21A7F-4F94-49C5-9D81-F2C1E3663234}"/>
                </a:ext>
              </a:extLst>
            </p:cNvPr>
            <p:cNvGraphicFramePr>
              <a:graphicFrameLocks noChangeAspect="1"/>
            </p:cNvGraphicFramePr>
            <p:nvPr/>
          </p:nvGraphicFramePr>
          <p:xfrm>
            <a:off x="5727350" y="2064164"/>
            <a:ext cx="3966741" cy="1078664"/>
          </p:xfrm>
          <a:graphic>
            <a:graphicData uri="http://schemas.openxmlformats.org/presentationml/2006/ole">
              <mc:AlternateContent xmlns:mc="http://schemas.openxmlformats.org/markup-compatibility/2006">
                <mc:Choice xmlns:v="urn:schemas-microsoft-com:vml" Requires="v">
                  <p:oleObj name="MDLDrawObject Class" r:id="rId5" imgW="5429422" imgH="1476307" progId="MDLDrawOLE.MDLDrawObject.1">
                    <p:embed/>
                  </p:oleObj>
                </mc:Choice>
                <mc:Fallback>
                  <p:oleObj name="MDLDrawObject Class" r:id="rId5" imgW="5429422" imgH="1476307" progId="MDLDrawOLE.MDLDrawObject.1">
                    <p:embed/>
                    <p:pic>
                      <p:nvPicPr>
                        <p:cNvPr id="12" name="Object 11">
                          <a:extLst>
                            <a:ext uri="{FF2B5EF4-FFF2-40B4-BE49-F238E27FC236}">
                              <a16:creationId xmlns:a16="http://schemas.microsoft.com/office/drawing/2014/main" id="{4FE21A7F-4F94-49C5-9D81-F2C1E3663234}"/>
                            </a:ext>
                          </a:extLst>
                        </p:cNvPr>
                        <p:cNvPicPr/>
                        <p:nvPr/>
                      </p:nvPicPr>
                      <p:blipFill>
                        <a:blip r:embed="rId6"/>
                        <a:stretch>
                          <a:fillRect/>
                        </a:stretch>
                      </p:blipFill>
                      <p:spPr>
                        <a:xfrm>
                          <a:off x="5727350" y="2064164"/>
                          <a:ext cx="3966741" cy="107866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0E24A10-4D29-4EE0-9035-03B5435103A5}"/>
                </a:ext>
              </a:extLst>
            </p:cNvPr>
            <p:cNvSpPr txBox="1"/>
            <p:nvPr/>
          </p:nvSpPr>
          <p:spPr>
            <a:xfrm>
              <a:off x="6430783" y="3092309"/>
              <a:ext cx="2868413" cy="393014"/>
            </a:xfrm>
            <a:prstGeom prst="rect">
              <a:avLst/>
            </a:prstGeom>
            <a:noFill/>
          </p:spPr>
          <p:txBody>
            <a:bodyPr wrap="none" rtlCol="0">
              <a:spAutoFit/>
            </a:bodyPr>
            <a:lstStyle/>
            <a:p>
              <a:pPr defTabSz="883832"/>
              <a:r>
                <a:rPr lang="en-US" sz="2052" dirty="0">
                  <a:solidFill>
                    <a:srgbClr val="FF0000"/>
                  </a:solidFill>
                  <a:latin typeface="Arial" panose="020B0604020202020204" pitchFamily="34" charset="0"/>
                </a:rPr>
                <a:t>Carbonyl group –&gt; C=O</a:t>
              </a:r>
            </a:p>
          </p:txBody>
        </p:sp>
        <p:sp>
          <p:nvSpPr>
            <p:cNvPr id="14" name="Oval 13">
              <a:extLst>
                <a:ext uri="{FF2B5EF4-FFF2-40B4-BE49-F238E27FC236}">
                  <a16:creationId xmlns:a16="http://schemas.microsoft.com/office/drawing/2014/main" id="{B432BE9E-6881-4489-8207-14D4FADE97C2}"/>
                </a:ext>
              </a:extLst>
            </p:cNvPr>
            <p:cNvSpPr/>
            <p:nvPr/>
          </p:nvSpPr>
          <p:spPr>
            <a:xfrm rot="20247138">
              <a:off x="5976291" y="2137704"/>
              <a:ext cx="419806" cy="264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A8BA3F42-73B5-4D90-BC5F-103E6071F69E}"/>
                </a:ext>
              </a:extLst>
            </p:cNvPr>
            <p:cNvSpPr/>
            <p:nvPr/>
          </p:nvSpPr>
          <p:spPr>
            <a:xfrm rot="20247138">
              <a:off x="7286939" y="2135070"/>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46396BAB-4C35-4209-89FB-F851293FBC8D}"/>
                </a:ext>
              </a:extLst>
            </p:cNvPr>
            <p:cNvSpPr/>
            <p:nvPr/>
          </p:nvSpPr>
          <p:spPr>
            <a:xfrm rot="20247138">
              <a:off x="8630373" y="2144015"/>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grpSp>
      <p:sp>
        <p:nvSpPr>
          <p:cNvPr id="8" name="Date Placeholder 7">
            <a:extLst>
              <a:ext uri="{FF2B5EF4-FFF2-40B4-BE49-F238E27FC236}">
                <a16:creationId xmlns:a16="http://schemas.microsoft.com/office/drawing/2014/main" id="{4489B6D4-69EB-0EB0-45EA-8C899244AA1B}"/>
              </a:ext>
            </a:extLst>
          </p:cNvPr>
          <p:cNvSpPr>
            <a:spLocks noGrp="1"/>
          </p:cNvSpPr>
          <p:nvPr>
            <p:ph type="dt" sz="half" idx="10"/>
          </p:nvPr>
        </p:nvSpPr>
        <p:spPr/>
        <p:txBody>
          <a:bodyPr/>
          <a:lstStyle/>
          <a:p>
            <a:fld id="{9B82BBEB-7C46-4A9D-9A91-0686F9A31D7E}" type="datetime1">
              <a:rPr lang="en-US" smtClean="0"/>
              <a:t>1/24/2025</a:t>
            </a:fld>
            <a:endParaRPr lang="en-US"/>
          </a:p>
        </p:txBody>
      </p:sp>
      <p:sp>
        <p:nvSpPr>
          <p:cNvPr id="11" name="Footer Placeholder 10">
            <a:extLst>
              <a:ext uri="{FF2B5EF4-FFF2-40B4-BE49-F238E27FC236}">
                <a16:creationId xmlns:a16="http://schemas.microsoft.com/office/drawing/2014/main" id="{10DD3E1C-54C7-8A48-5043-48D91ADD3EA2}"/>
              </a:ext>
            </a:extLst>
          </p:cNvPr>
          <p:cNvSpPr>
            <a:spLocks noGrp="1"/>
          </p:cNvSpPr>
          <p:nvPr>
            <p:ph type="ftr" sz="quarter" idx="11"/>
          </p:nvPr>
        </p:nvSpPr>
        <p:spPr/>
        <p:txBody>
          <a:bodyPr/>
          <a:lstStyle/>
          <a:p>
            <a:r>
              <a:rPr lang="en-US"/>
              <a:t>Drugs and Disease S2025 - Lecture 2</a:t>
            </a:r>
          </a:p>
        </p:txBody>
      </p:sp>
      <p:sp>
        <p:nvSpPr>
          <p:cNvPr id="17" name="Slide Number Placeholder 16">
            <a:extLst>
              <a:ext uri="{FF2B5EF4-FFF2-40B4-BE49-F238E27FC236}">
                <a16:creationId xmlns:a16="http://schemas.microsoft.com/office/drawing/2014/main" id="{C746F92E-AB19-5C5F-DCBE-B8E5EAE5EEBA}"/>
              </a:ext>
            </a:extLst>
          </p:cNvPr>
          <p:cNvSpPr>
            <a:spLocks noGrp="1"/>
          </p:cNvSpPr>
          <p:nvPr>
            <p:ph type="sldNum" sz="quarter" idx="12"/>
          </p:nvPr>
        </p:nvSpPr>
        <p:spPr/>
        <p:txBody>
          <a:bodyPr/>
          <a:lstStyle/>
          <a:p>
            <a:fld id="{DC3BB032-4020-48F4-953B-341806DC4A2B}" type="slidenum">
              <a:rPr lang="en-US" smtClean="0"/>
              <a:t>45</a:t>
            </a:fld>
            <a:endParaRPr lang="en-US"/>
          </a:p>
        </p:txBody>
      </p:sp>
    </p:spTree>
    <p:extLst>
      <p:ext uri="{BB962C8B-B14F-4D97-AF65-F5344CB8AC3E}">
        <p14:creationId xmlns:p14="http://schemas.microsoft.com/office/powerpoint/2010/main" val="4171624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106"/>
          <a:stretch/>
        </p:blipFill>
        <p:spPr>
          <a:xfrm>
            <a:off x="1698946" y="2524460"/>
            <a:ext cx="3405340" cy="3599385"/>
          </a:xfrm>
          <a:prstGeom prst="rect">
            <a:avLst/>
          </a:prstGeom>
        </p:spPr>
      </p:pic>
      <p:sp>
        <p:nvSpPr>
          <p:cNvPr id="2" name="Title 1"/>
          <p:cNvSpPr>
            <a:spLocks noGrp="1"/>
          </p:cNvSpPr>
          <p:nvPr>
            <p:ph type="title" idx="4294967295"/>
          </p:nvPr>
        </p:nvSpPr>
        <p:spPr>
          <a:xfrm>
            <a:off x="319881" y="7927"/>
            <a:ext cx="11292681" cy="912949"/>
          </a:xfrm>
        </p:spPr>
        <p:txBody>
          <a:bodyPr>
            <a:noAutofit/>
          </a:bodyPr>
          <a:lstStyle/>
          <a:p>
            <a:r>
              <a:rPr lang="en-US" sz="2800" dirty="0">
                <a:ea typeface="Comic Sans MS" charset="0"/>
              </a:rPr>
              <a:t>3 ways simple sugars (monosaccharides) differ from each other</a:t>
            </a:r>
          </a:p>
        </p:txBody>
      </p:sp>
      <p:sp>
        <p:nvSpPr>
          <p:cNvPr id="6" name="Rectangle 5"/>
          <p:cNvSpPr/>
          <p:nvPr/>
        </p:nvSpPr>
        <p:spPr>
          <a:xfrm>
            <a:off x="1550160" y="2238117"/>
            <a:ext cx="2530508" cy="616836"/>
          </a:xfrm>
          <a:prstGeom prst="rect">
            <a:avLst/>
          </a:prstGeom>
        </p:spPr>
        <p:txBody>
          <a:bodyPr wrap="square">
            <a:spAutoFit/>
          </a:bodyPr>
          <a:lstStyle/>
          <a:p>
            <a:pPr defTabSz="883832"/>
            <a:r>
              <a:rPr lang="en-US" sz="1704" b="1" dirty="0">
                <a:solidFill>
                  <a:prstClr val="black"/>
                </a:solidFill>
                <a:latin typeface="Arial" panose="020B0604020202020204" pitchFamily="34" charset="0"/>
                <a:ea typeface="Comic Sans MS" charset="0"/>
                <a:cs typeface="Arial" panose="020B0604020202020204" pitchFamily="34" charset="0"/>
              </a:rPr>
              <a:t>Aldose: Carbonyl group is located on </a:t>
            </a:r>
            <a:r>
              <a:rPr lang="en-US" sz="1704" b="1" dirty="0">
                <a:solidFill>
                  <a:srgbClr val="FF0000"/>
                </a:solidFill>
                <a:latin typeface="Arial" panose="020B0604020202020204" pitchFamily="34" charset="0"/>
                <a:ea typeface="Comic Sans MS" charset="0"/>
                <a:cs typeface="Arial" panose="020B0604020202020204" pitchFamily="34" charset="0"/>
              </a:rPr>
              <a:t>C</a:t>
            </a:r>
            <a:r>
              <a:rPr lang="en-US" sz="1704" b="1" baseline="-25000" dirty="0">
                <a:solidFill>
                  <a:srgbClr val="FF0000"/>
                </a:solidFill>
                <a:latin typeface="Arial" panose="020B0604020202020204" pitchFamily="34" charset="0"/>
                <a:ea typeface="Comic Sans MS" charset="0"/>
                <a:cs typeface="Arial" panose="020B0604020202020204" pitchFamily="34" charset="0"/>
              </a:rPr>
              <a:t>1</a:t>
            </a:r>
            <a:endParaRPr lang="en-US" sz="1704" baseline="-25000" dirty="0">
              <a:solidFill>
                <a:srgbClr val="FF0000"/>
              </a:solidFill>
              <a:latin typeface="Arial" panose="020B0604020202020204" pitchFamily="34" charset="0"/>
            </a:endParaRPr>
          </a:p>
        </p:txBody>
      </p:sp>
      <p:sp>
        <p:nvSpPr>
          <p:cNvPr id="8" name="Rectangle 7">
            <a:extLst>
              <a:ext uri="{FF2B5EF4-FFF2-40B4-BE49-F238E27FC236}">
                <a16:creationId xmlns:a16="http://schemas.microsoft.com/office/drawing/2014/main" id="{2B8CB9BC-A2D3-44CA-AEF8-0EC0F5895B45}"/>
              </a:ext>
            </a:extLst>
          </p:cNvPr>
          <p:cNvSpPr/>
          <p:nvPr/>
        </p:nvSpPr>
        <p:spPr>
          <a:xfrm>
            <a:off x="1287863" y="816877"/>
            <a:ext cx="4555010" cy="1355499"/>
          </a:xfrm>
          <a:prstGeom prst="rect">
            <a:avLst/>
          </a:prstGeom>
        </p:spPr>
        <p:txBody>
          <a:bodyPr wrap="square">
            <a:spAutoFit/>
          </a:bodyPr>
          <a:lstStyle/>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11" name="TextBox 10">
            <a:extLst>
              <a:ext uri="{FF2B5EF4-FFF2-40B4-BE49-F238E27FC236}">
                <a16:creationId xmlns:a16="http://schemas.microsoft.com/office/drawing/2014/main" id="{D51C8BE8-C132-4F5F-B5EA-F14271ADA5D4}"/>
              </a:ext>
            </a:extLst>
          </p:cNvPr>
          <p:cNvSpPr txBox="1"/>
          <p:nvPr/>
        </p:nvSpPr>
        <p:spPr>
          <a:xfrm>
            <a:off x="950555" y="6062121"/>
            <a:ext cx="2987708" cy="879087"/>
          </a:xfrm>
          <a:prstGeom prst="rect">
            <a:avLst/>
          </a:prstGeom>
          <a:noFill/>
        </p:spPr>
        <p:txBody>
          <a:bodyPr wrap="square" rtlCol="0">
            <a:spAutoFit/>
          </a:bodyPr>
          <a:lstStyle/>
          <a:p>
            <a:pPr defTabSz="883832"/>
            <a:r>
              <a:rPr lang="en-US" sz="1704" dirty="0">
                <a:solidFill>
                  <a:prstClr val="black"/>
                </a:solidFill>
                <a:latin typeface="Arial" panose="020B0604020202020204" pitchFamily="34" charset="0"/>
              </a:rPr>
              <a:t>Numbering carbons:</a:t>
            </a:r>
          </a:p>
          <a:p>
            <a:pPr defTabSz="883832"/>
            <a:r>
              <a:rPr lang="en-US" sz="1704" dirty="0">
                <a:solidFill>
                  <a:prstClr val="black"/>
                </a:solidFill>
                <a:latin typeface="Arial" panose="020B0604020202020204" pitchFamily="34" charset="0"/>
              </a:rPr>
              <a:t>Carbon 1 is at the end closest to the C=O group.</a:t>
            </a:r>
          </a:p>
        </p:txBody>
      </p:sp>
      <p:sp>
        <p:nvSpPr>
          <p:cNvPr id="12" name="TextBox 11">
            <a:extLst>
              <a:ext uri="{FF2B5EF4-FFF2-40B4-BE49-F238E27FC236}">
                <a16:creationId xmlns:a16="http://schemas.microsoft.com/office/drawing/2014/main" id="{670C1136-BDE9-42BB-B0D1-59FCE21C9B06}"/>
              </a:ext>
            </a:extLst>
          </p:cNvPr>
          <p:cNvSpPr txBox="1"/>
          <p:nvPr/>
        </p:nvSpPr>
        <p:spPr>
          <a:xfrm>
            <a:off x="3928323" y="5956825"/>
            <a:ext cx="1845370" cy="616836"/>
          </a:xfrm>
          <a:prstGeom prst="rect">
            <a:avLst/>
          </a:prstGeom>
          <a:noFill/>
        </p:spPr>
        <p:txBody>
          <a:bodyPr wrap="square" rtlCol="0">
            <a:spAutoFit/>
          </a:bodyPr>
          <a:lstStyle/>
          <a:p>
            <a:pPr defTabSz="883832"/>
            <a:r>
              <a:rPr lang="en-US" sz="1704" i="1" dirty="0">
                <a:solidFill>
                  <a:srgbClr val="00B0F0"/>
                </a:solidFill>
                <a:latin typeface="Arial" panose="020B0604020202020204" pitchFamily="34" charset="0"/>
              </a:rPr>
              <a:t>What carbon is the carbonyl?</a:t>
            </a:r>
          </a:p>
        </p:txBody>
      </p:sp>
      <mc:AlternateContent xmlns:mc="http://schemas.openxmlformats.org/markup-compatibility/2006" xmlns:p14="http://schemas.microsoft.com/office/powerpoint/2010/main">
        <mc:Choice Requires="p14">
          <p:contentPart p14:bwMode="auto" r:id="rId4">
            <p14:nvContentPartPr>
              <p14:cNvPr id="46" name="Ink 45">
                <a:extLst>
                  <a:ext uri="{FF2B5EF4-FFF2-40B4-BE49-F238E27FC236}">
                    <a16:creationId xmlns:a16="http://schemas.microsoft.com/office/drawing/2014/main" id="{86A1EC28-561A-4539-B793-91E6E9B96D36}"/>
                  </a:ext>
                </a:extLst>
              </p14:cNvPr>
              <p14:cNvContentPartPr/>
              <p14:nvPr/>
            </p14:nvContentPartPr>
            <p14:xfrm>
              <a:off x="6118403" y="5829224"/>
              <a:ext cx="29575" cy="9047"/>
            </p14:xfrm>
          </p:contentPart>
        </mc:Choice>
        <mc:Fallback xmlns="">
          <p:pic>
            <p:nvPicPr>
              <p:cNvPr id="46" name="Ink 45">
                <a:extLst>
                  <a:ext uri="{FF2B5EF4-FFF2-40B4-BE49-F238E27FC236}">
                    <a16:creationId xmlns:a16="http://schemas.microsoft.com/office/drawing/2014/main" id="{86A1EC28-561A-4539-B793-91E6E9B96D36}"/>
                  </a:ext>
                </a:extLst>
              </p:cNvPr>
              <p:cNvPicPr/>
              <p:nvPr/>
            </p:nvPicPr>
            <p:blipFill>
              <a:blip r:embed="rId5"/>
              <a:stretch>
                <a:fillRect/>
              </a:stretch>
            </p:blipFill>
            <p:spPr>
              <a:xfrm>
                <a:off x="6109386" y="5820177"/>
                <a:ext cx="47248" cy="267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a16="http://schemas.microsoft.com/office/drawing/2014/main" id="{D06BACCE-A559-4AF1-9B3A-26FD9659236A}"/>
                  </a:ext>
                </a:extLst>
              </p14:cNvPr>
              <p14:cNvContentPartPr/>
              <p14:nvPr/>
            </p14:nvContentPartPr>
            <p14:xfrm>
              <a:off x="8400613" y="5875152"/>
              <a:ext cx="14615" cy="5568"/>
            </p14:xfrm>
          </p:contentPart>
        </mc:Choice>
        <mc:Fallback xmlns="">
          <p:pic>
            <p:nvPicPr>
              <p:cNvPr id="47" name="Ink 46">
                <a:extLst>
                  <a:ext uri="{FF2B5EF4-FFF2-40B4-BE49-F238E27FC236}">
                    <a16:creationId xmlns:a16="http://schemas.microsoft.com/office/drawing/2014/main" id="{D06BACCE-A559-4AF1-9B3A-26FD9659236A}"/>
                  </a:ext>
                </a:extLst>
              </p:cNvPr>
              <p:cNvPicPr/>
              <p:nvPr/>
            </p:nvPicPr>
            <p:blipFill>
              <a:blip r:embed="rId7"/>
              <a:stretch>
                <a:fillRect/>
              </a:stretch>
            </p:blipFill>
            <p:spPr>
              <a:xfrm>
                <a:off x="8391479" y="5866452"/>
                <a:ext cx="32518" cy="22620"/>
              </a:xfrm>
              <a:prstGeom prst="rect">
                <a:avLst/>
              </a:prstGeom>
            </p:spPr>
          </p:pic>
        </mc:Fallback>
      </mc:AlternateContent>
      <p:pic>
        <p:nvPicPr>
          <p:cNvPr id="13" name="Picture 12">
            <a:extLst>
              <a:ext uri="{FF2B5EF4-FFF2-40B4-BE49-F238E27FC236}">
                <a16:creationId xmlns:a16="http://schemas.microsoft.com/office/drawing/2014/main" id="{35E3F219-13E0-4E6B-851E-B10A0199A3B2}"/>
              </a:ext>
            </a:extLst>
          </p:cNvPr>
          <p:cNvPicPr>
            <a:picLocks noChangeAspect="1"/>
          </p:cNvPicPr>
          <p:nvPr/>
        </p:nvPicPr>
        <p:blipFill rotWithShape="1">
          <a:blip r:embed="rId8"/>
          <a:srcRect l="13703" t="11025" r="8555" b="-158"/>
          <a:stretch/>
        </p:blipFill>
        <p:spPr>
          <a:xfrm>
            <a:off x="6753580" y="2277292"/>
            <a:ext cx="4555010" cy="4199534"/>
          </a:xfrm>
          <a:prstGeom prst="rect">
            <a:avLst/>
          </a:prstGeom>
        </p:spPr>
      </p:pic>
      <p:sp>
        <p:nvSpPr>
          <p:cNvPr id="14" name="Rectangle 13">
            <a:extLst>
              <a:ext uri="{FF2B5EF4-FFF2-40B4-BE49-F238E27FC236}">
                <a16:creationId xmlns:a16="http://schemas.microsoft.com/office/drawing/2014/main" id="{8E934EB0-226C-49A2-98AE-98B97F65DD65}"/>
              </a:ext>
            </a:extLst>
          </p:cNvPr>
          <p:cNvSpPr/>
          <p:nvPr/>
        </p:nvSpPr>
        <p:spPr>
          <a:xfrm>
            <a:off x="6860331" y="903890"/>
            <a:ext cx="4573671"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3" name="Date Placeholder 2">
            <a:extLst>
              <a:ext uri="{FF2B5EF4-FFF2-40B4-BE49-F238E27FC236}">
                <a16:creationId xmlns:a16="http://schemas.microsoft.com/office/drawing/2014/main" id="{415F0B10-6C79-C8C8-A95A-B3B5B948A8AC}"/>
              </a:ext>
            </a:extLst>
          </p:cNvPr>
          <p:cNvSpPr>
            <a:spLocks noGrp="1"/>
          </p:cNvSpPr>
          <p:nvPr>
            <p:ph type="dt" sz="half" idx="10"/>
          </p:nvPr>
        </p:nvSpPr>
        <p:spPr/>
        <p:txBody>
          <a:bodyPr/>
          <a:lstStyle/>
          <a:p>
            <a:fld id="{D8455746-224A-4C22-A9B8-1EEBAD3DA8F0}" type="datetime1">
              <a:rPr lang="en-US" smtClean="0"/>
              <a:t>1/24/2025</a:t>
            </a:fld>
            <a:endParaRPr lang="en-US"/>
          </a:p>
        </p:txBody>
      </p:sp>
      <p:sp>
        <p:nvSpPr>
          <p:cNvPr id="5" name="Footer Placeholder 4">
            <a:extLst>
              <a:ext uri="{FF2B5EF4-FFF2-40B4-BE49-F238E27FC236}">
                <a16:creationId xmlns:a16="http://schemas.microsoft.com/office/drawing/2014/main" id="{F99E8FE5-63E2-5CE4-7E4C-22A455B95074}"/>
              </a:ext>
            </a:extLst>
          </p:cNvPr>
          <p:cNvSpPr>
            <a:spLocks noGrp="1"/>
          </p:cNvSpPr>
          <p:nvPr>
            <p:ph type="ftr" sz="quarter" idx="11"/>
          </p:nvPr>
        </p:nvSpPr>
        <p:spPr/>
        <p:txBody>
          <a:bodyPr/>
          <a:lstStyle/>
          <a:p>
            <a:r>
              <a:rPr lang="en-US"/>
              <a:t>Drugs and Disease S2025 - Lecture 2</a:t>
            </a:r>
          </a:p>
        </p:txBody>
      </p:sp>
      <p:sp>
        <p:nvSpPr>
          <p:cNvPr id="7" name="Slide Number Placeholder 6">
            <a:extLst>
              <a:ext uri="{FF2B5EF4-FFF2-40B4-BE49-F238E27FC236}">
                <a16:creationId xmlns:a16="http://schemas.microsoft.com/office/drawing/2014/main" id="{8B3139F4-4046-639F-C0D6-C82AD4123EAE}"/>
              </a:ext>
            </a:extLst>
          </p:cNvPr>
          <p:cNvSpPr>
            <a:spLocks noGrp="1"/>
          </p:cNvSpPr>
          <p:nvPr>
            <p:ph type="sldNum" sz="quarter" idx="12"/>
          </p:nvPr>
        </p:nvSpPr>
        <p:spPr/>
        <p:txBody>
          <a:bodyPr/>
          <a:lstStyle/>
          <a:p>
            <a:fld id="{DC3BB032-4020-48F4-953B-341806DC4A2B}" type="slidenum">
              <a:rPr lang="en-US" smtClean="0"/>
              <a:t>46</a:t>
            </a:fld>
            <a:endParaRPr lang="en-US"/>
          </a:p>
        </p:txBody>
      </p:sp>
    </p:spTree>
    <p:extLst>
      <p:ext uri="{BB962C8B-B14F-4D97-AF65-F5344CB8AC3E}">
        <p14:creationId xmlns:p14="http://schemas.microsoft.com/office/powerpoint/2010/main" val="433695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84AD3B8-9B3F-B7AD-508B-D9D6827E5D72}"/>
              </a:ext>
            </a:extLst>
          </p:cNvPr>
          <p:cNvGrpSpPr/>
          <p:nvPr/>
        </p:nvGrpSpPr>
        <p:grpSpPr>
          <a:xfrm>
            <a:off x="4711104" y="701050"/>
            <a:ext cx="7177878" cy="2968128"/>
            <a:chOff x="2880054" y="553558"/>
            <a:chExt cx="6739956" cy="2787043"/>
          </a:xfrm>
        </p:grpSpPr>
        <p:pic>
          <p:nvPicPr>
            <p:cNvPr id="5" name="Picture 4" descr="05_02_sugar_hydroxyl-L">
              <a:extLst>
                <a:ext uri="{FF2B5EF4-FFF2-40B4-BE49-F238E27FC236}">
                  <a16:creationId xmlns:a16="http://schemas.microsoft.com/office/drawing/2014/main" id="{8C6F730C-C8AE-4459-984A-56919B0E26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9" r="52942" b="3598"/>
            <a:stretch/>
          </p:blipFill>
          <p:spPr bwMode="auto">
            <a:xfrm>
              <a:off x="4568687" y="631793"/>
              <a:ext cx="1505162"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Object 5">
              <a:extLst>
                <a:ext uri="{FF2B5EF4-FFF2-40B4-BE49-F238E27FC236}">
                  <a16:creationId xmlns:a16="http://schemas.microsoft.com/office/drawing/2014/main" id="{FE523792-95D6-4F03-B495-7043BC7F1623}"/>
                </a:ext>
              </a:extLst>
            </p:cNvPr>
            <p:cNvGraphicFramePr>
              <a:graphicFrameLocks noChangeAspect="1"/>
            </p:cNvGraphicFramePr>
            <p:nvPr/>
          </p:nvGraphicFramePr>
          <p:xfrm>
            <a:off x="2880054" y="676587"/>
            <a:ext cx="1495689" cy="2601261"/>
          </p:xfrm>
          <a:graphic>
            <a:graphicData uri="http://schemas.openxmlformats.org/presentationml/2006/ole">
              <mc:AlternateContent xmlns:mc="http://schemas.openxmlformats.org/markup-compatibility/2006">
                <mc:Choice xmlns:v="urn:schemas-microsoft-com:vml" Requires="v">
                  <p:oleObj name="MDLDrawObject Class" r:id="rId4" imgW="1589695" imgH="2762119" progId="MDLDrawOLE.MDLDrawObject.1">
                    <p:embed/>
                  </p:oleObj>
                </mc:Choice>
                <mc:Fallback>
                  <p:oleObj name="MDLDrawObject Class" r:id="rId4" imgW="1589695" imgH="2762119" progId="MDLDrawOLE.MDLDrawObject.1">
                    <p:embed/>
                    <p:pic>
                      <p:nvPicPr>
                        <p:cNvPr id="6" name="Object 5">
                          <a:extLst>
                            <a:ext uri="{FF2B5EF4-FFF2-40B4-BE49-F238E27FC236}">
                              <a16:creationId xmlns:a16="http://schemas.microsoft.com/office/drawing/2014/main" id="{FE523792-95D6-4F03-B495-7043BC7F1623}"/>
                            </a:ext>
                          </a:extLst>
                        </p:cNvPr>
                        <p:cNvPicPr/>
                        <p:nvPr/>
                      </p:nvPicPr>
                      <p:blipFill>
                        <a:blip r:embed="rId5"/>
                        <a:stretch>
                          <a:fillRect/>
                        </a:stretch>
                      </p:blipFill>
                      <p:spPr>
                        <a:xfrm>
                          <a:off x="2880054" y="676587"/>
                          <a:ext cx="1495689" cy="2601261"/>
                        </a:xfrm>
                        <a:prstGeom prst="rect">
                          <a:avLst/>
                        </a:prstGeom>
                      </p:spPr>
                    </p:pic>
                  </p:oleObj>
                </mc:Fallback>
              </mc:AlternateContent>
            </a:graphicData>
          </a:graphic>
        </p:graphicFrame>
        <p:pic>
          <p:nvPicPr>
            <p:cNvPr id="7" name="Picture 4" descr="05_02_sugar_hydroxyl-L">
              <a:extLst>
                <a:ext uri="{FF2B5EF4-FFF2-40B4-BE49-F238E27FC236}">
                  <a16:creationId xmlns:a16="http://schemas.microsoft.com/office/drawing/2014/main" id="{A3FB58DB-B1BA-4B18-87E7-E603CC4626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411" t="1717" r="67" b="1881"/>
            <a:stretch/>
          </p:blipFill>
          <p:spPr bwMode="auto">
            <a:xfrm>
              <a:off x="8238045" y="553558"/>
              <a:ext cx="1381965"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Object 7">
              <a:extLst>
                <a:ext uri="{FF2B5EF4-FFF2-40B4-BE49-F238E27FC236}">
                  <a16:creationId xmlns:a16="http://schemas.microsoft.com/office/drawing/2014/main" id="{C31EF96A-B40B-4BA3-A458-59B06E63E7FB}"/>
                </a:ext>
              </a:extLst>
            </p:cNvPr>
            <p:cNvGraphicFramePr>
              <a:graphicFrameLocks noChangeAspect="1"/>
            </p:cNvGraphicFramePr>
            <p:nvPr/>
          </p:nvGraphicFramePr>
          <p:xfrm>
            <a:off x="6648786" y="606332"/>
            <a:ext cx="1505162" cy="2617383"/>
          </p:xfrm>
          <a:graphic>
            <a:graphicData uri="http://schemas.openxmlformats.org/presentationml/2006/ole">
              <mc:AlternateContent xmlns:mc="http://schemas.openxmlformats.org/markup-compatibility/2006">
                <mc:Choice xmlns:v="urn:schemas-microsoft-com:vml" Requires="v">
                  <p:oleObj name="MDLDrawObject Class" r:id="rId6" imgW="1599559" imgH="2781037" progId="MDLDrawOLE.MDLDrawObject.1">
                    <p:embed/>
                  </p:oleObj>
                </mc:Choice>
                <mc:Fallback>
                  <p:oleObj name="MDLDrawObject Class" r:id="rId6" imgW="1599559" imgH="2781037" progId="MDLDrawOLE.MDLDrawObject.1">
                    <p:embed/>
                    <p:pic>
                      <p:nvPicPr>
                        <p:cNvPr id="8" name="Object 7">
                          <a:extLst>
                            <a:ext uri="{FF2B5EF4-FFF2-40B4-BE49-F238E27FC236}">
                              <a16:creationId xmlns:a16="http://schemas.microsoft.com/office/drawing/2014/main" id="{C31EF96A-B40B-4BA3-A458-59B06E63E7FB}"/>
                            </a:ext>
                          </a:extLst>
                        </p:cNvPr>
                        <p:cNvPicPr/>
                        <p:nvPr/>
                      </p:nvPicPr>
                      <p:blipFill>
                        <a:blip r:embed="rId7"/>
                        <a:stretch>
                          <a:fillRect/>
                        </a:stretch>
                      </p:blipFill>
                      <p:spPr>
                        <a:xfrm>
                          <a:off x="6648786" y="606332"/>
                          <a:ext cx="1505162" cy="2617383"/>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5060381F-B450-4A8A-A192-B0E5376935CA}"/>
              </a:ext>
            </a:extLst>
          </p:cNvPr>
          <p:cNvGraphicFramePr>
            <a:graphicFrameLocks noChangeAspect="1"/>
          </p:cNvGraphicFramePr>
          <p:nvPr/>
        </p:nvGraphicFramePr>
        <p:xfrm>
          <a:off x="6078733" y="3770285"/>
          <a:ext cx="5511421" cy="2748813"/>
        </p:xfrm>
        <a:graphic>
          <a:graphicData uri="http://schemas.openxmlformats.org/presentationml/2006/ole">
            <mc:AlternateContent xmlns:mc="http://schemas.openxmlformats.org/markup-compatibility/2006">
              <mc:Choice xmlns:v="urn:schemas-microsoft-com:vml" Requires="v">
                <p:oleObj name="MDLDrawObject Class" r:id="rId8" imgW="9648252" imgH="4810059" progId="MDLDrawOLE.MDLDrawObject.1">
                  <p:embed/>
                </p:oleObj>
              </mc:Choice>
              <mc:Fallback>
                <p:oleObj name="MDLDrawObject Class" r:id="rId8" imgW="9648252" imgH="4810059" progId="MDLDrawOLE.MDLDrawObject.1">
                  <p:embed/>
                  <p:pic>
                    <p:nvPicPr>
                      <p:cNvPr id="9" name="Object 8">
                        <a:extLst>
                          <a:ext uri="{FF2B5EF4-FFF2-40B4-BE49-F238E27FC236}">
                            <a16:creationId xmlns:a16="http://schemas.microsoft.com/office/drawing/2014/main" id="{5060381F-B450-4A8A-A192-B0E5376935CA}"/>
                          </a:ext>
                        </a:extLst>
                      </p:cNvPr>
                      <p:cNvPicPr/>
                      <p:nvPr/>
                    </p:nvPicPr>
                    <p:blipFill>
                      <a:blip r:embed="rId9"/>
                      <a:stretch>
                        <a:fillRect/>
                      </a:stretch>
                    </p:blipFill>
                    <p:spPr>
                      <a:xfrm>
                        <a:off x="6078733" y="3770285"/>
                        <a:ext cx="5511421" cy="274881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934AA9C-6881-4010-8D35-A8B8ADDACAF5}"/>
              </a:ext>
            </a:extLst>
          </p:cNvPr>
          <p:cNvSpPr txBox="1"/>
          <p:nvPr/>
        </p:nvSpPr>
        <p:spPr>
          <a:xfrm>
            <a:off x="3984993" y="6135337"/>
            <a:ext cx="1857880" cy="1039708"/>
          </a:xfrm>
          <a:prstGeom prst="rect">
            <a:avLst/>
          </a:prstGeom>
          <a:noFill/>
        </p:spPr>
        <p:txBody>
          <a:bodyPr wrap="square" rtlCol="0">
            <a:spAutoFit/>
          </a:bodyPr>
          <a:lstStyle/>
          <a:p>
            <a:r>
              <a:rPr lang="en-US" sz="2052" dirty="0">
                <a:latin typeface="Arial" panose="020B0604020202020204" pitchFamily="34" charset="0"/>
              </a:rPr>
              <a:t>Enzyme specific for a-glucose</a:t>
            </a:r>
          </a:p>
        </p:txBody>
      </p:sp>
      <p:cxnSp>
        <p:nvCxnSpPr>
          <p:cNvPr id="15" name="Straight Arrow Connector 14">
            <a:extLst>
              <a:ext uri="{FF2B5EF4-FFF2-40B4-BE49-F238E27FC236}">
                <a16:creationId xmlns:a16="http://schemas.microsoft.com/office/drawing/2014/main" id="{5AE45F64-1D27-4754-AC28-83B50797176C}"/>
              </a:ext>
            </a:extLst>
          </p:cNvPr>
          <p:cNvCxnSpPr>
            <a:cxnSpLocks/>
            <a:stCxn id="13" idx="3"/>
          </p:cNvCxnSpPr>
          <p:nvPr/>
        </p:nvCxnSpPr>
        <p:spPr>
          <a:xfrm flipV="1">
            <a:off x="5842873" y="5985397"/>
            <a:ext cx="1086597" cy="66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DD4292-601A-CD96-A0F4-36AC81BC34C2}"/>
              </a:ext>
            </a:extLst>
          </p:cNvPr>
          <p:cNvSpPr/>
          <p:nvPr/>
        </p:nvSpPr>
        <p:spPr>
          <a:xfrm>
            <a:off x="204935" y="2408237"/>
            <a:ext cx="3029638" cy="4513415"/>
          </a:xfrm>
          <a:prstGeom prst="rect">
            <a:avLst/>
          </a:prstGeom>
        </p:spPr>
        <p:txBody>
          <a:bodyPr wrap="square">
            <a:spAutoFit/>
          </a:bodyPr>
          <a:lstStyle/>
          <a:p>
            <a:pPr defTabSz="883832"/>
            <a:r>
              <a:rPr lang="en-US" sz="2000" dirty="0">
                <a:solidFill>
                  <a:prstClr val="black"/>
                </a:solidFill>
                <a:latin typeface="Arial" panose="020B0604020202020204" pitchFamily="34" charset="0"/>
                <a:ea typeface="Comic Sans MS" charset="0"/>
                <a:cs typeface="Comic Sans MS" charset="0"/>
              </a:rPr>
              <a:t>Both have the same chemical formula C</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H</a:t>
            </a:r>
            <a:r>
              <a:rPr lang="en-US" sz="2000" baseline="-25000" dirty="0">
                <a:solidFill>
                  <a:prstClr val="black"/>
                </a:solidFill>
                <a:latin typeface="Arial" panose="020B0604020202020204" pitchFamily="34" charset="0"/>
                <a:ea typeface="Comic Sans MS" charset="0"/>
                <a:cs typeface="Comic Sans MS" charset="0"/>
              </a:rPr>
              <a:t>12</a:t>
            </a:r>
            <a:r>
              <a:rPr lang="en-US" sz="2000" dirty="0">
                <a:solidFill>
                  <a:prstClr val="black"/>
                </a:solidFill>
                <a:latin typeface="Arial" panose="020B0604020202020204" pitchFamily="34" charset="0"/>
                <a:ea typeface="Comic Sans MS" charset="0"/>
                <a:cs typeface="Comic Sans MS" charset="0"/>
              </a:rPr>
              <a:t>O</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 Both are aldose sugars with 6 carbons. </a:t>
            </a:r>
          </a:p>
          <a:p>
            <a:pPr defTabSz="883832"/>
            <a:r>
              <a:rPr lang="en-US" sz="2000" dirty="0">
                <a:solidFill>
                  <a:prstClr val="black"/>
                </a:solidFill>
                <a:latin typeface="Arial" panose="020B0604020202020204" pitchFamily="34" charset="0"/>
                <a:ea typeface="Comic Sans MS" charset="0"/>
                <a:cs typeface="Comic Sans MS" charset="0"/>
              </a:rPr>
              <a:t>Yet their functions are different.</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Glucose can be used for energy immediately.</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Galactose has to be converted to glucose before it can be used for energy.</a:t>
            </a:r>
          </a:p>
        </p:txBody>
      </p:sp>
      <p:sp>
        <p:nvSpPr>
          <p:cNvPr id="12" name="Rectangle 11">
            <a:extLst>
              <a:ext uri="{FF2B5EF4-FFF2-40B4-BE49-F238E27FC236}">
                <a16:creationId xmlns:a16="http://schemas.microsoft.com/office/drawing/2014/main" id="{A982FE18-9B80-3B9E-BADD-ED1A83B156F5}"/>
              </a:ext>
            </a:extLst>
          </p:cNvPr>
          <p:cNvSpPr/>
          <p:nvPr/>
        </p:nvSpPr>
        <p:spPr>
          <a:xfrm>
            <a:off x="209367" y="924998"/>
            <a:ext cx="4494760"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2. Number of carbons</a:t>
            </a:r>
          </a:p>
          <a:p>
            <a:pPr defTabSz="883832"/>
            <a:r>
              <a:rPr lang="en-US" sz="2052" b="1" dirty="0">
                <a:solidFill>
                  <a:srgbClr val="002060"/>
                </a:solidFill>
                <a:latin typeface="Arial" panose="020B0604020202020204" pitchFamily="34" charset="0"/>
                <a:ea typeface="Comic Sans MS" charset="0"/>
                <a:cs typeface="Comic Sans MS" charset="0"/>
              </a:rPr>
              <a:t>3. Spatial arrangement of atoms (the position of the OH groups)</a:t>
            </a:r>
          </a:p>
        </p:txBody>
      </p:sp>
      <p:sp>
        <p:nvSpPr>
          <p:cNvPr id="14" name="Title 1">
            <a:extLst>
              <a:ext uri="{FF2B5EF4-FFF2-40B4-BE49-F238E27FC236}">
                <a16:creationId xmlns:a16="http://schemas.microsoft.com/office/drawing/2014/main" id="{D1DBC3D6-E87E-C905-AC79-CA8ADF93B5E5}"/>
              </a:ext>
            </a:extLst>
          </p:cNvPr>
          <p:cNvSpPr txBox="1">
            <a:spLocks/>
          </p:cNvSpPr>
          <p:nvPr/>
        </p:nvSpPr>
        <p:spPr>
          <a:xfrm>
            <a:off x="319881" y="103348"/>
            <a:ext cx="11887200" cy="91295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a:lstStyle>
          <a:p>
            <a:r>
              <a:rPr lang="en-US" sz="2800" dirty="0">
                <a:latin typeface="Arial" panose="020B0604020202020204" pitchFamily="34" charset="0"/>
                <a:ea typeface="Comic Sans MS" charset="0"/>
              </a:rPr>
              <a:t>3 ways simple sugars (monosaccharides) differ from each other</a:t>
            </a:r>
          </a:p>
        </p:txBody>
      </p:sp>
      <p:sp>
        <p:nvSpPr>
          <p:cNvPr id="17" name="TextBox 16">
            <a:extLst>
              <a:ext uri="{FF2B5EF4-FFF2-40B4-BE49-F238E27FC236}">
                <a16:creationId xmlns:a16="http://schemas.microsoft.com/office/drawing/2014/main" id="{7AA0A602-06B2-A62E-0297-76D6C067852E}"/>
              </a:ext>
            </a:extLst>
          </p:cNvPr>
          <p:cNvSpPr txBox="1"/>
          <p:nvPr/>
        </p:nvSpPr>
        <p:spPr>
          <a:xfrm>
            <a:off x="3189308" y="3439906"/>
            <a:ext cx="3029638" cy="2554545"/>
          </a:xfrm>
          <a:prstGeom prst="rect">
            <a:avLst/>
          </a:prstGeom>
          <a:noFill/>
        </p:spPr>
        <p:txBody>
          <a:bodyPr wrap="square">
            <a:spAutoFit/>
          </a:bodyPr>
          <a:lstStyle/>
          <a:p>
            <a:r>
              <a:rPr lang="en-US" sz="2000" dirty="0">
                <a:latin typeface="Arial" panose="020B0604020202020204" pitchFamily="34" charset="0"/>
              </a:rPr>
              <a:t>They have different interactions with enzymes due to the different chirality at carbon 4.</a:t>
            </a:r>
          </a:p>
          <a:p>
            <a:pPr marL="365189" indent="-365189">
              <a:buFont typeface="Arial" panose="020B0604020202020204" pitchFamily="34" charset="0"/>
              <a:buChar char="•"/>
            </a:pPr>
            <a:r>
              <a:rPr lang="en-US" sz="2000" dirty="0">
                <a:latin typeface="Arial" panose="020B0604020202020204" pitchFamily="34" charset="0"/>
              </a:rPr>
              <a:t>OH is down in glucose</a:t>
            </a:r>
          </a:p>
          <a:p>
            <a:pPr marL="365189" indent="-365189">
              <a:buFont typeface="Arial" panose="020B0604020202020204" pitchFamily="34" charset="0"/>
              <a:buChar char="•"/>
            </a:pPr>
            <a:r>
              <a:rPr lang="en-US" sz="2000" dirty="0">
                <a:latin typeface="Arial" panose="020B0604020202020204" pitchFamily="34" charset="0"/>
              </a:rPr>
              <a:t>OH is up in galactose</a:t>
            </a:r>
          </a:p>
        </p:txBody>
      </p:sp>
      <p:sp>
        <p:nvSpPr>
          <p:cNvPr id="2" name="Date Placeholder 1">
            <a:extLst>
              <a:ext uri="{FF2B5EF4-FFF2-40B4-BE49-F238E27FC236}">
                <a16:creationId xmlns:a16="http://schemas.microsoft.com/office/drawing/2014/main" id="{5B524810-977B-6137-C31E-6DC1B096F423}"/>
              </a:ext>
            </a:extLst>
          </p:cNvPr>
          <p:cNvSpPr>
            <a:spLocks noGrp="1"/>
          </p:cNvSpPr>
          <p:nvPr>
            <p:ph type="dt" sz="half" idx="10"/>
          </p:nvPr>
        </p:nvSpPr>
        <p:spPr/>
        <p:txBody>
          <a:bodyPr/>
          <a:lstStyle/>
          <a:p>
            <a:fld id="{8B90DFC2-40F4-47BB-9416-B2CB4816BC94}" type="datetime1">
              <a:rPr lang="en-US" smtClean="0"/>
              <a:t>1/24/2025</a:t>
            </a:fld>
            <a:endParaRPr lang="en-US"/>
          </a:p>
        </p:txBody>
      </p:sp>
      <p:sp>
        <p:nvSpPr>
          <p:cNvPr id="3" name="Footer Placeholder 2">
            <a:extLst>
              <a:ext uri="{FF2B5EF4-FFF2-40B4-BE49-F238E27FC236}">
                <a16:creationId xmlns:a16="http://schemas.microsoft.com/office/drawing/2014/main" id="{8EBA7F24-A41D-2FC4-611B-37D7AB2A3B54}"/>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D8B4A7E3-04B6-AD62-DBF5-7F9BBAE6D2B6}"/>
              </a:ext>
            </a:extLst>
          </p:cNvPr>
          <p:cNvSpPr>
            <a:spLocks noGrp="1"/>
          </p:cNvSpPr>
          <p:nvPr>
            <p:ph type="sldNum" sz="quarter" idx="12"/>
          </p:nvPr>
        </p:nvSpPr>
        <p:spPr/>
        <p:txBody>
          <a:bodyPr/>
          <a:lstStyle/>
          <a:p>
            <a:fld id="{DC3BB032-4020-48F4-953B-341806DC4A2B}" type="slidenum">
              <a:rPr lang="en-US" smtClean="0"/>
              <a:t>47</a:t>
            </a:fld>
            <a:endParaRPr lang="en-US"/>
          </a:p>
        </p:txBody>
      </p:sp>
    </p:spTree>
    <p:extLst>
      <p:ext uri="{BB962C8B-B14F-4D97-AF65-F5344CB8AC3E}">
        <p14:creationId xmlns:p14="http://schemas.microsoft.com/office/powerpoint/2010/main" val="182387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54DC2D-DC1D-4961-BB84-BEB04A48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38" y="522120"/>
            <a:ext cx="9096573" cy="3814382"/>
          </a:xfrm>
          <a:prstGeom prst="rect">
            <a:avLst/>
          </a:prstGeom>
        </p:spPr>
      </p:pic>
      <p:sp>
        <p:nvSpPr>
          <p:cNvPr id="2" name="Rectangle 1"/>
          <p:cNvSpPr/>
          <p:nvPr/>
        </p:nvSpPr>
        <p:spPr>
          <a:xfrm>
            <a:off x="129566" y="4323704"/>
            <a:ext cx="10295338" cy="2554545"/>
          </a:xfrm>
          <a:prstGeom prst="rect">
            <a:avLst/>
          </a:prstGeom>
        </p:spPr>
        <p:txBody>
          <a:bodyPr wrap="square">
            <a:spAutoFit/>
          </a:bodyPr>
          <a:lstStyle/>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In aqueous solution, a hydroxyl group reacts with the aldehyde or ketone group on the same molecule, closing the molecule into a ring, with a bridging oxygen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It is usually the 2</a:t>
            </a:r>
            <a:r>
              <a:rPr lang="en-US" sz="2000" baseline="30000" dirty="0">
                <a:solidFill>
                  <a:prstClr val="black"/>
                </a:solidFill>
                <a:latin typeface="Arial" panose="020B0604020202020204" pitchFamily="34" charset="0"/>
                <a:ea typeface="Comic Sans MS" charset="0"/>
                <a:cs typeface="Arial" panose="020B0604020202020204" pitchFamily="34" charset="0"/>
              </a:rPr>
              <a:t>nd</a:t>
            </a:r>
            <a:r>
              <a:rPr lang="en-US" sz="2000" dirty="0">
                <a:solidFill>
                  <a:prstClr val="black"/>
                </a:solidFill>
                <a:latin typeface="Arial" panose="020B0604020202020204" pitchFamily="34" charset="0"/>
                <a:ea typeface="Comic Sans MS" charset="0"/>
                <a:cs typeface="Arial" panose="020B0604020202020204" pitchFamily="34" charset="0"/>
              </a:rPr>
              <a:t> to last -OH group, i.e. C5 in glucose, C4 in ribose.</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Stable ring sizes are 5 atoms or 6 atoms</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No atoms are lost or gained in this reaction.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carbonyl carbon becomes chiral and is called the </a:t>
            </a:r>
            <a:r>
              <a:rPr lang="en-US" sz="2000" b="1" i="1" dirty="0">
                <a:solidFill>
                  <a:srgbClr val="C00000"/>
                </a:solidFill>
                <a:latin typeface="Arial" panose="020B0604020202020204" pitchFamily="34" charset="0"/>
                <a:ea typeface="Comic Sans MS" charset="0"/>
                <a:cs typeface="Arial" panose="020B0604020202020204" pitchFamily="34" charset="0"/>
              </a:rPr>
              <a:t>anomeric carbon</a:t>
            </a:r>
            <a:r>
              <a:rPr lang="en-US" sz="2000" b="1" dirty="0">
                <a:solidFill>
                  <a:prstClr val="black"/>
                </a:solidFill>
                <a:latin typeface="Arial" panose="020B0604020202020204" pitchFamily="34" charset="0"/>
                <a:ea typeface="Comic Sans MS" charset="0"/>
                <a:cs typeface="Arial" panose="020B0604020202020204" pitchFamily="34" charset="0"/>
              </a:rPr>
              <a:t>.</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rings with different chirality at C1 are different:</a:t>
            </a:r>
          </a:p>
          <a:p>
            <a:pPr defTabSz="883832"/>
            <a:r>
              <a:rPr lang="en-US" sz="2000" dirty="0">
                <a:solidFill>
                  <a:prstClr val="black"/>
                </a:solidFill>
                <a:latin typeface="Arial" panose="020B0604020202020204" pitchFamily="34" charset="0"/>
                <a:ea typeface="Comic Sans MS" charset="0"/>
                <a:cs typeface="Arial" panose="020B0604020202020204" pitchFamily="34" charset="0"/>
              </a:rPr>
              <a:t>	 </a:t>
            </a:r>
            <a:r>
              <a:rPr lang="en-US" sz="2000" dirty="0">
                <a:solidFill>
                  <a:prstClr val="black"/>
                </a:solidFill>
                <a:latin typeface="Symbol" panose="05050102010706020507" pitchFamily="18" charset="2"/>
                <a:ea typeface="Comic Sans MS" charset="0"/>
                <a:cs typeface="Arial" panose="020B0604020202020204" pitchFamily="34" charset="0"/>
              </a:rPr>
              <a:t>a</a:t>
            </a:r>
            <a:r>
              <a:rPr lang="en-US" sz="2000" dirty="0">
                <a:solidFill>
                  <a:prstClr val="black"/>
                </a:solidFill>
                <a:latin typeface="Arial" panose="020B0604020202020204" pitchFamily="34" charset="0"/>
                <a:ea typeface="Comic Sans MS" charset="0"/>
                <a:cs typeface="Arial" panose="020B0604020202020204" pitchFamily="34" charset="0"/>
              </a:rPr>
              <a:t> (new OH is down), </a:t>
            </a:r>
            <a:r>
              <a:rPr lang="en-US" sz="2000" dirty="0">
                <a:solidFill>
                  <a:prstClr val="black"/>
                </a:solidFill>
                <a:latin typeface="Symbol" panose="05050102010706020507" pitchFamily="18" charset="2"/>
                <a:ea typeface="Comic Sans MS" charset="0"/>
                <a:cs typeface="Arial" panose="020B0604020202020204" pitchFamily="34" charset="0"/>
              </a:rPr>
              <a:t>b</a:t>
            </a:r>
            <a:r>
              <a:rPr lang="en-US" sz="2000" dirty="0">
                <a:solidFill>
                  <a:prstClr val="black"/>
                </a:solidFill>
                <a:latin typeface="Arial" panose="020B0604020202020204" pitchFamily="34" charset="0"/>
                <a:ea typeface="Comic Sans MS" charset="0"/>
                <a:cs typeface="Arial" panose="020B0604020202020204" pitchFamily="34" charset="0"/>
              </a:rPr>
              <a:t> (new OH is up)      </a:t>
            </a:r>
            <a:r>
              <a:rPr lang="en-US" sz="2000" i="1" dirty="0">
                <a:solidFill>
                  <a:prstClr val="black"/>
                </a:solidFill>
                <a:latin typeface="Arial" panose="020B0604020202020204" pitchFamily="34" charset="0"/>
                <a:ea typeface="Comic Sans MS" charset="0"/>
                <a:cs typeface="Arial" panose="020B0604020202020204" pitchFamily="34" charset="0"/>
              </a:rPr>
              <a:t>“(ants are down, birds are up)”</a:t>
            </a:r>
          </a:p>
        </p:txBody>
      </p:sp>
      <p:sp>
        <p:nvSpPr>
          <p:cNvPr id="5" name="Rectangle 4"/>
          <p:cNvSpPr/>
          <p:nvPr/>
        </p:nvSpPr>
        <p:spPr>
          <a:xfrm>
            <a:off x="6094525" y="2424091"/>
            <a:ext cx="2664512" cy="338234"/>
          </a:xfrm>
          <a:prstGeom prst="rect">
            <a:avLst/>
          </a:prstGeom>
        </p:spPr>
        <p:txBody>
          <a:bodyPr wrap="none">
            <a:spAutoFit/>
          </a:bodyPr>
          <a:lstStyle/>
          <a:p>
            <a:pPr defTabSz="883832"/>
            <a:r>
              <a:rPr lang="en-US" sz="1598" b="1" dirty="0">
                <a:solidFill>
                  <a:srgbClr val="FF0000"/>
                </a:solidFill>
                <a:latin typeface="Arial" panose="020B0604020202020204" pitchFamily="34" charset="0"/>
                <a:ea typeface="Comic Sans MS" charset="0"/>
                <a:cs typeface="Arial" panose="020B0604020202020204" pitchFamily="34" charset="0"/>
              </a:rPr>
              <a:t>C1 = “Anomeric Carbon” </a:t>
            </a:r>
          </a:p>
        </p:txBody>
      </p:sp>
      <p:sp>
        <p:nvSpPr>
          <p:cNvPr id="6" name="TextBox 5">
            <a:extLst>
              <a:ext uri="{FF2B5EF4-FFF2-40B4-BE49-F238E27FC236}">
                <a16:creationId xmlns:a16="http://schemas.microsoft.com/office/drawing/2014/main" id="{5CA69A1C-73E8-4C23-B791-3679EF42285D}"/>
              </a:ext>
            </a:extLst>
          </p:cNvPr>
          <p:cNvSpPr txBox="1"/>
          <p:nvPr/>
        </p:nvSpPr>
        <p:spPr>
          <a:xfrm>
            <a:off x="4006301" y="120961"/>
            <a:ext cx="5925020" cy="523220"/>
          </a:xfrm>
          <a:prstGeom prst="rect">
            <a:avLst/>
          </a:prstGeom>
          <a:noFill/>
        </p:spPr>
        <p:txBody>
          <a:bodyPr wrap="none" rtlCol="0">
            <a:spAutoFit/>
          </a:bodyPr>
          <a:lstStyle/>
          <a:p>
            <a:pPr defTabSz="883832"/>
            <a:r>
              <a:rPr lang="en-US" sz="2800" dirty="0">
                <a:solidFill>
                  <a:prstClr val="black"/>
                </a:solidFill>
                <a:latin typeface="Arial" panose="020B0604020202020204" pitchFamily="34" charset="0"/>
              </a:rPr>
              <a:t>Ring formation in Monosaccharides:</a:t>
            </a:r>
          </a:p>
        </p:txBody>
      </p:sp>
      <p:cxnSp>
        <p:nvCxnSpPr>
          <p:cNvPr id="9" name="Straight Arrow Connector 8">
            <a:extLst>
              <a:ext uri="{FF2B5EF4-FFF2-40B4-BE49-F238E27FC236}">
                <a16:creationId xmlns:a16="http://schemas.microsoft.com/office/drawing/2014/main" id="{A19C4983-4A99-4C4D-95F1-08BC28B3D6ED}"/>
              </a:ext>
            </a:extLst>
          </p:cNvPr>
          <p:cNvCxnSpPr>
            <a:cxnSpLocks/>
          </p:cNvCxnSpPr>
          <p:nvPr/>
        </p:nvCxnSpPr>
        <p:spPr>
          <a:xfrm flipV="1">
            <a:off x="7670478" y="1638716"/>
            <a:ext cx="121412" cy="71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AAE1728-B78E-42ED-9683-61014FBE13B0}"/>
              </a:ext>
            </a:extLst>
          </p:cNvPr>
          <p:cNvCxnSpPr>
            <a:cxnSpLocks/>
          </p:cNvCxnSpPr>
          <p:nvPr/>
        </p:nvCxnSpPr>
        <p:spPr>
          <a:xfrm>
            <a:off x="7642821" y="2771568"/>
            <a:ext cx="125515" cy="6707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9D87AAA-5F0C-4DB9-9081-A975659AA52B}"/>
              </a:ext>
            </a:extLst>
          </p:cNvPr>
          <p:cNvPicPr>
            <a:picLocks noChangeAspect="1"/>
          </p:cNvPicPr>
          <p:nvPr/>
        </p:nvPicPr>
        <p:blipFill rotWithShape="1">
          <a:blip r:embed="rId4"/>
          <a:srcRect r="8370"/>
          <a:stretch/>
        </p:blipFill>
        <p:spPr>
          <a:xfrm>
            <a:off x="10453041" y="4315723"/>
            <a:ext cx="2373419" cy="1295104"/>
          </a:xfrm>
          <a:prstGeom prst="rect">
            <a:avLst/>
          </a:prstGeom>
        </p:spPr>
      </p:pic>
      <p:pic>
        <p:nvPicPr>
          <p:cNvPr id="8" name="Picture 7">
            <a:extLst>
              <a:ext uri="{FF2B5EF4-FFF2-40B4-BE49-F238E27FC236}">
                <a16:creationId xmlns:a16="http://schemas.microsoft.com/office/drawing/2014/main" id="{8725557A-1DED-4DCE-B432-65027E61B3FA}"/>
              </a:ext>
            </a:extLst>
          </p:cNvPr>
          <p:cNvPicPr>
            <a:picLocks noChangeAspect="1"/>
          </p:cNvPicPr>
          <p:nvPr/>
        </p:nvPicPr>
        <p:blipFill rotWithShape="1">
          <a:blip r:embed="rId5"/>
          <a:srcRect l="35285" t="20118" b="16350"/>
          <a:stretch/>
        </p:blipFill>
        <p:spPr>
          <a:xfrm>
            <a:off x="10607399" y="351235"/>
            <a:ext cx="1844683" cy="1279566"/>
          </a:xfrm>
          <a:prstGeom prst="rect">
            <a:avLst/>
          </a:prstGeom>
        </p:spPr>
      </p:pic>
      <p:sp>
        <p:nvSpPr>
          <p:cNvPr id="3" name="Date Placeholder 2">
            <a:extLst>
              <a:ext uri="{FF2B5EF4-FFF2-40B4-BE49-F238E27FC236}">
                <a16:creationId xmlns:a16="http://schemas.microsoft.com/office/drawing/2014/main" id="{6161D0D3-DD0D-3EB2-4521-E05B11526E75}"/>
              </a:ext>
            </a:extLst>
          </p:cNvPr>
          <p:cNvSpPr>
            <a:spLocks noGrp="1"/>
          </p:cNvSpPr>
          <p:nvPr>
            <p:ph type="dt" sz="half" idx="10"/>
          </p:nvPr>
        </p:nvSpPr>
        <p:spPr/>
        <p:txBody>
          <a:bodyPr/>
          <a:lstStyle/>
          <a:p>
            <a:fld id="{F1F16300-3716-40E3-B9EC-B9D610D75651}" type="datetime1">
              <a:rPr lang="en-US" smtClean="0"/>
              <a:t>1/24/2025</a:t>
            </a:fld>
            <a:endParaRPr lang="en-US"/>
          </a:p>
        </p:txBody>
      </p:sp>
      <p:sp>
        <p:nvSpPr>
          <p:cNvPr id="4" name="Footer Placeholder 3">
            <a:extLst>
              <a:ext uri="{FF2B5EF4-FFF2-40B4-BE49-F238E27FC236}">
                <a16:creationId xmlns:a16="http://schemas.microsoft.com/office/drawing/2014/main" id="{C89F7721-1B3A-4944-8D11-F5496C753387}"/>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C76727EF-12BB-3AF9-A20F-A54490301CBD}"/>
              </a:ext>
            </a:extLst>
          </p:cNvPr>
          <p:cNvSpPr>
            <a:spLocks noGrp="1"/>
          </p:cNvSpPr>
          <p:nvPr>
            <p:ph type="sldNum" sz="quarter" idx="12"/>
          </p:nvPr>
        </p:nvSpPr>
        <p:spPr/>
        <p:txBody>
          <a:bodyPr/>
          <a:lstStyle/>
          <a:p>
            <a:fld id="{DC3BB032-4020-48F4-953B-341806DC4A2B}" type="slidenum">
              <a:rPr lang="en-US" smtClean="0"/>
              <a:t>48</a:t>
            </a:fld>
            <a:endParaRPr lang="en-US"/>
          </a:p>
        </p:txBody>
      </p:sp>
    </p:spTree>
    <p:extLst>
      <p:ext uri="{BB962C8B-B14F-4D97-AF65-F5344CB8AC3E}">
        <p14:creationId xmlns:p14="http://schemas.microsoft.com/office/powerpoint/2010/main" val="2898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AB3F7-F2AE-49A2-9F93-A8FF2AC9F8BA}"/>
              </a:ext>
            </a:extLst>
          </p:cNvPr>
          <p:cNvSpPr txBox="1"/>
          <p:nvPr/>
        </p:nvSpPr>
        <p:spPr>
          <a:xfrm>
            <a:off x="2220403" y="2083346"/>
            <a:ext cx="3423909" cy="568104"/>
          </a:xfrm>
          <a:prstGeom prst="rect">
            <a:avLst/>
          </a:prstGeom>
          <a:noFill/>
        </p:spPr>
        <p:txBody>
          <a:bodyPr wrap="square" rtlCol="0">
            <a:spAutoFit/>
          </a:bodyPr>
          <a:lstStyle/>
          <a:p>
            <a:pPr defTabSz="883832"/>
            <a:endParaRPr lang="en-US" sz="1546" dirty="0">
              <a:solidFill>
                <a:prstClr val="black"/>
              </a:solidFill>
              <a:latin typeface="Arial" panose="020B0604020202020204" pitchFamily="34" charset="0"/>
            </a:endParaRPr>
          </a:p>
          <a:p>
            <a:pPr defTabSz="883832"/>
            <a:endParaRPr lang="en-US" sz="1546"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071F1D76-0B23-446D-BBE6-74C6BD22E79B}"/>
              </a:ext>
            </a:extLst>
          </p:cNvPr>
          <p:cNvSpPr txBox="1"/>
          <p:nvPr/>
        </p:nvSpPr>
        <p:spPr>
          <a:xfrm>
            <a:off x="405755" y="452262"/>
            <a:ext cx="2639065" cy="420115"/>
          </a:xfrm>
          <a:prstGeom prst="rect">
            <a:avLst/>
          </a:prstGeom>
          <a:noFill/>
        </p:spPr>
        <p:txBody>
          <a:bodyPr wrap="square" rtlCol="0">
            <a:spAutoFit/>
          </a:bodyPr>
          <a:lstStyle/>
          <a:p>
            <a:pPr defTabSz="883832"/>
            <a:r>
              <a:rPr lang="en-US" sz="2130" dirty="0">
                <a:solidFill>
                  <a:srgbClr val="00B0F0"/>
                </a:solidFill>
                <a:latin typeface="Arial" panose="020B0604020202020204" pitchFamily="34" charset="0"/>
              </a:rPr>
              <a:t>Example Problem:</a:t>
            </a:r>
          </a:p>
        </p:txBody>
      </p:sp>
      <p:graphicFrame>
        <p:nvGraphicFramePr>
          <p:cNvPr id="10" name="Object 9">
            <a:extLst>
              <a:ext uri="{FF2B5EF4-FFF2-40B4-BE49-F238E27FC236}">
                <a16:creationId xmlns:a16="http://schemas.microsoft.com/office/drawing/2014/main" id="{C61369DC-B936-431A-B64C-0793ED848425}"/>
              </a:ext>
            </a:extLst>
          </p:cNvPr>
          <p:cNvGraphicFramePr>
            <a:graphicFrameLocks noChangeAspect="1"/>
          </p:cNvGraphicFramePr>
          <p:nvPr/>
        </p:nvGraphicFramePr>
        <p:xfrm>
          <a:off x="7817777" y="650155"/>
          <a:ext cx="2283139" cy="3545835"/>
        </p:xfrm>
        <a:graphic>
          <a:graphicData uri="http://schemas.openxmlformats.org/presentationml/2006/ole">
            <mc:AlternateContent xmlns:mc="http://schemas.openxmlformats.org/markup-compatibility/2006">
              <mc:Choice xmlns:v="urn:schemas-microsoft-com:vml" Requires="v">
                <p:oleObj name="MDLDrawObject Class" r:id="rId2" imgW="1313895" imgH="2037693" progId="MDLDrawOLE.MDLDrawObject.1">
                  <p:embed/>
                </p:oleObj>
              </mc:Choice>
              <mc:Fallback>
                <p:oleObj name="MDLDrawObject Class" r:id="rId2" imgW="1313895" imgH="2037693" progId="MDLDrawOLE.MDLDrawObject.1">
                  <p:embed/>
                  <p:pic>
                    <p:nvPicPr>
                      <p:cNvPr id="10" name="Object 9">
                        <a:extLst>
                          <a:ext uri="{FF2B5EF4-FFF2-40B4-BE49-F238E27FC236}">
                            <a16:creationId xmlns:a16="http://schemas.microsoft.com/office/drawing/2014/main" id="{C61369DC-B936-431A-B64C-0793ED848425}"/>
                          </a:ext>
                        </a:extLst>
                      </p:cNvPr>
                      <p:cNvPicPr/>
                      <p:nvPr/>
                    </p:nvPicPr>
                    <p:blipFill>
                      <a:blip r:embed="rId3"/>
                      <a:stretch>
                        <a:fillRect/>
                      </a:stretch>
                    </p:blipFill>
                    <p:spPr>
                      <a:xfrm>
                        <a:off x="7817777" y="650155"/>
                        <a:ext cx="2283139" cy="354583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2356A9F-ACD9-42C6-BEF7-10C238DDD2C5}"/>
              </a:ext>
            </a:extLst>
          </p:cNvPr>
          <p:cNvSpPr/>
          <p:nvPr/>
        </p:nvSpPr>
        <p:spPr>
          <a:xfrm>
            <a:off x="892662" y="961193"/>
            <a:ext cx="6348193" cy="3250249"/>
          </a:xfrm>
          <a:prstGeom prst="rect">
            <a:avLst/>
          </a:prstGeom>
        </p:spPr>
        <p:txBody>
          <a:bodyPr wrap="square">
            <a:spAutoFit/>
          </a:bodyPr>
          <a:lstStyle/>
          <a:p>
            <a:pPr defTabSz="883832"/>
            <a:r>
              <a:rPr lang="en-US" sz="2052" dirty="0">
                <a:solidFill>
                  <a:prstClr val="black"/>
                </a:solidFill>
                <a:latin typeface="Arial" panose="020B0604020202020204" pitchFamily="34" charset="0"/>
              </a:rPr>
              <a:t>The linear form of ribose, a 5 carbon aldose is shown on the right. This sugar is found in RNA (ribonucleic acid).</a:t>
            </a:r>
          </a:p>
          <a:p>
            <a:pPr defTabSz="883832"/>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Number the carbons.</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Which carbons are chiral? Mark them with a *.</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Draw the cyclic form of </a:t>
            </a:r>
            <a:r>
              <a:rPr lang="en-US" sz="2052" dirty="0">
                <a:solidFill>
                  <a:prstClr val="black"/>
                </a:solidFill>
                <a:latin typeface="Symbol" panose="05050102010706020507" pitchFamily="18" charset="2"/>
              </a:rPr>
              <a:t>a</a:t>
            </a:r>
            <a:r>
              <a:rPr lang="en-US" sz="2052" dirty="0">
                <a:solidFill>
                  <a:prstClr val="black"/>
                </a:solidFill>
                <a:latin typeface="Arial" panose="020B0604020202020204" pitchFamily="34" charset="0"/>
              </a:rPr>
              <a:t>-ribose</a:t>
            </a:r>
          </a:p>
          <a:p>
            <a:pPr marL="331437" indent="-331437" defTabSz="883832">
              <a:buFont typeface="+mj-lt"/>
              <a:buAutoNum type="arabicPeriod"/>
            </a:pPr>
            <a:endParaRPr lang="en-US" sz="2052" dirty="0">
              <a:solidFill>
                <a:prstClr val="black"/>
              </a:solidFill>
              <a:latin typeface="Arial" panose="020B0604020202020204" pitchFamily="34" charset="0"/>
            </a:endParaRPr>
          </a:p>
        </p:txBody>
      </p:sp>
      <p:sp>
        <p:nvSpPr>
          <p:cNvPr id="3" name="Date Placeholder 2">
            <a:extLst>
              <a:ext uri="{FF2B5EF4-FFF2-40B4-BE49-F238E27FC236}">
                <a16:creationId xmlns:a16="http://schemas.microsoft.com/office/drawing/2014/main" id="{C3A17D3E-0107-3234-D673-D52A4867068B}"/>
              </a:ext>
            </a:extLst>
          </p:cNvPr>
          <p:cNvSpPr>
            <a:spLocks noGrp="1"/>
          </p:cNvSpPr>
          <p:nvPr>
            <p:ph type="dt" sz="half" idx="10"/>
          </p:nvPr>
        </p:nvSpPr>
        <p:spPr/>
        <p:txBody>
          <a:bodyPr/>
          <a:lstStyle/>
          <a:p>
            <a:fld id="{01188B78-D25D-4D57-B2CF-B25B7B174745}" type="datetime1">
              <a:rPr lang="en-US" smtClean="0"/>
              <a:t>1/24/2025</a:t>
            </a:fld>
            <a:endParaRPr lang="en-US"/>
          </a:p>
        </p:txBody>
      </p:sp>
      <p:sp>
        <p:nvSpPr>
          <p:cNvPr id="4" name="Footer Placeholder 3">
            <a:extLst>
              <a:ext uri="{FF2B5EF4-FFF2-40B4-BE49-F238E27FC236}">
                <a16:creationId xmlns:a16="http://schemas.microsoft.com/office/drawing/2014/main" id="{0DCD90D3-CC22-97A4-3C57-577725683473}"/>
              </a:ext>
            </a:extLst>
          </p:cNvPr>
          <p:cNvSpPr>
            <a:spLocks noGrp="1"/>
          </p:cNvSpPr>
          <p:nvPr>
            <p:ph type="ftr" sz="quarter" idx="11"/>
          </p:nvPr>
        </p:nvSpPr>
        <p:spPr/>
        <p:txBody>
          <a:bodyPr/>
          <a:lstStyle/>
          <a:p>
            <a:r>
              <a:rPr lang="en-US"/>
              <a:t>Drugs and Disease S2025 - Lecture 2</a:t>
            </a:r>
          </a:p>
        </p:txBody>
      </p:sp>
      <p:sp>
        <p:nvSpPr>
          <p:cNvPr id="7" name="Slide Number Placeholder 6">
            <a:extLst>
              <a:ext uri="{FF2B5EF4-FFF2-40B4-BE49-F238E27FC236}">
                <a16:creationId xmlns:a16="http://schemas.microsoft.com/office/drawing/2014/main" id="{FC5D0648-3495-A784-2628-E9D9ED76B24A}"/>
              </a:ext>
            </a:extLst>
          </p:cNvPr>
          <p:cNvSpPr>
            <a:spLocks noGrp="1"/>
          </p:cNvSpPr>
          <p:nvPr>
            <p:ph type="sldNum" sz="quarter" idx="12"/>
          </p:nvPr>
        </p:nvSpPr>
        <p:spPr/>
        <p:txBody>
          <a:bodyPr/>
          <a:lstStyle/>
          <a:p>
            <a:fld id="{DC3BB032-4020-48F4-953B-341806DC4A2B}" type="slidenum">
              <a:rPr lang="en-US" smtClean="0"/>
              <a:t>49</a:t>
            </a:fld>
            <a:endParaRPr lang="en-US"/>
          </a:p>
        </p:txBody>
      </p:sp>
    </p:spTree>
    <p:extLst>
      <p:ext uri="{BB962C8B-B14F-4D97-AF65-F5344CB8AC3E}">
        <p14:creationId xmlns:p14="http://schemas.microsoft.com/office/powerpoint/2010/main" val="146023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3F85C4D-1476-C702-ECF5-CC2DF975D8B6}"/>
              </a:ext>
            </a:extLst>
          </p:cNvPr>
          <p:cNvSpPr txBox="1"/>
          <p:nvPr/>
        </p:nvSpPr>
        <p:spPr>
          <a:xfrm>
            <a:off x="89688" y="106804"/>
            <a:ext cx="12584013" cy="449034"/>
          </a:xfrm>
          <a:prstGeom prst="rect">
            <a:avLst/>
          </a:prstGeom>
          <a:noFill/>
        </p:spPr>
        <p:txBody>
          <a:bodyPr wrap="square">
            <a:spAutoFit/>
          </a:bodyPr>
          <a:lstStyle/>
          <a:p>
            <a:pPr marL="441564" indent="-441564">
              <a:buAutoNum type="arabicPeriod"/>
            </a:pPr>
            <a:r>
              <a:rPr lang="en-US" sz="2318" i="1" dirty="0">
                <a:solidFill>
                  <a:srgbClr val="00B0F0"/>
                </a:solidFill>
                <a:latin typeface="Arial" panose="020B0604020202020204" pitchFamily="34" charset="0"/>
                <a:cs typeface="Arial" panose="020B0604020202020204" pitchFamily="34" charset="0"/>
              </a:rPr>
              <a:t>Indicate which atoms could donate an H-bond and which could accept and H-bond</a:t>
            </a:r>
          </a:p>
        </p:txBody>
      </p:sp>
      <p:graphicFrame>
        <p:nvGraphicFramePr>
          <p:cNvPr id="12" name="Object 11">
            <a:extLst>
              <a:ext uri="{FF2B5EF4-FFF2-40B4-BE49-F238E27FC236}">
                <a16:creationId xmlns:a16="http://schemas.microsoft.com/office/drawing/2014/main" id="{3E60ACAE-3FE3-2481-4865-76EED6B64CF2}"/>
              </a:ext>
            </a:extLst>
          </p:cNvPr>
          <p:cNvGraphicFramePr>
            <a:graphicFrameLocks noChangeAspect="1"/>
          </p:cNvGraphicFramePr>
          <p:nvPr>
            <p:extLst>
              <p:ext uri="{D42A27DB-BD31-4B8C-83A1-F6EECF244321}">
                <p14:modId xmlns:p14="http://schemas.microsoft.com/office/powerpoint/2010/main" val="4182884580"/>
              </p:ext>
            </p:extLst>
          </p:nvPr>
        </p:nvGraphicFramePr>
        <p:xfrm>
          <a:off x="1157288" y="1144588"/>
          <a:ext cx="4852987" cy="4467225"/>
        </p:xfrm>
        <a:graphic>
          <a:graphicData uri="http://schemas.openxmlformats.org/presentationml/2006/ole">
            <mc:AlternateContent xmlns:mc="http://schemas.openxmlformats.org/markup-compatibility/2006">
              <mc:Choice xmlns:v="urn:schemas-microsoft-com:vml" Requires="v">
                <p:oleObj name="MDLDrawObject Class" r:id="rId2" imgW="2504687" imgH="2304524" progId="MDLDrawOLE.MDLDrawObject.1">
                  <p:embed/>
                </p:oleObj>
              </mc:Choice>
              <mc:Fallback>
                <p:oleObj name="MDLDrawObject Class" r:id="rId2" imgW="2504687" imgH="2304524" progId="MDLDrawOLE.MDLDrawObject.1">
                  <p:embed/>
                  <p:pic>
                    <p:nvPicPr>
                      <p:cNvPr id="12" name="Object 11">
                        <a:extLst>
                          <a:ext uri="{FF2B5EF4-FFF2-40B4-BE49-F238E27FC236}">
                            <a16:creationId xmlns:a16="http://schemas.microsoft.com/office/drawing/2014/main" id="{3E60ACAE-3FE3-2481-4865-76EED6B64CF2}"/>
                          </a:ext>
                        </a:extLst>
                      </p:cNvPr>
                      <p:cNvPicPr/>
                      <p:nvPr/>
                    </p:nvPicPr>
                    <p:blipFill>
                      <a:blip r:embed="rId3"/>
                      <a:stretch>
                        <a:fillRect/>
                      </a:stretch>
                    </p:blipFill>
                    <p:spPr>
                      <a:xfrm>
                        <a:off x="1157288" y="1144588"/>
                        <a:ext cx="4852987" cy="4467225"/>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D2037630-A532-18ED-5BE7-F55F03306B75}"/>
              </a:ext>
            </a:extLst>
          </p:cNvPr>
          <p:cNvGraphicFramePr>
            <a:graphicFrameLocks noGrp="1"/>
          </p:cNvGraphicFramePr>
          <p:nvPr>
            <p:extLst>
              <p:ext uri="{D42A27DB-BD31-4B8C-83A1-F6EECF244321}">
                <p14:modId xmlns:p14="http://schemas.microsoft.com/office/powerpoint/2010/main" val="1180455299"/>
              </p:ext>
            </p:extLst>
          </p:nvPr>
        </p:nvGraphicFramePr>
        <p:xfrm>
          <a:off x="6263481" y="1493837"/>
          <a:ext cx="6477000" cy="3605944"/>
        </p:xfrm>
        <a:graphic>
          <a:graphicData uri="http://schemas.openxmlformats.org/drawingml/2006/table">
            <a:tbl>
              <a:tblPr firstRow="1" bandRow="1">
                <a:tableStyleId>{5C22544A-7EE6-4342-B048-85BDC9FD1C3A}</a:tableStyleId>
              </a:tblPr>
              <a:tblGrid>
                <a:gridCol w="1487958">
                  <a:extLst>
                    <a:ext uri="{9D8B030D-6E8A-4147-A177-3AD203B41FA5}">
                      <a16:colId xmlns:a16="http://schemas.microsoft.com/office/drawing/2014/main" val="1673696238"/>
                    </a:ext>
                  </a:extLst>
                </a:gridCol>
                <a:gridCol w="1646074">
                  <a:extLst>
                    <a:ext uri="{9D8B030D-6E8A-4147-A177-3AD203B41FA5}">
                      <a16:colId xmlns:a16="http://schemas.microsoft.com/office/drawing/2014/main" val="3295196902"/>
                    </a:ext>
                  </a:extLst>
                </a:gridCol>
                <a:gridCol w="1723719">
                  <a:extLst>
                    <a:ext uri="{9D8B030D-6E8A-4147-A177-3AD203B41FA5}">
                      <a16:colId xmlns:a16="http://schemas.microsoft.com/office/drawing/2014/main" val="4124166193"/>
                    </a:ext>
                  </a:extLst>
                </a:gridCol>
                <a:gridCol w="1619249">
                  <a:extLst>
                    <a:ext uri="{9D8B030D-6E8A-4147-A177-3AD203B41FA5}">
                      <a16:colId xmlns:a16="http://schemas.microsoft.com/office/drawing/2014/main" val="3638380284"/>
                    </a:ext>
                  </a:extLst>
                </a:gridCol>
              </a:tblGrid>
              <a:tr h="450743">
                <a:tc>
                  <a:txBody>
                    <a:bodyPr/>
                    <a:lstStyle/>
                    <a:p>
                      <a:pPr algn="ctr"/>
                      <a:r>
                        <a:rPr lang="en-US" sz="1900" dirty="0">
                          <a:latin typeface="Arial" panose="020B0604020202020204" pitchFamily="34" charset="0"/>
                          <a:cs typeface="Arial" panose="020B0604020202020204" pitchFamily="34" charset="0"/>
                        </a:rPr>
                        <a:t>ATOM</a:t>
                      </a:r>
                    </a:p>
                  </a:txBody>
                  <a:tcPr marL="88309" marR="88309" marT="44154" marB="44154"/>
                </a:tc>
                <a:tc>
                  <a:txBody>
                    <a:bodyPr/>
                    <a:lstStyle/>
                    <a:p>
                      <a:pPr algn="ctr"/>
                      <a:r>
                        <a:rPr lang="en-US" sz="1900" dirty="0">
                          <a:latin typeface="Arial" panose="020B0604020202020204" pitchFamily="34" charset="0"/>
                          <a:cs typeface="Arial" panose="020B0604020202020204" pitchFamily="34" charset="0"/>
                        </a:rPr>
                        <a:t>Donor(D)?</a:t>
                      </a:r>
                    </a:p>
                  </a:txBody>
                  <a:tcPr marL="88309" marR="88309" marT="44154" marB="44154"/>
                </a:tc>
                <a:tc>
                  <a:txBody>
                    <a:bodyPr/>
                    <a:lstStyle/>
                    <a:p>
                      <a:pPr algn="ctr"/>
                      <a:r>
                        <a:rPr lang="en-US" sz="1900" dirty="0">
                          <a:latin typeface="Arial" panose="020B0604020202020204" pitchFamily="34" charset="0"/>
                          <a:cs typeface="Arial" panose="020B0604020202020204" pitchFamily="34" charset="0"/>
                        </a:rPr>
                        <a:t>Acceptor(A)?</a:t>
                      </a:r>
                    </a:p>
                  </a:txBody>
                  <a:tcPr marL="88309" marR="88309" marT="44154" marB="44154"/>
                </a:tc>
                <a:tc>
                  <a:txBody>
                    <a:bodyPr/>
                    <a:lstStyle/>
                    <a:p>
                      <a:pPr algn="ctr"/>
                      <a:r>
                        <a:rPr lang="en-US" sz="1900" dirty="0">
                          <a:latin typeface="Arial" panose="020B0604020202020204" pitchFamily="34" charset="0"/>
                          <a:cs typeface="Arial" panose="020B0604020202020204" pitchFamily="34" charset="0"/>
                        </a:rPr>
                        <a:t>Neither (N)</a:t>
                      </a:r>
                    </a:p>
                  </a:txBody>
                  <a:tcPr marL="88309" marR="88309" marT="44154" marB="44154"/>
                </a:tc>
                <a:extLst>
                  <a:ext uri="{0D108BD9-81ED-4DB2-BD59-A6C34878D82A}">
                    <a16:rowId xmlns:a16="http://schemas.microsoft.com/office/drawing/2014/main" val="1408376867"/>
                  </a:ext>
                </a:extLst>
              </a:tr>
              <a:tr h="450743">
                <a:tc>
                  <a:txBody>
                    <a:bodyPr/>
                    <a:lstStyle/>
                    <a:p>
                      <a:pPr algn="ctr"/>
                      <a:r>
                        <a:rPr lang="en-US" sz="1900" dirty="0">
                          <a:latin typeface="Arial" panose="020B0604020202020204" pitchFamily="34" charset="0"/>
                          <a:cs typeface="Arial" panose="020B0604020202020204" pitchFamily="34" charset="0"/>
                        </a:rPr>
                        <a:t>1 (F)</a:t>
                      </a:r>
                    </a:p>
                  </a:txBody>
                  <a:tcPr marL="88309" marR="88309" marT="44154" marB="44154"/>
                </a:tc>
                <a:tc>
                  <a:txBody>
                    <a:bodyPr/>
                    <a:lstStyle/>
                    <a:p>
                      <a:pPr algn="ctr"/>
                      <a:endParaRPr lang="en-US" sz="1900" dirty="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3978391519"/>
                  </a:ext>
                </a:extLst>
              </a:tr>
              <a:tr h="450743">
                <a:tc>
                  <a:txBody>
                    <a:bodyPr/>
                    <a:lstStyle/>
                    <a:p>
                      <a:pPr algn="ctr"/>
                      <a:r>
                        <a:rPr lang="en-US" sz="1900" dirty="0">
                          <a:latin typeface="Arial" panose="020B0604020202020204" pitchFamily="34" charset="0"/>
                          <a:cs typeface="Arial" panose="020B0604020202020204" pitchFamily="34" charset="0"/>
                        </a:rPr>
                        <a:t>2 (C</a:t>
                      </a:r>
                      <a:r>
                        <a:rPr lang="en-US" sz="1900" baseline="-25000" dirty="0">
                          <a:latin typeface="Arial" panose="020B0604020202020204" pitchFamily="34" charset="0"/>
                          <a:cs typeface="Arial" panose="020B0604020202020204" pitchFamily="34" charset="0"/>
                        </a:rPr>
                        <a:t>aro</a:t>
                      </a:r>
                      <a:r>
                        <a:rPr lang="en-US" sz="1900" dirty="0">
                          <a:latin typeface="Arial" panose="020B0604020202020204" pitchFamily="34" charset="0"/>
                          <a:cs typeface="Arial" panose="020B0604020202020204" pitchFamily="34" charset="0"/>
                        </a:rPr>
                        <a:t>-H)</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507803194"/>
                  </a:ext>
                </a:extLst>
              </a:tr>
              <a:tr h="450743">
                <a:tc>
                  <a:txBody>
                    <a:bodyPr/>
                    <a:lstStyle/>
                    <a:p>
                      <a:pPr algn="ctr"/>
                      <a:r>
                        <a:rPr lang="en-US" sz="1900" dirty="0">
                          <a:latin typeface="Arial" panose="020B0604020202020204" pitchFamily="34" charset="0"/>
                          <a:cs typeface="Arial" panose="020B0604020202020204" pitchFamily="34" charset="0"/>
                        </a:rPr>
                        <a:t>3 (N)</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2570825849"/>
                  </a:ext>
                </a:extLst>
              </a:tr>
              <a:tr h="450743">
                <a:tc>
                  <a:txBody>
                    <a:bodyPr/>
                    <a:lstStyle/>
                    <a:p>
                      <a:pPr algn="ctr"/>
                      <a:r>
                        <a:rPr lang="en-US" sz="1900" dirty="0">
                          <a:latin typeface="Arial" panose="020B0604020202020204" pitchFamily="34" charset="0"/>
                          <a:cs typeface="Arial" panose="020B0604020202020204" pitchFamily="34" charset="0"/>
                        </a:rPr>
                        <a:t>4 (-NH</a:t>
                      </a:r>
                      <a:r>
                        <a:rPr lang="en-US" sz="1900" baseline="-25000" dirty="0">
                          <a:latin typeface="Arial" panose="020B0604020202020204" pitchFamily="34" charset="0"/>
                          <a:cs typeface="Arial" panose="020B0604020202020204" pitchFamily="34" charset="0"/>
                        </a:rPr>
                        <a:t>2</a:t>
                      </a:r>
                      <a:r>
                        <a:rPr lang="en-US" sz="1900" dirty="0">
                          <a:latin typeface="Arial" panose="020B0604020202020204" pitchFamily="34" charset="0"/>
                          <a:cs typeface="Arial" panose="020B0604020202020204" pitchFamily="34" charset="0"/>
                        </a:rPr>
                        <a:t>)</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2585224971"/>
                  </a:ext>
                </a:extLst>
              </a:tr>
              <a:tr h="450743">
                <a:tc>
                  <a:txBody>
                    <a:bodyPr/>
                    <a:lstStyle/>
                    <a:p>
                      <a:pPr algn="ctr"/>
                      <a:r>
                        <a:rPr lang="en-US" sz="1900" dirty="0">
                          <a:latin typeface="Arial" panose="020B0604020202020204" pitchFamily="34" charset="0"/>
                          <a:cs typeface="Arial" panose="020B0604020202020204" pitchFamily="34" charset="0"/>
                        </a:rPr>
                        <a:t>5 (C=O)</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3268994919"/>
                  </a:ext>
                </a:extLst>
              </a:tr>
              <a:tr h="450743">
                <a:tc>
                  <a:txBody>
                    <a:bodyPr/>
                    <a:lstStyle/>
                    <a:p>
                      <a:pPr algn="ctr"/>
                      <a:r>
                        <a:rPr lang="en-US" sz="1900" dirty="0">
                          <a:latin typeface="Arial" panose="020B0604020202020204" pitchFamily="34" charset="0"/>
                          <a:cs typeface="Arial" panose="020B0604020202020204" pitchFamily="34" charset="0"/>
                        </a:rPr>
                        <a:t>6 (O)</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3356758278"/>
                  </a:ext>
                </a:extLst>
              </a:tr>
              <a:tr h="450743">
                <a:tc>
                  <a:txBody>
                    <a:bodyPr/>
                    <a:lstStyle/>
                    <a:p>
                      <a:pPr algn="ctr"/>
                      <a:r>
                        <a:rPr lang="en-US" sz="1900" dirty="0">
                          <a:latin typeface="Arial" panose="020B0604020202020204" pitchFamily="34" charset="0"/>
                          <a:cs typeface="Arial" panose="020B0604020202020204" pitchFamily="34" charset="0"/>
                        </a:rPr>
                        <a:t>7 (O-H)</a:t>
                      </a:r>
                    </a:p>
                  </a:txBody>
                  <a:tcPr marL="88309" marR="88309" marT="44154" marB="44154"/>
                </a:tc>
                <a:tc>
                  <a:txBody>
                    <a:bodyPr/>
                    <a:lstStyle/>
                    <a:p>
                      <a:pPr algn="ctr"/>
                      <a:endParaRPr lang="en-US" sz="190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dirty="0">
                        <a:latin typeface="Arial" panose="020B0604020202020204" pitchFamily="34" charset="0"/>
                        <a:cs typeface="Arial" panose="020B0604020202020204" pitchFamily="34" charset="0"/>
                      </a:endParaRPr>
                    </a:p>
                  </a:txBody>
                  <a:tcPr marL="88309" marR="88309" marT="44154" marB="44154"/>
                </a:tc>
                <a:tc>
                  <a:txBody>
                    <a:bodyPr/>
                    <a:lstStyle/>
                    <a:p>
                      <a:pPr algn="ctr"/>
                      <a:endParaRPr lang="en-US" sz="1900" dirty="0">
                        <a:latin typeface="Arial" panose="020B0604020202020204" pitchFamily="34" charset="0"/>
                        <a:cs typeface="Arial" panose="020B0604020202020204" pitchFamily="34" charset="0"/>
                      </a:endParaRPr>
                    </a:p>
                  </a:txBody>
                  <a:tcPr marL="88309" marR="88309" marT="44154" marB="44154"/>
                </a:tc>
                <a:extLst>
                  <a:ext uri="{0D108BD9-81ED-4DB2-BD59-A6C34878D82A}">
                    <a16:rowId xmlns:a16="http://schemas.microsoft.com/office/drawing/2014/main" val="1660419685"/>
                  </a:ext>
                </a:extLst>
              </a:tr>
            </a:tbl>
          </a:graphicData>
        </a:graphic>
      </p:graphicFrame>
      <p:sp>
        <p:nvSpPr>
          <p:cNvPr id="5" name="TextBox 4">
            <a:extLst>
              <a:ext uri="{FF2B5EF4-FFF2-40B4-BE49-F238E27FC236}">
                <a16:creationId xmlns:a16="http://schemas.microsoft.com/office/drawing/2014/main" id="{3BB596C5-ED28-D72B-2BA0-B621C41AD2EF}"/>
              </a:ext>
            </a:extLst>
          </p:cNvPr>
          <p:cNvSpPr txBox="1"/>
          <p:nvPr/>
        </p:nvSpPr>
        <p:spPr>
          <a:xfrm>
            <a:off x="236868" y="6197817"/>
            <a:ext cx="7626813" cy="686983"/>
          </a:xfrm>
          <a:prstGeom prst="rect">
            <a:avLst/>
          </a:prstGeom>
          <a:noFill/>
          <a:ln>
            <a:solidFill>
              <a:srgbClr val="C00000"/>
            </a:solidFill>
          </a:ln>
        </p:spPr>
        <p:txBody>
          <a:bodyPr wrap="square">
            <a:spAutoFit/>
          </a:bodyPr>
          <a:lstStyle/>
          <a:p>
            <a:pPr algn="l"/>
            <a:r>
              <a:rPr lang="en-US" sz="1932" b="1" dirty="0">
                <a:solidFill>
                  <a:srgbClr val="C00000"/>
                </a:solidFill>
                <a:latin typeface="Arial" panose="020B0604020202020204" pitchFamily="34" charset="0"/>
                <a:cs typeface="Arial" panose="020B0604020202020204" pitchFamily="34" charset="0"/>
              </a:rPr>
              <a:t>Can you?</a:t>
            </a:r>
          </a:p>
          <a:p>
            <a:pPr marL="441564" indent="-441564">
              <a:buFont typeface="Arial" panose="020B0604020202020204" pitchFamily="34" charset="0"/>
              <a:buChar char="•"/>
            </a:pPr>
            <a:r>
              <a:rPr lang="en-US" sz="1932" dirty="0">
                <a:latin typeface="Arial" panose="020B0604020202020204" pitchFamily="34" charset="0"/>
                <a:cs typeface="Arial" panose="020B0604020202020204" pitchFamily="34" charset="0"/>
              </a:rPr>
              <a:t>Identify groups that can donate or accept hydrogen bonds?</a:t>
            </a:r>
          </a:p>
        </p:txBody>
      </p:sp>
      <p:sp>
        <p:nvSpPr>
          <p:cNvPr id="6" name="Date Placeholder 5">
            <a:extLst>
              <a:ext uri="{FF2B5EF4-FFF2-40B4-BE49-F238E27FC236}">
                <a16:creationId xmlns:a16="http://schemas.microsoft.com/office/drawing/2014/main" id="{33C0990B-DB5F-B4F0-50D0-C502C4955A46}"/>
              </a:ext>
            </a:extLst>
          </p:cNvPr>
          <p:cNvSpPr>
            <a:spLocks noGrp="1"/>
          </p:cNvSpPr>
          <p:nvPr>
            <p:ph type="dt" sz="half" idx="10"/>
          </p:nvPr>
        </p:nvSpPr>
        <p:spPr/>
        <p:txBody>
          <a:bodyPr/>
          <a:lstStyle/>
          <a:p>
            <a:fld id="{D225D366-889C-4566-AA72-25DBA91DA680}" type="datetime1">
              <a:rPr lang="en-US" smtClean="0"/>
              <a:t>1/24/2025</a:t>
            </a:fld>
            <a:endParaRPr lang="en-US"/>
          </a:p>
        </p:txBody>
      </p:sp>
      <p:sp>
        <p:nvSpPr>
          <p:cNvPr id="7" name="Footer Placeholder 6">
            <a:extLst>
              <a:ext uri="{FF2B5EF4-FFF2-40B4-BE49-F238E27FC236}">
                <a16:creationId xmlns:a16="http://schemas.microsoft.com/office/drawing/2014/main" id="{C8BF5DD4-D6DC-BA77-3BEC-67079F4D361E}"/>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DC31FB47-CAD6-31D4-1783-87F808E061C7}"/>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3270526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0E2267C-A1C3-4DA7-85A2-1918F78C004C}"/>
              </a:ext>
            </a:extLst>
          </p:cNvPr>
          <p:cNvGraphicFramePr>
            <a:graphicFrameLocks noChangeAspect="1"/>
          </p:cNvGraphicFramePr>
          <p:nvPr/>
        </p:nvGraphicFramePr>
        <p:xfrm>
          <a:off x="1492560" y="2636837"/>
          <a:ext cx="10012937" cy="3759259"/>
        </p:xfrm>
        <a:graphic>
          <a:graphicData uri="http://schemas.openxmlformats.org/presentationml/2006/ole">
            <mc:AlternateContent xmlns:mc="http://schemas.openxmlformats.org/markup-compatibility/2006">
              <mc:Choice xmlns:v="urn:schemas-microsoft-com:vml" Requires="v">
                <p:oleObj name="MDLDrawObject Class" r:id="rId2" imgW="6409678" imgH="2389658" progId="MDLDrawOLE.MDLDrawObject.1">
                  <p:embed/>
                </p:oleObj>
              </mc:Choice>
              <mc:Fallback>
                <p:oleObj name="MDLDrawObject Class" r:id="rId2" imgW="6409678" imgH="2389658" progId="MDLDrawOLE.MDLDrawObject.1">
                  <p:embed/>
                  <p:pic>
                    <p:nvPicPr>
                      <p:cNvPr id="5" name="Object 4">
                        <a:extLst>
                          <a:ext uri="{FF2B5EF4-FFF2-40B4-BE49-F238E27FC236}">
                            <a16:creationId xmlns:a16="http://schemas.microsoft.com/office/drawing/2014/main" id="{60E2267C-A1C3-4DA7-85A2-1918F78C004C}"/>
                          </a:ext>
                        </a:extLst>
                      </p:cNvPr>
                      <p:cNvPicPr>
                        <a:picLocks noChangeAspect="1" noChangeArrowheads="1"/>
                      </p:cNvPicPr>
                      <p:nvPr/>
                    </p:nvPicPr>
                    <p:blipFill>
                      <a:blip r:embed="rId3"/>
                      <a:srcRect/>
                      <a:stretch>
                        <a:fillRect/>
                      </a:stretch>
                    </p:blipFill>
                    <p:spPr bwMode="auto">
                      <a:xfrm>
                        <a:off x="1492560" y="2636837"/>
                        <a:ext cx="10012937" cy="3759259"/>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37B9023-7E58-411C-82BA-C2AF3BE82244}"/>
              </a:ext>
            </a:extLst>
          </p:cNvPr>
          <p:cNvSpPr/>
          <p:nvPr/>
        </p:nvSpPr>
        <p:spPr>
          <a:xfrm>
            <a:off x="206431" y="637271"/>
            <a:ext cx="11332971" cy="2165978"/>
          </a:xfrm>
          <a:prstGeom prst="rect">
            <a:avLst/>
          </a:prstGeom>
        </p:spPr>
        <p:txBody>
          <a:bodyPr wrap="square">
            <a:spAutoFit/>
          </a:bodyPr>
          <a:lstStyle/>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Linkage of the anomeric carbon of one monosaccharide to the OH of another monosaccharide via a </a:t>
            </a:r>
            <a:r>
              <a:rPr lang="en-US" sz="1925" i="1" dirty="0">
                <a:latin typeface="Arial" panose="020B0604020202020204" pitchFamily="34" charset="0"/>
                <a:ea typeface="Times New Roman" panose="02020603050405020304" pitchFamily="18" charset="0"/>
                <a:cs typeface="Times New Roman" panose="02020603050405020304" pitchFamily="18" charset="0"/>
              </a:rPr>
              <a:t>condensation</a:t>
            </a:r>
            <a:r>
              <a:rPr lang="en-US" sz="1925" dirty="0">
                <a:latin typeface="Arial" panose="020B0604020202020204" pitchFamily="34" charset="0"/>
                <a:ea typeface="Times New Roman" panose="02020603050405020304" pitchFamily="18" charset="0"/>
                <a:cs typeface="Times New Roman" panose="02020603050405020304" pitchFamily="18" charset="0"/>
              </a:rPr>
              <a:t> reaction.</a:t>
            </a:r>
          </a:p>
          <a:p>
            <a:pPr marL="176623" indent="-176623"/>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The bond is termed a </a:t>
            </a:r>
            <a:r>
              <a:rPr lang="en-US" sz="1925" b="1" i="1" dirty="0">
                <a:latin typeface="Arial" panose="020B0604020202020204" pitchFamily="34" charset="0"/>
                <a:ea typeface="Times New Roman" panose="02020603050405020304" pitchFamily="18" charset="0"/>
                <a:cs typeface="Times New Roman" panose="02020603050405020304" pitchFamily="18" charset="0"/>
              </a:rPr>
              <a:t>glycosidic bond:</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The anomeric carbon is the site of attack by another -OH group.</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A water is released</a:t>
            </a:r>
          </a:p>
          <a:p>
            <a:pPr marL="176623"/>
            <a:r>
              <a:rPr lang="en-US" sz="1925" i="1"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Why is the anomeric carbon the preferred site for bond formation (nucleophilic attack)?</a:t>
            </a:r>
            <a:endParaRPr lang="en-US" sz="1925" dirty="0">
              <a:solidFill>
                <a:srgbClr val="00B0F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B90AB4-0603-47B1-9259-BFB6ECF48C7D}"/>
              </a:ext>
            </a:extLst>
          </p:cNvPr>
          <p:cNvSpPr txBox="1"/>
          <p:nvPr/>
        </p:nvSpPr>
        <p:spPr>
          <a:xfrm>
            <a:off x="5025500" y="136666"/>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7" name="TextBox 6">
            <a:extLst>
              <a:ext uri="{FF2B5EF4-FFF2-40B4-BE49-F238E27FC236}">
                <a16:creationId xmlns:a16="http://schemas.microsoft.com/office/drawing/2014/main" id="{F11F09E3-0B79-D888-BD4A-4A6216D883C3}"/>
              </a:ext>
            </a:extLst>
          </p:cNvPr>
          <p:cNvSpPr txBox="1"/>
          <p:nvPr/>
        </p:nvSpPr>
        <p:spPr>
          <a:xfrm>
            <a:off x="199741" y="6092254"/>
            <a:ext cx="11702540" cy="1039708"/>
          </a:xfrm>
          <a:prstGeom prst="rect">
            <a:avLst/>
          </a:prstGeom>
          <a:noFill/>
        </p:spPr>
        <p:txBody>
          <a:bodyPr wrap="square" rtlCol="0">
            <a:spAutoFit/>
          </a:bodyPr>
          <a:lstStyle/>
          <a:p>
            <a:pPr defTabSz="883832"/>
            <a:r>
              <a:rPr lang="en-US" sz="2052" dirty="0">
                <a:solidFill>
                  <a:prstClr val="black"/>
                </a:solidFill>
                <a:latin typeface="Arial" panose="020B0604020202020204" pitchFamily="34" charset="0"/>
              </a:rPr>
              <a:t>Nomenclature rules for linkage:</a:t>
            </a: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Orientation of the </a:t>
            </a:r>
            <a:r>
              <a:rPr lang="en-US" sz="2052" b="1" dirty="0">
                <a:solidFill>
                  <a:prstClr val="black"/>
                </a:solidFill>
                <a:latin typeface="Arial" panose="020B0604020202020204" pitchFamily="34" charset="0"/>
              </a:rPr>
              <a:t>anomeric</a:t>
            </a:r>
            <a:r>
              <a:rPr lang="en-US" sz="2052" dirty="0">
                <a:solidFill>
                  <a:prstClr val="black"/>
                </a:solidFill>
                <a:latin typeface="Arial" panose="020B0604020202020204" pitchFamily="34" charset="0"/>
              </a:rPr>
              <a:t> involved in the linkage (</a:t>
            </a:r>
            <a:r>
              <a:rPr lang="en-US" sz="2052" dirty="0">
                <a:solidFill>
                  <a:prstClr val="black"/>
                </a:solidFill>
                <a:latin typeface="Symbol" panose="05050102010706020507" pitchFamily="18" charset="2"/>
              </a:rPr>
              <a:t>a </a:t>
            </a:r>
            <a:r>
              <a:rPr lang="en-US" sz="2052" dirty="0">
                <a:solidFill>
                  <a:prstClr val="black"/>
                </a:solidFill>
                <a:latin typeface="Arial" panose="020B0604020202020204" pitchFamily="34" charset="0"/>
              </a:rPr>
              <a:t>oxygen is down,</a:t>
            </a:r>
            <a:r>
              <a:rPr lang="en-US" sz="2052" dirty="0">
                <a:solidFill>
                  <a:prstClr val="black"/>
                </a:solidFill>
                <a:latin typeface="Symbol" panose="05050102010706020507" pitchFamily="18" charset="2"/>
              </a:rPr>
              <a:t> b </a:t>
            </a:r>
            <a:r>
              <a:rPr lang="en-US" sz="2052" dirty="0">
                <a:solidFill>
                  <a:prstClr val="black"/>
                </a:solidFill>
                <a:latin typeface="Arial" panose="020B0604020202020204" pitchFamily="34" charset="0"/>
              </a:rPr>
              <a:t>oxygen is up</a:t>
            </a:r>
            <a:r>
              <a:rPr lang="en-US" sz="2052" dirty="0">
                <a:solidFill>
                  <a:prstClr val="black"/>
                </a:solidFill>
                <a:latin typeface="Symbol" panose="05050102010706020507" pitchFamily="18" charset="2"/>
              </a:rPr>
              <a:t>)</a:t>
            </a:r>
            <a:endParaRPr lang="en-US" sz="2052" dirty="0">
              <a:solidFill>
                <a:prstClr val="black"/>
              </a:solidFill>
              <a:latin typeface="Arial" panose="020B0604020202020204" pitchFamily="34" charset="0"/>
            </a:endParaRP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Carbons involved in the linkage (e.g. 1-4)</a:t>
            </a:r>
          </a:p>
        </p:txBody>
      </p:sp>
      <p:sp>
        <p:nvSpPr>
          <p:cNvPr id="2" name="Date Placeholder 1">
            <a:extLst>
              <a:ext uri="{FF2B5EF4-FFF2-40B4-BE49-F238E27FC236}">
                <a16:creationId xmlns:a16="http://schemas.microsoft.com/office/drawing/2014/main" id="{0436CAC4-C78E-D9A4-7979-BAF92928F617}"/>
              </a:ext>
            </a:extLst>
          </p:cNvPr>
          <p:cNvSpPr>
            <a:spLocks noGrp="1"/>
          </p:cNvSpPr>
          <p:nvPr>
            <p:ph type="dt" sz="half" idx="10"/>
          </p:nvPr>
        </p:nvSpPr>
        <p:spPr/>
        <p:txBody>
          <a:bodyPr/>
          <a:lstStyle/>
          <a:p>
            <a:fld id="{A0363CE0-CDEE-4053-803D-1E2809D1CE16}" type="datetime1">
              <a:rPr lang="en-US" smtClean="0"/>
              <a:t>1/24/2025</a:t>
            </a:fld>
            <a:endParaRPr lang="en-US"/>
          </a:p>
        </p:txBody>
      </p:sp>
      <p:sp>
        <p:nvSpPr>
          <p:cNvPr id="3" name="Footer Placeholder 2">
            <a:extLst>
              <a:ext uri="{FF2B5EF4-FFF2-40B4-BE49-F238E27FC236}">
                <a16:creationId xmlns:a16="http://schemas.microsoft.com/office/drawing/2014/main" id="{D4922473-E291-9D47-58E4-DC9C05EE67EC}"/>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AA399472-32F1-BBBC-C914-25D7E96DBB59}"/>
              </a:ext>
            </a:extLst>
          </p:cNvPr>
          <p:cNvSpPr>
            <a:spLocks noGrp="1"/>
          </p:cNvSpPr>
          <p:nvPr>
            <p:ph type="sldNum" sz="quarter" idx="12"/>
          </p:nvPr>
        </p:nvSpPr>
        <p:spPr/>
        <p:txBody>
          <a:bodyPr/>
          <a:lstStyle/>
          <a:p>
            <a:fld id="{DC3BB032-4020-48F4-953B-341806DC4A2B}" type="slidenum">
              <a:rPr lang="en-US" smtClean="0"/>
              <a:t>50</a:t>
            </a:fld>
            <a:endParaRPr lang="en-US"/>
          </a:p>
        </p:txBody>
      </p:sp>
    </p:spTree>
    <p:extLst>
      <p:ext uri="{BB962C8B-B14F-4D97-AF65-F5344CB8AC3E}">
        <p14:creationId xmlns:p14="http://schemas.microsoft.com/office/powerpoint/2010/main" val="328136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A894C47-2839-4D9E-99AC-F775FE5BD09E}"/>
              </a:ext>
            </a:extLst>
          </p:cNvPr>
          <p:cNvGraphicFramePr>
            <a:graphicFrameLocks noChangeAspect="1"/>
          </p:cNvGraphicFramePr>
          <p:nvPr/>
        </p:nvGraphicFramePr>
        <p:xfrm>
          <a:off x="3041749" y="465646"/>
          <a:ext cx="6977321" cy="6652295"/>
        </p:xfrm>
        <a:graphic>
          <a:graphicData uri="http://schemas.openxmlformats.org/presentationml/2006/ole">
            <mc:AlternateContent xmlns:mc="http://schemas.openxmlformats.org/markup-compatibility/2006">
              <mc:Choice xmlns:v="urn:schemas-microsoft-com:vml" Requires="v">
                <p:oleObj name="MDLDrawObject Class" r:id="rId2" imgW="6457025" imgH="8572500" progId="MDLDrawOLE.MDLDrawObject.1">
                  <p:embed/>
                </p:oleObj>
              </mc:Choice>
              <mc:Fallback>
                <p:oleObj name="MDLDrawObject Class" r:id="rId2" imgW="6457025" imgH="8572500" progId="MDLDrawOLE.MDLDrawObject.1">
                  <p:embed/>
                  <p:pic>
                    <p:nvPicPr>
                      <p:cNvPr id="5" name="Object 4">
                        <a:extLst>
                          <a:ext uri="{FF2B5EF4-FFF2-40B4-BE49-F238E27FC236}">
                            <a16:creationId xmlns:a16="http://schemas.microsoft.com/office/drawing/2014/main" id="{7A894C47-2839-4D9E-99AC-F775FE5BD09E}"/>
                          </a:ext>
                        </a:extLst>
                      </p:cNvPr>
                      <p:cNvPicPr>
                        <a:picLocks noChangeAspect="1" noChangeArrowheads="1"/>
                      </p:cNvPicPr>
                      <p:nvPr/>
                    </p:nvPicPr>
                    <p:blipFill>
                      <a:blip r:embed="rId3"/>
                      <a:srcRect/>
                      <a:stretch>
                        <a:fillRect/>
                      </a:stretch>
                    </p:blipFill>
                    <p:spPr bwMode="auto">
                      <a:xfrm>
                        <a:off x="3041749" y="465646"/>
                        <a:ext cx="6977321" cy="6652295"/>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F7504B81-43D7-4806-9A50-6A79079B41C6}"/>
              </a:ext>
            </a:extLst>
          </p:cNvPr>
          <p:cNvSpPr txBox="1"/>
          <p:nvPr/>
        </p:nvSpPr>
        <p:spPr>
          <a:xfrm>
            <a:off x="236870" y="649394"/>
            <a:ext cx="4030564" cy="1570096"/>
          </a:xfrm>
          <a:prstGeom prst="rect">
            <a:avLst/>
          </a:prstGeom>
          <a:noFill/>
        </p:spPr>
        <p:txBody>
          <a:bodyPr wrap="square" rtlCol="0">
            <a:spAutoFit/>
          </a:bodyPr>
          <a:lstStyle/>
          <a:p>
            <a:r>
              <a:rPr lang="en-US" sz="1925" dirty="0">
                <a:latin typeface="Arial" panose="020B0604020202020204" pitchFamily="34" charset="0"/>
              </a:rPr>
              <a:t>There are many possible ways to connect two sugars.</a:t>
            </a:r>
          </a:p>
          <a:p>
            <a:endParaRPr lang="en-US" sz="1925" dirty="0">
              <a:latin typeface="Arial" panose="020B0604020202020204" pitchFamily="34" charset="0"/>
            </a:endParaRPr>
          </a:p>
          <a:p>
            <a:r>
              <a:rPr lang="en-US" sz="1925" dirty="0">
                <a:latin typeface="Arial" panose="020B0604020202020204" pitchFamily="34" charset="0"/>
              </a:rPr>
              <a:t>At least one anomeric is always involved.</a:t>
            </a:r>
          </a:p>
        </p:txBody>
      </p:sp>
      <p:sp>
        <p:nvSpPr>
          <p:cNvPr id="7" name="TextBox 6">
            <a:extLst>
              <a:ext uri="{FF2B5EF4-FFF2-40B4-BE49-F238E27FC236}">
                <a16:creationId xmlns:a16="http://schemas.microsoft.com/office/drawing/2014/main" id="{C20DCD5E-0496-4D49-915E-C5315C3FAACC}"/>
              </a:ext>
            </a:extLst>
          </p:cNvPr>
          <p:cNvSpPr txBox="1"/>
          <p:nvPr/>
        </p:nvSpPr>
        <p:spPr>
          <a:xfrm>
            <a:off x="4968081" y="72014"/>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9" name="TextBox 8">
            <a:extLst>
              <a:ext uri="{FF2B5EF4-FFF2-40B4-BE49-F238E27FC236}">
                <a16:creationId xmlns:a16="http://schemas.microsoft.com/office/drawing/2014/main" id="{F60F5C90-A4AF-2DD8-8B1D-AE6093E580D0}"/>
              </a:ext>
            </a:extLst>
          </p:cNvPr>
          <p:cNvSpPr txBox="1"/>
          <p:nvPr/>
        </p:nvSpPr>
        <p:spPr>
          <a:xfrm>
            <a:off x="7816714" y="1730100"/>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1-1</a:t>
            </a:r>
          </a:p>
        </p:txBody>
      </p:sp>
      <p:sp>
        <p:nvSpPr>
          <p:cNvPr id="10" name="TextBox 9">
            <a:extLst>
              <a:ext uri="{FF2B5EF4-FFF2-40B4-BE49-F238E27FC236}">
                <a16:creationId xmlns:a16="http://schemas.microsoft.com/office/drawing/2014/main" id="{9F25804C-A619-C2CC-7707-011C30B6767B}"/>
              </a:ext>
            </a:extLst>
          </p:cNvPr>
          <p:cNvSpPr txBox="1"/>
          <p:nvPr/>
        </p:nvSpPr>
        <p:spPr>
          <a:xfrm>
            <a:off x="9141347" y="2820548"/>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1-2</a:t>
            </a:r>
          </a:p>
        </p:txBody>
      </p:sp>
      <p:sp>
        <p:nvSpPr>
          <p:cNvPr id="11" name="TextBox 10">
            <a:extLst>
              <a:ext uri="{FF2B5EF4-FFF2-40B4-BE49-F238E27FC236}">
                <a16:creationId xmlns:a16="http://schemas.microsoft.com/office/drawing/2014/main" id="{18A58987-68D7-3C4B-5698-1E8D27EE23CD}"/>
              </a:ext>
            </a:extLst>
          </p:cNvPr>
          <p:cNvSpPr txBox="1"/>
          <p:nvPr/>
        </p:nvSpPr>
        <p:spPr>
          <a:xfrm>
            <a:off x="9730073" y="4626771"/>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1-3</a:t>
            </a:r>
          </a:p>
        </p:txBody>
      </p:sp>
      <p:sp>
        <p:nvSpPr>
          <p:cNvPr id="12" name="TextBox 11">
            <a:extLst>
              <a:ext uri="{FF2B5EF4-FFF2-40B4-BE49-F238E27FC236}">
                <a16:creationId xmlns:a16="http://schemas.microsoft.com/office/drawing/2014/main" id="{AA930E3E-46FE-FD9E-6364-14666B5617B2}"/>
              </a:ext>
            </a:extLst>
          </p:cNvPr>
          <p:cNvSpPr txBox="1"/>
          <p:nvPr/>
        </p:nvSpPr>
        <p:spPr>
          <a:xfrm>
            <a:off x="7595942" y="5764177"/>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1-4</a:t>
            </a:r>
          </a:p>
        </p:txBody>
      </p:sp>
      <p:sp>
        <p:nvSpPr>
          <p:cNvPr id="13" name="TextBox 12">
            <a:extLst>
              <a:ext uri="{FF2B5EF4-FFF2-40B4-BE49-F238E27FC236}">
                <a16:creationId xmlns:a16="http://schemas.microsoft.com/office/drawing/2014/main" id="{B7AFEC7E-BFDA-4866-3976-875F5D6A963A}"/>
              </a:ext>
            </a:extLst>
          </p:cNvPr>
          <p:cNvSpPr txBox="1"/>
          <p:nvPr/>
        </p:nvSpPr>
        <p:spPr>
          <a:xfrm>
            <a:off x="4547490" y="5469814"/>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1-6</a:t>
            </a:r>
          </a:p>
        </p:txBody>
      </p:sp>
      <p:sp>
        <p:nvSpPr>
          <p:cNvPr id="2" name="Date Placeholder 1">
            <a:extLst>
              <a:ext uri="{FF2B5EF4-FFF2-40B4-BE49-F238E27FC236}">
                <a16:creationId xmlns:a16="http://schemas.microsoft.com/office/drawing/2014/main" id="{EF2BD820-5A24-87D4-564C-65DCDFDCB276}"/>
              </a:ext>
            </a:extLst>
          </p:cNvPr>
          <p:cNvSpPr>
            <a:spLocks noGrp="1"/>
          </p:cNvSpPr>
          <p:nvPr>
            <p:ph type="dt" sz="half" idx="10"/>
          </p:nvPr>
        </p:nvSpPr>
        <p:spPr/>
        <p:txBody>
          <a:bodyPr/>
          <a:lstStyle/>
          <a:p>
            <a:fld id="{544E48F6-77F5-4EA8-B8B0-76E4533BA09D}" type="datetime1">
              <a:rPr lang="en-US" smtClean="0"/>
              <a:t>1/24/2025</a:t>
            </a:fld>
            <a:endParaRPr lang="en-US"/>
          </a:p>
        </p:txBody>
      </p:sp>
      <p:sp>
        <p:nvSpPr>
          <p:cNvPr id="3" name="Footer Placeholder 2">
            <a:extLst>
              <a:ext uri="{FF2B5EF4-FFF2-40B4-BE49-F238E27FC236}">
                <a16:creationId xmlns:a16="http://schemas.microsoft.com/office/drawing/2014/main" id="{EF706718-E012-4EDA-AA58-E2F7BBB18D34}"/>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2C2FDB5D-5DBD-84B8-E0B1-34C390EA4293}"/>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1606521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7FD3C5-6341-FA1B-1759-1FB531758D28}"/>
              </a:ext>
            </a:extLst>
          </p:cNvPr>
          <p:cNvPicPr>
            <a:picLocks noChangeAspect="1"/>
          </p:cNvPicPr>
          <p:nvPr/>
        </p:nvPicPr>
        <p:blipFill>
          <a:blip r:embed="rId2"/>
          <a:stretch>
            <a:fillRect/>
          </a:stretch>
        </p:blipFill>
        <p:spPr>
          <a:xfrm>
            <a:off x="6555362" y="5448843"/>
            <a:ext cx="5850197" cy="1791170"/>
          </a:xfrm>
          <a:prstGeom prst="rect">
            <a:avLst/>
          </a:prstGeom>
        </p:spPr>
      </p:pic>
      <p:graphicFrame>
        <p:nvGraphicFramePr>
          <p:cNvPr id="5" name="Object 4">
            <a:extLst>
              <a:ext uri="{FF2B5EF4-FFF2-40B4-BE49-F238E27FC236}">
                <a16:creationId xmlns:a16="http://schemas.microsoft.com/office/drawing/2014/main" id="{238572E4-3DD8-451F-833B-AD235F1B8E8F}"/>
              </a:ext>
            </a:extLst>
          </p:cNvPr>
          <p:cNvGraphicFramePr>
            <a:graphicFrameLocks noChangeAspect="1"/>
          </p:cNvGraphicFramePr>
          <p:nvPr/>
        </p:nvGraphicFramePr>
        <p:xfrm>
          <a:off x="3327680" y="723598"/>
          <a:ext cx="4775731" cy="1779976"/>
        </p:xfrm>
        <a:graphic>
          <a:graphicData uri="http://schemas.openxmlformats.org/presentationml/2006/ole">
            <mc:AlternateContent xmlns:mc="http://schemas.openxmlformats.org/markup-compatibility/2006">
              <mc:Choice xmlns:v="urn:schemas-microsoft-com:vml" Requires="v">
                <p:oleObj name="MDLDrawObject Class" r:id="rId3" imgW="4295609" imgH="1590347" progId="MDLDrawOLE.MDLDrawObject.1">
                  <p:embed/>
                </p:oleObj>
              </mc:Choice>
              <mc:Fallback>
                <p:oleObj name="MDLDrawObject Class" r:id="rId3" imgW="4295609" imgH="1590347" progId="MDLDrawOLE.MDLDrawObject.1">
                  <p:embed/>
                  <p:pic>
                    <p:nvPicPr>
                      <p:cNvPr id="5" name="Object 4">
                        <a:extLst>
                          <a:ext uri="{FF2B5EF4-FFF2-40B4-BE49-F238E27FC236}">
                            <a16:creationId xmlns:a16="http://schemas.microsoft.com/office/drawing/2014/main" id="{238572E4-3DD8-451F-833B-AD235F1B8E8F}"/>
                          </a:ext>
                        </a:extLst>
                      </p:cNvPr>
                      <p:cNvPicPr>
                        <a:picLocks noChangeAspect="1" noChangeArrowheads="1"/>
                      </p:cNvPicPr>
                      <p:nvPr/>
                    </p:nvPicPr>
                    <p:blipFill>
                      <a:blip r:embed="rId4"/>
                      <a:srcRect/>
                      <a:stretch>
                        <a:fillRect/>
                      </a:stretch>
                    </p:blipFill>
                    <p:spPr bwMode="auto">
                      <a:xfrm>
                        <a:off x="3327680" y="723598"/>
                        <a:ext cx="4775731" cy="1779976"/>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4574C25D-D832-4567-91B9-1EACD18056E5}"/>
              </a:ext>
            </a:extLst>
          </p:cNvPr>
          <p:cNvSpPr/>
          <p:nvPr/>
        </p:nvSpPr>
        <p:spPr>
          <a:xfrm>
            <a:off x="163279" y="56829"/>
            <a:ext cx="2575675" cy="389658"/>
          </a:xfrm>
          <a:prstGeom prst="rect">
            <a:avLst/>
          </a:prstGeom>
        </p:spPr>
        <p:txBody>
          <a:bodyPr wrap="square">
            <a:spAutoFit/>
          </a:bodyPr>
          <a:lstStyle/>
          <a:p>
            <a:r>
              <a:rPr lang="en-US" sz="1932" b="1" dirty="0">
                <a:latin typeface="Arial" panose="020B0604020202020204" pitchFamily="34" charset="0"/>
                <a:ea typeface="Times New Roman" panose="02020603050405020304" pitchFamily="18" charset="0"/>
                <a:cs typeface="Times New Roman" panose="02020603050405020304" pitchFamily="18" charset="0"/>
              </a:rPr>
              <a:t>Lactose </a:t>
            </a:r>
            <a:r>
              <a:rPr lang="en-US" sz="1932" dirty="0">
                <a:latin typeface="Arial" panose="020B0604020202020204" pitchFamily="34" charset="0"/>
                <a:ea typeface="Times New Roman" panose="02020603050405020304" pitchFamily="18" charset="0"/>
                <a:cs typeface="Times New Roman" panose="02020603050405020304" pitchFamily="18" charset="0"/>
              </a:rPr>
              <a:t>(milk sugar)</a:t>
            </a:r>
            <a:endParaRPr lang="en-US" sz="1932"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A1FD9E-21E2-450D-9C92-85A029F20062}"/>
              </a:ext>
            </a:extLst>
          </p:cNvPr>
          <p:cNvSpPr/>
          <p:nvPr/>
        </p:nvSpPr>
        <p:spPr>
          <a:xfrm>
            <a:off x="2977392" y="2503574"/>
            <a:ext cx="5592155" cy="385357"/>
          </a:xfrm>
          <a:prstGeom prst="rect">
            <a:avLst/>
          </a:prstGeom>
        </p:spPr>
        <p:txBody>
          <a:bodyPr wrap="square">
            <a:spAutoFit/>
          </a:bodyPr>
          <a:lstStyle/>
          <a:p>
            <a:r>
              <a:rPr lang="en-US" sz="192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Times New Roman" panose="02020603050405020304" pitchFamily="18" charset="0"/>
              </a:rPr>
              <a:t>-</a:t>
            </a:r>
            <a:r>
              <a:rPr lang="en-US" sz="1925" dirty="0" err="1">
                <a:latin typeface="Arial" panose="020B0604020202020204" pitchFamily="34" charset="0"/>
                <a:ea typeface="Times New Roman" panose="02020603050405020304" pitchFamily="18" charset="0"/>
                <a:cs typeface="Times New Roman" panose="02020603050405020304" pitchFamily="18" charset="0"/>
              </a:rPr>
              <a:t>galactopyranosyl</a:t>
            </a:r>
            <a:r>
              <a:rPr lang="en-US" sz="1925" dirty="0">
                <a:latin typeface="Arial" panose="020B0604020202020204" pitchFamily="34" charset="0"/>
                <a:ea typeface="Times New Roman" panose="02020603050405020304" pitchFamily="18" charset="0"/>
                <a:cs typeface="Times New Roman" panose="02020603050405020304" pitchFamily="18" charset="0"/>
              </a:rPr>
              <a:t>-(1→4)-β-glucopyranose</a:t>
            </a:r>
          </a:p>
        </p:txBody>
      </p:sp>
      <p:sp>
        <p:nvSpPr>
          <p:cNvPr id="8" name="Rectangle 7">
            <a:extLst>
              <a:ext uri="{FF2B5EF4-FFF2-40B4-BE49-F238E27FC236}">
                <a16:creationId xmlns:a16="http://schemas.microsoft.com/office/drawing/2014/main" id="{218492A5-742B-436A-BEA7-7CDA595E16B2}"/>
              </a:ext>
            </a:extLst>
          </p:cNvPr>
          <p:cNvSpPr/>
          <p:nvPr/>
        </p:nvSpPr>
        <p:spPr>
          <a:xfrm>
            <a:off x="545667" y="3850819"/>
            <a:ext cx="4386575" cy="2607268"/>
          </a:xfrm>
          <a:prstGeom prst="rect">
            <a:avLst/>
          </a:prstGeom>
        </p:spPr>
        <p:txBody>
          <a:bodyPr wrap="square">
            <a:spAutoFit/>
          </a:bodyPr>
          <a:lstStyle/>
          <a:p>
            <a:pPr>
              <a:tabLst>
                <a:tab pos="467929" algn="ctr"/>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Lactose is the major sugar in mammalian milk. </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Infants produce the enzyme </a:t>
            </a:r>
            <a:r>
              <a:rPr lang="en-US" sz="1932" b="1" i="1" dirty="0">
                <a:latin typeface="Arial" panose="020B0604020202020204" pitchFamily="34" charset="0"/>
                <a:ea typeface="Times New Roman" panose="02020603050405020304" pitchFamily="18" charset="0"/>
                <a:cs typeface="Times New Roman" panose="02020603050405020304" pitchFamily="18" charset="0"/>
              </a:rPr>
              <a:t>lactase</a:t>
            </a:r>
            <a:r>
              <a:rPr lang="en-US" sz="1932" dirty="0">
                <a:latin typeface="Arial" panose="020B0604020202020204" pitchFamily="34" charset="0"/>
                <a:ea typeface="Times New Roman" panose="02020603050405020304" pitchFamily="18" charset="0"/>
                <a:cs typeface="Times New Roman" panose="02020603050405020304" pitchFamily="18" charset="0"/>
              </a:rPr>
              <a:t> to hydrolyze the disaccharide to monosaccharides.</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Lactase expression is turned off in some adults, depending on their genetic background.</a:t>
            </a:r>
          </a:p>
        </p:txBody>
      </p:sp>
      <p:sp>
        <p:nvSpPr>
          <p:cNvPr id="10" name="TextBox 9">
            <a:extLst>
              <a:ext uri="{FF2B5EF4-FFF2-40B4-BE49-F238E27FC236}">
                <a16:creationId xmlns:a16="http://schemas.microsoft.com/office/drawing/2014/main" id="{04E6311A-346C-48EB-930B-EB0F45CBADFD}"/>
              </a:ext>
            </a:extLst>
          </p:cNvPr>
          <p:cNvSpPr txBox="1"/>
          <p:nvPr/>
        </p:nvSpPr>
        <p:spPr>
          <a:xfrm>
            <a:off x="5098829" y="10753"/>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grpSp>
        <p:nvGrpSpPr>
          <p:cNvPr id="12" name="Group 11">
            <a:extLst>
              <a:ext uri="{FF2B5EF4-FFF2-40B4-BE49-F238E27FC236}">
                <a16:creationId xmlns:a16="http://schemas.microsoft.com/office/drawing/2014/main" id="{00433489-0118-AE56-C295-D66D35BFB566}"/>
              </a:ext>
            </a:extLst>
          </p:cNvPr>
          <p:cNvGrpSpPr/>
          <p:nvPr/>
        </p:nvGrpSpPr>
        <p:grpSpPr>
          <a:xfrm>
            <a:off x="6566439" y="3045525"/>
            <a:ext cx="6112684" cy="2623570"/>
            <a:chOff x="5031640" y="1940421"/>
            <a:chExt cx="6329419" cy="2716593"/>
          </a:xfrm>
        </p:grpSpPr>
        <p:graphicFrame>
          <p:nvGraphicFramePr>
            <p:cNvPr id="13" name="Object 12">
              <a:extLst>
                <a:ext uri="{FF2B5EF4-FFF2-40B4-BE49-F238E27FC236}">
                  <a16:creationId xmlns:a16="http://schemas.microsoft.com/office/drawing/2014/main" id="{A64C1474-B0A6-4326-8F53-8386EADD6E9F}"/>
                </a:ext>
              </a:extLst>
            </p:cNvPr>
            <p:cNvGraphicFramePr>
              <a:graphicFrameLocks noChangeAspect="1"/>
            </p:cNvGraphicFramePr>
            <p:nvPr/>
          </p:nvGraphicFramePr>
          <p:xfrm>
            <a:off x="5031640" y="2350405"/>
            <a:ext cx="2527300" cy="1524000"/>
          </p:xfrm>
          <a:graphic>
            <a:graphicData uri="http://schemas.openxmlformats.org/presentationml/2006/ole">
              <mc:AlternateContent xmlns:mc="http://schemas.openxmlformats.org/markup-compatibility/2006">
                <mc:Choice xmlns:v="urn:schemas-microsoft-com:vml" Requires="v">
                  <p:oleObj name="MDLDrawObject Class" r:id="rId5" imgW="2905249" imgH="1752464" progId="MDLDrawOLE.MDLDrawObject.1">
                    <p:embed/>
                  </p:oleObj>
                </mc:Choice>
                <mc:Fallback>
                  <p:oleObj name="MDLDrawObject Class" r:id="rId5" imgW="2905249" imgH="1752464" progId="MDLDrawOLE.MDLDrawObject.1">
                    <p:embed/>
                    <p:pic>
                      <p:nvPicPr>
                        <p:cNvPr id="13" name="Object 12">
                          <a:extLst>
                            <a:ext uri="{FF2B5EF4-FFF2-40B4-BE49-F238E27FC236}">
                              <a16:creationId xmlns:a16="http://schemas.microsoft.com/office/drawing/2014/main" id="{A64C1474-B0A6-4326-8F53-8386EADD6E9F}"/>
                            </a:ext>
                          </a:extLst>
                        </p:cNvPr>
                        <p:cNvPicPr/>
                        <p:nvPr/>
                      </p:nvPicPr>
                      <p:blipFill>
                        <a:blip r:embed="rId6"/>
                        <a:stretch>
                          <a:fillRect/>
                        </a:stretch>
                      </p:blipFill>
                      <p:spPr>
                        <a:xfrm>
                          <a:off x="5031640" y="2350405"/>
                          <a:ext cx="2527300" cy="1524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F630FAB-688E-5B52-5A6E-FBFF9E154EC0}"/>
                </a:ext>
              </a:extLst>
            </p:cNvPr>
            <p:cNvGraphicFramePr>
              <a:graphicFrameLocks noChangeAspect="1"/>
            </p:cNvGraphicFramePr>
            <p:nvPr/>
          </p:nvGraphicFramePr>
          <p:xfrm>
            <a:off x="7690922" y="2189488"/>
            <a:ext cx="3257551" cy="1557457"/>
          </p:xfrm>
          <a:graphic>
            <a:graphicData uri="http://schemas.openxmlformats.org/presentationml/2006/ole">
              <mc:AlternateContent xmlns:mc="http://schemas.openxmlformats.org/markup-compatibility/2006">
                <mc:Choice xmlns:v="urn:schemas-microsoft-com:vml" Requires="v">
                  <p:oleObj name="MDLDrawObject Class" r:id="rId7" imgW="3742826" imgH="1790174" progId="MDLDrawOLE.MDLDrawObject.1">
                    <p:embed/>
                  </p:oleObj>
                </mc:Choice>
                <mc:Fallback>
                  <p:oleObj name="MDLDrawObject Class" r:id="rId7" imgW="3742826" imgH="1790174" progId="MDLDrawOLE.MDLDrawObject.1">
                    <p:embed/>
                    <p:pic>
                      <p:nvPicPr>
                        <p:cNvPr id="14" name="Object 13">
                          <a:extLst>
                            <a:ext uri="{FF2B5EF4-FFF2-40B4-BE49-F238E27FC236}">
                              <a16:creationId xmlns:a16="http://schemas.microsoft.com/office/drawing/2014/main" id="{9F630FAB-688E-5B52-5A6E-FBFF9E154EC0}"/>
                            </a:ext>
                          </a:extLst>
                        </p:cNvPr>
                        <p:cNvPicPr/>
                        <p:nvPr/>
                      </p:nvPicPr>
                      <p:blipFill>
                        <a:blip r:embed="rId8"/>
                        <a:stretch>
                          <a:fillRect/>
                        </a:stretch>
                      </p:blipFill>
                      <p:spPr>
                        <a:xfrm>
                          <a:off x="7690922" y="2189488"/>
                          <a:ext cx="3257551" cy="155745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BD45F6A-671C-DA71-80CF-A47FA3277DEC}"/>
                </a:ext>
              </a:extLst>
            </p:cNvPr>
            <p:cNvSpPr txBox="1"/>
            <p:nvPr/>
          </p:nvSpPr>
          <p:spPr>
            <a:xfrm>
              <a:off x="5094434" y="1940421"/>
              <a:ext cx="3228769" cy="400110"/>
            </a:xfrm>
            <a:prstGeom prst="rect">
              <a:avLst/>
            </a:prstGeom>
            <a:noFill/>
          </p:spPr>
          <p:txBody>
            <a:bodyPr wrap="none" rtlCol="0">
              <a:spAutoFit/>
            </a:bodyPr>
            <a:lstStyle/>
            <a:p>
              <a:r>
                <a:rPr lang="en-US" sz="1932" b="1" dirty="0">
                  <a:latin typeface="Arial" panose="020B0604020202020204" pitchFamily="34" charset="0"/>
                </a:rPr>
                <a:t>Metabolism of Lactose    </a:t>
              </a:r>
            </a:p>
          </p:txBody>
        </p:sp>
        <p:sp>
          <p:nvSpPr>
            <p:cNvPr id="16" name="TextBox 15">
              <a:extLst>
                <a:ext uri="{FF2B5EF4-FFF2-40B4-BE49-F238E27FC236}">
                  <a16:creationId xmlns:a16="http://schemas.microsoft.com/office/drawing/2014/main" id="{78F13410-B99E-492F-9DA8-FFF3CD52701F}"/>
                </a:ext>
              </a:extLst>
            </p:cNvPr>
            <p:cNvSpPr txBox="1"/>
            <p:nvPr/>
          </p:nvSpPr>
          <p:spPr>
            <a:xfrm>
              <a:off x="9946259" y="3674899"/>
              <a:ext cx="1097487" cy="392120"/>
            </a:xfrm>
            <a:prstGeom prst="rect">
              <a:avLst/>
            </a:prstGeom>
            <a:noFill/>
          </p:spPr>
          <p:txBody>
            <a:bodyPr wrap="none" rtlCol="0">
              <a:spAutoFit/>
            </a:bodyPr>
            <a:lstStyle/>
            <a:p>
              <a:r>
                <a:rPr lang="en-US" sz="1861" dirty="0">
                  <a:latin typeface="Arial" panose="020B0604020202020204" pitchFamily="34" charset="0"/>
                </a:rPr>
                <a:t>Glucose</a:t>
              </a:r>
            </a:p>
          </p:txBody>
        </p:sp>
        <p:sp>
          <p:nvSpPr>
            <p:cNvPr id="17" name="TextBox 16">
              <a:extLst>
                <a:ext uri="{FF2B5EF4-FFF2-40B4-BE49-F238E27FC236}">
                  <a16:creationId xmlns:a16="http://schemas.microsoft.com/office/drawing/2014/main" id="{E5DC70F7-852B-0C7F-F641-3DD8FDA29CFD}"/>
                </a:ext>
              </a:extLst>
            </p:cNvPr>
            <p:cNvSpPr txBox="1"/>
            <p:nvPr/>
          </p:nvSpPr>
          <p:spPr>
            <a:xfrm>
              <a:off x="8146509" y="3674899"/>
              <a:ext cx="1303307" cy="392120"/>
            </a:xfrm>
            <a:prstGeom prst="rect">
              <a:avLst/>
            </a:prstGeom>
            <a:noFill/>
          </p:spPr>
          <p:txBody>
            <a:bodyPr wrap="none" rtlCol="0">
              <a:spAutoFit/>
            </a:bodyPr>
            <a:lstStyle/>
            <a:p>
              <a:r>
                <a:rPr lang="en-US" sz="1861" dirty="0">
                  <a:latin typeface="Arial" panose="020B0604020202020204" pitchFamily="34" charset="0"/>
                </a:rPr>
                <a:t>Galactose</a:t>
              </a:r>
            </a:p>
          </p:txBody>
        </p:sp>
        <p:cxnSp>
          <p:nvCxnSpPr>
            <p:cNvPr id="18" name="Straight Arrow Connector 17">
              <a:extLst>
                <a:ext uri="{FF2B5EF4-FFF2-40B4-BE49-F238E27FC236}">
                  <a16:creationId xmlns:a16="http://schemas.microsoft.com/office/drawing/2014/main" id="{9DB2C394-A639-C62B-C0DB-75265D4E04D5}"/>
                </a:ext>
              </a:extLst>
            </p:cNvPr>
            <p:cNvCxnSpPr/>
            <p:nvPr/>
          </p:nvCxnSpPr>
          <p:spPr>
            <a:xfrm>
              <a:off x="7419773" y="3010171"/>
              <a:ext cx="3700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1C7F22-F258-BCE8-F75B-B036C50644DF}"/>
                </a:ext>
              </a:extLst>
            </p:cNvPr>
            <p:cNvSpPr txBox="1"/>
            <p:nvPr/>
          </p:nvSpPr>
          <p:spPr>
            <a:xfrm>
              <a:off x="7216731" y="3059093"/>
              <a:ext cx="901625" cy="323802"/>
            </a:xfrm>
            <a:prstGeom prst="rect">
              <a:avLst/>
            </a:prstGeom>
            <a:noFill/>
          </p:spPr>
          <p:txBody>
            <a:bodyPr wrap="none" rtlCol="0">
              <a:spAutoFit/>
            </a:bodyPr>
            <a:lstStyle/>
            <a:p>
              <a:r>
                <a:rPr lang="en-US" sz="1432" b="1" i="1" dirty="0">
                  <a:latin typeface="Arial" panose="020B0604020202020204" pitchFamily="34" charset="0"/>
                </a:rPr>
                <a:t>Lactase</a:t>
              </a:r>
            </a:p>
          </p:txBody>
        </p:sp>
        <p:sp>
          <p:nvSpPr>
            <p:cNvPr id="21" name="TextBox 20">
              <a:extLst>
                <a:ext uri="{FF2B5EF4-FFF2-40B4-BE49-F238E27FC236}">
                  <a16:creationId xmlns:a16="http://schemas.microsoft.com/office/drawing/2014/main" id="{39447C94-5C8E-6553-C1A6-65D4098CDEDC}"/>
                </a:ext>
              </a:extLst>
            </p:cNvPr>
            <p:cNvSpPr txBox="1"/>
            <p:nvPr/>
          </p:nvSpPr>
          <p:spPr>
            <a:xfrm>
              <a:off x="9478468" y="4264894"/>
              <a:ext cx="1882591" cy="392120"/>
            </a:xfrm>
            <a:prstGeom prst="rect">
              <a:avLst/>
            </a:prstGeom>
            <a:noFill/>
          </p:spPr>
          <p:txBody>
            <a:bodyPr wrap="none" rtlCol="0">
              <a:spAutoFit/>
            </a:bodyPr>
            <a:lstStyle/>
            <a:p>
              <a:r>
                <a:rPr lang="en-US" sz="1861" dirty="0">
                  <a:latin typeface="Arial" panose="020B0604020202020204" pitchFamily="34" charset="0"/>
                </a:rPr>
                <a:t>Cellular Energy</a:t>
              </a:r>
            </a:p>
          </p:txBody>
        </p:sp>
      </p:grpSp>
      <p:sp>
        <p:nvSpPr>
          <p:cNvPr id="9" name="TextBox 8">
            <a:extLst>
              <a:ext uri="{FF2B5EF4-FFF2-40B4-BE49-F238E27FC236}">
                <a16:creationId xmlns:a16="http://schemas.microsoft.com/office/drawing/2014/main" id="{522924F4-1517-74D5-2A6F-436AF8EBFAD0}"/>
              </a:ext>
            </a:extLst>
          </p:cNvPr>
          <p:cNvSpPr txBox="1"/>
          <p:nvPr/>
        </p:nvSpPr>
        <p:spPr>
          <a:xfrm>
            <a:off x="8389342" y="830193"/>
            <a:ext cx="4341852" cy="1810496"/>
          </a:xfrm>
          <a:prstGeom prst="rect">
            <a:avLst/>
          </a:prstGeom>
          <a:noFill/>
        </p:spPr>
        <p:txBody>
          <a:bodyPr wrap="square" rtlCol="0">
            <a:spAutoFit/>
          </a:bodyPr>
          <a:lstStyle/>
          <a:p>
            <a:pPr algn="l"/>
            <a:r>
              <a:rPr lang="en-US" sz="1861" dirty="0">
                <a:latin typeface="Arial" panose="020B0604020202020204" pitchFamily="34" charset="0"/>
                <a:cs typeface="Arial" panose="020B0604020202020204" pitchFamily="34" charset="0"/>
              </a:rPr>
              <a:t>These kinks are not carbons but are drawn in this way to indicate that the chirality of the anomeric is beta (pointing up). The kinks allow the line to reach the downward pointing –OH on C4 in glucose.</a:t>
            </a:r>
          </a:p>
        </p:txBody>
      </p:sp>
      <p:cxnSp>
        <p:nvCxnSpPr>
          <p:cNvPr id="23" name="Straight Arrow Connector 22">
            <a:extLst>
              <a:ext uri="{FF2B5EF4-FFF2-40B4-BE49-F238E27FC236}">
                <a16:creationId xmlns:a16="http://schemas.microsoft.com/office/drawing/2014/main" id="{2D8F2276-F7E5-9A33-A9D9-BD8B20BD4BDD}"/>
              </a:ext>
            </a:extLst>
          </p:cNvPr>
          <p:cNvCxnSpPr/>
          <p:nvPr/>
        </p:nvCxnSpPr>
        <p:spPr>
          <a:xfrm>
            <a:off x="10756166" y="4913285"/>
            <a:ext cx="515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AC17C4-0E19-00BE-B1B0-CD7E7748B22C}"/>
              </a:ext>
            </a:extLst>
          </p:cNvPr>
          <p:cNvCxnSpPr>
            <a:stCxn id="16" idx="2"/>
          </p:cNvCxnSpPr>
          <p:nvPr/>
        </p:nvCxnSpPr>
        <p:spPr>
          <a:xfrm flipH="1">
            <a:off x="11810641" y="5099303"/>
            <a:ext cx="32081" cy="19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6D82653E-DBC5-991F-CB00-B225CF70BDEE}"/>
              </a:ext>
            </a:extLst>
          </p:cNvPr>
          <p:cNvSpPr/>
          <p:nvPr/>
        </p:nvSpPr>
        <p:spPr>
          <a:xfrm>
            <a:off x="6742641" y="832767"/>
            <a:ext cx="1646701" cy="533174"/>
          </a:xfrm>
          <a:custGeom>
            <a:avLst/>
            <a:gdLst>
              <a:gd name="connsiteX0" fmla="*/ 1705087 w 1705087"/>
              <a:gd name="connsiteY0" fmla="*/ 267002 h 552079"/>
              <a:gd name="connsiteX1" fmla="*/ 661595 w 1705087"/>
              <a:gd name="connsiteY1" fmla="*/ 8818 h 552079"/>
              <a:gd name="connsiteX2" fmla="*/ 0 w 1705087"/>
              <a:gd name="connsiteY2" fmla="*/ 552079 h 552079"/>
            </a:gdLst>
            <a:ahLst/>
            <a:cxnLst>
              <a:cxn ang="0">
                <a:pos x="connsiteX0" y="connsiteY0"/>
              </a:cxn>
              <a:cxn ang="0">
                <a:pos x="connsiteX1" y="connsiteY1"/>
              </a:cxn>
              <a:cxn ang="0">
                <a:pos x="connsiteX2" y="connsiteY2"/>
              </a:cxn>
            </a:cxnLst>
            <a:rect l="l" t="t" r="r" b="b"/>
            <a:pathLst>
              <a:path w="1705087" h="552079">
                <a:moveTo>
                  <a:pt x="1705087" y="267002"/>
                </a:moveTo>
                <a:cubicBezTo>
                  <a:pt x="1325431" y="114153"/>
                  <a:pt x="945776" y="-38695"/>
                  <a:pt x="661595" y="8818"/>
                </a:cubicBezTo>
                <a:cubicBezTo>
                  <a:pt x="377414" y="56331"/>
                  <a:pt x="188707" y="304205"/>
                  <a:pt x="0" y="552079"/>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7" name="Freeform: Shape 26">
            <a:extLst>
              <a:ext uri="{FF2B5EF4-FFF2-40B4-BE49-F238E27FC236}">
                <a16:creationId xmlns:a16="http://schemas.microsoft.com/office/drawing/2014/main" id="{220CE55C-C008-0FC9-4029-6D9500C5C531}"/>
              </a:ext>
            </a:extLst>
          </p:cNvPr>
          <p:cNvSpPr/>
          <p:nvPr/>
        </p:nvSpPr>
        <p:spPr>
          <a:xfrm>
            <a:off x="7116655" y="1999688"/>
            <a:ext cx="1262297" cy="310366"/>
          </a:xfrm>
          <a:custGeom>
            <a:avLst/>
            <a:gdLst>
              <a:gd name="connsiteX0" fmla="*/ 1307054 w 1307054"/>
              <a:gd name="connsiteY0" fmla="*/ 0 h 321371"/>
              <a:gd name="connsiteX1" fmla="*/ 763793 w 1307054"/>
              <a:gd name="connsiteY1" fmla="*/ 295835 h 321371"/>
              <a:gd name="connsiteX2" fmla="*/ 290457 w 1307054"/>
              <a:gd name="connsiteY2" fmla="*/ 285077 h 321371"/>
              <a:gd name="connsiteX3" fmla="*/ 0 w 1307054"/>
              <a:gd name="connsiteY3" fmla="*/ 112955 h 321371"/>
            </a:gdLst>
            <a:ahLst/>
            <a:cxnLst>
              <a:cxn ang="0">
                <a:pos x="connsiteX0" y="connsiteY0"/>
              </a:cxn>
              <a:cxn ang="0">
                <a:pos x="connsiteX1" y="connsiteY1"/>
              </a:cxn>
              <a:cxn ang="0">
                <a:pos x="connsiteX2" y="connsiteY2"/>
              </a:cxn>
              <a:cxn ang="0">
                <a:pos x="connsiteX3" y="connsiteY3"/>
              </a:cxn>
            </a:cxnLst>
            <a:rect l="l" t="t" r="r" b="b"/>
            <a:pathLst>
              <a:path w="1307054" h="321371">
                <a:moveTo>
                  <a:pt x="1307054" y="0"/>
                </a:moveTo>
                <a:cubicBezTo>
                  <a:pt x="1120140" y="124161"/>
                  <a:pt x="933226" y="248322"/>
                  <a:pt x="763793" y="295835"/>
                </a:cubicBezTo>
                <a:cubicBezTo>
                  <a:pt x="594360" y="343348"/>
                  <a:pt x="417756" y="315557"/>
                  <a:pt x="290457" y="285077"/>
                </a:cubicBezTo>
                <a:cubicBezTo>
                  <a:pt x="163158" y="254597"/>
                  <a:pt x="81579" y="183776"/>
                  <a:pt x="0" y="112955"/>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 name="Date Placeholder 1">
            <a:extLst>
              <a:ext uri="{FF2B5EF4-FFF2-40B4-BE49-F238E27FC236}">
                <a16:creationId xmlns:a16="http://schemas.microsoft.com/office/drawing/2014/main" id="{0C651CCF-ABDC-F138-949A-6989EC953772}"/>
              </a:ext>
            </a:extLst>
          </p:cNvPr>
          <p:cNvSpPr>
            <a:spLocks noGrp="1"/>
          </p:cNvSpPr>
          <p:nvPr>
            <p:ph type="dt" sz="half" idx="10"/>
          </p:nvPr>
        </p:nvSpPr>
        <p:spPr/>
        <p:txBody>
          <a:bodyPr/>
          <a:lstStyle/>
          <a:p>
            <a:fld id="{FAC913E6-74E6-4F16-8337-A6E4BCFA14BA}" type="datetime1">
              <a:rPr lang="en-US" smtClean="0"/>
              <a:t>1/24/2025</a:t>
            </a:fld>
            <a:endParaRPr lang="en-US"/>
          </a:p>
        </p:txBody>
      </p:sp>
      <p:sp>
        <p:nvSpPr>
          <p:cNvPr id="3" name="Footer Placeholder 2">
            <a:extLst>
              <a:ext uri="{FF2B5EF4-FFF2-40B4-BE49-F238E27FC236}">
                <a16:creationId xmlns:a16="http://schemas.microsoft.com/office/drawing/2014/main" id="{FB2954CA-5FF3-E054-4C2F-30F3A78E2A54}"/>
              </a:ext>
            </a:extLst>
          </p:cNvPr>
          <p:cNvSpPr>
            <a:spLocks noGrp="1"/>
          </p:cNvSpPr>
          <p:nvPr>
            <p:ph type="ftr" sz="quarter" idx="11"/>
          </p:nvPr>
        </p:nvSpPr>
        <p:spPr/>
        <p:txBody>
          <a:bodyPr/>
          <a:lstStyle/>
          <a:p>
            <a:r>
              <a:rPr lang="en-US"/>
              <a:t>Drugs and Disease S2025 - Lecture 2</a:t>
            </a:r>
          </a:p>
        </p:txBody>
      </p:sp>
      <p:sp>
        <p:nvSpPr>
          <p:cNvPr id="4" name="Slide Number Placeholder 3">
            <a:extLst>
              <a:ext uri="{FF2B5EF4-FFF2-40B4-BE49-F238E27FC236}">
                <a16:creationId xmlns:a16="http://schemas.microsoft.com/office/drawing/2014/main" id="{239A5DB9-99B4-6305-83DF-294644FE46C5}"/>
              </a:ext>
            </a:extLst>
          </p:cNvPr>
          <p:cNvSpPr>
            <a:spLocks noGrp="1"/>
          </p:cNvSpPr>
          <p:nvPr>
            <p:ph type="sldNum" sz="quarter" idx="12"/>
          </p:nvPr>
        </p:nvSpPr>
        <p:spPr/>
        <p:txBody>
          <a:bodyPr/>
          <a:lstStyle/>
          <a:p>
            <a:fld id="{DC3BB032-4020-48F4-953B-341806DC4A2B}" type="slidenum">
              <a:rPr lang="en-US" smtClean="0"/>
              <a:t>52</a:t>
            </a:fld>
            <a:endParaRPr lang="en-US"/>
          </a:p>
        </p:txBody>
      </p:sp>
    </p:spTree>
    <p:extLst>
      <p:ext uri="{BB962C8B-B14F-4D97-AF65-F5344CB8AC3E}">
        <p14:creationId xmlns:p14="http://schemas.microsoft.com/office/powerpoint/2010/main" val="2105183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6521D1-198F-4DDA-83B1-6F516DCFFE8A}"/>
              </a:ext>
            </a:extLst>
          </p:cNvPr>
          <p:cNvPicPr>
            <a:picLocks noChangeAspect="1"/>
          </p:cNvPicPr>
          <p:nvPr/>
        </p:nvPicPr>
        <p:blipFill rotWithShape="1">
          <a:blip r:embed="rId2"/>
          <a:srcRect t="18890" b="7999"/>
          <a:stretch/>
        </p:blipFill>
        <p:spPr>
          <a:xfrm>
            <a:off x="613893" y="249623"/>
            <a:ext cx="4862895" cy="3753127"/>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1" name="Picture 10">
            <a:extLst>
              <a:ext uri="{FF2B5EF4-FFF2-40B4-BE49-F238E27FC236}">
                <a16:creationId xmlns:a16="http://schemas.microsoft.com/office/drawing/2014/main" id="{737686F0-5D0B-4416-94BB-E93AF211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45" y="651389"/>
            <a:ext cx="5176786" cy="4072405"/>
          </a:xfrm>
          <a:prstGeom prst="rect">
            <a:avLst/>
          </a:prstGeom>
        </p:spPr>
      </p:pic>
      <p:sp>
        <p:nvSpPr>
          <p:cNvPr id="12" name="TextBox 11">
            <a:extLst>
              <a:ext uri="{FF2B5EF4-FFF2-40B4-BE49-F238E27FC236}">
                <a16:creationId xmlns:a16="http://schemas.microsoft.com/office/drawing/2014/main" id="{C02BB06A-4472-4F8E-B55C-CF2C08D61CD8}"/>
              </a:ext>
            </a:extLst>
          </p:cNvPr>
          <p:cNvSpPr txBox="1"/>
          <p:nvPr/>
        </p:nvSpPr>
        <p:spPr>
          <a:xfrm>
            <a:off x="8569547" y="332596"/>
            <a:ext cx="2635197" cy="416876"/>
          </a:xfrm>
          <a:prstGeom prst="rect">
            <a:avLst/>
          </a:prstGeom>
          <a:noFill/>
        </p:spPr>
        <p:txBody>
          <a:bodyPr wrap="none" rtlCol="0">
            <a:spAutoFit/>
          </a:bodyPr>
          <a:lstStyle/>
          <a:p>
            <a:r>
              <a:rPr lang="en-US" sz="2130" dirty="0">
                <a:latin typeface="Arial" panose="020B0604020202020204" pitchFamily="34" charset="0"/>
              </a:rPr>
              <a:t>Lactase Persistence</a:t>
            </a:r>
          </a:p>
        </p:txBody>
      </p:sp>
      <p:sp>
        <p:nvSpPr>
          <p:cNvPr id="23" name="TextBox 22">
            <a:extLst>
              <a:ext uri="{FF2B5EF4-FFF2-40B4-BE49-F238E27FC236}">
                <a16:creationId xmlns:a16="http://schemas.microsoft.com/office/drawing/2014/main" id="{9BF44D36-E9A9-E330-D2F4-6ED76F8321C5}"/>
              </a:ext>
            </a:extLst>
          </p:cNvPr>
          <p:cNvSpPr txBox="1"/>
          <p:nvPr/>
        </p:nvSpPr>
        <p:spPr>
          <a:xfrm>
            <a:off x="5531479" y="916717"/>
            <a:ext cx="2463326" cy="1872596"/>
          </a:xfrm>
          <a:prstGeom prst="rect">
            <a:avLst/>
          </a:prstGeom>
          <a:noFill/>
        </p:spPr>
        <p:txBody>
          <a:bodyPr wrap="square" rtlCol="0">
            <a:spAutoFit/>
          </a:bodyPr>
          <a:lstStyle/>
          <a:p>
            <a:pPr algn="l"/>
            <a:r>
              <a:rPr lang="en-US" sz="1932" dirty="0">
                <a:solidFill>
                  <a:srgbClr val="0070C0"/>
                </a:solidFill>
                <a:latin typeface="Arial" panose="020B0604020202020204" pitchFamily="34" charset="0"/>
                <a:cs typeface="Arial" panose="020B0604020202020204" pitchFamily="34" charset="0"/>
              </a:rPr>
              <a:t>In which region do most of the people still produce lactase as adults?</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UK</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South Africa</a:t>
            </a:r>
          </a:p>
        </p:txBody>
      </p:sp>
      <p:cxnSp>
        <p:nvCxnSpPr>
          <p:cNvPr id="5" name="Straight Arrow Connector 4">
            <a:extLst>
              <a:ext uri="{FF2B5EF4-FFF2-40B4-BE49-F238E27FC236}">
                <a16:creationId xmlns:a16="http://schemas.microsoft.com/office/drawing/2014/main" id="{8825D6F2-9F94-D4C3-BB38-6071281F7B98}"/>
              </a:ext>
            </a:extLst>
          </p:cNvPr>
          <p:cNvCxnSpPr>
            <a:cxnSpLocks/>
          </p:cNvCxnSpPr>
          <p:nvPr/>
        </p:nvCxnSpPr>
        <p:spPr>
          <a:xfrm flipV="1">
            <a:off x="6639263" y="1663198"/>
            <a:ext cx="1505212" cy="568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97946A-C8D7-506B-188A-6798E25B783D}"/>
              </a:ext>
            </a:extLst>
          </p:cNvPr>
          <p:cNvCxnSpPr>
            <a:cxnSpLocks/>
          </p:cNvCxnSpPr>
          <p:nvPr/>
        </p:nvCxnSpPr>
        <p:spPr>
          <a:xfrm>
            <a:off x="7310578" y="2789313"/>
            <a:ext cx="1389225" cy="914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EA65BD-6AAD-B15F-590C-C02556CFEF41}"/>
              </a:ext>
            </a:extLst>
          </p:cNvPr>
          <p:cNvSpPr txBox="1"/>
          <p:nvPr/>
        </p:nvSpPr>
        <p:spPr>
          <a:xfrm>
            <a:off x="531233" y="3967327"/>
            <a:ext cx="9419612" cy="2764309"/>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In an infant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is broken down to glucose and galactose in the small intestine.</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two sugars are absorbed and used for energy</a:t>
            </a:r>
          </a:p>
          <a:p>
            <a:pPr algn="l"/>
            <a:endParaRPr lang="en-US" sz="1932" dirty="0">
              <a:latin typeface="Arial" panose="020B0604020202020204" pitchFamily="34" charset="0"/>
              <a:cs typeface="Arial" panose="020B0604020202020204" pitchFamily="34" charset="0"/>
            </a:endParaRPr>
          </a:p>
          <a:p>
            <a:pPr algn="l"/>
            <a:r>
              <a:rPr lang="en-US" sz="1932" dirty="0">
                <a:latin typeface="Arial" panose="020B0604020202020204" pitchFamily="34" charset="0"/>
                <a:cs typeface="Arial" panose="020B0604020202020204" pitchFamily="34" charset="0"/>
              </a:rPr>
              <a:t>In a lactose intolerant individual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lactose is not absorbed in the small intestine, but instead draws water into the intestine due to osmosis – leading to bloating and diarrhea.</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enters the large intestine where gut bacteria use it as a carbon source, generating gas.</a:t>
            </a:r>
          </a:p>
        </p:txBody>
      </p:sp>
      <p:sp>
        <p:nvSpPr>
          <p:cNvPr id="2" name="Date Placeholder 1">
            <a:extLst>
              <a:ext uri="{FF2B5EF4-FFF2-40B4-BE49-F238E27FC236}">
                <a16:creationId xmlns:a16="http://schemas.microsoft.com/office/drawing/2014/main" id="{1C966517-BDF8-2CCC-FD5F-3F7CD3338D53}"/>
              </a:ext>
            </a:extLst>
          </p:cNvPr>
          <p:cNvSpPr>
            <a:spLocks noGrp="1"/>
          </p:cNvSpPr>
          <p:nvPr>
            <p:ph type="dt" sz="half" idx="10"/>
          </p:nvPr>
        </p:nvSpPr>
        <p:spPr/>
        <p:txBody>
          <a:bodyPr/>
          <a:lstStyle/>
          <a:p>
            <a:fld id="{8A108E24-CA29-4726-A19C-20C3EFF0A2C8}" type="datetime1">
              <a:rPr lang="en-US" smtClean="0"/>
              <a:t>1/24/2025</a:t>
            </a:fld>
            <a:endParaRPr lang="en-US"/>
          </a:p>
        </p:txBody>
      </p:sp>
      <p:sp>
        <p:nvSpPr>
          <p:cNvPr id="3" name="Footer Placeholder 2">
            <a:extLst>
              <a:ext uri="{FF2B5EF4-FFF2-40B4-BE49-F238E27FC236}">
                <a16:creationId xmlns:a16="http://schemas.microsoft.com/office/drawing/2014/main" id="{62AA1824-DDC7-9B74-7D9C-69F32E610DA7}"/>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F1CF7D40-8BE6-671A-FB84-9F4A8EEF3DD2}"/>
              </a:ext>
            </a:extLst>
          </p:cNvPr>
          <p:cNvSpPr>
            <a:spLocks noGrp="1"/>
          </p:cNvSpPr>
          <p:nvPr>
            <p:ph type="sldNum" sz="quarter" idx="12"/>
          </p:nvPr>
        </p:nvSpPr>
        <p:spPr/>
        <p:txBody>
          <a:bodyPr/>
          <a:lstStyle/>
          <a:p>
            <a:fld id="{DC3BB032-4020-48F4-953B-341806DC4A2B}" type="slidenum">
              <a:rPr lang="en-US" smtClean="0"/>
              <a:t>53</a:t>
            </a:fld>
            <a:endParaRPr lang="en-US"/>
          </a:p>
        </p:txBody>
      </p:sp>
    </p:spTree>
    <p:extLst>
      <p:ext uri="{BB962C8B-B14F-4D97-AF65-F5344CB8AC3E}">
        <p14:creationId xmlns:p14="http://schemas.microsoft.com/office/powerpoint/2010/main" val="2562441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AAF76-86E5-4049-8019-3A5A4EB22FAB}"/>
              </a:ext>
            </a:extLst>
          </p:cNvPr>
          <p:cNvPicPr>
            <a:picLocks noChangeAspect="1"/>
          </p:cNvPicPr>
          <p:nvPr/>
        </p:nvPicPr>
        <p:blipFill>
          <a:blip r:embed="rId2"/>
          <a:stretch>
            <a:fillRect/>
          </a:stretch>
        </p:blipFill>
        <p:spPr>
          <a:xfrm>
            <a:off x="604824" y="2147914"/>
            <a:ext cx="5718947" cy="3282762"/>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4" name="Picture 13">
            <a:extLst>
              <a:ext uri="{FF2B5EF4-FFF2-40B4-BE49-F238E27FC236}">
                <a16:creationId xmlns:a16="http://schemas.microsoft.com/office/drawing/2014/main" id="{64C859FE-384C-4462-B3EC-03340298039B}"/>
              </a:ext>
            </a:extLst>
          </p:cNvPr>
          <p:cNvPicPr>
            <a:picLocks noChangeAspect="1"/>
          </p:cNvPicPr>
          <p:nvPr/>
        </p:nvPicPr>
        <p:blipFill>
          <a:blip r:embed="rId3"/>
          <a:stretch>
            <a:fillRect/>
          </a:stretch>
        </p:blipFill>
        <p:spPr>
          <a:xfrm>
            <a:off x="7080807" y="2673367"/>
            <a:ext cx="2463326" cy="2463326"/>
          </a:xfrm>
          <a:prstGeom prst="rect">
            <a:avLst/>
          </a:prstGeom>
        </p:spPr>
      </p:pic>
      <p:pic>
        <p:nvPicPr>
          <p:cNvPr id="22" name="Picture 21">
            <a:extLst>
              <a:ext uri="{FF2B5EF4-FFF2-40B4-BE49-F238E27FC236}">
                <a16:creationId xmlns:a16="http://schemas.microsoft.com/office/drawing/2014/main" id="{913BD8EB-609D-F05C-8A2B-A5046335EF36}"/>
              </a:ext>
            </a:extLst>
          </p:cNvPr>
          <p:cNvPicPr>
            <a:picLocks noChangeAspect="1"/>
          </p:cNvPicPr>
          <p:nvPr/>
        </p:nvPicPr>
        <p:blipFill>
          <a:blip r:embed="rId4"/>
          <a:stretch>
            <a:fillRect/>
          </a:stretch>
        </p:blipFill>
        <p:spPr>
          <a:xfrm>
            <a:off x="9803663" y="2510297"/>
            <a:ext cx="1230298" cy="2557995"/>
          </a:xfrm>
          <a:prstGeom prst="rect">
            <a:avLst/>
          </a:prstGeom>
        </p:spPr>
      </p:pic>
      <p:sp>
        <p:nvSpPr>
          <p:cNvPr id="6" name="TextBox 5">
            <a:extLst>
              <a:ext uri="{FF2B5EF4-FFF2-40B4-BE49-F238E27FC236}">
                <a16:creationId xmlns:a16="http://schemas.microsoft.com/office/drawing/2014/main" id="{A718EFC6-BB1A-CF89-C0D3-E6DA9CC5351C}"/>
              </a:ext>
            </a:extLst>
          </p:cNvPr>
          <p:cNvSpPr txBox="1"/>
          <p:nvPr/>
        </p:nvSpPr>
        <p:spPr>
          <a:xfrm>
            <a:off x="4258775" y="845503"/>
            <a:ext cx="4466613"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What to do if you are lactose intolerant:</a:t>
            </a:r>
          </a:p>
        </p:txBody>
      </p:sp>
      <p:sp>
        <p:nvSpPr>
          <p:cNvPr id="15" name="TextBox 14">
            <a:extLst>
              <a:ext uri="{FF2B5EF4-FFF2-40B4-BE49-F238E27FC236}">
                <a16:creationId xmlns:a16="http://schemas.microsoft.com/office/drawing/2014/main" id="{32A06379-4B28-0105-8C14-12C2CC2AE154}"/>
              </a:ext>
            </a:extLst>
          </p:cNvPr>
          <p:cNvSpPr txBox="1"/>
          <p:nvPr/>
        </p:nvSpPr>
        <p:spPr>
          <a:xfrm>
            <a:off x="531233" y="1657471"/>
            <a:ext cx="2903020"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 Consume less lactose</a:t>
            </a:r>
          </a:p>
        </p:txBody>
      </p:sp>
      <p:sp>
        <p:nvSpPr>
          <p:cNvPr id="16" name="TextBox 15">
            <a:extLst>
              <a:ext uri="{FF2B5EF4-FFF2-40B4-BE49-F238E27FC236}">
                <a16:creationId xmlns:a16="http://schemas.microsoft.com/office/drawing/2014/main" id="{058B74A7-2EFC-BD86-E893-DAD95EECD874}"/>
              </a:ext>
            </a:extLst>
          </p:cNvPr>
          <p:cNvSpPr txBox="1"/>
          <p:nvPr/>
        </p:nvSpPr>
        <p:spPr>
          <a:xfrm>
            <a:off x="7301579" y="1657471"/>
            <a:ext cx="4415443"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B. Hydrolyze the lactose to glucose and galactose before consumption.</a:t>
            </a:r>
          </a:p>
        </p:txBody>
      </p:sp>
      <p:sp>
        <p:nvSpPr>
          <p:cNvPr id="2" name="Date Placeholder 1">
            <a:extLst>
              <a:ext uri="{FF2B5EF4-FFF2-40B4-BE49-F238E27FC236}">
                <a16:creationId xmlns:a16="http://schemas.microsoft.com/office/drawing/2014/main" id="{748374B1-5B91-473C-72CB-7B9B0C4AAB98}"/>
              </a:ext>
            </a:extLst>
          </p:cNvPr>
          <p:cNvSpPr>
            <a:spLocks noGrp="1"/>
          </p:cNvSpPr>
          <p:nvPr>
            <p:ph type="dt" sz="half" idx="10"/>
          </p:nvPr>
        </p:nvSpPr>
        <p:spPr/>
        <p:txBody>
          <a:bodyPr/>
          <a:lstStyle/>
          <a:p>
            <a:fld id="{F5D08752-943C-442A-824F-4AB7E2CC7506}" type="datetime1">
              <a:rPr lang="en-US" smtClean="0"/>
              <a:t>1/24/2025</a:t>
            </a:fld>
            <a:endParaRPr lang="en-US"/>
          </a:p>
        </p:txBody>
      </p:sp>
      <p:sp>
        <p:nvSpPr>
          <p:cNvPr id="3" name="Footer Placeholder 2">
            <a:extLst>
              <a:ext uri="{FF2B5EF4-FFF2-40B4-BE49-F238E27FC236}">
                <a16:creationId xmlns:a16="http://schemas.microsoft.com/office/drawing/2014/main" id="{2E2C10F3-4C5C-32A7-C98E-1205A4085C50}"/>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B7D1DB83-092A-D2A8-6CB8-F52C6BECA744}"/>
              </a:ext>
            </a:extLst>
          </p:cNvPr>
          <p:cNvSpPr>
            <a:spLocks noGrp="1"/>
          </p:cNvSpPr>
          <p:nvPr>
            <p:ph type="sldNum" sz="quarter" idx="12"/>
          </p:nvPr>
        </p:nvSpPr>
        <p:spPr/>
        <p:txBody>
          <a:bodyPr/>
          <a:lstStyle/>
          <a:p>
            <a:fld id="{DC3BB032-4020-48F4-953B-341806DC4A2B}" type="slidenum">
              <a:rPr lang="en-US" smtClean="0"/>
              <a:t>54</a:t>
            </a:fld>
            <a:endParaRPr lang="en-US"/>
          </a:p>
        </p:txBody>
      </p:sp>
    </p:spTree>
    <p:extLst>
      <p:ext uri="{BB962C8B-B14F-4D97-AF65-F5344CB8AC3E}">
        <p14:creationId xmlns:p14="http://schemas.microsoft.com/office/powerpoint/2010/main" val="1236502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8C567CE5-3874-4E97-8D89-8542504A07FC}" type="datetime1">
              <a:rPr lang="en-US" smtClean="0"/>
              <a:t>1/24/2025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55</a:t>
            </a:fld>
            <a:endParaRPr lang="en-US"/>
          </a:p>
        </p:txBody>
      </p:sp>
    </p:spTree>
    <p:extLst>
      <p:ext uri="{BB962C8B-B14F-4D97-AF65-F5344CB8AC3E}">
        <p14:creationId xmlns:p14="http://schemas.microsoft.com/office/powerpoint/2010/main" val="4171165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1054963" y="1725881"/>
            <a:ext cx="1587311" cy="18377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9"/>
          <p:cNvSpPr txBox="1">
            <a:spLocks noChangeArrowheads="1"/>
          </p:cNvSpPr>
          <p:nvPr/>
        </p:nvSpPr>
        <p:spPr bwMode="auto">
          <a:xfrm>
            <a:off x="859740" y="997678"/>
            <a:ext cx="2014335" cy="664797"/>
          </a:xfrm>
          <a:prstGeom prst="rect">
            <a:avLst/>
          </a:prstGeom>
          <a:noFill/>
          <a:ln>
            <a:noFill/>
          </a:ln>
          <a:effectLst/>
          <a:extLst>
            <a:ext uri="{909E8E84-426E-40dd-AFC4-6F175D3DCCD1}">
              <a14:hiddenFill xmlns:a14="http://schemas.microsoft.com/office/drawing/2010/main" xmlns="">
                <a:solidFill>
                  <a:srgbClr val="3C3C3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nvGraphicFramePr>
        <p:xfrm>
          <a:off x="3069298" y="1456561"/>
          <a:ext cx="7040790" cy="4530819"/>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3069298" y="1456561"/>
                        <a:ext cx="7040790" cy="4530819"/>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10823783" y="145274"/>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5B56C69D-1048-4ACB-B873-4EEFCBCD4115}" type="datetime1">
              <a:rPr lang="en-US" smtClean="0"/>
              <a:t>1/24/2025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S2025 - Lecture 2</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56</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04AE5-C45A-4E74-B2D5-31B2F6E2A896}"/>
              </a:ext>
            </a:extLst>
          </p:cNvPr>
          <p:cNvSpPr txBox="1"/>
          <p:nvPr/>
        </p:nvSpPr>
        <p:spPr>
          <a:xfrm>
            <a:off x="2072481" y="1265237"/>
            <a:ext cx="9494669" cy="4401205"/>
          </a:xfrm>
          <a:prstGeom prst="rect">
            <a:avLst/>
          </a:prstGeom>
          <a:noFill/>
        </p:spPr>
        <p:txBody>
          <a:bodyPr wrap="square" rtlCol="0">
            <a:spAutoFit/>
          </a:bodyPr>
          <a:lstStyle/>
          <a:p>
            <a:pPr defTabSz="883832">
              <a:spcBef>
                <a:spcPts val="600"/>
              </a:spcBef>
            </a:pPr>
            <a:r>
              <a:rPr lang="en-US" sz="2000" b="1" dirty="0">
                <a:solidFill>
                  <a:prstClr val="black"/>
                </a:solidFill>
                <a:latin typeface="Arial" panose="020B0604020202020204" pitchFamily="34" charset="0"/>
              </a:rPr>
              <a:t>Key Points: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General structure of monosaccharides - be able to distinguish between aldose and ketose (and identify compounds that are not sugars).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Know how to number carbons on aldoses and ketoses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two monosaccharides (configuration at the anomeric carbon, atoms linked)</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Treatments for lactose intolerance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glucose molecules in:</a:t>
            </a:r>
          </a:p>
          <a:p>
            <a:pPr marL="472434" lvl="1"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Glycogen (glucose storage)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overall structure of the peptidoglycan in bacterial cell walls.</a:t>
            </a:r>
          </a:p>
          <a:p>
            <a:pPr defTabSz="883832">
              <a:spcBef>
                <a:spcPts val="600"/>
              </a:spcBef>
            </a:pPr>
            <a:endParaRPr lang="en-US" sz="2000" dirty="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3530EB4-48B0-475C-ABAD-10DBCB2A48B3}"/>
              </a:ext>
            </a:extLst>
          </p:cNvPr>
          <p:cNvSpPr txBox="1"/>
          <p:nvPr/>
        </p:nvSpPr>
        <p:spPr>
          <a:xfrm>
            <a:off x="2676986" y="21610"/>
            <a:ext cx="8028160" cy="551241"/>
          </a:xfrm>
          <a:prstGeom prst="rect">
            <a:avLst/>
          </a:prstGeom>
          <a:noFill/>
        </p:spPr>
        <p:txBody>
          <a:bodyPr wrap="none" rtlCol="0">
            <a:spAutoFit/>
          </a:bodyPr>
          <a:lstStyle/>
          <a:p>
            <a:pPr defTabSz="883832"/>
            <a:r>
              <a:rPr lang="en-US" sz="2982" dirty="0">
                <a:solidFill>
                  <a:prstClr val="black"/>
                </a:solidFill>
                <a:latin typeface="Arial" panose="020B0604020202020204" pitchFamily="34" charset="0"/>
              </a:rPr>
              <a:t>Summary and Expectations for Carbohydrates</a:t>
            </a:r>
          </a:p>
        </p:txBody>
      </p:sp>
      <p:sp>
        <p:nvSpPr>
          <p:cNvPr id="4" name="Date Placeholder 3">
            <a:extLst>
              <a:ext uri="{FF2B5EF4-FFF2-40B4-BE49-F238E27FC236}">
                <a16:creationId xmlns:a16="http://schemas.microsoft.com/office/drawing/2014/main" id="{1D8D26F3-78D9-7814-92EF-8E88F618C0E5}"/>
              </a:ext>
            </a:extLst>
          </p:cNvPr>
          <p:cNvSpPr>
            <a:spLocks noGrp="1"/>
          </p:cNvSpPr>
          <p:nvPr>
            <p:ph type="dt" sz="half" idx="10"/>
          </p:nvPr>
        </p:nvSpPr>
        <p:spPr/>
        <p:txBody>
          <a:bodyPr/>
          <a:lstStyle/>
          <a:p>
            <a:fld id="{13972CEC-B427-4520-A52D-9AD6798EEA36}" type="datetime1">
              <a:rPr lang="en-US" smtClean="0"/>
              <a:t>1/24/2025</a:t>
            </a:fld>
            <a:endParaRPr lang="en-US"/>
          </a:p>
        </p:txBody>
      </p:sp>
      <p:sp>
        <p:nvSpPr>
          <p:cNvPr id="5" name="Footer Placeholder 4">
            <a:extLst>
              <a:ext uri="{FF2B5EF4-FFF2-40B4-BE49-F238E27FC236}">
                <a16:creationId xmlns:a16="http://schemas.microsoft.com/office/drawing/2014/main" id="{ADE10A74-BA95-0448-56A2-C9509A808CED}"/>
              </a:ext>
            </a:extLst>
          </p:cNvPr>
          <p:cNvSpPr>
            <a:spLocks noGrp="1"/>
          </p:cNvSpPr>
          <p:nvPr>
            <p:ph type="ftr" sz="quarter" idx="11"/>
          </p:nvPr>
        </p:nvSpPr>
        <p:spPr/>
        <p:txBody>
          <a:bodyPr/>
          <a:lstStyle/>
          <a:p>
            <a:r>
              <a:rPr lang="en-US"/>
              <a:t>Drugs and Disease S2025 - Lecture 2</a:t>
            </a:r>
          </a:p>
        </p:txBody>
      </p:sp>
      <p:sp>
        <p:nvSpPr>
          <p:cNvPr id="6" name="Slide Number Placeholder 5">
            <a:extLst>
              <a:ext uri="{FF2B5EF4-FFF2-40B4-BE49-F238E27FC236}">
                <a16:creationId xmlns:a16="http://schemas.microsoft.com/office/drawing/2014/main" id="{29CC2E64-D13E-19A8-FB52-89EAEF1B58C1}"/>
              </a:ext>
            </a:extLst>
          </p:cNvPr>
          <p:cNvSpPr>
            <a:spLocks noGrp="1"/>
          </p:cNvSpPr>
          <p:nvPr>
            <p:ph type="sldNum" sz="quarter" idx="12"/>
          </p:nvPr>
        </p:nvSpPr>
        <p:spPr/>
        <p:txBody>
          <a:bodyPr/>
          <a:lstStyle/>
          <a:p>
            <a:fld id="{DC3BB032-4020-48F4-953B-341806DC4A2B}" type="slidenum">
              <a:rPr lang="en-US" smtClean="0"/>
              <a:t>57</a:t>
            </a:fld>
            <a:endParaRPr lang="en-US"/>
          </a:p>
        </p:txBody>
      </p:sp>
    </p:spTree>
    <p:extLst>
      <p:ext uri="{BB962C8B-B14F-4D97-AF65-F5344CB8AC3E}">
        <p14:creationId xmlns:p14="http://schemas.microsoft.com/office/powerpoint/2010/main" val="342588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5B0617B-00E1-E15B-9D6C-DCA2420E874A}"/>
              </a:ext>
            </a:extLst>
          </p:cNvPr>
          <p:cNvGraphicFramePr>
            <a:graphicFrameLocks noGrp="1"/>
          </p:cNvGraphicFramePr>
          <p:nvPr>
            <p:extLst>
              <p:ext uri="{D42A27DB-BD31-4B8C-83A1-F6EECF244321}">
                <p14:modId xmlns:p14="http://schemas.microsoft.com/office/powerpoint/2010/main" val="3835796038"/>
              </p:ext>
            </p:extLst>
          </p:nvPr>
        </p:nvGraphicFramePr>
        <p:xfrm>
          <a:off x="228625" y="733016"/>
          <a:ext cx="12546824" cy="2296032"/>
        </p:xfrm>
        <a:graphic>
          <a:graphicData uri="http://schemas.openxmlformats.org/drawingml/2006/table">
            <a:tbl>
              <a:tblPr firstRow="1" bandRow="1">
                <a:tableStyleId>{5C22544A-7EE6-4342-B048-85BDC9FD1C3A}</a:tableStyleId>
              </a:tblPr>
              <a:tblGrid>
                <a:gridCol w="3973898">
                  <a:extLst>
                    <a:ext uri="{9D8B030D-6E8A-4147-A177-3AD203B41FA5}">
                      <a16:colId xmlns:a16="http://schemas.microsoft.com/office/drawing/2014/main" val="1024785512"/>
                    </a:ext>
                  </a:extLst>
                </a:gridCol>
                <a:gridCol w="3207280">
                  <a:extLst>
                    <a:ext uri="{9D8B030D-6E8A-4147-A177-3AD203B41FA5}">
                      <a16:colId xmlns:a16="http://schemas.microsoft.com/office/drawing/2014/main" val="1879046842"/>
                    </a:ext>
                  </a:extLst>
                </a:gridCol>
                <a:gridCol w="5365646">
                  <a:extLst>
                    <a:ext uri="{9D8B030D-6E8A-4147-A177-3AD203B41FA5}">
                      <a16:colId xmlns:a16="http://schemas.microsoft.com/office/drawing/2014/main" val="2834110169"/>
                    </a:ext>
                  </a:extLst>
                </a:gridCol>
              </a:tblGrid>
              <a:tr h="382672">
                <a:tc>
                  <a:txBody>
                    <a:bodyPr/>
                    <a:lstStyle/>
                    <a:p>
                      <a:r>
                        <a:rPr lang="en-US" sz="1900" dirty="0">
                          <a:latin typeface="Arial" panose="020B0604020202020204" pitchFamily="34" charset="0"/>
                        </a:rPr>
                        <a:t>Interaction</a:t>
                      </a:r>
                    </a:p>
                  </a:txBody>
                  <a:tcPr marL="88309" marR="88309" marT="44154" marB="44154"/>
                </a:tc>
                <a:tc>
                  <a:txBody>
                    <a:bodyPr/>
                    <a:lstStyle/>
                    <a:p>
                      <a:r>
                        <a:rPr lang="en-US" sz="1900" dirty="0">
                          <a:latin typeface="Arial" panose="020B0604020202020204" pitchFamily="34" charset="0"/>
                        </a:rPr>
                        <a:t>Interaction </a:t>
                      </a:r>
                    </a:p>
                  </a:txBody>
                  <a:tcPr marL="88309" marR="88309" marT="44154" marB="44154"/>
                </a:tc>
                <a:tc>
                  <a:txBody>
                    <a:bodyPr/>
                    <a:lstStyle/>
                    <a:p>
                      <a:r>
                        <a:rPr lang="en-US" sz="1900" dirty="0">
                          <a:latin typeface="Arial" panose="020B0604020202020204" pitchFamily="34" charset="0"/>
                        </a:rPr>
                        <a:t>Energy (kJ/mol)</a:t>
                      </a:r>
                    </a:p>
                  </a:txBody>
                  <a:tcPr marL="88309" marR="88309" marT="44154" marB="44154"/>
                </a:tc>
                <a:extLst>
                  <a:ext uri="{0D108BD9-81ED-4DB2-BD59-A6C34878D82A}">
                    <a16:rowId xmlns:a16="http://schemas.microsoft.com/office/drawing/2014/main" val="129745988"/>
                  </a:ext>
                </a:extLst>
              </a:tr>
              <a:tr h="382672">
                <a:tc>
                  <a:txBody>
                    <a:bodyPr/>
                    <a:lstStyle/>
                    <a:p>
                      <a:r>
                        <a:rPr lang="en-US" sz="1900" b="1" dirty="0">
                          <a:latin typeface="Arial" panose="020B0604020202020204" pitchFamily="34" charset="0"/>
                        </a:rPr>
                        <a:t>Covalent Bond</a:t>
                      </a:r>
                    </a:p>
                  </a:txBody>
                  <a:tcPr marL="88309" marR="88309" marT="44154" marB="44154"/>
                </a:tc>
                <a:tc>
                  <a:txBody>
                    <a:bodyPr/>
                    <a:lstStyle/>
                    <a:p>
                      <a:r>
                        <a:rPr lang="en-US" sz="1900" b="1" dirty="0">
                          <a:latin typeface="Arial" panose="020B0604020202020204" pitchFamily="34" charset="0"/>
                        </a:rPr>
                        <a:t>Electron sharing</a:t>
                      </a:r>
                    </a:p>
                  </a:txBody>
                  <a:tcPr marL="88309" marR="88309" marT="44154" marB="44154"/>
                </a:tc>
                <a:tc>
                  <a:txBody>
                    <a:bodyPr/>
                    <a:lstStyle/>
                    <a:p>
                      <a:r>
                        <a:rPr lang="en-US" sz="1900" b="1" dirty="0">
                          <a:latin typeface="Arial" panose="020B0604020202020204" pitchFamily="34" charset="0"/>
                        </a:rPr>
                        <a:t>200-400 kJ/mol</a:t>
                      </a:r>
                    </a:p>
                  </a:txBody>
                  <a:tcPr marL="88309" marR="88309" marT="44154" marB="44154"/>
                </a:tc>
                <a:extLst>
                  <a:ext uri="{0D108BD9-81ED-4DB2-BD59-A6C34878D82A}">
                    <a16:rowId xmlns:a16="http://schemas.microsoft.com/office/drawing/2014/main" val="733509162"/>
                  </a:ext>
                </a:extLst>
              </a:tr>
              <a:tr h="382672">
                <a:tc>
                  <a:txBody>
                    <a:bodyPr/>
                    <a:lstStyle/>
                    <a:p>
                      <a:r>
                        <a:rPr lang="en-US" sz="1900" dirty="0">
                          <a:latin typeface="Arial" panose="020B0604020202020204" pitchFamily="34" charset="0"/>
                        </a:rPr>
                        <a:t>Electrostatic interactions (in water)</a:t>
                      </a:r>
                    </a:p>
                  </a:txBody>
                  <a:tcPr marL="88309" marR="88309" marT="44154" marB="44154"/>
                </a:tc>
                <a:tc>
                  <a:txBody>
                    <a:bodyPr/>
                    <a:lstStyle/>
                    <a:p>
                      <a:r>
                        <a:rPr lang="en-US" sz="1900" dirty="0">
                          <a:latin typeface="Arial" panose="020B0604020202020204" pitchFamily="34" charset="0"/>
                        </a:rPr>
                        <a:t>Full charges</a:t>
                      </a:r>
                    </a:p>
                  </a:txBody>
                  <a:tcPr marL="88309" marR="88309" marT="44154" marB="44154"/>
                </a:tc>
                <a:tc>
                  <a:txBody>
                    <a:bodyPr/>
                    <a:lstStyle/>
                    <a:p>
                      <a:r>
                        <a:rPr lang="en-US" sz="1900" dirty="0">
                          <a:latin typeface="Arial" panose="020B0604020202020204" pitchFamily="34" charset="0"/>
                        </a:rPr>
                        <a:t>~5 kJ/mol/single interaction</a:t>
                      </a:r>
                    </a:p>
                  </a:txBody>
                  <a:tcPr marL="88309" marR="88309" marT="44154" marB="44154"/>
                </a:tc>
                <a:extLst>
                  <a:ext uri="{0D108BD9-81ED-4DB2-BD59-A6C34878D82A}">
                    <a16:rowId xmlns:a16="http://schemas.microsoft.com/office/drawing/2014/main" val="1880517131"/>
                  </a:ext>
                </a:extLst>
              </a:tr>
              <a:tr h="382672">
                <a:tc>
                  <a:txBody>
                    <a:bodyPr/>
                    <a:lstStyle/>
                    <a:p>
                      <a:r>
                        <a:rPr lang="en-US" sz="1900" dirty="0" err="1">
                          <a:latin typeface="Arial" panose="020B0604020202020204" pitchFamily="34" charset="0"/>
                        </a:rPr>
                        <a:t>VdW</a:t>
                      </a:r>
                      <a:r>
                        <a:rPr lang="en-US" sz="1900" dirty="0">
                          <a:latin typeface="Arial" panose="020B0604020202020204" pitchFamily="34" charset="0"/>
                        </a:rPr>
                        <a:t> - Dipole-dipole (</a:t>
                      </a:r>
                      <a:r>
                        <a:rPr lang="en-US" sz="1900" dirty="0" err="1">
                          <a:latin typeface="Arial" panose="020B0604020202020204" pitchFamily="34" charset="0"/>
                        </a:rPr>
                        <a:t>Keesom</a:t>
                      </a:r>
                      <a:r>
                        <a:rPr lang="en-US" sz="1900" dirty="0">
                          <a:latin typeface="Arial" panose="020B0604020202020204" pitchFamily="34" charset="0"/>
                        </a:rPr>
                        <a:t>)</a:t>
                      </a:r>
                    </a:p>
                  </a:txBody>
                  <a:tcPr marL="88309" marR="88309" marT="44154" marB="44154"/>
                </a:tc>
                <a:tc>
                  <a:txBody>
                    <a:bodyPr/>
                    <a:lstStyle/>
                    <a:p>
                      <a:r>
                        <a:rPr lang="en-US" sz="1900" dirty="0">
                          <a:latin typeface="Arial" panose="020B0604020202020204" pitchFamily="34" charset="0"/>
                        </a:rPr>
                        <a:t>Perm. partial charges</a:t>
                      </a:r>
                    </a:p>
                  </a:txBody>
                  <a:tcPr marL="88309" marR="88309" marT="44154" marB="44154"/>
                </a:tc>
                <a:tc>
                  <a:txBody>
                    <a:bodyPr/>
                    <a:lstStyle/>
                    <a:p>
                      <a:r>
                        <a:rPr lang="en-US" sz="1900" dirty="0">
                          <a:latin typeface="Arial" panose="020B0604020202020204" pitchFamily="34" charset="0"/>
                        </a:rPr>
                        <a:t>~0.05 kJ/A</a:t>
                      </a:r>
                      <a:r>
                        <a:rPr lang="en-US" sz="1900" baseline="30000" dirty="0">
                          <a:latin typeface="Arial" panose="020B0604020202020204" pitchFamily="34" charset="0"/>
                        </a:rPr>
                        <a:t>2  </a:t>
                      </a:r>
                      <a:r>
                        <a:rPr lang="en-US" sz="1900" baseline="0" dirty="0">
                          <a:latin typeface="Arial" panose="020B0604020202020204" pitchFamily="34" charset="0"/>
                        </a:rPr>
                        <a:t>x 100 A</a:t>
                      </a:r>
                      <a:r>
                        <a:rPr lang="en-US" sz="1900" baseline="30000" dirty="0">
                          <a:latin typeface="Arial" panose="020B0604020202020204" pitchFamily="34" charset="0"/>
                        </a:rPr>
                        <a:t>2</a:t>
                      </a:r>
                      <a:r>
                        <a:rPr lang="en-US" sz="1900" baseline="0" dirty="0">
                          <a:latin typeface="Arial" panose="020B0604020202020204" pitchFamily="34" charset="0"/>
                        </a:rPr>
                        <a:t> = 5 kJ/mol for 100 A</a:t>
                      </a:r>
                      <a:r>
                        <a:rPr lang="en-US" sz="1900" baseline="30000" dirty="0">
                          <a:latin typeface="Arial" panose="020B0604020202020204" pitchFamily="34" charset="0"/>
                        </a:rPr>
                        <a:t>2</a:t>
                      </a:r>
                      <a:r>
                        <a:rPr lang="en-US" sz="1900" baseline="0" dirty="0">
                          <a:latin typeface="Arial" panose="020B0604020202020204" pitchFamily="34" charset="0"/>
                        </a:rPr>
                        <a:t> </a:t>
                      </a:r>
                    </a:p>
                  </a:txBody>
                  <a:tcPr marL="88309" marR="88309" marT="44154" marB="44154"/>
                </a:tc>
                <a:extLst>
                  <a:ext uri="{0D108BD9-81ED-4DB2-BD59-A6C34878D82A}">
                    <a16:rowId xmlns:a16="http://schemas.microsoft.com/office/drawing/2014/main" val="2478969241"/>
                  </a:ext>
                </a:extLst>
              </a:tr>
              <a:tr h="3826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900" dirty="0" err="1">
                          <a:latin typeface="Arial" panose="020B0604020202020204" pitchFamily="34" charset="0"/>
                        </a:rPr>
                        <a:t>VdW</a:t>
                      </a:r>
                      <a:r>
                        <a:rPr lang="en-US" sz="1900" dirty="0">
                          <a:latin typeface="Arial" panose="020B0604020202020204" pitchFamily="34" charset="0"/>
                        </a:rPr>
                        <a:t> – Induced dipole (London)</a:t>
                      </a:r>
                    </a:p>
                  </a:txBody>
                  <a:tcPr marL="88309" marR="88309" marT="44154" marB="44154"/>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900" dirty="0">
                          <a:latin typeface="Arial" panose="020B0604020202020204" pitchFamily="34" charset="0"/>
                        </a:rPr>
                        <a:t>Induced partial charges</a:t>
                      </a:r>
                    </a:p>
                  </a:txBody>
                  <a:tcPr marL="88309" marR="88309" marT="44154" marB="44154"/>
                </a:tc>
                <a:tc>
                  <a:txBody>
                    <a:bodyPr/>
                    <a:lstStyle/>
                    <a:p>
                      <a:r>
                        <a:rPr lang="en-US" sz="1900" dirty="0">
                          <a:latin typeface="Arial" panose="020B0604020202020204" pitchFamily="34" charset="0"/>
                        </a:rPr>
                        <a:t>~0.02 kJ/A</a:t>
                      </a:r>
                      <a:r>
                        <a:rPr lang="en-US" sz="1900" baseline="30000" dirty="0">
                          <a:latin typeface="Arial" panose="020B0604020202020204" pitchFamily="34" charset="0"/>
                        </a:rPr>
                        <a:t>2 </a:t>
                      </a:r>
                      <a:r>
                        <a:rPr lang="en-US" sz="1900" baseline="0" dirty="0">
                          <a:latin typeface="Arial" panose="020B0604020202020204" pitchFamily="34" charset="0"/>
                        </a:rPr>
                        <a:t>x 100 A</a:t>
                      </a:r>
                      <a:r>
                        <a:rPr lang="en-US" sz="1900" baseline="30000" dirty="0">
                          <a:latin typeface="Arial" panose="020B0604020202020204" pitchFamily="34" charset="0"/>
                        </a:rPr>
                        <a:t>2</a:t>
                      </a:r>
                      <a:r>
                        <a:rPr lang="en-US" sz="1900" baseline="0" dirty="0">
                          <a:latin typeface="Arial" panose="020B0604020202020204" pitchFamily="34" charset="0"/>
                        </a:rPr>
                        <a:t> = </a:t>
                      </a:r>
                      <a:r>
                        <a:rPr lang="en-US" sz="1900" b="1" baseline="0" dirty="0">
                          <a:latin typeface="Arial" panose="020B0604020202020204" pitchFamily="34" charset="0"/>
                        </a:rPr>
                        <a:t>2 kJ/mol for 100 A</a:t>
                      </a:r>
                      <a:r>
                        <a:rPr lang="en-US" sz="1900" b="1" baseline="30000" dirty="0">
                          <a:latin typeface="Arial" panose="020B0604020202020204" pitchFamily="34" charset="0"/>
                        </a:rPr>
                        <a:t>2</a:t>
                      </a:r>
                      <a:r>
                        <a:rPr lang="en-US" sz="1900" b="1" baseline="0" dirty="0">
                          <a:latin typeface="Arial" panose="020B0604020202020204" pitchFamily="34" charset="0"/>
                        </a:rPr>
                        <a:t> </a:t>
                      </a:r>
                    </a:p>
                  </a:txBody>
                  <a:tcPr marL="88309" marR="88309" marT="44154" marB="44154"/>
                </a:tc>
                <a:extLst>
                  <a:ext uri="{0D108BD9-81ED-4DB2-BD59-A6C34878D82A}">
                    <a16:rowId xmlns:a16="http://schemas.microsoft.com/office/drawing/2014/main" val="3895455788"/>
                  </a:ext>
                </a:extLst>
              </a:tr>
              <a:tr h="382672">
                <a:tc>
                  <a:txBody>
                    <a:bodyPr/>
                    <a:lstStyle/>
                    <a:p>
                      <a:r>
                        <a:rPr lang="en-US" sz="1900" dirty="0">
                          <a:latin typeface="Arial" panose="020B0604020202020204" pitchFamily="34" charset="0"/>
                        </a:rPr>
                        <a:t>H-Bonds</a:t>
                      </a:r>
                    </a:p>
                  </a:txBody>
                  <a:tcPr marL="88309" marR="88309" marT="44154" marB="44154"/>
                </a:tc>
                <a:tc>
                  <a:txBody>
                    <a:bodyPr/>
                    <a:lstStyle/>
                    <a:p>
                      <a:r>
                        <a:rPr lang="en-US" sz="1900" dirty="0">
                          <a:latin typeface="Arial" panose="020B0604020202020204" pitchFamily="34" charset="0"/>
                        </a:rPr>
                        <a:t>Electrostatic + e sharing</a:t>
                      </a:r>
                    </a:p>
                  </a:txBody>
                  <a:tcPr marL="88309" marR="88309" marT="44154" marB="44154"/>
                </a:tc>
                <a:tc>
                  <a:txBody>
                    <a:bodyPr/>
                    <a:lstStyle/>
                    <a:p>
                      <a:r>
                        <a:rPr lang="en-US" sz="1900" dirty="0">
                          <a:latin typeface="Arial" panose="020B0604020202020204" pitchFamily="34" charset="0"/>
                        </a:rPr>
                        <a:t>~20 kJ/mol gross, </a:t>
                      </a:r>
                      <a:r>
                        <a:rPr lang="en-US" sz="1900" b="1" dirty="0">
                          <a:latin typeface="Arial" panose="020B0604020202020204" pitchFamily="34" charset="0"/>
                        </a:rPr>
                        <a:t>~5 kJ/mol net</a:t>
                      </a:r>
                    </a:p>
                  </a:txBody>
                  <a:tcPr marL="88309" marR="88309" marT="44154" marB="44154"/>
                </a:tc>
                <a:extLst>
                  <a:ext uri="{0D108BD9-81ED-4DB2-BD59-A6C34878D82A}">
                    <a16:rowId xmlns:a16="http://schemas.microsoft.com/office/drawing/2014/main" val="2351608583"/>
                  </a:ext>
                </a:extLst>
              </a:tr>
            </a:tbl>
          </a:graphicData>
        </a:graphic>
      </p:graphicFrame>
      <p:sp>
        <p:nvSpPr>
          <p:cNvPr id="6" name="TextBox 5">
            <a:extLst>
              <a:ext uri="{FF2B5EF4-FFF2-40B4-BE49-F238E27FC236}">
                <a16:creationId xmlns:a16="http://schemas.microsoft.com/office/drawing/2014/main" id="{36E15D72-E7A4-A551-4CDD-97591DF92B14}"/>
              </a:ext>
            </a:extLst>
          </p:cNvPr>
          <p:cNvSpPr txBox="1"/>
          <p:nvPr/>
        </p:nvSpPr>
        <p:spPr>
          <a:xfrm>
            <a:off x="207409" y="3246437"/>
            <a:ext cx="8340500" cy="3362908"/>
          </a:xfrm>
          <a:prstGeom prst="rect">
            <a:avLst/>
          </a:prstGeom>
          <a:noFill/>
        </p:spPr>
        <p:txBody>
          <a:bodyPr wrap="square" rtlCol="0">
            <a:spAutoFit/>
          </a:bodyPr>
          <a:lstStyle/>
          <a:p>
            <a:pPr marL="441564" indent="-441564">
              <a:buAutoNum type="arabicPeriod"/>
            </a:pPr>
            <a:r>
              <a:rPr lang="en-US" sz="1932" i="1" dirty="0">
                <a:solidFill>
                  <a:srgbClr val="00B0F0"/>
                </a:solidFill>
                <a:latin typeface="Arial" panose="020B0604020202020204" pitchFamily="34" charset="0"/>
              </a:rPr>
              <a:t>How does the energy of the last four interactions compare to covalent bonds?</a:t>
            </a:r>
          </a:p>
          <a:p>
            <a:r>
              <a:rPr lang="en-US" sz="1932" i="1" dirty="0">
                <a:solidFill>
                  <a:srgbClr val="00B0F0"/>
                </a:solidFill>
                <a:latin typeface="Arial" panose="020B0604020202020204" pitchFamily="34" charset="0"/>
              </a:rPr>
              <a:t>           1. Stronger      2. Weaker    3.  The Same</a:t>
            </a:r>
          </a:p>
          <a:p>
            <a:endParaRPr lang="en-US" sz="1932" i="1" dirty="0">
              <a:solidFill>
                <a:srgbClr val="00B0F0"/>
              </a:solidFill>
              <a:latin typeface="Arial" panose="020B0604020202020204" pitchFamily="34" charset="0"/>
            </a:endParaRPr>
          </a:p>
          <a:p>
            <a:endParaRPr lang="en-US" sz="1932" i="1" dirty="0">
              <a:solidFill>
                <a:srgbClr val="00B0F0"/>
              </a:solidFill>
              <a:latin typeface="Arial" panose="020B0604020202020204" pitchFamily="34" charset="0"/>
            </a:endParaRPr>
          </a:p>
          <a:p>
            <a:r>
              <a:rPr lang="en-US" sz="1932" i="1" dirty="0">
                <a:solidFill>
                  <a:srgbClr val="00B0F0"/>
                </a:solidFill>
                <a:latin typeface="Arial" panose="020B0604020202020204" pitchFamily="34" charset="0"/>
              </a:rPr>
              <a:t>2. Which of these are closer to thermal energy, </a:t>
            </a:r>
            <a:r>
              <a:rPr lang="en-US" sz="1932" i="1" dirty="0" err="1">
                <a:solidFill>
                  <a:srgbClr val="00B0F0"/>
                </a:solidFill>
                <a:latin typeface="Arial" panose="020B0604020202020204" pitchFamily="34" charset="0"/>
              </a:rPr>
              <a:t>kT</a:t>
            </a:r>
            <a:r>
              <a:rPr lang="en-US" sz="1932" i="1" dirty="0">
                <a:solidFill>
                  <a:srgbClr val="00B0F0"/>
                </a:solidFill>
                <a:latin typeface="Arial" panose="020B0604020202020204" pitchFamily="34" charset="0"/>
              </a:rPr>
              <a:t> = 2.5 kJ/mol @ room temp.</a:t>
            </a:r>
          </a:p>
          <a:p>
            <a:endParaRPr lang="en-US" sz="1932" i="1" dirty="0">
              <a:solidFill>
                <a:srgbClr val="00B0F0"/>
              </a:solidFill>
              <a:latin typeface="Arial" panose="020B0604020202020204" pitchFamily="34" charset="0"/>
            </a:endParaRPr>
          </a:p>
          <a:p>
            <a:endParaRPr lang="en-US" sz="1932" i="1" dirty="0">
              <a:solidFill>
                <a:srgbClr val="00B0F0"/>
              </a:solidFill>
              <a:latin typeface="Arial" panose="020B0604020202020204" pitchFamily="34" charset="0"/>
            </a:endParaRPr>
          </a:p>
          <a:p>
            <a:r>
              <a:rPr lang="en-US" sz="1932" i="1" dirty="0">
                <a:solidFill>
                  <a:srgbClr val="00B0F0"/>
                </a:solidFill>
                <a:latin typeface="Arial" panose="020B0604020202020204" pitchFamily="34" charset="0"/>
              </a:rPr>
              <a:t>3. Are there significant molecules with enough energy at room temperature to break the interaction?</a:t>
            </a:r>
          </a:p>
        </p:txBody>
      </p:sp>
      <p:sp>
        <p:nvSpPr>
          <p:cNvPr id="7" name="TextBox 6">
            <a:extLst>
              <a:ext uri="{FF2B5EF4-FFF2-40B4-BE49-F238E27FC236}">
                <a16:creationId xmlns:a16="http://schemas.microsoft.com/office/drawing/2014/main" id="{08D85283-3211-6981-E09D-CE6D15A9CCFC}"/>
              </a:ext>
            </a:extLst>
          </p:cNvPr>
          <p:cNvSpPr txBox="1"/>
          <p:nvPr/>
        </p:nvSpPr>
        <p:spPr>
          <a:xfrm>
            <a:off x="4357950" y="227712"/>
            <a:ext cx="4907825" cy="505304"/>
          </a:xfrm>
          <a:prstGeom prst="rect">
            <a:avLst/>
          </a:prstGeom>
          <a:noFill/>
        </p:spPr>
        <p:txBody>
          <a:bodyPr wrap="none" rtlCol="0">
            <a:spAutoFit/>
          </a:bodyPr>
          <a:lstStyle/>
          <a:p>
            <a:r>
              <a:rPr lang="en-US" sz="2704" dirty="0">
                <a:latin typeface="Arial" panose="020B0604020202020204" pitchFamily="34" charset="0"/>
              </a:rPr>
              <a:t>Relative Energy of Interactions</a:t>
            </a:r>
          </a:p>
        </p:txBody>
      </p:sp>
      <p:sp>
        <p:nvSpPr>
          <p:cNvPr id="8" name="Date Placeholder 7">
            <a:extLst>
              <a:ext uri="{FF2B5EF4-FFF2-40B4-BE49-F238E27FC236}">
                <a16:creationId xmlns:a16="http://schemas.microsoft.com/office/drawing/2014/main" id="{7E78BA36-B642-491E-AB2B-25F983BA6733}"/>
              </a:ext>
            </a:extLst>
          </p:cNvPr>
          <p:cNvSpPr>
            <a:spLocks noGrp="1"/>
          </p:cNvSpPr>
          <p:nvPr>
            <p:ph type="dt" sz="half" idx="10"/>
          </p:nvPr>
        </p:nvSpPr>
        <p:spPr/>
        <p:txBody>
          <a:bodyPr/>
          <a:lstStyle/>
          <a:p>
            <a:fld id="{C862E8B4-2805-4CF8-AC86-075E3198E44A}" type="datetime1">
              <a:rPr lang="en-US" smtClean="0"/>
              <a:t>1/24/2025</a:t>
            </a:fld>
            <a:endParaRPr lang="en-US"/>
          </a:p>
        </p:txBody>
      </p:sp>
      <p:sp>
        <p:nvSpPr>
          <p:cNvPr id="9" name="Footer Placeholder 8">
            <a:extLst>
              <a:ext uri="{FF2B5EF4-FFF2-40B4-BE49-F238E27FC236}">
                <a16:creationId xmlns:a16="http://schemas.microsoft.com/office/drawing/2014/main" id="{E473622D-8B4C-846E-D4C8-8AF59085BAB8}"/>
              </a:ext>
            </a:extLst>
          </p:cNvPr>
          <p:cNvSpPr>
            <a:spLocks noGrp="1"/>
          </p:cNvSpPr>
          <p:nvPr>
            <p:ph type="ftr" sz="quarter" idx="11"/>
          </p:nvPr>
        </p:nvSpPr>
        <p:spPr/>
        <p:txBody>
          <a:bodyPr/>
          <a:lstStyle/>
          <a:p>
            <a:r>
              <a:rPr lang="en-US"/>
              <a:t>Drugs and Disease S2025 - Lecture 2</a:t>
            </a:r>
          </a:p>
        </p:txBody>
      </p:sp>
      <p:sp>
        <p:nvSpPr>
          <p:cNvPr id="10" name="Slide Number Placeholder 9">
            <a:extLst>
              <a:ext uri="{FF2B5EF4-FFF2-40B4-BE49-F238E27FC236}">
                <a16:creationId xmlns:a16="http://schemas.microsoft.com/office/drawing/2014/main" id="{E67A03B9-F4E6-85CA-617F-31398E4EBFD1}"/>
              </a:ext>
            </a:extLst>
          </p:cNvPr>
          <p:cNvSpPr>
            <a:spLocks noGrp="1"/>
          </p:cNvSpPr>
          <p:nvPr>
            <p:ph type="sldNum" sz="quarter" idx="12"/>
          </p:nvPr>
        </p:nvSpPr>
        <p:spPr/>
        <p:txBody>
          <a:bodyPr/>
          <a:lstStyle/>
          <a:p>
            <a:fld id="{DC3BB032-4020-48F4-953B-341806DC4A2B}" type="slidenum">
              <a:rPr lang="en-US" smtClean="0"/>
              <a:t>6</a:t>
            </a:fld>
            <a:endParaRPr lang="en-US"/>
          </a:p>
        </p:txBody>
      </p:sp>
      <p:graphicFrame>
        <p:nvGraphicFramePr>
          <p:cNvPr id="2" name="Object 1">
            <a:extLst>
              <a:ext uri="{FF2B5EF4-FFF2-40B4-BE49-F238E27FC236}">
                <a16:creationId xmlns:a16="http://schemas.microsoft.com/office/drawing/2014/main" id="{ABCD61FE-0E73-CF1F-255F-BB1DDDA4A3DA}"/>
              </a:ext>
            </a:extLst>
          </p:cNvPr>
          <p:cNvGraphicFramePr>
            <a:graphicFrameLocks noChangeAspect="1"/>
          </p:cNvGraphicFramePr>
          <p:nvPr>
            <p:extLst>
              <p:ext uri="{D42A27DB-BD31-4B8C-83A1-F6EECF244321}">
                <p14:modId xmlns:p14="http://schemas.microsoft.com/office/powerpoint/2010/main" val="3901168860"/>
              </p:ext>
            </p:extLst>
          </p:nvPr>
        </p:nvGraphicFramePr>
        <p:xfrm>
          <a:off x="8930481" y="4160837"/>
          <a:ext cx="3945915" cy="1976709"/>
        </p:xfrm>
        <a:graphic>
          <a:graphicData uri="http://schemas.openxmlformats.org/presentationml/2006/ole">
            <mc:AlternateContent xmlns:mc="http://schemas.openxmlformats.org/markup-compatibility/2006">
              <mc:Choice xmlns:v="urn:schemas-microsoft-com:vml" Requires="v">
                <p:oleObj name="MDLDrawObject Class" r:id="rId2" imgW="3686009" imgH="1846930" progId="MDLDrawOLE.MDLDrawObject.1">
                  <p:embed/>
                </p:oleObj>
              </mc:Choice>
              <mc:Fallback>
                <p:oleObj name="MDLDrawObject Class" r:id="rId2" imgW="3686009" imgH="1846930" progId="MDLDrawOLE.MDLDrawObject.1">
                  <p:embed/>
                  <p:pic>
                    <p:nvPicPr>
                      <p:cNvPr id="12" name="Object 11">
                        <a:extLst>
                          <a:ext uri="{FF2B5EF4-FFF2-40B4-BE49-F238E27FC236}">
                            <a16:creationId xmlns:a16="http://schemas.microsoft.com/office/drawing/2014/main" id="{3E60ACAE-3FE3-2481-4865-76EED6B64CF2}"/>
                          </a:ext>
                        </a:extLst>
                      </p:cNvPr>
                      <p:cNvPicPr/>
                      <p:nvPr/>
                    </p:nvPicPr>
                    <p:blipFill>
                      <a:blip r:embed="rId3"/>
                      <a:stretch>
                        <a:fillRect/>
                      </a:stretch>
                    </p:blipFill>
                    <p:spPr>
                      <a:xfrm>
                        <a:off x="8930481" y="4160837"/>
                        <a:ext cx="3945915" cy="1976709"/>
                      </a:xfrm>
                      <a:prstGeom prst="rect">
                        <a:avLst/>
                      </a:prstGeom>
                    </p:spPr>
                  </p:pic>
                </p:oleObj>
              </mc:Fallback>
            </mc:AlternateContent>
          </a:graphicData>
        </a:graphic>
      </p:graphicFrame>
    </p:spTree>
    <p:extLst>
      <p:ext uri="{BB962C8B-B14F-4D97-AF65-F5344CB8AC3E}">
        <p14:creationId xmlns:p14="http://schemas.microsoft.com/office/powerpoint/2010/main" val="37960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291681" y="13380"/>
            <a:ext cx="7010400" cy="1470025"/>
          </a:xfrm>
        </p:spPr>
        <p:txBody>
          <a:bodyPr>
            <a:normAutofit/>
          </a:bodyPr>
          <a:lstStyle/>
          <a:p>
            <a:pPr eaLnBrk="1" hangingPunct="1"/>
            <a:r>
              <a:rPr lang="en-US" sz="2800" dirty="0"/>
              <a:t>Proteins and Amino Acids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359"/>
          <a:stretch/>
        </p:blipFill>
        <p:spPr>
          <a:xfrm>
            <a:off x="1293500" y="2126936"/>
            <a:ext cx="4806696" cy="3153407"/>
          </a:xfrm>
          <a:prstGeom prst="rect">
            <a:avLst/>
          </a:prstGeom>
        </p:spPr>
      </p:pic>
      <p:pic>
        <p:nvPicPr>
          <p:cNvPr id="6" name="Picture 2" descr="Figure 2-27">
            <a:extLst>
              <a:ext uri="{FF2B5EF4-FFF2-40B4-BE49-F238E27FC236}">
                <a16:creationId xmlns:a16="http://schemas.microsoft.com/office/drawing/2014/main" id="{CE6E67B9-78D7-47FC-8B12-92F9D02EC3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0682" y="2255838"/>
            <a:ext cx="4343399" cy="3156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D02B4DA-77B3-FA70-CB82-7804321333D4}"/>
              </a:ext>
            </a:extLst>
          </p:cNvPr>
          <p:cNvSpPr>
            <a:spLocks noGrp="1"/>
          </p:cNvSpPr>
          <p:nvPr>
            <p:ph type="dt" sz="half" idx="10"/>
          </p:nvPr>
        </p:nvSpPr>
        <p:spPr/>
        <p:txBody>
          <a:bodyPr/>
          <a:lstStyle/>
          <a:p>
            <a:fld id="{A546998C-06D7-400A-930B-8D917FEEFE75}" type="datetime1">
              <a:rPr lang="en-US" smtClean="0"/>
              <a:t>1/24/2025</a:t>
            </a:fld>
            <a:endParaRPr lang="en-US"/>
          </a:p>
        </p:txBody>
      </p:sp>
      <p:sp>
        <p:nvSpPr>
          <p:cNvPr id="8" name="Footer Placeholder 7">
            <a:extLst>
              <a:ext uri="{FF2B5EF4-FFF2-40B4-BE49-F238E27FC236}">
                <a16:creationId xmlns:a16="http://schemas.microsoft.com/office/drawing/2014/main" id="{5D1751A2-C8A3-0610-1142-46541EBC113D}"/>
              </a:ext>
            </a:extLst>
          </p:cNvPr>
          <p:cNvSpPr>
            <a:spLocks noGrp="1"/>
          </p:cNvSpPr>
          <p:nvPr>
            <p:ph type="ftr" sz="quarter" idx="11"/>
          </p:nvPr>
        </p:nvSpPr>
        <p:spPr/>
        <p:txBody>
          <a:bodyPr/>
          <a:lstStyle/>
          <a:p>
            <a:r>
              <a:rPr lang="en-US"/>
              <a:t>Drugs and Disease S2025 - Lecture 2</a:t>
            </a:r>
          </a:p>
        </p:txBody>
      </p:sp>
      <p:sp>
        <p:nvSpPr>
          <p:cNvPr id="9" name="Slide Number Placeholder 8">
            <a:extLst>
              <a:ext uri="{FF2B5EF4-FFF2-40B4-BE49-F238E27FC236}">
                <a16:creationId xmlns:a16="http://schemas.microsoft.com/office/drawing/2014/main" id="{02387471-14EE-02AB-02E3-DB8E265BB766}"/>
              </a:ext>
            </a:extLst>
          </p:cNvPr>
          <p:cNvSpPr>
            <a:spLocks noGrp="1"/>
          </p:cNvSpPr>
          <p:nvPr>
            <p:ph type="sldNum" sz="quarter" idx="12"/>
          </p:nvPr>
        </p:nvSpPr>
        <p:spPr/>
        <p:txBody>
          <a:bodyPr/>
          <a:lstStyle/>
          <a:p>
            <a:fld id="{DC3BB032-4020-48F4-953B-341806DC4A2B}" type="slidenum">
              <a:rPr lang="en-US" smtClean="0"/>
              <a:t>7</a:t>
            </a:fld>
            <a:endParaRPr lang="en-US"/>
          </a:p>
        </p:txBody>
      </p:sp>
    </p:spTree>
    <p:extLst>
      <p:ext uri="{BB962C8B-B14F-4D97-AF65-F5344CB8AC3E}">
        <p14:creationId xmlns:p14="http://schemas.microsoft.com/office/powerpoint/2010/main" val="199753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F66C5-4BB4-42AC-B407-F65ABB88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815" y="1266256"/>
            <a:ext cx="5671966" cy="1877199"/>
          </a:xfrm>
          <a:prstGeom prst="rect">
            <a:avLst/>
          </a:prstGeom>
        </p:spPr>
      </p:pic>
      <p:sp>
        <p:nvSpPr>
          <p:cNvPr id="4" name="TextBox 3">
            <a:extLst>
              <a:ext uri="{FF2B5EF4-FFF2-40B4-BE49-F238E27FC236}">
                <a16:creationId xmlns:a16="http://schemas.microsoft.com/office/drawing/2014/main" id="{04373242-D475-4D36-8872-7BC768FF130C}"/>
              </a:ext>
            </a:extLst>
          </p:cNvPr>
          <p:cNvSpPr txBox="1"/>
          <p:nvPr/>
        </p:nvSpPr>
        <p:spPr>
          <a:xfrm>
            <a:off x="472282" y="1112837"/>
            <a:ext cx="3345129" cy="3947556"/>
          </a:xfrm>
          <a:prstGeom prst="rect">
            <a:avLst/>
          </a:prstGeom>
          <a:noFill/>
        </p:spPr>
        <p:txBody>
          <a:bodyPr wrap="square" rtlCol="0">
            <a:spAutoFit/>
          </a:bodyPr>
          <a:lstStyle/>
          <a:p>
            <a:endParaRPr lang="en-US" b="1" dirty="0">
              <a:latin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rPr>
              <a:t>Primary - sequence of amino acids, no 3D structural information</a:t>
            </a:r>
          </a:p>
          <a:p>
            <a:pPr marL="214313" indent="-214313">
              <a:buFont typeface="Arial" panose="020B0604020202020204" pitchFamily="34" charset="0"/>
              <a:buChar char="•"/>
            </a:pPr>
            <a:r>
              <a:rPr lang="en-US" dirty="0">
                <a:latin typeface="Arial" panose="020B0604020202020204" pitchFamily="34" charset="0"/>
              </a:rPr>
              <a:t>Secondary - local structural elements, only mainchain atoms involved</a:t>
            </a:r>
          </a:p>
          <a:p>
            <a:pPr marL="214313" indent="-214313">
              <a:buFont typeface="Arial" panose="020B0604020202020204" pitchFamily="34" charset="0"/>
              <a:buChar char="•"/>
            </a:pPr>
            <a:r>
              <a:rPr lang="en-US" dirty="0">
                <a:latin typeface="Arial" panose="020B0604020202020204" pitchFamily="34" charset="0"/>
              </a:rPr>
              <a:t>Tertiary - 3D position of </a:t>
            </a:r>
            <a:r>
              <a:rPr lang="en-US" b="1" i="1" dirty="0">
                <a:latin typeface="Arial" panose="020B0604020202020204" pitchFamily="34" charset="0"/>
              </a:rPr>
              <a:t>all</a:t>
            </a:r>
            <a:r>
              <a:rPr lang="en-US" dirty="0">
                <a:latin typeface="Arial" panose="020B0604020202020204" pitchFamily="34" charset="0"/>
              </a:rPr>
              <a:t> atoms, functional form of many proteins.</a:t>
            </a:r>
          </a:p>
          <a:p>
            <a:pPr marL="214313" indent="-214313">
              <a:buFont typeface="Arial" panose="020B0604020202020204" pitchFamily="34" charset="0"/>
              <a:buChar char="•"/>
            </a:pPr>
            <a:r>
              <a:rPr lang="en-US" dirty="0">
                <a:latin typeface="Arial" panose="020B0604020202020204" pitchFamily="34" charset="0"/>
              </a:rPr>
              <a:t>Quaternary - multiple chains – multiple chains often required for function.</a:t>
            </a:r>
          </a:p>
        </p:txBody>
      </p:sp>
      <p:sp>
        <p:nvSpPr>
          <p:cNvPr id="6" name="TextBox 5">
            <a:extLst>
              <a:ext uri="{FF2B5EF4-FFF2-40B4-BE49-F238E27FC236}">
                <a16:creationId xmlns:a16="http://schemas.microsoft.com/office/drawing/2014/main" id="{15A99595-C971-439E-AC44-293E39425FE2}"/>
              </a:ext>
            </a:extLst>
          </p:cNvPr>
          <p:cNvSpPr txBox="1"/>
          <p:nvPr/>
        </p:nvSpPr>
        <p:spPr>
          <a:xfrm>
            <a:off x="6956920" y="4789487"/>
            <a:ext cx="1636987" cy="300082"/>
          </a:xfrm>
          <a:prstGeom prst="rect">
            <a:avLst/>
          </a:prstGeom>
          <a:noFill/>
        </p:spPr>
        <p:txBody>
          <a:bodyPr wrap="none" rtlCol="0">
            <a:spAutoFit/>
          </a:bodyPr>
          <a:lstStyle/>
          <a:p>
            <a:r>
              <a:rPr lang="en-US" sz="1350" dirty="0">
                <a:solidFill>
                  <a:srgbClr val="FF0000"/>
                </a:solidFill>
                <a:latin typeface="Arial" panose="020B0604020202020204" pitchFamily="34" charset="0"/>
              </a:rPr>
              <a:t>Biological Function</a:t>
            </a:r>
          </a:p>
        </p:txBody>
      </p:sp>
      <p:sp>
        <p:nvSpPr>
          <p:cNvPr id="7" name="Rectangle 6">
            <a:extLst>
              <a:ext uri="{FF2B5EF4-FFF2-40B4-BE49-F238E27FC236}">
                <a16:creationId xmlns:a16="http://schemas.microsoft.com/office/drawing/2014/main" id="{3E64731A-7479-44BE-A2F4-E279FB02878F}"/>
              </a:ext>
            </a:extLst>
          </p:cNvPr>
          <p:cNvSpPr/>
          <p:nvPr/>
        </p:nvSpPr>
        <p:spPr>
          <a:xfrm>
            <a:off x="6892132" y="4846639"/>
            <a:ext cx="1478264" cy="219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1" name="Picture 10">
            <a:extLst>
              <a:ext uri="{FF2B5EF4-FFF2-40B4-BE49-F238E27FC236}">
                <a16:creationId xmlns:a16="http://schemas.microsoft.com/office/drawing/2014/main" id="{04D06CDF-92AD-47A4-96FA-317FFBB3F37E}"/>
              </a:ext>
            </a:extLst>
          </p:cNvPr>
          <p:cNvPicPr>
            <a:picLocks noChangeAspect="1"/>
          </p:cNvPicPr>
          <p:nvPr/>
        </p:nvPicPr>
        <p:blipFill>
          <a:blip r:embed="rId3"/>
          <a:stretch>
            <a:fillRect/>
          </a:stretch>
        </p:blipFill>
        <p:spPr>
          <a:xfrm>
            <a:off x="4323276" y="3604271"/>
            <a:ext cx="774299" cy="585371"/>
          </a:xfrm>
          <a:prstGeom prst="rect">
            <a:avLst/>
          </a:prstGeom>
        </p:spPr>
      </p:pic>
      <p:pic>
        <p:nvPicPr>
          <p:cNvPr id="12" name="Picture 11">
            <a:extLst>
              <a:ext uri="{FF2B5EF4-FFF2-40B4-BE49-F238E27FC236}">
                <a16:creationId xmlns:a16="http://schemas.microsoft.com/office/drawing/2014/main" id="{A5E28FCF-BD66-4698-B878-7C594777BED0}"/>
              </a:ext>
            </a:extLst>
          </p:cNvPr>
          <p:cNvPicPr>
            <a:picLocks noChangeAspect="1"/>
          </p:cNvPicPr>
          <p:nvPr/>
        </p:nvPicPr>
        <p:blipFill>
          <a:blip r:embed="rId4"/>
          <a:stretch>
            <a:fillRect/>
          </a:stretch>
        </p:blipFill>
        <p:spPr>
          <a:xfrm>
            <a:off x="5387455" y="3305553"/>
            <a:ext cx="1279585" cy="1821656"/>
          </a:xfrm>
          <a:prstGeom prst="rect">
            <a:avLst/>
          </a:prstGeom>
        </p:spPr>
      </p:pic>
      <p:pic>
        <p:nvPicPr>
          <p:cNvPr id="14" name="Picture 13">
            <a:extLst>
              <a:ext uri="{FF2B5EF4-FFF2-40B4-BE49-F238E27FC236}">
                <a16:creationId xmlns:a16="http://schemas.microsoft.com/office/drawing/2014/main" id="{E6C5BCFE-213E-43F8-A598-3A43A2DB0DB4}"/>
              </a:ext>
            </a:extLst>
          </p:cNvPr>
          <p:cNvPicPr>
            <a:picLocks noChangeAspect="1"/>
          </p:cNvPicPr>
          <p:nvPr/>
        </p:nvPicPr>
        <p:blipFill rotWithShape="1">
          <a:blip r:embed="rId5"/>
          <a:srcRect l="52778" b="75555"/>
          <a:stretch/>
        </p:blipFill>
        <p:spPr>
          <a:xfrm>
            <a:off x="6784723" y="3261049"/>
            <a:ext cx="929475" cy="1202850"/>
          </a:xfrm>
          <a:prstGeom prst="rect">
            <a:avLst/>
          </a:prstGeom>
        </p:spPr>
      </p:pic>
      <p:pic>
        <p:nvPicPr>
          <p:cNvPr id="15" name="Picture 14">
            <a:extLst>
              <a:ext uri="{FF2B5EF4-FFF2-40B4-BE49-F238E27FC236}">
                <a16:creationId xmlns:a16="http://schemas.microsoft.com/office/drawing/2014/main" id="{1B064E2F-6E67-4A65-955A-C02E884712BF}"/>
              </a:ext>
            </a:extLst>
          </p:cNvPr>
          <p:cNvPicPr>
            <a:picLocks noChangeAspect="1"/>
          </p:cNvPicPr>
          <p:nvPr/>
        </p:nvPicPr>
        <p:blipFill rotWithShape="1">
          <a:blip r:embed="rId6"/>
          <a:srcRect t="14445" b="22063"/>
          <a:stretch/>
        </p:blipFill>
        <p:spPr>
          <a:xfrm>
            <a:off x="6942642" y="4560080"/>
            <a:ext cx="1005125" cy="857250"/>
          </a:xfrm>
          <a:prstGeom prst="rect">
            <a:avLst/>
          </a:prstGeom>
        </p:spPr>
      </p:pic>
      <p:pic>
        <p:nvPicPr>
          <p:cNvPr id="16" name="Picture 15">
            <a:extLst>
              <a:ext uri="{FF2B5EF4-FFF2-40B4-BE49-F238E27FC236}">
                <a16:creationId xmlns:a16="http://schemas.microsoft.com/office/drawing/2014/main" id="{06FB9C10-B885-4E50-AD1C-4672AC238FC1}"/>
              </a:ext>
            </a:extLst>
          </p:cNvPr>
          <p:cNvPicPr>
            <a:picLocks noChangeAspect="1"/>
          </p:cNvPicPr>
          <p:nvPr/>
        </p:nvPicPr>
        <p:blipFill>
          <a:blip r:embed="rId7"/>
          <a:stretch>
            <a:fillRect/>
          </a:stretch>
        </p:blipFill>
        <p:spPr>
          <a:xfrm>
            <a:off x="8220063" y="3303589"/>
            <a:ext cx="1128127" cy="1505129"/>
          </a:xfrm>
          <a:prstGeom prst="rect">
            <a:avLst/>
          </a:prstGeom>
        </p:spPr>
      </p:pic>
      <p:graphicFrame>
        <p:nvGraphicFramePr>
          <p:cNvPr id="18" name="Object 17">
            <a:extLst>
              <a:ext uri="{FF2B5EF4-FFF2-40B4-BE49-F238E27FC236}">
                <a16:creationId xmlns:a16="http://schemas.microsoft.com/office/drawing/2014/main" id="{EFED047D-BFEE-451E-A9B0-1DB371906146}"/>
              </a:ext>
            </a:extLst>
          </p:cNvPr>
          <p:cNvGraphicFramePr>
            <a:graphicFrameLocks noChangeAspect="1"/>
          </p:cNvGraphicFramePr>
          <p:nvPr/>
        </p:nvGraphicFramePr>
        <p:xfrm>
          <a:off x="3988238" y="1642330"/>
          <a:ext cx="1298417" cy="1044576"/>
        </p:xfrm>
        <a:graphic>
          <a:graphicData uri="http://schemas.openxmlformats.org/presentationml/2006/ole">
            <mc:AlternateContent xmlns:mc="http://schemas.openxmlformats.org/markup-compatibility/2006">
              <mc:Choice xmlns:v="urn:schemas-microsoft-com:vml" Requires="v">
                <p:oleObj name="MDLDrawObject Class" r:id="rId8" imgW="1751860" imgH="1409437" progId="MDLDrawOLE.MDLDrawObject.1">
                  <p:embed/>
                </p:oleObj>
              </mc:Choice>
              <mc:Fallback>
                <p:oleObj name="MDLDrawObject Class" r:id="rId8" imgW="1751860" imgH="1409437" progId="MDLDrawOLE.MDLDrawObject.1">
                  <p:embed/>
                  <p:pic>
                    <p:nvPicPr>
                      <p:cNvPr id="18" name="Object 17">
                        <a:extLst>
                          <a:ext uri="{FF2B5EF4-FFF2-40B4-BE49-F238E27FC236}">
                            <a16:creationId xmlns:a16="http://schemas.microsoft.com/office/drawing/2014/main" id="{EFED047D-BFEE-451E-A9B0-1DB371906146}"/>
                          </a:ext>
                        </a:extLst>
                      </p:cNvPr>
                      <p:cNvPicPr/>
                      <p:nvPr/>
                    </p:nvPicPr>
                    <p:blipFill>
                      <a:blip r:embed="rId9"/>
                      <a:stretch>
                        <a:fillRect/>
                      </a:stretch>
                    </p:blipFill>
                    <p:spPr>
                      <a:xfrm>
                        <a:off x="3988238" y="1642330"/>
                        <a:ext cx="1298417" cy="1044576"/>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B27AD45B-1A1A-4954-95F1-81A5923CD257}"/>
              </a:ext>
            </a:extLst>
          </p:cNvPr>
          <p:cNvPicPr>
            <a:picLocks noChangeAspect="1"/>
          </p:cNvPicPr>
          <p:nvPr/>
        </p:nvPicPr>
        <p:blipFill>
          <a:blip r:embed="rId10"/>
          <a:stretch>
            <a:fillRect/>
          </a:stretch>
        </p:blipFill>
        <p:spPr>
          <a:xfrm>
            <a:off x="9599376" y="3289008"/>
            <a:ext cx="1301837" cy="1824285"/>
          </a:xfrm>
          <a:prstGeom prst="rect">
            <a:avLst/>
          </a:prstGeom>
        </p:spPr>
      </p:pic>
      <p:sp>
        <p:nvSpPr>
          <p:cNvPr id="20" name="TextBox 19">
            <a:extLst>
              <a:ext uri="{FF2B5EF4-FFF2-40B4-BE49-F238E27FC236}">
                <a16:creationId xmlns:a16="http://schemas.microsoft.com/office/drawing/2014/main" id="{AAEB7DF0-882E-4118-ABA2-CE6C279A2EA7}"/>
              </a:ext>
            </a:extLst>
          </p:cNvPr>
          <p:cNvSpPr txBox="1"/>
          <p:nvPr/>
        </p:nvSpPr>
        <p:spPr>
          <a:xfrm>
            <a:off x="9599374" y="5189927"/>
            <a:ext cx="1371600" cy="577081"/>
          </a:xfrm>
          <a:prstGeom prst="rect">
            <a:avLst/>
          </a:prstGeom>
          <a:noFill/>
        </p:spPr>
        <p:txBody>
          <a:bodyPr wrap="square" rtlCol="0">
            <a:spAutoFit/>
          </a:bodyPr>
          <a:lstStyle/>
          <a:p>
            <a:r>
              <a:rPr lang="en-US" sz="1050" dirty="0">
                <a:latin typeface="Arial" panose="020B0604020202020204" pitchFamily="34" charset="0"/>
              </a:rPr>
              <a:t>(White and black represent two different chains)</a:t>
            </a:r>
          </a:p>
        </p:txBody>
      </p:sp>
      <p:sp>
        <p:nvSpPr>
          <p:cNvPr id="5" name="Rectangle 4">
            <a:extLst>
              <a:ext uri="{FF2B5EF4-FFF2-40B4-BE49-F238E27FC236}">
                <a16:creationId xmlns:a16="http://schemas.microsoft.com/office/drawing/2014/main" id="{E4BA0AD5-B3B9-4739-B6B5-E5C4D019F7D4}"/>
              </a:ext>
            </a:extLst>
          </p:cNvPr>
          <p:cNvSpPr/>
          <p:nvPr/>
        </p:nvSpPr>
        <p:spPr>
          <a:xfrm>
            <a:off x="4461403" y="400982"/>
            <a:ext cx="5181227" cy="523220"/>
          </a:xfrm>
          <a:prstGeom prst="rect">
            <a:avLst/>
          </a:prstGeom>
        </p:spPr>
        <p:txBody>
          <a:bodyPr wrap="none">
            <a:spAutoFit/>
          </a:bodyPr>
          <a:lstStyle/>
          <a:p>
            <a:r>
              <a:rPr lang="en-US" sz="2800" dirty="0">
                <a:latin typeface="Arial" panose="020B0604020202020204" pitchFamily="34" charset="0"/>
              </a:rPr>
              <a:t>Structural Hierarchy of Proteins</a:t>
            </a:r>
          </a:p>
        </p:txBody>
      </p:sp>
      <p:sp>
        <p:nvSpPr>
          <p:cNvPr id="10" name="Date Placeholder 9">
            <a:extLst>
              <a:ext uri="{FF2B5EF4-FFF2-40B4-BE49-F238E27FC236}">
                <a16:creationId xmlns:a16="http://schemas.microsoft.com/office/drawing/2014/main" id="{4C792727-3E3C-A96B-46D4-1635E08D39DA}"/>
              </a:ext>
            </a:extLst>
          </p:cNvPr>
          <p:cNvSpPr>
            <a:spLocks noGrp="1"/>
          </p:cNvSpPr>
          <p:nvPr>
            <p:ph type="dt" sz="half" idx="10"/>
          </p:nvPr>
        </p:nvSpPr>
        <p:spPr/>
        <p:txBody>
          <a:bodyPr/>
          <a:lstStyle/>
          <a:p>
            <a:fld id="{1053F84D-7E02-41B7-A543-2E2E1B331CD6}" type="datetime1">
              <a:rPr lang="en-US" smtClean="0"/>
              <a:t>1/24/2025</a:t>
            </a:fld>
            <a:endParaRPr lang="en-US"/>
          </a:p>
        </p:txBody>
      </p:sp>
      <p:sp>
        <p:nvSpPr>
          <p:cNvPr id="13" name="Footer Placeholder 12">
            <a:extLst>
              <a:ext uri="{FF2B5EF4-FFF2-40B4-BE49-F238E27FC236}">
                <a16:creationId xmlns:a16="http://schemas.microsoft.com/office/drawing/2014/main" id="{375AC417-193B-395E-E2FD-A996FD03FA53}"/>
              </a:ext>
            </a:extLst>
          </p:cNvPr>
          <p:cNvSpPr>
            <a:spLocks noGrp="1"/>
          </p:cNvSpPr>
          <p:nvPr>
            <p:ph type="ftr" sz="quarter" idx="11"/>
          </p:nvPr>
        </p:nvSpPr>
        <p:spPr/>
        <p:txBody>
          <a:bodyPr/>
          <a:lstStyle/>
          <a:p>
            <a:r>
              <a:rPr lang="en-US"/>
              <a:t>Drugs and Disease S2025 - Lecture 2</a:t>
            </a:r>
          </a:p>
        </p:txBody>
      </p:sp>
      <p:sp>
        <p:nvSpPr>
          <p:cNvPr id="17" name="Slide Number Placeholder 16">
            <a:extLst>
              <a:ext uri="{FF2B5EF4-FFF2-40B4-BE49-F238E27FC236}">
                <a16:creationId xmlns:a16="http://schemas.microsoft.com/office/drawing/2014/main" id="{D879E0B8-0223-9142-5B13-3707BC6D7C56}"/>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40980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atter chart&#10;&#10;Description automatically generated">
            <a:extLst>
              <a:ext uri="{FF2B5EF4-FFF2-40B4-BE49-F238E27FC236}">
                <a16:creationId xmlns:a16="http://schemas.microsoft.com/office/drawing/2014/main" id="{8872E865-4868-307D-2329-97B604E3A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26" t="3479" r="1934" b="3333"/>
          <a:stretch/>
        </p:blipFill>
        <p:spPr>
          <a:xfrm>
            <a:off x="1691481" y="198437"/>
            <a:ext cx="10439400" cy="6759855"/>
          </a:xfrm>
          <a:prstGeom prst="rect">
            <a:avLst/>
          </a:prstGeom>
        </p:spPr>
      </p:pic>
      <p:sp>
        <p:nvSpPr>
          <p:cNvPr id="6" name="Date Placeholder 5">
            <a:extLst>
              <a:ext uri="{FF2B5EF4-FFF2-40B4-BE49-F238E27FC236}">
                <a16:creationId xmlns:a16="http://schemas.microsoft.com/office/drawing/2014/main" id="{21E6ACDD-2409-382C-C8AF-01CA5E0C6F65}"/>
              </a:ext>
            </a:extLst>
          </p:cNvPr>
          <p:cNvSpPr>
            <a:spLocks noGrp="1"/>
          </p:cNvSpPr>
          <p:nvPr>
            <p:ph type="dt" sz="half" idx="10"/>
          </p:nvPr>
        </p:nvSpPr>
        <p:spPr/>
        <p:txBody>
          <a:bodyPr/>
          <a:lstStyle/>
          <a:p>
            <a:fld id="{7C15AD02-48B2-4F11-91FF-7AC044A437DB}" type="datetime1">
              <a:rPr lang="en-US" smtClean="0"/>
              <a:t>1/24/2025</a:t>
            </a:fld>
            <a:endParaRPr lang="en-US"/>
          </a:p>
        </p:txBody>
      </p:sp>
      <p:sp>
        <p:nvSpPr>
          <p:cNvPr id="7" name="Footer Placeholder 6">
            <a:extLst>
              <a:ext uri="{FF2B5EF4-FFF2-40B4-BE49-F238E27FC236}">
                <a16:creationId xmlns:a16="http://schemas.microsoft.com/office/drawing/2014/main" id="{54D2D37D-B84E-94EF-E8AB-E422D4027687}"/>
              </a:ext>
            </a:extLst>
          </p:cNvPr>
          <p:cNvSpPr>
            <a:spLocks noGrp="1"/>
          </p:cNvSpPr>
          <p:nvPr>
            <p:ph type="ftr" sz="quarter" idx="11"/>
          </p:nvPr>
        </p:nvSpPr>
        <p:spPr/>
        <p:txBody>
          <a:bodyPr/>
          <a:lstStyle/>
          <a:p>
            <a:r>
              <a:rPr lang="en-US"/>
              <a:t>Drugs and Disease S2025 - Lecture 2</a:t>
            </a:r>
          </a:p>
        </p:txBody>
      </p:sp>
      <p:sp>
        <p:nvSpPr>
          <p:cNvPr id="8" name="Slide Number Placeholder 7">
            <a:extLst>
              <a:ext uri="{FF2B5EF4-FFF2-40B4-BE49-F238E27FC236}">
                <a16:creationId xmlns:a16="http://schemas.microsoft.com/office/drawing/2014/main" id="{D5D9904C-D0CD-966B-5A42-F8C8C924304A}"/>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2257618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3131</TotalTime>
  <Words>5391</Words>
  <Application>Microsoft Office PowerPoint</Application>
  <PresentationFormat>Custom</PresentationFormat>
  <Paragraphs>767</Paragraphs>
  <Slides>57</Slides>
  <Notes>27</Notes>
  <HiddenSlides>0</HiddenSlides>
  <MMClips>12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6" baseType="lpstr">
      <vt:lpstr>Arial</vt:lpstr>
      <vt:lpstr>Calibri</vt:lpstr>
      <vt:lpstr>Cambria Math</vt:lpstr>
      <vt:lpstr>Comic Sans MS</vt:lpstr>
      <vt:lpstr>Courier New</vt:lpstr>
      <vt:lpstr>Symbol</vt:lpstr>
      <vt:lpstr>Times New Roman</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Proteins and Amino Acids</vt:lpstr>
      <vt:lpstr>PowerPoint Presentation</vt:lpstr>
      <vt:lpstr>PowerPoint Presentation</vt:lpstr>
      <vt:lpstr>The Structure of Amino Acids and Proteins</vt:lpstr>
      <vt:lpstr>Primary Structure</vt:lpstr>
      <vt:lpstr>Sidechain Functional Groups Affect Behavior (and the order is important)</vt:lpstr>
      <vt:lpstr>PowerPoint Presentation</vt:lpstr>
      <vt:lpstr>PowerPoint Presentation</vt:lpstr>
      <vt:lpstr>PowerPoint Presentation</vt:lpstr>
      <vt:lpstr>PowerPoint Presentation</vt:lpstr>
      <vt:lpstr>PowerPoint Presentation</vt:lpstr>
      <vt:lpstr>PowerPoint Presentation</vt:lpstr>
      <vt:lpstr>Unfolded Polypeptides Are Flexible – High Entropy stabilizes the Unfolded state</vt:lpstr>
      <vt:lpstr>PowerPoint Presentation</vt:lpstr>
      <vt:lpstr>PowerPoint Presentation</vt:lpstr>
      <vt:lpstr>PowerPoint Presentation</vt:lpstr>
      <vt:lpstr>PowerPoint Presentation</vt:lpstr>
      <vt:lpstr>PowerPoint Presentation</vt:lpstr>
      <vt:lpstr>Quaternary Structure</vt:lpstr>
      <vt:lpstr>Summary - Interactions that Stabilize Folded Proteins.</vt:lpstr>
      <vt:lpstr>PowerPoint Presentation</vt:lpstr>
      <vt:lpstr>PowerPoint Presentation</vt:lpstr>
      <vt:lpstr>Prions are improperly folded proteins that cause neurodegenerative diseases</vt:lpstr>
      <vt:lpstr>PowerPoint Presentation</vt:lpstr>
      <vt:lpstr>Ligand Binding: Most Proteins Bind to Other Molecules in Biological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Enzymes Increase Rates?</vt:lpstr>
      <vt:lpstr>PowerPoint Presentation</vt:lpstr>
      <vt:lpstr>PowerPoint Presentation</vt:lpstr>
      <vt:lpstr>PowerPoint Presentation</vt:lpstr>
      <vt:lpstr>PowerPoint Presentation</vt:lpstr>
      <vt:lpstr>Carbohydrates</vt:lpstr>
      <vt:lpstr>3 ways simple sugars (monosaccharides) differ from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Polysaccharides as Structural Molecules</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205</cp:revision>
  <cp:lastPrinted>2024-08-17T19:42:44Z</cp:lastPrinted>
  <dcterms:created xsi:type="dcterms:W3CDTF">2011-08-23T09:25:13Z</dcterms:created>
  <dcterms:modified xsi:type="dcterms:W3CDTF">2025-01-24T12:42:24Z</dcterms:modified>
</cp:coreProperties>
</file>