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vide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5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2.jpg" ContentType="image/jpg"/>
  <Override PartName="/ppt/media/image58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113.gif" ContentType="image/gif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119.gif" ContentType="image/gif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130.gif" ContentType="image/gif"/>
  <Override PartName="/ppt/media/image131.gif" ContentType="image/gif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.xml" ContentType="application/inkml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580" r:id="rId2"/>
    <p:sldId id="258" r:id="rId3"/>
    <p:sldId id="261" r:id="rId4"/>
    <p:sldId id="262" r:id="rId5"/>
    <p:sldId id="599" r:id="rId6"/>
    <p:sldId id="275" r:id="rId7"/>
    <p:sldId id="285" r:id="rId8"/>
    <p:sldId id="271" r:id="rId9"/>
    <p:sldId id="270" r:id="rId10"/>
    <p:sldId id="600" r:id="rId11"/>
    <p:sldId id="306" r:id="rId12"/>
    <p:sldId id="309" r:id="rId13"/>
    <p:sldId id="582" r:id="rId14"/>
    <p:sldId id="434" r:id="rId15"/>
    <p:sldId id="581" r:id="rId16"/>
    <p:sldId id="371" r:id="rId17"/>
    <p:sldId id="372" r:id="rId18"/>
    <p:sldId id="373" r:id="rId19"/>
    <p:sldId id="433" r:id="rId20"/>
    <p:sldId id="338" r:id="rId21"/>
    <p:sldId id="594" r:id="rId22"/>
    <p:sldId id="339" r:id="rId23"/>
    <p:sldId id="595" r:id="rId24"/>
    <p:sldId id="376" r:id="rId25"/>
    <p:sldId id="596" r:id="rId26"/>
    <p:sldId id="597" r:id="rId27"/>
    <p:sldId id="379" r:id="rId28"/>
    <p:sldId id="374" r:id="rId29"/>
    <p:sldId id="265" r:id="rId30"/>
    <p:sldId id="276" r:id="rId31"/>
    <p:sldId id="577" r:id="rId32"/>
    <p:sldId id="308" r:id="rId33"/>
    <p:sldId id="583" r:id="rId34"/>
    <p:sldId id="316" r:id="rId35"/>
    <p:sldId id="342" r:id="rId36"/>
    <p:sldId id="346" r:id="rId37"/>
    <p:sldId id="259" r:id="rId38"/>
    <p:sldId id="260" r:id="rId39"/>
    <p:sldId id="347" r:id="rId40"/>
    <p:sldId id="263" r:id="rId41"/>
    <p:sldId id="431" r:id="rId42"/>
    <p:sldId id="432" r:id="rId43"/>
    <p:sldId id="272" r:id="rId44"/>
    <p:sldId id="312" r:id="rId45"/>
    <p:sldId id="323" r:id="rId46"/>
    <p:sldId id="601" r:id="rId47"/>
    <p:sldId id="348" r:id="rId48"/>
    <p:sldId id="305" r:id="rId49"/>
    <p:sldId id="585" r:id="rId50"/>
    <p:sldId id="584" r:id="rId51"/>
    <p:sldId id="300" r:id="rId52"/>
    <p:sldId id="328" r:id="rId53"/>
    <p:sldId id="436" r:id="rId54"/>
    <p:sldId id="324" r:id="rId55"/>
    <p:sldId id="311" r:id="rId56"/>
    <p:sldId id="439" r:id="rId57"/>
    <p:sldId id="369" r:id="rId58"/>
    <p:sldId id="355" r:id="rId59"/>
    <p:sldId id="297" r:id="rId60"/>
    <p:sldId id="364" r:id="rId61"/>
    <p:sldId id="365" r:id="rId62"/>
    <p:sldId id="366" r:id="rId63"/>
    <p:sldId id="370" r:id="rId64"/>
    <p:sldId id="358" r:id="rId65"/>
    <p:sldId id="359" r:id="rId66"/>
    <p:sldId id="472" r:id="rId67"/>
    <p:sldId id="377" r:id="rId68"/>
    <p:sldId id="474" r:id="rId69"/>
    <p:sldId id="586" r:id="rId70"/>
    <p:sldId id="475" r:id="rId71"/>
  </p:sldIdLst>
  <p:sldSz cx="12984163" cy="7407275"/>
  <p:notesSz cx="9296400" cy="7010400"/>
  <p:defaultTextStyle>
    <a:defPPr>
      <a:defRPr lang="en-US"/>
    </a:defPPr>
    <a:lvl1pPr marL="0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1pPr>
    <a:lvl2pPr marL="489387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2pPr>
    <a:lvl3pPr marL="97877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3pPr>
    <a:lvl4pPr marL="146816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4pPr>
    <a:lvl5pPr marL="195754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5pPr>
    <a:lvl6pPr marL="244693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3" userDrawn="1">
          <p15:clr>
            <a:srgbClr val="A4A3A4"/>
          </p15:clr>
        </p15:guide>
        <p15:guide id="2" pos="4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6" autoAdjust="0"/>
    <p:restoredTop sz="88626" autoAdjust="0"/>
  </p:normalViewPr>
  <p:slideViewPr>
    <p:cSldViewPr>
      <p:cViewPr varScale="1">
        <p:scale>
          <a:sx n="86" d="100"/>
          <a:sy n="86" d="100"/>
        </p:scale>
        <p:origin x="1086" y="45"/>
      </p:cViewPr>
      <p:guideLst>
        <p:guide orient="horz" pos="2333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Repos_03_151_ModBio\mod_bio\lectures_2014\fraction_proton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le\Desktop\andrew_www\Repos_03_151_ModBio\mod_bio\lectures_2014\fraction_protonate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F2020_HMB\Lectures\binding_curv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</a:rPr>
              <a:t>Asp/Glu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3648293963256"/>
          <c:y val="0.17171296296296298"/>
          <c:w val="0.80464129483814528"/>
          <c:h val="0.588804316127150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Asp/Glu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Sheet1!$G$2:$G$22</c:f>
              <c:numCache>
                <c:formatCode>General</c:formatCode>
                <c:ptCount val="21"/>
                <c:pt idx="0">
                  <c:v>0.99990000999900008</c:v>
                </c:pt>
                <c:pt idx="1">
                  <c:v>0.99968387220237032</c:v>
                </c:pt>
                <c:pt idx="2">
                  <c:v>0.99900099900099915</c:v>
                </c:pt>
                <c:pt idx="3">
                  <c:v>0.99684769081673985</c:v>
                </c:pt>
                <c:pt idx="4">
                  <c:v>0.99009900990099009</c:v>
                </c:pt>
                <c:pt idx="5">
                  <c:v>0.96934656996828439</c:v>
                </c:pt>
                <c:pt idx="6">
                  <c:v>0.90909090909090906</c:v>
                </c:pt>
                <c:pt idx="7">
                  <c:v>0.75974692664795784</c:v>
                </c:pt>
                <c:pt idx="8">
                  <c:v>0.5</c:v>
                </c:pt>
                <c:pt idx="9">
                  <c:v>0.2402530733520421</c:v>
                </c:pt>
                <c:pt idx="10">
                  <c:v>9.0909090909090912E-2</c:v>
                </c:pt>
                <c:pt idx="11">
                  <c:v>3.0653430031715501E-2</c:v>
                </c:pt>
                <c:pt idx="12">
                  <c:v>9.9009900990099011E-3</c:v>
                </c:pt>
                <c:pt idx="13">
                  <c:v>3.1523091832602089E-3</c:v>
                </c:pt>
                <c:pt idx="14">
                  <c:v>9.99000999000999E-4</c:v>
                </c:pt>
                <c:pt idx="15">
                  <c:v>3.1612779762961761E-4</c:v>
                </c:pt>
                <c:pt idx="16">
                  <c:v>9.9990000999900015E-5</c:v>
                </c:pt>
                <c:pt idx="17">
                  <c:v>3.1621776633305525E-5</c:v>
                </c:pt>
                <c:pt idx="18">
                  <c:v>9.9999000009999908E-6</c:v>
                </c:pt>
                <c:pt idx="19">
                  <c:v>3.1622676601999995E-6</c:v>
                </c:pt>
                <c:pt idx="20">
                  <c:v>9.9999900000100006E-7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3D-456E-8C62-253AE0540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141007"/>
        <c:axId val="1231672175"/>
      </c:scatterChart>
      <c:valAx>
        <c:axId val="1226141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672175"/>
        <c:crosses val="autoZero"/>
        <c:crossBetween val="midCat"/>
      </c:valAx>
      <c:valAx>
        <c:axId val="1231672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141007"/>
        <c:crosses val="autoZero"/>
        <c:crossBetween val="midCat"/>
        <c:majorUnit val="0.1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4680775028879"/>
          <c:y val="0.13713031722961377"/>
          <c:w val="0.79162640392154837"/>
          <c:h val="0.65131664993339011"/>
        </c:manualLayout>
      </c:layout>
      <c:scatterChart>
        <c:scatterStyle val="smoothMarker"/>
        <c:varyColors val="0"/>
        <c:ser>
          <c:idx val="0"/>
          <c:order val="0"/>
          <c:tx>
            <c:v>His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0.99999900000100006</c:v>
                </c:pt>
                <c:pt idx="1">
                  <c:v>0.99999683773233983</c:v>
                </c:pt>
                <c:pt idx="2">
                  <c:v>0.99999000009999894</c:v>
                </c:pt>
                <c:pt idx="3">
                  <c:v>0.99996837822336659</c:v>
                </c:pt>
                <c:pt idx="4">
                  <c:v>0.99990000999900008</c:v>
                </c:pt>
                <c:pt idx="5">
                  <c:v>0.99968387220237032</c:v>
                </c:pt>
                <c:pt idx="6">
                  <c:v>0.99900099900099915</c:v>
                </c:pt>
                <c:pt idx="7">
                  <c:v>0.99684769081673985</c:v>
                </c:pt>
                <c:pt idx="8">
                  <c:v>0.99009900990099009</c:v>
                </c:pt>
                <c:pt idx="9">
                  <c:v>0.96934656996828439</c:v>
                </c:pt>
                <c:pt idx="10">
                  <c:v>0.90909090909090906</c:v>
                </c:pt>
                <c:pt idx="11">
                  <c:v>0.75974692664795784</c:v>
                </c:pt>
                <c:pt idx="12">
                  <c:v>0.5</c:v>
                </c:pt>
                <c:pt idx="13">
                  <c:v>0.2402530733520421</c:v>
                </c:pt>
                <c:pt idx="14">
                  <c:v>9.0909090909090912E-2</c:v>
                </c:pt>
                <c:pt idx="15">
                  <c:v>3.0653430031715501E-2</c:v>
                </c:pt>
                <c:pt idx="16">
                  <c:v>9.9009900990099011E-3</c:v>
                </c:pt>
                <c:pt idx="17">
                  <c:v>3.1523091832602089E-3</c:v>
                </c:pt>
                <c:pt idx="18">
                  <c:v>9.99000999000999E-4</c:v>
                </c:pt>
                <c:pt idx="19">
                  <c:v>3.1612779762961761E-4</c:v>
                </c:pt>
                <c:pt idx="20">
                  <c:v>9.9990000999900015E-5</c:v>
                </c:pt>
                <c:pt idx="21">
                  <c:v>3.1621776633305525E-5</c:v>
                </c:pt>
                <c:pt idx="22">
                  <c:v>9.9999000009999908E-6</c:v>
                </c:pt>
                <c:pt idx="23">
                  <c:v>3.1622676601999995E-6</c:v>
                </c:pt>
                <c:pt idx="24">
                  <c:v>9.9999900000100006E-7</c:v>
                </c:pt>
                <c:pt idx="25">
                  <c:v>3.1622766601686895E-7</c:v>
                </c:pt>
                <c:pt idx="26">
                  <c:v>9.9999990000001005E-8</c:v>
                </c:pt>
                <c:pt idx="27">
                  <c:v>3.1622775601683729E-8</c:v>
                </c:pt>
                <c:pt idx="28">
                  <c:v>9.9999999000000002E-9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6-484E-9CDF-8AF73701BE8F}"/>
            </c:ext>
          </c:extLst>
        </c:ser>
        <c:ser>
          <c:idx val="1"/>
          <c:order val="1"/>
          <c:tx>
            <c:v>Lys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Sheet1!$C$2:$C$30</c:f>
              <c:numCache>
                <c:formatCode>General</c:formatCode>
                <c:ptCount val="29"/>
                <c:pt idx="0">
                  <c:v>0.99999999989999999</c:v>
                </c:pt>
                <c:pt idx="1">
                  <c:v>0.99999999968377229</c:v>
                </c:pt>
                <c:pt idx="2">
                  <c:v>0.99999999899999992</c:v>
                </c:pt>
                <c:pt idx="3">
                  <c:v>0.99999999683772245</c:v>
                </c:pt>
                <c:pt idx="4">
                  <c:v>0.99999999000000017</c:v>
                </c:pt>
                <c:pt idx="5">
                  <c:v>0.99999996837722438</c:v>
                </c:pt>
                <c:pt idx="6">
                  <c:v>0.99999990000000993</c:v>
                </c:pt>
                <c:pt idx="7">
                  <c:v>0.99999968377233406</c:v>
                </c:pt>
                <c:pt idx="8">
                  <c:v>0.99999900000100006</c:v>
                </c:pt>
                <c:pt idx="9">
                  <c:v>0.99999683773233983</c:v>
                </c:pt>
                <c:pt idx="10">
                  <c:v>0.99999000009999894</c:v>
                </c:pt>
                <c:pt idx="11">
                  <c:v>0.99996837822336659</c:v>
                </c:pt>
                <c:pt idx="12">
                  <c:v>0.99990000999900008</c:v>
                </c:pt>
                <c:pt idx="13">
                  <c:v>0.99968387220237032</c:v>
                </c:pt>
                <c:pt idx="14">
                  <c:v>0.99900099900099915</c:v>
                </c:pt>
                <c:pt idx="15">
                  <c:v>0.99684769081673985</c:v>
                </c:pt>
                <c:pt idx="16">
                  <c:v>0.99009900990099009</c:v>
                </c:pt>
                <c:pt idx="17">
                  <c:v>0.96934656996828439</c:v>
                </c:pt>
                <c:pt idx="18">
                  <c:v>0.90909090909090906</c:v>
                </c:pt>
                <c:pt idx="19">
                  <c:v>0.75974692664795784</c:v>
                </c:pt>
                <c:pt idx="20">
                  <c:v>0.5</c:v>
                </c:pt>
                <c:pt idx="21">
                  <c:v>0.2402530733520421</c:v>
                </c:pt>
                <c:pt idx="22">
                  <c:v>9.0909090909090912E-2</c:v>
                </c:pt>
                <c:pt idx="23">
                  <c:v>3.0653430031715501E-2</c:v>
                </c:pt>
                <c:pt idx="24">
                  <c:v>9.9009900990099011E-3</c:v>
                </c:pt>
                <c:pt idx="25">
                  <c:v>3.1523091832602089E-3</c:v>
                </c:pt>
                <c:pt idx="26">
                  <c:v>9.99000999000999E-4</c:v>
                </c:pt>
                <c:pt idx="27">
                  <c:v>3.1612779762961761E-4</c:v>
                </c:pt>
                <c:pt idx="28">
                  <c:v>9.9990000999900015E-5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46-484E-9CDF-8AF73701BE8F}"/>
            </c:ext>
          </c:extLst>
        </c:ser>
        <c:ser>
          <c:idx val="2"/>
          <c:order val="2"/>
          <c:tx>
            <c:v>Arg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Sheet1!$D$2:$D$30</c:f>
              <c:numCache>
                <c:formatCode>General</c:formatCode>
                <c:ptCount val="29"/>
                <c:pt idx="0">
                  <c:v>0.99999999999899991</c:v>
                </c:pt>
                <c:pt idx="1">
                  <c:v>0.99999999999683764</c:v>
                </c:pt>
                <c:pt idx="2">
                  <c:v>0.99999999999</c:v>
                </c:pt>
                <c:pt idx="3">
                  <c:v>0.9999999999683773</c:v>
                </c:pt>
                <c:pt idx="4">
                  <c:v>0.99999999989999999</c:v>
                </c:pt>
                <c:pt idx="5">
                  <c:v>0.99999999968377229</c:v>
                </c:pt>
                <c:pt idx="6">
                  <c:v>0.99999999899999992</c:v>
                </c:pt>
                <c:pt idx="7">
                  <c:v>0.99999999683772245</c:v>
                </c:pt>
                <c:pt idx="8">
                  <c:v>0.99999999000000017</c:v>
                </c:pt>
                <c:pt idx="9">
                  <c:v>0.99999996837722438</c:v>
                </c:pt>
                <c:pt idx="10">
                  <c:v>0.99999990000000993</c:v>
                </c:pt>
                <c:pt idx="11">
                  <c:v>0.99999968377233406</c:v>
                </c:pt>
                <c:pt idx="12">
                  <c:v>0.99999900000100006</c:v>
                </c:pt>
                <c:pt idx="13">
                  <c:v>0.99999683773233983</c:v>
                </c:pt>
                <c:pt idx="14">
                  <c:v>0.99999000009999894</c:v>
                </c:pt>
                <c:pt idx="15">
                  <c:v>0.99996837822336659</c:v>
                </c:pt>
                <c:pt idx="16">
                  <c:v>0.99990000999900008</c:v>
                </c:pt>
                <c:pt idx="17">
                  <c:v>0.99968387220237032</c:v>
                </c:pt>
                <c:pt idx="18">
                  <c:v>0.99900099900099915</c:v>
                </c:pt>
                <c:pt idx="19">
                  <c:v>0.99684769081673985</c:v>
                </c:pt>
                <c:pt idx="20">
                  <c:v>0.99009900990099009</c:v>
                </c:pt>
                <c:pt idx="21">
                  <c:v>0.96934656996828439</c:v>
                </c:pt>
                <c:pt idx="22">
                  <c:v>0.90909090909090906</c:v>
                </c:pt>
                <c:pt idx="23">
                  <c:v>0.75974692664795784</c:v>
                </c:pt>
                <c:pt idx="24">
                  <c:v>0.5</c:v>
                </c:pt>
                <c:pt idx="25">
                  <c:v>0.2402530733520421</c:v>
                </c:pt>
                <c:pt idx="26">
                  <c:v>9.0909090909090912E-2</c:v>
                </c:pt>
                <c:pt idx="27">
                  <c:v>3.0653430031715501E-2</c:v>
                </c:pt>
                <c:pt idx="28">
                  <c:v>9.9009900990099011E-3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46-484E-9CDF-8AF73701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06912"/>
        <c:axId val="76005376"/>
      </c:scatterChart>
      <c:valAx>
        <c:axId val="76006912"/>
        <c:scaling>
          <c:orientation val="minMax"/>
          <c:max val="14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5376"/>
        <c:crosses val="autoZero"/>
        <c:crossBetween val="midCat"/>
        <c:majorUnit val="1"/>
        <c:minorUnit val="1"/>
      </c:valAx>
      <c:valAx>
        <c:axId val="7600537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6912"/>
        <c:crosses val="autoZero"/>
        <c:crossBetween val="midCat"/>
        <c:minorUnit val="0.1"/>
      </c:valAx>
    </c:plotArea>
    <c:legend>
      <c:legendPos val="r"/>
      <c:layout>
        <c:manualLayout>
          <c:xMode val="edge"/>
          <c:yMode val="edge"/>
          <c:x val="0.83296616080361086"/>
          <c:y val="4.1831462364599004E-2"/>
          <c:w val="0.1182500600496434"/>
          <c:h val="0.263559346793313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  <a:latin typeface="Arial" panose="020B0604020202020204" pitchFamily="34" charset="0"/>
              </a:rPr>
              <a:t>Ligand Binding</a:t>
            </a:r>
          </a:p>
        </c:rich>
      </c:tx>
      <c:layout>
        <c:manualLayout>
          <c:xMode val="edge"/>
          <c:yMode val="edge"/>
          <c:x val="0.36208333333333342"/>
          <c:y val="4.8780478882734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0649606299213"/>
          <c:y val="0.13031345102429867"/>
          <c:w val="0.7476712598425197"/>
          <c:h val="0.715194172046278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L1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0.66666666666666663</c:v>
                </c:pt>
                <c:pt idx="3">
                  <c:v>0.75</c:v>
                </c:pt>
                <c:pt idx="4">
                  <c:v>0.8</c:v>
                </c:pt>
                <c:pt idx="5">
                  <c:v>0.83333333333333337</c:v>
                </c:pt>
                <c:pt idx="6">
                  <c:v>0.8571428571428571</c:v>
                </c:pt>
                <c:pt idx="7">
                  <c:v>0.875</c:v>
                </c:pt>
                <c:pt idx="8">
                  <c:v>0.88888888888888884</c:v>
                </c:pt>
                <c:pt idx="9">
                  <c:v>0.9</c:v>
                </c:pt>
                <c:pt idx="10">
                  <c:v>0.90909090909090906</c:v>
                </c:pt>
                <c:pt idx="11">
                  <c:v>0.91666666666666663</c:v>
                </c:pt>
                <c:pt idx="12">
                  <c:v>0.92307692307692313</c:v>
                </c:pt>
                <c:pt idx="13">
                  <c:v>0.9285714285714286</c:v>
                </c:pt>
                <c:pt idx="14">
                  <c:v>0.93333333333333335</c:v>
                </c:pt>
                <c:pt idx="15">
                  <c:v>0.9375</c:v>
                </c:pt>
                <c:pt idx="16">
                  <c:v>0.94117647058823528</c:v>
                </c:pt>
                <c:pt idx="17">
                  <c:v>0.94444444444444442</c:v>
                </c:pt>
                <c:pt idx="18">
                  <c:v>0.94736842105263153</c:v>
                </c:pt>
                <c:pt idx="19">
                  <c:v>0.95</c:v>
                </c:pt>
                <c:pt idx="20">
                  <c:v>0.95238095238095233</c:v>
                </c:pt>
                <c:pt idx="21">
                  <c:v>0.95454545454545459</c:v>
                </c:pt>
                <c:pt idx="22">
                  <c:v>0.95652173913043481</c:v>
                </c:pt>
                <c:pt idx="23">
                  <c:v>0.95833333333333337</c:v>
                </c:pt>
                <c:pt idx="24">
                  <c:v>0.96</c:v>
                </c:pt>
                <c:pt idx="25">
                  <c:v>0.96153846153846156</c:v>
                </c:pt>
                <c:pt idx="26">
                  <c:v>0.96296296296296291</c:v>
                </c:pt>
                <c:pt idx="27">
                  <c:v>0.9642857142857143</c:v>
                </c:pt>
                <c:pt idx="28">
                  <c:v>0.96551724137931039</c:v>
                </c:pt>
                <c:pt idx="29">
                  <c:v>0.96666666666666667</c:v>
                </c:pt>
                <c:pt idx="30">
                  <c:v>0.967741935483871</c:v>
                </c:pt>
                <c:pt idx="31">
                  <c:v>0.96875</c:v>
                </c:pt>
                <c:pt idx="32">
                  <c:v>0.96969696969696972</c:v>
                </c:pt>
                <c:pt idx="33">
                  <c:v>0.97058823529411764</c:v>
                </c:pt>
                <c:pt idx="34">
                  <c:v>0.97142857142857142</c:v>
                </c:pt>
                <c:pt idx="35">
                  <c:v>0.97222222222222221</c:v>
                </c:pt>
                <c:pt idx="36">
                  <c:v>0.97297297297297303</c:v>
                </c:pt>
                <c:pt idx="37">
                  <c:v>0.97368421052631582</c:v>
                </c:pt>
                <c:pt idx="38">
                  <c:v>0.97435897435897434</c:v>
                </c:pt>
                <c:pt idx="39">
                  <c:v>0.97499999999999998</c:v>
                </c:pt>
                <c:pt idx="40">
                  <c:v>0.97560975609756095</c:v>
                </c:pt>
                <c:pt idx="41">
                  <c:v>0.97619047619047616</c:v>
                </c:pt>
                <c:pt idx="42">
                  <c:v>0.97674418604651159</c:v>
                </c:pt>
                <c:pt idx="43">
                  <c:v>0.97727272727272729</c:v>
                </c:pt>
                <c:pt idx="44">
                  <c:v>0.97777777777777775</c:v>
                </c:pt>
                <c:pt idx="45">
                  <c:v>0.97826086956521741</c:v>
                </c:pt>
                <c:pt idx="46">
                  <c:v>0.97872340425531912</c:v>
                </c:pt>
                <c:pt idx="47">
                  <c:v>0.97916666666666663</c:v>
                </c:pt>
                <c:pt idx="48">
                  <c:v>0.97959183673469385</c:v>
                </c:pt>
                <c:pt idx="49">
                  <c:v>0.98</c:v>
                </c:pt>
                <c:pt idx="50">
                  <c:v>0.98039215686274506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B1-46AE-AC46-AB7F139C8F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0</c:v>
                </c:pt>
                <c:pt idx="1">
                  <c:v>9.0909090909090912E-2</c:v>
                </c:pt>
                <c:pt idx="2">
                  <c:v>0.16666666666666666</c:v>
                </c:pt>
                <c:pt idx="3">
                  <c:v>0.23076923076923078</c:v>
                </c:pt>
                <c:pt idx="4">
                  <c:v>0.2857142857142857</c:v>
                </c:pt>
                <c:pt idx="5">
                  <c:v>0.33333333333333331</c:v>
                </c:pt>
                <c:pt idx="6">
                  <c:v>0.375</c:v>
                </c:pt>
                <c:pt idx="7">
                  <c:v>0.41176470588235292</c:v>
                </c:pt>
                <c:pt idx="8">
                  <c:v>0.44444444444444442</c:v>
                </c:pt>
                <c:pt idx="9">
                  <c:v>0.47368421052631576</c:v>
                </c:pt>
                <c:pt idx="10">
                  <c:v>0.5</c:v>
                </c:pt>
                <c:pt idx="11">
                  <c:v>0.52380952380952384</c:v>
                </c:pt>
                <c:pt idx="12">
                  <c:v>0.54545454545454541</c:v>
                </c:pt>
                <c:pt idx="13">
                  <c:v>0.56521739130434778</c:v>
                </c:pt>
                <c:pt idx="14">
                  <c:v>0.58333333333333337</c:v>
                </c:pt>
                <c:pt idx="15">
                  <c:v>0.6</c:v>
                </c:pt>
                <c:pt idx="16">
                  <c:v>0.61538461538461542</c:v>
                </c:pt>
                <c:pt idx="17">
                  <c:v>0.62962962962962965</c:v>
                </c:pt>
                <c:pt idx="18">
                  <c:v>0.6428571428571429</c:v>
                </c:pt>
                <c:pt idx="19">
                  <c:v>0.65517241379310343</c:v>
                </c:pt>
                <c:pt idx="20">
                  <c:v>0.66666666666666663</c:v>
                </c:pt>
                <c:pt idx="21">
                  <c:v>0.67741935483870963</c:v>
                </c:pt>
                <c:pt idx="22">
                  <c:v>0.6875</c:v>
                </c:pt>
                <c:pt idx="23">
                  <c:v>0.69696969696969702</c:v>
                </c:pt>
                <c:pt idx="24">
                  <c:v>0.70588235294117652</c:v>
                </c:pt>
                <c:pt idx="25">
                  <c:v>0.7142857142857143</c:v>
                </c:pt>
                <c:pt idx="26">
                  <c:v>0.72222222222222221</c:v>
                </c:pt>
                <c:pt idx="27">
                  <c:v>0.72972972972972971</c:v>
                </c:pt>
                <c:pt idx="28">
                  <c:v>0.73684210526315785</c:v>
                </c:pt>
                <c:pt idx="29">
                  <c:v>0.74358974358974361</c:v>
                </c:pt>
                <c:pt idx="30">
                  <c:v>0.75</c:v>
                </c:pt>
                <c:pt idx="31">
                  <c:v>0.75609756097560976</c:v>
                </c:pt>
                <c:pt idx="32">
                  <c:v>0.76190476190476186</c:v>
                </c:pt>
                <c:pt idx="33">
                  <c:v>0.76744186046511631</c:v>
                </c:pt>
                <c:pt idx="34">
                  <c:v>0.77272727272727271</c:v>
                </c:pt>
                <c:pt idx="35">
                  <c:v>0.77777777777777779</c:v>
                </c:pt>
                <c:pt idx="36">
                  <c:v>0.78260869565217395</c:v>
                </c:pt>
                <c:pt idx="37">
                  <c:v>0.78723404255319152</c:v>
                </c:pt>
                <c:pt idx="38">
                  <c:v>0.79166666666666663</c:v>
                </c:pt>
                <c:pt idx="39">
                  <c:v>0.79591836734693877</c:v>
                </c:pt>
                <c:pt idx="40">
                  <c:v>0.8</c:v>
                </c:pt>
                <c:pt idx="41">
                  <c:v>0.80392156862745101</c:v>
                </c:pt>
                <c:pt idx="42">
                  <c:v>0.80769230769230771</c:v>
                </c:pt>
                <c:pt idx="43">
                  <c:v>0.81132075471698117</c:v>
                </c:pt>
                <c:pt idx="44">
                  <c:v>0.81481481481481477</c:v>
                </c:pt>
                <c:pt idx="45">
                  <c:v>0.81818181818181823</c:v>
                </c:pt>
                <c:pt idx="46">
                  <c:v>0.8214285714285714</c:v>
                </c:pt>
                <c:pt idx="47">
                  <c:v>0.82456140350877194</c:v>
                </c:pt>
                <c:pt idx="48">
                  <c:v>0.82758620689655171</c:v>
                </c:pt>
                <c:pt idx="49">
                  <c:v>0.83050847457627119</c:v>
                </c:pt>
                <c:pt idx="50">
                  <c:v>0.83333333333333337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B1-46AE-AC46-AB7F139C8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3223648"/>
        <c:axId val="1975136672"/>
      </c:scatterChart>
      <c:valAx>
        <c:axId val="1983223648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latin typeface="Arial" panose="020B0604020202020204" pitchFamily="34" charset="0"/>
                  </a:rPr>
                  <a:t>[Ligand]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5136672"/>
        <c:crosses val="autoZero"/>
        <c:crossBetween val="midCat"/>
        <c:majorUnit val="5"/>
        <c:minorUnit val="1"/>
      </c:valAx>
      <c:valAx>
        <c:axId val="19751366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Fraction Bound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32549463932927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223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051656824146977"/>
          <c:y val="0.43670124709388514"/>
          <c:w val="0.2465336832895888"/>
          <c:h val="7.098404516703153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7T14:07:19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0 744,'3'91'1502,"-12"-95"7132,-2 15-7330,9-4-1333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134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527050"/>
            <a:ext cx="4606925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4" y="3329940"/>
            <a:ext cx="7436277" cy="31546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134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9387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8774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68161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57548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446934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sidue_(biochemistry)" TargetMode="External"/><Relationship Id="rId3" Type="http://schemas.openxmlformats.org/officeDocument/2006/relationships/hyperlink" Target="https://en.wikipedia.org/wiki/Helix" TargetMode="External"/><Relationship Id="rId7" Type="http://schemas.openxmlformats.org/officeDocument/2006/relationships/hyperlink" Target="https://en.wikipedia.org/wiki/Amino_acid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bonyl" TargetMode="External"/><Relationship Id="rId5" Type="http://schemas.openxmlformats.org/officeDocument/2006/relationships/hyperlink" Target="https://en.wikipedia.org/wiki/Hydrogen_bond" TargetMode="External"/><Relationship Id="rId4" Type="http://schemas.openxmlformats.org/officeDocument/2006/relationships/hyperlink" Target="https://en.wikipedia.org/wiki/Amino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drogen_bond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ydrogen_bonds" TargetMode="External"/><Relationship Id="rId13" Type="http://schemas.openxmlformats.org/officeDocument/2006/relationships/hyperlink" Target="http://en.wikipedia.org/wiki/Keesom_force" TargetMode="External"/><Relationship Id="rId18" Type="http://schemas.openxmlformats.org/officeDocument/2006/relationships/hyperlink" Target="http://en.wikipedia.org/wiki/London_dispersion_force#Quantum_mechanical_theory_of_dispersion_forces" TargetMode="External"/><Relationship Id="rId3" Type="http://schemas.openxmlformats.org/officeDocument/2006/relationships/hyperlink" Target="http://en.wikipedia.org/wiki/Netherlands" TargetMode="External"/><Relationship Id="rId21" Type="http://schemas.openxmlformats.org/officeDocument/2006/relationships/hyperlink" Target="http://en.wikipedia.org/wiki/Ionic_pair" TargetMode="External"/><Relationship Id="rId7" Type="http://schemas.openxmlformats.org/officeDocument/2006/relationships/hyperlink" Target="http://en.wikipedia.org/wiki/Covalent_bond" TargetMode="External"/><Relationship Id="rId12" Type="http://schemas.openxmlformats.org/officeDocument/2006/relationships/hyperlink" Target="http://en.wikipedia.org/wiki/Molecular_dipole_moment" TargetMode="External"/><Relationship Id="rId17" Type="http://schemas.openxmlformats.org/officeDocument/2006/relationships/hyperlink" Target="http://en.wikipedia.org/wiki/Electron_density" TargetMode="External"/><Relationship Id="rId2" Type="http://schemas.openxmlformats.org/officeDocument/2006/relationships/slide" Target="../slides/slide48.xml"/><Relationship Id="rId16" Type="http://schemas.openxmlformats.org/officeDocument/2006/relationships/hyperlink" Target="http://en.wikipedia.org/wiki/Electronic_correlation" TargetMode="External"/><Relationship Id="rId20" Type="http://schemas.openxmlformats.org/officeDocument/2006/relationships/hyperlink" Target="http://en.wikipedia.org/wiki/Condensed_matte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olecule" TargetMode="External"/><Relationship Id="rId11" Type="http://schemas.openxmlformats.org/officeDocument/2006/relationships/hyperlink" Target="http://en.wikipedia.org/wiki/Van_der_Waals_force#cite_note-1" TargetMode="External"/><Relationship Id="rId5" Type="http://schemas.openxmlformats.org/officeDocument/2006/relationships/hyperlink" Target="http://en.wikipedia.org/wiki/Johannes_Diderik_van_der_Waals" TargetMode="External"/><Relationship Id="rId15" Type="http://schemas.openxmlformats.org/officeDocument/2006/relationships/hyperlink" Target="http://en.wikipedia.org/wiki/London_dispersion_force" TargetMode="External"/><Relationship Id="rId10" Type="http://schemas.openxmlformats.org/officeDocument/2006/relationships/hyperlink" Target="http://en.wikipedia.org/wiki/Ion" TargetMode="External"/><Relationship Id="rId19" Type="http://schemas.openxmlformats.org/officeDocument/2006/relationships/hyperlink" Target="http://en.wikipedia.org/wiki/Dipole#Molecular_dipoles" TargetMode="External"/><Relationship Id="rId4" Type="http://schemas.openxmlformats.org/officeDocument/2006/relationships/hyperlink" Target="http://en.wikipedia.org/wiki/Scientist" TargetMode="External"/><Relationship Id="rId9" Type="http://schemas.openxmlformats.org/officeDocument/2006/relationships/hyperlink" Target="http://en.wikipedia.org/wiki/Electrostatic_interaction" TargetMode="External"/><Relationship Id="rId14" Type="http://schemas.openxmlformats.org/officeDocument/2006/relationships/hyperlink" Target="http://en.wikipedia.org/wiki/Debye_force" TargetMode="External"/><Relationship Id="rId22" Type="http://schemas.openxmlformats.org/officeDocument/2006/relationships/hyperlink" Target="http://en.wikipedia.org/wiki/Hydrogen_bond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onlinebiologynotes.com%2Fwp-content%2Fuploads%2F2018%2F03%2FAntibody.png&amp;imgrefurl=https%3A%2F%2Fwww.onlinebiologynotes.com%2Fantibody-structure-classes-functions%2F&amp;tbnid=3s3cGozhS_rEzM&amp;vet=12ahUKEwj1x7XTxMXrAhVVgksFHdZkCyUQMygNegUIARDmAQ..i&amp;docid=4f3b-sCLDmz14M&amp;w=479&amp;h=430&amp;q=antibody%20structure&amp;client=firefox-b-d&amp;ved=2ahUKEwj1x7XTxMXrAhVVgksFHdZkCyUQMygNegUIARDmAQ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characteristics of substances including those in cells, depend</a:t>
            </a:r>
            <a:r>
              <a:rPr lang="en-US" baseline="0" dirty="0"/>
              <a:t> on which atoms they contain.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7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Weak acids but still strong enough to give up its proton at pH = 7.0. Negative charges play an important role in proteins. Binding metal ions or acting in enzymatic</a:t>
            </a:r>
            <a:r>
              <a:rPr lang="en-US" baseline="0" dirty="0"/>
              <a:t>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Histidine is only 10%</a:t>
            </a:r>
            <a:r>
              <a:rPr lang="en-US" baseline="0" dirty="0"/>
              <a:t> protonated at pH 7.0. With a pKa near neutral, plays an important role as a proton donor and acceptor in enzymatic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9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8BB4B-975F-6446-942B-3927B849111D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09292">
              <a:defRPr/>
            </a:pPr>
            <a:r>
              <a:rPr lang="en-US" dirty="0"/>
              <a:t> is a righthand-coiled or spiral conformation (</a:t>
            </a:r>
            <a:r>
              <a:rPr lang="en-US" dirty="0">
                <a:hlinkClick r:id="rId3" tooltip="Helix"/>
              </a:rPr>
              <a:t>helix</a:t>
            </a:r>
            <a:r>
              <a:rPr lang="en-US" dirty="0"/>
              <a:t>) in which every backbone </a:t>
            </a:r>
            <a:r>
              <a:rPr lang="en-US" dirty="0">
                <a:hlinkClick r:id="rId4" tooltip="Amino"/>
              </a:rPr>
              <a:t>N-H</a:t>
            </a:r>
            <a:r>
              <a:rPr lang="en-US" dirty="0"/>
              <a:t> group donates a </a:t>
            </a:r>
            <a:r>
              <a:rPr lang="en-US" dirty="0">
                <a:hlinkClick r:id="rId5" tooltip="Hydrogen bond"/>
              </a:rPr>
              <a:t>hydrogen bond</a:t>
            </a:r>
            <a:r>
              <a:rPr lang="en-US" dirty="0"/>
              <a:t> to the backbone </a:t>
            </a:r>
            <a:r>
              <a:rPr lang="en-US" dirty="0">
                <a:hlinkClick r:id="rId6" tooltip="Carbonyl"/>
              </a:rPr>
              <a:t>C=O</a:t>
            </a:r>
            <a:r>
              <a:rPr lang="en-US" dirty="0"/>
              <a:t> group of the </a:t>
            </a:r>
            <a:r>
              <a:rPr lang="en-US" dirty="0">
                <a:hlinkClick r:id="rId7" tooltip="Amino acid"/>
              </a:rPr>
              <a:t>amino acid</a:t>
            </a:r>
            <a:r>
              <a:rPr lang="en-US" dirty="0"/>
              <a:t> four </a:t>
            </a:r>
            <a:r>
              <a:rPr lang="en-US" dirty="0">
                <a:hlinkClick r:id="rId8" tooltip="Residue (biochemistry)"/>
              </a:rPr>
              <a:t>residues</a:t>
            </a:r>
            <a:r>
              <a:rPr lang="en-US" dirty="0"/>
              <a:t> earlier (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5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A6562-9255-AF41-9AC8-785B19B7853E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strands</a:t>
            </a:r>
            <a:r>
              <a:rPr lang="en-US" dirty="0"/>
              <a:t> connected laterally by at least two or three backbone </a:t>
            </a:r>
            <a:r>
              <a:rPr lang="en-US" dirty="0">
                <a:hlinkClick r:id="rId3" tooltip="Hydrogen bond"/>
              </a:rPr>
              <a:t>hydrogen bonds</a:t>
            </a:r>
            <a:r>
              <a:rPr lang="en-US" dirty="0"/>
              <a:t>, forming a generally twisted, pleated sheet. </a:t>
            </a:r>
          </a:p>
        </p:txBody>
      </p:sp>
    </p:spTree>
    <p:extLst>
      <p:ext uri="{BB962C8B-B14F-4D97-AF65-F5344CB8AC3E}">
        <p14:creationId xmlns:p14="http://schemas.microsoft.com/office/powerpoint/2010/main" val="567482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6BF4D-3827-8048-864D-F82EA0054059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5950" y="396875"/>
            <a:ext cx="3476625" cy="1982788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77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129B4-30D2-554B-B732-89E0CE2B01DF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9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98500"/>
            <a:ext cx="6111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6A477-FDE8-4E86-8AEE-486C56D56DDF}" type="slidenum">
              <a:rPr lang="en-US"/>
              <a:pPr/>
              <a:t>48</a:t>
            </a:fld>
            <a:endParaRPr lang="en-US" dirty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van der Waals force</a:t>
            </a:r>
            <a:r>
              <a:rPr lang="en-US" dirty="0"/>
              <a:t> (or </a:t>
            </a:r>
            <a:r>
              <a:rPr lang="en-US" b="1" dirty="0"/>
              <a:t>van der Waals interaction</a:t>
            </a:r>
            <a:r>
              <a:rPr lang="en-US" dirty="0"/>
              <a:t>), named after </a:t>
            </a:r>
            <a:r>
              <a:rPr lang="en-US" dirty="0">
                <a:hlinkClick r:id="rId3" tooltip="Netherlands"/>
              </a:rPr>
              <a:t>Dutch</a:t>
            </a:r>
            <a:r>
              <a:rPr lang="en-US" dirty="0"/>
              <a:t> </a:t>
            </a:r>
            <a:r>
              <a:rPr lang="en-US" dirty="0">
                <a:hlinkClick r:id="rId4" tooltip="Scientist"/>
              </a:rPr>
              <a:t>scientist</a:t>
            </a:r>
            <a:r>
              <a:rPr lang="en-US" dirty="0"/>
              <a:t> </a:t>
            </a:r>
            <a:r>
              <a:rPr lang="en-US" dirty="0">
                <a:hlinkClick r:id="rId5" tooltip="Johannes Diderik van der Waals"/>
              </a:rPr>
              <a:t>Johannes Diderik van der Waals</a:t>
            </a:r>
            <a:r>
              <a:rPr lang="en-US" dirty="0"/>
              <a:t>, is the sum of the attractive or repulsive forces between </a:t>
            </a:r>
            <a:r>
              <a:rPr lang="en-US" dirty="0">
                <a:hlinkClick r:id="rId6" tooltip="Molecule"/>
              </a:rPr>
              <a:t>molecules</a:t>
            </a:r>
            <a:r>
              <a:rPr lang="en-US" dirty="0"/>
              <a:t> (or between parts of the same molecule) other than those due to </a:t>
            </a:r>
            <a:r>
              <a:rPr lang="en-US" dirty="0">
                <a:hlinkClick r:id="rId7" tooltip="Covalent bond"/>
              </a:rPr>
              <a:t>covalent bonds</a:t>
            </a:r>
            <a:r>
              <a:rPr lang="en-US" dirty="0"/>
              <a:t>, the </a:t>
            </a:r>
            <a:r>
              <a:rPr lang="en-US" dirty="0">
                <a:hlinkClick r:id="rId8" tooltip="Hydrogen bonds"/>
              </a:rPr>
              <a:t>hydrogen bonds</a:t>
            </a:r>
            <a:r>
              <a:rPr lang="en-US" dirty="0"/>
              <a:t>, or the </a:t>
            </a:r>
            <a:r>
              <a:rPr lang="en-US" dirty="0">
                <a:hlinkClick r:id="rId9" tooltip="Electrostatic interaction"/>
              </a:rPr>
              <a:t>electrostatic interaction</a:t>
            </a:r>
            <a:r>
              <a:rPr lang="en-US" dirty="0"/>
              <a:t> of </a:t>
            </a:r>
            <a:r>
              <a:rPr lang="en-US" dirty="0">
                <a:hlinkClick r:id="rId10" tooltip="Ion"/>
              </a:rPr>
              <a:t>ions</a:t>
            </a:r>
            <a:r>
              <a:rPr lang="en-US" dirty="0"/>
              <a:t>with one another or with neutral molecules or charged molecules.</a:t>
            </a:r>
            <a:r>
              <a:rPr lang="en-US" baseline="30000" dirty="0">
                <a:hlinkClick r:id="rId11"/>
              </a:rPr>
              <a:t>[1]</a:t>
            </a:r>
            <a:r>
              <a:rPr lang="en-US" dirty="0"/>
              <a:t> The term includes:</a:t>
            </a:r>
          </a:p>
          <a:p>
            <a:r>
              <a:rPr lang="en-US" dirty="0"/>
              <a:t>force between two permanent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3" tooltip="Keesom force"/>
              </a:rPr>
              <a:t>Keesom force</a:t>
            </a:r>
            <a:r>
              <a:rPr lang="en-US" dirty="0"/>
              <a:t>)</a:t>
            </a:r>
          </a:p>
          <a:p>
            <a:r>
              <a:rPr lang="en-US" dirty="0"/>
              <a:t>force between a permanent </a:t>
            </a:r>
            <a:r>
              <a:rPr lang="en-US" dirty="0">
                <a:hlinkClick r:id="rId12" tooltip="Molecular dipole moment"/>
              </a:rPr>
              <a:t>dipole</a:t>
            </a:r>
            <a:r>
              <a:rPr lang="en-US" dirty="0"/>
              <a:t> and a corresponding induced dipole (</a:t>
            </a:r>
            <a:r>
              <a:rPr lang="en-US" dirty="0">
                <a:hlinkClick r:id="rId14" tooltip="Debye force"/>
              </a:rPr>
              <a:t>Debye force</a:t>
            </a:r>
            <a:r>
              <a:rPr lang="en-US" dirty="0"/>
              <a:t>)</a:t>
            </a:r>
          </a:p>
          <a:p>
            <a:r>
              <a:rPr lang="en-US" dirty="0"/>
              <a:t>force between two instantaneously induced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5" tooltip="London dispersion force"/>
              </a:rPr>
              <a:t>London dispersion force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London forces are exhibited by nonpolar molecules because of the </a:t>
            </a:r>
            <a:r>
              <a:rPr lang="en-US" b="1" dirty="0">
                <a:solidFill>
                  <a:srgbClr val="FF0000"/>
                </a:solidFill>
                <a:hlinkClick r:id="rId16" tooltip="Electronic correlation"/>
              </a:rPr>
              <a:t>correlated movements of the electrons</a:t>
            </a:r>
            <a:r>
              <a:rPr lang="en-US" b="1" dirty="0">
                <a:solidFill>
                  <a:srgbClr val="FF0000"/>
                </a:solidFill>
              </a:rPr>
              <a:t> in interacting molecules. Because the electrons in adjacent molecules "flee" as they repel each other, </a:t>
            </a:r>
            <a:r>
              <a:rPr lang="en-US" b="1" dirty="0">
                <a:solidFill>
                  <a:srgbClr val="FF0000"/>
                </a:solidFill>
                <a:hlinkClick r:id="rId17" tooltip="Electron density"/>
              </a:rPr>
              <a:t>electron density</a:t>
            </a:r>
            <a:r>
              <a:rPr lang="en-US" b="1" dirty="0">
                <a:solidFill>
                  <a:srgbClr val="FF0000"/>
                </a:solidFill>
              </a:rPr>
              <a:t> in a molecule becomes redistributed in proximity to another molecule (see </a:t>
            </a:r>
            <a:r>
              <a:rPr lang="en-US" b="1" dirty="0">
                <a:solidFill>
                  <a:srgbClr val="FF0000"/>
                </a:solidFill>
                <a:hlinkClick r:id="rId18"/>
              </a:rPr>
              <a:t>quantum mechanical theory of dispersion forces</a:t>
            </a:r>
            <a:r>
              <a:rPr lang="en-US" b="1" dirty="0">
                <a:solidFill>
                  <a:srgbClr val="FF0000"/>
                </a:solidFill>
              </a:rPr>
              <a:t>). This is frequently described as the formation of </a:t>
            </a:r>
            <a:r>
              <a:rPr lang="en-US" b="1" i="1" dirty="0">
                <a:solidFill>
                  <a:srgbClr val="FF0000"/>
                </a:solidFill>
                <a:hlinkClick r:id="rId19" tooltip="Dipole"/>
              </a:rPr>
              <a:t>instantaneous dipoles</a:t>
            </a:r>
            <a:r>
              <a:rPr lang="en-US" b="1" dirty="0">
                <a:solidFill>
                  <a:srgbClr val="FF0000"/>
                </a:solidFill>
              </a:rPr>
              <a:t> that attract each other. London forces are present between all chemical groups, and usually represent the main part of the total interaction force in </a:t>
            </a:r>
            <a:r>
              <a:rPr lang="en-US" b="1" dirty="0">
                <a:solidFill>
                  <a:srgbClr val="FF0000"/>
                </a:solidFill>
                <a:hlinkClick r:id="rId20" tooltip="Condensed matter"/>
              </a:rPr>
              <a:t>condensed matter</a:t>
            </a:r>
            <a:r>
              <a:rPr lang="en-US" b="1" dirty="0">
                <a:solidFill>
                  <a:srgbClr val="FF0000"/>
                </a:solidFill>
              </a:rPr>
              <a:t>, even though they are generally weaker than </a:t>
            </a:r>
            <a:r>
              <a:rPr lang="en-US" b="1" dirty="0">
                <a:solidFill>
                  <a:srgbClr val="FF0000"/>
                </a:solidFill>
                <a:hlinkClick r:id="rId21" tooltip="Ionic pair"/>
              </a:rPr>
              <a:t>ionic bonds</a:t>
            </a:r>
            <a:r>
              <a:rPr lang="en-US" b="1" dirty="0">
                <a:solidFill>
                  <a:srgbClr val="FF0000"/>
                </a:solidFill>
              </a:rPr>
              <a:t> and </a:t>
            </a:r>
            <a:r>
              <a:rPr lang="en-US" b="1" dirty="0">
                <a:solidFill>
                  <a:srgbClr val="FF0000"/>
                </a:solidFill>
                <a:hlinkClick r:id="rId22" tooltip="Hydrogen bond"/>
              </a:rPr>
              <a:t>hydrogen bonds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36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5950" y="396875"/>
            <a:ext cx="3476625" cy="1982788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67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50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5950" y="396875"/>
            <a:ext cx="3476625" cy="1982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Cells with normal</a:t>
            </a:r>
            <a:r>
              <a:rPr lang="en-US" baseline="0" dirty="0"/>
              <a:t> hemoglobin and hemoglobin molecules of people with sickle cell anemia. Casues the red blood cells to change shape from a normal disk to sickled shape.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3681-AEC3-4345-BAC5-CBC2384A268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0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EB1BE-CFF1-B94A-B285-930E813E5EAE}" type="slidenum">
              <a:rPr lang="en-US"/>
              <a:pPr/>
              <a:t>54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8675" y="376238"/>
            <a:ext cx="3295650" cy="1879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60176">
              <a:defRPr/>
            </a:pPr>
            <a:endParaRPr lang="en-US" dirty="0">
              <a:effectLst/>
              <a:hlinkClick r:id="rId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85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5950" y="396875"/>
            <a:ext cx="3476625" cy="1982788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Page 47 in the book</a:t>
            </a:r>
          </a:p>
        </p:txBody>
      </p:sp>
    </p:spTree>
    <p:extLst>
      <p:ext uri="{BB962C8B-B14F-4D97-AF65-F5344CB8AC3E}">
        <p14:creationId xmlns:p14="http://schemas.microsoft.com/office/powerpoint/2010/main" val="213980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5950" y="396875"/>
            <a:ext cx="3476625" cy="1982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improperly folded</a:t>
            </a:r>
            <a:r>
              <a:rPr lang="en-US" baseline="0" dirty="0"/>
              <a:t> proteins act as infectious disease causing agents. Or proteinaceous infectious agents. Don’t differ in sequence from normal form of proteins but their shape is very different. B misfolded protein that causes mad cow disease in cattle sponge brain illness.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38F0E-2BE3-4CB1-8822-3DE3C2BFAE2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8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26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37088" y="409575"/>
            <a:ext cx="3589337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Protein</a:t>
            </a:r>
            <a:r>
              <a:rPr lang="en-US" baseline="0" dirty="0"/>
              <a:t> bound to cyclic AMP.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2AB27-91FD-4699-B682-C69D8C70A65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5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98500"/>
            <a:ext cx="6111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6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DC74C-7319-E34E-ACAF-B582D838AB07}" type="slidenum">
              <a:rPr lang="en-US"/>
              <a:pPr/>
              <a:t>65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16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33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1E8D8-5932-4077-BCED-4BCFECCB1A9C}" type="slidenum">
              <a:rPr lang="en-US"/>
              <a:pPr/>
              <a:t>68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Propranolol – beta blocker – high blood pressure (racemic)</a:t>
            </a:r>
          </a:p>
          <a:p>
            <a:r>
              <a:rPr lang="en-US" dirty="0" err="1"/>
              <a:t>Valsrtan</a:t>
            </a:r>
            <a:r>
              <a:rPr lang="en-US" dirty="0"/>
              <a:t> – </a:t>
            </a:r>
            <a:r>
              <a:rPr lang="en-US" dirty="0" err="1"/>
              <a:t>aniotensin</a:t>
            </a:r>
            <a:r>
              <a:rPr lang="en-US" dirty="0"/>
              <a:t> II receptor blocker – high blood pressure</a:t>
            </a:r>
          </a:p>
          <a:p>
            <a:r>
              <a:rPr lang="en-US" dirty="0"/>
              <a:t>Levalbuterol – b2-adrenergic receptor agonist – asthma – R-enantiomer</a:t>
            </a:r>
          </a:p>
          <a:p>
            <a:r>
              <a:rPr lang="en-US" dirty="0"/>
              <a:t>Levamisole – parasitic worm infections – L-form</a:t>
            </a:r>
          </a:p>
          <a:p>
            <a:r>
              <a:rPr lang="en-US" dirty="0"/>
              <a:t>Citalopram – antidepressant – racemic (Escitalopram is L)</a:t>
            </a:r>
          </a:p>
          <a:p>
            <a:r>
              <a:rPr lang="en-US" dirty="0"/>
              <a:t>Thalidomide – current use is cancer treatment, was originally prescribed as anxiety &amp; morning sickness – causes birth defects.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44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8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F327B-094B-49E4-A6D6-6F945AA29D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7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cell </a:t>
            </a:r>
          </a:p>
          <a:p>
            <a:r>
              <a:rPr lang="en-US" dirty="0"/>
              <a:t>- no nucleus, but has genetic material (information storage and replication</a:t>
            </a:r>
          </a:p>
          <a:p>
            <a:r>
              <a:rPr lang="en-US" dirty="0"/>
              <a:t>-bounded by cell membrane.</a:t>
            </a:r>
          </a:p>
          <a:p>
            <a:r>
              <a:rPr lang="en-US" dirty="0"/>
              <a:t>- extracts energy from environment to fuel growth, machinery must be in the cytoplasm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812" y="2301060"/>
            <a:ext cx="11036539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25" y="4197456"/>
            <a:ext cx="9088914" cy="1892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2C31-D003-46B9-9D3B-6F71E416979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479-55D8-435E-A9D9-32656FB3C20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3518" y="296638"/>
            <a:ext cx="2921437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08" y="296638"/>
            <a:ext cx="8547907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722C-24A2-46F3-837F-8150A004A07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E109-78FD-4981-A2D7-7C2D676C677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59" y="4759864"/>
            <a:ext cx="11036539" cy="1471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59" y="3139520"/>
            <a:ext cx="11036539" cy="16203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7B8D-8901-4D92-A888-4EBFD62A7758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08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0283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FD68-CAAA-4C88-84B2-1D0D9AE09C88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658064"/>
            <a:ext cx="5736927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08" y="2349066"/>
            <a:ext cx="5736927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5777" y="1658064"/>
            <a:ext cx="5739180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5777" y="2349066"/>
            <a:ext cx="5739180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F27B-3566-48EA-BC12-DE366FF7917F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E9D-52B8-4F91-AA70-CA5EF3B45A6D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0F68-36C5-4341-A4FF-DA1464903B78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0" y="294919"/>
            <a:ext cx="4271700" cy="12551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447" y="294923"/>
            <a:ext cx="7258508" cy="63219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10" y="1550045"/>
            <a:ext cx="4271700" cy="506678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8E16-1189-45B4-A2F1-2D537AE31F9C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986" y="5185092"/>
            <a:ext cx="7790498" cy="612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4986" y="661854"/>
            <a:ext cx="7790498" cy="44443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4986" y="5797222"/>
            <a:ext cx="7790498" cy="8693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FA1F-BE5B-4B2B-AC3C-EB58965FC306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08" y="296634"/>
            <a:ext cx="11685747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728368"/>
            <a:ext cx="11685747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142B64A-9DAA-4B6D-ABA1-C03B66016D9A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Drugs and Disease S2025 - Lecture 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algames.nobelprize.org/educational/chemistry/chiral/game/game.html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imgres?imgurl=https%3A%2F%2Fupload.wikimedia.org%2Fwikipedia%2Fcommons%2Fthumb%2F5%2F59%2FCitalopram_structure.svg%2F640px-Citalopram_structure.svg.png&amp;imgrefurl=https%3A%2F%2Fen.wiktionary.org%2Fwiki%2Fcitalopram&amp;tbnid=leXjO2r2KHk1UM&amp;vet=12ahUKEwiupYP-7q_1AhVwsHIEHX7EBgsQMygCegUIARC5AQ..i&amp;docid=0dbs9-0ymtVLxM&amp;w=640&amp;h=503&amp;itg=1&amp;q=citalopram%20wiki&amp;client=firefox-b-1-d&amp;ved=2ahUKEwiupYP-7q_1AhVwsHIEHX7EBgsQMygCegUIARC5AQ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oleObject" Target="../embeddings/oleObject14.bin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hfXbSSrabw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65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3.mp4"/><Relationship Id="rId7" Type="http://schemas.openxmlformats.org/officeDocument/2006/relationships/image" Target="../media/image9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media" Target="../media/media5.mp4"/><Relationship Id="rId7" Type="http://schemas.openxmlformats.org/officeDocument/2006/relationships/image" Target="../media/image95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Relationship Id="rId9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microsoft.com/office/2007/relationships/media" Target="../media/media1.mp4"/><Relationship Id="rId7" Type="http://schemas.openxmlformats.org/officeDocument/2006/relationships/oleObject" Target="../embeddings/oleObject23.bin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1.png"/><Relationship Id="rId4" Type="http://schemas.openxmlformats.org/officeDocument/2006/relationships/video" Target="../media/media1.mp4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8.jpeg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3.gif"/><Relationship Id="rId5" Type="http://schemas.openxmlformats.org/officeDocument/2006/relationships/image" Target="../media/image112.jpeg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20.jpg"/><Relationship Id="rId4" Type="http://schemas.openxmlformats.org/officeDocument/2006/relationships/image" Target="../media/image11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2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gif"/><Relationship Id="rId4" Type="http://schemas.openxmlformats.org/officeDocument/2006/relationships/image" Target="../media/image130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05.png"/><Relationship Id="rId10" Type="http://schemas.openxmlformats.org/officeDocument/2006/relationships/image" Target="../media/image133.emf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2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1.bin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5" Type="http://schemas.openxmlformats.org/officeDocument/2006/relationships/customXml" Target="../ink/ink1.xml"/><Relationship Id="rId4" Type="http://schemas.openxmlformats.org/officeDocument/2006/relationships/image" Target="../media/image141.emf"/><Relationship Id="rId9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jp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97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950.png"/><Relationship Id="rId4" Type="http://schemas.openxmlformats.org/officeDocument/2006/relationships/image" Target="../media/image144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3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4.em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emf"/><Relationship Id="rId4" Type="http://schemas.openxmlformats.org/officeDocument/2006/relationships/oleObject" Target="../embeddings/oleObject3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12" Type="http://schemas.openxmlformats.org/officeDocument/2006/relationships/image" Target="../media/image2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8.emf"/><Relationship Id="rId10" Type="http://schemas.openxmlformats.org/officeDocument/2006/relationships/image" Target="../media/image21.e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709950-E5CF-1680-2680-ABE5383713BE}"/>
              </a:ext>
            </a:extLst>
          </p:cNvPr>
          <p:cNvSpPr txBox="1"/>
          <p:nvPr/>
        </p:nvSpPr>
        <p:spPr>
          <a:xfrm>
            <a:off x="946737" y="1032267"/>
            <a:ext cx="4912307" cy="2464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Course Overview: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Introductory Biochemistry</a:t>
            </a:r>
          </a:p>
          <a:p>
            <a:pPr marL="342900" indent="-342900">
              <a:buAutoNum type="arabicPeriod"/>
            </a:pPr>
            <a:r>
              <a:rPr lang="en-US" dirty="0"/>
              <a:t>DNA, RNA, protein synthesis, biotechnology</a:t>
            </a:r>
          </a:p>
          <a:p>
            <a:pPr marL="342900" indent="-342900">
              <a:buAutoNum type="arabicPeriod"/>
            </a:pPr>
            <a:r>
              <a:rPr lang="en-US" dirty="0"/>
              <a:t>Immunology &amp; Immunotherapy</a:t>
            </a:r>
          </a:p>
          <a:p>
            <a:pPr marL="342900" indent="-342900">
              <a:buAutoNum type="arabicPeriod"/>
            </a:pPr>
            <a:r>
              <a:rPr lang="en-US" dirty="0"/>
              <a:t>Drug Discovery – Enzyme Inhibitors</a:t>
            </a:r>
          </a:p>
          <a:p>
            <a:pPr marL="342900" indent="-342900">
              <a:buAutoNum type="arabicPeriod"/>
            </a:pPr>
            <a:r>
              <a:rPr lang="en-US" dirty="0"/>
              <a:t>Genome Editing – CRISPR</a:t>
            </a:r>
          </a:p>
          <a:p>
            <a:pPr marL="342900" indent="-342900">
              <a:buAutoNum type="arabicPeriod"/>
            </a:pPr>
            <a:r>
              <a:rPr lang="en-US" dirty="0"/>
              <a:t>Final presentations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7D2C5-0D18-24F0-D2A7-7D2954357DAC}"/>
              </a:ext>
            </a:extLst>
          </p:cNvPr>
          <p:cNvSpPr txBox="1"/>
          <p:nvPr/>
        </p:nvSpPr>
        <p:spPr>
          <a:xfrm>
            <a:off x="853281" y="3856037"/>
            <a:ext cx="4698209" cy="187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Expectations: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 Problem sets (</a:t>
            </a:r>
            <a:r>
              <a:rPr lang="en-US" b="1" i="1" dirty="0"/>
              <a:t>First one posted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mid-class 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Presentation (10 min, topic of choice)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Short paper  (Same topic as presentation)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6FB01-83FD-D415-0D03-C5AAC0D2BD58}"/>
              </a:ext>
            </a:extLst>
          </p:cNvPr>
          <p:cNvSpPr txBox="1"/>
          <p:nvPr/>
        </p:nvSpPr>
        <p:spPr>
          <a:xfrm>
            <a:off x="4314062" y="41941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Drugs &amp; Disease – Spring 2025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318A8-DCBE-1D29-D8AC-BA0B4212F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5F38-D2E3-4B79-A826-4C24B6C2D8BA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EBD10-C3E2-217D-08E3-16C6BCFD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BC002-1585-7400-582F-3012EDC8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6126B-6C15-CB4B-E722-CD6711E165CA}"/>
              </a:ext>
            </a:extLst>
          </p:cNvPr>
          <p:cNvSpPr txBox="1"/>
          <p:nvPr/>
        </p:nvSpPr>
        <p:spPr>
          <a:xfrm>
            <a:off x="6842201" y="1112837"/>
            <a:ext cx="5985165" cy="2168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My Story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Born in Ottawa Canada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Undergraduate: University of Waterloo, largely physics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MS: Penn State University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PhD: Carnegie Mellon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Post-doc: Stanford University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Faculty: University of Virginia then Carnegie Mellon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8E39C-020E-C1F0-4F05-39BC8D6377EA}"/>
              </a:ext>
            </a:extLst>
          </p:cNvPr>
          <p:cNvSpPr txBox="1"/>
          <p:nvPr/>
        </p:nvSpPr>
        <p:spPr>
          <a:xfrm>
            <a:off x="6842201" y="3436806"/>
            <a:ext cx="3669787" cy="98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Research area: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Protein structure and dynamics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Drug discovery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93544-D003-5CB9-B7B3-D857185DD302}"/>
              </a:ext>
            </a:extLst>
          </p:cNvPr>
          <p:cNvSpPr txBox="1"/>
          <p:nvPr/>
        </p:nvSpPr>
        <p:spPr>
          <a:xfrm>
            <a:off x="6856145" y="4709636"/>
            <a:ext cx="4817536" cy="1278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Take-home exercise:</a:t>
            </a:r>
          </a:p>
          <a:p>
            <a:pPr algn="l"/>
            <a:r>
              <a:rPr lang="en-US" dirty="0"/>
              <a:t>Send me an email with a short paragraph describing why you took the course and what you hope to take away from the course.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AD639-5C2D-33B9-ABF0-CCA8CC4D60F5}"/>
              </a:ext>
            </a:extLst>
          </p:cNvPr>
          <p:cNvSpPr txBox="1"/>
          <p:nvPr/>
        </p:nvSpPr>
        <p:spPr>
          <a:xfrm>
            <a:off x="959543" y="6221575"/>
            <a:ext cx="6612144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Course materials:</a:t>
            </a:r>
          </a:p>
          <a:p>
            <a:pPr algn="l"/>
            <a:r>
              <a:rPr lang="en-US" dirty="0"/>
              <a:t>https://www.andrew.cmu.edu/user/rule/Drugs_Disease/</a:t>
            </a:r>
          </a:p>
        </p:txBody>
      </p:sp>
    </p:spTree>
    <p:extLst>
      <p:ext uri="{BB962C8B-B14F-4D97-AF65-F5344CB8AC3E}">
        <p14:creationId xmlns:p14="http://schemas.microsoft.com/office/powerpoint/2010/main" val="409246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B013AF-8694-4B38-88E1-E7A735FD71DB}"/>
              </a:ext>
            </a:extLst>
          </p:cNvPr>
          <p:cNvSpPr/>
          <p:nvPr/>
        </p:nvSpPr>
        <p:spPr>
          <a:xfrm>
            <a:off x="396081" y="731837"/>
            <a:ext cx="6096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Number of bonds formed by common elements:</a:t>
            </a:r>
          </a:p>
          <a:p>
            <a:r>
              <a:rPr lang="en-US" sz="1800" dirty="0">
                <a:latin typeface="Calibri" panose="020F0502020204030204" pitchFamily="34" charset="0"/>
              </a:rPr>
              <a:t>	(N=3, C=4, O=2, S=2, H=1).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You should be able to complete chemical structures by adding hydrogens to carbons.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Predict degree of bond polarity based on </a:t>
            </a:r>
            <a:r>
              <a:rPr lang="en-US" sz="1800" dirty="0" err="1">
                <a:latin typeface="Calibri" panose="020F0502020204030204" pitchFamily="34" charset="0"/>
              </a:rPr>
              <a:t>electronegativies</a:t>
            </a:r>
            <a:r>
              <a:rPr lang="en-US" sz="1800" dirty="0">
                <a:latin typeface="Calibri" panose="020F0502020204030204" pitchFamily="34" charset="0"/>
              </a:rPr>
              <a:t>,  N-H and O-H and C=O are polar, C-H is not.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</a:endParaRP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</a:endParaRP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Be able to draw the following functional groups &amp; identify them on larger molecules.</a:t>
            </a:r>
          </a:p>
          <a:p>
            <a:pPr marL="775131" lvl="1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Non-polar: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Methyl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Phenyl</a:t>
            </a:r>
          </a:p>
          <a:p>
            <a:pPr marL="775131" lvl="1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Polar: 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Alcohol (C-OH)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Thiol (C-SH)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Carboxylate (ketone, aldehyde) (C=O)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Ester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Carboxylic acid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Amide</a:t>
            </a:r>
          </a:p>
          <a:p>
            <a:pPr marL="1264518" lvl="2" indent="-285744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Amino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1AAE-E4CD-47C6-8929-9A260EFDB3E3}"/>
              </a:ext>
            </a:extLst>
          </p:cNvPr>
          <p:cNvSpPr txBox="1"/>
          <p:nvPr/>
        </p:nvSpPr>
        <p:spPr>
          <a:xfrm>
            <a:off x="167481" y="421947"/>
            <a:ext cx="126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Chemistry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F16BE8-99C2-5A8C-65A0-1EBDF2B0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8B5E-1CDD-4B83-8B27-D829448B9DF3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6058C4-5EE7-E6E3-E649-5084725B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1CBFCE4-B771-C5AB-E3F7-1AD98DD8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906EE85-3522-962D-9EAB-202CA3EE81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6364" y="2375391"/>
          <a:ext cx="5323400" cy="265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4123974" imgH="2057400" progId="MDLDrawOLE.MDLDrawObject.1">
                  <p:embed/>
                </p:oleObj>
              </mc:Choice>
              <mc:Fallback>
                <p:oleObj name="MDLDrawObject Class" r:id="rId3" imgW="4123974" imgH="2057400" progId="MDLDrawOLE.MDLDrawObject.1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906EE85-3522-962D-9EAB-202CA3EE81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6364" y="2375391"/>
                        <a:ext cx="5323400" cy="2656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BE6364-5DFD-BE9E-F34F-E03C3BF4CDB6}"/>
              </a:ext>
            </a:extLst>
          </p:cNvPr>
          <p:cNvSpPr txBox="1"/>
          <p:nvPr/>
        </p:nvSpPr>
        <p:spPr>
          <a:xfrm>
            <a:off x="6851427" y="1131947"/>
            <a:ext cx="5233274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730250" algn="l"/>
            <a:r>
              <a:rPr lang="en-US" dirty="0">
                <a:solidFill>
                  <a:srgbClr val="00B0F0"/>
                </a:solidFill>
              </a:rPr>
              <a:t>A. Give the names of  the functional groups on these two amino acids.</a:t>
            </a:r>
          </a:p>
          <a:p>
            <a:pPr marL="365125" indent="-730250" algn="l"/>
            <a:r>
              <a:rPr lang="en-US" dirty="0">
                <a:solidFill>
                  <a:srgbClr val="00B0F0"/>
                </a:solidFill>
              </a:rPr>
              <a:t>B. Which functional groups are common?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7516F-78F3-3E4B-E75C-11DCC5256907}"/>
              </a:ext>
            </a:extLst>
          </p:cNvPr>
          <p:cNvSpPr txBox="1"/>
          <p:nvPr/>
        </p:nvSpPr>
        <p:spPr>
          <a:xfrm>
            <a:off x="6949281" y="5227637"/>
            <a:ext cx="428322" cy="113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/>
              <a:t>1. 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2.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CD17D-640D-B050-66C3-62F649842FA2}"/>
              </a:ext>
            </a:extLst>
          </p:cNvPr>
          <p:cNvSpPr txBox="1"/>
          <p:nvPr/>
        </p:nvSpPr>
        <p:spPr>
          <a:xfrm>
            <a:off x="10429641" y="5227637"/>
            <a:ext cx="428322" cy="113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/>
              <a:t>1. 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2.</a:t>
            </a:r>
          </a:p>
          <a:p>
            <a:pPr algn="l">
              <a:spcBef>
                <a:spcPts val="600"/>
              </a:spcBef>
            </a:pPr>
            <a:r>
              <a:rPr lang="en-US" dirty="0"/>
              <a:t>3.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7C48BC-C35E-B73D-3018-4F8B57C627F4}"/>
              </a:ext>
            </a:extLst>
          </p:cNvPr>
          <p:cNvCxnSpPr>
            <a:cxnSpLocks/>
          </p:cNvCxnSpPr>
          <p:nvPr/>
        </p:nvCxnSpPr>
        <p:spPr>
          <a:xfrm>
            <a:off x="6568281" y="1173980"/>
            <a:ext cx="0" cy="5691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32DF36-8768-4BBF-22EB-F25CF0B7B6D0}"/>
              </a:ext>
            </a:extLst>
          </p:cNvPr>
          <p:cNvSpPr txBox="1"/>
          <p:nvPr/>
        </p:nvSpPr>
        <p:spPr>
          <a:xfrm>
            <a:off x="3246245" y="20832"/>
            <a:ext cx="6491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Key Points &amp; Expectations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828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3701888" y="1987455"/>
            <a:ext cx="6645275" cy="3429000"/>
          </a:xfrm>
        </p:spPr>
      </p:pic>
      <p:sp>
        <p:nvSpPr>
          <p:cNvPr id="5" name="TextBox 4"/>
          <p:cNvSpPr txBox="1"/>
          <p:nvPr/>
        </p:nvSpPr>
        <p:spPr>
          <a:xfrm>
            <a:off x="2550205" y="5502991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The shape of a molecule is determined by the geometry of its bonds.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665" y="6014003"/>
            <a:ext cx="93726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Carbon, oxygen, and nitrogen often form bonds with a tetrahedral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656D8-8370-4F92-2087-C63034B3EC86}"/>
              </a:ext>
            </a:extLst>
          </p:cNvPr>
          <p:cNvSpPr txBox="1"/>
          <p:nvPr/>
        </p:nvSpPr>
        <p:spPr>
          <a:xfrm>
            <a:off x="3778064" y="176433"/>
            <a:ext cx="6492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The Geometry of Simple Molecules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418892-00CD-53CF-3CE7-BECA60A5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CDF6-C026-4EC9-BEFD-5988F68C87C7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F4B990-2688-C542-1B85-48A58B35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1E788B-8DA1-F7EC-B545-94BFB02F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67" y="902707"/>
            <a:ext cx="599174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single tetrahedral carbon atom can have four groups attached (group = collection of atoms)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5481" y="176034"/>
            <a:ext cx="7860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Unique Feature of Tetrahedral Carbon - Chirality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32508-3444-4A1F-A08E-E01D07EB4206}"/>
              </a:ext>
            </a:extLst>
          </p:cNvPr>
          <p:cNvSpPr txBox="1"/>
          <p:nvPr/>
        </p:nvSpPr>
        <p:spPr>
          <a:xfrm>
            <a:off x="700767" y="1479582"/>
            <a:ext cx="7315201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If the four groups are different, then two forms of the molecule are possible, they are </a:t>
            </a:r>
            <a:r>
              <a:rPr lang="en-US" b="1" dirty="0">
                <a:latin typeface="Arial" panose="020B0604020202020204" pitchFamily="34" charset="0"/>
              </a:rPr>
              <a:t>mirror images </a:t>
            </a:r>
            <a:r>
              <a:rPr lang="en-US" dirty="0">
                <a:latin typeface="Arial" panose="020B0604020202020204" pitchFamily="34" charset="0"/>
              </a:rPr>
              <a:t>of each other.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carbon that has four different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groups</a:t>
            </a:r>
            <a:r>
              <a:rPr lang="en-US" dirty="0">
                <a:latin typeface="Arial" panose="020B0604020202020204" pitchFamily="34" charset="0"/>
              </a:rPr>
              <a:t> is called a </a:t>
            </a:r>
            <a:r>
              <a:rPr lang="en-US" b="1" dirty="0">
                <a:latin typeface="Arial" panose="020B0604020202020204" pitchFamily="34" charset="0"/>
              </a:rPr>
              <a:t>chiral carbon.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two different mirror-image molecules are called </a:t>
            </a:r>
            <a:r>
              <a:rPr lang="en-US" b="1" dirty="0">
                <a:latin typeface="Arial" panose="020B0604020202020204" pitchFamily="34" charset="0"/>
              </a:rPr>
              <a:t>enantiomers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These two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cannot be superimposed </a:t>
            </a:r>
            <a:r>
              <a:rPr lang="en-US" dirty="0">
                <a:latin typeface="Arial" panose="020B0604020202020204" pitchFamily="34" charset="0"/>
              </a:rPr>
              <a:t>on each other (superimposed = rotated so that the same atoms overlap)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mixture of both enantiomers is called a </a:t>
            </a:r>
            <a:r>
              <a:rPr lang="en-US" b="1" dirty="0">
                <a:latin typeface="Arial" panose="020B0604020202020204" pitchFamily="34" charset="0"/>
              </a:rPr>
              <a:t>racemic mixture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One naming system to distinguish enantiomers is D &amp; 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703097-9513-92DB-D2AD-57C8946AD0A8}"/>
              </a:ext>
            </a:extLst>
          </p:cNvPr>
          <p:cNvGrpSpPr/>
          <p:nvPr/>
        </p:nvGrpSpPr>
        <p:grpSpPr>
          <a:xfrm>
            <a:off x="8503226" y="898727"/>
            <a:ext cx="1739527" cy="1754327"/>
            <a:chOff x="8323056" y="893968"/>
            <a:chExt cx="1739527" cy="1754327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1C185A-902D-439A-8A16-93D5296C1CD0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ABA289-02F8-44CA-BF0B-F29DF7CE6634}"/>
                </a:ext>
              </a:extLst>
            </p:cNvPr>
            <p:cNvSpPr/>
            <p:nvPr/>
          </p:nvSpPr>
          <p:spPr>
            <a:xfrm>
              <a:off x="9652335" y="1914255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4FB89A-0F7B-446F-A129-A50313FEC91A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DECAEB-985B-43CF-A134-7E2A291B4C8E}"/>
                </a:ext>
              </a:extLst>
            </p:cNvPr>
            <p:cNvSpPr/>
            <p:nvPr/>
          </p:nvSpPr>
          <p:spPr>
            <a:xfrm>
              <a:off x="8414167" y="1771132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253ABD-C44E-6E4E-E109-16C12631016F}"/>
              </a:ext>
            </a:extLst>
          </p:cNvPr>
          <p:cNvGrpSpPr/>
          <p:nvPr/>
        </p:nvGrpSpPr>
        <p:grpSpPr>
          <a:xfrm>
            <a:off x="10555674" y="808038"/>
            <a:ext cx="1739527" cy="1754327"/>
            <a:chOff x="8323056" y="893968"/>
            <a:chExt cx="1739527" cy="1754327"/>
          </a:xfrm>
        </p:grpSpPr>
        <p:pic>
          <p:nvPicPr>
            <p:cNvPr id="24" name="Content Placeholder 3">
              <a:extLst>
                <a:ext uri="{FF2B5EF4-FFF2-40B4-BE49-F238E27FC236}">
                  <a16:creationId xmlns:a16="http://schemas.microsoft.com/office/drawing/2014/main" id="{FC6959ED-3357-40C8-F71B-449CEC289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7B0DC9-1D91-5BBE-408C-D7A8950D5CA7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55D037-E6A7-C26A-CF4F-6A53490B8139}"/>
                </a:ext>
              </a:extLst>
            </p:cNvPr>
            <p:cNvSpPr/>
            <p:nvPr/>
          </p:nvSpPr>
          <p:spPr>
            <a:xfrm>
              <a:off x="8412549" y="1834633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DCB097-0830-B5BA-397B-3D5FF259F563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9E9DE3-BD7F-AB29-1B5F-A08BAE6BA3C1}"/>
                </a:ext>
              </a:extLst>
            </p:cNvPr>
            <p:cNvSpPr/>
            <p:nvPr/>
          </p:nvSpPr>
          <p:spPr>
            <a:xfrm>
              <a:off x="9598377" y="1980808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DDF65E-D67B-80DD-9E6D-E7AC28F1F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4671775"/>
            <a:ext cx="2895600" cy="18851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B07830-8096-F763-9E9C-BF9ED085F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81" y="3079007"/>
            <a:ext cx="5098764" cy="36587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74B9BC-9672-954B-59BA-547EFB4F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0A9E-2584-4CF5-B092-133A0322E1C1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26E568-5388-903C-C1AF-414A3636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BA68C5-3860-5177-A9C4-4BD2A7DC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9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E95219AF-52F8-677E-3F4B-A9AD130BEAF7}"/>
              </a:ext>
            </a:extLst>
          </p:cNvPr>
          <p:cNvSpPr txBox="1"/>
          <p:nvPr/>
        </p:nvSpPr>
        <p:spPr>
          <a:xfrm>
            <a:off x="4337997" y="196389"/>
            <a:ext cx="564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the Chiral Centers on Threonine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EDE7591-CC68-4CED-027F-82935ECE9F71}"/>
              </a:ext>
            </a:extLst>
          </p:cNvPr>
          <p:cNvGrpSpPr/>
          <p:nvPr/>
        </p:nvGrpSpPr>
        <p:grpSpPr>
          <a:xfrm>
            <a:off x="2207272" y="1787601"/>
            <a:ext cx="3653569" cy="4140136"/>
            <a:chOff x="3825793" y="1660526"/>
            <a:chExt cx="4029075" cy="4565650"/>
          </a:xfrm>
        </p:grpSpPr>
        <p:graphicFrame>
          <p:nvGraphicFramePr>
            <p:cNvPr id="118" name="Object 117">
              <a:extLst>
                <a:ext uri="{FF2B5EF4-FFF2-40B4-BE49-F238E27FC236}">
                  <a16:creationId xmlns:a16="http://schemas.microsoft.com/office/drawing/2014/main" id="{B9C88825-5168-2D38-8E13-8C15107C33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25793" y="1660526"/>
            <a:ext cx="4029075" cy="456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2" imgW="2561504" imgH="2904008" progId="MDLDrawOLE.MDLDrawObject.1">
                    <p:embed/>
                  </p:oleObj>
                </mc:Choice>
                <mc:Fallback>
                  <p:oleObj name="MDLDrawObject Class" r:id="rId2" imgW="2561504" imgH="2904008" progId="MDLDrawOLE.MDLDrawObject.1">
                    <p:embed/>
                    <p:pic>
                      <p:nvPicPr>
                        <p:cNvPr id="118" name="Object 117">
                          <a:extLst>
                            <a:ext uri="{FF2B5EF4-FFF2-40B4-BE49-F238E27FC236}">
                              <a16:creationId xmlns:a16="http://schemas.microsoft.com/office/drawing/2014/main" id="{B9C88825-5168-2D38-8E13-8C15107C33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825793" y="1660526"/>
                          <a:ext cx="4029075" cy="4565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52DFB7-006D-44EC-7E92-02D717A6FC33}"/>
                </a:ext>
              </a:extLst>
            </p:cNvPr>
            <p:cNvSpPr txBox="1"/>
            <p:nvPr/>
          </p:nvSpPr>
          <p:spPr>
            <a:xfrm>
              <a:off x="6657253" y="489421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075903F-AA7F-3BA7-5B01-26EA731CD8BE}"/>
                </a:ext>
              </a:extLst>
            </p:cNvPr>
            <p:cNvSpPr txBox="1"/>
            <p:nvPr/>
          </p:nvSpPr>
          <p:spPr>
            <a:xfrm>
              <a:off x="5316786" y="3947574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3E908C2-1C6E-E1D4-A05A-F58953AF9B16}"/>
                </a:ext>
              </a:extLst>
            </p:cNvPr>
            <p:cNvSpPr txBox="1"/>
            <p:nvPr/>
          </p:nvSpPr>
          <p:spPr>
            <a:xfrm>
              <a:off x="5350587" y="3173323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FD6E881-A9A7-4C17-DBD1-65E5F7553CB4}"/>
                </a:ext>
              </a:extLst>
            </p:cNvPr>
            <p:cNvSpPr txBox="1"/>
            <p:nvPr/>
          </p:nvSpPr>
          <p:spPr>
            <a:xfrm>
              <a:off x="4664787" y="285908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C224F15-F6FB-6786-1486-8013D55AD77D}"/>
              </a:ext>
            </a:extLst>
          </p:cNvPr>
          <p:cNvSpPr txBox="1"/>
          <p:nvPr/>
        </p:nvSpPr>
        <p:spPr>
          <a:xfrm>
            <a:off x="6873081" y="2088858"/>
            <a:ext cx="2376676" cy="288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 Yes or No?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FD309-EA7E-42B4-EF6D-F938BF584C09}"/>
              </a:ext>
            </a:extLst>
          </p:cNvPr>
          <p:cNvSpPr txBox="1"/>
          <p:nvPr/>
        </p:nvSpPr>
        <p:spPr>
          <a:xfrm>
            <a:off x="702699" y="1085510"/>
            <a:ext cx="343395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identify chiral centers?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BE71D-1ABE-EED3-F78A-A3645BF19AF8}"/>
              </a:ext>
            </a:extLst>
          </p:cNvPr>
          <p:cNvSpPr txBox="1"/>
          <p:nvPr/>
        </p:nvSpPr>
        <p:spPr>
          <a:xfrm>
            <a:off x="6612980" y="1601133"/>
            <a:ext cx="265649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carbon is chiral?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763AA-FB41-2629-EB52-33A59C0A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7530-9878-41E9-94FC-CF1845A4FFE8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5781C-8774-A232-DDC4-8664FA93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5EB82-38F4-8028-E2E9-6F648A65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3A081-D1E6-4EFB-8D7C-63EF5863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81" y="3855206"/>
            <a:ext cx="2381250" cy="104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8D982-0294-472F-BCB6-4B9FC012504C}"/>
              </a:ext>
            </a:extLst>
          </p:cNvPr>
          <p:cNvSpPr/>
          <p:nvPr/>
        </p:nvSpPr>
        <p:spPr>
          <a:xfrm>
            <a:off x="2449690" y="3416913"/>
            <a:ext cx="1571264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</a:rPr>
              <a:t>Propranolol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F5666-93D3-473D-A606-B242B77D9514}"/>
              </a:ext>
            </a:extLst>
          </p:cNvPr>
          <p:cNvSpPr/>
          <p:nvPr/>
        </p:nvSpPr>
        <p:spPr>
          <a:xfrm>
            <a:off x="2169668" y="5016602"/>
            <a:ext cx="1641796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levalbuterol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565135-E36A-4BCF-88C2-9BDA08889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61" y="5058063"/>
            <a:ext cx="2143125" cy="952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29D149-A501-4E7D-A882-5AF28B26B47B}"/>
              </a:ext>
            </a:extLst>
          </p:cNvPr>
          <p:cNvSpPr/>
          <p:nvPr/>
        </p:nvSpPr>
        <p:spPr>
          <a:xfrm>
            <a:off x="8197425" y="3201618"/>
            <a:ext cx="145103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levamisole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2E4A-87B7-4F31-AD61-1E90F015C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81" y="3471919"/>
            <a:ext cx="1714500" cy="628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30B7B0-CFE6-41A7-BD67-68D9797687EF}"/>
              </a:ext>
            </a:extLst>
          </p:cNvPr>
          <p:cNvSpPr/>
          <p:nvPr/>
        </p:nvSpPr>
        <p:spPr>
          <a:xfrm>
            <a:off x="8241548" y="4535472"/>
            <a:ext cx="143500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citalopram</a:t>
            </a:r>
          </a:p>
        </p:txBody>
      </p:sp>
      <p:pic>
        <p:nvPicPr>
          <p:cNvPr id="39942" name="Picture 6" descr="citalopram - Wiktionary">
            <a:hlinkClick r:id="rId6"/>
            <a:extLst>
              <a:ext uri="{FF2B5EF4-FFF2-40B4-BE49-F238E27FC236}">
                <a16:creationId xmlns:a16="http://schemas.microsoft.com/office/drawing/2014/main" id="{18ACC12F-DDC1-4823-B26C-956E98E5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77" y="4530194"/>
            <a:ext cx="2095500" cy="16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D65687-5AD2-4758-943B-BC1A2F59FBC4}"/>
              </a:ext>
            </a:extLst>
          </p:cNvPr>
          <p:cNvSpPr txBox="1"/>
          <p:nvPr/>
        </p:nvSpPr>
        <p:spPr>
          <a:xfrm>
            <a:off x="556279" y="3979627"/>
            <a:ext cx="2123984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1. Racemic mixture is used to treat high blood pressure.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19D2F9-F19E-4182-997E-D03EAC001FDC}"/>
              </a:ext>
            </a:extLst>
          </p:cNvPr>
          <p:cNvSpPr txBox="1"/>
          <p:nvPr/>
        </p:nvSpPr>
        <p:spPr>
          <a:xfrm>
            <a:off x="482458" y="5579315"/>
            <a:ext cx="302949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R-enantiomer used to treat asthma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D7B21-C250-45E5-B461-66FD6FD8DE4B}"/>
              </a:ext>
            </a:extLst>
          </p:cNvPr>
          <p:cNvSpPr txBox="1"/>
          <p:nvPr/>
        </p:nvSpPr>
        <p:spPr>
          <a:xfrm>
            <a:off x="6263481" y="3882161"/>
            <a:ext cx="3645436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3. L-form used to treat parasitic worm infections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BB1A6F-62D8-4913-B96C-C8EE9D401FB6}"/>
              </a:ext>
            </a:extLst>
          </p:cNvPr>
          <p:cNvSpPr txBox="1"/>
          <p:nvPr/>
        </p:nvSpPr>
        <p:spPr>
          <a:xfrm>
            <a:off x="6422172" y="5283706"/>
            <a:ext cx="296551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4. </a:t>
            </a:r>
            <a:r>
              <a:rPr lang="en-US" dirty="0" err="1">
                <a:latin typeface="Arial" panose="020B0604020202020204" pitchFamily="34" charset="0"/>
              </a:rPr>
              <a:t>Antidepressent</a:t>
            </a:r>
            <a:r>
              <a:rPr lang="en-US" dirty="0">
                <a:latin typeface="Arial" panose="020B0604020202020204" pitchFamily="34" charset="0"/>
              </a:rPr>
              <a:t> (escitalopram is L)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1A3DA-4821-B115-8D93-35E1C264DC1D}"/>
              </a:ext>
            </a:extLst>
          </p:cNvPr>
          <p:cNvSpPr txBox="1"/>
          <p:nvPr/>
        </p:nvSpPr>
        <p:spPr>
          <a:xfrm>
            <a:off x="4722694" y="89255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Drugs with Chiral Centers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C71AD-9106-0E85-FBB3-D615DA339AD5}"/>
              </a:ext>
            </a:extLst>
          </p:cNvPr>
          <p:cNvSpPr txBox="1"/>
          <p:nvPr/>
        </p:nvSpPr>
        <p:spPr>
          <a:xfrm>
            <a:off x="3855515" y="1863046"/>
            <a:ext cx="5252563" cy="70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  <a:hlinkClick r:id="rId8"/>
              </a:rPr>
              <a:t>https://educationalgames.nobelprize.org/educational/chemistry/chiral/game/game.html</a:t>
            </a:r>
            <a:endParaRPr lang="en-US" sz="1985" dirty="0"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3B032C-2213-16E7-3B2C-FBCB617BF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98"/>
          <a:stretch/>
        </p:blipFill>
        <p:spPr>
          <a:xfrm>
            <a:off x="734604" y="1399113"/>
            <a:ext cx="3141482" cy="1802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CA9035-4FC4-4590-F767-C78563A2BD1A}"/>
              </a:ext>
            </a:extLst>
          </p:cNvPr>
          <p:cNvSpPr txBox="1"/>
          <p:nvPr/>
        </p:nvSpPr>
        <p:spPr>
          <a:xfrm>
            <a:off x="777081" y="926324"/>
            <a:ext cx="4880390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85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Nobel Prize for Chiral Synthesis 2001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607453-6F10-E70F-FE3A-F822E3EA1A1B}"/>
              </a:ext>
            </a:extLst>
          </p:cNvPr>
          <p:cNvSpPr txBox="1"/>
          <p:nvPr/>
        </p:nvSpPr>
        <p:spPr>
          <a:xfrm>
            <a:off x="3978179" y="1460968"/>
            <a:ext cx="201850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</a:rPr>
              <a:t>and a fun game: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C1A05-658F-A6C5-A24B-DA54D8ED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2892-52A2-413D-944D-72A210D64D36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D0F2-EA3E-F4A3-8288-5218E940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9A348-3369-A477-0D33-018996A4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2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63281" y="46195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Why Chirality Matters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E42C01-2B8A-7C9E-3342-03C5FBC4855C}"/>
              </a:ext>
            </a:extLst>
          </p:cNvPr>
          <p:cNvSpPr txBox="1"/>
          <p:nvPr/>
        </p:nvSpPr>
        <p:spPr>
          <a:xfrm>
            <a:off x="4510881" y="5134030"/>
            <a:ext cx="5410200" cy="11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</a:rPr>
              <a:t>L-Alanine binds better because of more favorable _______________ interactions.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2526A-B075-E6E1-BCFD-7BA6C1D26B80}"/>
              </a:ext>
            </a:extLst>
          </p:cNvPr>
          <p:cNvSpPr txBox="1"/>
          <p:nvPr/>
        </p:nvSpPr>
        <p:spPr>
          <a:xfrm flipH="1">
            <a:off x="4209843" y="938266"/>
            <a:ext cx="5254037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Two Different enantiomers (L and D alanine) binding to the same receptor  protein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3DE39C-F504-3F9D-C049-51F5D0B1A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198369"/>
              </p:ext>
            </p:extLst>
          </p:nvPr>
        </p:nvGraphicFramePr>
        <p:xfrm>
          <a:off x="3367881" y="1813889"/>
          <a:ext cx="6781800" cy="33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04460" imgH="3380521" progId="MDLDrawOLE.MDLDrawObject.1">
                  <p:embed/>
                </p:oleObj>
              </mc:Choice>
              <mc:Fallback>
                <p:oleObj name="MDLDrawObject Class" r:id="rId3" imgW="6904460" imgH="3380521" progId="MDLDrawOLE.MDLDrawObject.1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AD9CB33B-FCA8-4217-9873-862E321E8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7881" y="1813889"/>
                        <a:ext cx="6781800" cy="332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278F9-4035-1A27-A944-BDBD9B7C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3CEE-7564-444F-A737-6F49450D7569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5DDC52-45C9-2489-4920-F8116F2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5A953F-6BF9-75AA-2F2F-A6F07B37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8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3556" y="0"/>
            <a:ext cx="8229600" cy="792163"/>
          </a:xfrm>
        </p:spPr>
        <p:txBody>
          <a:bodyPr>
            <a:normAutofit/>
          </a:bodyPr>
          <a:lstStyle/>
          <a:p>
            <a:r>
              <a:rPr lang="en-US" sz="2800" dirty="0"/>
              <a:t>pH, Strong Acids &amp; 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6081" y="3611430"/>
            <a:ext cx="5032375" cy="2536825"/>
          </a:xfrm>
        </p:spPr>
        <p:txBody>
          <a:bodyPr>
            <a:normAutofit/>
          </a:bodyPr>
          <a:lstStyle/>
          <a:p>
            <a:r>
              <a:rPr lang="en-US" sz="1800" dirty="0"/>
              <a:t>Acids release protons and will lower the pH of the solution, e.g. </a:t>
            </a:r>
          </a:p>
          <a:p>
            <a:pPr marL="457189" lvl="1" indent="0">
              <a:buNone/>
            </a:pPr>
            <a:r>
              <a:rPr lang="en-US" sz="1800" dirty="0"/>
              <a:t>HCl + H</a:t>
            </a:r>
            <a:r>
              <a:rPr lang="en-US" sz="1800" baseline="-25000" dirty="0"/>
              <a:t>2</a:t>
            </a:r>
            <a:r>
              <a:rPr lang="en-US" sz="1800" dirty="0"/>
              <a:t>O    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+ Cl</a:t>
            </a:r>
            <a:r>
              <a:rPr lang="en-US" sz="1800" baseline="30000" dirty="0"/>
              <a:t>-</a:t>
            </a:r>
          </a:p>
          <a:p>
            <a:r>
              <a:rPr lang="en-US" sz="1800" dirty="0"/>
              <a:t>Bases (e.g. ammonia, sodium hydroxide) will absorb protons and lower the hydrogen ion concentration. These increase the </a:t>
            </a:r>
            <a:r>
              <a:rPr lang="en-US" sz="1800" dirty="0" err="1"/>
              <a:t>pH.</a:t>
            </a:r>
            <a:endParaRPr lang="en-US" sz="1800" dirty="0"/>
          </a:p>
          <a:p>
            <a:pPr marL="457189" lvl="1" indent="0">
              <a:buNone/>
            </a:pPr>
            <a:r>
              <a:rPr lang="en-US" sz="1800" dirty="0"/>
              <a:t>NaOH       Na</a:t>
            </a:r>
            <a:r>
              <a:rPr lang="en-US" sz="1800" baseline="30000" dirty="0"/>
              <a:t>+</a:t>
            </a:r>
            <a:r>
              <a:rPr lang="en-US" sz="1800" dirty="0"/>
              <a:t> + OH</a:t>
            </a:r>
            <a:r>
              <a:rPr lang="en-US" sz="1800" baseline="30000" dirty="0"/>
              <a:t>-</a:t>
            </a:r>
          </a:p>
          <a:p>
            <a:pPr marL="457189" lvl="1" indent="0">
              <a:buNone/>
            </a:pPr>
            <a:r>
              <a:rPr lang="en-US" sz="1800" dirty="0"/>
              <a:t>OH</a:t>
            </a:r>
            <a:r>
              <a:rPr lang="en-US" sz="1800" baseline="30000" dirty="0"/>
              <a:t>-</a:t>
            </a:r>
            <a:r>
              <a:rPr lang="en-US" sz="1800" dirty="0"/>
              <a:t> +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   2 H</a:t>
            </a:r>
            <a:r>
              <a:rPr lang="en-US" sz="1800" baseline="-25000" dirty="0"/>
              <a:t>2</a:t>
            </a:r>
            <a:r>
              <a:rPr lang="en-US" sz="1800" dirty="0"/>
              <a:t>O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10458067" y="384175"/>
            <a:ext cx="2526095" cy="3958039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5E766F-D83B-10BE-4F4E-39A0977FA1B2}"/>
              </a:ext>
            </a:extLst>
          </p:cNvPr>
          <p:cNvGrpSpPr/>
          <p:nvPr/>
        </p:nvGrpSpPr>
        <p:grpSpPr>
          <a:xfrm>
            <a:off x="1767681" y="4382174"/>
            <a:ext cx="533400" cy="1569719"/>
            <a:chOff x="1630362" y="4373429"/>
            <a:chExt cx="533400" cy="1569719"/>
          </a:xfrm>
        </p:grpSpPr>
        <p:sp>
          <p:nvSpPr>
            <p:cNvPr id="8" name="Right Arrow 7"/>
            <p:cNvSpPr/>
            <p:nvPr/>
          </p:nvSpPr>
          <p:spPr>
            <a:xfrm>
              <a:off x="1630362" y="5562148"/>
              <a:ext cx="152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1935162" y="4373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2011362" y="5897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9881" y="542462"/>
            <a:ext cx="4876800" cy="216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pH = –log [H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 = -log[H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of a solution tells us how acidic the solution is.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scale is used to transform the large range of possible [H+] values to more manageable numbers.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Note a low pH is a high [H+].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B3376-00B8-4481-A53C-575944BDC83A}"/>
              </a:ext>
            </a:extLst>
          </p:cNvPr>
          <p:cNvSpPr txBox="1"/>
          <p:nvPr/>
        </p:nvSpPr>
        <p:spPr>
          <a:xfrm>
            <a:off x="243681" y="2664156"/>
            <a:ext cx="49530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pH is a property of the solvent (water) and can be changed by the addition of a strong acid or base, such as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HCl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or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NaOH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CB047-A35C-4CB4-8180-60E3261F0311}"/>
              </a:ext>
            </a:extLst>
          </p:cNvPr>
          <p:cNvSpPr txBox="1"/>
          <p:nvPr/>
        </p:nvSpPr>
        <p:spPr>
          <a:xfrm>
            <a:off x="8701881" y="56342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1. Which solution has a higher H</a:t>
            </a:r>
            <a:r>
              <a:rPr lang="en-US" sz="20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concentration, pH=3 or pH 4.</a:t>
            </a:r>
          </a:p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How large is the difference?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E06B94DC-B8F1-EE37-683B-4F5F32359208}"/>
              </a:ext>
            </a:extLst>
          </p:cNvPr>
          <p:cNvSpPr/>
          <p:nvPr/>
        </p:nvSpPr>
        <p:spPr>
          <a:xfrm>
            <a:off x="5349081" y="1176338"/>
            <a:ext cx="5144853" cy="1845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object 88">
            <a:extLst>
              <a:ext uri="{FF2B5EF4-FFF2-40B4-BE49-F238E27FC236}">
                <a16:creationId xmlns:a16="http://schemas.microsoft.com/office/drawing/2014/main" id="{978504E9-747E-3E53-914C-E03DA1C42414}"/>
              </a:ext>
            </a:extLst>
          </p:cNvPr>
          <p:cNvSpPr txBox="1"/>
          <p:nvPr/>
        </p:nvSpPr>
        <p:spPr>
          <a:xfrm>
            <a:off x="5190701" y="4125734"/>
            <a:ext cx="212971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5" dirty="0">
                <a:latin typeface="Arial"/>
                <a:cs typeface="Arial"/>
              </a:rPr>
              <a:t>Hydronium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89">
            <a:extLst>
              <a:ext uri="{FF2B5EF4-FFF2-40B4-BE49-F238E27FC236}">
                <a16:creationId xmlns:a16="http://schemas.microsoft.com/office/drawing/2014/main" id="{835C126A-EBDE-4EE9-8772-7D2A63B12F37}"/>
              </a:ext>
            </a:extLst>
          </p:cNvPr>
          <p:cNvSpPr txBox="1"/>
          <p:nvPr/>
        </p:nvSpPr>
        <p:spPr>
          <a:xfrm>
            <a:off x="7454978" y="4054290"/>
            <a:ext cx="93305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latin typeface="Arial"/>
                <a:cs typeface="Arial"/>
              </a:rPr>
              <a:t>W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t</a:t>
            </a:r>
            <a:r>
              <a:rPr sz="2000" spc="15" dirty="0">
                <a:latin typeface="Arial"/>
                <a:cs typeface="Arial"/>
              </a:rPr>
              <a:t>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90">
            <a:extLst>
              <a:ext uri="{FF2B5EF4-FFF2-40B4-BE49-F238E27FC236}">
                <a16:creationId xmlns:a16="http://schemas.microsoft.com/office/drawing/2014/main" id="{55F25835-CD41-E7ED-1FFB-BBD754FA5949}"/>
              </a:ext>
            </a:extLst>
          </p:cNvPr>
          <p:cNvSpPr txBox="1"/>
          <p:nvPr/>
        </p:nvSpPr>
        <p:spPr>
          <a:xfrm>
            <a:off x="8957562" y="4108767"/>
            <a:ext cx="20475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latin typeface="Arial"/>
                <a:cs typeface="Arial"/>
              </a:rPr>
              <a:t>Hydroxide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8BA7E-9E35-9486-DECF-389F4DAB4244}"/>
              </a:ext>
            </a:extLst>
          </p:cNvPr>
          <p:cNvGrpSpPr/>
          <p:nvPr/>
        </p:nvGrpSpPr>
        <p:grpSpPr>
          <a:xfrm>
            <a:off x="5314380" y="3004139"/>
            <a:ext cx="1172740" cy="1118676"/>
            <a:chOff x="6281529" y="6172608"/>
            <a:chExt cx="726931" cy="693419"/>
          </a:xfrm>
        </p:grpSpPr>
        <p:sp>
          <p:nvSpPr>
            <p:cNvPr id="20" name="object 91">
              <a:extLst>
                <a:ext uri="{FF2B5EF4-FFF2-40B4-BE49-F238E27FC236}">
                  <a16:creationId xmlns:a16="http://schemas.microsoft.com/office/drawing/2014/main" id="{7FFA80FF-4152-B271-9BB7-491F6C45C33F}"/>
                </a:ext>
              </a:extLst>
            </p:cNvPr>
            <p:cNvSpPr/>
            <p:nvPr/>
          </p:nvSpPr>
          <p:spPr>
            <a:xfrm>
              <a:off x="6627673" y="653796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376" y="0"/>
                  </a:moveTo>
                  <a:lnTo>
                    <a:pt x="38570" y="0"/>
                  </a:lnTo>
                  <a:lnTo>
                    <a:pt x="31680" y="1223"/>
                  </a:lnTo>
                  <a:lnTo>
                    <a:pt x="1453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2" y="89774"/>
                  </a:lnTo>
                  <a:lnTo>
                    <a:pt x="46645" y="96957"/>
                  </a:lnTo>
                  <a:lnTo>
                    <a:pt x="56673" y="96155"/>
                  </a:lnTo>
                  <a:lnTo>
                    <a:pt x="65641" y="93749"/>
                  </a:lnTo>
                  <a:lnTo>
                    <a:pt x="73550" y="89741"/>
                  </a:lnTo>
                  <a:lnTo>
                    <a:pt x="80398" y="84128"/>
                  </a:lnTo>
                  <a:lnTo>
                    <a:pt x="83033" y="80773"/>
                  </a:lnTo>
                  <a:lnTo>
                    <a:pt x="38853" y="80773"/>
                  </a:lnTo>
                  <a:lnTo>
                    <a:pt x="32487" y="78036"/>
                  </a:lnTo>
                  <a:lnTo>
                    <a:pt x="22461" y="67076"/>
                  </a:lnTo>
                  <a:lnTo>
                    <a:pt x="20042" y="59335"/>
                  </a:lnTo>
                  <a:lnTo>
                    <a:pt x="20008" y="37406"/>
                  </a:lnTo>
                  <a:lnTo>
                    <a:pt x="22394" y="29551"/>
                  </a:lnTo>
                  <a:lnTo>
                    <a:pt x="32164" y="18854"/>
                  </a:lnTo>
                  <a:lnTo>
                    <a:pt x="38597" y="16170"/>
                  </a:lnTo>
                  <a:lnTo>
                    <a:pt x="82920" y="16170"/>
                  </a:lnTo>
                  <a:lnTo>
                    <a:pt x="80304" y="12854"/>
                  </a:lnTo>
                  <a:lnTo>
                    <a:pt x="73407" y="7227"/>
                  </a:lnTo>
                  <a:lnTo>
                    <a:pt x="65455" y="3210"/>
                  </a:lnTo>
                  <a:lnTo>
                    <a:pt x="56445" y="802"/>
                  </a:lnTo>
                  <a:lnTo>
                    <a:pt x="46376" y="0"/>
                  </a:lnTo>
                  <a:close/>
                </a:path>
                <a:path w="93345" h="97154">
                  <a:moveTo>
                    <a:pt x="82920" y="16170"/>
                  </a:moveTo>
                  <a:lnTo>
                    <a:pt x="54559" y="16170"/>
                  </a:lnTo>
                  <a:lnTo>
                    <a:pt x="60951" y="18815"/>
                  </a:lnTo>
                  <a:lnTo>
                    <a:pt x="70601" y="29393"/>
                  </a:lnTo>
                  <a:lnTo>
                    <a:pt x="73010" y="37406"/>
                  </a:lnTo>
                  <a:lnTo>
                    <a:pt x="72955" y="49050"/>
                  </a:lnTo>
                  <a:lnTo>
                    <a:pt x="72545" y="55798"/>
                  </a:lnTo>
                  <a:lnTo>
                    <a:pt x="54289" y="80773"/>
                  </a:lnTo>
                  <a:lnTo>
                    <a:pt x="83033" y="80773"/>
                  </a:lnTo>
                  <a:lnTo>
                    <a:pt x="92989" y="48156"/>
                  </a:lnTo>
                  <a:lnTo>
                    <a:pt x="92227" y="37783"/>
                  </a:lnTo>
                  <a:lnTo>
                    <a:pt x="89842" y="28217"/>
                  </a:lnTo>
                  <a:lnTo>
                    <a:pt x="85868" y="19907"/>
                  </a:lnTo>
                  <a:lnTo>
                    <a:pt x="82920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1" name="object 92">
              <a:extLst>
                <a:ext uri="{FF2B5EF4-FFF2-40B4-BE49-F238E27FC236}">
                  <a16:creationId xmlns:a16="http://schemas.microsoft.com/office/drawing/2014/main" id="{8737050C-F313-ECF0-6186-F3887126944F}"/>
                </a:ext>
              </a:extLst>
            </p:cNvPr>
            <p:cNvSpPr/>
            <p:nvPr/>
          </p:nvSpPr>
          <p:spPr>
            <a:xfrm>
              <a:off x="6742955" y="6496084"/>
              <a:ext cx="53975" cy="52705"/>
            </a:xfrm>
            <a:custGeom>
              <a:avLst/>
              <a:gdLst/>
              <a:ahLst/>
              <a:cxnLst/>
              <a:rect l="l" t="t" r="r" b="b"/>
              <a:pathLst>
                <a:path w="53975" h="52704">
                  <a:moveTo>
                    <a:pt x="33497" y="32946"/>
                  </a:moveTo>
                  <a:lnTo>
                    <a:pt x="20106" y="32946"/>
                  </a:lnTo>
                  <a:lnTo>
                    <a:pt x="20106" y="52445"/>
                  </a:lnTo>
                  <a:lnTo>
                    <a:pt x="33497" y="52445"/>
                  </a:lnTo>
                  <a:lnTo>
                    <a:pt x="33497" y="32946"/>
                  </a:lnTo>
                  <a:close/>
                </a:path>
                <a:path w="53975" h="52704">
                  <a:moveTo>
                    <a:pt x="53643" y="19486"/>
                  </a:moveTo>
                  <a:lnTo>
                    <a:pt x="0" y="19486"/>
                  </a:lnTo>
                  <a:lnTo>
                    <a:pt x="0" y="32946"/>
                  </a:lnTo>
                  <a:lnTo>
                    <a:pt x="53643" y="32946"/>
                  </a:lnTo>
                  <a:lnTo>
                    <a:pt x="53643" y="19486"/>
                  </a:lnTo>
                  <a:close/>
                </a:path>
                <a:path w="53975" h="52704">
                  <a:moveTo>
                    <a:pt x="33497" y="0"/>
                  </a:moveTo>
                  <a:lnTo>
                    <a:pt x="20106" y="0"/>
                  </a:lnTo>
                  <a:lnTo>
                    <a:pt x="20106" y="19486"/>
                  </a:lnTo>
                  <a:lnTo>
                    <a:pt x="33497" y="19486"/>
                  </a:lnTo>
                  <a:lnTo>
                    <a:pt x="33497" y="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2" name="object 93">
              <a:extLst>
                <a:ext uri="{FF2B5EF4-FFF2-40B4-BE49-F238E27FC236}">
                  <a16:creationId xmlns:a16="http://schemas.microsoft.com/office/drawing/2014/main" id="{2895D7F3-7892-1E38-459F-F60E22A0AACD}"/>
                </a:ext>
              </a:extLst>
            </p:cNvPr>
            <p:cNvSpPr/>
            <p:nvPr/>
          </p:nvSpPr>
          <p:spPr>
            <a:xfrm>
              <a:off x="6281529" y="6616990"/>
              <a:ext cx="322917" cy="1507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3" name="object 94">
              <a:extLst>
                <a:ext uri="{FF2B5EF4-FFF2-40B4-BE49-F238E27FC236}">
                  <a16:creationId xmlns:a16="http://schemas.microsoft.com/office/drawing/2014/main" id="{91914D61-D887-88A8-5C57-0BD3F8DDE102}"/>
                </a:ext>
              </a:extLst>
            </p:cNvPr>
            <p:cNvSpPr/>
            <p:nvPr/>
          </p:nvSpPr>
          <p:spPr>
            <a:xfrm>
              <a:off x="6931625" y="6772047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4" name="object 95">
              <a:extLst>
                <a:ext uri="{FF2B5EF4-FFF2-40B4-BE49-F238E27FC236}">
                  <a16:creationId xmlns:a16="http://schemas.microsoft.com/office/drawing/2014/main" id="{8BC53B79-0D49-9428-3EA2-3C2F8CFCE98A}"/>
                </a:ext>
              </a:extLst>
            </p:cNvPr>
            <p:cNvSpPr/>
            <p:nvPr/>
          </p:nvSpPr>
          <p:spPr>
            <a:xfrm>
              <a:off x="6740762" y="6647302"/>
              <a:ext cx="164465" cy="128905"/>
            </a:xfrm>
            <a:custGeom>
              <a:avLst/>
              <a:gdLst/>
              <a:ahLst/>
              <a:cxnLst/>
              <a:rect l="l" t="t" r="r" b="b"/>
              <a:pathLst>
                <a:path w="164464" h="128904">
                  <a:moveTo>
                    <a:pt x="0" y="0"/>
                  </a:moveTo>
                  <a:lnTo>
                    <a:pt x="163879" y="128666"/>
                  </a:lnTo>
                </a:path>
              </a:pathLst>
            </a:custGeom>
            <a:ln w="19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5" name="object 96">
              <a:extLst>
                <a:ext uri="{FF2B5EF4-FFF2-40B4-BE49-F238E27FC236}">
                  <a16:creationId xmlns:a16="http://schemas.microsoft.com/office/drawing/2014/main" id="{4EE80C3A-6D23-B2B4-54BC-C33E6523AEBF}"/>
                </a:ext>
              </a:extLst>
            </p:cNvPr>
            <p:cNvSpPr/>
            <p:nvPr/>
          </p:nvSpPr>
          <p:spPr>
            <a:xfrm>
              <a:off x="6693416" y="6172608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6" name="object 97">
              <a:extLst>
                <a:ext uri="{FF2B5EF4-FFF2-40B4-BE49-F238E27FC236}">
                  <a16:creationId xmlns:a16="http://schemas.microsoft.com/office/drawing/2014/main" id="{E12F9AF5-484A-C331-0454-DA918E28B278}"/>
                </a:ext>
              </a:extLst>
            </p:cNvPr>
            <p:cNvSpPr/>
            <p:nvPr/>
          </p:nvSpPr>
          <p:spPr>
            <a:xfrm>
              <a:off x="6689149" y="6285853"/>
              <a:ext cx="35560" cy="224154"/>
            </a:xfrm>
            <a:custGeom>
              <a:avLst/>
              <a:gdLst/>
              <a:ahLst/>
              <a:cxnLst/>
              <a:rect l="l" t="t" r="r" b="b"/>
              <a:pathLst>
                <a:path w="35560" h="224154">
                  <a:moveTo>
                    <a:pt x="0" y="224044"/>
                  </a:moveTo>
                  <a:lnTo>
                    <a:pt x="35340" y="0"/>
                  </a:lnTo>
                </a:path>
              </a:pathLst>
            </a:custGeom>
            <a:ln w="200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B86BF-F68D-7B48-6856-28C37A1A32E1}"/>
              </a:ext>
            </a:extLst>
          </p:cNvPr>
          <p:cNvGrpSpPr/>
          <p:nvPr/>
        </p:nvGrpSpPr>
        <p:grpSpPr>
          <a:xfrm>
            <a:off x="9250257" y="3249712"/>
            <a:ext cx="826173" cy="570046"/>
            <a:chOff x="9241512" y="6414299"/>
            <a:chExt cx="499420" cy="289880"/>
          </a:xfrm>
        </p:grpSpPr>
        <p:sp>
          <p:nvSpPr>
            <p:cNvPr id="28" name="object 98">
              <a:extLst>
                <a:ext uri="{FF2B5EF4-FFF2-40B4-BE49-F238E27FC236}">
                  <a16:creationId xmlns:a16="http://schemas.microsoft.com/office/drawing/2014/main" id="{8A170BF5-88F0-276E-8CC5-B80567EAB18F}"/>
                </a:ext>
              </a:extLst>
            </p:cNvPr>
            <p:cNvSpPr/>
            <p:nvPr/>
          </p:nvSpPr>
          <p:spPr>
            <a:xfrm>
              <a:off x="9326029" y="642519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295" y="0"/>
                  </a:moveTo>
                  <a:lnTo>
                    <a:pt x="38490" y="0"/>
                  </a:lnTo>
                  <a:lnTo>
                    <a:pt x="31626" y="1236"/>
                  </a:lnTo>
                  <a:lnTo>
                    <a:pt x="25704" y="3710"/>
                  </a:lnTo>
                  <a:lnTo>
                    <a:pt x="21129" y="5539"/>
                  </a:lnTo>
                  <a:lnTo>
                    <a:pt x="0" y="39511"/>
                  </a:lnTo>
                  <a:lnTo>
                    <a:pt x="0" y="49050"/>
                  </a:lnTo>
                  <a:lnTo>
                    <a:pt x="19407" y="89779"/>
                  </a:lnTo>
                  <a:lnTo>
                    <a:pt x="46565" y="96957"/>
                  </a:lnTo>
                  <a:lnTo>
                    <a:pt x="56631" y="96155"/>
                  </a:lnTo>
                  <a:lnTo>
                    <a:pt x="65625" y="93751"/>
                  </a:lnTo>
                  <a:lnTo>
                    <a:pt x="73533" y="89746"/>
                  </a:lnTo>
                  <a:lnTo>
                    <a:pt x="80344" y="84141"/>
                  </a:lnTo>
                  <a:lnTo>
                    <a:pt x="83005" y="80773"/>
                  </a:lnTo>
                  <a:lnTo>
                    <a:pt x="38759" y="80773"/>
                  </a:lnTo>
                  <a:lnTo>
                    <a:pt x="32434" y="78036"/>
                  </a:lnTo>
                  <a:lnTo>
                    <a:pt x="22475" y="67076"/>
                  </a:lnTo>
                  <a:lnTo>
                    <a:pt x="20015" y="59342"/>
                  </a:lnTo>
                  <a:lnTo>
                    <a:pt x="19981" y="37419"/>
                  </a:lnTo>
                  <a:lnTo>
                    <a:pt x="22340" y="29564"/>
                  </a:lnTo>
                  <a:lnTo>
                    <a:pt x="27270" y="24117"/>
                  </a:lnTo>
                  <a:lnTo>
                    <a:pt x="32164" y="18854"/>
                  </a:lnTo>
                  <a:lnTo>
                    <a:pt x="38490" y="16183"/>
                  </a:lnTo>
                  <a:lnTo>
                    <a:pt x="82839" y="16183"/>
                  </a:lnTo>
                  <a:lnTo>
                    <a:pt x="80210" y="12854"/>
                  </a:lnTo>
                  <a:lnTo>
                    <a:pt x="73321" y="7232"/>
                  </a:lnTo>
                  <a:lnTo>
                    <a:pt x="65372" y="3215"/>
                  </a:lnTo>
                  <a:lnTo>
                    <a:pt x="56364" y="804"/>
                  </a:lnTo>
                  <a:lnTo>
                    <a:pt x="46295" y="0"/>
                  </a:lnTo>
                  <a:close/>
                </a:path>
                <a:path w="93345" h="97154">
                  <a:moveTo>
                    <a:pt x="82839" y="16183"/>
                  </a:moveTo>
                  <a:lnTo>
                    <a:pt x="54505" y="16183"/>
                  </a:lnTo>
                  <a:lnTo>
                    <a:pt x="60965" y="18828"/>
                  </a:lnTo>
                  <a:lnTo>
                    <a:pt x="65759" y="24209"/>
                  </a:lnTo>
                  <a:lnTo>
                    <a:pt x="70520" y="29406"/>
                  </a:lnTo>
                  <a:lnTo>
                    <a:pt x="72942" y="37419"/>
                  </a:lnTo>
                  <a:lnTo>
                    <a:pt x="72889" y="49050"/>
                  </a:lnTo>
                  <a:lnTo>
                    <a:pt x="54236" y="80773"/>
                  </a:lnTo>
                  <a:lnTo>
                    <a:pt x="83005" y="80773"/>
                  </a:lnTo>
                  <a:lnTo>
                    <a:pt x="92962" y="49050"/>
                  </a:lnTo>
                  <a:lnTo>
                    <a:pt x="92962" y="48156"/>
                  </a:lnTo>
                  <a:lnTo>
                    <a:pt x="92190" y="37785"/>
                  </a:lnTo>
                  <a:lnTo>
                    <a:pt x="89782" y="28222"/>
                  </a:lnTo>
                  <a:lnTo>
                    <a:pt x="85784" y="19913"/>
                  </a:lnTo>
                  <a:lnTo>
                    <a:pt x="82839" y="16183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9" name="object 99">
              <a:extLst>
                <a:ext uri="{FF2B5EF4-FFF2-40B4-BE49-F238E27FC236}">
                  <a16:creationId xmlns:a16="http://schemas.microsoft.com/office/drawing/2014/main" id="{4CA7A9FC-A6B2-1694-0D6A-02E009CBB913}"/>
                </a:ext>
              </a:extLst>
            </p:cNvPr>
            <p:cNvSpPr/>
            <p:nvPr/>
          </p:nvSpPr>
          <p:spPr>
            <a:xfrm>
              <a:off x="9241512" y="6414299"/>
              <a:ext cx="53975" cy="10160"/>
            </a:xfrm>
            <a:custGeom>
              <a:avLst/>
              <a:gdLst/>
              <a:ahLst/>
              <a:cxnLst/>
              <a:rect l="l" t="t" r="r" b="b"/>
              <a:pathLst>
                <a:path w="53975" h="10159">
                  <a:moveTo>
                    <a:pt x="0" y="9670"/>
                  </a:moveTo>
                  <a:lnTo>
                    <a:pt x="53647" y="9670"/>
                  </a:lnTo>
                  <a:lnTo>
                    <a:pt x="53647" y="0"/>
                  </a:lnTo>
                  <a:lnTo>
                    <a:pt x="0" y="0"/>
                  </a:lnTo>
                  <a:lnTo>
                    <a:pt x="0" y="96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0" name="object 100">
              <a:extLst>
                <a:ext uri="{FF2B5EF4-FFF2-40B4-BE49-F238E27FC236}">
                  <a16:creationId xmlns:a16="http://schemas.microsoft.com/office/drawing/2014/main" id="{B271E7A4-1FC5-0AF4-FC70-3143F38DB2AD}"/>
                </a:ext>
              </a:extLst>
            </p:cNvPr>
            <p:cNvSpPr/>
            <p:nvPr/>
          </p:nvSpPr>
          <p:spPr>
            <a:xfrm>
              <a:off x="9664097" y="6610199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245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245" y="93759"/>
                  </a:lnTo>
                  <a:lnTo>
                    <a:pt x="19245" y="52761"/>
                  </a:lnTo>
                  <a:lnTo>
                    <a:pt x="76576" y="52761"/>
                  </a:lnTo>
                  <a:lnTo>
                    <a:pt x="76576" y="36906"/>
                  </a:lnTo>
                  <a:lnTo>
                    <a:pt x="19245" y="36906"/>
                  </a:lnTo>
                  <a:lnTo>
                    <a:pt x="19245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906"/>
                  </a:lnTo>
                  <a:lnTo>
                    <a:pt x="76576" y="36906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1" name="object 101">
              <a:extLst>
                <a:ext uri="{FF2B5EF4-FFF2-40B4-BE49-F238E27FC236}">
                  <a16:creationId xmlns:a16="http://schemas.microsoft.com/office/drawing/2014/main" id="{E27C566C-2D53-7FE9-B4CC-CE93E76814A1}"/>
                </a:ext>
              </a:extLst>
            </p:cNvPr>
            <p:cNvSpPr/>
            <p:nvPr/>
          </p:nvSpPr>
          <p:spPr>
            <a:xfrm>
              <a:off x="9439076" y="6519559"/>
              <a:ext cx="198120" cy="110489"/>
            </a:xfrm>
            <a:custGeom>
              <a:avLst/>
              <a:gdLst/>
              <a:ahLst/>
              <a:cxnLst/>
              <a:rect l="l" t="t" r="r" b="b"/>
              <a:pathLst>
                <a:path w="198120" h="110490">
                  <a:moveTo>
                    <a:pt x="0" y="0"/>
                  </a:moveTo>
                  <a:lnTo>
                    <a:pt x="197968" y="109969"/>
                  </a:lnTo>
                </a:path>
              </a:pathLst>
            </a:custGeom>
            <a:ln w="19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D0D2F3-7FA1-17CB-E131-B273AC7E92DA}"/>
              </a:ext>
            </a:extLst>
          </p:cNvPr>
          <p:cNvGrpSpPr/>
          <p:nvPr/>
        </p:nvGrpSpPr>
        <p:grpSpPr>
          <a:xfrm>
            <a:off x="7192563" y="3244003"/>
            <a:ext cx="1251324" cy="492980"/>
            <a:chOff x="7804914" y="6343104"/>
            <a:chExt cx="734397" cy="289328"/>
          </a:xfrm>
        </p:grpSpPr>
        <p:sp>
          <p:nvSpPr>
            <p:cNvPr id="33" name="object 102">
              <a:extLst>
                <a:ext uri="{FF2B5EF4-FFF2-40B4-BE49-F238E27FC236}">
                  <a16:creationId xmlns:a16="http://schemas.microsoft.com/office/drawing/2014/main" id="{234AC922-1D4D-6AB1-BEA0-BE901D1F8AEB}"/>
                </a:ext>
              </a:extLst>
            </p:cNvPr>
            <p:cNvSpPr/>
            <p:nvPr/>
          </p:nvSpPr>
          <p:spPr>
            <a:xfrm>
              <a:off x="8130600" y="6343104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430" y="0"/>
                  </a:moveTo>
                  <a:lnTo>
                    <a:pt x="38624" y="0"/>
                  </a:lnTo>
                  <a:lnTo>
                    <a:pt x="31761" y="1236"/>
                  </a:lnTo>
                  <a:lnTo>
                    <a:pt x="1480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4" y="89774"/>
                  </a:lnTo>
                  <a:lnTo>
                    <a:pt x="46699" y="96957"/>
                  </a:lnTo>
                  <a:lnTo>
                    <a:pt x="56690" y="96155"/>
                  </a:lnTo>
                  <a:lnTo>
                    <a:pt x="65658" y="93749"/>
                  </a:lnTo>
                  <a:lnTo>
                    <a:pt x="73592" y="89741"/>
                  </a:lnTo>
                  <a:lnTo>
                    <a:pt x="80479" y="84128"/>
                  </a:lnTo>
                  <a:lnTo>
                    <a:pt x="83092" y="80773"/>
                  </a:lnTo>
                  <a:lnTo>
                    <a:pt x="38893" y="80773"/>
                  </a:lnTo>
                  <a:lnTo>
                    <a:pt x="32568" y="78036"/>
                  </a:lnTo>
                  <a:lnTo>
                    <a:pt x="27454" y="72550"/>
                  </a:lnTo>
                  <a:lnTo>
                    <a:pt x="22475" y="67076"/>
                  </a:lnTo>
                  <a:lnTo>
                    <a:pt x="20016" y="59335"/>
                  </a:lnTo>
                  <a:lnTo>
                    <a:pt x="19984" y="37406"/>
                  </a:lnTo>
                  <a:lnTo>
                    <a:pt x="22475" y="29551"/>
                  </a:lnTo>
                  <a:lnTo>
                    <a:pt x="32164" y="18854"/>
                  </a:lnTo>
                  <a:lnTo>
                    <a:pt x="38624" y="16170"/>
                  </a:lnTo>
                  <a:lnTo>
                    <a:pt x="82955" y="16170"/>
                  </a:lnTo>
                  <a:lnTo>
                    <a:pt x="80344" y="12854"/>
                  </a:lnTo>
                  <a:lnTo>
                    <a:pt x="73455" y="7227"/>
                  </a:lnTo>
                  <a:lnTo>
                    <a:pt x="65507" y="3210"/>
                  </a:lnTo>
                  <a:lnTo>
                    <a:pt x="56498" y="802"/>
                  </a:lnTo>
                  <a:lnTo>
                    <a:pt x="46430" y="0"/>
                  </a:lnTo>
                  <a:close/>
                </a:path>
                <a:path w="93345" h="97154">
                  <a:moveTo>
                    <a:pt x="82955" y="16170"/>
                  </a:moveTo>
                  <a:lnTo>
                    <a:pt x="54639" y="16170"/>
                  </a:lnTo>
                  <a:lnTo>
                    <a:pt x="60965" y="18815"/>
                  </a:lnTo>
                  <a:lnTo>
                    <a:pt x="70654" y="29393"/>
                  </a:lnTo>
                  <a:lnTo>
                    <a:pt x="73077" y="37406"/>
                  </a:lnTo>
                  <a:lnTo>
                    <a:pt x="73021" y="49050"/>
                  </a:lnTo>
                  <a:lnTo>
                    <a:pt x="72600" y="55798"/>
                  </a:lnTo>
                  <a:lnTo>
                    <a:pt x="54370" y="80773"/>
                  </a:lnTo>
                  <a:lnTo>
                    <a:pt x="83092" y="80773"/>
                  </a:lnTo>
                  <a:lnTo>
                    <a:pt x="92962" y="48156"/>
                  </a:lnTo>
                  <a:lnTo>
                    <a:pt x="92211" y="37783"/>
                  </a:lnTo>
                  <a:lnTo>
                    <a:pt x="89849" y="28217"/>
                  </a:lnTo>
                  <a:lnTo>
                    <a:pt x="85898" y="19907"/>
                  </a:lnTo>
                  <a:lnTo>
                    <a:pt x="82955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4" name="object 103">
              <a:extLst>
                <a:ext uri="{FF2B5EF4-FFF2-40B4-BE49-F238E27FC236}">
                  <a16:creationId xmlns:a16="http://schemas.microsoft.com/office/drawing/2014/main" id="{30DDA386-AD06-73C1-9948-CBF9794F8CFA}"/>
                </a:ext>
              </a:extLst>
            </p:cNvPr>
            <p:cNvSpPr/>
            <p:nvPr/>
          </p:nvSpPr>
          <p:spPr>
            <a:xfrm>
              <a:off x="7804914" y="6434410"/>
              <a:ext cx="302453" cy="1814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5" name="object 104">
              <a:extLst>
                <a:ext uri="{FF2B5EF4-FFF2-40B4-BE49-F238E27FC236}">
                  <a16:creationId xmlns:a16="http://schemas.microsoft.com/office/drawing/2014/main" id="{58C9CF3D-7E64-79AC-876B-2606000AF9E0}"/>
                </a:ext>
              </a:extLst>
            </p:cNvPr>
            <p:cNvSpPr/>
            <p:nvPr/>
          </p:nvSpPr>
          <p:spPr>
            <a:xfrm>
              <a:off x="8462476" y="6538452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379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79" y="93759"/>
                  </a:lnTo>
                  <a:lnTo>
                    <a:pt x="19379" y="52761"/>
                  </a:lnTo>
                  <a:lnTo>
                    <a:pt x="76576" y="52761"/>
                  </a:lnTo>
                  <a:lnTo>
                    <a:pt x="76576" y="36893"/>
                  </a:lnTo>
                  <a:lnTo>
                    <a:pt x="19379" y="36893"/>
                  </a:lnTo>
                  <a:lnTo>
                    <a:pt x="19379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893"/>
                  </a:lnTo>
                  <a:lnTo>
                    <a:pt x="76576" y="36893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6" name="object 105">
              <a:extLst>
                <a:ext uri="{FF2B5EF4-FFF2-40B4-BE49-F238E27FC236}">
                  <a16:creationId xmlns:a16="http://schemas.microsoft.com/office/drawing/2014/main" id="{AA08D79D-BD0D-ABC5-737D-893FB1E1D3F1}"/>
                </a:ext>
              </a:extLst>
            </p:cNvPr>
            <p:cNvSpPr/>
            <p:nvPr/>
          </p:nvSpPr>
          <p:spPr>
            <a:xfrm>
              <a:off x="8243648" y="6440233"/>
              <a:ext cx="192405" cy="114935"/>
            </a:xfrm>
            <a:custGeom>
              <a:avLst/>
              <a:gdLst/>
              <a:ahLst/>
              <a:cxnLst/>
              <a:rect l="l" t="t" r="r" b="b"/>
              <a:pathLst>
                <a:path w="192404" h="114934">
                  <a:moveTo>
                    <a:pt x="0" y="0"/>
                  </a:moveTo>
                  <a:lnTo>
                    <a:pt x="191777" y="114680"/>
                  </a:lnTo>
                </a:path>
              </a:pathLst>
            </a:custGeom>
            <a:ln w="19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5BD22570-9D5F-9DCA-AA66-E2037FC7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C58C9-95B1-4FCD-991E-20FF3B2F207A}" type="datetime1">
              <a:rPr lang="en-US" smtClean="0"/>
              <a:t>1/15/2025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7C7B7DED-4F89-60F7-2066-2120935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2A84DDF-413B-61D2-1962-96E80975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4281" y="131929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Acids and Bases.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527" y="1618830"/>
            <a:ext cx="76962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Strong acid – complete ionization in solution.  e.g.  </a:t>
            </a:r>
          </a:p>
          <a:p>
            <a:r>
              <a:rPr lang="en-US" dirty="0" err="1">
                <a:latin typeface="Arial" panose="020B0604020202020204" pitchFamily="34" charset="0"/>
              </a:rPr>
              <a:t>HCl</a:t>
            </a:r>
            <a:r>
              <a:rPr lang="en-US" dirty="0">
                <a:latin typeface="Arial" panose="020B0604020202020204" pitchFamily="34" charset="0"/>
              </a:rPr>
              <a:t>             H</a:t>
            </a:r>
            <a:r>
              <a:rPr lang="en-US" baseline="30000" dirty="0">
                <a:latin typeface="Arial" panose="020B0604020202020204" pitchFamily="34" charset="0"/>
              </a:rPr>
              <a:t>+  </a:t>
            </a:r>
            <a:r>
              <a:rPr lang="en-US" dirty="0">
                <a:latin typeface="Arial" panose="020B0604020202020204" pitchFamily="34" charset="0"/>
              </a:rPr>
              <a:t>+ Cl </a:t>
            </a:r>
            <a:r>
              <a:rPr lang="en-US" baseline="30000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</a:rPr>
              <a:t>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91481" y="2103437"/>
            <a:ext cx="5334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2432" y="2627806"/>
            <a:ext cx="72390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Weak Acid – incomplete ionization in solution.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84523" y="3118920"/>
          <a:ext cx="7601579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086555" imgH="2311225" progId="MDLDrawOLE.MDLDrawObject.1">
                  <p:embed/>
                </p:oleObj>
              </mc:Choice>
              <mc:Fallback>
                <p:oleObj name="MDLDrawObject Class" r:id="rId2" imgW="5086555" imgH="2311225" progId="MDLDrawOLE.MDLDrawObject.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4523" y="3118920"/>
                        <a:ext cx="7601579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91668" y="5524189"/>
            <a:ext cx="21336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“HA”=protonated 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F790E-52CA-41FE-9498-CD3DD57272E4}"/>
              </a:ext>
            </a:extLst>
          </p:cNvPr>
          <p:cNvSpPr txBox="1"/>
          <p:nvPr/>
        </p:nvSpPr>
        <p:spPr>
          <a:xfrm>
            <a:off x="4339668" y="5534947"/>
            <a:ext cx="25146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“A”=deprotonated form (conjugate base)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E2B9A-968E-4019-B0E0-ADD83E04C4D4}"/>
              </a:ext>
            </a:extLst>
          </p:cNvPr>
          <p:cNvSpPr txBox="1"/>
          <p:nvPr/>
        </p:nvSpPr>
        <p:spPr>
          <a:xfrm>
            <a:off x="7330281" y="1631399"/>
            <a:ext cx="48768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Why this is important: </a:t>
            </a:r>
            <a:r>
              <a:rPr lang="en-US" dirty="0">
                <a:latin typeface="Arial" panose="020B0604020202020204" pitchFamily="34" charset="0"/>
              </a:rPr>
              <a:t>protonation/deprotonation changes the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charge</a:t>
            </a:r>
            <a:r>
              <a:rPr lang="en-US" dirty="0">
                <a:latin typeface="Arial" panose="020B0604020202020204" pitchFamily="34" charset="0"/>
              </a:rPr>
              <a:t> on species, either creating or destroying strong electrostatic interactions!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FC27CD-C683-4074-AB61-0C4386482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4833" y="3027916"/>
          <a:ext cx="2957699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438046" imgH="5029200" progId="MDLDrawOLE.MDLDrawObject.1">
                  <p:embed/>
                </p:oleObj>
              </mc:Choice>
              <mc:Fallback>
                <p:oleObj name="MDLDrawObject Class" r:id="rId4" imgW="4438046" imgH="5029200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FC27CD-C683-4074-AB61-0C4386482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4833" y="3027916"/>
                        <a:ext cx="2957699" cy="335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4D47020-57B3-169D-2705-BDA3B6E2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95038-BFB2-4900-8D74-D895B7F8772B}" type="datetime1">
              <a:rPr lang="en-US" smtClean="0"/>
              <a:t>1/15/2025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03DE04F-76F8-A033-D0BB-A65ED10D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6440CE-2663-AEA5-6CCF-9A514321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93" y="561402"/>
            <a:ext cx="5029200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1. The extent of protonation/deprotonation depends on the pH of the solution:</a:t>
            </a:r>
          </a:p>
          <a:p>
            <a:pPr lvl="1"/>
            <a:r>
              <a:rPr lang="en-US" sz="1800" dirty="0"/>
              <a:t>Low pH values will favor protonation of acids since there are many protons that will collide with (A) to make (HA).</a:t>
            </a:r>
          </a:p>
          <a:p>
            <a:pPr lvl="1"/>
            <a:r>
              <a:rPr lang="en-US" sz="1800" dirty="0"/>
              <a:t>High pH values will favor deprotonation of acids since there are fewer protons to protonate the acid.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/>
              <p:nvPr/>
            </p:nvSpPr>
            <p:spPr>
              <a:xfrm>
                <a:off x="5971391" y="579374"/>
                <a:ext cx="5968940" cy="16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What would you expect to happen to the fraction of the acid that is protonated (</a:t>
                </a:r>
                <a:r>
                  <a:rPr lang="en-US" i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i="1" baseline="-250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HA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) as the pH of the solution is </a:t>
                </a:r>
                <a:r>
                  <a:rPr lang="en-US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decreased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sub>
                      </m:sSub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𝐻𝐴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391" y="579374"/>
                <a:ext cx="5968940" cy="1600246"/>
              </a:xfrm>
              <a:prstGeom prst="rect">
                <a:avLst/>
              </a:prstGeom>
              <a:blipFill>
                <a:blip r:embed="rId3"/>
                <a:stretch>
                  <a:fillRect l="-1021" t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F6B187D-31D1-40D2-A8DF-06B3B5B952E0}"/>
              </a:ext>
            </a:extLst>
          </p:cNvPr>
          <p:cNvGrpSpPr/>
          <p:nvPr/>
        </p:nvGrpSpPr>
        <p:grpSpPr>
          <a:xfrm>
            <a:off x="624682" y="4450300"/>
            <a:ext cx="6329363" cy="2279706"/>
            <a:chOff x="1519238" y="4175662"/>
            <a:chExt cx="6329362" cy="227970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133600" y="4383340"/>
            <a:ext cx="4552950" cy="207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5086030" imgH="2314378" progId="MDLDrawOLE.MDLDrawObject.1">
                    <p:embed/>
                  </p:oleObj>
                </mc:Choice>
                <mc:Fallback>
                  <p:oleObj name="MDLDrawObject Class" r:id="rId4" imgW="5086030" imgH="2314378" progId="MDLDrawOLE.MDLDrawObject.1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4383340"/>
                          <a:ext cx="4552950" cy="20720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7D647C-FB99-431E-8BB4-D517A525C11A}"/>
                </a:ext>
              </a:extLst>
            </p:cNvPr>
            <p:cNvSpPr txBox="1"/>
            <p:nvPr/>
          </p:nvSpPr>
          <p:spPr>
            <a:xfrm>
              <a:off x="6096000" y="417566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(stronger acid)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3EC54-960D-4E42-8A06-B656996D256F}"/>
                </a:ext>
              </a:extLst>
            </p:cNvPr>
            <p:cNvSpPr txBox="1"/>
            <p:nvPr/>
          </p:nvSpPr>
          <p:spPr>
            <a:xfrm>
              <a:off x="1519238" y="535135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(weaker acid)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4B55B1-3BA4-4CBC-8017-4B0477ECFD07}"/>
                </a:ext>
              </a:extLst>
            </p:cNvPr>
            <p:cNvSpPr txBox="1"/>
            <p:nvPr/>
          </p:nvSpPr>
          <p:spPr>
            <a:xfrm>
              <a:off x="4686944" y="4366745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C0E9C-C3CE-45B9-86EE-100308F89E0D}"/>
                </a:ext>
              </a:extLst>
            </p:cNvPr>
            <p:cNvSpPr txBox="1"/>
            <p:nvPr/>
          </p:nvSpPr>
          <p:spPr>
            <a:xfrm>
              <a:off x="1824037" y="6060208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ED2B9-CCC4-4D1F-8062-2C1AA7CAD232}"/>
              </a:ext>
            </a:extLst>
          </p:cNvPr>
          <p:cNvGrpSpPr/>
          <p:nvPr/>
        </p:nvGrpSpPr>
        <p:grpSpPr>
          <a:xfrm>
            <a:off x="6263436" y="1931347"/>
            <a:ext cx="4555323" cy="3281801"/>
            <a:chOff x="6493678" y="2556944"/>
            <a:chExt cx="4555322" cy="32817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FB672C-D8AC-44ED-8552-44DD614C5E2D}"/>
                </a:ext>
              </a:extLst>
            </p:cNvPr>
            <p:cNvCxnSpPr/>
            <p:nvPr/>
          </p:nvCxnSpPr>
          <p:spPr>
            <a:xfrm>
              <a:off x="7772400" y="2743200"/>
              <a:ext cx="0" cy="2245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8D23E9-3AFB-46C5-A8AB-077D3C49189C}"/>
                </a:ext>
              </a:extLst>
            </p:cNvPr>
            <p:cNvCxnSpPr/>
            <p:nvPr/>
          </p:nvCxnSpPr>
          <p:spPr>
            <a:xfrm>
              <a:off x="7772400" y="4988986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458134-BCDC-4393-8FDA-5F39069071E8}"/>
                </a:ext>
              </a:extLst>
            </p:cNvPr>
            <p:cNvSpPr txBox="1"/>
            <p:nvPr/>
          </p:nvSpPr>
          <p:spPr>
            <a:xfrm>
              <a:off x="9185318" y="5153299"/>
              <a:ext cx="500458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pH</a:t>
              </a:r>
            </a:p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242911-3A7E-4BD5-8BF2-32AF7232A9CF}"/>
                </a:ext>
              </a:extLst>
            </p:cNvPr>
            <p:cNvSpPr txBox="1"/>
            <p:nvPr/>
          </p:nvSpPr>
          <p:spPr>
            <a:xfrm>
              <a:off x="6493678" y="2556944"/>
              <a:ext cx="1369286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Fraction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protonated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3F83484-E8AB-4A86-A303-249EC98D2FD2}"/>
              </a:ext>
            </a:extLst>
          </p:cNvPr>
          <p:cNvSpPr/>
          <p:nvPr/>
        </p:nvSpPr>
        <p:spPr>
          <a:xfrm>
            <a:off x="194494" y="2783551"/>
            <a:ext cx="6193918" cy="18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The amount of protonated/deprotonated species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also</a:t>
            </a:r>
            <a:r>
              <a:rPr lang="en-US" dirty="0">
                <a:latin typeface="Arial" panose="020B0604020202020204" pitchFamily="34" charset="0"/>
              </a:rPr>
              <a:t> depends on the chemical properties of the acid.</a:t>
            </a:r>
          </a:p>
          <a:p>
            <a:r>
              <a:rPr lang="en-US" dirty="0">
                <a:latin typeface="Arial" panose="020B0604020202020204" pitchFamily="34" charset="0"/>
              </a:rPr>
              <a:t>Comparing acetic acid to a protonated amine. At neutral pH (7) most of the acetic acid will be deprotonated while most of the amine will be protonated.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73B65-A9D5-4617-A578-1AFFBB48D681}"/>
              </a:ext>
            </a:extLst>
          </p:cNvPr>
          <p:cNvSpPr txBox="1"/>
          <p:nvPr/>
        </p:nvSpPr>
        <p:spPr>
          <a:xfrm>
            <a:off x="3538561" y="118214"/>
            <a:ext cx="661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What Affects the Degree of Protonation?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971A0-7802-4A5B-9D8D-761171B2B16F}"/>
              </a:ext>
            </a:extLst>
          </p:cNvPr>
          <p:cNvSpPr txBox="1"/>
          <p:nvPr/>
        </p:nvSpPr>
        <p:spPr>
          <a:xfrm>
            <a:off x="6885080" y="4915241"/>
            <a:ext cx="5931601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</a:t>
            </a:r>
            <a:r>
              <a:rPr lang="en-US" dirty="0" err="1">
                <a:solidFill>
                  <a:srgbClr val="CC0000"/>
                </a:solidFill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an acid is the pH where equal amounts of protonated and deprotonated species are found.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B5CC177-8E69-79DC-EE60-895D5D44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CDF6-A331-4D35-95C2-5D3CEB246E18}" type="datetime1">
              <a:rPr lang="en-US" smtClean="0"/>
              <a:t>1/15/2025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9465E8-EAE4-7361-EEF6-959033A4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98A5E5-88BC-B03D-9416-4B1FC0FF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2"/>
    </mc:Choice>
    <mc:Fallback xmlns="">
      <p:transition spd="slow" advTm="10785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11363" y="261938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Key Points &amp; Expectations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013AF-8694-4B38-88E1-E7A735FD71DB}"/>
              </a:ext>
            </a:extLst>
          </p:cNvPr>
          <p:cNvSpPr/>
          <p:nvPr/>
        </p:nvSpPr>
        <p:spPr>
          <a:xfrm>
            <a:off x="1397907" y="1674783"/>
            <a:ext cx="9742374" cy="4431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Number of bonds formed by common elements: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</a:rPr>
              <a:t>	(N=3, C=4, O=2, S=2, H=1).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complete chemical structures by adding hydrogens to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Chiral carbon and enantiomers - different enantiomers can have different properties.  You need to identify chiral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 (unequal charge distribution, e.g. N-H) versus non-polar bonds (e.g. C-H).  You need to be able to identify polar and non-polar bonds.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Partial charges due to X-H  interacting with Y  (X &amp; Y electronegative)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Identify donors and acceptors, partial charges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pH – be able to predict the charge on a group, given the pH of the solution and the </a:t>
            </a:r>
            <a:r>
              <a:rPr lang="en-US" dirty="0" err="1"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the acid.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1AAE-E4CD-47C6-8929-9A260EFDB3E3}"/>
              </a:ext>
            </a:extLst>
          </p:cNvPr>
          <p:cNvSpPr txBox="1"/>
          <p:nvPr/>
        </p:nvSpPr>
        <p:spPr>
          <a:xfrm>
            <a:off x="967581" y="1274673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Chemistry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A0C5678-A91E-ED3D-0DA6-A876549D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63869-88F2-4FD3-8B24-05F050F10038}" type="datetime1">
              <a:rPr lang="en-US" smtClean="0"/>
              <a:t>1/15/2025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684CB9-AFA3-F4FD-E20E-F04C44A7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0637F6-318E-13BE-9D9A-D81A1713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7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600905" y="510007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</a:rPr>
              <a:t>Lecture 1</a:t>
            </a:r>
            <a:br>
              <a:rPr lang="en-US" sz="3600" b="1" dirty="0">
                <a:latin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</a:rPr>
              <a:t>Chemistry and Biology Fundamentals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A98A5-84A1-4394-BEC3-0E5E7644FB7C}"/>
              </a:ext>
            </a:extLst>
          </p:cNvPr>
          <p:cNvSpPr txBox="1"/>
          <p:nvPr/>
        </p:nvSpPr>
        <p:spPr>
          <a:xfrm>
            <a:off x="3710038" y="2484438"/>
            <a:ext cx="6211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Chemical Bonding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Functional Groups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Chirality of carbon, chiral drugs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Molecular interactions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pH and charge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Protein Structure and Stability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Ligand Binding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Proteins as enzymes (PKU disease)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2FFEBE-A36F-05D4-B99E-3D1B3C05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B6EA-0B20-41CE-B679-88CF736566DE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B088-2A23-F3CB-B449-23A48DC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E0EFF-52F6-BCB8-1136-E7CCFFAA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6963" y="186864"/>
            <a:ext cx="3872425" cy="428517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>
              <a:spcBef>
                <a:spcPts val="97"/>
              </a:spcBef>
            </a:pP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sz="270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4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nteractions</a:t>
            </a:r>
            <a:endParaRPr sz="27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9334C9-E831-425F-8B58-C092365C0858}"/>
              </a:ext>
            </a:extLst>
          </p:cNvPr>
          <p:cNvGrpSpPr/>
          <p:nvPr/>
        </p:nvGrpSpPr>
        <p:grpSpPr>
          <a:xfrm>
            <a:off x="2714058" y="1283883"/>
            <a:ext cx="2223498" cy="490139"/>
            <a:chOff x="3719810" y="320991"/>
            <a:chExt cx="2302336" cy="5075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B4B67E-152F-464A-AFDD-CC18AB527847}"/>
                </a:ext>
              </a:extLst>
            </p:cNvPr>
            <p:cNvSpPr/>
            <p:nvPr/>
          </p:nvSpPr>
          <p:spPr>
            <a:xfrm>
              <a:off x="3719810" y="339689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EEC86-C8A1-4D66-AB5F-CC41D09EC82C}"/>
                </a:ext>
              </a:extLst>
            </p:cNvPr>
            <p:cNvSpPr/>
            <p:nvPr/>
          </p:nvSpPr>
          <p:spPr>
            <a:xfrm>
              <a:off x="4259385" y="320991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C2C94-8AC3-4686-92A2-C0F5BF3ACE4A}"/>
                </a:ext>
              </a:extLst>
            </p:cNvPr>
            <p:cNvSpPr/>
            <p:nvPr/>
          </p:nvSpPr>
          <p:spPr>
            <a:xfrm>
              <a:off x="5544040" y="328420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107F20-C000-4C7D-8990-905892254D5F}"/>
                </a:ext>
              </a:extLst>
            </p:cNvPr>
            <p:cNvSpPr/>
            <p:nvPr/>
          </p:nvSpPr>
          <p:spPr>
            <a:xfrm>
              <a:off x="5793546" y="325766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F48ED1-BCAB-46F6-8AE8-660EE0DCA216}"/>
                </a:ext>
              </a:extLst>
            </p:cNvPr>
            <p:cNvCxnSpPr/>
            <p:nvPr/>
          </p:nvCxnSpPr>
          <p:spPr>
            <a:xfrm>
              <a:off x="4776960" y="428625"/>
              <a:ext cx="5305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0DBE41-8C01-4F8A-B8A5-B1F9415EAF22}"/>
                </a:ext>
              </a:extLst>
            </p:cNvPr>
            <p:cNvCxnSpPr/>
            <p:nvPr/>
          </p:nvCxnSpPr>
          <p:spPr>
            <a:xfrm flipH="1">
              <a:off x="4737100" y="589220"/>
              <a:ext cx="5334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/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)~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318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blipFill>
                <a:blip r:embed="rId2"/>
                <a:stretch>
                  <a:fillRect l="-1349" b="-3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/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energy change when two things come together can be approximated to be due to </a:t>
                </a:r>
                <a:r>
                  <a:rPr lang="en-US" sz="1932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 inter-molecular interactions: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blipFill>
                <a:blip r:embed="rId3"/>
                <a:stretch>
                  <a:fillRect l="-1083" t="-3106"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78642B0D-0711-CF9A-50F1-70893D8F8D73}"/>
              </a:ext>
            </a:extLst>
          </p:cNvPr>
          <p:cNvGraphicFramePr>
            <a:graphicFrameLocks noGrp="1"/>
          </p:cNvGraphicFramePr>
          <p:nvPr/>
        </p:nvGraphicFramePr>
        <p:xfrm>
          <a:off x="218669" y="3274537"/>
          <a:ext cx="12546824" cy="19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Dipole-Dipole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Induced-dipole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8BECE-41A8-F4B7-4EBE-7B13B36B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8C37-84BC-4821-9EA2-57082D60D436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57CF-08C2-63AB-048D-B5171433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E898-48E5-4A86-EC94-6DA7606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95110" y="1499649"/>
            <a:ext cx="8012198" cy="527719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36797">
              <a:lnSpc>
                <a:spcPts val="1661"/>
              </a:lnSpc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depends on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charges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(q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, 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sz="1932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797">
              <a:spcBef>
                <a:spcPts val="29"/>
              </a:spcBef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1932" spc="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932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charges,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r>
              <a:rPr sz="1932" spc="3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media.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9187" y="5218268"/>
            <a:ext cx="4480305" cy="1202017"/>
          </a:xfrm>
          <a:prstGeom prst="rect">
            <a:avLst/>
          </a:prstGeom>
        </p:spPr>
        <p:txBody>
          <a:bodyPr vert="horz" wrap="square" lIns="0" tIns="8586" rIns="0" bIns="0" rtlCol="0">
            <a:spAutoFit/>
          </a:bodyPr>
          <a:lstStyle/>
          <a:p>
            <a:pPr marL="144122" marR="4906" indent="-132469">
              <a:lnSpc>
                <a:spcPct val="101699"/>
              </a:lnSpc>
              <a:spcBef>
                <a:spcPts val="68"/>
              </a:spcBef>
            </a:pPr>
            <a:r>
              <a:rPr sz="1932" b="1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ipole-dipole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– 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 that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involves permanent </a:t>
            </a:r>
            <a:r>
              <a:rPr lang="en-US" sz="1932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charges (these are sometimes called </a:t>
            </a:r>
            <a:r>
              <a:rPr lang="en-US" sz="1932" spc="-5" dirty="0" err="1">
                <a:latin typeface="Arial" panose="020B0604020202020204" pitchFamily="34" charset="0"/>
                <a:cs typeface="Arial" panose="020B0604020202020204" pitchFamily="34" charset="0"/>
              </a:rPr>
              <a:t>Keesom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forces).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77BE23-A4A3-438A-AAD8-67CBC00A0501}"/>
              </a:ext>
            </a:extLst>
          </p:cNvPr>
          <p:cNvGrpSpPr/>
          <p:nvPr/>
        </p:nvGrpSpPr>
        <p:grpSpPr>
          <a:xfrm>
            <a:off x="9656482" y="760008"/>
            <a:ext cx="2646200" cy="2516803"/>
            <a:chOff x="7154679" y="960676"/>
            <a:chExt cx="2740025" cy="2606040"/>
          </a:xfrm>
        </p:grpSpPr>
        <p:sp>
          <p:nvSpPr>
            <p:cNvPr id="8" name="object 8"/>
            <p:cNvSpPr/>
            <p:nvPr/>
          </p:nvSpPr>
          <p:spPr>
            <a:xfrm>
              <a:off x="7154679" y="96067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54679" y="226525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7F8496-1877-4E1D-89F3-EED09D6A1A7C}"/>
              </a:ext>
            </a:extLst>
          </p:cNvPr>
          <p:cNvGrpSpPr/>
          <p:nvPr/>
        </p:nvGrpSpPr>
        <p:grpSpPr>
          <a:xfrm>
            <a:off x="9696105" y="4346045"/>
            <a:ext cx="2662786" cy="2516803"/>
            <a:chOff x="7154679" y="3913426"/>
            <a:chExt cx="2757199" cy="2606040"/>
          </a:xfrm>
        </p:grpSpPr>
        <p:sp>
          <p:nvSpPr>
            <p:cNvPr id="10" name="object 10"/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D2650F-1F8F-4BC1-A3BE-49600D8136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2744" y="2247511"/>
          <a:ext cx="2764333" cy="170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380617" imgH="2114156" progId="MDLDrawOLE.MDLDrawObject.1">
                  <p:embed/>
                </p:oleObj>
              </mc:Choice>
              <mc:Fallback>
                <p:oleObj name="MDLDrawObject Class" r:id="rId2" imgW="3380617" imgH="2114156" progId="MDLDrawOLE.MDLDrawObject.1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3D2650F-1F8F-4BC1-A3BE-49600D8136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744" y="2247511"/>
                        <a:ext cx="2764333" cy="170418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837E173-D933-4F4F-A904-74D33CFFD247}"/>
              </a:ext>
            </a:extLst>
          </p:cNvPr>
          <p:cNvSpPr/>
          <p:nvPr/>
        </p:nvSpPr>
        <p:spPr>
          <a:xfrm>
            <a:off x="375548" y="3122045"/>
            <a:ext cx="3025724" cy="158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63" marR="41703">
              <a:lnSpc>
                <a:spcPct val="101899"/>
              </a:lnSpc>
              <a:spcBef>
                <a:spcPts val="575"/>
              </a:spcBef>
            </a:pP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has a high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</a:t>
            </a: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of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due to its polar nature.  How does this affect the energy of interaction?</a:t>
            </a:r>
            <a:endParaRPr lang="en-US" sz="1932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/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1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6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86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9B67765-05EC-4F85-A672-E688368959E5}"/>
              </a:ext>
            </a:extLst>
          </p:cNvPr>
          <p:cNvSpPr/>
          <p:nvPr/>
        </p:nvSpPr>
        <p:spPr>
          <a:xfrm>
            <a:off x="438610" y="360013"/>
            <a:ext cx="3224808" cy="98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66">
              <a:spcBef>
                <a:spcPts val="29"/>
              </a:spcBef>
            </a:pPr>
            <a:r>
              <a:rPr lang="en-US" sz="1932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932" b="1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Electrostatics:</a:t>
            </a:r>
            <a:r>
              <a:rPr lang="en-US" sz="1932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1932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D18FE-A24C-B2ED-6BA7-602F2C0C90E6}"/>
              </a:ext>
            </a:extLst>
          </p:cNvPr>
          <p:cNvSpPr txBox="1"/>
          <p:nvPr/>
        </p:nvSpPr>
        <p:spPr>
          <a:xfrm>
            <a:off x="509176" y="2098259"/>
            <a:ext cx="4952634" cy="98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How strong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interactions? </a:t>
            </a:r>
          </a:p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~ -700 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kJ/mol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932" i="1" spc="-1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vacuum (D=1) when r = 2A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06C97A-CAFC-1726-4D2B-6259E97AF936}"/>
              </a:ext>
            </a:extLst>
          </p:cNvPr>
          <p:cNvSpPr/>
          <p:nvPr/>
        </p:nvSpPr>
        <p:spPr>
          <a:xfrm>
            <a:off x="6496953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DA7EB1-BA32-B23C-E9C8-0755D6D20AB5}"/>
              </a:ext>
            </a:extLst>
          </p:cNvPr>
          <p:cNvSpPr/>
          <p:nvPr/>
        </p:nvSpPr>
        <p:spPr>
          <a:xfrm>
            <a:off x="7575884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689B9B-E330-8D39-FC6A-FAC44025D5DC}"/>
              </a:ext>
            </a:extLst>
          </p:cNvPr>
          <p:cNvSpPr/>
          <p:nvPr/>
        </p:nvSpPr>
        <p:spPr>
          <a:xfrm>
            <a:off x="5923245" y="5395125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2C9FC-8D49-F3E3-3553-43304B5A94A2}"/>
              </a:ext>
            </a:extLst>
          </p:cNvPr>
          <p:cNvSpPr/>
          <p:nvPr/>
        </p:nvSpPr>
        <p:spPr>
          <a:xfrm>
            <a:off x="6990305" y="5382576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64284-7BEE-E821-46C1-40950D7D50FB}"/>
              </a:ext>
            </a:extLst>
          </p:cNvPr>
          <p:cNvSpPr txBox="1"/>
          <p:nvPr/>
        </p:nvSpPr>
        <p:spPr>
          <a:xfrm>
            <a:off x="9026347" y="183769"/>
            <a:ext cx="4018886" cy="386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32" dirty="0"/>
              <a:t>Electrostatic energy of </a:t>
            </a:r>
            <a:r>
              <a:rPr lang="en-US" sz="1932" i="1" dirty="0"/>
              <a:t>point</a:t>
            </a:r>
            <a:r>
              <a:rPr lang="en-US" sz="1932" dirty="0"/>
              <a:t> charges.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6E5B5E-B8EA-818D-E397-49DCCDF19339}"/>
              </a:ext>
            </a:extLst>
          </p:cNvPr>
          <p:cNvGrpSpPr/>
          <p:nvPr/>
        </p:nvGrpSpPr>
        <p:grpSpPr>
          <a:xfrm>
            <a:off x="11930103" y="4346045"/>
            <a:ext cx="594449" cy="487538"/>
            <a:chOff x="12353105" y="4446611"/>
            <a:chExt cx="615526" cy="50482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2D75218-C7F7-9DC6-AE5F-7F913BDDC876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750900-CCF3-0527-BEF6-A49DE990A77E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CE11DD-9DB6-4F29-6E7A-EC765DEE49A7}"/>
              </a:ext>
            </a:extLst>
          </p:cNvPr>
          <p:cNvGrpSpPr/>
          <p:nvPr/>
        </p:nvGrpSpPr>
        <p:grpSpPr>
          <a:xfrm>
            <a:off x="10608527" y="6320445"/>
            <a:ext cx="296558" cy="487538"/>
            <a:chOff x="10984670" y="6491017"/>
            <a:chExt cx="307073" cy="5048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A814DA8-9A21-B4A0-AA37-AAF188B042FE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77E8D7-1F5E-7A59-C7DA-B4D2F4E7A054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968655-9B95-133D-90FE-0B6C75B711C5}"/>
              </a:ext>
            </a:extLst>
          </p:cNvPr>
          <p:cNvGrpSpPr/>
          <p:nvPr/>
        </p:nvGrpSpPr>
        <p:grpSpPr>
          <a:xfrm>
            <a:off x="10119094" y="4102276"/>
            <a:ext cx="195070" cy="487538"/>
            <a:chOff x="10477883" y="4194199"/>
            <a:chExt cx="201987" cy="5048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6013E1-F6D9-B5F0-DBF9-99247211F76A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F33B4E-D3FF-805A-5584-B8A6B3757A86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9D82788-4928-0B3C-B7DD-E93880B5836C}"/>
              </a:ext>
            </a:extLst>
          </p:cNvPr>
          <p:cNvSpPr txBox="1"/>
          <p:nvPr/>
        </p:nvSpPr>
        <p:spPr>
          <a:xfrm>
            <a:off x="173567" y="4733907"/>
            <a:ext cx="2838371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Van Der Waals Forces: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AA3EC-FC05-4744-92DF-4830A8F7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41B7-2965-410C-87EC-27DF5B71B79C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1B7D6-87EB-EC8D-659C-B87A9F13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D9E6382-C30E-A20C-8F05-DC5C044C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561503" y="1061337"/>
            <a:ext cx="3831144" cy="374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CB507D-B897-40B9-8C05-40E568C112E6}"/>
              </a:ext>
            </a:extLst>
          </p:cNvPr>
          <p:cNvGrpSpPr/>
          <p:nvPr/>
        </p:nvGrpSpPr>
        <p:grpSpPr>
          <a:xfrm>
            <a:off x="6050537" y="1831672"/>
            <a:ext cx="3679536" cy="2204253"/>
            <a:chOff x="7154679" y="3913426"/>
            <a:chExt cx="2757199" cy="2606040"/>
          </a:xfrm>
        </p:grpSpPr>
        <p:sp>
          <p:nvSpPr>
            <p:cNvPr id="53" name="object 10">
              <a:extLst>
                <a:ext uri="{FF2B5EF4-FFF2-40B4-BE49-F238E27FC236}">
                  <a16:creationId xmlns:a16="http://schemas.microsoft.com/office/drawing/2014/main" id="{BD191819-2F82-4959-93A5-93A3C67573A5}"/>
                </a:ext>
              </a:extLst>
            </p:cNvPr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54" name="object 11">
              <a:extLst>
                <a:ext uri="{FF2B5EF4-FFF2-40B4-BE49-F238E27FC236}">
                  <a16:creationId xmlns:a16="http://schemas.microsoft.com/office/drawing/2014/main" id="{E9F73D70-95B7-4918-B064-0AA54F197D79}"/>
                </a:ext>
              </a:extLst>
            </p:cNvPr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CCC844-16E7-4D10-BA6C-1BED98E849AA}"/>
              </a:ext>
            </a:extLst>
          </p:cNvPr>
          <p:cNvSpPr txBox="1"/>
          <p:nvPr/>
        </p:nvSpPr>
        <p:spPr>
          <a:xfrm>
            <a:off x="9877254" y="2754830"/>
            <a:ext cx="32252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2820CF-98E1-486D-9485-CDB44A095F88}"/>
              </a:ext>
            </a:extLst>
          </p:cNvPr>
          <p:cNvSpPr txBox="1"/>
          <p:nvPr/>
        </p:nvSpPr>
        <p:spPr>
          <a:xfrm>
            <a:off x="5584945" y="1546582"/>
            <a:ext cx="349776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E9347D2-76F7-5ADC-29CE-BDB3BA1D6A74}"/>
              </a:ext>
            </a:extLst>
          </p:cNvPr>
          <p:cNvGrpSpPr/>
          <p:nvPr/>
        </p:nvGrpSpPr>
        <p:grpSpPr>
          <a:xfrm>
            <a:off x="8744636" y="2010713"/>
            <a:ext cx="594449" cy="487538"/>
            <a:chOff x="12353105" y="4446611"/>
            <a:chExt cx="615526" cy="50482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5CE427D-51D3-A8A1-BB09-956F44743C1F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719182B-6A26-DE8B-E03D-2233FB907A21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9B35B2-EEB1-978B-9F18-E95D88A745FA}"/>
              </a:ext>
            </a:extLst>
          </p:cNvPr>
          <p:cNvGrpSpPr/>
          <p:nvPr/>
        </p:nvGrpSpPr>
        <p:grpSpPr>
          <a:xfrm>
            <a:off x="7423060" y="3985114"/>
            <a:ext cx="296558" cy="487538"/>
            <a:chOff x="10984670" y="6491017"/>
            <a:chExt cx="307073" cy="50482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83A9B03-62FB-DBB5-1819-3D92B948D499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27A750F-CAB3-A2D5-62E7-A2EA887183D9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AF4B4C1-00FA-05AC-C71F-A1CD12B7CEE2}"/>
              </a:ext>
            </a:extLst>
          </p:cNvPr>
          <p:cNvGrpSpPr/>
          <p:nvPr/>
        </p:nvGrpSpPr>
        <p:grpSpPr>
          <a:xfrm>
            <a:off x="6933627" y="1766944"/>
            <a:ext cx="195070" cy="487538"/>
            <a:chOff x="10477883" y="4194199"/>
            <a:chExt cx="201987" cy="50482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63DBB25-509F-B029-BA5E-A28AF99D5C15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93A658F-3600-DF3D-1CAF-52AB5B810D0F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15441-3A2F-07C2-0B1F-BA1B7955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A49-7E23-433C-87D9-4A97B4D44F78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BB0B6-A8AE-4AD7-CD38-D5614177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0AE4-6FF2-3525-086F-98715D9D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342" y="614191"/>
            <a:ext cx="6930095" cy="606860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 marR="4906"/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Although weak,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effects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Waals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are easily observed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  Boiling points of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hydrocarbons: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54" y="1214258"/>
            <a:ext cx="5583196" cy="68488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266" marR="4906"/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number of 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carbons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932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in boiling points?  </a:t>
            </a:r>
            <a:endParaRPr sz="1932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B1CBC6-865C-4D6C-AD17-12D23CF3BD0A}"/>
              </a:ext>
            </a:extLst>
          </p:cNvPr>
          <p:cNvGrpSpPr/>
          <p:nvPr/>
        </p:nvGrpSpPr>
        <p:grpSpPr>
          <a:xfrm>
            <a:off x="466640" y="3924409"/>
            <a:ext cx="4633456" cy="1171939"/>
            <a:chOff x="6139471" y="4903519"/>
            <a:chExt cx="4750679" cy="15650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A817E1-F2A2-4D4F-9DAB-1BE833B812A5}"/>
                </a:ext>
              </a:extLst>
            </p:cNvPr>
            <p:cNvSpPr txBox="1"/>
            <p:nvPr/>
          </p:nvSpPr>
          <p:spPr>
            <a:xfrm>
              <a:off x="8744979" y="5184708"/>
              <a:ext cx="2145171" cy="52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Contact area (A</a:t>
              </a:r>
              <a:r>
                <a:rPr lang="en-US" sz="1932" baseline="30000" dirty="0">
                  <a:latin typeface="Arial" panose="020B0604020202020204" pitchFamily="34" charset="0"/>
                </a:rPr>
                <a:t>2</a:t>
              </a:r>
              <a:r>
                <a:rPr lang="en-US" sz="1932" dirty="0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51E667-63FD-4239-A5D5-AE05A6994AF8}"/>
                </a:ext>
              </a:extLst>
            </p:cNvPr>
            <p:cNvSpPr txBox="1"/>
            <p:nvPr/>
          </p:nvSpPr>
          <p:spPr>
            <a:xfrm>
              <a:off x="6139471" y="4903519"/>
              <a:ext cx="401357" cy="917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E</a:t>
              </a:r>
            </a:p>
            <a:p>
              <a:r>
                <a:rPr lang="en-US" sz="1932" dirty="0">
                  <a:latin typeface="Arial" panose="020B0604020202020204" pitchFamily="34" charset="0"/>
                </a:rPr>
                <a:t> 0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5D9738E-EFC3-4012-84EB-FCD9D8191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6462" y="5182919"/>
              <a:ext cx="8150" cy="1285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94D076-05AF-4B04-9CE1-588CDA0929F4}"/>
                </a:ext>
              </a:extLst>
            </p:cNvPr>
            <p:cNvCxnSpPr/>
            <p:nvPr/>
          </p:nvCxnSpPr>
          <p:spPr>
            <a:xfrm flipV="1">
              <a:off x="6576462" y="5443086"/>
              <a:ext cx="2014785" cy="11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13D5AA5-BD03-4DBB-95FF-5903A1DDBA46}"/>
              </a:ext>
            </a:extLst>
          </p:cNvPr>
          <p:cNvSpPr/>
          <p:nvPr/>
        </p:nvSpPr>
        <p:spPr>
          <a:xfrm>
            <a:off x="254867" y="3036983"/>
            <a:ext cx="5034900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will van der Waals interaction energies scale with contact area?</a:t>
            </a:r>
            <a:endParaRPr lang="en-US" sz="1932" dirty="0">
              <a:latin typeface="Arial" panose="020B0604020202020204" pitchFamily="34" charset="0"/>
            </a:endParaRPr>
          </a:p>
        </p:txBody>
      </p:sp>
      <p:graphicFrame>
        <p:nvGraphicFramePr>
          <p:cNvPr id="101" name="Object 100">
            <a:extLst>
              <a:ext uri="{FF2B5EF4-FFF2-40B4-BE49-F238E27FC236}">
                <a16:creationId xmlns:a16="http://schemas.microsoft.com/office/drawing/2014/main" id="{E83B4814-495E-D2F0-5512-B892C7E13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0807" y="4193313"/>
          <a:ext cx="4697438" cy="248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6075877" imgH="3267009" progId="MDLDrawOLE.MDLDrawObject.1">
                  <p:embed/>
                </p:oleObj>
              </mc:Choice>
              <mc:Fallback>
                <p:oleObj name="MDLDrawObject Class" r:id="rId2" imgW="6075877" imgH="3267009" progId="MDLDrawOLE.MDLDrawObject.1">
                  <p:embed/>
                  <p:pic>
                    <p:nvPicPr>
                      <p:cNvPr id="101" name="Object 100">
                        <a:extLst>
                          <a:ext uri="{FF2B5EF4-FFF2-40B4-BE49-F238E27FC236}">
                            <a16:creationId xmlns:a16="http://schemas.microsoft.com/office/drawing/2014/main" id="{E83B4814-495E-D2F0-5512-B892C7E13A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807" y="4193313"/>
                        <a:ext cx="4697438" cy="24851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Rectangle 101">
            <a:extLst>
              <a:ext uri="{FF2B5EF4-FFF2-40B4-BE49-F238E27FC236}">
                <a16:creationId xmlns:a16="http://schemas.microsoft.com/office/drawing/2014/main" id="{D098FC61-08C7-BDC8-C31E-AD4FDA05B11D}"/>
              </a:ext>
            </a:extLst>
          </p:cNvPr>
          <p:cNvSpPr/>
          <p:nvPr/>
        </p:nvSpPr>
        <p:spPr>
          <a:xfrm>
            <a:off x="5756148" y="2832896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Which of these will have the most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D061D-E91E-B9FC-8130-0056B09BF321}"/>
              </a:ext>
            </a:extLst>
          </p:cNvPr>
          <p:cNvGrpSpPr/>
          <p:nvPr/>
        </p:nvGrpSpPr>
        <p:grpSpPr>
          <a:xfrm>
            <a:off x="6857243" y="382367"/>
            <a:ext cx="5191463" cy="2027180"/>
            <a:chOff x="7873192" y="2144545"/>
            <a:chExt cx="5375535" cy="209905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0A78DC-43D6-48B4-8985-30CCCC8530C7}"/>
                </a:ext>
              </a:extLst>
            </p:cNvPr>
            <p:cNvGrpSpPr/>
            <p:nvPr/>
          </p:nvGrpSpPr>
          <p:grpSpPr>
            <a:xfrm>
              <a:off x="8322469" y="2550389"/>
              <a:ext cx="3724015" cy="1693213"/>
              <a:chOff x="6416528" y="3777398"/>
              <a:chExt cx="3257725" cy="1481203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9542453" y="432648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12"/>
                    </a:lnTo>
                    <a:lnTo>
                      <a:pt x="858" y="69131"/>
                    </a:lnTo>
                    <a:lnTo>
                      <a:pt x="21332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21" y="93397"/>
                    </a:lnTo>
                    <a:lnTo>
                      <a:pt x="41371" y="93397"/>
                    </a:lnTo>
                    <a:lnTo>
                      <a:pt x="34899" y="90488"/>
                    </a:lnTo>
                    <a:lnTo>
                      <a:pt x="22589" y="55393"/>
                    </a:lnTo>
                    <a:lnTo>
                      <a:pt x="23063" y="46372"/>
                    </a:lnTo>
                    <a:lnTo>
                      <a:pt x="41625" y="18704"/>
                    </a:lnTo>
                    <a:lnTo>
                      <a:pt x="89480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352" y="70405"/>
                    </a:moveTo>
                    <a:lnTo>
                      <a:pt x="71575" y="78334"/>
                    </a:lnTo>
                    <a:lnTo>
                      <a:pt x="68529" y="84152"/>
                    </a:lnTo>
                    <a:lnTo>
                      <a:pt x="60153" y="91550"/>
                    </a:lnTo>
                    <a:lnTo>
                      <a:pt x="55077" y="93397"/>
                    </a:lnTo>
                    <a:lnTo>
                      <a:pt x="87621" y="93397"/>
                    </a:lnTo>
                    <a:lnTo>
                      <a:pt x="88216" y="92599"/>
                    </a:lnTo>
                    <a:lnTo>
                      <a:pt x="91866" y="85438"/>
                    </a:lnTo>
                    <a:lnTo>
                      <a:pt x="94672" y="77133"/>
                    </a:lnTo>
                    <a:lnTo>
                      <a:pt x="73352" y="70405"/>
                    </a:lnTo>
                    <a:close/>
                  </a:path>
                  <a:path w="95250" h="112395">
                    <a:moveTo>
                      <a:pt x="89480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321" y="31275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1880" y="23042"/>
                    </a:lnTo>
                    <a:lnTo>
                      <a:pt x="89480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9579003" y="457371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05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50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589" y="55393"/>
                    </a:lnTo>
                    <a:lnTo>
                      <a:pt x="23065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50" y="93410"/>
                    </a:lnTo>
                    <a:lnTo>
                      <a:pt x="88247" y="92603"/>
                    </a:lnTo>
                    <a:lnTo>
                      <a:pt x="91922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585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9600323" y="445136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9382424" y="472893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1016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36"/>
                    </a:lnTo>
                    <a:lnTo>
                      <a:pt x="21459" y="103812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742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90" y="46372"/>
                    </a:lnTo>
                    <a:lnTo>
                      <a:pt x="41752" y="18704"/>
                    </a:lnTo>
                    <a:lnTo>
                      <a:pt x="89605" y="18704"/>
                    </a:lnTo>
                    <a:lnTo>
                      <a:pt x="88327" y="16390"/>
                    </a:lnTo>
                    <a:lnTo>
                      <a:pt x="83377" y="11761"/>
                    </a:lnTo>
                    <a:lnTo>
                      <a:pt x="76697" y="6615"/>
                    </a:lnTo>
                    <a:lnTo>
                      <a:pt x="69053" y="2940"/>
                    </a:lnTo>
                    <a:lnTo>
                      <a:pt x="60480" y="735"/>
                    </a:lnTo>
                    <a:lnTo>
                      <a:pt x="51016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50"/>
                    </a:lnTo>
                    <a:lnTo>
                      <a:pt x="55204" y="93410"/>
                    </a:lnTo>
                    <a:lnTo>
                      <a:pt x="87742" y="93410"/>
                    </a:lnTo>
                    <a:lnTo>
                      <a:pt x="88342" y="92603"/>
                    </a:lnTo>
                    <a:lnTo>
                      <a:pt x="91993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5" y="18704"/>
                    </a:moveTo>
                    <a:lnTo>
                      <a:pt x="55712" y="18704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844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5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9502224" y="469859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9419101" y="4976160"/>
                <a:ext cx="94799" cy="11211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9440421" y="4853813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9409455" y="37773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5049"/>
                    </a:lnTo>
                    <a:lnTo>
                      <a:pt x="0" y="57037"/>
                    </a:lnTo>
                    <a:lnTo>
                      <a:pt x="860" y="69156"/>
                    </a:lnTo>
                    <a:lnTo>
                      <a:pt x="21385" y="103854"/>
                    </a:lnTo>
                    <a:lnTo>
                      <a:pt x="49493" y="112178"/>
                    </a:lnTo>
                    <a:lnTo>
                      <a:pt x="57869" y="111634"/>
                    </a:lnTo>
                    <a:lnTo>
                      <a:pt x="87604" y="93460"/>
                    </a:lnTo>
                    <a:lnTo>
                      <a:pt x="41371" y="93460"/>
                    </a:lnTo>
                    <a:lnTo>
                      <a:pt x="34899" y="90551"/>
                    </a:lnTo>
                    <a:lnTo>
                      <a:pt x="22589" y="55393"/>
                    </a:lnTo>
                    <a:lnTo>
                      <a:pt x="23063" y="46384"/>
                    </a:lnTo>
                    <a:lnTo>
                      <a:pt x="41625" y="18717"/>
                    </a:lnTo>
                    <a:lnTo>
                      <a:pt x="89493" y="18717"/>
                    </a:lnTo>
                    <a:lnTo>
                      <a:pt x="88200" y="1644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43"/>
                    </a:moveTo>
                    <a:lnTo>
                      <a:pt x="71575" y="78410"/>
                    </a:lnTo>
                    <a:lnTo>
                      <a:pt x="68529" y="84228"/>
                    </a:lnTo>
                    <a:lnTo>
                      <a:pt x="60153" y="91563"/>
                    </a:lnTo>
                    <a:lnTo>
                      <a:pt x="55077" y="93460"/>
                    </a:lnTo>
                    <a:lnTo>
                      <a:pt x="87604" y="93460"/>
                    </a:lnTo>
                    <a:lnTo>
                      <a:pt x="88216" y="92638"/>
                    </a:lnTo>
                    <a:lnTo>
                      <a:pt x="91866" y="85473"/>
                    </a:lnTo>
                    <a:lnTo>
                      <a:pt x="94672" y="77146"/>
                    </a:lnTo>
                    <a:lnTo>
                      <a:pt x="73479" y="70443"/>
                    </a:lnTo>
                    <a:close/>
                  </a:path>
                  <a:path w="95250" h="112395">
                    <a:moveTo>
                      <a:pt x="89493" y="18717"/>
                    </a:moveTo>
                    <a:lnTo>
                      <a:pt x="55585" y="18717"/>
                    </a:lnTo>
                    <a:lnTo>
                      <a:pt x="60534" y="20361"/>
                    </a:lnTo>
                    <a:lnTo>
                      <a:pt x="68656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418" y="31743"/>
                    </a:lnTo>
                    <a:lnTo>
                      <a:pt x="92007" y="23143"/>
                    </a:lnTo>
                    <a:lnTo>
                      <a:pt x="89493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9446004" y="4024645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5049"/>
                    </a:lnTo>
                    <a:lnTo>
                      <a:pt x="0" y="57037"/>
                    </a:lnTo>
                    <a:lnTo>
                      <a:pt x="878" y="69162"/>
                    </a:lnTo>
                    <a:lnTo>
                      <a:pt x="21405" y="103848"/>
                    </a:lnTo>
                    <a:lnTo>
                      <a:pt x="49620" y="112140"/>
                    </a:lnTo>
                    <a:lnTo>
                      <a:pt x="57996" y="111601"/>
                    </a:lnTo>
                    <a:lnTo>
                      <a:pt x="87651" y="93435"/>
                    </a:lnTo>
                    <a:lnTo>
                      <a:pt x="41498" y="93435"/>
                    </a:lnTo>
                    <a:lnTo>
                      <a:pt x="35026" y="90526"/>
                    </a:lnTo>
                    <a:lnTo>
                      <a:pt x="22716" y="55393"/>
                    </a:lnTo>
                    <a:lnTo>
                      <a:pt x="23172" y="46384"/>
                    </a:lnTo>
                    <a:lnTo>
                      <a:pt x="41752" y="18717"/>
                    </a:lnTo>
                    <a:lnTo>
                      <a:pt x="89601" y="18717"/>
                    </a:lnTo>
                    <a:lnTo>
                      <a:pt x="88327" y="16440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30"/>
                    </a:moveTo>
                    <a:lnTo>
                      <a:pt x="71702" y="78372"/>
                    </a:lnTo>
                    <a:lnTo>
                      <a:pt x="68656" y="84190"/>
                    </a:lnTo>
                    <a:lnTo>
                      <a:pt x="60280" y="91588"/>
                    </a:lnTo>
                    <a:lnTo>
                      <a:pt x="55204" y="93435"/>
                    </a:lnTo>
                    <a:lnTo>
                      <a:pt x="87651" y="93435"/>
                    </a:lnTo>
                    <a:lnTo>
                      <a:pt x="88247" y="92630"/>
                    </a:lnTo>
                    <a:lnTo>
                      <a:pt x="91922" y="85470"/>
                    </a:lnTo>
                    <a:lnTo>
                      <a:pt x="94799" y="77171"/>
                    </a:lnTo>
                    <a:lnTo>
                      <a:pt x="73479" y="70430"/>
                    </a:lnTo>
                    <a:close/>
                  </a:path>
                  <a:path w="95250" h="112395">
                    <a:moveTo>
                      <a:pt x="89601" y="18717"/>
                    </a:moveTo>
                    <a:lnTo>
                      <a:pt x="55712" y="18717"/>
                    </a:lnTo>
                    <a:lnTo>
                      <a:pt x="60661" y="20361"/>
                    </a:lnTo>
                    <a:lnTo>
                      <a:pt x="68783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545" y="31743"/>
                    </a:lnTo>
                    <a:lnTo>
                      <a:pt x="92007" y="23017"/>
                    </a:lnTo>
                    <a:lnTo>
                      <a:pt x="89601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9467325" y="3902349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9249553" y="41798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42"/>
                    </a:lnTo>
                    <a:lnTo>
                      <a:pt x="21385" y="103818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17"/>
                    </a:lnTo>
                    <a:lnTo>
                      <a:pt x="89529" y="18717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63"/>
                    </a:lnTo>
                    <a:lnTo>
                      <a:pt x="55077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9" y="18717"/>
                    </a:moveTo>
                    <a:lnTo>
                      <a:pt x="55585" y="18717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9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369226" y="414955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62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9286102" y="4427132"/>
                <a:ext cx="94799" cy="11211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9307422" y="430477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6435526" y="5146488"/>
                <a:ext cx="94770" cy="1121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6583572" y="494478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2" y="69129"/>
                    </a:lnTo>
                    <a:lnTo>
                      <a:pt x="21406" y="103812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5" y="93397"/>
                    </a:lnTo>
                    <a:lnTo>
                      <a:pt x="41435" y="93397"/>
                    </a:lnTo>
                    <a:lnTo>
                      <a:pt x="35000" y="90488"/>
                    </a:lnTo>
                    <a:lnTo>
                      <a:pt x="22640" y="55380"/>
                    </a:lnTo>
                    <a:lnTo>
                      <a:pt x="23109" y="46365"/>
                    </a:lnTo>
                    <a:lnTo>
                      <a:pt x="41726" y="18704"/>
                    </a:lnTo>
                    <a:lnTo>
                      <a:pt x="89578" y="18704"/>
                    </a:lnTo>
                    <a:lnTo>
                      <a:pt x="88289" y="16390"/>
                    </a:lnTo>
                    <a:lnTo>
                      <a:pt x="83339" y="11748"/>
                    </a:lnTo>
                    <a:lnTo>
                      <a:pt x="76636" y="6610"/>
                    </a:lnTo>
                    <a:lnTo>
                      <a:pt x="68997" y="2938"/>
                    </a:lnTo>
                    <a:lnTo>
                      <a:pt x="60423" y="734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91" y="93397"/>
                    </a:lnTo>
                    <a:lnTo>
                      <a:pt x="87645" y="93397"/>
                    </a:lnTo>
                    <a:lnTo>
                      <a:pt x="88244" y="92592"/>
                    </a:lnTo>
                    <a:lnTo>
                      <a:pt x="91913" y="85432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78" y="18704"/>
                    </a:moveTo>
                    <a:lnTo>
                      <a:pt x="55635" y="18704"/>
                    </a:lnTo>
                    <a:lnTo>
                      <a:pt x="60597" y="20336"/>
                    </a:lnTo>
                    <a:lnTo>
                      <a:pt x="68758" y="26836"/>
                    </a:lnTo>
                    <a:lnTo>
                      <a:pt x="71435" y="31275"/>
                    </a:lnTo>
                    <a:lnTo>
                      <a:pt x="72730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78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6555272" y="5069658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6832893" y="4971695"/>
                <a:ext cx="94761" cy="11211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6703321" y="5019602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59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6482300" y="4716152"/>
                <a:ext cx="115083" cy="20530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6416528" y="4360799"/>
                <a:ext cx="94770" cy="11211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564574" y="415908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24"/>
                    </a:lnTo>
                    <a:lnTo>
                      <a:pt x="872" y="69142"/>
                    </a:lnTo>
                    <a:lnTo>
                      <a:pt x="21406" y="103818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4" y="93410"/>
                    </a:lnTo>
                    <a:lnTo>
                      <a:pt x="41435" y="93410"/>
                    </a:lnTo>
                    <a:lnTo>
                      <a:pt x="35000" y="90501"/>
                    </a:lnTo>
                    <a:lnTo>
                      <a:pt x="22640" y="55393"/>
                    </a:lnTo>
                    <a:lnTo>
                      <a:pt x="23109" y="46377"/>
                    </a:lnTo>
                    <a:lnTo>
                      <a:pt x="41726" y="18717"/>
                    </a:lnTo>
                    <a:lnTo>
                      <a:pt x="89582" y="18717"/>
                    </a:lnTo>
                    <a:lnTo>
                      <a:pt x="88289" y="16390"/>
                    </a:lnTo>
                    <a:lnTo>
                      <a:pt x="83339" y="11761"/>
                    </a:lnTo>
                    <a:lnTo>
                      <a:pt x="76636" y="6615"/>
                    </a:lnTo>
                    <a:lnTo>
                      <a:pt x="68997" y="2940"/>
                    </a:lnTo>
                    <a:lnTo>
                      <a:pt x="60423" y="735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47"/>
                    </a:lnTo>
                    <a:lnTo>
                      <a:pt x="68618" y="84165"/>
                    </a:lnTo>
                    <a:lnTo>
                      <a:pt x="60204" y="91563"/>
                    </a:lnTo>
                    <a:lnTo>
                      <a:pt x="55191" y="93410"/>
                    </a:lnTo>
                    <a:lnTo>
                      <a:pt x="87644" y="93410"/>
                    </a:lnTo>
                    <a:lnTo>
                      <a:pt x="88244" y="92603"/>
                    </a:lnTo>
                    <a:lnTo>
                      <a:pt x="91913" y="85440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82" y="18717"/>
                    </a:moveTo>
                    <a:lnTo>
                      <a:pt x="55635" y="18717"/>
                    </a:lnTo>
                    <a:lnTo>
                      <a:pt x="60597" y="20336"/>
                    </a:lnTo>
                    <a:lnTo>
                      <a:pt x="68758" y="26849"/>
                    </a:lnTo>
                    <a:lnTo>
                      <a:pt x="71435" y="31288"/>
                    </a:lnTo>
                    <a:lnTo>
                      <a:pt x="72730" y="36903"/>
                    </a:lnTo>
                    <a:lnTo>
                      <a:pt x="94469" y="31731"/>
                    </a:lnTo>
                    <a:lnTo>
                      <a:pt x="91994" y="23055"/>
                    </a:lnTo>
                    <a:lnTo>
                      <a:pt x="89582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6536273" y="4283969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6813895" y="4185994"/>
                <a:ext cx="94761" cy="11212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684323" y="4233913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495"/>
                    </a:moveTo>
                    <a:lnTo>
                      <a:pt x="110059" y="5495"/>
                    </a:lnTo>
                  </a:path>
                </a:pathLst>
              </a:custGeom>
              <a:ln w="273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463302" y="3930425"/>
                <a:ext cx="115083" cy="2053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297942" y="453262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02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1" y="69129"/>
                    </a:lnTo>
                    <a:lnTo>
                      <a:pt x="21404" y="103812"/>
                    </a:lnTo>
                    <a:lnTo>
                      <a:pt x="49569" y="112114"/>
                    </a:lnTo>
                    <a:lnTo>
                      <a:pt x="57943" y="111574"/>
                    </a:lnTo>
                    <a:lnTo>
                      <a:pt x="87642" y="93397"/>
                    </a:lnTo>
                    <a:lnTo>
                      <a:pt x="41422" y="93397"/>
                    </a:lnTo>
                    <a:lnTo>
                      <a:pt x="35000" y="90488"/>
                    </a:lnTo>
                    <a:lnTo>
                      <a:pt x="22627" y="55380"/>
                    </a:lnTo>
                    <a:lnTo>
                      <a:pt x="23098" y="46365"/>
                    </a:lnTo>
                    <a:lnTo>
                      <a:pt x="41726" y="18704"/>
                    </a:lnTo>
                    <a:lnTo>
                      <a:pt x="89569" y="18704"/>
                    </a:lnTo>
                    <a:lnTo>
                      <a:pt x="88276" y="16390"/>
                    </a:lnTo>
                    <a:lnTo>
                      <a:pt x="83326" y="11748"/>
                    </a:lnTo>
                    <a:lnTo>
                      <a:pt x="76631" y="6605"/>
                    </a:lnTo>
                    <a:lnTo>
                      <a:pt x="68994" y="2934"/>
                    </a:lnTo>
                    <a:lnTo>
                      <a:pt x="60417" y="733"/>
                    </a:lnTo>
                    <a:lnTo>
                      <a:pt x="50902" y="0"/>
                    </a:lnTo>
                    <a:close/>
                  </a:path>
                  <a:path w="95250" h="112395">
                    <a:moveTo>
                      <a:pt x="73466" y="70392"/>
                    </a:moveTo>
                    <a:lnTo>
                      <a:pt x="71626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79" y="93397"/>
                    </a:lnTo>
                    <a:lnTo>
                      <a:pt x="87642" y="93397"/>
                    </a:lnTo>
                    <a:lnTo>
                      <a:pt x="88241" y="92592"/>
                    </a:lnTo>
                    <a:lnTo>
                      <a:pt x="91908" y="85432"/>
                    </a:lnTo>
                    <a:lnTo>
                      <a:pt x="94761" y="77133"/>
                    </a:lnTo>
                    <a:lnTo>
                      <a:pt x="73466" y="70392"/>
                    </a:lnTo>
                    <a:close/>
                  </a:path>
                  <a:path w="95250" h="112395">
                    <a:moveTo>
                      <a:pt x="89569" y="18704"/>
                    </a:moveTo>
                    <a:lnTo>
                      <a:pt x="55623" y="18704"/>
                    </a:lnTo>
                    <a:lnTo>
                      <a:pt x="60585" y="20336"/>
                    </a:lnTo>
                    <a:lnTo>
                      <a:pt x="68745" y="26836"/>
                    </a:lnTo>
                    <a:lnTo>
                      <a:pt x="71435" y="31275"/>
                    </a:lnTo>
                    <a:lnTo>
                      <a:pt x="72717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69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196671" y="4303989"/>
                <a:ext cx="115083" cy="20530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547251" y="4559532"/>
                <a:ext cx="94773" cy="112114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417679" y="4607439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72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149893" y="4734325"/>
                <a:ext cx="94761" cy="112114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269643" y="4657495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8784440" y="467214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36"/>
                    </a:lnTo>
                    <a:lnTo>
                      <a:pt x="21385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04"/>
                    </a:lnTo>
                    <a:lnTo>
                      <a:pt x="89522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50"/>
                    </a:lnTo>
                    <a:lnTo>
                      <a:pt x="55204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2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2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820989" y="4919362"/>
                <a:ext cx="94799" cy="11211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8842309" y="4797016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8980892" y="451691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59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98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72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98" y="93410"/>
                    </a:lnTo>
                    <a:lnTo>
                      <a:pt x="88295" y="92603"/>
                    </a:lnTo>
                    <a:lnTo>
                      <a:pt x="91939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712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8904113" y="4641801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8944342" y="4269691"/>
                <a:ext cx="94672" cy="223912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5F79E-6F7A-3360-D51C-15EAE94D317C}"/>
                </a:ext>
              </a:extLst>
            </p:cNvPr>
            <p:cNvSpPr txBox="1"/>
            <p:nvPr/>
          </p:nvSpPr>
          <p:spPr>
            <a:xfrm>
              <a:off x="7873192" y="2144545"/>
              <a:ext cx="31314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isobutane:   261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 </a:t>
              </a:r>
              <a:endParaRPr lang="en-US" sz="1932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73651A-93A0-BD99-97FF-05B928AE21C3}"/>
                </a:ext>
              </a:extLst>
            </p:cNvPr>
            <p:cNvSpPr txBox="1"/>
            <p:nvPr/>
          </p:nvSpPr>
          <p:spPr>
            <a:xfrm>
              <a:off x="10477630" y="2144545"/>
              <a:ext cx="27710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7204">
                <a:tabLst>
                  <a:tab pos="1646051" algn="l"/>
                </a:tabLst>
              </a:pPr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butane:        272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E49AE6E-4BD5-AAB2-E59F-18BC62BE387D}"/>
              </a:ext>
            </a:extLst>
          </p:cNvPr>
          <p:cNvSpPr/>
          <p:nvPr/>
        </p:nvSpPr>
        <p:spPr>
          <a:xfrm>
            <a:off x="5756148" y="3475179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Which of these will have the least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5ECFB3-0F2B-FBB7-A338-7F24DCBA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7BCD-1FAD-47CD-B0AD-A3B580540962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63B22B-E3C3-F622-6200-CF5E5F8E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7D6F276-1CE7-AA6E-2B74-9C746EF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78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147D2E0-189E-4F6F-B76C-C714D4AB4251}"/>
              </a:ext>
            </a:extLst>
          </p:cNvPr>
          <p:cNvSpPr/>
          <p:nvPr/>
        </p:nvSpPr>
        <p:spPr>
          <a:xfrm>
            <a:off x="4033308" y="686418"/>
            <a:ext cx="762614" cy="53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05B0B12-8945-423F-B8FC-212E14767BCB}"/>
              </a:ext>
            </a:extLst>
          </p:cNvPr>
          <p:cNvSpPr/>
          <p:nvPr/>
        </p:nvSpPr>
        <p:spPr>
          <a:xfrm>
            <a:off x="5903355" y="760009"/>
            <a:ext cx="624295" cy="604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pic>
        <p:nvPicPr>
          <p:cNvPr id="10" name="Online Media 9" title="Gecko Feet: How Do They Stick to Walls?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D81E96F9-48A7-4256-B7F5-57FDFE7255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27681" y="1790279"/>
            <a:ext cx="6803053" cy="38267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D9326B-0C0E-4097-B889-63ADBDD57C0D}"/>
              </a:ext>
            </a:extLst>
          </p:cNvPr>
          <p:cNvSpPr/>
          <p:nvPr/>
        </p:nvSpPr>
        <p:spPr>
          <a:xfrm>
            <a:off x="3254090" y="5811164"/>
            <a:ext cx="3950184" cy="300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2" dirty="0">
                <a:latin typeface="Arial" panose="020B0604020202020204" pitchFamily="34" charset="0"/>
              </a:rPr>
              <a:t>https://www.youtube.com/watch?v=uhfXbSSrabw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3EFCD-D057-F607-7862-792B2F48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2ED2-A4E1-47CB-B101-CA57246FC5C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8CF9C-7BDD-6A51-BA5F-D72ADA46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777596-C25B-8042-E8F7-BDEE1D92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0EE73E-EE26-4CFF-AB94-CAE14DAA0566}"/>
              </a:ext>
            </a:extLst>
          </p:cNvPr>
          <p:cNvSpPr/>
          <p:nvPr/>
        </p:nvSpPr>
        <p:spPr>
          <a:xfrm>
            <a:off x="72887" y="5362182"/>
            <a:ext cx="5314630" cy="152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8" marR="38637">
              <a:spcBef>
                <a:spcPts val="63"/>
              </a:spcBef>
            </a:pP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proton is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acceptor,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covalently bonded to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atom. The Hydrogen  Bond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the X-H donor and electronegative acceptor.</a:t>
            </a:r>
            <a:endParaRPr lang="en-US" sz="186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626F9-3F53-E487-6DCE-A98478918F48}"/>
              </a:ext>
            </a:extLst>
          </p:cNvPr>
          <p:cNvSpPr txBox="1"/>
          <p:nvPr/>
        </p:nvSpPr>
        <p:spPr>
          <a:xfrm>
            <a:off x="163280" y="171282"/>
            <a:ext cx="3826717" cy="395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iv) Hydrogen Bonds</a:t>
            </a:r>
          </a:p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H-bonds are primarily (90%) an electrostatic attraction between: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Electropositive hydrogen, attached to an electronegative atom is the hydrogen bond donor (i.e. NH).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Electronegative hydrogen bond acceptor (e.g. the lone pairs of oxygen, or C=O group of an  amide).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D289D-8044-352C-962D-752150EACAF6}"/>
              </a:ext>
            </a:extLst>
          </p:cNvPr>
          <p:cNvSpPr txBox="1"/>
          <p:nvPr/>
        </p:nvSpPr>
        <p:spPr>
          <a:xfrm>
            <a:off x="327615" y="4079663"/>
            <a:ext cx="4121080" cy="128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66" marR="7973">
              <a:lnSpc>
                <a:spcPct val="101600"/>
              </a:lnSpc>
            </a:pPr>
            <a:r>
              <a:rPr lang="en-US" sz="1932" i="1" spc="-5" dirty="0">
                <a:latin typeface="Arial" panose="020B0604020202020204" pitchFamily="34" charset="0"/>
                <a:cs typeface="Arial" panose="020B0604020202020204" pitchFamily="34" charset="0"/>
              </a:rPr>
              <a:t>A “bond” implies electron sharing – about 10% of the electron is shared from one molecule to the next in the case of H-bonds</a:t>
            </a:r>
            <a:endParaRPr lang="en-US" sz="1932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7B539-D23E-000F-4A0D-D1292F56DBA7}"/>
              </a:ext>
            </a:extLst>
          </p:cNvPr>
          <p:cNvSpPr txBox="1"/>
          <p:nvPr/>
        </p:nvSpPr>
        <p:spPr>
          <a:xfrm>
            <a:off x="5568654" y="5166558"/>
            <a:ext cx="6328801" cy="68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Usually hydrogen bonds are exchanged, resulting in small </a:t>
            </a:r>
            <a:r>
              <a:rPr lang="en-US" sz="1932" b="1" i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 energy differences: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1A48B-BC65-F158-AA33-AE965F883A7B}"/>
              </a:ext>
            </a:extLst>
          </p:cNvPr>
          <p:cNvSpPr txBox="1"/>
          <p:nvPr/>
        </p:nvSpPr>
        <p:spPr>
          <a:xfrm>
            <a:off x="5573465" y="4426521"/>
            <a:ext cx="6843937" cy="68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  <a:tabLst>
                <a:tab pos="482654" algn="l"/>
                <a:tab pos="483267" algn="l"/>
              </a:tabLst>
            </a:pP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released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when an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H-bond forms depends on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and angle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bond.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F51B0F3-A13C-6059-089B-272EE517E1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4128" y="5850204"/>
          <a:ext cx="5585811" cy="103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686226" imgH="885628" progId="MDLDrawOLE.MDLDrawObject.1">
                  <p:embed/>
                </p:oleObj>
              </mc:Choice>
              <mc:Fallback>
                <p:oleObj name="MDLDrawObject Class" r:id="rId2" imgW="4686226" imgH="885628" progId="MDLDrawOLE.MDLDrawObject.1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F51B0F3-A13C-6059-089B-272EE517E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128" y="5850204"/>
                        <a:ext cx="5585811" cy="103959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1BA932-E365-5ACD-9D86-2E6E45AAE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5431" y="186863"/>
          <a:ext cx="2417928" cy="20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133008" imgH="1790174" progId="MDLDrawOLE.MDLDrawObject.1">
                  <p:embed/>
                </p:oleObj>
              </mc:Choice>
              <mc:Fallback>
                <p:oleObj name="MDLDrawObject Class" r:id="rId4" imgW="2133008" imgH="179017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1BA932-E365-5ACD-9D86-2E6E45AAE1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431" y="186863"/>
                        <a:ext cx="2417928" cy="206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8A9C6-BDFA-AA92-08F5-9A13683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B0B0-8B97-46AF-9ADE-36517E0C510D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359DDD-89A2-74AD-6697-34FB0A79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D87BC-7D4B-E479-9E3B-6C82536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4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456A7E54-070E-9636-0F29-BC1F1941C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" y="4435217"/>
            <a:ext cx="1752477" cy="1729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90464-B0B3-64D4-971F-4E3275E9000B}"/>
              </a:ext>
            </a:extLst>
          </p:cNvPr>
          <p:cNvSpPr txBox="1"/>
          <p:nvPr/>
        </p:nvSpPr>
        <p:spPr>
          <a:xfrm>
            <a:off x="3068675" y="59288"/>
            <a:ext cx="8620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Identify Hydrogen Bond Donor and Acceptors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3AF5E-36F5-6F0C-8275-741FBC5CC39B}"/>
              </a:ext>
            </a:extLst>
          </p:cNvPr>
          <p:cNvSpPr txBox="1"/>
          <p:nvPr/>
        </p:nvSpPr>
        <p:spPr>
          <a:xfrm>
            <a:off x="236870" y="498678"/>
            <a:ext cx="5798011" cy="157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Exceptions, N in a delocalized system: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accept from above or below the plane of the system, because the </a:t>
            </a:r>
            <a:r>
              <a:rPr lang="en-US" sz="193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lonepair</a:t>
            </a: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delocalized.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accept in the plane of the ring if there is no attached hydrogen,  via lone pair in sp2 orbital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CC7D4A8-F7C1-20BF-2D13-F2393E0610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6281" y="832800"/>
          <a:ext cx="3888886" cy="455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3971278" imgH="4648069" progId="MDLDrawOLE.MDLDrawObject.1">
                  <p:embed/>
                </p:oleObj>
              </mc:Choice>
              <mc:Fallback>
                <p:oleObj name="MDLDrawObject Class" r:id="rId3" imgW="3971278" imgH="4648069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CC7D4A8-F7C1-20BF-2D13-F2393E061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06281" y="832800"/>
                        <a:ext cx="3888886" cy="4554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57D562-D7E3-EF68-08A9-396659D690F5}"/>
              </a:ext>
            </a:extLst>
          </p:cNvPr>
          <p:cNvSpPr txBox="1"/>
          <p:nvPr/>
        </p:nvSpPr>
        <p:spPr>
          <a:xfrm>
            <a:off x="2333988" y="5387510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8036A-71B2-4B7F-63E4-FFAA5288A4F5}"/>
              </a:ext>
            </a:extLst>
          </p:cNvPr>
          <p:cNvSpPr txBox="1"/>
          <p:nvPr/>
        </p:nvSpPr>
        <p:spPr>
          <a:xfrm>
            <a:off x="104396" y="4754224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Sp3</a:t>
            </a:r>
          </a:p>
        </p:txBody>
      </p:sp>
      <p:pic>
        <p:nvPicPr>
          <p:cNvPr id="20" name="Picture 19" descr="A picture containing diagram, line, plan, technical drawing&#10;&#10;Description automatically generated">
            <a:extLst>
              <a:ext uri="{FF2B5EF4-FFF2-40B4-BE49-F238E27FC236}">
                <a16:creationId xmlns:a16="http://schemas.microsoft.com/office/drawing/2014/main" id="{9AD230A2-A60C-F967-9CEF-2A6AFEEC8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" y="2374962"/>
            <a:ext cx="3461246" cy="169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B7190-96CE-E2E2-415B-C5233E7F0127}"/>
              </a:ext>
            </a:extLst>
          </p:cNvPr>
          <p:cNvSpPr txBox="1"/>
          <p:nvPr/>
        </p:nvSpPr>
        <p:spPr>
          <a:xfrm>
            <a:off x="1370604" y="4201482"/>
            <a:ext cx="1688433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Calibri"/>
              </a:rPr>
              <a:t>N – 7 electrons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25754BD-A135-FED1-E7C3-68A68B9972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8847" y="4685332"/>
          <a:ext cx="962812" cy="140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42217" imgH="1170590" progId="MDLDrawOLE.MDLDrawObject.1">
                  <p:embed/>
                </p:oleObj>
              </mc:Choice>
              <mc:Fallback>
                <p:oleObj name="MDLDrawObject Class" r:id="rId6" imgW="942217" imgH="1170590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25754BD-A135-FED1-E7C3-68A68B997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68847" y="4685332"/>
                        <a:ext cx="962812" cy="140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F1A124E-8AC8-DDF0-B392-8B278A287C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6176" r="50118"/>
          <a:stretch/>
        </p:blipFill>
        <p:spPr>
          <a:xfrm>
            <a:off x="9320369" y="5479361"/>
            <a:ext cx="3634686" cy="14043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43A0640-296D-A46A-AC6C-35335DB4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BA34-8A8C-4077-8D51-080E82B0456A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7A172B-4656-6EB2-EC81-8D0A46D8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C865DA3-5B73-645A-238A-8E1A4DF0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1D435-C6AD-A2AF-85BA-565A659E7B68}"/>
              </a:ext>
            </a:extLst>
          </p:cNvPr>
          <p:cNvSpPr txBox="1"/>
          <p:nvPr/>
        </p:nvSpPr>
        <p:spPr>
          <a:xfrm>
            <a:off x="149905" y="6260636"/>
            <a:ext cx="497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Nitrogen can form two types of hybrid orbitals, sp3 (tetrahedral geometry) or sp2 (planer) +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B93C6-561B-D396-7F71-78868A755876}"/>
              </a:ext>
            </a:extLst>
          </p:cNvPr>
          <p:cNvSpPr txBox="1"/>
          <p:nvPr/>
        </p:nvSpPr>
        <p:spPr>
          <a:xfrm>
            <a:off x="5135533" y="4999037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Sp3 is used in ammonia, keeping the three hydrogen atoms as far from each other as possible.  The fourth sp3 orbital is full with two electrons (lone pair).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is an excellent acceptor.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F4632-2065-6E3F-D27A-152D595D2C4F}"/>
              </a:ext>
            </a:extLst>
          </p:cNvPr>
          <p:cNvSpPr txBox="1"/>
          <p:nvPr/>
        </p:nvSpPr>
        <p:spPr>
          <a:xfrm>
            <a:off x="9593310" y="609149"/>
            <a:ext cx="327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Sp2 is used in amides, allowing favorable overlap of the full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on C and 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shared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electrons on carbon and oxygen.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Due to electron sharing, there is only a slight neg. charge and the group does not accept an H-bond.</a:t>
            </a:r>
          </a:p>
        </p:txBody>
      </p:sp>
    </p:spTree>
    <p:extLst>
      <p:ext uri="{BB962C8B-B14F-4D97-AF65-F5344CB8AC3E}">
        <p14:creationId xmlns:p14="http://schemas.microsoft.com/office/powerpoint/2010/main" val="192297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3F85C4D-1476-C702-ECF5-CC2DF975D8B6}"/>
              </a:ext>
            </a:extLst>
          </p:cNvPr>
          <p:cNvSpPr txBox="1"/>
          <p:nvPr/>
        </p:nvSpPr>
        <p:spPr>
          <a:xfrm>
            <a:off x="89688" y="106804"/>
            <a:ext cx="12584013" cy="44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564" indent="-441564">
              <a:buAutoNum type="arabicPeriod"/>
            </a:pPr>
            <a:r>
              <a:rPr lang="en-US" sz="2318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which atoms could donate an H-bond and which could accept and H-bond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60ACAE-3FE3-2481-4865-76EED6B64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84580"/>
              </p:ext>
            </p:extLst>
          </p:nvPr>
        </p:nvGraphicFramePr>
        <p:xfrm>
          <a:off x="1157288" y="1144588"/>
          <a:ext cx="4852987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2504687" imgH="2304524" progId="MDLDrawOLE.MDLDrawObject.1">
                  <p:embed/>
                </p:oleObj>
              </mc:Choice>
              <mc:Fallback>
                <p:oleObj name="MDLDrawObject Class" r:id="rId2" imgW="2504687" imgH="2304524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60ACAE-3FE3-2481-4865-76EED6B64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7288" y="1144588"/>
                        <a:ext cx="4852987" cy="446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2037630-A532-18ED-5BE7-F55F03306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899564"/>
              </p:ext>
            </p:extLst>
          </p:nvPr>
        </p:nvGraphicFramePr>
        <p:xfrm>
          <a:off x="6873081" y="1493837"/>
          <a:ext cx="5298534" cy="360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30">
                  <a:extLst>
                    <a:ext uri="{9D8B030D-6E8A-4147-A177-3AD203B41FA5}">
                      <a16:colId xmlns:a16="http://schemas.microsoft.com/office/drawing/2014/main" val="1673696238"/>
                    </a:ext>
                  </a:extLst>
                </a:gridCol>
                <a:gridCol w="1346576">
                  <a:extLst>
                    <a:ext uri="{9D8B030D-6E8A-4147-A177-3AD203B41FA5}">
                      <a16:colId xmlns:a16="http://schemas.microsoft.com/office/drawing/2014/main" val="3295196902"/>
                    </a:ext>
                  </a:extLst>
                </a:gridCol>
                <a:gridCol w="1410095">
                  <a:extLst>
                    <a:ext uri="{9D8B030D-6E8A-4147-A177-3AD203B41FA5}">
                      <a16:colId xmlns:a16="http://schemas.microsoft.com/office/drawing/2014/main" val="4124166193"/>
                    </a:ext>
                  </a:extLst>
                </a:gridCol>
                <a:gridCol w="1324633">
                  <a:extLst>
                    <a:ext uri="{9D8B030D-6E8A-4147-A177-3AD203B41FA5}">
                      <a16:colId xmlns:a16="http://schemas.microsoft.com/office/drawing/2014/main" val="3638380284"/>
                    </a:ext>
                  </a:extLst>
                </a:gridCol>
              </a:tblGrid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Donor?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Acceptor?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Neither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408376867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9783915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(C</a:t>
                      </a:r>
                      <a:r>
                        <a:rPr lang="en-US" sz="1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507803194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7082584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(-NH</a:t>
                      </a:r>
                      <a:r>
                        <a:rPr lang="en-US" sz="1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85224971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(C=O)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2689949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356758278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(O-H)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6604196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B596C5-ED28-D72B-2BA0-B621C41AD2EF}"/>
              </a:ext>
            </a:extLst>
          </p:cNvPr>
          <p:cNvSpPr txBox="1"/>
          <p:nvPr/>
        </p:nvSpPr>
        <p:spPr>
          <a:xfrm>
            <a:off x="236868" y="6197817"/>
            <a:ext cx="7626813" cy="6869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3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you?</a:t>
            </a:r>
          </a:p>
          <a:p>
            <a:pPr marL="441564" indent="-441564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Identify groups that can donate or accept hydrogen bonds?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C0990B-DB5F-B4F0-50D0-C502C495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594A-156F-4470-8B73-6FA24FCAC9E9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BF5DD4-D6DC-BA77-3BEC-67079F4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31FB47-CAD6-31D4-1783-87F808E0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2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B0617B-00E1-E15B-9D6C-DCA2420E874A}"/>
              </a:ext>
            </a:extLst>
          </p:cNvPr>
          <p:cNvGraphicFramePr>
            <a:graphicFrameLocks noGrp="1"/>
          </p:cNvGraphicFramePr>
          <p:nvPr/>
        </p:nvGraphicFramePr>
        <p:xfrm>
          <a:off x="236871" y="1054371"/>
          <a:ext cx="12546824" cy="229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Covalent Bond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Electron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200-400 kJ/mol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733509162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- Dipole-dipole (</a:t>
                      </a:r>
                      <a:r>
                        <a:rPr lang="en-US" sz="1900" dirty="0" err="1">
                          <a:latin typeface="Arial" panose="020B0604020202020204" pitchFamily="34" charset="0"/>
                        </a:rPr>
                        <a:t>Keesom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– Induced dipole (London)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E15D72-E7A4-A551-4CDD-97591DF92B14}"/>
              </a:ext>
            </a:extLst>
          </p:cNvPr>
          <p:cNvSpPr txBox="1"/>
          <p:nvPr/>
        </p:nvSpPr>
        <p:spPr>
          <a:xfrm>
            <a:off x="154462" y="3630047"/>
            <a:ext cx="9107853" cy="2467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1564" indent="-441564">
              <a:buAutoNum type="arabicPeriod"/>
            </a:pP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How does the energy of the last four interactions compare to covalent bonds?</a:t>
            </a: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          1. Stronger      2. Weaker    3.  The Same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2. Which of these are closer to thermal energy, </a:t>
            </a:r>
            <a:r>
              <a:rPr lang="en-US" sz="1932" i="1" dirty="0" err="1">
                <a:solidFill>
                  <a:srgbClr val="00B0F0"/>
                </a:solidFill>
                <a:latin typeface="Arial" panose="020B0604020202020204" pitchFamily="34" charset="0"/>
              </a:rPr>
              <a:t>kT</a:t>
            </a: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= 2.5 kJ/mol @ room temp.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3. What is the advantage of a weak interaction in biology?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85283-3211-6981-E09D-CE6D15A9CCFC}"/>
              </a:ext>
            </a:extLst>
          </p:cNvPr>
          <p:cNvSpPr txBox="1"/>
          <p:nvPr/>
        </p:nvSpPr>
        <p:spPr>
          <a:xfrm>
            <a:off x="4357950" y="227712"/>
            <a:ext cx="4907825" cy="505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Relative Energy of Interactions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78BA36-B642-491E-AB2B-25F983B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DF53-BEAC-4686-9131-C77B9710E4EE}" type="datetime1">
              <a:rPr lang="en-US" smtClean="0"/>
              <a:t>1/15/2025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73622D-8B4C-846E-D4C8-8AF59085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7A03B9-F4E6-85CA-617F-31398E4E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91681" y="13380"/>
            <a:ext cx="7010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and Amino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1293500" y="2126936"/>
            <a:ext cx="4806696" cy="3153407"/>
          </a:xfrm>
          <a:prstGeom prst="rect">
            <a:avLst/>
          </a:prstGeom>
        </p:spPr>
      </p:pic>
      <p:pic>
        <p:nvPicPr>
          <p:cNvPr id="6" name="Picture 2" descr="Figure 2-27">
            <a:extLst>
              <a:ext uri="{FF2B5EF4-FFF2-40B4-BE49-F238E27FC236}">
                <a16:creationId xmlns:a16="http://schemas.microsoft.com/office/drawing/2014/main" id="{CE6E67B9-78D7-47FC-8B12-92F9D02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2" y="2255838"/>
            <a:ext cx="4343399" cy="3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2B4DA-77B3-FA70-CB82-78043213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30013-5361-4BA2-BBC3-2425F06DCE76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751A2-C8A3-0610-1142-46541EBC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87471-14EE-02AB-02E3-DB8E265B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6659563" y="458788"/>
            <a:ext cx="6324600" cy="31003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8B339-C80F-41B3-B0E6-B5B52B2C3E64}"/>
              </a:ext>
            </a:extLst>
          </p:cNvPr>
          <p:cNvSpPr txBox="1"/>
          <p:nvPr/>
        </p:nvSpPr>
        <p:spPr>
          <a:xfrm>
            <a:off x="5958682" y="3648045"/>
            <a:ext cx="6667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Atomic number = # of protons = # electrons in element</a:t>
            </a:r>
          </a:p>
          <a:p>
            <a:r>
              <a:rPr lang="en-US" sz="2000" dirty="0">
                <a:latin typeface="Calibri" panose="020F0502020204030204" pitchFamily="34" charset="0"/>
              </a:rPr>
              <a:t>Isotope = different # of neutrons = same bonding capability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363B6B-1E19-30CE-53B4-D5504F89B0D7}"/>
              </a:ext>
            </a:extLst>
          </p:cNvPr>
          <p:cNvSpPr txBox="1">
            <a:spLocks/>
          </p:cNvSpPr>
          <p:nvPr/>
        </p:nvSpPr>
        <p:spPr>
          <a:xfrm>
            <a:off x="1027983" y="3419254"/>
            <a:ext cx="4510298" cy="315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Atoms are composed of:</a:t>
            </a:r>
          </a:p>
          <a:p>
            <a:pPr lvl="1"/>
            <a:r>
              <a:rPr lang="en-US" sz="1800" dirty="0"/>
              <a:t>Protons – positively charged particles</a:t>
            </a:r>
          </a:p>
          <a:p>
            <a:pPr lvl="1"/>
            <a:r>
              <a:rPr lang="en-US" sz="1800" dirty="0"/>
              <a:t>Neutrons – neutral particles</a:t>
            </a:r>
          </a:p>
          <a:p>
            <a:pPr lvl="1"/>
            <a:r>
              <a:rPr lang="en-US" sz="1800" dirty="0"/>
              <a:t>Electrons – negatively charged particles</a:t>
            </a:r>
          </a:p>
          <a:p>
            <a:r>
              <a:rPr lang="en-US" sz="1800" dirty="0"/>
              <a:t>Protons and neutrons are located in the nucleus.</a:t>
            </a:r>
          </a:p>
          <a:p>
            <a:r>
              <a:rPr lang="en-US" sz="1800" dirty="0"/>
              <a:t>Electrons are found in </a:t>
            </a:r>
            <a:r>
              <a:rPr lang="en-US" sz="1800" b="1" dirty="0"/>
              <a:t>orbitals</a:t>
            </a:r>
            <a:r>
              <a:rPr lang="en-US" sz="1800" dirty="0"/>
              <a:t> surrounding the nucleus.</a:t>
            </a:r>
          </a:p>
          <a:p>
            <a:r>
              <a:rPr lang="en-US" sz="1800" dirty="0"/>
              <a:t>The overall charge on an element is neutral (#electrons = # protons).</a:t>
            </a:r>
          </a:p>
        </p:txBody>
      </p:sp>
      <p:pic>
        <p:nvPicPr>
          <p:cNvPr id="10" name="Content Placeholder 4" descr="figure_02_02.jpg">
            <a:extLst>
              <a:ext uri="{FF2B5EF4-FFF2-40B4-BE49-F238E27FC236}">
                <a16:creationId xmlns:a16="http://schemas.microsoft.com/office/drawing/2014/main" id="{CF0DCC06-7AAC-DC6E-315A-463DD4857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62" r="-17462" b="3192"/>
          <a:stretch/>
        </p:blipFill>
        <p:spPr>
          <a:xfrm>
            <a:off x="319881" y="503238"/>
            <a:ext cx="5218400" cy="277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F4A0-DEC1-E8B5-7AD9-5FA2B1D76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"/>
          <a:stretch/>
        </p:blipFill>
        <p:spPr>
          <a:xfrm>
            <a:off x="5686771" y="4590652"/>
            <a:ext cx="1610619" cy="212948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A56C92-36FE-260E-A5AF-8446B89D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6416-F008-4A7D-963A-F1707F061D11}" type="datetime1">
              <a:rPr lang="en-US" smtClean="0"/>
              <a:t>1/15/2025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B179058-41AC-84AF-99D1-BE6BEED1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EE81BB7-53B7-F462-52AD-A4C67EA9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66C5-4BB4-42AC-B407-F65ABB88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5" y="1266256"/>
            <a:ext cx="5671966" cy="187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73242-D475-4D36-8872-7BC768FF130C}"/>
              </a:ext>
            </a:extLst>
          </p:cNvPr>
          <p:cNvSpPr txBox="1"/>
          <p:nvPr/>
        </p:nvSpPr>
        <p:spPr>
          <a:xfrm>
            <a:off x="472282" y="1112837"/>
            <a:ext cx="3345129" cy="394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Primary - sequence of amino acids, no 3D structural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Secondary - local structural elements, only mainchain atoms involved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Tertiary - 3D position of </a:t>
            </a:r>
            <a:r>
              <a:rPr lang="en-US" b="1" i="1" dirty="0">
                <a:latin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</a:rPr>
              <a:t> atoms, functional form of many proteins.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Quaternary - multiple chains – multiple chains often required for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99595-C971-439E-AC44-293E39425FE2}"/>
              </a:ext>
            </a:extLst>
          </p:cNvPr>
          <p:cNvSpPr txBox="1"/>
          <p:nvPr/>
        </p:nvSpPr>
        <p:spPr>
          <a:xfrm>
            <a:off x="6956920" y="4789487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Biological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4731A-7479-44BE-A2F4-E279FB02878F}"/>
              </a:ext>
            </a:extLst>
          </p:cNvPr>
          <p:cNvSpPr/>
          <p:nvPr/>
        </p:nvSpPr>
        <p:spPr>
          <a:xfrm>
            <a:off x="6892132" y="4846639"/>
            <a:ext cx="1478264" cy="21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06CDF-92AD-47A4-96FA-317FFBB3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76" y="3604271"/>
            <a:ext cx="774299" cy="58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28FCF-BD66-4698-B878-7C59477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55" y="3305553"/>
            <a:ext cx="1279585" cy="182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5BCFE-213E-43F8-A598-3A43A2DB0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78" b="75555"/>
          <a:stretch/>
        </p:blipFill>
        <p:spPr>
          <a:xfrm>
            <a:off x="6784723" y="3261049"/>
            <a:ext cx="929475" cy="1202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4E2F-6E67-4A65-955A-C02E8847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45" b="22063"/>
          <a:stretch/>
        </p:blipFill>
        <p:spPr>
          <a:xfrm>
            <a:off x="6942642" y="4560080"/>
            <a:ext cx="1005125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B9C10-B885-4E50-AD1C-4672AC238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63" y="3303589"/>
            <a:ext cx="1128127" cy="15051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ED047D-BFEE-451E-A9B0-1DB371906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238" y="1642330"/>
          <a:ext cx="1298417" cy="10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51860" imgH="1409437" progId="MDLDrawOLE.MDLDrawObject.1">
                  <p:embed/>
                </p:oleObj>
              </mc:Choice>
              <mc:Fallback>
                <p:oleObj name="MDLDrawObject Class" r:id="rId8" imgW="1751860" imgH="140943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FED047D-BFEE-451E-A9B0-1DB371906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8238" y="1642330"/>
                        <a:ext cx="1298417" cy="10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27AD45B-1A1A-4954-95F1-81A5923CD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376" y="3289008"/>
            <a:ext cx="1301837" cy="1824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B7DF0-882E-4118-ABA2-CE6C279A2EA7}"/>
              </a:ext>
            </a:extLst>
          </p:cNvPr>
          <p:cNvSpPr txBox="1"/>
          <p:nvPr/>
        </p:nvSpPr>
        <p:spPr>
          <a:xfrm>
            <a:off x="9599374" y="5189927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(White and black represent two different chains)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A0AD5-B3B9-4739-B6B5-E5C4D019F7D4}"/>
              </a:ext>
            </a:extLst>
          </p:cNvPr>
          <p:cNvSpPr/>
          <p:nvPr/>
        </p:nvSpPr>
        <p:spPr>
          <a:xfrm>
            <a:off x="4461403" y="400982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Structural Hierarchy of Proteins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C792727-3E3C-A96B-46D4-1635E08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31E1-AB96-449B-A717-A3BFAA65D3B0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5AC417-193B-395E-E2FD-A996FD03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879E0B8-0223-9142-5B13-3707BC6D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872E865-4868-307D-2329-97B604E3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479" r="1934" b="3333"/>
          <a:stretch/>
        </p:blipFill>
        <p:spPr>
          <a:xfrm>
            <a:off x="1691481" y="198437"/>
            <a:ext cx="10439400" cy="67598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E6ACDD-2409-382C-C8AF-01CA5E0C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2089B-9413-4EA9-A9C8-3B82EC532767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D2D37D-B84E-94EF-E8AB-E422D402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D9904C-D0CD-966B-5A42-F8C8C924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18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6631" y="78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Structure of Amino Acids and Proteins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82688"/>
            <a:ext cx="6873875" cy="2301875"/>
          </a:xfrm>
        </p:spPr>
        <p:txBody>
          <a:bodyPr>
            <a:normAutofit/>
          </a:bodyPr>
          <a:lstStyle/>
          <a:p>
            <a:pPr marL="417503" indent="-417503">
              <a:buNone/>
            </a:pPr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1800" dirty="0"/>
          </a:p>
          <a:p>
            <a:pPr marL="417503" indent="-417503"/>
            <a:endParaRPr lang="en-US" sz="1800" dirty="0"/>
          </a:p>
        </p:txBody>
      </p:sp>
      <p:pic>
        <p:nvPicPr>
          <p:cNvPr id="7" name="Picture 4" descr="03_02_amino_acid_structur-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b="54841"/>
          <a:stretch/>
        </p:blipFill>
        <p:spPr bwMode="auto">
          <a:xfrm>
            <a:off x="1996281" y="1347302"/>
            <a:ext cx="4790576" cy="1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C8949BF-E760-43C3-B03D-1C94C1DC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386681" y="5268870"/>
            <a:ext cx="5867400" cy="14994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6BB607-F7AA-4BEB-8949-34A13495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/>
          <a:stretch/>
        </p:blipFill>
        <p:spPr bwMode="auto">
          <a:xfrm>
            <a:off x="7962260" y="2920407"/>
            <a:ext cx="4038600" cy="24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7B755-EA3F-4E9D-A8AE-22DB2B00BDE7}"/>
              </a:ext>
            </a:extLst>
          </p:cNvPr>
          <p:cNvSpPr txBox="1"/>
          <p:nvPr/>
        </p:nvSpPr>
        <p:spPr>
          <a:xfrm>
            <a:off x="7967837" y="5268870"/>
            <a:ext cx="3261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(as does the ribosome that make them)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753EB-82E4-44AD-8B4A-D82CD6625C77}"/>
              </a:ext>
            </a:extLst>
          </p:cNvPr>
          <p:cNvSpPr/>
          <p:nvPr/>
        </p:nvSpPr>
        <p:spPr>
          <a:xfrm>
            <a:off x="624681" y="3233669"/>
            <a:ext cx="7086600" cy="2399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503" indent="-4175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amino group, 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(and one hydrogen), and the carbonyl group are common to all amino acids</a:t>
            </a:r>
          </a:p>
          <a:p>
            <a:pPr marL="417503" indent="-4175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N-C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-C=O are the mainchain of the protein polymer.</a:t>
            </a:r>
          </a:p>
          <a:p>
            <a:pPr marL="417503" indent="-4175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R groups are different –there are 20 common R groups they are the sidechain of the protein polymer – their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sequence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defines the properties of the protein.</a:t>
            </a:r>
          </a:p>
          <a:p>
            <a:pPr marL="417503" indent="-417503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E5B37-BAFB-4AF1-90B1-49F83344DEDE}"/>
              </a:ext>
            </a:extLst>
          </p:cNvPr>
          <p:cNvSpPr/>
          <p:nvPr/>
        </p:nvSpPr>
        <p:spPr>
          <a:xfrm>
            <a:off x="7897376" y="1327454"/>
            <a:ext cx="4572085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Is there a chiral carbon on amino acids?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3513-E0EB-5D3C-4AA9-369F89C9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4DA-0EC7-4102-8A98-07B7544A88A0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F6D4E2-64DC-AAA9-4302-B562E565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0414241-6E4E-3044-FC80-D6211F8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815681" y="47104"/>
            <a:ext cx="2695575" cy="390525"/>
          </a:xfrm>
          <a:prstGeom prst="rect">
            <a:avLst/>
          </a:prstGeom>
        </p:spPr>
        <p:txBody>
          <a:bodyPr vert="horz" wrap="square" lIns="0" tIns="6334" rIns="0" bIns="0" rtlCol="0" anchor="ctr">
            <a:spAutoFit/>
          </a:bodyPr>
          <a:lstStyle/>
          <a:p>
            <a:pPr marL="11516" marR="4607">
              <a:lnSpc>
                <a:spcPct val="101699"/>
              </a:lnSpc>
              <a:spcBef>
                <a:spcPts val="50"/>
              </a:spcBef>
            </a:pPr>
            <a:r>
              <a:rPr lang="en-US" sz="2539" dirty="0">
                <a:cs typeface="Arial" panose="020B0604020202020204" pitchFamily="34" charset="0"/>
              </a:rPr>
              <a:t>Primary Structure</a:t>
            </a:r>
            <a:endParaRPr sz="2176" dirty="0">
              <a:cs typeface="Arial" panose="020B0604020202020204" pitchFamily="34" charset="0"/>
            </a:endParaRP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3EC52F3-534C-4B31-9206-2B845B4309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9881" y="4243007"/>
            <a:ext cx="5541963" cy="27162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  <a:tabLst>
                <a:tab pos="425524" algn="l"/>
                <a:tab pos="426100" algn="l"/>
              </a:tabLst>
            </a:pPr>
            <a:r>
              <a:rPr lang="en-US" sz="1814" b="1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 – Expectations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Draw chemical structure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sequence.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seq. from chemical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Distinguish/identify: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14" b="1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atoms,</a:t>
            </a: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= aa in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polymer,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 &amp; C terminus,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bond(s).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2CB3FB2-1884-434F-B407-A98788BC5114}"/>
              </a:ext>
            </a:extLst>
          </p:cNvPr>
          <p:cNvSpPr txBox="1"/>
          <p:nvPr/>
        </p:nvSpPr>
        <p:spPr>
          <a:xfrm>
            <a:off x="469409" y="2148830"/>
            <a:ext cx="5778514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Incorporated amino acid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(atoms are lost when the peptide bond is formed).</a:t>
            </a:r>
          </a:p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Polarity of chain direction – amino (N) terminus to carboxy(C) terminus = order of amino acids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(or backbone) – linear atoms of the polymer 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– atoms off the Ca carbon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799DF-6779-4070-8BAB-457CFBAB588D}"/>
              </a:ext>
            </a:extLst>
          </p:cNvPr>
          <p:cNvSpPr/>
          <p:nvPr/>
        </p:nvSpPr>
        <p:spPr>
          <a:xfrm>
            <a:off x="325085" y="401924"/>
            <a:ext cx="6347920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acids are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joined together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 linear polymers by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14" b="1" dirty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carboxyl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 one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 acids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14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next.</a:t>
            </a:r>
          </a:p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releases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water: a </a:t>
            </a:r>
            <a:r>
              <a:rPr lang="en-US"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dehydration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reaction. 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2">
            <a:extLst>
              <a:ext uri="{FF2B5EF4-FFF2-40B4-BE49-F238E27FC236}">
                <a16:creationId xmlns:a16="http://schemas.microsoft.com/office/drawing/2014/main" id="{3A1D1E13-FFBC-40D6-A00F-903088118338}"/>
              </a:ext>
            </a:extLst>
          </p:cNvPr>
          <p:cNvSpPr txBox="1"/>
          <p:nvPr/>
        </p:nvSpPr>
        <p:spPr>
          <a:xfrm>
            <a:off x="387912" y="1554911"/>
            <a:ext cx="5565995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08" indent="-207292">
              <a:buFont typeface="Symbol"/>
              <a:buChar char=""/>
              <a:tabLst>
                <a:tab pos="218808" algn="l"/>
              </a:tabLst>
            </a:pP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The peptide bond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be broken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14" i="1" spc="-5" dirty="0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addition of water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349B92-20CB-49A7-105F-64C40553EF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013295"/>
              </p:ext>
            </p:extLst>
          </p:nvPr>
        </p:nvGraphicFramePr>
        <p:xfrm>
          <a:off x="6976435" y="931790"/>
          <a:ext cx="5447244" cy="554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505339" imgH="5599912" progId="MDLDrawOLE.MDLDrawObject.1">
                  <p:embed/>
                </p:oleObj>
              </mc:Choice>
              <mc:Fallback>
                <p:oleObj name="MDLDrawObject Class" r:id="rId2" imgW="5505339" imgH="5599912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D349B92-20CB-49A7-105F-64C40553E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76435" y="931790"/>
                        <a:ext cx="5447244" cy="554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6EBBE-AE99-2DF6-250B-0718AF9F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692-0399-41CE-B06C-5E2D3A4CF1F9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081A76-2D07-02E3-FEFB-E675DC5C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D643F-E4C5-BF1E-A8CC-3A9E993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73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5881" y="111850"/>
            <a:ext cx="84582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Sidechain </a:t>
            </a:r>
            <a:r>
              <a:rPr lang="en-US" sz="2800" i="1" dirty="0"/>
              <a:t>Functional</a:t>
            </a:r>
            <a:r>
              <a:rPr lang="en-US" sz="2800" dirty="0"/>
              <a:t> Groups Affect Behavior</a:t>
            </a:r>
            <a:br>
              <a:rPr lang="en-US" sz="2800" dirty="0"/>
            </a:br>
            <a:r>
              <a:rPr lang="en-US" sz="2800" dirty="0"/>
              <a:t>(and the order is important)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5281" y="4389437"/>
            <a:ext cx="9372600" cy="190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Sidechains (R-groups) differ in their size, shape, reactivity, and interactions with water. 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Nonpolar Sidechains: </a:t>
            </a:r>
            <a:r>
              <a:rPr lang="en-US" sz="1800" b="1" dirty="0"/>
              <a:t>hydrophobic</a:t>
            </a:r>
            <a:r>
              <a:rPr lang="en-US" sz="1800" dirty="0"/>
              <a:t>; do not form hydrogen bonds; coalesce in water - typically form the core of folded proteins.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Polar Sidechains: </a:t>
            </a:r>
            <a:r>
              <a:rPr lang="en-US" sz="1800" b="1" dirty="0"/>
              <a:t>hydrophilic</a:t>
            </a:r>
            <a:r>
              <a:rPr lang="en-US" sz="1800" dirty="0"/>
              <a:t>; form hydrogen bonds; readily dissolve in water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b="1" dirty="0"/>
              <a:t>Ionizable </a:t>
            </a:r>
            <a:r>
              <a:rPr lang="en-US" sz="1800" dirty="0"/>
              <a:t>Sidechains:  Can be charged at certain pH values. Interact strongly with water.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B6CF38D-C4B3-40C5-95E0-04314413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2301082" y="1951037"/>
            <a:ext cx="9190971" cy="23488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0773BC-81D9-6958-C079-CC2FB64D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8453-A5CB-4503-9DE1-440AADB68A41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E7CB9-3B48-B3EE-5D78-BF9B0F69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A0877-1B9D-8E6C-EC76-AC890AEA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" y="350838"/>
            <a:ext cx="5962651" cy="5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3883" y="5913438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negative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81" y="5096570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0881" y="5151437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16651A9-110E-4F48-A32B-F805C1520013}"/>
              </a:ext>
            </a:extLst>
          </p:cNvPr>
          <p:cNvGraphicFramePr>
            <a:graphicFrameLocks/>
          </p:cNvGraphicFramePr>
          <p:nvPr/>
        </p:nvGraphicFramePr>
        <p:xfrm>
          <a:off x="6796881" y="1253570"/>
          <a:ext cx="4572000" cy="41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E04550-98FA-93AB-9BAB-9A8FE642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7597-9BC6-44BB-AF55-C39FF16C9905}" type="datetime1">
              <a:rPr lang="en-US" smtClean="0"/>
              <a:t>1/15/2025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BA04E3-E7D4-B807-5F3C-1CA9810B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076438-6BC6-F6C8-5377-DDC7C491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4" y="625419"/>
            <a:ext cx="6858000" cy="4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4507" y="5316231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positive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625" y="47974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0544" y="4864827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506" y="47692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C8B2F-A4F1-4B7E-84A7-0E402C69888E}"/>
              </a:ext>
            </a:extLst>
          </p:cNvPr>
          <p:cNvSpPr txBox="1"/>
          <p:nvPr/>
        </p:nvSpPr>
        <p:spPr>
          <a:xfrm>
            <a:off x="5044283" y="5227793"/>
            <a:ext cx="3724275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Positive charge when protonated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10% Protonated at pH 7.0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7081467" y="1313515"/>
          <a:ext cx="5624513" cy="36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A52F282-5345-4490-8986-CB2A59A2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C57F8-59E6-46F8-BE41-CB7AD14C7051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E4436E3-E02C-57E6-AC6E-3FF50987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F52EE4-F01C-657C-6958-F9B9D61D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" y="1054596"/>
            <a:ext cx="4234200" cy="51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33" y="2087268"/>
            <a:ext cx="48692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6721" y="5572208"/>
            <a:ext cx="501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</a:rPr>
              <a:t>These can form what type of bond with water?</a:t>
            </a: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2A36F01-32D6-49D5-A22B-A50C45041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0" t="48268" b="14717"/>
          <a:stretch/>
        </p:blipFill>
        <p:spPr bwMode="auto">
          <a:xfrm>
            <a:off x="10454481" y="2027237"/>
            <a:ext cx="17864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95BDF-A028-4A21-8920-2879796021E3}"/>
              </a:ext>
            </a:extLst>
          </p:cNvPr>
          <p:cNvSpPr txBox="1"/>
          <p:nvPr/>
        </p:nvSpPr>
        <p:spPr>
          <a:xfrm>
            <a:off x="10385788" y="4315471"/>
            <a:ext cx="216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Forms weak H-bonds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ionize with a </a:t>
            </a:r>
            <a:r>
              <a:rPr lang="en-US" sz="1600" dirty="0" err="1">
                <a:latin typeface="Arial" panose="020B0604020202020204" pitchFamily="34" charset="0"/>
              </a:rPr>
              <a:t>pK</a:t>
            </a:r>
            <a:r>
              <a:rPr lang="en-US" sz="1600" dirty="0">
                <a:latin typeface="Arial" panose="020B0604020202020204" pitchFamily="34" charset="0"/>
              </a:rPr>
              <a:t>=8, forming thiolate ion (-S</a:t>
            </a:r>
            <a:r>
              <a:rPr lang="en-US" sz="1600" baseline="30000" dirty="0">
                <a:latin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form S-S disulfide bonds with other </a:t>
            </a:r>
            <a:r>
              <a:rPr lang="en-US" sz="1600" dirty="0" err="1">
                <a:latin typeface="Arial" panose="020B0604020202020204" pitchFamily="34" charset="0"/>
              </a:rPr>
              <a:t>Cys</a:t>
            </a:r>
            <a:r>
              <a:rPr lang="en-US" sz="1600" dirty="0">
                <a:latin typeface="Arial" panose="020B0604020202020204" pitchFamily="34" charset="0"/>
              </a:rPr>
              <a:t> residues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469A3-AC75-4001-B10C-A38EFA390721}"/>
              </a:ext>
            </a:extLst>
          </p:cNvPr>
          <p:cNvSpPr txBox="1"/>
          <p:nvPr/>
        </p:nvSpPr>
        <p:spPr>
          <a:xfrm>
            <a:off x="9148260" y="3462915"/>
            <a:ext cx="192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This is a significant</a:t>
            </a:r>
          </a:p>
          <a:p>
            <a:r>
              <a:rPr lang="en-US" sz="1600" dirty="0">
                <a:latin typeface="Arial" panose="020B0604020202020204" pitchFamily="34" charset="0"/>
              </a:rPr>
              <a:t>non-polar functionality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04649F-5B99-40AC-80EC-7FE16B0CCAAB}"/>
              </a:ext>
            </a:extLst>
          </p:cNvPr>
          <p:cNvSpPr/>
          <p:nvPr/>
        </p:nvSpPr>
        <p:spPr>
          <a:xfrm>
            <a:off x="8872173" y="4202583"/>
            <a:ext cx="1179291" cy="233841"/>
          </a:xfrm>
          <a:custGeom>
            <a:avLst/>
            <a:gdLst>
              <a:gd name="connsiteX0" fmla="*/ 1176793 w 1179291"/>
              <a:gd name="connsiteY0" fmla="*/ 0 h 233841"/>
              <a:gd name="connsiteX1" fmla="*/ 1097280 w 1179291"/>
              <a:gd name="connsiteY1" fmla="*/ 182880 h 233841"/>
              <a:gd name="connsiteX2" fmla="*/ 636105 w 1179291"/>
              <a:gd name="connsiteY2" fmla="*/ 230588 h 233841"/>
              <a:gd name="connsiteX3" fmla="*/ 230588 w 1179291"/>
              <a:gd name="connsiteY3" fmla="*/ 214686 h 233841"/>
              <a:gd name="connsiteX4" fmla="*/ 0 w 1179291"/>
              <a:gd name="connsiteY4" fmla="*/ 95416 h 2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291" h="233841">
                <a:moveTo>
                  <a:pt x="1176793" y="0"/>
                </a:moveTo>
                <a:cubicBezTo>
                  <a:pt x="1182094" y="72224"/>
                  <a:pt x="1187395" y="144449"/>
                  <a:pt x="1097280" y="182880"/>
                </a:cubicBezTo>
                <a:cubicBezTo>
                  <a:pt x="1007165" y="221311"/>
                  <a:pt x="780554" y="225287"/>
                  <a:pt x="636105" y="230588"/>
                </a:cubicBezTo>
                <a:cubicBezTo>
                  <a:pt x="491656" y="235889"/>
                  <a:pt x="336605" y="237215"/>
                  <a:pt x="230588" y="214686"/>
                </a:cubicBezTo>
                <a:cubicBezTo>
                  <a:pt x="124571" y="192157"/>
                  <a:pt x="62285" y="143786"/>
                  <a:pt x="0" y="95416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2B6D480-1F68-9D99-4D42-1EFF811D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ED4B-AF39-46AE-BBAB-E10C97D65EDC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682EC8-1AB5-E0EE-AE1F-056CBB7C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C38344-04E3-A773-2A34-71A8CCE7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/>
          <a:stretch/>
        </p:blipFill>
        <p:spPr bwMode="auto">
          <a:xfrm>
            <a:off x="2832262" y="525077"/>
            <a:ext cx="3659821" cy="61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1"/>
          <a:stretch/>
        </p:blipFill>
        <p:spPr bwMode="auto">
          <a:xfrm>
            <a:off x="6576724" y="411162"/>
            <a:ext cx="4343399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C465F-524C-43D5-A41F-D28E9D2ED9AB}"/>
              </a:ext>
            </a:extLst>
          </p:cNvPr>
          <p:cNvSpPr txBox="1"/>
          <p:nvPr/>
        </p:nvSpPr>
        <p:spPr>
          <a:xfrm>
            <a:off x="364609" y="340411"/>
            <a:ext cx="3219151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NONPOLAR SIDE 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00B44-0383-429E-BF2D-12DEF144AA8B}"/>
              </a:ext>
            </a:extLst>
          </p:cNvPr>
          <p:cNvSpPr txBox="1"/>
          <p:nvPr/>
        </p:nvSpPr>
        <p:spPr>
          <a:xfrm>
            <a:off x="10615324" y="1874839"/>
            <a:ext cx="2273379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H-bond donor</a:t>
            </a:r>
          </a:p>
          <a:p>
            <a:r>
              <a:rPr lang="en-US" dirty="0">
                <a:latin typeface="Arial" panose="020B0604020202020204" pitchFamily="34" charset="0"/>
              </a:rPr>
              <a:t>(polar functionality)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EC1F0-BDA5-4E2A-A5D3-5989CA8B4F40}"/>
              </a:ext>
            </a:extLst>
          </p:cNvPr>
          <p:cNvCxnSpPr/>
          <p:nvPr/>
        </p:nvCxnSpPr>
        <p:spPr>
          <a:xfrm flipH="1">
            <a:off x="10005722" y="2179637"/>
            <a:ext cx="6096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D8F3C8F-8077-4DB9-A40E-128256E31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48298" r="46619" b="16057"/>
          <a:stretch/>
        </p:blipFill>
        <p:spPr bwMode="auto">
          <a:xfrm>
            <a:off x="8746433" y="4294022"/>
            <a:ext cx="178652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06C4C-0E07-4BBE-9326-68F7589C157D}"/>
              </a:ext>
            </a:extLst>
          </p:cNvPr>
          <p:cNvSpPr txBox="1"/>
          <p:nvPr/>
        </p:nvSpPr>
        <p:spPr>
          <a:xfrm>
            <a:off x="8168482" y="3886575"/>
            <a:ext cx="4082400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latin typeface="Arial" panose="020B0604020202020204" pitchFamily="34" charset="0"/>
              </a:rPr>
              <a:t>And lastly there is glycine: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96D8-852C-422A-99FD-C6D147FB8EF5}"/>
              </a:ext>
            </a:extLst>
          </p:cNvPr>
          <p:cNvSpPr txBox="1"/>
          <p:nvPr/>
        </p:nvSpPr>
        <p:spPr>
          <a:xfrm>
            <a:off x="8518458" y="5990175"/>
            <a:ext cx="3676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No real functionality for its R group (H)</a:t>
            </a:r>
          </a:p>
          <a:p>
            <a:r>
              <a:rPr lang="en-US" sz="1600" dirty="0">
                <a:latin typeface="Arial" panose="020B0604020202020204" pitchFamily="34" charset="0"/>
              </a:rPr>
              <a:t>Only AA that is achiral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1DD17-5F8C-47A1-9289-2927437C391C}"/>
              </a:ext>
            </a:extLst>
          </p:cNvPr>
          <p:cNvSpPr txBox="1"/>
          <p:nvPr/>
        </p:nvSpPr>
        <p:spPr>
          <a:xfrm>
            <a:off x="1310481" y="4922839"/>
            <a:ext cx="1140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Ring results in no NH group for H-bonding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FC082A-6E76-4E8B-944C-47D9D6B28DD0}"/>
              </a:ext>
            </a:extLst>
          </p:cNvPr>
          <p:cNvCxnSpPr>
            <a:stCxn id="12" idx="3"/>
          </p:cNvCxnSpPr>
          <p:nvPr/>
        </p:nvCxnSpPr>
        <p:spPr>
          <a:xfrm>
            <a:off x="2451209" y="5584559"/>
            <a:ext cx="1145272" cy="100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94CACFE-818D-1345-E802-953016A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2CC4-37E9-42A3-8E18-ACEB1622CFD7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5EBF54-011D-EF44-03CF-E56A85C3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B234ECB-0EAC-A86E-3D36-203777A8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EF44A-C41B-4348-8498-B04DFB29509B}"/>
              </a:ext>
            </a:extLst>
          </p:cNvPr>
          <p:cNvSpPr txBox="1"/>
          <p:nvPr/>
        </p:nvSpPr>
        <p:spPr>
          <a:xfrm>
            <a:off x="2425314" y="8156"/>
            <a:ext cx="888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Summary of what you should know about amino acids: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4B71C-0988-4165-A117-93AFFFE921FC}"/>
              </a:ext>
            </a:extLst>
          </p:cNvPr>
          <p:cNvSpPr txBox="1"/>
          <p:nvPr/>
        </p:nvSpPr>
        <p:spPr>
          <a:xfrm>
            <a:off x="859818" y="3608160"/>
            <a:ext cx="4216399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look at the functional groups on the </a:t>
            </a:r>
            <a:r>
              <a:rPr lang="en-US" b="1" i="1" dirty="0">
                <a:latin typeface="Arial" panose="020B0604020202020204" pitchFamily="34" charset="0"/>
              </a:rPr>
              <a:t>side-chain</a:t>
            </a:r>
            <a:r>
              <a:rPr lang="en-US" dirty="0">
                <a:latin typeface="Arial" panose="020B0604020202020204" pitchFamily="34" charset="0"/>
              </a:rPr>
              <a:t> and determine how they will interact with water: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Charged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Non-polar (hydrophobic). You should be able to justify large differences in hydrophobicity, e.g. Val versus Ala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639456-C9FA-47C1-853C-90F8E3E3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3442" b="4895"/>
          <a:stretch/>
        </p:blipFill>
        <p:spPr>
          <a:xfrm>
            <a:off x="6314282" y="1094910"/>
            <a:ext cx="4673599" cy="544535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9564FAE-2B3B-4D4A-9ACC-E72E5D296864}"/>
              </a:ext>
            </a:extLst>
          </p:cNvPr>
          <p:cNvSpPr txBox="1">
            <a:spLocks noChangeArrowheads="1"/>
          </p:cNvSpPr>
          <p:nvPr/>
        </p:nvSpPr>
        <p:spPr>
          <a:xfrm>
            <a:off x="777083" y="999106"/>
            <a:ext cx="5644711" cy="1175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All amino acids have a carbon atom bonded to an amino group, a hydrogen atom and a carboxyl group. What makes each  amino acid unique is its </a:t>
            </a:r>
            <a:r>
              <a:rPr lang="en-US" sz="1800" b="1" dirty="0">
                <a:latin typeface="Arial" panose="020B0604020202020204" pitchFamily="34" charset="0"/>
              </a:rPr>
              <a:t>sidechain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The common atoms will form the </a:t>
            </a:r>
            <a:r>
              <a:rPr lang="en-US" sz="1800" b="1" dirty="0">
                <a:latin typeface="Arial" panose="020B0604020202020204" pitchFamily="34" charset="0"/>
              </a:rPr>
              <a:t>mainchain</a:t>
            </a:r>
            <a:r>
              <a:rPr lang="en-US" sz="1800" dirty="0">
                <a:latin typeface="Arial" panose="020B0604020202020204" pitchFamily="34" charset="0"/>
              </a:rPr>
              <a:t> of the protein.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Most amino acids have at least one chiral center - the alpha carbon, exception is glycine, which is achiral.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81CCD-4024-4155-9AE6-6F60A6C70C5B}"/>
              </a:ext>
            </a:extLst>
          </p:cNvPr>
          <p:cNvSpPr txBox="1"/>
          <p:nvPr/>
        </p:nvSpPr>
        <p:spPr>
          <a:xfrm>
            <a:off x="6865793" y="811405"/>
            <a:ext cx="5931432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Relative Hydrophobicity of Sidechains (one of many)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23B8E90-01B6-4622-B9C4-5C81AB025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1592481"/>
          <a:ext cx="1731223" cy="139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1751860" imgH="1409437" progId="MDLDrawOLE.MDLDrawObject.1">
                  <p:embed/>
                </p:oleObj>
              </mc:Choice>
              <mc:Fallback>
                <p:oleObj name="MDLDrawObject Class" r:id="rId3" imgW="1751860" imgH="140943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23B8E90-01B6-4622-B9C4-5C81AB025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6084" y="1592481"/>
                        <a:ext cx="1731223" cy="139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1954A1C-2671-4E93-B987-0F1F59EC53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3337436"/>
          <a:ext cx="1731223" cy="121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751860" imgH="1228134" progId="MDLDrawOLE.MDLDrawObject.1">
                  <p:embed/>
                </p:oleObj>
              </mc:Choice>
              <mc:Fallback>
                <p:oleObj name="MDLDrawObject Class" r:id="rId5" imgW="1751860" imgH="1228134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1954A1C-2671-4E93-B987-0F1F59EC5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6084" y="3337436"/>
                        <a:ext cx="1731223" cy="121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AB749-CF4C-4300-8A89-C16595428D54}"/>
              </a:ext>
            </a:extLst>
          </p:cNvPr>
          <p:cNvCxnSpPr>
            <a:cxnSpLocks/>
          </p:cNvCxnSpPr>
          <p:nvPr/>
        </p:nvCxnSpPr>
        <p:spPr>
          <a:xfrm flipH="1" flipV="1">
            <a:off x="7279480" y="2789237"/>
            <a:ext cx="323292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649A94-ACB7-4D66-BF91-C290FCFA124F}"/>
              </a:ext>
            </a:extLst>
          </p:cNvPr>
          <p:cNvCxnSpPr>
            <a:cxnSpLocks/>
          </p:cNvCxnSpPr>
          <p:nvPr/>
        </p:nvCxnSpPr>
        <p:spPr>
          <a:xfrm flipH="1" flipV="1">
            <a:off x="7279481" y="1705333"/>
            <a:ext cx="3098801" cy="245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975D03-419A-CA53-C1B5-3B6CFF4CF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E3FFF-25A3-4043-BEBB-B2F197F23459}" type="datetime1">
              <a:rPr lang="en-US" smtClean="0"/>
              <a:t>1/15/2025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9A8644-9AFD-9CEB-63D3-09CD7021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D45F2F-7AD7-AC37-2219-37D6CD62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72481" y="1820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Electron Orbitals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960" y="300430"/>
            <a:ext cx="4410075" cy="4525962"/>
          </a:xfrm>
        </p:spPr>
        <p:txBody>
          <a:bodyPr>
            <a:noAutofit/>
          </a:bodyPr>
          <a:lstStyle/>
          <a:p>
            <a:r>
              <a:rPr lang="en-US" sz="1800" dirty="0"/>
              <a:t>Electrons arranged around the nucleus in specific regions called orbitals.</a:t>
            </a:r>
          </a:p>
          <a:p>
            <a:pPr lvl="1"/>
            <a:r>
              <a:rPr lang="en-US" sz="1800" dirty="0"/>
              <a:t>Each orbital can only hold two electrons</a:t>
            </a:r>
          </a:p>
          <a:p>
            <a:r>
              <a:rPr lang="en-US" sz="1800" dirty="0"/>
              <a:t>Orbitals are grouped into electron shells</a:t>
            </a:r>
          </a:p>
          <a:p>
            <a:pPr lvl="1"/>
            <a:r>
              <a:rPr lang="en-US" sz="1800" dirty="0"/>
              <a:t>Numbered 1,2,3…</a:t>
            </a:r>
          </a:p>
          <a:p>
            <a:pPr lvl="1"/>
            <a:r>
              <a:rPr lang="en-US" sz="1800" dirty="0"/>
              <a:t>Lower numbers = shells closer to the nucleus</a:t>
            </a:r>
          </a:p>
          <a:p>
            <a:pPr lvl="1"/>
            <a:r>
              <a:rPr lang="en-US" sz="1800" dirty="0"/>
              <a:t>First shell can hold a maximum of 2 electrons</a:t>
            </a:r>
          </a:p>
          <a:p>
            <a:pPr lvl="1"/>
            <a:r>
              <a:rPr lang="en-US" sz="1800" dirty="0"/>
              <a:t>Second shell can hold up to 8</a:t>
            </a:r>
          </a:p>
          <a:p>
            <a:pPr lvl="1"/>
            <a:r>
              <a:rPr lang="en-US" sz="1800" dirty="0"/>
              <a:t>Third shell can also hold 8</a:t>
            </a:r>
          </a:p>
          <a:p>
            <a:pPr marL="514338" indent="-457189"/>
            <a:r>
              <a:rPr lang="en-US" sz="1800" dirty="0"/>
              <a:t>Orbitals are usually filled from lowest energy (inner shell) to highest energy (outer shell)</a:t>
            </a:r>
          </a:p>
          <a:p>
            <a:pPr marL="514338" indent="-457189"/>
            <a:r>
              <a:rPr lang="en-US" sz="1800" dirty="0"/>
              <a:t>Outer shell is the </a:t>
            </a:r>
            <a:r>
              <a:rPr lang="en-US" sz="1800" b="1" i="1" dirty="0">
                <a:solidFill>
                  <a:srgbClr val="C00000"/>
                </a:solidFill>
              </a:rPr>
              <a:t>valence shell </a:t>
            </a:r>
            <a:r>
              <a:rPr lang="en-US" sz="1800" dirty="0"/>
              <a:t>and is used for forming bonds with other elements via electron sharing.</a:t>
            </a:r>
          </a:p>
          <a:p>
            <a:pPr marL="514338" indent="-457189"/>
            <a:r>
              <a:rPr lang="en-US" sz="1800" dirty="0"/>
              <a:t>The most stable configuration is a complete (full) outer shell.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31AB1-47F3-406E-A2DD-A6F44C0C6ECA}"/>
              </a:ext>
            </a:extLst>
          </p:cNvPr>
          <p:cNvGrpSpPr/>
          <p:nvPr/>
        </p:nvGrpSpPr>
        <p:grpSpPr>
          <a:xfrm>
            <a:off x="7711282" y="1511910"/>
            <a:ext cx="4456557" cy="1676399"/>
            <a:chOff x="6019800" y="2895600"/>
            <a:chExt cx="2673584" cy="1005707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A08CBE7E-E44E-4FBE-9B9D-5940BC39F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68" t="28798" r="25306" b="37168"/>
            <a:stretch/>
          </p:blipFill>
          <p:spPr>
            <a:xfrm>
              <a:off x="7855184" y="2895600"/>
              <a:ext cx="838200" cy="990601"/>
            </a:xfrm>
            <a:prstGeom prst="rect">
              <a:avLst/>
            </a:prstGeom>
          </p:spPr>
        </p:pic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3CDC314F-DCCA-41A0-AE71-FD7F27B1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6" t="29774" r="36598" b="36192"/>
            <a:stretch/>
          </p:blipFill>
          <p:spPr>
            <a:xfrm>
              <a:off x="6934200" y="2910706"/>
              <a:ext cx="838200" cy="990601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D750D17A-BC0C-4D6C-B219-EFA7FB227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47" t="29346" r="48727" b="36620"/>
            <a:stretch/>
          </p:blipFill>
          <p:spPr>
            <a:xfrm>
              <a:off x="6019800" y="2910706"/>
              <a:ext cx="838200" cy="990601"/>
            </a:xfrm>
            <a:prstGeom prst="rect">
              <a:avLst/>
            </a:prstGeom>
          </p:spPr>
        </p:pic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19C7D37-5594-43C5-BAE0-F18C6AA5E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6" t="41021" r="23342" b="22516"/>
          <a:stretch/>
        </p:blipFill>
        <p:spPr>
          <a:xfrm>
            <a:off x="8854282" y="521309"/>
            <a:ext cx="2105027" cy="990601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514853FD-3C56-9699-7528-557639FF13D6}"/>
              </a:ext>
            </a:extLst>
          </p:cNvPr>
          <p:cNvSpPr/>
          <p:nvPr/>
        </p:nvSpPr>
        <p:spPr>
          <a:xfrm>
            <a:off x="4936491" y="3683392"/>
            <a:ext cx="428883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59267-59E0-C594-373A-9679B1D79F96}"/>
              </a:ext>
            </a:extLst>
          </p:cNvPr>
          <p:cNvSpPr txBox="1"/>
          <p:nvPr/>
        </p:nvSpPr>
        <p:spPr>
          <a:xfrm>
            <a:off x="5044281" y="5966950"/>
            <a:ext cx="4892240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algn="just">
              <a:spcBef>
                <a:spcPts val="95"/>
              </a:spcBef>
            </a:pPr>
            <a:r>
              <a:rPr lang="en-US" sz="1800" b="1" spc="-5" dirty="0">
                <a:latin typeface="Calibri" panose="020F0502020204030204" pitchFamily="34" charset="0"/>
                <a:cs typeface="Calibri" panose="020F0502020204030204" pitchFamily="34" charset="0"/>
              </a:rPr>
              <a:t>Shells: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spc="-7" baseline="30864" dirty="0"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1s, 2</a:t>
            </a:r>
            <a:r>
              <a:rPr lang="en-US" sz="1800" spc="-7" baseline="30864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2s + 2p,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baseline="30864" dirty="0">
                <a:latin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3s +</a:t>
            </a:r>
            <a:r>
              <a:rPr lang="en-US" sz="18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3p</a:t>
            </a:r>
          </a:p>
          <a:p>
            <a:pPr marL="38100" algn="just">
              <a:spcBef>
                <a:spcPts val="95"/>
              </a:spcBef>
            </a:pP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Shell is a collection of orbitals with similar energy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094BC8-2567-9008-9073-F7F9ECB72994}"/>
              </a:ext>
            </a:extLst>
          </p:cNvPr>
          <p:cNvGrpSpPr/>
          <p:nvPr/>
        </p:nvGrpSpPr>
        <p:grpSpPr>
          <a:xfrm>
            <a:off x="10483690" y="4423500"/>
            <a:ext cx="1617980" cy="2065312"/>
            <a:chOff x="6447790" y="1342656"/>
            <a:chExt cx="1355090" cy="1729739"/>
          </a:xfrm>
        </p:grpSpPr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8D643A89-7DDB-59F1-B5D1-F829A67EF493}"/>
                </a:ext>
              </a:extLst>
            </p:cNvPr>
            <p:cNvSpPr/>
            <p:nvPr/>
          </p:nvSpPr>
          <p:spPr>
            <a:xfrm>
              <a:off x="6447790" y="1391268"/>
              <a:ext cx="1312746" cy="16765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CD21526D-9D72-0AD8-3608-165B98533BFD}"/>
                </a:ext>
              </a:extLst>
            </p:cNvPr>
            <p:cNvSpPr/>
            <p:nvPr/>
          </p:nvSpPr>
          <p:spPr>
            <a:xfrm>
              <a:off x="6447790" y="1342656"/>
              <a:ext cx="1355090" cy="1729739"/>
            </a:xfrm>
            <a:custGeom>
              <a:avLst/>
              <a:gdLst/>
              <a:ahLst/>
              <a:cxnLst/>
              <a:rect l="l" t="t" r="r" b="b"/>
              <a:pathLst>
                <a:path w="1355089" h="1729739">
                  <a:moveTo>
                    <a:pt x="0" y="1729739"/>
                  </a:moveTo>
                  <a:lnTo>
                    <a:pt x="1355089" y="1729739"/>
                  </a:lnTo>
                  <a:lnTo>
                    <a:pt x="1355089" y="0"/>
                  </a:lnTo>
                  <a:lnTo>
                    <a:pt x="0" y="0"/>
                  </a:lnTo>
                  <a:lnTo>
                    <a:pt x="0" y="172973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6F2D32-2A40-3BD5-5FFC-95B00C597743}"/>
              </a:ext>
            </a:extLst>
          </p:cNvPr>
          <p:cNvSpPr txBox="1"/>
          <p:nvPr/>
        </p:nvSpPr>
        <p:spPr>
          <a:xfrm flipH="1">
            <a:off x="9997279" y="3564367"/>
            <a:ext cx="2743201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Electron Configuration of Ne – an inert gas (10e)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760950F-DF0F-8BCD-0F36-DF1136D2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E82AF-C7EC-4B2D-94AE-F290F3D08521}" type="datetime1">
              <a:rPr lang="en-US" smtClean="0"/>
              <a:t>1/15/2025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3DC959C-279F-188D-8AE0-D8DC35D0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020FE99-37BB-60F1-D076-B574FCDC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32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28750"/>
            <a:ext cx="5600700" cy="35433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Hydrogen bonds </a:t>
            </a:r>
            <a:r>
              <a:rPr lang="en-US" sz="1800" dirty="0"/>
              <a:t>between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carbonyl group of one amino acid and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amino group of another form a protein’s </a:t>
            </a:r>
            <a:r>
              <a:rPr lang="en-US" sz="1800" b="1" dirty="0"/>
              <a:t>secondary structure</a:t>
            </a:r>
            <a:r>
              <a:rPr lang="en-US" sz="1800" dirty="0"/>
              <a:t>.</a:t>
            </a:r>
            <a:endParaRPr lang="en-US" sz="1800" b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A polypeptide must bend to allow this hydrogen bonding, forming: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</a:t>
            </a:r>
            <a:r>
              <a:rPr lang="en-US" sz="1800" b="1" dirty="0"/>
              <a:t>-helices</a:t>
            </a:r>
            <a:r>
              <a:rPr lang="en-US" sz="1800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</a:t>
            </a:r>
            <a:r>
              <a:rPr lang="en-US" sz="1800" b="1" dirty="0"/>
              <a:t>-pleated sheets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The large number of hydrogen bonds in a protein’s secondary structure increases its stability - each hydrogen bond that is formed releases some energy.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All amino acids can be incorporated into either secondary structure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sz="1800" dirty="0"/>
              <a:t>(However, some are found more frequently in one structure)</a:t>
            </a:r>
          </a:p>
        </p:txBody>
      </p:sp>
      <p:pic>
        <p:nvPicPr>
          <p:cNvPr id="4" name="protg_an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775" y="579439"/>
            <a:ext cx="3274256" cy="2455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A0B8F-ECD5-4DA6-9D85-304FECDB084C}"/>
              </a:ext>
            </a:extLst>
          </p:cNvPr>
          <p:cNvSpPr txBox="1"/>
          <p:nvPr/>
        </p:nvSpPr>
        <p:spPr>
          <a:xfrm>
            <a:off x="1227761" y="1027463"/>
            <a:ext cx="4227265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“Building blocks of proteins”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64B0-19A7-45C9-AAE9-2541D44F4A8E}"/>
              </a:ext>
            </a:extLst>
          </p:cNvPr>
          <p:cNvSpPr txBox="1"/>
          <p:nvPr/>
        </p:nvSpPr>
        <p:spPr>
          <a:xfrm>
            <a:off x="7006431" y="4854498"/>
            <a:ext cx="35814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Mainchain hydrogen bonds</a:t>
            </a:r>
          </a:p>
          <a:p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                N-H       O=C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C58D-BACF-4660-9B5B-5E854A7BCC6F}"/>
              </a:ext>
            </a:extLst>
          </p:cNvPr>
          <p:cNvSpPr txBox="1"/>
          <p:nvPr/>
        </p:nvSpPr>
        <p:spPr>
          <a:xfrm>
            <a:off x="6949281" y="5756741"/>
            <a:ext cx="5385674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NH is the hydrogen bond_________.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The C=O is the hydrogen bond __________.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453C-86B1-42FE-891A-D477615907AE}"/>
              </a:ext>
            </a:extLst>
          </p:cNvPr>
          <p:cNvSpPr txBox="1"/>
          <p:nvPr/>
        </p:nvSpPr>
        <p:spPr>
          <a:xfrm>
            <a:off x="6949281" y="3200400"/>
            <a:ext cx="5200650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General Rule for Hydrogen Bonds:</a:t>
            </a: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X-H     Y</a:t>
            </a:r>
          </a:p>
          <a:p>
            <a:r>
              <a:rPr lang="en-US" dirty="0">
                <a:latin typeface="Arial" panose="020B0604020202020204" pitchFamily="34" charset="0"/>
              </a:rPr>
              <a:t>X &amp; Y are electronegative (N and O usually)</a:t>
            </a:r>
          </a:p>
          <a:p>
            <a:r>
              <a:rPr lang="en-US" b="1" dirty="0">
                <a:latin typeface="Arial" panose="020B0604020202020204" pitchFamily="34" charset="0"/>
              </a:rPr>
              <a:t>X-H = </a:t>
            </a:r>
            <a:r>
              <a:rPr lang="en-US" b="1" i="1" dirty="0">
                <a:latin typeface="Arial" panose="020B0604020202020204" pitchFamily="34" charset="0"/>
              </a:rPr>
              <a:t>Donor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  <a:p>
            <a:r>
              <a:rPr lang="en-US" b="1" dirty="0">
                <a:latin typeface="Arial" panose="020B0604020202020204" pitchFamily="34" charset="0"/>
              </a:rPr>
              <a:t>Y = </a:t>
            </a:r>
            <a:r>
              <a:rPr lang="en-US" b="1" i="1" dirty="0">
                <a:latin typeface="Arial" panose="020B0604020202020204" pitchFamily="34" charset="0"/>
              </a:rPr>
              <a:t>Acceptor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37DA-F4C2-D1F9-E080-42C053C41686}"/>
              </a:ext>
            </a:extLst>
          </p:cNvPr>
          <p:cNvSpPr txBox="1"/>
          <p:nvPr/>
        </p:nvSpPr>
        <p:spPr>
          <a:xfrm>
            <a:off x="4739481" y="42505"/>
            <a:ext cx="422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Secondary Structure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0649C8-08D7-27A6-D507-EBE969DE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AD52-41D1-492C-B21A-21597A5089F5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C2CBAB6-DC6C-249B-59BF-0C422D45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BA2D46-164A-4199-CC2C-A18894D9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figure 4-10a-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7337" y="1062933"/>
            <a:ext cx="4250440" cy="2772233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20281" y="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Alpha Helix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681" y="4313237"/>
            <a:ext cx="5562600" cy="24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Spiral conformation (</a:t>
            </a:r>
            <a:r>
              <a:rPr lang="en-US" i="1" dirty="0">
                <a:latin typeface="Arial" panose="020B0604020202020204" pitchFamily="34" charset="0"/>
              </a:rPr>
              <a:t>helix</a:t>
            </a:r>
            <a:r>
              <a:rPr lang="en-US" dirty="0">
                <a:latin typeface="Arial" panose="020B0604020202020204" pitchFamily="34" charset="0"/>
              </a:rPr>
              <a:t>) in which every backbone N-H group donates a hydrogen bond to the backbone C=O group of the amino acid four residues earlier: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Intra-strand H-bonds, parallel to helix axis.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Side-chains project outwards.</a:t>
            </a:r>
          </a:p>
        </p:txBody>
      </p:sp>
      <p:pic>
        <p:nvPicPr>
          <p:cNvPr id="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E59B7A6B-A086-46D3-874A-FAD11A493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133" r="31133"/>
          <a:stretch/>
        </p:blipFill>
        <p:spPr>
          <a:xfrm>
            <a:off x="7254081" y="1570037"/>
            <a:ext cx="1975061" cy="4480462"/>
          </a:xfrm>
          <a:prstGeom prst="rect">
            <a:avLst/>
          </a:prstGeom>
        </p:spPr>
      </p:pic>
      <p:pic>
        <p:nvPicPr>
          <p:cNvPr id="4" name="helix_side">
            <a:hlinkClick r:id="" action="ppaction://media"/>
            <a:extLst>
              <a:ext uri="{FF2B5EF4-FFF2-40B4-BE49-F238E27FC236}">
                <a16:creationId xmlns:a16="http://schemas.microsoft.com/office/drawing/2014/main" id="{0745A1C4-121E-4F8F-A306-75122D51B1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8541" y="1951037"/>
            <a:ext cx="2205181" cy="365836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71D9C4-A73F-5E76-2628-F91E5094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DDBD-E658-4007-A2E3-40AFB9E20EE1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E18584-3969-BC4E-3F2D-3B32B025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4FD013-A651-769E-E485-CAF12C1C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figure 4-10d-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5281" y="602996"/>
            <a:ext cx="3893820" cy="304234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45024" y="17437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Beta Sheet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208" y="3972174"/>
            <a:ext cx="5562600" cy="2761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Beta-Strands connected laterally by backbone hydrogen bonds that are perpendicular to the strand, forming a generally twisted, pleated sheet.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Sheets can have two or more strands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Side-chains: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up and down along a strand.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in the same direction going from strand to strand across the sheet.</a:t>
            </a:r>
          </a:p>
        </p:txBody>
      </p:sp>
      <p:pic>
        <p:nvPicPr>
          <p:cNvPr id="8" name="ezgif.com-gif-to-mp4(2)">
            <a:hlinkClick r:id="" action="ppaction://media"/>
            <a:extLst>
              <a:ext uri="{FF2B5EF4-FFF2-40B4-BE49-F238E27FC236}">
                <a16:creationId xmlns:a16="http://schemas.microsoft.com/office/drawing/2014/main" id="{B31A68E2-FC7E-4254-B74A-D60DE95C6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775" t="11241" r="18681" b="6714"/>
          <a:stretch/>
        </p:blipFill>
        <p:spPr>
          <a:xfrm>
            <a:off x="8078821" y="274637"/>
            <a:ext cx="2312920" cy="2928404"/>
          </a:xfrm>
          <a:prstGeom prst="rect">
            <a:avLst/>
          </a:prstGeom>
        </p:spPr>
      </p:pic>
      <p:pic>
        <p:nvPicPr>
          <p:cNvPr id="3" name="sheet_sidechain">
            <a:hlinkClick r:id="" action="ppaction://media"/>
            <a:extLst>
              <a:ext uri="{FF2B5EF4-FFF2-40B4-BE49-F238E27FC236}">
                <a16:creationId xmlns:a16="http://schemas.microsoft.com/office/drawing/2014/main" id="{20AF4BEF-9347-4366-B3E6-0E40F15B30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092" t="-1" r="5808" b="401"/>
          <a:stretch/>
        </p:blipFill>
        <p:spPr>
          <a:xfrm>
            <a:off x="7863681" y="3930664"/>
            <a:ext cx="2743200" cy="283464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03DDE9A-C8C0-2AA7-408C-438BD753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71BE-FF40-425E-BCD2-265DF261A687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432B328-EBE4-5F05-09D9-4100A53C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5F7691-B214-EE1D-3C14-31ACBC11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4AF918-3922-4623-A4D2-34183D6FB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860398"/>
              </p:ext>
            </p:extLst>
          </p:nvPr>
        </p:nvGraphicFramePr>
        <p:xfrm>
          <a:off x="243681" y="4681448"/>
          <a:ext cx="8111656" cy="2205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02">
                  <a:extLst>
                    <a:ext uri="{9D8B030D-6E8A-4147-A177-3AD203B41FA5}">
                      <a16:colId xmlns:a16="http://schemas.microsoft.com/office/drawing/2014/main" val="1554464961"/>
                    </a:ext>
                  </a:extLst>
                </a:gridCol>
                <a:gridCol w="2698420">
                  <a:extLst>
                    <a:ext uri="{9D8B030D-6E8A-4147-A177-3AD203B41FA5}">
                      <a16:colId xmlns:a16="http://schemas.microsoft.com/office/drawing/2014/main" val="869800492"/>
                    </a:ext>
                  </a:extLst>
                </a:gridCol>
                <a:gridCol w="3938234">
                  <a:extLst>
                    <a:ext uri="{9D8B030D-6E8A-4147-A177-3AD203B41FA5}">
                      <a16:colId xmlns:a16="http://schemas.microsoft.com/office/drawing/2014/main" val="2392759351"/>
                    </a:ext>
                  </a:extLst>
                </a:gridCol>
              </a:tblGrid>
              <a:tr h="676554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Amino Acid Type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463471951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Inside (I)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Surface (S)</a:t>
                      </a: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3522916384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Charged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4286379549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287531188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Non-polar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5454128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E8789D-87C9-43AC-9893-CB203CF83011}"/>
              </a:ext>
            </a:extLst>
          </p:cNvPr>
          <p:cNvSpPr txBox="1"/>
          <p:nvPr/>
        </p:nvSpPr>
        <p:spPr>
          <a:xfrm>
            <a:off x="4015755" y="712676"/>
            <a:ext cx="3009726" cy="389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Red - amino acids with neg. sidechains (e.g. Asp)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Blue - amino acids with pos. sidechains (e.g. Lys)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 Yellow – amino acids with polar sidechain (e.g. </a:t>
            </a:r>
            <a:r>
              <a:rPr lang="en-US" sz="1932" dirty="0" err="1">
                <a:latin typeface="Arial" panose="020B0604020202020204" pitchFamily="34" charset="0"/>
              </a:rPr>
              <a:t>Asn</a:t>
            </a:r>
            <a:r>
              <a:rPr lang="en-US" sz="1932" dirty="0">
                <a:latin typeface="Arial" panose="020B0604020202020204" pitchFamily="34" charset="0"/>
              </a:rPr>
              <a:t>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Green - amino acids with hydrophobic side chains (e.g. Leu)</a:t>
            </a:r>
          </a:p>
        </p:txBody>
      </p:sp>
      <p:pic>
        <p:nvPicPr>
          <p:cNvPr id="5" name="protG">
            <a:hlinkClick r:id="" action="ppaction://media"/>
            <a:extLst>
              <a:ext uri="{FF2B5EF4-FFF2-40B4-BE49-F238E27FC236}">
                <a16:creationId xmlns:a16="http://schemas.microsoft.com/office/drawing/2014/main" id="{732736E3-78DC-4949-8B6F-466115DA3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43" t="9309" r="13016" b="8071"/>
          <a:stretch/>
        </p:blipFill>
        <p:spPr>
          <a:xfrm>
            <a:off x="152335" y="547435"/>
            <a:ext cx="3914190" cy="4049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8DE9A-4714-4102-966C-A82E121106AF}"/>
              </a:ext>
            </a:extLst>
          </p:cNvPr>
          <p:cNvSpPr txBox="1"/>
          <p:nvPr/>
        </p:nvSpPr>
        <p:spPr>
          <a:xfrm>
            <a:off x="1807962" y="65373"/>
            <a:ext cx="9494972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Tertiary Structure - Location of Residues in Globular Proteins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0BB45A0-F5FE-1E49-B078-95A0D47B2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8150" y="738545"/>
          <a:ext cx="2384032" cy="381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2323582" imgH="3723421" progId="MDLDrawOLE.MDLDrawObject.1">
                  <p:embed/>
                </p:oleObj>
              </mc:Choice>
              <mc:Fallback>
                <p:oleObj name="MDLDrawObject Class" r:id="rId7" imgW="2323582" imgH="3723421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0BB45A0-F5FE-1E49-B078-95A0D47B2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38150" y="738545"/>
                        <a:ext cx="2384032" cy="381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2C959BA-EA04-4F9E-830B-241887EAC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149681" y="4160837"/>
            <a:ext cx="1558487" cy="2670209"/>
          </a:xfrm>
          <a:prstGeom prst="rect">
            <a:avLst/>
          </a:prstGeom>
        </p:spPr>
      </p:pic>
      <p:pic>
        <p:nvPicPr>
          <p:cNvPr id="9" name="protg_anime">
            <a:hlinkClick r:id="" action="ppaction://media"/>
            <a:extLst>
              <a:ext uri="{FF2B5EF4-FFF2-40B4-BE49-F238E27FC236}">
                <a16:creationId xmlns:a16="http://schemas.microsoft.com/office/drawing/2014/main" id="{7C96B055-8155-DDFA-0089-213C7311CF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3690" y="693578"/>
            <a:ext cx="3388621" cy="25414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9178F-65E9-7510-6D47-431C85B3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8729-7244-4978-ABBA-6CD935FD05B0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7B215-F978-73DD-3091-5D060466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0ED61-07DB-752F-9EDB-A4C79F1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1FB09F2-42D8-4D7B-A1FD-DEE12308B932}"/>
              </a:ext>
            </a:extLst>
          </p:cNvPr>
          <p:cNvGrpSpPr/>
          <p:nvPr/>
        </p:nvGrpSpPr>
        <p:grpSpPr>
          <a:xfrm>
            <a:off x="4015468" y="3004768"/>
            <a:ext cx="6473825" cy="2039484"/>
            <a:chOff x="1066800" y="999323"/>
            <a:chExt cx="6473825" cy="2039484"/>
          </a:xfrm>
        </p:grpSpPr>
        <p:pic>
          <p:nvPicPr>
            <p:cNvPr id="114690" name="Picture 2" descr="Figure 4-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999323"/>
              <a:ext cx="6473825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2286000" y="1106269"/>
              <a:ext cx="17160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12372" y="1072530"/>
              <a:ext cx="11445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Removal of Heat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271CCA-6A1E-4243-8A7C-0C97CE09D4AC}"/>
              </a:ext>
            </a:extLst>
          </p:cNvPr>
          <p:cNvSpPr txBox="1"/>
          <p:nvPr/>
        </p:nvSpPr>
        <p:spPr>
          <a:xfrm>
            <a:off x="2377282" y="2688729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Protein Denaturation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33958-E3ED-4ACD-A3D3-40271F054D4A}"/>
              </a:ext>
            </a:extLst>
          </p:cNvPr>
          <p:cNvSpPr txBox="1"/>
          <p:nvPr/>
        </p:nvSpPr>
        <p:spPr>
          <a:xfrm>
            <a:off x="2301081" y="5271271"/>
            <a:ext cx="612798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Often, unfolded protein aggregate, which prevents refolding.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A64D6-2ADE-4360-B555-641372EF5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137" y="5314532"/>
            <a:ext cx="1849106" cy="1385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F3D702-E4C8-4FDB-8986-8414488B8526}"/>
              </a:ext>
            </a:extLst>
          </p:cNvPr>
          <p:cNvSpPr txBox="1"/>
          <p:nvPr/>
        </p:nvSpPr>
        <p:spPr>
          <a:xfrm>
            <a:off x="2711147" y="321612"/>
            <a:ext cx="27815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Protein Stability:</a:t>
            </a: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D8044E-BBDE-42A7-A549-79E40570B02C}"/>
              </a:ext>
            </a:extLst>
          </p:cNvPr>
          <p:cNvGrpSpPr/>
          <p:nvPr/>
        </p:nvGrpSpPr>
        <p:grpSpPr>
          <a:xfrm>
            <a:off x="3547876" y="654269"/>
            <a:ext cx="6372198" cy="1975330"/>
            <a:chOff x="1627794" y="379631"/>
            <a:chExt cx="6372198" cy="19753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2E2DD9-864C-4457-A672-A9B956F2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379631"/>
              <a:ext cx="2379662" cy="15864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44B58E-E1F9-4A82-AF53-E6774F816581}"/>
                </a:ext>
              </a:extLst>
            </p:cNvPr>
            <p:cNvSpPr txBox="1"/>
            <p:nvPr/>
          </p:nvSpPr>
          <p:spPr>
            <a:xfrm>
              <a:off x="3861240" y="1958222"/>
              <a:ext cx="885179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6B686-B72A-45BA-959C-06B88ED882BE}"/>
                </a:ext>
              </a:extLst>
            </p:cNvPr>
            <p:cNvSpPr txBox="1"/>
            <p:nvPr/>
          </p:nvSpPr>
          <p:spPr>
            <a:xfrm>
              <a:off x="5257800" y="1966072"/>
              <a:ext cx="1175322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2F159F-8635-4B1E-A5AD-60FD174A58A0}"/>
                </a:ext>
              </a:extLst>
            </p:cNvPr>
            <p:cNvSpPr txBox="1"/>
            <p:nvPr/>
          </p:nvSpPr>
          <p:spPr>
            <a:xfrm>
              <a:off x="1627794" y="802763"/>
              <a:ext cx="2243243" cy="98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890326-485B-4296-9050-A9B3F2F155EC}"/>
                </a:ext>
              </a:extLst>
            </p:cNvPr>
            <p:cNvSpPr txBox="1"/>
            <p:nvPr/>
          </p:nvSpPr>
          <p:spPr>
            <a:xfrm>
              <a:off x="6207514" y="1068495"/>
              <a:ext cx="1792478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CBECB-01FB-42D7-8B6C-EB19AEDF8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205" y="1088684"/>
            <a:ext cx="1751887" cy="11658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09BC8-EAEB-44BD-A59B-A6B72503C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53" y="1088683"/>
            <a:ext cx="2007563" cy="1131020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47398C5-6905-8528-F9E2-11D5DC22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76FB-F8A3-40C1-BDE4-41BF6FAE2F3B}" type="datetime1">
              <a:rPr lang="en-US" smtClean="0"/>
              <a:t>1/15/2025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CD9D34B-01ED-AF0D-042F-6F6E803A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68731C4-A31C-FDDB-9761-66BF2AAC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2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07D7A2-0D5C-77DC-7D3A-DC755167B3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681" y="0"/>
            <a:ext cx="8764588" cy="1216025"/>
          </a:xfrm>
        </p:spPr>
        <p:txBody>
          <a:bodyPr>
            <a:normAutofit/>
          </a:bodyPr>
          <a:lstStyle/>
          <a:p>
            <a:r>
              <a:rPr lang="en-US" sz="2982" dirty="0"/>
              <a:t>Unfolded Polypeptides Are Flexible – High Entropy stabilizes the Unfolded state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D6883B2-6D52-1215-6EBB-1CB127D6F9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"/>
          <a:stretch/>
        </p:blipFill>
        <p:spPr>
          <a:xfrm>
            <a:off x="6244328" y="4880756"/>
            <a:ext cx="5284788" cy="1636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2EF0C-316A-42D4-8E6D-C05F75B9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12" y="3146204"/>
            <a:ext cx="2376320" cy="15813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3F6165-9E37-43E0-AEB3-BE293351B34C}"/>
              </a:ext>
            </a:extLst>
          </p:cNvPr>
          <p:cNvGrpSpPr/>
          <p:nvPr/>
        </p:nvGrpSpPr>
        <p:grpSpPr>
          <a:xfrm>
            <a:off x="4150632" y="1057699"/>
            <a:ext cx="4187392" cy="2171997"/>
            <a:chOff x="1066800" y="999323"/>
            <a:chExt cx="3931920" cy="2039484"/>
          </a:xfrm>
        </p:grpSpPr>
        <p:pic>
          <p:nvPicPr>
            <p:cNvPr id="9" name="Picture 2" descr="Figure 4-07">
              <a:extLst>
                <a:ext uri="{FF2B5EF4-FFF2-40B4-BE49-F238E27FC236}">
                  <a16:creationId xmlns:a16="http://schemas.microsoft.com/office/drawing/2014/main" id="{98B75BF8-1B3C-446D-AB29-FDBA4E1A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-2" r="39264"/>
            <a:stretch/>
          </p:blipFill>
          <p:spPr bwMode="auto">
            <a:xfrm>
              <a:off x="1066800" y="999323"/>
              <a:ext cx="3931920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287DFC-31C3-4963-B5CC-C48ECDE94DDE}"/>
                </a:ext>
              </a:extLst>
            </p:cNvPr>
            <p:cNvSpPr txBox="1"/>
            <p:nvPr/>
          </p:nvSpPr>
          <p:spPr>
            <a:xfrm>
              <a:off x="2286000" y="1106269"/>
              <a:ext cx="1716087" cy="6797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9ED8B-A841-43D4-B46E-41779F214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83" y="3117059"/>
            <a:ext cx="2304689" cy="12984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E8961-47B4-3DAD-7D78-78ADC72C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4231E-49A4-4539-9759-36C46F402C9B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636108E-3919-11AF-FDAD-02A05D1D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6426E9-DE2E-98FF-218C-93EB5ADB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8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5425281" y="176868"/>
            <a:ext cx="1671677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Entropy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D024C4-7299-5EEC-E6B2-02A4239D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72" y="1299770"/>
            <a:ext cx="10696832" cy="36214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4B481-CB13-ED42-B38F-892015CC4FC0}"/>
              </a:ext>
            </a:extLst>
          </p:cNvPr>
          <p:cNvSpPr txBox="1"/>
          <p:nvPr/>
        </p:nvSpPr>
        <p:spPr>
          <a:xfrm>
            <a:off x="162302" y="891807"/>
            <a:ext cx="260199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Energy and Entropy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4B2D8-72D1-05DC-A057-E9D877AB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E2D0-815E-4E9F-9EFA-3884C9AAD31B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C209A-BFDF-8766-70EF-162A310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6864DD-ADD4-1B6A-DE99-F8CE10F9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7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676" y="980501"/>
            <a:ext cx="4903087" cy="436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7E8504-C78C-4B8E-AD99-6FD68051FDEC}"/>
              </a:ext>
            </a:extLst>
          </p:cNvPr>
          <p:cNvSpPr/>
          <p:nvPr/>
        </p:nvSpPr>
        <p:spPr>
          <a:xfrm>
            <a:off x="8270967" y="1069517"/>
            <a:ext cx="3859914" cy="344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Hydrogen bonds </a:t>
            </a:r>
            <a:r>
              <a:rPr lang="en-US" dirty="0">
                <a:latin typeface="Arial" panose="020B0604020202020204" pitchFamily="34" charset="0"/>
              </a:rPr>
              <a:t>form between hydrogen atoms and the carbonyl group in the peptide-bonded backbone – secondary structure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Hydrogen bonds are also found  between hydrogen and electronegative atoms in side chains (sidechain-sidechain)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Sidechains can form hydrogen bonds to the mainchain too.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629B-0FDB-4937-A467-4CC5CFB8954B}"/>
              </a:ext>
            </a:extLst>
          </p:cNvPr>
          <p:cNvSpPr txBox="1"/>
          <p:nvPr/>
        </p:nvSpPr>
        <p:spPr>
          <a:xfrm>
            <a:off x="3738320" y="3998983"/>
            <a:ext cx="138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</a:rPr>
              <a:t>ndy </a:t>
            </a:r>
            <a:r>
              <a:rPr lang="en-US" sz="1600" dirty="0">
                <a:latin typeface="Arial" panose="020B0604020202020204" pitchFamily="34" charset="0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D694E-3030-4CF7-99CD-D61DFBED8F8D}"/>
              </a:ext>
            </a:extLst>
          </p:cNvPr>
          <p:cNvSpPr txBox="1"/>
          <p:nvPr/>
        </p:nvSpPr>
        <p:spPr>
          <a:xfrm>
            <a:off x="5943795" y="3998983"/>
            <a:ext cx="1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3</a:t>
            </a:r>
            <a:r>
              <a:rPr lang="en-US" sz="1600" baseline="30000" dirty="0">
                <a:latin typeface="Arial" panose="020B0604020202020204" pitchFamily="34" charset="0"/>
              </a:rPr>
              <a:t>ry</a:t>
            </a:r>
            <a:r>
              <a:rPr lang="en-US" sz="1600" dirty="0">
                <a:latin typeface="Arial" panose="020B0604020202020204" pitchFamily="34" charset="0"/>
              </a:rPr>
              <a:t>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4068D4-76B8-4D72-8725-8E5623EB4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68" t="16867" r="38365"/>
          <a:stretch/>
        </p:blipFill>
        <p:spPr>
          <a:xfrm rot="20176765">
            <a:off x="2412829" y="4288828"/>
            <a:ext cx="706383" cy="22938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B4CA-FE22-43FF-ACB2-D41D206835F5}"/>
              </a:ext>
            </a:extLst>
          </p:cNvPr>
          <p:cNvSpPr txBox="1"/>
          <p:nvPr/>
        </p:nvSpPr>
        <p:spPr>
          <a:xfrm>
            <a:off x="2834482" y="331090"/>
            <a:ext cx="823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Hydrogen Bonding Stabilizes the Tertiary Structure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2204F2-12E2-418A-9B4C-DBF22B181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0883" y="5291170"/>
          <a:ext cx="2606675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762377" imgH="2647819" progId="MDLDrawOLE.MDLDrawObject.1">
                  <p:embed/>
                </p:oleObj>
              </mc:Choice>
              <mc:Fallback>
                <p:oleObj name="MDLDrawObject Class" r:id="rId5" imgW="4762377" imgH="2647819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2204F2-12E2-418A-9B4C-DBF22B18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0883" y="5291170"/>
                        <a:ext cx="2606675" cy="144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4ED254C-0F48-44DF-AA05-3BF39A037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880" y="5227666"/>
          <a:ext cx="2974607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5057510" imgH="2571356" progId="MDLDrawOLE.MDLDrawObject.1">
                  <p:embed/>
                </p:oleObj>
              </mc:Choice>
              <mc:Fallback>
                <p:oleObj name="MDLDrawObject Class" r:id="rId7" imgW="5057510" imgH="2571356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4ED254C-0F48-44DF-AA05-3BF39A037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37880" y="5227666"/>
                        <a:ext cx="2974607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B7298D-9529-A627-56BE-F657BBA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C671-A4FE-4148-9962-502E2EB16112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E5787D-5D68-BE1C-9138-F1EB6168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AE8970-A43C-C007-E2F0-784A3DAC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59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4-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53764" r="31928"/>
          <a:stretch/>
        </p:blipFill>
        <p:spPr bwMode="auto">
          <a:xfrm>
            <a:off x="1405440" y="4389927"/>
            <a:ext cx="2828819" cy="23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481" y="930794"/>
            <a:ext cx="4268775" cy="417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</a:rPr>
              <a:t>VdW</a:t>
            </a:r>
            <a:r>
              <a:rPr lang="en-US" dirty="0">
                <a:latin typeface="Arial" panose="020B0604020202020204" pitchFamily="34" charset="0"/>
              </a:rPr>
              <a:t> are weak electrostatic interactions between side chains due to temporary (fluctuating) charges.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Attractive from long distance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Distance at lowest energy is at the van der Waals radii of the atoms.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Optimized in the core of folded proteins by “knobs fitting into holes”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Strength proportional to contact area.</a:t>
            </a:r>
          </a:p>
          <a:p>
            <a:pPr>
              <a:spcBef>
                <a:spcPct val="15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4A239-372C-4874-AE5C-D1254B779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2" y="893497"/>
            <a:ext cx="2647339" cy="2587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BA563-E903-4A55-88A3-65A81E15B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87" y="3545830"/>
            <a:ext cx="3789139" cy="2652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F3F73-7E39-4360-844E-DF8A0740EED9}"/>
              </a:ext>
            </a:extLst>
          </p:cNvPr>
          <p:cNvSpPr txBox="1"/>
          <p:nvPr/>
        </p:nvSpPr>
        <p:spPr>
          <a:xfrm>
            <a:off x="2682084" y="305117"/>
            <a:ext cx="975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Van der Waals (</a:t>
            </a:r>
            <a:r>
              <a:rPr lang="en-US" sz="2800" dirty="0" err="1">
                <a:latin typeface="Arial" panose="020B0604020202020204" pitchFamily="34" charset="0"/>
              </a:rPr>
              <a:t>VdW</a:t>
            </a:r>
            <a:r>
              <a:rPr lang="en-US" sz="2800" dirty="0">
                <a:latin typeface="Arial" panose="020B0604020202020204" pitchFamily="34" charset="0"/>
              </a:rPr>
              <a:t>) interactions Stabilize the Folded State</a:t>
            </a:r>
          </a:p>
        </p:txBody>
      </p:sp>
      <p:pic>
        <p:nvPicPr>
          <p:cNvPr id="10" name="core">
            <a:hlinkClick r:id="" action="ppaction://media"/>
            <a:extLst>
              <a:ext uri="{FF2B5EF4-FFF2-40B4-BE49-F238E27FC236}">
                <a16:creationId xmlns:a16="http://schemas.microsoft.com/office/drawing/2014/main" id="{BFF07ECA-8DFD-45BC-9B8D-3861449C0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2129" y="1296434"/>
            <a:ext cx="3339728" cy="449879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6FA5D6-BF92-56DC-8CAE-16661936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4D9F-CF36-4D49-8270-FB39FB4D1EFF}" type="datetime1">
              <a:rPr lang="en-US" smtClean="0"/>
              <a:t>1/15/2025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C7EDC3-D99A-7CF4-3184-4AAEC986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5CA0EC-35B7-D3C8-E19D-996A8700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339685" y="5817580"/>
            <a:ext cx="9809996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sz="2052" b="1" dirty="0">
                <a:latin typeface="Arial" panose="020B0604020202020204" pitchFamily="34" charset="0"/>
              </a:rPr>
              <a:t>Hydrophobic interactions</a:t>
            </a:r>
            <a:r>
              <a:rPr lang="en-US" sz="2052" dirty="0">
                <a:latin typeface="Arial" panose="020B0604020202020204" pitchFamily="34" charset="0"/>
              </a:rPr>
              <a:t> within a folded protein increase stability of the folded protein by releasing the ordered water that surrounded exposed non-polar groups in the unfolded protein.  </a:t>
            </a:r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Folding increases the entropy of the water – favorable.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324604" y="92237"/>
            <a:ext cx="12568277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Hydrophobic Interactions are </a:t>
            </a:r>
            <a:r>
              <a:rPr lang="en-US" sz="2982" dirty="0">
                <a:solidFill>
                  <a:srgbClr val="C00000"/>
                </a:solidFill>
                <a:latin typeface="Arial" panose="020B0604020202020204" pitchFamily="34" charset="0"/>
              </a:rPr>
              <a:t>Critical</a:t>
            </a:r>
            <a:r>
              <a:rPr lang="en-US" sz="2982" dirty="0">
                <a:latin typeface="Arial" panose="020B0604020202020204" pitchFamily="34" charset="0"/>
              </a:rPr>
              <a:t> for Stabilizing the Folded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B9615-E553-375E-1898-4975BA88DF7A}"/>
              </a:ext>
            </a:extLst>
          </p:cNvPr>
          <p:cNvSpPr txBox="1"/>
          <p:nvPr/>
        </p:nvSpPr>
        <p:spPr>
          <a:xfrm>
            <a:off x="6568281" y="1335299"/>
            <a:ext cx="2652419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Ordered water hydrating a non-polar group</a:t>
            </a:r>
          </a:p>
        </p:txBody>
      </p:sp>
      <p:pic>
        <p:nvPicPr>
          <p:cNvPr id="12" name="butane">
            <a:hlinkClick r:id="" action="ppaction://media"/>
            <a:extLst>
              <a:ext uri="{FF2B5EF4-FFF2-40B4-BE49-F238E27FC236}">
                <a16:creationId xmlns:a16="http://schemas.microsoft.com/office/drawing/2014/main" id="{60604845-CF6A-5187-54F8-1348D5DFE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161" t="22323" r="27047" b="22316"/>
          <a:stretch/>
        </p:blipFill>
        <p:spPr>
          <a:xfrm>
            <a:off x="9299078" y="1133765"/>
            <a:ext cx="3234087" cy="264607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1AA715-A8C9-D5F1-16F2-AA9D25769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46081"/>
              </p:ext>
            </p:extLst>
          </p:nvPr>
        </p:nvGraphicFramePr>
        <p:xfrm>
          <a:off x="2169959" y="3197695"/>
          <a:ext cx="4588414" cy="24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114408" imgH="4904652" progId="MDLDrawOLE.MDLDrawObject.1">
                  <p:embed/>
                </p:oleObj>
              </mc:Choice>
              <mc:Fallback>
                <p:oleObj name="MDLDrawObject Class" r:id="rId6" imgW="9114408" imgH="4904652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01AA715-A8C9-D5F1-16F2-AA9D2576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9959" y="3197695"/>
                        <a:ext cx="4588414" cy="247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8D024C4-7299-5EEC-E6B2-02A4239D1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04" y="1377604"/>
            <a:ext cx="5183521" cy="1754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4B481-CB13-ED42-B38F-892015CC4FC0}"/>
              </a:ext>
            </a:extLst>
          </p:cNvPr>
          <p:cNvSpPr txBox="1"/>
          <p:nvPr/>
        </p:nvSpPr>
        <p:spPr>
          <a:xfrm>
            <a:off x="162302" y="891807"/>
            <a:ext cx="260199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Energy and Entropy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4B2D8-72D1-05DC-A057-E9D877AB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E2D0-815E-4E9F-9EFA-3884C9AAD31B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C209A-BFDF-8766-70EF-162A310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6864DD-ADD4-1B6A-DE99-F8CE10F9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1AC52DD-9ECB-457A-8635-B3EF8462D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7318842" y="862116"/>
            <a:ext cx="5129919" cy="2514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865388" y="1304111"/>
            <a:ext cx="4358481" cy="4525962"/>
          </a:xfrm>
        </p:spPr>
        <p:txBody>
          <a:bodyPr>
            <a:noAutofit/>
          </a:bodyPr>
          <a:lstStyle/>
          <a:p>
            <a:r>
              <a:rPr lang="en-US" sz="1800" dirty="0"/>
              <a:t>Some elements cannot form stable ions because it would involve the loss or gain of too many electrons. This includes C, N, and O – which are common in biological systems.</a:t>
            </a:r>
          </a:p>
          <a:p>
            <a:r>
              <a:rPr lang="en-US" sz="1800" dirty="0"/>
              <a:t>Unfilled electron orbitals on elements like C, N, and O allow for the formation of </a:t>
            </a:r>
            <a:r>
              <a:rPr lang="en-US" sz="1800" b="1" i="1" dirty="0">
                <a:solidFill>
                  <a:srgbClr val="FF0000"/>
                </a:solidFill>
              </a:rPr>
              <a:t>covalent bonds</a:t>
            </a:r>
            <a:r>
              <a:rPr lang="en-US" sz="1800" dirty="0"/>
              <a:t>, and atoms are most stable when each electron orbital is filled.</a:t>
            </a:r>
          </a:p>
          <a:p>
            <a:pPr lvl="1"/>
            <a:r>
              <a:rPr lang="en-US" sz="1800" dirty="0"/>
              <a:t>Each atom’s unpaired </a:t>
            </a:r>
            <a:r>
              <a:rPr lang="en-US" sz="1800" i="1" dirty="0">
                <a:solidFill>
                  <a:srgbClr val="C00000"/>
                </a:solidFill>
              </a:rPr>
              <a:t>valence</a:t>
            </a:r>
            <a:r>
              <a:rPr lang="en-US" sz="1800" dirty="0"/>
              <a:t> electrons are shared by both nuclei to fill their orbitals. </a:t>
            </a:r>
          </a:p>
          <a:p>
            <a:pPr lvl="1"/>
            <a:r>
              <a:rPr lang="en-US" sz="1800" dirty="0"/>
              <a:t>Substances held together by covalent bonds are called molecules</a:t>
            </a:r>
          </a:p>
        </p:txBody>
      </p:sp>
      <p:pic>
        <p:nvPicPr>
          <p:cNvPr id="4" name="Content Placeholder 3" descr="figure_02_06.jpg">
            <a:extLst>
              <a:ext uri="{FF2B5EF4-FFF2-40B4-BE49-F238E27FC236}">
                <a16:creationId xmlns:a16="http://schemas.microsoft.com/office/drawing/2014/main" id="{E6E59FA1-F0B7-4988-91D4-05920F05E6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0" r="45738" b="2537"/>
          <a:stretch/>
        </p:blipFill>
        <p:spPr>
          <a:xfrm>
            <a:off x="8625681" y="3460318"/>
            <a:ext cx="2872725" cy="2887133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6C2B61-2E75-6ECB-FC88-15DD0233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3515-14DD-4635-A64C-BCF7586BCBB8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6B3C333-AEE4-2537-5E4F-7E7593F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05E4BE2-E966-9EA6-706D-46D16B84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342081-5D6C-351F-4BEE-0881B302FD80}"/>
              </a:ext>
            </a:extLst>
          </p:cNvPr>
          <p:cNvGrpSpPr/>
          <p:nvPr/>
        </p:nvGrpSpPr>
        <p:grpSpPr>
          <a:xfrm>
            <a:off x="396081" y="3196407"/>
            <a:ext cx="1617980" cy="2065312"/>
            <a:chOff x="6447790" y="1342656"/>
            <a:chExt cx="1355090" cy="1729739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45B37FB2-9B6E-D7AE-4372-6070196ACCF4}"/>
                </a:ext>
              </a:extLst>
            </p:cNvPr>
            <p:cNvSpPr/>
            <p:nvPr/>
          </p:nvSpPr>
          <p:spPr>
            <a:xfrm>
              <a:off x="6447790" y="1391268"/>
              <a:ext cx="1312746" cy="16765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807D322C-98FD-C45A-D623-DA324331C851}"/>
                </a:ext>
              </a:extLst>
            </p:cNvPr>
            <p:cNvSpPr/>
            <p:nvPr/>
          </p:nvSpPr>
          <p:spPr>
            <a:xfrm>
              <a:off x="6447790" y="1342656"/>
              <a:ext cx="1355090" cy="1729739"/>
            </a:xfrm>
            <a:custGeom>
              <a:avLst/>
              <a:gdLst/>
              <a:ahLst/>
              <a:cxnLst/>
              <a:rect l="l" t="t" r="r" b="b"/>
              <a:pathLst>
                <a:path w="1355089" h="1729739">
                  <a:moveTo>
                    <a:pt x="0" y="1729739"/>
                  </a:moveTo>
                  <a:lnTo>
                    <a:pt x="1355089" y="1729739"/>
                  </a:lnTo>
                  <a:lnTo>
                    <a:pt x="1355089" y="0"/>
                  </a:lnTo>
                  <a:lnTo>
                    <a:pt x="0" y="0"/>
                  </a:lnTo>
                  <a:lnTo>
                    <a:pt x="0" y="172973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9C2F59-358C-7ED4-BA81-21DDC14E7E7C}"/>
              </a:ext>
            </a:extLst>
          </p:cNvPr>
          <p:cNvSpPr txBox="1"/>
          <p:nvPr/>
        </p:nvSpPr>
        <p:spPr>
          <a:xfrm>
            <a:off x="66764" y="1179260"/>
            <a:ext cx="2322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Elements like Li, Na, F, Cl, Mg, readily form ions to generate a complete outer shell.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C49BE-872E-9A50-E0C0-3C791F7D3C6F}"/>
              </a:ext>
            </a:extLst>
          </p:cNvPr>
          <p:cNvSpPr txBox="1"/>
          <p:nvPr/>
        </p:nvSpPr>
        <p:spPr>
          <a:xfrm>
            <a:off x="200186" y="5426674"/>
            <a:ext cx="2012923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Example:</a:t>
            </a:r>
          </a:p>
          <a:p>
            <a:pPr algn="l"/>
            <a:r>
              <a:rPr lang="en-US" dirty="0"/>
              <a:t>Li with 3 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D6FB5-59DA-8C54-9855-5B4CE9149C59}"/>
              </a:ext>
            </a:extLst>
          </p:cNvPr>
          <p:cNvSpPr txBox="1"/>
          <p:nvPr/>
        </p:nvSpPr>
        <p:spPr>
          <a:xfrm>
            <a:off x="926485" y="-3806"/>
            <a:ext cx="1112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Ions or Covalent Chemical Bonds – What’s an Element going to do?</a:t>
            </a:r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3B8722-2724-F8FE-421A-AA0681F44D90}"/>
              </a:ext>
            </a:extLst>
          </p:cNvPr>
          <p:cNvCxnSpPr/>
          <p:nvPr/>
        </p:nvCxnSpPr>
        <p:spPr>
          <a:xfrm>
            <a:off x="2682081" y="655637"/>
            <a:ext cx="0" cy="609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5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4-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9592" y="2190191"/>
            <a:ext cx="3852847" cy="20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rule\Desktop\butane_cage_anime.gif">
            <a:extLst>
              <a:ext uri="{FF2B5EF4-FFF2-40B4-BE49-F238E27FC236}">
                <a16:creationId xmlns:a16="http://schemas.microsoft.com/office/drawing/2014/main" id="{E78F6AFA-6E6B-41CC-9C49-58A8ECDDEB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0" y="566787"/>
            <a:ext cx="1844151" cy="2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20350-6CDE-4A54-BEBB-69CA6FA51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>
          <a:xfrm>
            <a:off x="338055" y="2307347"/>
            <a:ext cx="3651944" cy="4464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F1FF4-3C79-404A-AF5C-603A6E01D6E9}"/>
              </a:ext>
            </a:extLst>
          </p:cNvPr>
          <p:cNvSpPr txBox="1"/>
          <p:nvPr/>
        </p:nvSpPr>
        <p:spPr>
          <a:xfrm>
            <a:off x="8748289" y="3064359"/>
            <a:ext cx="391599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Which amino acid is most likely to be found in the core of a folded protein:</a:t>
            </a:r>
            <a:r>
              <a:rPr lang="en-US" dirty="0">
                <a:latin typeface="Arial" panose="020B0604020202020204" pitchFamily="34" charset="0"/>
              </a:rPr>
              <a:t>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616071" y="600403"/>
            <a:ext cx="9152610" cy="127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b="1" dirty="0">
                <a:latin typeface="Arial" panose="020B0604020202020204" pitchFamily="34" charset="0"/>
              </a:rPr>
              <a:t>Hydrophobic interactions</a:t>
            </a:r>
            <a:r>
              <a:rPr lang="en-US" dirty="0">
                <a:latin typeface="Arial" panose="020B0604020202020204" pitchFamily="34" charset="0"/>
              </a:rPr>
              <a:t> within a folded protein increase stability of surrounding water molecules by releasing the ordered water that surrounded exposed non-polar groups when the protein is unfolded,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increasing the entropy of the water – disorder is favorable.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2008CFD-43CD-4B79-9DB9-5A5A0A879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438849"/>
              </p:ext>
            </p:extLst>
          </p:nvPr>
        </p:nvGraphicFramePr>
        <p:xfrm>
          <a:off x="9227483" y="4742901"/>
          <a:ext cx="2693556" cy="102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3819636" imgH="1448063" progId="MDLDrawOLE.MDLDrawObject.1">
                  <p:embed/>
                </p:oleObj>
              </mc:Choice>
              <mc:Fallback>
                <p:oleObj name="MDLDrawObject Class" r:id="rId6" imgW="3819636" imgH="1448063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2008CFD-43CD-4B79-9DB9-5A5A0A879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27483" y="4742901"/>
                        <a:ext cx="2693556" cy="102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1081881" y="18603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Hydrophobic Interactions are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Critical</a:t>
            </a:r>
            <a:r>
              <a:rPr lang="en-US" sz="2800" dirty="0">
                <a:latin typeface="Arial" panose="020B0604020202020204" pitchFamily="34" charset="0"/>
              </a:rPr>
              <a:t> for Stabilizing Folded Proteins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80499-D8EF-17A4-CCF4-74025BB6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5B5C-C2DF-44B9-816C-C0192D5DB279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343EE-F0A4-CA06-6960-7A6E5DFA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E63533-82D0-84B6-FBB7-B28FFFC2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6EBE7-53DC-EF6F-584B-5118A7E67BD5}"/>
              </a:ext>
            </a:extLst>
          </p:cNvPr>
          <p:cNvSpPr txBox="1"/>
          <p:nvPr/>
        </p:nvSpPr>
        <p:spPr>
          <a:xfrm>
            <a:off x="8990845" y="4150509"/>
            <a:ext cx="3344110" cy="388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Valine                         Serine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3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"/>
          <a:stretch/>
        </p:blipFill>
        <p:spPr>
          <a:xfrm>
            <a:off x="2069351" y="1422785"/>
            <a:ext cx="5761722" cy="2280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8CF9C-75A6-4950-8022-4CBC24194EE8}"/>
              </a:ext>
            </a:extLst>
          </p:cNvPr>
          <p:cNvSpPr txBox="1"/>
          <p:nvPr/>
        </p:nvSpPr>
        <p:spPr>
          <a:xfrm>
            <a:off x="3512470" y="57143"/>
            <a:ext cx="8637208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Fold Depends on Amino Acid Sequence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E1961-1F26-4C3B-B6C3-581518942DAB}"/>
              </a:ext>
            </a:extLst>
          </p:cNvPr>
          <p:cNvSpPr txBox="1"/>
          <p:nvPr/>
        </p:nvSpPr>
        <p:spPr>
          <a:xfrm>
            <a:off x="7993375" y="2065017"/>
            <a:ext cx="2921437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A single change in the amino acid sequence can change the function of a protein, and often affecting how it folds.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588BEF-7962-4E49-9A2B-48FFCD06E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8534" y="4827595"/>
          <a:ext cx="4983473" cy="170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620119" imgH="1914722" progId="MDLDrawOLE.MDLDrawObject.1">
                  <p:embed/>
                </p:oleObj>
              </mc:Choice>
              <mc:Fallback>
                <p:oleObj name="MDLDrawObject Class" r:id="rId4" imgW="5620119" imgH="191472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B588BEF-7962-4E49-9A2B-48FFCD06EC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534" y="4827595"/>
                        <a:ext cx="4983473" cy="1702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3D2C84-0056-4F66-8B0F-0D2D400B51FA}"/>
              </a:ext>
            </a:extLst>
          </p:cNvPr>
          <p:cNvSpPr txBox="1"/>
          <p:nvPr/>
        </p:nvSpPr>
        <p:spPr>
          <a:xfrm>
            <a:off x="1866473" y="4190544"/>
            <a:ext cx="8637207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The </a:t>
            </a:r>
            <a:r>
              <a:rPr lang="en-US" sz="2130" i="1" dirty="0">
                <a:latin typeface="Arial" panose="020B0604020202020204" pitchFamily="34" charset="0"/>
              </a:rPr>
              <a:t>position</a:t>
            </a:r>
            <a:r>
              <a:rPr lang="en-US" sz="2130" dirty="0">
                <a:latin typeface="Arial" panose="020B0604020202020204" pitchFamily="34" charset="0"/>
              </a:rPr>
              <a:t> of non-polar residues (filled circles) mostly affects the final fold: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901AC-D3DF-40E7-92D8-E1F265066D60}"/>
              </a:ext>
            </a:extLst>
          </p:cNvPr>
          <p:cNvSpPr txBox="1"/>
          <p:nvPr/>
        </p:nvSpPr>
        <p:spPr>
          <a:xfrm>
            <a:off x="730359" y="868644"/>
            <a:ext cx="705821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Effect of mutations on protein folding – sickle cell anemia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DFAF2-2959-AA42-5722-98F6EEAA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5642-DB43-45E7-AF47-7BB09D66414F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1B241A-FE78-967A-3A08-B607C14B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EC33F4-B1EF-8286-E78F-228A8379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3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F59E35-1412-4A08-B796-F93D7A8DD281}"/>
              </a:ext>
            </a:extLst>
          </p:cNvPr>
          <p:cNvSpPr txBox="1"/>
          <p:nvPr/>
        </p:nvSpPr>
        <p:spPr>
          <a:xfrm flipH="1">
            <a:off x="777081" y="265994"/>
            <a:ext cx="1165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Disulfide Bonds Stabilize Some Proteins Outside the Cell (and body)</a:t>
            </a:r>
          </a:p>
        </p:txBody>
      </p:sp>
      <p:pic>
        <p:nvPicPr>
          <p:cNvPr id="7" name="trypsin">
            <a:hlinkClick r:id="" action="ppaction://media"/>
            <a:extLst>
              <a:ext uri="{FF2B5EF4-FFF2-40B4-BE49-F238E27FC236}">
                <a16:creationId xmlns:a16="http://schemas.microsoft.com/office/drawing/2014/main" id="{86E90723-9854-4F2E-823A-FDD715DAA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378" y="834405"/>
            <a:ext cx="3698240" cy="396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97663-CE7F-42C7-AE82-3D9EB4269EAA}"/>
              </a:ext>
            </a:extLst>
          </p:cNvPr>
          <p:cNvSpPr txBox="1"/>
          <p:nvPr/>
        </p:nvSpPr>
        <p:spPr>
          <a:xfrm>
            <a:off x="6870788" y="5202290"/>
            <a:ext cx="42672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Trypsin – a digestive enzyme produced in the pancreas, exported to the small intestine – disulfide bonds within a single chain.</a:t>
            </a:r>
          </a:p>
        </p:txBody>
      </p:sp>
      <p:pic>
        <p:nvPicPr>
          <p:cNvPr id="9" name="Picture 2" descr="Figure 4-26">
            <a:extLst>
              <a:ext uri="{FF2B5EF4-FFF2-40B4-BE49-F238E27FC236}">
                <a16:creationId xmlns:a16="http://schemas.microsoft.com/office/drawing/2014/main" id="{C8C38501-D748-4295-AA46-8C2EBE79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7403" y="1128343"/>
            <a:ext cx="4646967" cy="261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34B20-F99C-418E-9B42-E4A86D67A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0" t="11600" r="16400" b="14800"/>
          <a:stretch/>
        </p:blipFill>
        <p:spPr>
          <a:xfrm>
            <a:off x="2144811" y="3747343"/>
            <a:ext cx="2331435" cy="2615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82D21-211B-4962-8FD1-E56DD6615C11}"/>
              </a:ext>
            </a:extLst>
          </p:cNvPr>
          <p:cNvSpPr txBox="1"/>
          <p:nvPr/>
        </p:nvSpPr>
        <p:spPr>
          <a:xfrm>
            <a:off x="3979776" y="5620251"/>
            <a:ext cx="212901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Human Insulin – interchain disulfide bonds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F6258-7462-A5D6-4C8D-D7FB40E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BF870-93CC-42C6-94C1-4E5EFB137C9B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2F1DEA-6F78-51CE-5CE5-29251B8B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343170-B017-3C09-A8C5-C9C82999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25081" y="84395"/>
            <a:ext cx="61722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Quaternary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7265" y="1011285"/>
            <a:ext cx="7848600" cy="1133475"/>
          </a:xfrm>
        </p:spPr>
        <p:txBody>
          <a:bodyPr>
            <a:noAutofit/>
          </a:bodyPr>
          <a:lstStyle/>
          <a:p>
            <a:r>
              <a:rPr lang="en-US" sz="1800" dirty="0"/>
              <a:t>Combinations of polypeptide subunits (combinations of tertiary structures).</a:t>
            </a:r>
          </a:p>
          <a:p>
            <a:r>
              <a:rPr lang="en-US" sz="1800" dirty="0"/>
              <a:t>May be held together by covalent bonds (disulfide), but usually non-covalent interactions between amino acids on the different chains.</a:t>
            </a:r>
          </a:p>
          <a:p>
            <a:r>
              <a:rPr lang="en-US" sz="1800" dirty="0"/>
              <a:t>Proteins can be a dimer, a tetramer, etc.</a:t>
            </a:r>
          </a:p>
          <a:p>
            <a:r>
              <a:rPr lang="en-US" sz="1800" dirty="0"/>
              <a:t>If the chains are the same, called homo__________.  If chains are different, hetero_______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5ACE5-5FDE-4ECD-BCD6-150D0C3D894F}"/>
              </a:ext>
            </a:extLst>
          </p:cNvPr>
          <p:cNvSpPr txBox="1"/>
          <p:nvPr/>
        </p:nvSpPr>
        <p:spPr>
          <a:xfrm>
            <a:off x="5943676" y="3092790"/>
            <a:ext cx="4585118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Quaternary structure of hemoglobin (oxygen transport protein):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two α chains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two </a:t>
            </a:r>
            <a:r>
              <a:rPr lang="el-GR" dirty="0">
                <a:latin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</a:rPr>
              <a:t> chains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DD27-5880-405D-8BA2-1290F86AC72C}"/>
              </a:ext>
            </a:extLst>
          </p:cNvPr>
          <p:cNvSpPr txBox="1"/>
          <p:nvPr/>
        </p:nvSpPr>
        <p:spPr>
          <a:xfrm>
            <a:off x="5939323" y="4789944"/>
            <a:ext cx="6130523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Oxygen is carried on Fe</a:t>
            </a:r>
            <a:r>
              <a:rPr lang="en-US" baseline="30000" dirty="0">
                <a:latin typeface="Arial" panose="020B0604020202020204" pitchFamily="34" charset="0"/>
              </a:rPr>
              <a:t>2+ </a:t>
            </a:r>
            <a:r>
              <a:rPr lang="en-US" dirty="0">
                <a:latin typeface="Arial" panose="020B0604020202020204" pitchFamily="34" charset="0"/>
              </a:rPr>
              <a:t>within heme groups: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E5CBA-F7E4-4B5B-9BA2-6518C4D9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02" y="5357230"/>
            <a:ext cx="3129211" cy="1070190"/>
          </a:xfrm>
          <a:prstGeom prst="rect">
            <a:avLst/>
          </a:prstGeom>
        </p:spPr>
      </p:pic>
      <p:pic>
        <p:nvPicPr>
          <p:cNvPr id="11" name="hb">
            <a:hlinkClick r:id="" action="ppaction://media"/>
            <a:extLst>
              <a:ext uri="{FF2B5EF4-FFF2-40B4-BE49-F238E27FC236}">
                <a16:creationId xmlns:a16="http://schemas.microsoft.com/office/drawing/2014/main" id="{4F9ABF2D-E8F6-4C8D-89C5-C4F6C3B49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6158" y="3347877"/>
            <a:ext cx="3180041" cy="297354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BD07BE-940D-6108-FF1A-90D2E28D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C234C-7FB7-474B-B8BC-91819628F963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18EAB97-9D55-FBB6-B459-927D23696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74DA2F3-EDC2-D0E6-BE7D-38A26B4E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9ABD2E-4ED2-4876-955E-24B9C5130073}"/>
              </a:ext>
            </a:extLst>
          </p:cNvPr>
          <p:cNvSpPr txBox="1"/>
          <p:nvPr/>
        </p:nvSpPr>
        <p:spPr>
          <a:xfrm>
            <a:off x="9540082" y="1514217"/>
            <a:ext cx="1024639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47623-8107-413D-9668-E6F45A64B570}"/>
              </a:ext>
            </a:extLst>
          </p:cNvPr>
          <p:cNvSpPr txBox="1"/>
          <p:nvPr/>
        </p:nvSpPr>
        <p:spPr>
          <a:xfrm>
            <a:off x="2212791" y="2526955"/>
            <a:ext cx="1922837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 = ligand that binds to an antibody.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31772-7A31-48A7-BE26-530D2310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19" y="1683101"/>
            <a:ext cx="4654477" cy="37193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A26DB5-150F-46B1-80EB-5D9DBF7DB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12" y="1087216"/>
            <a:ext cx="1443267" cy="1443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8F9765-AA55-4EDF-8284-A13B714AF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38" y="1209484"/>
            <a:ext cx="1535365" cy="15353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7B4F5C-1E84-4244-9B45-E0338A8693B1}"/>
              </a:ext>
            </a:extLst>
          </p:cNvPr>
          <p:cNvSpPr txBox="1"/>
          <p:nvPr/>
        </p:nvSpPr>
        <p:spPr>
          <a:xfrm>
            <a:off x="3079236" y="1582738"/>
            <a:ext cx="1024639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E5800F-788F-45D3-B5D5-72CEC4174F63}"/>
              </a:ext>
            </a:extLst>
          </p:cNvPr>
          <p:cNvSpPr/>
          <p:nvPr/>
        </p:nvSpPr>
        <p:spPr>
          <a:xfrm>
            <a:off x="630169" y="139173"/>
            <a:ext cx="12110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Antibodies – Produced by the Adaptive Immune system to Fight Pathogens.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3C1B9E-7178-4F85-96A7-641B5C1DCF13}"/>
              </a:ext>
            </a:extLst>
          </p:cNvPr>
          <p:cNvSpPr/>
          <p:nvPr/>
        </p:nvSpPr>
        <p:spPr>
          <a:xfrm>
            <a:off x="2098163" y="5501784"/>
            <a:ext cx="8508718" cy="127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Properties of Antibodies: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4 chains – two identical light (200 aa), two identical heavy (400 aa).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Bind two identical antigens (pathogens, toxins)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Chains crosslinked with disulfide bonds, increasing stability.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77AC97-54C2-81D8-6BD3-C7647107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7456-207A-4A41-9CA5-FA146EE7A38A}" type="datetime1">
              <a:rPr lang="en-US" smtClean="0"/>
              <a:t>1/15/2025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4F4C71-E81D-ADF3-8D63-CFE99F42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9739A1-2624-0EC8-4EA3-7928760C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59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gure 4-06">
            <a:extLst>
              <a:ext uri="{FF2B5EF4-FFF2-40B4-BE49-F238E27FC236}">
                <a16:creationId xmlns:a16="http://schemas.microsoft.com/office/drawing/2014/main" id="{3CB96346-294D-4ED3-8110-D17967B62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8298"/>
          <a:stretch/>
        </p:blipFill>
        <p:spPr bwMode="auto">
          <a:xfrm>
            <a:off x="6024404" y="1999467"/>
            <a:ext cx="2036484" cy="13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79986E-325A-4371-BB28-FE0F6818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887" y="2009157"/>
            <a:ext cx="1054963" cy="702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7E226E-494A-4148-AA8A-BD2EF913C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052" y="2105136"/>
            <a:ext cx="871592" cy="491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6654800" cy="885825"/>
          </a:xfrm>
        </p:spPr>
        <p:txBody>
          <a:bodyPr>
            <a:noAutofit/>
          </a:bodyPr>
          <a:lstStyle/>
          <a:p>
            <a:pPr algn="l"/>
            <a:r>
              <a:rPr lang="en-US" sz="2982" dirty="0"/>
              <a:t>Summary - Interactions that Stabilize Folded Proteins.</a:t>
            </a:r>
          </a:p>
        </p:txBody>
      </p:sp>
      <p:sp>
        <p:nvSpPr>
          <p:cNvPr id="290819" name="Content Placeholder 2"/>
          <p:cNvSpPr>
            <a:spLocks noGrp="1"/>
          </p:cNvSpPr>
          <p:nvPr>
            <p:ph idx="4294967295"/>
          </p:nvPr>
        </p:nvSpPr>
        <p:spPr>
          <a:xfrm>
            <a:off x="37030" y="1227931"/>
            <a:ext cx="5549900" cy="4819650"/>
          </a:xfrm>
        </p:spPr>
        <p:txBody>
          <a:bodyPr>
            <a:noAutofit/>
          </a:bodyPr>
          <a:lstStyle/>
          <a:p>
            <a:pPr>
              <a:spcBef>
                <a:spcPct val="15000"/>
              </a:spcBef>
            </a:pPr>
            <a:r>
              <a:rPr lang="en-US" sz="1917" b="1" dirty="0"/>
              <a:t>Hydrogen bonds </a:t>
            </a:r>
            <a:r>
              <a:rPr lang="en-US" sz="1917" dirty="0"/>
              <a:t>form between hydrogen atoms (NH) and the carbonyl group in the peptide backbone (mainchain), and between and donors and acceptors on sidechains.</a:t>
            </a:r>
            <a:r>
              <a:rPr lang="en-US" sz="1917" i="1" dirty="0">
                <a:solidFill>
                  <a:srgbClr val="C00000"/>
                </a:solidFill>
              </a:rPr>
              <a:t> Mainchain-mainchain H-bonds are responsible for secondary structures.  </a:t>
            </a:r>
          </a:p>
          <a:p>
            <a:pPr>
              <a:spcBef>
                <a:spcPct val="15000"/>
              </a:spcBef>
            </a:pPr>
            <a:r>
              <a:rPr lang="en-US" sz="1917" b="1" dirty="0"/>
              <a:t>Hydrophobic interactions</a:t>
            </a:r>
            <a:r>
              <a:rPr lang="en-US" sz="1917" dirty="0"/>
              <a:t> within a protein increase stability of the folded state by </a:t>
            </a:r>
            <a:r>
              <a:rPr lang="en-US" sz="1917" i="1" dirty="0">
                <a:solidFill>
                  <a:srgbClr val="C00000"/>
                </a:solidFill>
              </a:rPr>
              <a:t>increasing entropy due to the release of water that was ordered by  the exposed non-polar groups in the unfolded protein.</a:t>
            </a:r>
          </a:p>
          <a:p>
            <a:pPr>
              <a:spcBef>
                <a:spcPct val="15000"/>
              </a:spcBef>
            </a:pPr>
            <a:r>
              <a:rPr lang="en-US" sz="1917" b="1" dirty="0"/>
              <a:t>van der Waals interactions </a:t>
            </a:r>
            <a:r>
              <a:rPr lang="en-US" sz="1917" dirty="0"/>
              <a:t>are </a:t>
            </a:r>
            <a:r>
              <a:rPr lang="en-US" sz="1917" i="1" dirty="0">
                <a:solidFill>
                  <a:srgbClr val="C00000"/>
                </a:solidFill>
              </a:rPr>
              <a:t>optimized in the well packed core of the protein</a:t>
            </a:r>
            <a:r>
              <a:rPr lang="en-US" sz="1917" dirty="0"/>
              <a:t>. </a:t>
            </a:r>
          </a:p>
          <a:p>
            <a:pPr>
              <a:spcBef>
                <a:spcPct val="15000"/>
              </a:spcBef>
            </a:pPr>
            <a:endParaRPr lang="en-US" sz="1917" dirty="0"/>
          </a:p>
          <a:p>
            <a:pPr>
              <a:spcBef>
                <a:spcPct val="15000"/>
              </a:spcBef>
            </a:pPr>
            <a:r>
              <a:rPr lang="en-US" sz="1917" b="1" dirty="0"/>
              <a:t>Covalent disulfide bonds </a:t>
            </a:r>
            <a:r>
              <a:rPr lang="en-US" sz="1917" dirty="0"/>
              <a:t>form </a:t>
            </a:r>
            <a:r>
              <a:rPr lang="en-US" sz="1917" dirty="0">
                <a:solidFill>
                  <a:srgbClr val="C00000"/>
                </a:solidFill>
              </a:rPr>
              <a:t>between sulfur-containing cysteine </a:t>
            </a:r>
            <a:r>
              <a:rPr lang="en-US" sz="1917" dirty="0"/>
              <a:t>residues </a:t>
            </a:r>
            <a:r>
              <a:rPr lang="en-US" sz="1917" dirty="0">
                <a:solidFill>
                  <a:srgbClr val="C00000"/>
                </a:solidFill>
              </a:rPr>
              <a:t>stabilizing them </a:t>
            </a:r>
            <a:r>
              <a:rPr lang="en-US" sz="1917" dirty="0"/>
              <a:t>(usually only exported, secreted proteins)</a:t>
            </a:r>
            <a:r>
              <a:rPr lang="en-US" sz="1917" dirty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ct val="15000"/>
              </a:spcBef>
            </a:pPr>
            <a:endParaRPr lang="en-US" sz="1917" dirty="0"/>
          </a:p>
        </p:txBody>
      </p:sp>
      <p:pic>
        <p:nvPicPr>
          <p:cNvPr id="4" name="Picture 2" descr="Figure 4-26">
            <a:extLst>
              <a:ext uri="{FF2B5EF4-FFF2-40B4-BE49-F238E27FC236}">
                <a16:creationId xmlns:a16="http://schemas.microsoft.com/office/drawing/2014/main" id="{943B083C-195C-4344-9CB0-63B1BA49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5921" y="5673573"/>
            <a:ext cx="2371267" cy="13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Figure 4-04">
            <a:extLst>
              <a:ext uri="{FF2B5EF4-FFF2-40B4-BE49-F238E27FC236}">
                <a16:creationId xmlns:a16="http://schemas.microsoft.com/office/drawing/2014/main" id="{ED0B54E0-CEF0-4633-9F99-B8452FD0F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67098" r="31928"/>
          <a:stretch/>
        </p:blipFill>
        <p:spPr bwMode="auto">
          <a:xfrm>
            <a:off x="6191957" y="4694265"/>
            <a:ext cx="1873833" cy="112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C3C954-FFD2-4474-8FA3-601847E82A29}"/>
              </a:ext>
            </a:extLst>
          </p:cNvPr>
          <p:cNvGrpSpPr/>
          <p:nvPr/>
        </p:nvGrpSpPr>
        <p:grpSpPr>
          <a:xfrm>
            <a:off x="6415410" y="492368"/>
            <a:ext cx="4945731" cy="1540479"/>
            <a:chOff x="2187516" y="480342"/>
            <a:chExt cx="3753991" cy="11692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EB34E0-4D8C-4A8F-A318-208784EB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8098" y="480342"/>
              <a:ext cx="1387583" cy="9250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EDD0DD-C940-4B98-922C-0200965FC166}"/>
                </a:ext>
              </a:extLst>
            </p:cNvPr>
            <p:cNvSpPr txBox="1"/>
            <p:nvPr/>
          </p:nvSpPr>
          <p:spPr>
            <a:xfrm>
              <a:off x="3737976" y="1400820"/>
              <a:ext cx="551426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ADB1D-2D77-493F-8FDA-2F44D33FB2DD}"/>
                </a:ext>
              </a:extLst>
            </p:cNvPr>
            <p:cNvSpPr txBox="1"/>
            <p:nvPr/>
          </p:nvSpPr>
          <p:spPr>
            <a:xfrm>
              <a:off x="4552311" y="1405397"/>
              <a:ext cx="719335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5C822D-9FD9-4E1E-80BD-6191E4DC63DF}"/>
                </a:ext>
              </a:extLst>
            </p:cNvPr>
            <p:cNvSpPr txBox="1"/>
            <p:nvPr/>
          </p:nvSpPr>
          <p:spPr>
            <a:xfrm>
              <a:off x="2187516" y="705032"/>
              <a:ext cx="1520582" cy="66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ED4FF-C815-4EA0-A1DD-29E927F9C2A9}"/>
                </a:ext>
              </a:extLst>
            </p:cNvPr>
            <p:cNvSpPr txBox="1"/>
            <p:nvPr/>
          </p:nvSpPr>
          <p:spPr>
            <a:xfrm>
              <a:off x="5088009" y="779436"/>
              <a:ext cx="853498" cy="46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AEEE88-B5ED-A283-E47E-21AC0B435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2550" y="2870301"/>
          <a:ext cx="2147286" cy="250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4199730" imgH="4904652" progId="MDLDrawOLE.MDLDrawObject.1">
                  <p:embed/>
                </p:oleObj>
              </mc:Choice>
              <mc:Fallback>
                <p:oleObj name="MDLDrawObject Class" r:id="rId9" imgW="4199730" imgH="490465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AEEE88-B5ED-A283-E47E-21AC0B435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52550" y="2870301"/>
                        <a:ext cx="2147286" cy="250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72A4973-F345-AF25-6BDE-E8DD5801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1CF5-0D58-4935-9F52-449507BDAD6A}" type="datetime1">
              <a:rPr lang="en-US" smtClean="0"/>
              <a:t>1/15/2025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88CC1D8-C904-3A26-B6F9-BD890F0A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3BFDE18-C3CA-9E86-AA7E-2ACAD58D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677" y="689852"/>
            <a:ext cx="5806281" cy="1216025"/>
          </a:xfrm>
        </p:spPr>
        <p:txBody>
          <a:bodyPr>
            <a:normAutofit/>
          </a:bodyPr>
          <a:lstStyle/>
          <a:p>
            <a:pPr algn="l"/>
            <a:r>
              <a:rPr lang="en-US" sz="2130" dirty="0"/>
              <a:t>Prions are improperly folded proteins that cause neurodegenerative diseases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/>
        </p:blipFill>
        <p:spPr>
          <a:xfrm>
            <a:off x="232076" y="2040630"/>
            <a:ext cx="3565525" cy="30702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E0C0F-C3C3-4459-8C9C-65A39882C2D5}"/>
              </a:ext>
            </a:extLst>
          </p:cNvPr>
          <p:cNvSpPr txBox="1"/>
          <p:nvPr/>
        </p:nvSpPr>
        <p:spPr>
          <a:xfrm>
            <a:off x="2191077" y="214144"/>
            <a:ext cx="8439706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What happens when proteins don’t fold properly?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926A8-38A0-4FF6-A2FE-9BCAD8A8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7651" r="4372" b="5365"/>
          <a:stretch/>
        </p:blipFill>
        <p:spPr>
          <a:xfrm>
            <a:off x="5923139" y="1348583"/>
            <a:ext cx="3255090" cy="2272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A7B90-8C75-4C76-A736-00B12B270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50" y="3829462"/>
            <a:ext cx="2312804" cy="2241797"/>
          </a:xfrm>
          <a:prstGeom prst="rect">
            <a:avLst/>
          </a:prstGeom>
        </p:spPr>
      </p:pic>
      <p:pic>
        <p:nvPicPr>
          <p:cNvPr id="11" name="Picture 2" descr="Figure 4-07">
            <a:extLst>
              <a:ext uri="{FF2B5EF4-FFF2-40B4-BE49-F238E27FC236}">
                <a16:creationId xmlns:a16="http://schemas.microsoft.com/office/drawing/2014/main" id="{3F0D9BC6-767C-31DE-B07D-3C5469E28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4555" r="39264" b="24108"/>
          <a:stretch/>
        </p:blipFill>
        <p:spPr bwMode="auto">
          <a:xfrm>
            <a:off x="927063" y="4575376"/>
            <a:ext cx="823818" cy="121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2FC567-FAC4-E3F1-C4AC-51A6890B2441}"/>
              </a:ext>
            </a:extLst>
          </p:cNvPr>
          <p:cNvSpPr txBox="1"/>
          <p:nvPr/>
        </p:nvSpPr>
        <p:spPr>
          <a:xfrm>
            <a:off x="9769489" y="3364562"/>
            <a:ext cx="2550312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Unfolded protein response (UPR):</a:t>
            </a:r>
          </a:p>
          <a:p>
            <a:r>
              <a:rPr lang="en-US" sz="2052" dirty="0">
                <a:latin typeface="Arial" panose="020B0604020202020204" pitchFamily="34" charset="0"/>
              </a:rPr>
              <a:t>The presence of unfolded proteins can trigger the UPR, which can turn off protein synthesis in the cell, leading to cell death.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098C8A-BFE1-3397-091B-888527A784B9}"/>
              </a:ext>
            </a:extLst>
          </p:cNvPr>
          <p:cNvCxnSpPr>
            <a:cxnSpLocks/>
          </p:cNvCxnSpPr>
          <p:nvPr/>
        </p:nvCxnSpPr>
        <p:spPr>
          <a:xfrm flipV="1">
            <a:off x="1635677" y="3490999"/>
            <a:ext cx="392702" cy="1140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D5417-2DBE-F6F6-8D4B-80B4F542CE3F}"/>
              </a:ext>
            </a:extLst>
          </p:cNvPr>
          <p:cNvCxnSpPr/>
          <p:nvPr/>
        </p:nvCxnSpPr>
        <p:spPr>
          <a:xfrm flipV="1">
            <a:off x="2014839" y="4960416"/>
            <a:ext cx="764775" cy="24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A40288-7D6D-689C-3CE2-C498873D4C6F}"/>
              </a:ext>
            </a:extLst>
          </p:cNvPr>
          <p:cNvSpPr txBox="1"/>
          <p:nvPr/>
        </p:nvSpPr>
        <p:spPr>
          <a:xfrm>
            <a:off x="2690259" y="5259312"/>
            <a:ext cx="2109213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Both forms are almost equally stable.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3539D-5CA1-010D-F356-D90E7C9C0EFD}"/>
              </a:ext>
            </a:extLst>
          </p:cNvPr>
          <p:cNvSpPr txBox="1"/>
          <p:nvPr/>
        </p:nvSpPr>
        <p:spPr>
          <a:xfrm>
            <a:off x="955080" y="5757733"/>
            <a:ext cx="123623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Unfolded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8CA770-A0AD-D53C-9926-F00D72360050}"/>
              </a:ext>
            </a:extLst>
          </p:cNvPr>
          <p:cNvSpPr txBox="1"/>
          <p:nvPr/>
        </p:nvSpPr>
        <p:spPr>
          <a:xfrm>
            <a:off x="81151" y="2199067"/>
            <a:ext cx="1136114" cy="408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45042C-6015-B8EC-AE72-84F9782388FE}"/>
              </a:ext>
            </a:extLst>
          </p:cNvPr>
          <p:cNvSpPr txBox="1"/>
          <p:nvPr/>
        </p:nvSpPr>
        <p:spPr>
          <a:xfrm>
            <a:off x="3751938" y="3707072"/>
            <a:ext cx="143210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Misfolded prion protein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BEF72-8359-E2CE-84E9-F44FA63F009D}"/>
              </a:ext>
            </a:extLst>
          </p:cNvPr>
          <p:cNvSpPr/>
          <p:nvPr/>
        </p:nvSpPr>
        <p:spPr>
          <a:xfrm>
            <a:off x="1332098" y="4094446"/>
            <a:ext cx="858979" cy="27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A58F8E-53DB-142B-DE1C-3592A8385390}"/>
              </a:ext>
            </a:extLst>
          </p:cNvPr>
          <p:cNvSpPr txBox="1"/>
          <p:nvPr/>
        </p:nvSpPr>
        <p:spPr>
          <a:xfrm>
            <a:off x="5478628" y="6300032"/>
            <a:ext cx="3826689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What is the effect on the brain?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FD06D2-C5F2-A0D7-ADF4-57A70091E522}"/>
              </a:ext>
            </a:extLst>
          </p:cNvPr>
          <p:cNvSpPr txBox="1"/>
          <p:nvPr/>
        </p:nvSpPr>
        <p:spPr>
          <a:xfrm>
            <a:off x="9494669" y="6427861"/>
            <a:ext cx="333937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Why do the brain cells die?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6FBAB0B-D4E0-B7A8-2349-3AD2F77B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12D6-C7A3-4A69-AB68-67DF257F550D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0441812-0024-86A0-F976-992846B8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796366-5929-2167-AC5E-BC38167A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6281" y="1112837"/>
            <a:ext cx="9296400" cy="5029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Primary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describe the mechanism of peptide bond formation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draw structure of peptides.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identify amino terminus and give the sequence of amino acids, N -&gt; 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Secondary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Identify helical and sheet secondary structures,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know that they are stabilized by </a:t>
            </a:r>
            <a:r>
              <a:rPr lang="en-US" sz="1800" b="1" dirty="0"/>
              <a:t>mainchain</a:t>
            </a:r>
            <a:r>
              <a:rPr lang="en-US" sz="1800" dirty="0"/>
              <a:t> hydrogen bonds between N-H and O=C.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Location of H-bonds and sidechains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Tertiary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describe and identify role of the following in stabilizing the folded state.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H-bonds,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van der Waals,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hydrophobic effect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predict, based on sidechain, which amino acids are found in the core of the protein and which are found on the surface.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Quaternary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Multiple chains, stabilized by non-covalent and covalent (disulfide bonds) interactions.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F6A81-6B5E-40E8-9E96-65529F3B00BC}"/>
              </a:ext>
            </a:extLst>
          </p:cNvPr>
          <p:cNvSpPr txBox="1"/>
          <p:nvPr/>
        </p:nvSpPr>
        <p:spPr>
          <a:xfrm>
            <a:off x="2758281" y="198437"/>
            <a:ext cx="7598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Protein Structure - Summary and Expectations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30C196-1C04-6847-85D5-20E2B67F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BCF69-17A2-4C6A-B7E3-7D80813ACA30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311589-33B3-7669-0075-40E314FE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266EA3-1B90-DEA9-11CD-EB6552E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0E381EC-AFD2-4ED4-A1D3-6B5B8A8A9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838356" y="1102566"/>
            <a:ext cx="4407025" cy="2448702"/>
          </a:xfrm>
          <a:prstGeom prst="rect">
            <a:avLst/>
          </a:prstGeom>
        </p:spPr>
      </p:pic>
      <p:pic>
        <p:nvPicPr>
          <p:cNvPr id="5" name="Content Placeholder 4" descr="Figure 4-28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/>
          <a:stretch/>
        </p:blipFill>
        <p:spPr bwMode="auto">
          <a:xfrm>
            <a:off x="7381762" y="3222967"/>
            <a:ext cx="558482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122" y="128772"/>
            <a:ext cx="6492081" cy="842963"/>
          </a:xfrm>
        </p:spPr>
        <p:txBody>
          <a:bodyPr>
            <a:noAutofit/>
          </a:bodyPr>
          <a:lstStyle/>
          <a:p>
            <a:pPr algn="l"/>
            <a:r>
              <a:rPr lang="en-US" sz="2556" b="1" dirty="0"/>
              <a:t>Ligand Binding: </a:t>
            </a:r>
            <a:r>
              <a:rPr lang="en-US" sz="2556" dirty="0"/>
              <a:t>Most Proteins Bind to Other Molecules in Biological Interactions: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13B1A7-5083-43E6-B3F3-D660BAA6A1E8}"/>
              </a:ext>
            </a:extLst>
          </p:cNvPr>
          <p:cNvCxnSpPr>
            <a:cxnSpLocks/>
          </p:cNvCxnSpPr>
          <p:nvPr/>
        </p:nvCxnSpPr>
        <p:spPr>
          <a:xfrm flipV="1">
            <a:off x="6708484" y="4991685"/>
            <a:ext cx="2596833" cy="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481" y="4604076"/>
            <a:ext cx="3786399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52" b="1" dirty="0">
                <a:solidFill>
                  <a:srgbClr val="C00000"/>
                </a:solidFill>
                <a:latin typeface="Arial" panose="020B0604020202020204" pitchFamily="34" charset="0"/>
              </a:rPr>
              <a:t>Binding site </a:t>
            </a:r>
            <a:r>
              <a:rPr lang="en-US" sz="2052" dirty="0">
                <a:latin typeface="Arial" panose="020B0604020202020204" pitchFamily="34" charset="0"/>
              </a:rPr>
              <a:t>allow a protein to interact with specific </a:t>
            </a:r>
            <a:r>
              <a:rPr lang="en-US" sz="2052" b="1" dirty="0">
                <a:latin typeface="Arial" panose="020B0604020202020204" pitchFamily="34" charset="0"/>
              </a:rPr>
              <a:t>ligands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64558-F5A6-4494-B5A7-E05BBCFAE138}"/>
              </a:ext>
            </a:extLst>
          </p:cNvPr>
          <p:cNvSpPr txBox="1"/>
          <p:nvPr/>
        </p:nvSpPr>
        <p:spPr>
          <a:xfrm>
            <a:off x="337859" y="5539603"/>
            <a:ext cx="394049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Binding site is generated by the </a:t>
            </a:r>
            <a:r>
              <a:rPr lang="en-US" sz="2052" b="1" dirty="0">
                <a:latin typeface="Arial" panose="020B0604020202020204" pitchFamily="34" charset="0"/>
              </a:rPr>
              <a:t>folded</a:t>
            </a:r>
            <a:r>
              <a:rPr lang="en-US" sz="2052" dirty="0">
                <a:latin typeface="Arial" panose="020B0604020202020204" pitchFamily="34" charset="0"/>
              </a:rPr>
              <a:t> form of the protein.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A7952-75BA-46FF-8185-289ED1E0A8F1}"/>
              </a:ext>
            </a:extLst>
          </p:cNvPr>
          <p:cNvSpPr txBox="1"/>
          <p:nvPr/>
        </p:nvSpPr>
        <p:spPr>
          <a:xfrm>
            <a:off x="7142783" y="57720"/>
            <a:ext cx="3659183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The bound ligand can be stabilized by any and all  of: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432BE-0B68-421F-8D95-B8DB3A2FD5CE}"/>
              </a:ext>
            </a:extLst>
          </p:cNvPr>
          <p:cNvSpPr txBox="1"/>
          <p:nvPr/>
        </p:nvSpPr>
        <p:spPr>
          <a:xfrm>
            <a:off x="324196" y="3468615"/>
            <a:ext cx="4544867" cy="1039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52" b="1" dirty="0">
                <a:solidFill>
                  <a:srgbClr val="C00000"/>
                </a:solidFill>
                <a:latin typeface="Arial" panose="020B0604020202020204" pitchFamily="34" charset="0"/>
              </a:rPr>
              <a:t>Ligand</a:t>
            </a:r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en-US" sz="2052" dirty="0">
                <a:latin typeface="Arial" panose="020B0604020202020204" pitchFamily="34" charset="0"/>
              </a:rPr>
              <a:t>Something that binds to a protein, usually small molecules (e.g. </a:t>
            </a:r>
            <a:r>
              <a:rPr lang="en-US" sz="2052" dirty="0" err="1">
                <a:latin typeface="Arial" panose="020B0604020202020204" pitchFamily="34" charset="0"/>
              </a:rPr>
              <a:t>cyclicAMP</a:t>
            </a:r>
            <a:r>
              <a:rPr lang="en-US" sz="2052" dirty="0">
                <a:latin typeface="Arial" panose="020B0604020202020204" pitchFamily="34" charset="0"/>
              </a:rPr>
              <a:t>, cAMP).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2FD7E1-032F-4A82-B24E-C375FD96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5" y="3930843"/>
            <a:ext cx="2393455" cy="17752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C333B6-1342-4DD2-B6B4-4279202229DA}"/>
              </a:ext>
            </a:extLst>
          </p:cNvPr>
          <p:cNvSpPr txBox="1"/>
          <p:nvPr/>
        </p:nvSpPr>
        <p:spPr>
          <a:xfrm>
            <a:off x="5218321" y="4081852"/>
            <a:ext cx="768159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cAMP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D76F248-910D-4B18-B933-E50CA8A8D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056017"/>
              </p:ext>
            </p:extLst>
          </p:nvPr>
        </p:nvGraphicFramePr>
        <p:xfrm>
          <a:off x="7254081" y="781636"/>
          <a:ext cx="5583960" cy="24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330">
                  <a:extLst>
                    <a:ext uri="{9D8B030D-6E8A-4147-A177-3AD203B41FA5}">
                      <a16:colId xmlns:a16="http://schemas.microsoft.com/office/drawing/2014/main" val="1829043527"/>
                    </a:ext>
                  </a:extLst>
                </a:gridCol>
                <a:gridCol w="3369630">
                  <a:extLst>
                    <a:ext uri="{9D8B030D-6E8A-4147-A177-3AD203B41FA5}">
                      <a16:colId xmlns:a16="http://schemas.microsoft.com/office/drawing/2014/main" val="8816739"/>
                    </a:ext>
                  </a:extLst>
                </a:gridCol>
              </a:tblGrid>
              <a:tr h="51959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Which stabilize cAMP Binding?</a:t>
                      </a: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2035044558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van der Waals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2055477265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H-Bonding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689156345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Electrostatic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813567589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Hydrophobic effect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965585978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6729A29-8F9E-60A5-743A-D6B48FB0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9892-B761-40DF-8F86-051576D6BADB}" type="datetime1">
              <a:rPr lang="en-US" smtClean="0"/>
              <a:t>1/15/2025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F613F8D-71CF-A648-D26E-8DFEC93E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9C2EB25-AAC0-6B2A-EB5C-27580E7D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1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rule\Desktop\bc_s2013\Lec\Lec11\pcp_ab_complex.jpg">
            <a:extLst>
              <a:ext uri="{FF2B5EF4-FFF2-40B4-BE49-F238E27FC236}">
                <a16:creationId xmlns:a16="http://schemas.microsoft.com/office/drawing/2014/main" id="{F51B35D0-8416-DCD4-8DD1-9C983CE95D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r="6590"/>
          <a:stretch/>
        </p:blipFill>
        <p:spPr bwMode="auto">
          <a:xfrm>
            <a:off x="3769225" y="3936120"/>
            <a:ext cx="4159973" cy="2848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0F0F0-4E84-450D-984B-A2233C558D3F}"/>
              </a:ext>
            </a:extLst>
          </p:cNvPr>
          <p:cNvSpPr/>
          <p:nvPr/>
        </p:nvSpPr>
        <p:spPr>
          <a:xfrm>
            <a:off x="3327680" y="49637"/>
            <a:ext cx="6178764" cy="505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Hydrophobic Effect and Ligand Binding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5E4AF8-3671-40BD-B2F6-2813003671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5942" y="665005"/>
          <a:ext cx="4305824" cy="637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914243" imgH="4286250" progId="MDLDrawOLE.MDLDrawObject.1">
                  <p:embed/>
                </p:oleObj>
              </mc:Choice>
              <mc:Fallback>
                <p:oleObj name="MDLDrawObject Class" r:id="rId3" imgW="2914243" imgH="4286250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5E4AF8-3671-40BD-B2F6-2813003671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5942" y="665005"/>
                        <a:ext cx="4305824" cy="6377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5B110CFE-95B9-4630-9CB6-1233AFFC1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042" y="93031"/>
            <a:ext cx="173597" cy="3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928" tIns="42964" rIns="85928" bIns="4296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9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973B609-AD6B-4A70-B2CC-EE5C782B4679}"/>
                  </a:ext>
                </a:extLst>
              </p14:cNvPr>
              <p14:cNvContentPartPr/>
              <p14:nvPr/>
            </p14:nvContentPartPr>
            <p14:xfrm>
              <a:off x="4019899" y="2535336"/>
              <a:ext cx="8344" cy="38244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973B609-AD6B-4A70-B2CC-EE5C782B46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829" y="2526316"/>
                <a:ext cx="26120" cy="55923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F5F6468-0BB1-41DD-91C6-615397E4ABA3}"/>
              </a:ext>
            </a:extLst>
          </p:cNvPr>
          <p:cNvSpPr txBox="1"/>
          <p:nvPr/>
        </p:nvSpPr>
        <p:spPr>
          <a:xfrm>
            <a:off x="1547549" y="4618037"/>
            <a:ext cx="2488951" cy="361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50" dirty="0">
                <a:latin typeface="Arial" panose="020B0604020202020204" pitchFamily="34" charset="0"/>
              </a:rPr>
              <a:t>Antibody-PCP complex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C995009-5BB3-17C8-C0F4-27B1C922C2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9079" y="760008"/>
          <a:ext cx="1353762" cy="141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1828800" imgH="1923787" progId="MDLDrawOLE.MDLDrawObject.1">
                  <p:embed/>
                </p:oleObj>
              </mc:Choice>
              <mc:Fallback>
                <p:oleObj name="MDLDrawObject Class" r:id="rId7" imgW="1828800" imgH="192378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C995009-5BB3-17C8-C0F4-27B1C922C2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79" y="760008"/>
                        <a:ext cx="1353762" cy="1410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blue and grey molecule&#10;&#10;Description automatically generated">
            <a:extLst>
              <a:ext uri="{FF2B5EF4-FFF2-40B4-BE49-F238E27FC236}">
                <a16:creationId xmlns:a16="http://schemas.microsoft.com/office/drawing/2014/main" id="{39C341F8-F373-14E9-744C-428633B87B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3" b="12292"/>
          <a:stretch/>
        </p:blipFill>
        <p:spPr>
          <a:xfrm>
            <a:off x="2142387" y="692957"/>
            <a:ext cx="4267520" cy="3020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BC1532-5E06-FB96-6214-6EC9D98A4531}"/>
              </a:ext>
            </a:extLst>
          </p:cNvPr>
          <p:cNvSpPr txBox="1"/>
          <p:nvPr/>
        </p:nvSpPr>
        <p:spPr>
          <a:xfrm>
            <a:off x="2218349" y="718960"/>
            <a:ext cx="1058303" cy="361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50" dirty="0">
                <a:latin typeface="Arial" panose="020B0604020202020204" pitchFamily="34" charset="0"/>
              </a:rPr>
              <a:t>Antibody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9DE8B-E499-C478-451A-C99FF354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4F6C-02F5-4CEE-BC36-C48656F8546A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E1199-9790-581E-8DC3-154AC257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510C2-F2B3-7CAC-36C2-FC5B6876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0"/>
          <a:stretch/>
        </p:blipFill>
        <p:spPr>
          <a:xfrm>
            <a:off x="7863681" y="611746"/>
            <a:ext cx="2717800" cy="11588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98B3A-4210-4106-88E8-E18D36F5C1A2}"/>
              </a:ext>
            </a:extLst>
          </p:cNvPr>
          <p:cNvSpPr/>
          <p:nvPr/>
        </p:nvSpPr>
        <p:spPr>
          <a:xfrm>
            <a:off x="175228" y="451685"/>
            <a:ext cx="5737229" cy="633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number of unpaired electrons in the outer shell determines the number of bonds an atom can make.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Multiple bonds form when atoms share multiple electrons.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</a:rPr>
              <a:t>The number of covalent bonds (valence) formed by common elements.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Oxygen = 2 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Nitrogen = 3 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Carbon =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_________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Sulfur = 2 bonds (in biological systems)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Hydrogen = 1 bond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Phosphorous = 5 bonds in biological molecules</a:t>
            </a:r>
          </a:p>
          <a:p>
            <a:r>
              <a:rPr lang="en-US" b="1" dirty="0">
                <a:latin typeface="Calibri" panose="020F0502020204030204" pitchFamily="34" charset="0"/>
              </a:rPr>
              <a:t>You must know these numbers.</a:t>
            </a:r>
          </a:p>
          <a:p>
            <a:pPr>
              <a:spcBef>
                <a:spcPts val="1200"/>
              </a:spcBef>
            </a:pPr>
            <a:r>
              <a:rPr lang="en-US" b="1" dirty="0">
                <a:latin typeface="Calibri" panose="020F0502020204030204" pitchFamily="34" charset="0"/>
              </a:rPr>
              <a:t>Abbreviated Chemical Drawings: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“C” for carbon is not drawn, but carbons are found at the ends of lines and when lines join or “kink”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Hydrogens attached to carbon are not shown, you need to add them to complete  to complete the valence of the carbon atoms.</a:t>
            </a:r>
          </a:p>
          <a:p>
            <a:r>
              <a:rPr lang="en-US" b="1" dirty="0">
                <a:latin typeface="Calibri" panose="020F0502020204030204" pitchFamily="34" charset="0"/>
              </a:rPr>
              <a:t>You must know how to do this.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31B58E7-F38B-4654-AB35-1B03A6BC4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8797" y="5005745"/>
          <a:ext cx="5366380" cy="1506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5219281" imgH="1466193" progId="MDLDrawOLE.MDLDrawObject.1">
                  <p:embed/>
                </p:oleObj>
              </mc:Choice>
              <mc:Fallback>
                <p:oleObj name="MDLDrawObject Class" r:id="rId3" imgW="5219281" imgH="1466193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31B58E7-F38B-4654-AB35-1B03A6BC4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8797" y="5005745"/>
                        <a:ext cx="5366380" cy="1506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24676A9-CE1D-490D-AD23-B98471264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8" t="28798" r="25306" b="37168"/>
          <a:stretch/>
        </p:blipFill>
        <p:spPr>
          <a:xfrm>
            <a:off x="6669866" y="774242"/>
            <a:ext cx="838200" cy="990601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279DA25-B816-4E3A-AABB-02DDC2FC2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29774" r="36598" b="36192"/>
          <a:stretch/>
        </p:blipFill>
        <p:spPr>
          <a:xfrm>
            <a:off x="10901489" y="744869"/>
            <a:ext cx="838200" cy="99060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E3DB583-6EF3-4155-9562-93C8A1C3B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7" t="29346" r="48727" b="36620"/>
          <a:stretch/>
        </p:blipFill>
        <p:spPr>
          <a:xfrm>
            <a:off x="6669866" y="2121766"/>
            <a:ext cx="838200" cy="99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CDCA0-9039-4494-970B-5D0FEE907180}"/>
              </a:ext>
            </a:extLst>
          </p:cNvPr>
          <p:cNvSpPr txBox="1"/>
          <p:nvPr/>
        </p:nvSpPr>
        <p:spPr>
          <a:xfrm>
            <a:off x="8244681" y="4667191"/>
            <a:ext cx="1466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“C” for carbons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6D72B-B2A8-4378-A5C1-54BA60EED155}"/>
              </a:ext>
            </a:extLst>
          </p:cNvPr>
          <p:cNvSpPr txBox="1"/>
          <p:nvPr/>
        </p:nvSpPr>
        <p:spPr>
          <a:xfrm>
            <a:off x="9997281" y="4659899"/>
            <a:ext cx="226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Complete valence with H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1C5289F-0072-4D18-8799-C14552FD4D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641" y="3479006"/>
          <a:ext cx="10318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696686" imgH="304761" progId="MDLDrawOLE.MDLDrawObject.1">
                  <p:embed/>
                </p:oleObj>
              </mc:Choice>
              <mc:Fallback>
                <p:oleObj name="MDLDrawObject Class" r:id="rId6" imgW="696686" imgH="304761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1C5289F-0072-4D18-8799-C14552FD4D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19641" y="3479006"/>
                        <a:ext cx="1031875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A11F8DE-8763-8777-2D42-EFB26B159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7" b="25614"/>
          <a:stretch/>
        </p:blipFill>
        <p:spPr>
          <a:xfrm>
            <a:off x="7221934" y="3315427"/>
            <a:ext cx="2717166" cy="1007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872F0-6677-B8A0-6658-3D5D893A3E05}"/>
              </a:ext>
            </a:extLst>
          </p:cNvPr>
          <p:cNvSpPr txBox="1"/>
          <p:nvPr/>
        </p:nvSpPr>
        <p:spPr>
          <a:xfrm>
            <a:off x="7508066" y="1906259"/>
            <a:ext cx="3709029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pitchFamily="34" charset="0"/>
              </a:rPr>
              <a:t>How many bonds will carbon form?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CF1B27D-BC6D-EBCB-0363-DC00C530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C39F-FFE0-4D4F-B144-F9B15B2C3E36}" type="datetime1">
              <a:rPr lang="en-US" smtClean="0"/>
              <a:t>1/15/2025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CE0B134-8E23-AB63-1A0B-4ED730E7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4E5012D-A545-1285-07B6-BC03D598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24A01-0A47-AC42-72CA-707311379AB0}"/>
              </a:ext>
            </a:extLst>
          </p:cNvPr>
          <p:cNvSpPr txBox="1"/>
          <p:nvPr/>
        </p:nvSpPr>
        <p:spPr>
          <a:xfrm>
            <a:off x="3315001" y="36411"/>
            <a:ext cx="7512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/>
              <a:t>Covalent Bonds – Filling the Outer Shell by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B2FD1-8F04-32FE-3D09-BF184C7E894A}"/>
              </a:ext>
            </a:extLst>
          </p:cNvPr>
          <p:cNvSpPr txBox="1"/>
          <p:nvPr/>
        </p:nvSpPr>
        <p:spPr>
          <a:xfrm>
            <a:off x="6220104" y="727557"/>
            <a:ext cx="535724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6e</a:t>
            </a:r>
          </a:p>
          <a:p>
            <a:pPr algn="l"/>
            <a:r>
              <a:rPr lang="en-US" dirty="0" err="1"/>
              <a:t>o.s.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C89CD-9684-34B9-5943-40E103B7FEAB}"/>
              </a:ext>
            </a:extLst>
          </p:cNvPr>
          <p:cNvSpPr txBox="1"/>
          <p:nvPr/>
        </p:nvSpPr>
        <p:spPr>
          <a:xfrm>
            <a:off x="11791926" y="655637"/>
            <a:ext cx="535724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5e</a:t>
            </a:r>
          </a:p>
          <a:p>
            <a:pPr algn="l"/>
            <a:r>
              <a:rPr lang="en-US" dirty="0" err="1"/>
              <a:t>o.s.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412DBD-CB3A-51C9-D4DA-EFC7E002EFCA}"/>
              </a:ext>
            </a:extLst>
          </p:cNvPr>
          <p:cNvSpPr txBox="1"/>
          <p:nvPr/>
        </p:nvSpPr>
        <p:spPr>
          <a:xfrm>
            <a:off x="6211349" y="2100703"/>
            <a:ext cx="535724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4e</a:t>
            </a:r>
          </a:p>
          <a:p>
            <a:pPr algn="l"/>
            <a:r>
              <a:rPr lang="en-US" dirty="0" err="1"/>
              <a:t>o.s.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616C7E-5FF3-A9D8-22CB-719291A1A525}"/>
              </a:ext>
            </a:extLst>
          </p:cNvPr>
          <p:cNvCxnSpPr/>
          <p:nvPr/>
        </p:nvCxnSpPr>
        <p:spPr>
          <a:xfrm>
            <a:off x="6644481" y="1044526"/>
            <a:ext cx="304800" cy="146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60AD25-20D6-CC00-72C7-D784C9809E4D}"/>
              </a:ext>
            </a:extLst>
          </p:cNvPr>
          <p:cNvCxnSpPr>
            <a:stCxn id="16" idx="3"/>
          </p:cNvCxnSpPr>
          <p:nvPr/>
        </p:nvCxnSpPr>
        <p:spPr>
          <a:xfrm>
            <a:off x="6747073" y="2443425"/>
            <a:ext cx="202208" cy="68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068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88A59-6026-456D-8E02-954DA63F0817}"/>
              </a:ext>
            </a:extLst>
          </p:cNvPr>
          <p:cNvSpPr txBox="1"/>
          <p:nvPr/>
        </p:nvSpPr>
        <p:spPr>
          <a:xfrm>
            <a:off x="2799" y="59949"/>
            <a:ext cx="10711934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Ligand Binding &amp; Saturation: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AD1B-CDF1-49F7-8AEF-59BCDE9405A8}"/>
              </a:ext>
            </a:extLst>
          </p:cNvPr>
          <p:cNvSpPr txBox="1"/>
          <p:nvPr/>
        </p:nvSpPr>
        <p:spPr>
          <a:xfrm>
            <a:off x="543244" y="720525"/>
            <a:ext cx="312457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Define fraction saturated: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33CB8E-9060-43E6-B267-FC58D7B2EA41}"/>
                  </a:ext>
                </a:extLst>
              </p:cNvPr>
              <p:cNvSpPr txBox="1"/>
              <p:nvPr/>
            </p:nvSpPr>
            <p:spPr>
              <a:xfrm>
                <a:off x="3409026" y="647926"/>
                <a:ext cx="1906483" cy="658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52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52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05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52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33CB8E-9060-43E6-B267-FC58D7B2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026" y="647926"/>
                <a:ext cx="1906483" cy="6583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145D364-FB3A-4575-A3CA-897FCD9B069E}"/>
              </a:ext>
            </a:extLst>
          </p:cNvPr>
          <p:cNvSpPr txBox="1"/>
          <p:nvPr/>
        </p:nvSpPr>
        <p:spPr>
          <a:xfrm>
            <a:off x="586978" y="1445335"/>
            <a:ext cx="4869061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895" indent="-486895"/>
            <a:r>
              <a:rPr lang="en-US" sz="2052" dirty="0">
                <a:latin typeface="Arial" panose="020B0604020202020204" pitchFamily="34" charset="0"/>
              </a:rPr>
              <a:t>[M] = free macromolecule (e.g. antibody with no antigen).</a:t>
            </a:r>
          </a:p>
          <a:p>
            <a:pPr marL="486895" indent="-486895"/>
            <a:r>
              <a:rPr lang="en-US" sz="2052" dirty="0">
                <a:latin typeface="Arial" panose="020B0604020202020204" pitchFamily="34" charset="0"/>
              </a:rPr>
              <a:t>[ML] = macromolecule with ligand bound (e.g. antibody with antigen bound).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4E2C39-C669-43AB-B4BA-47CF186FA9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6981" y="453124"/>
          <a:ext cx="6226649" cy="418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34052" imgH="4657528" progId="MDLDrawOLE.MDLDrawObject.1">
                  <p:embed/>
                </p:oleObj>
              </mc:Choice>
              <mc:Fallback>
                <p:oleObj name="MDLDrawObject Class" r:id="rId3" imgW="6934052" imgH="4657528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74E2C39-C669-43AB-B4BA-47CF186FA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6981" y="453124"/>
                        <a:ext cx="6226649" cy="418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4F4A429-37A4-4AB7-B704-DDC9F8B04AF0}"/>
              </a:ext>
            </a:extLst>
          </p:cNvPr>
          <p:cNvSpPr txBox="1"/>
          <p:nvPr/>
        </p:nvSpPr>
        <p:spPr>
          <a:xfrm>
            <a:off x="215753" y="3011649"/>
            <a:ext cx="4668598" cy="364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solidFill>
                  <a:srgbClr val="0070C0"/>
                </a:solidFill>
                <a:latin typeface="Arial" panose="020B0604020202020204" pitchFamily="34" charset="0"/>
              </a:rPr>
              <a:t>The boxes with circles represent proteins with no cAMP bound, each box (left to right) is at a higher [cAMP]. Filled circles indicate bound ligand.</a:t>
            </a:r>
          </a:p>
          <a:p>
            <a:pPr marL="250210" indent="-250210">
              <a:spcBef>
                <a:spcPts val="639"/>
              </a:spcBef>
            </a:pP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1. How will the number of filled circles depend on the cAMP concentration?</a:t>
            </a: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2. Plot the location on the fraction saturated curve for each box.</a:t>
            </a:r>
            <a:endParaRPr lang="en-US" sz="2052" i="1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8F33-579A-47B6-8922-FEBD74DABC10}"/>
              </a:ext>
            </a:extLst>
          </p:cNvPr>
          <p:cNvSpPr txBox="1"/>
          <p:nvPr/>
        </p:nvSpPr>
        <p:spPr>
          <a:xfrm>
            <a:off x="5140087" y="4528869"/>
            <a:ext cx="5143071" cy="251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9381" indent="-309381"/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Key Points: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1. The binding sites saturate, when all are full no more ligand can bind.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2. There is a ligand concentration, [L], where ½ the sites are full.  This [L] is K</a:t>
            </a:r>
            <a:r>
              <a:rPr lang="en-US" sz="2052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 .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3. K</a:t>
            </a:r>
            <a:r>
              <a:rPr lang="en-US" sz="2052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 is the equilibrium constant for ligand dissociation: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1599CF-F274-4E2F-AB67-8D3C56E65B4E}"/>
                  </a:ext>
                </a:extLst>
              </p:cNvPr>
              <p:cNvSpPr txBox="1"/>
              <p:nvPr/>
            </p:nvSpPr>
            <p:spPr>
              <a:xfrm>
                <a:off x="10468481" y="5802880"/>
                <a:ext cx="1775614" cy="262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𝑀𝐿</m:t>
                          </m:r>
                        </m:e>
                      </m:d>
                      <m:r>
                        <a:rPr lang="en-US" sz="1704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1704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1704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1599CF-F274-4E2F-AB67-8D3C56E6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481" y="5802880"/>
                <a:ext cx="1775614" cy="262251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195AC9-ABEC-4B94-B6D5-C6909D458A93}"/>
                  </a:ext>
                </a:extLst>
              </p:cNvPr>
              <p:cNvSpPr txBox="1"/>
              <p:nvPr/>
            </p:nvSpPr>
            <p:spPr>
              <a:xfrm>
                <a:off x="10673203" y="6229724"/>
                <a:ext cx="1476430" cy="669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05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205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52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195AC9-ABEC-4B94-B6D5-C6909D458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3203" y="6229724"/>
                <a:ext cx="1476430" cy="669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CCCB9300-3CA6-943F-18BA-4E12586B6169}"/>
              </a:ext>
            </a:extLst>
          </p:cNvPr>
          <p:cNvSpPr/>
          <p:nvPr/>
        </p:nvSpPr>
        <p:spPr>
          <a:xfrm>
            <a:off x="6573232" y="155609"/>
            <a:ext cx="5518269" cy="2266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192E9-AD51-C25E-DA06-A4F5B92A7CFD}"/>
              </a:ext>
            </a:extLst>
          </p:cNvPr>
          <p:cNvSpPr txBox="1"/>
          <p:nvPr/>
        </p:nvSpPr>
        <p:spPr>
          <a:xfrm>
            <a:off x="5546816" y="4757"/>
            <a:ext cx="103265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[cAMP]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62CC3-B8C8-3921-C801-0D6E9366FB8C}"/>
                  </a:ext>
                </a:extLst>
              </p:cNvPr>
              <p:cNvSpPr txBox="1"/>
              <p:nvPr/>
            </p:nvSpPr>
            <p:spPr>
              <a:xfrm>
                <a:off x="10319712" y="4978764"/>
                <a:ext cx="2158924" cy="658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𝐸𝑞</m:t>
                          </m:r>
                        </m:sub>
                      </m:sSub>
                      <m:r>
                        <a:rPr lang="en-US" sz="205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𝑝𝑟𝑜𝑑𝑢𝑐𝑡𝑠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𝑟𝑒𝑎𝑐𝑡𝑎𝑛𝑡𝑠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62CC3-B8C8-3921-C801-0D6E9366F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712" y="4978764"/>
                <a:ext cx="2158924" cy="658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7FE17F5-3913-672D-2E33-72EF6CD6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E00A-9ACE-4F9B-ABF0-E16B4E768B96}" type="datetime1">
              <a:rPr lang="en-US" smtClean="0"/>
              <a:t>1/15/2025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82A0408-3FE2-CAF7-5021-5589C676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B28D6DA-8130-2711-C8C3-59949039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64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D469E6-81D9-4B71-A299-A1F17FA73A60}"/>
              </a:ext>
            </a:extLst>
          </p:cNvPr>
          <p:cNvGraphicFramePr>
            <a:graphicFrameLocks/>
          </p:cNvGraphicFramePr>
          <p:nvPr/>
        </p:nvGraphicFramePr>
        <p:xfrm>
          <a:off x="324604" y="863354"/>
          <a:ext cx="6492081" cy="582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4F031C4-07C4-4E78-BFCC-235EAE6E1431}"/>
              </a:ext>
            </a:extLst>
          </p:cNvPr>
          <p:cNvSpPr txBox="1"/>
          <p:nvPr/>
        </p:nvSpPr>
        <p:spPr>
          <a:xfrm>
            <a:off x="6798861" y="947628"/>
            <a:ext cx="5680571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The binding of two different molecules to the same protein was measured and the data is shown on the right. L1 is cAMP, L2 is similar to cAMP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FF086-0A17-4DF4-82F1-BD448C31FF53}"/>
              </a:ext>
            </a:extLst>
          </p:cNvPr>
          <p:cNvSpPr txBox="1"/>
          <p:nvPr/>
        </p:nvSpPr>
        <p:spPr>
          <a:xfrm>
            <a:off x="6889441" y="2392882"/>
            <a:ext cx="4621778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has a K</a:t>
            </a:r>
            <a:r>
              <a:rPr lang="en-US" sz="2052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 of 1? L1 or L2?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14998-C738-4FA6-B570-2D92203D8110}"/>
              </a:ext>
            </a:extLst>
          </p:cNvPr>
          <p:cNvSpPr txBox="1"/>
          <p:nvPr/>
        </p:nvSpPr>
        <p:spPr>
          <a:xfrm>
            <a:off x="6931720" y="3488512"/>
            <a:ext cx="4767652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has a K</a:t>
            </a:r>
            <a:r>
              <a:rPr lang="en-US" sz="2052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 of 10? L1 or L2?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6EA7E-CD98-43E4-82CF-88F143985394}"/>
              </a:ext>
            </a:extLst>
          </p:cNvPr>
          <p:cNvSpPr txBox="1"/>
          <p:nvPr/>
        </p:nvSpPr>
        <p:spPr>
          <a:xfrm>
            <a:off x="6914929" y="4584142"/>
            <a:ext cx="590443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binds more tightly to the protein (higher affinity)? L1 or L2?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E8CE9-AA9F-4E0F-ADDC-7ECEACA9DD1E}"/>
              </a:ext>
            </a:extLst>
          </p:cNvPr>
          <p:cNvSpPr txBox="1"/>
          <p:nvPr/>
        </p:nvSpPr>
        <p:spPr>
          <a:xfrm>
            <a:off x="3732014" y="138643"/>
            <a:ext cx="6452407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Using K</a:t>
            </a:r>
            <a:r>
              <a:rPr lang="en-US" sz="2982" baseline="-25000" dirty="0">
                <a:latin typeface="Arial" panose="020B0604020202020204" pitchFamily="34" charset="0"/>
              </a:rPr>
              <a:t>D</a:t>
            </a:r>
            <a:r>
              <a:rPr lang="en-US" sz="2982" dirty="0">
                <a:latin typeface="Arial" panose="020B0604020202020204" pitchFamily="34" charset="0"/>
              </a:rPr>
              <a:t> to Compare Ligand Binding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0589AC4-DC01-E1ED-6215-8CBEADA7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4C4A1-8715-49F4-9E3A-045F9636727C}" type="datetime1">
              <a:rPr lang="en-US" smtClean="0"/>
              <a:t>1/15/2025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B939674-4C38-79BC-2393-A3CDAB72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B5845BB-C86E-8387-3636-2F67D0E5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5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E6EA7E-CD98-43E4-82CF-88F143985394}"/>
              </a:ext>
            </a:extLst>
          </p:cNvPr>
          <p:cNvSpPr txBox="1"/>
          <p:nvPr/>
        </p:nvSpPr>
        <p:spPr>
          <a:xfrm>
            <a:off x="7141289" y="219415"/>
            <a:ext cx="5751592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i="1" dirty="0">
                <a:solidFill>
                  <a:srgbClr val="00B0F0"/>
                </a:solidFill>
                <a:latin typeface="Arial" panose="020B0604020202020204" pitchFamily="34" charset="0"/>
              </a:rPr>
              <a:t>Why</a:t>
            </a:r>
            <a:r>
              <a:rPr lang="en-US" sz="2052" i="1" dirty="0">
                <a:solidFill>
                  <a:srgbClr val="00B0F0"/>
                </a:solidFill>
                <a:latin typeface="Arial" panose="020B0604020202020204" pitchFamily="34" charset="0"/>
              </a:rPr>
              <a:t> does L1 bind more tightly (higher affinity)?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A45331-2AEE-4DAD-A4D5-385ABF104D6B}"/>
              </a:ext>
            </a:extLst>
          </p:cNvPr>
          <p:cNvGrpSpPr/>
          <p:nvPr/>
        </p:nvGrpSpPr>
        <p:grpSpPr>
          <a:xfrm>
            <a:off x="162304" y="957086"/>
            <a:ext cx="8891462" cy="5493105"/>
            <a:chOff x="0" y="-13137"/>
            <a:chExt cx="10330851" cy="63823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0A68B7-B53A-4B8C-B16E-C9DCA672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91" y="306959"/>
              <a:ext cx="6363109" cy="24812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104C89-675D-4DD5-AD54-DC8A0FCE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635415"/>
              <a:ext cx="10254651" cy="3733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725B7B-7E2F-4FD0-9CC6-3B7C99FCAED2}"/>
                </a:ext>
              </a:extLst>
            </p:cNvPr>
            <p:cNvSpPr txBox="1"/>
            <p:nvPr/>
          </p:nvSpPr>
          <p:spPr>
            <a:xfrm>
              <a:off x="0" y="0"/>
              <a:ext cx="2721491" cy="48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b="1" dirty="0">
                  <a:latin typeface="Comic Sans MS" panose="030F0702030302020204" pitchFamily="66" charset="0"/>
                </a:rPr>
                <a:t>Ligand 1 (cAMP)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D139C6-8B6E-491F-9B2B-83C3473ABB90}"/>
                </a:ext>
              </a:extLst>
            </p:cNvPr>
            <p:cNvSpPr txBox="1"/>
            <p:nvPr/>
          </p:nvSpPr>
          <p:spPr>
            <a:xfrm>
              <a:off x="3394371" y="-13137"/>
              <a:ext cx="1507138" cy="48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b="1" dirty="0">
                  <a:latin typeface="Comic Sans MS" panose="030F0702030302020204" pitchFamily="66" charset="0"/>
                </a:rPr>
                <a:t>Ligand 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0A3FDC-512D-4174-BFF5-A73497F8C594}"/>
              </a:ext>
            </a:extLst>
          </p:cNvPr>
          <p:cNvSpPr txBox="1"/>
          <p:nvPr/>
        </p:nvSpPr>
        <p:spPr>
          <a:xfrm>
            <a:off x="7161886" y="627540"/>
            <a:ext cx="5173069" cy="45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79" indent="-365179">
              <a:buAutoNum type="arabicPeriod"/>
            </a:pPr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What are the chemical differences between L1 and L2 (Upper diagram)</a:t>
            </a: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2. How do these differences affect the interactions with the protein (lower diagram)?</a:t>
            </a: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77FFB-418E-4378-8A39-EFD5CDDA6E11}"/>
              </a:ext>
            </a:extLst>
          </p:cNvPr>
          <p:cNvSpPr/>
          <p:nvPr/>
        </p:nvSpPr>
        <p:spPr>
          <a:xfrm>
            <a:off x="9082881" y="4843404"/>
            <a:ext cx="2591678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6834" indent="-246834"/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3. How do the differences affect K</a:t>
            </a:r>
            <a:r>
              <a:rPr lang="en-US" sz="2052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D</a:t>
            </a:r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7BA7E-1967-1DF6-A520-E6B04136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978C-C4D4-4D3B-BE93-E108A911FC02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1FAD4-9070-7635-F531-8114A23A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8C8E14-F523-307E-CC29-5D2AE737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35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A6C62-02B2-4D48-BD5D-BE0FC54A0BA4}"/>
              </a:ext>
            </a:extLst>
          </p:cNvPr>
          <p:cNvSpPr txBox="1"/>
          <p:nvPr/>
        </p:nvSpPr>
        <p:spPr>
          <a:xfrm>
            <a:off x="0" y="85178"/>
            <a:ext cx="2287806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b="1" dirty="0">
                <a:latin typeface="Arial" panose="020B0604020202020204" pitchFamily="34" charset="0"/>
              </a:rPr>
              <a:t>Key Points: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2122D-30BC-4127-A1FA-50D41AA3597F}"/>
              </a:ext>
            </a:extLst>
          </p:cNvPr>
          <p:cNvSpPr txBox="1"/>
          <p:nvPr/>
        </p:nvSpPr>
        <p:spPr>
          <a:xfrm>
            <a:off x="811510" y="701050"/>
            <a:ext cx="5355967" cy="577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34" indent="-120034"/>
            <a:r>
              <a:rPr lang="en-US" sz="2052" b="1" dirty="0">
                <a:latin typeface="Arial" panose="020B0604020202020204" pitchFamily="34" charset="0"/>
              </a:rPr>
              <a:t>Binding:</a:t>
            </a:r>
          </a:p>
          <a:p>
            <a:pPr marL="606926" lvl="1" indent="-120034"/>
            <a:r>
              <a:rPr lang="en-US" sz="2052" dirty="0">
                <a:latin typeface="Arial" panose="020B0604020202020204" pitchFamily="34" charset="0"/>
              </a:rPr>
              <a:t>Folded proteins have </a:t>
            </a:r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binding sites </a:t>
            </a:r>
            <a:r>
              <a:rPr lang="en-US" sz="2052" dirty="0">
                <a:latin typeface="Arial" panose="020B0604020202020204" pitchFamily="34" charset="0"/>
              </a:rPr>
              <a:t>that recognize other molecules (</a:t>
            </a:r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ligands</a:t>
            </a:r>
            <a:r>
              <a:rPr lang="en-US" sz="2052" dirty="0">
                <a:latin typeface="Arial" panose="020B0604020202020204" pitchFamily="34" charset="0"/>
              </a:rPr>
              <a:t>) using </a:t>
            </a:r>
            <a:r>
              <a:rPr lang="en-US" sz="2052" b="1" i="1" dirty="0">
                <a:latin typeface="Arial" panose="020B0604020202020204" pitchFamily="34" charset="0"/>
              </a:rPr>
              <a:t>any and all </a:t>
            </a:r>
            <a:r>
              <a:rPr lang="en-US" sz="2052" dirty="0">
                <a:latin typeface="Arial" panose="020B0604020202020204" pitchFamily="34" charset="0"/>
              </a:rPr>
              <a:t>of the following: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H-bonds,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van der Waals,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Electrostatic, 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Non-polar interactions (hydrophobic)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is </a:t>
            </a:r>
            <a:r>
              <a:rPr lang="en-US" sz="2052" b="1" dirty="0">
                <a:latin typeface="Arial" panose="020B0604020202020204" pitchFamily="34" charset="0"/>
              </a:rPr>
              <a:t>reversible</a:t>
            </a:r>
            <a:r>
              <a:rPr lang="en-US" sz="2052" dirty="0">
                <a:latin typeface="Arial" panose="020B0604020202020204" pitchFamily="34" charset="0"/>
              </a:rPr>
              <a:t> 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is </a:t>
            </a:r>
            <a:r>
              <a:rPr lang="en-US" sz="2052" b="1" dirty="0">
                <a:latin typeface="Arial" panose="020B0604020202020204" pitchFamily="34" charset="0"/>
              </a:rPr>
              <a:t>saturable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½ point (Y=0.5) occurs at K</a:t>
            </a:r>
            <a:r>
              <a:rPr lang="en-US" sz="2052" baseline="-25000" dirty="0">
                <a:latin typeface="Arial" panose="020B0604020202020204" pitchFamily="34" charset="0"/>
              </a:rPr>
              <a:t>D</a:t>
            </a:r>
          </a:p>
          <a:p>
            <a:pPr lvl="1"/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The higher the affinity (strength of interaction), the lower the K</a:t>
            </a:r>
            <a:r>
              <a:rPr lang="en-US" sz="2052" i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endParaRPr lang="en-US" sz="2052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sz="2052" b="1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FFD6A4-DBDA-625B-F606-50C0C15AD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6654384" y="133818"/>
            <a:ext cx="4244723" cy="235852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AC54A4-F0AC-008B-38C2-B2F7B6D0E2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4813" y="2231465"/>
          <a:ext cx="3256026" cy="482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914243" imgH="4286250" progId="MDLDrawOLE.MDLDrawObject.1">
                  <p:embed/>
                </p:oleObj>
              </mc:Choice>
              <mc:Fallback>
                <p:oleObj name="MDLDrawObject Class" r:id="rId3" imgW="2914243" imgH="4286250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9AC54A4-F0AC-008B-38C2-B2F7B6D0E2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4813" y="2231465"/>
                        <a:ext cx="3256026" cy="48222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3615D0-6881-A3E9-857F-52BFA442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FC2E-1C4F-4097-B364-9920B0C33DE7}" type="datetime1">
              <a:rPr lang="en-US" smtClean="0"/>
              <a:t>1/15/2025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0109030-56D0-173B-349B-496C8E30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555B65-CCBF-AA7E-A8F8-7D53B0DA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7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82201"/>
            <a:ext cx="5295104" cy="48200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b="1" dirty="0"/>
              <a:t>Enzymes</a:t>
            </a:r>
            <a:r>
              <a:rPr lang="en-US" sz="1917" dirty="0"/>
              <a:t> are protein or RNA catalysts. They increase the rate of the reaction.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They bind “substrates” and convert them to “products”.  Usually, the substrate undergoes a chemical reaction and is changed in its structure.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Most biological chemical reactions occur at meaningful rates only in the presence of an enzyme.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Substrates bind specifically to the enzyme’s </a:t>
            </a:r>
            <a:r>
              <a:rPr lang="en-US" sz="1917" b="1" dirty="0">
                <a:solidFill>
                  <a:srgbClr val="C00000"/>
                </a:solidFill>
              </a:rPr>
              <a:t>active</a:t>
            </a:r>
            <a:r>
              <a:rPr lang="en-US" sz="1917" dirty="0">
                <a:solidFill>
                  <a:srgbClr val="C00000"/>
                </a:solidFill>
              </a:rPr>
              <a:t> </a:t>
            </a:r>
            <a:r>
              <a:rPr lang="en-US" sz="1917" b="1" dirty="0">
                <a:solidFill>
                  <a:srgbClr val="C00000"/>
                </a:solidFill>
              </a:rPr>
              <a:t>site</a:t>
            </a:r>
            <a:r>
              <a:rPr lang="en-US" sz="1917" b="1" dirty="0"/>
              <a:t>, </a:t>
            </a:r>
            <a:r>
              <a:rPr lang="en-US" sz="1917" dirty="0"/>
              <a:t>interacting with amino acid side chains (or RNA bases).  Usually a single enzyme binds one substrate.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The chemical change caused by the enzyme is catalyzed by additional functional groups in the active site.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Many enzymes undergo a conformational change when the substrates are bound to the active site; this change is called an </a:t>
            </a:r>
            <a:r>
              <a:rPr lang="en-US" sz="1917" b="1" dirty="0">
                <a:solidFill>
                  <a:srgbClr val="C00000"/>
                </a:solidFill>
              </a:rPr>
              <a:t>induced fit</a:t>
            </a:r>
            <a:r>
              <a:rPr lang="en-US" sz="1917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17" dirty="0"/>
          </a:p>
          <a:p>
            <a:pPr>
              <a:lnSpc>
                <a:spcPct val="90000"/>
              </a:lnSpc>
            </a:pPr>
            <a:endParaRPr lang="en-US" sz="1917" dirty="0"/>
          </a:p>
          <a:p>
            <a:pPr marL="978860" lvl="1" indent="-491965">
              <a:buFont typeface="Times New Roman" pitchFamily="18" charset="0"/>
              <a:buAutoNum type="arabicPeriod"/>
            </a:pPr>
            <a:endParaRPr lang="en-US" sz="1917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91976-7AB0-4692-B274-2C83A68DD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>
          <a:xfrm>
            <a:off x="5437118" y="2841726"/>
            <a:ext cx="7150354" cy="213232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5A20D-CA72-4737-A1B6-65CAC71A7B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5175" y="4920904"/>
          <a:ext cx="5183532" cy="163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981565" imgH="1581014" progId="MDLDrawOLE.MDLDrawObject.1">
                  <p:embed/>
                </p:oleObj>
              </mc:Choice>
              <mc:Fallback>
                <p:oleObj name="MDLDrawObject Class" r:id="rId4" imgW="4981565" imgH="158101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5A20D-CA72-4737-A1B6-65CAC71A7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175" y="4920904"/>
                        <a:ext cx="5183532" cy="1639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91871E-755C-4069-8DAA-540FA543E749}"/>
              </a:ext>
            </a:extLst>
          </p:cNvPr>
          <p:cNvSpPr txBox="1"/>
          <p:nvPr/>
        </p:nvSpPr>
        <p:spPr>
          <a:xfrm>
            <a:off x="6391456" y="6443529"/>
            <a:ext cx="1398140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substrates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45660-4FD5-4133-B79E-DD659DAED7E3}"/>
              </a:ext>
            </a:extLst>
          </p:cNvPr>
          <p:cNvSpPr txBox="1"/>
          <p:nvPr/>
        </p:nvSpPr>
        <p:spPr>
          <a:xfrm>
            <a:off x="9420354" y="6494239"/>
            <a:ext cx="119295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products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4F70D9-80A3-4939-84B0-5D65C277FA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/>
        </p:blipFill>
        <p:spPr>
          <a:xfrm>
            <a:off x="6410930" y="357355"/>
            <a:ext cx="4322934" cy="17577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AE98C3-8379-3C0C-9EB6-9EFB396F6A58}"/>
              </a:ext>
            </a:extLst>
          </p:cNvPr>
          <p:cNvSpPr txBox="1"/>
          <p:nvPr/>
        </p:nvSpPr>
        <p:spPr>
          <a:xfrm>
            <a:off x="2090948" y="192256"/>
            <a:ext cx="2859264" cy="55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Enzymes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1218C-781B-3ACB-BAEA-06ECEFF9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1A1B-44D5-427D-8CD4-2B25C6CD5051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91EC3-1491-F9F8-56BB-992A9227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63C8BE-FDED-E4B2-5B5D-995E3A9F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able 4-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2"/>
          <a:stretch/>
        </p:blipFill>
        <p:spPr bwMode="auto">
          <a:xfrm>
            <a:off x="1510187" y="538748"/>
            <a:ext cx="9963789" cy="496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10161-7329-4B99-A659-14E1FFEAB118}"/>
              </a:ext>
            </a:extLst>
          </p:cNvPr>
          <p:cNvSpPr txBox="1"/>
          <p:nvPr/>
        </p:nvSpPr>
        <p:spPr>
          <a:xfrm>
            <a:off x="1298417" y="5732412"/>
            <a:ext cx="10459274" cy="72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310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Most enzyme names end in “-</a:t>
            </a:r>
            <a:r>
              <a:rPr lang="en-US" sz="2052" dirty="0" err="1">
                <a:latin typeface="Arial" panose="020B0604020202020204" pitchFamily="34" charset="0"/>
              </a:rPr>
              <a:t>ase</a:t>
            </a:r>
            <a:r>
              <a:rPr lang="en-US" sz="2052" dirty="0">
                <a:latin typeface="Arial" panose="020B0604020202020204" pitchFamily="34" charset="0"/>
              </a:rPr>
              <a:t>”</a:t>
            </a:r>
          </a:p>
          <a:p>
            <a:pPr marL="304310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Usually named by their substrates and the reactions they </a:t>
            </a:r>
            <a:r>
              <a:rPr lang="en-US" sz="2052" dirty="0" err="1">
                <a:latin typeface="Arial" panose="020B0604020202020204" pitchFamily="34" charset="0"/>
              </a:rPr>
              <a:t>catalyse</a:t>
            </a:r>
            <a:r>
              <a:rPr lang="en-US" sz="2052" dirty="0">
                <a:latin typeface="Arial" panose="020B0604020202020204" pitchFamily="34" charset="0"/>
              </a:rPr>
              <a:t>, i.e. glucose kinase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8D5E2-97E4-4BC2-8C96-C695A6E2D37A}"/>
              </a:ext>
            </a:extLst>
          </p:cNvPr>
          <p:cNvSpPr txBox="1"/>
          <p:nvPr/>
        </p:nvSpPr>
        <p:spPr>
          <a:xfrm>
            <a:off x="4468717" y="62684"/>
            <a:ext cx="5155579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Enzyme – Chemical Diversity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97759F-28A5-11FA-52E7-EA44A59D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D78F-480A-4FB4-AB2C-C122D997C364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ECB0BE-BCB4-5C34-AFC4-58FE2AA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6C0D72-C354-A942-E406-7C15C34C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14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9EADE9-3DBB-45DB-838B-119AFCBC760B}"/>
              </a:ext>
            </a:extLst>
          </p:cNvPr>
          <p:cNvSpPr txBox="1"/>
          <p:nvPr/>
        </p:nvSpPr>
        <p:spPr>
          <a:xfrm>
            <a:off x="3043347" y="80404"/>
            <a:ext cx="689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Example of Active Site Functional Groups: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61ECA-6A48-490E-85A2-FEEB51E37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34" y="1803536"/>
            <a:ext cx="3327192" cy="1689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4A4DD-4DD3-4A3E-A2F6-F0E70F2BE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783" y="1799825"/>
            <a:ext cx="4217278" cy="278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300BE-BDE6-4D7D-AF9B-604BEBABBE6E}"/>
              </a:ext>
            </a:extLst>
          </p:cNvPr>
          <p:cNvSpPr/>
          <p:nvPr/>
        </p:nvSpPr>
        <p:spPr>
          <a:xfrm>
            <a:off x="4027146" y="4664804"/>
            <a:ext cx="3922677" cy="354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https://shirleychemproject.weebly.com/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851B729-4C4E-4B01-A326-497710C30F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120" y="4426168"/>
          <a:ext cx="3761843" cy="2635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7286002" imgH="5104874" progId="MDLDrawOLE.MDLDrawObject.1">
                  <p:embed/>
                </p:oleObj>
              </mc:Choice>
              <mc:Fallback>
                <p:oleObj name="MDLDrawObject Class" r:id="rId6" imgW="7286002" imgH="5104874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851B729-4C4E-4B01-A326-497710C30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6120" y="4426168"/>
                        <a:ext cx="3761843" cy="2635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C0B108-4FFC-479D-8923-208B06543691}"/>
              </a:ext>
            </a:extLst>
          </p:cNvPr>
          <p:cNvSpPr txBox="1"/>
          <p:nvPr/>
        </p:nvSpPr>
        <p:spPr>
          <a:xfrm>
            <a:off x="689591" y="1379874"/>
            <a:ext cx="1778051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Catalytic triad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DC944-5171-EC7C-6DEE-7467DE2FC2D0}"/>
              </a:ext>
            </a:extLst>
          </p:cNvPr>
          <p:cNvSpPr txBox="1"/>
          <p:nvPr/>
        </p:nvSpPr>
        <p:spPr>
          <a:xfrm>
            <a:off x="251459" y="4798555"/>
            <a:ext cx="1516221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Substrate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D2B6E-AAB6-5D9A-EFD2-55F16A5BD189}"/>
              </a:ext>
            </a:extLst>
          </p:cNvPr>
          <p:cNvSpPr txBox="1"/>
          <p:nvPr/>
        </p:nvSpPr>
        <p:spPr>
          <a:xfrm>
            <a:off x="3141194" y="6094231"/>
            <a:ext cx="1221809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Products</a:t>
            </a:r>
          </a:p>
        </p:txBody>
      </p:sp>
      <p:pic>
        <p:nvPicPr>
          <p:cNvPr id="14" name="trypsin">
            <a:hlinkClick r:id="" action="ppaction://media"/>
            <a:extLst>
              <a:ext uri="{FF2B5EF4-FFF2-40B4-BE49-F238E27FC236}">
                <a16:creationId xmlns:a16="http://schemas.microsoft.com/office/drawing/2014/main" id="{1DD9966C-48A5-D437-348A-5DA043D35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9729" y="1541952"/>
            <a:ext cx="3938529" cy="42198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8D0881-CA74-BCEC-00C5-AF3401B72679}"/>
              </a:ext>
            </a:extLst>
          </p:cNvPr>
          <p:cNvSpPr txBox="1"/>
          <p:nvPr/>
        </p:nvSpPr>
        <p:spPr>
          <a:xfrm>
            <a:off x="8439706" y="5761805"/>
            <a:ext cx="310533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Disulfide bonds in trypsin</a:t>
            </a:r>
          </a:p>
        </p:txBody>
      </p:sp>
      <p:pic>
        <p:nvPicPr>
          <p:cNvPr id="17" name="Picture 2" descr="Figure 4-30a">
            <a:extLst>
              <a:ext uri="{FF2B5EF4-FFF2-40B4-BE49-F238E27FC236}">
                <a16:creationId xmlns:a16="http://schemas.microsoft.com/office/drawing/2014/main" id="{B87B8100-F875-CFA7-E896-D8C9CF7A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7" y="3581631"/>
            <a:ext cx="3693716" cy="10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0DB15-BB93-929D-B3FD-6F79FAB965ED}"/>
              </a:ext>
            </a:extLst>
          </p:cNvPr>
          <p:cNvSpPr txBox="1"/>
          <p:nvPr/>
        </p:nvSpPr>
        <p:spPr>
          <a:xfrm>
            <a:off x="576846" y="652358"/>
            <a:ext cx="6492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Catalytic triad (Asp, His, Ser) in Protease Trypsin cleaves after Lys Residues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27503-63E4-B035-66A6-A39FB61F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4580-7C80-4AAD-862E-1A2741326FAB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C7EB9-5827-1A2B-817C-572D0036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8993-00AB-8985-2712-E6FEFABF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8_11_free_energy_change_U">
            <a:extLst>
              <a:ext uri="{FF2B5EF4-FFF2-40B4-BE49-F238E27FC236}">
                <a16:creationId xmlns:a16="http://schemas.microsoft.com/office/drawing/2014/main" id="{41253BF0-5E9E-1C6D-F579-0D92401C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>
            <a:fillRect/>
          </a:stretch>
        </p:blipFill>
        <p:spPr bwMode="auto">
          <a:xfrm>
            <a:off x="5721611" y="1714833"/>
            <a:ext cx="6900840" cy="42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4461" y="172678"/>
            <a:ext cx="7380159" cy="336810"/>
          </a:xfrm>
        </p:spPr>
        <p:txBody>
          <a:bodyPr>
            <a:noAutofit/>
          </a:bodyPr>
          <a:lstStyle/>
          <a:p>
            <a:pPr eaLnBrk="1" hangingPunct="1"/>
            <a:r>
              <a:rPr lang="en-US" sz="2982" dirty="0"/>
              <a:t>How Do Enzymes Increase Rates?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350" y="3578336"/>
            <a:ext cx="5443881" cy="28930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917" dirty="0"/>
              <a:t>Interactions between the enzyme and the substrate stabilize the </a:t>
            </a:r>
            <a:r>
              <a:rPr lang="en-US" sz="1917" b="1" dirty="0"/>
              <a:t>transition state</a:t>
            </a:r>
            <a:r>
              <a:rPr lang="en-US" sz="1917" dirty="0"/>
              <a:t> (X) and lower the activation energy required for the reaction to proceed. </a:t>
            </a:r>
          </a:p>
          <a:p>
            <a:pPr>
              <a:spcBef>
                <a:spcPts val="0"/>
              </a:spcBef>
            </a:pPr>
            <a:r>
              <a:rPr lang="en-US" sz="1917" dirty="0"/>
              <a:t>Stabilization can include:</a:t>
            </a:r>
          </a:p>
          <a:p>
            <a:pPr lvl="1">
              <a:spcBef>
                <a:spcPts val="0"/>
              </a:spcBef>
            </a:pPr>
            <a:r>
              <a:rPr lang="en-US" sz="1917" dirty="0"/>
              <a:t>Pre- alignment of key groups in the active site, reducing entropy cost of organizing groups.</a:t>
            </a:r>
          </a:p>
          <a:p>
            <a:pPr lvl="1">
              <a:spcBef>
                <a:spcPts val="0"/>
              </a:spcBef>
            </a:pPr>
            <a:r>
              <a:rPr lang="en-US" sz="1917" dirty="0"/>
              <a:t>Direct interactions with the transition state (see diagram, N-H group interacts more favorably with the transition state)</a:t>
            </a:r>
          </a:p>
          <a:p>
            <a:pPr>
              <a:spcBef>
                <a:spcPts val="0"/>
              </a:spcBef>
            </a:pPr>
            <a:endParaRPr lang="en-US" sz="1917" dirty="0"/>
          </a:p>
          <a:p>
            <a:pPr>
              <a:spcBef>
                <a:spcPts val="0"/>
              </a:spcBef>
            </a:pPr>
            <a:endParaRPr lang="en-US" sz="1917" dirty="0"/>
          </a:p>
          <a:p>
            <a:pPr>
              <a:spcBef>
                <a:spcPts val="0"/>
              </a:spcBef>
              <a:buNone/>
            </a:pPr>
            <a:endParaRPr lang="en-US" sz="191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8582C-B027-4AB9-9594-0A41554885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2"/>
          <a:stretch/>
        </p:blipFill>
        <p:spPr>
          <a:xfrm>
            <a:off x="6054259" y="4912708"/>
            <a:ext cx="6790583" cy="20369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EEDFA-810E-692E-E755-A6C54116B118}"/>
              </a:ext>
            </a:extLst>
          </p:cNvPr>
          <p:cNvSpPr txBox="1"/>
          <p:nvPr/>
        </p:nvSpPr>
        <p:spPr>
          <a:xfrm>
            <a:off x="140368" y="770644"/>
            <a:ext cx="592600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C00000"/>
                </a:solidFill>
                <a:latin typeface="Arial" panose="020B0604020202020204" pitchFamily="34" charset="0"/>
              </a:rPr>
              <a:t>Transition state </a:t>
            </a:r>
            <a:r>
              <a:rPr lang="en-US" sz="2130" dirty="0">
                <a:latin typeface="Arial" panose="020B0604020202020204" pitchFamily="34" charset="0"/>
              </a:rPr>
              <a:t>= high energy intermediate that occurs during the reaction.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Energy barrier is called the activation energy.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Rate of product formation depends on the concentration of the transition state.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0ED8-7EB5-5897-7D06-5B7445226025}"/>
              </a:ext>
            </a:extLst>
          </p:cNvPr>
          <p:cNvSpPr txBox="1"/>
          <p:nvPr/>
        </p:nvSpPr>
        <p:spPr>
          <a:xfrm>
            <a:off x="412551" y="3170211"/>
            <a:ext cx="358463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Higher [EX] = Faster reaction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99662-59F3-9322-1550-D57C5D59FE9E}"/>
              </a:ext>
            </a:extLst>
          </p:cNvPr>
          <p:cNvSpPr txBox="1"/>
          <p:nvPr/>
        </p:nvSpPr>
        <p:spPr>
          <a:xfrm>
            <a:off x="412551" y="2591464"/>
            <a:ext cx="341253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Low [X] =  Slow reaction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6CDC6D-EF9C-7EF9-9A20-CEA58768A1E7}"/>
              </a:ext>
            </a:extLst>
          </p:cNvPr>
          <p:cNvSpPr txBox="1"/>
          <p:nvPr/>
        </p:nvSpPr>
        <p:spPr>
          <a:xfrm>
            <a:off x="9305315" y="2983447"/>
            <a:ext cx="1377766" cy="72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Activation Energy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928D77-1525-2605-06AB-B2B7B25417A9}"/>
              </a:ext>
            </a:extLst>
          </p:cNvPr>
          <p:cNvGrpSpPr/>
          <p:nvPr/>
        </p:nvGrpSpPr>
        <p:grpSpPr>
          <a:xfrm>
            <a:off x="6495352" y="2465163"/>
            <a:ext cx="1133644" cy="1118382"/>
            <a:chOff x="6099068" y="2138790"/>
            <a:chExt cx="1064480" cy="10501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0EE9A3-0FE1-A662-4F75-6FD761B1BD3B}"/>
                </a:ext>
              </a:extLst>
            </p:cNvPr>
            <p:cNvSpPr txBox="1"/>
            <p:nvPr/>
          </p:nvSpPr>
          <p:spPr>
            <a:xfrm>
              <a:off x="6099068" y="2138790"/>
              <a:ext cx="1064480" cy="3832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Enzyme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A541DE-B55E-7A0A-E309-804FE4223666}"/>
                </a:ext>
              </a:extLst>
            </p:cNvPr>
            <p:cNvSpPr txBox="1"/>
            <p:nvPr/>
          </p:nvSpPr>
          <p:spPr>
            <a:xfrm>
              <a:off x="6269449" y="2423333"/>
              <a:ext cx="320909" cy="765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D6D5A2-160F-33C5-528D-5AE24FB3D788}"/>
              </a:ext>
            </a:extLst>
          </p:cNvPr>
          <p:cNvGrpSpPr/>
          <p:nvPr/>
        </p:nvGrpSpPr>
        <p:grpSpPr>
          <a:xfrm>
            <a:off x="8819700" y="606777"/>
            <a:ext cx="1133644" cy="1118382"/>
            <a:chOff x="6099068" y="2138790"/>
            <a:chExt cx="1064480" cy="10501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606B31-F5A9-4A28-CC9A-21B3CC864367}"/>
                </a:ext>
              </a:extLst>
            </p:cNvPr>
            <p:cNvSpPr txBox="1"/>
            <p:nvPr/>
          </p:nvSpPr>
          <p:spPr>
            <a:xfrm>
              <a:off x="6099068" y="2138790"/>
              <a:ext cx="1064480" cy="3832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Enzyme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C4FA2-FD89-190E-6AB2-6EC14666831A}"/>
                </a:ext>
              </a:extLst>
            </p:cNvPr>
            <p:cNvSpPr txBox="1"/>
            <p:nvPr/>
          </p:nvSpPr>
          <p:spPr>
            <a:xfrm>
              <a:off x="6269449" y="2423333"/>
              <a:ext cx="320909" cy="765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EC7F25-A9F4-469A-0988-76F86EDCFB3E}"/>
              </a:ext>
            </a:extLst>
          </p:cNvPr>
          <p:cNvSpPr txBox="1"/>
          <p:nvPr/>
        </p:nvSpPr>
        <p:spPr>
          <a:xfrm>
            <a:off x="10122099" y="1947937"/>
            <a:ext cx="1702493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 – contains H-bond acceptor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8CD8B-4910-C4E5-07D9-629D9664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097E-2FC4-46DC-B75E-494D17AF9649}" type="datetime1">
              <a:rPr lang="en-US" smtClean="0"/>
              <a:t>1/15/2025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B80AC4-5267-5CD5-EC36-B81F362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BBF43BD-F062-F26D-2AE7-22428F22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Figure 3-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1"/>
          <a:stretch/>
        </p:blipFill>
        <p:spPr bwMode="auto">
          <a:xfrm>
            <a:off x="635683" y="765391"/>
            <a:ext cx="6086326" cy="179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6249BD7-BA8C-98B0-8C02-4ED8F13E38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837" y="457597"/>
          <a:ext cx="5136183" cy="3154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686009" imgH="2276147" progId="MDLDrawOLE.MDLDrawObject.1">
                  <p:embed/>
                </p:oleObj>
              </mc:Choice>
              <mc:Fallback>
                <p:oleObj name="MDLDrawObject Class" r:id="rId4" imgW="3686009" imgH="2276147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6249BD7-BA8C-98B0-8C02-4ED8F13E38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837" y="457597"/>
                        <a:ext cx="5136183" cy="31547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1DC634-F3AD-D6A6-633F-3867554EBDB7}"/>
              </a:ext>
            </a:extLst>
          </p:cNvPr>
          <p:cNvSpPr txBox="1"/>
          <p:nvPr/>
        </p:nvSpPr>
        <p:spPr>
          <a:xfrm>
            <a:off x="7303592" y="3608075"/>
            <a:ext cx="1128835" cy="1355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[S] = 15</a:t>
            </a:r>
          </a:p>
          <a:p>
            <a:endParaRPr lang="en-US" sz="2052" dirty="0">
              <a:latin typeface="Arial" panose="020B0604020202020204" pitchFamily="34" charset="0"/>
            </a:endParaRPr>
          </a:p>
          <a:p>
            <a:r>
              <a:rPr lang="en-US" sz="2052" dirty="0">
                <a:latin typeface="Arial" panose="020B0604020202020204" pitchFamily="34" charset="0"/>
              </a:rPr>
              <a:t>[X] = 3</a:t>
            </a:r>
          </a:p>
          <a:p>
            <a:r>
              <a:rPr lang="en-US" sz="2052" dirty="0">
                <a:latin typeface="Arial" panose="020B0604020202020204" pitchFamily="34" charset="0"/>
              </a:rPr>
              <a:t>[EX] =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3145A-E404-F218-5FF3-3C7FC5DCF500}"/>
              </a:ext>
            </a:extLst>
          </p:cNvPr>
          <p:cNvSpPr txBox="1"/>
          <p:nvPr/>
        </p:nvSpPr>
        <p:spPr>
          <a:xfrm>
            <a:off x="7224938" y="4939508"/>
            <a:ext cx="4404405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How much faster will the rate be when the enzyme is present?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26C71-F5F5-3A95-1A07-6DF1E3E03120}"/>
              </a:ext>
            </a:extLst>
          </p:cNvPr>
          <p:cNvSpPr txBox="1"/>
          <p:nvPr/>
        </p:nvSpPr>
        <p:spPr>
          <a:xfrm>
            <a:off x="528123" y="2648674"/>
            <a:ext cx="5924024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Lower energy of transition state allows more substrates to reach transition state due to their thermal energy.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AC590-A52D-B00E-AADA-171E50620626}"/>
              </a:ext>
            </a:extLst>
          </p:cNvPr>
          <p:cNvSpPr txBox="1"/>
          <p:nvPr/>
        </p:nvSpPr>
        <p:spPr>
          <a:xfrm>
            <a:off x="528123" y="111930"/>
            <a:ext cx="472911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A model of transition state stabilization.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AB569-02A5-3418-D36F-A86B4137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B706-3B79-4539-B193-AC1E6614C70E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2DE82-0948-3711-5E46-D34FBF0A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D21CF-F274-7B63-57A7-8D4C9A57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7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A3872-C87B-996A-C657-52C43FB858D1}"/>
              </a:ext>
            </a:extLst>
          </p:cNvPr>
          <p:cNvSpPr txBox="1"/>
          <p:nvPr/>
        </p:nvSpPr>
        <p:spPr>
          <a:xfrm>
            <a:off x="3096856" y="105665"/>
            <a:ext cx="743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Enzymes, Metabolic Pathways, and Diseases</a:t>
            </a:r>
          </a:p>
        </p:txBody>
      </p:sp>
      <p:pic>
        <p:nvPicPr>
          <p:cNvPr id="7" name="Picture 6" descr="A diagram of a molecule&#10;&#10;Description automatically generated">
            <a:extLst>
              <a:ext uri="{FF2B5EF4-FFF2-40B4-BE49-F238E27FC236}">
                <a16:creationId xmlns:a16="http://schemas.microsoft.com/office/drawing/2014/main" id="{5B7D58D1-9E62-723C-FF48-CA21ACFE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7" y="1870998"/>
            <a:ext cx="4649002" cy="480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89C01-A21A-2249-A487-CE31249F49EF}"/>
              </a:ext>
            </a:extLst>
          </p:cNvPr>
          <p:cNvSpPr txBox="1"/>
          <p:nvPr/>
        </p:nvSpPr>
        <p:spPr>
          <a:xfrm>
            <a:off x="243681" y="735677"/>
            <a:ext cx="4355680" cy="98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Synthetic Pathway for </a:t>
            </a:r>
            <a:r>
              <a:rPr lang="en-US" dirty="0" err="1">
                <a:latin typeface="Arial" panose="020B0604020202020204" pitchFamily="34" charset="0"/>
              </a:rPr>
              <a:t>Phe</a:t>
            </a:r>
            <a:r>
              <a:rPr lang="en-US" dirty="0">
                <a:latin typeface="Arial" panose="020B0604020202020204" pitchFamily="34" charset="0"/>
              </a:rPr>
              <a:t>, Tyr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(beginning with chorismite)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Each step catalyzed by an enzyme</a:t>
            </a:r>
          </a:p>
        </p:txBody>
      </p: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7F2B8FA-7434-43C8-D185-809742076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28" y="1068710"/>
            <a:ext cx="7173486" cy="335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16CA68-60DD-4FF5-3FAC-B323E61B5897}"/>
              </a:ext>
            </a:extLst>
          </p:cNvPr>
          <p:cNvSpPr txBox="1"/>
          <p:nvPr/>
        </p:nvSpPr>
        <p:spPr>
          <a:xfrm>
            <a:off x="6360546" y="677327"/>
            <a:ext cx="4807726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Pathway for Degradation of Phenylalanine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F1C88-F65F-FD80-F495-D9832E7ED582}"/>
              </a:ext>
            </a:extLst>
          </p:cNvPr>
          <p:cNvSpPr txBox="1"/>
          <p:nvPr/>
        </p:nvSpPr>
        <p:spPr>
          <a:xfrm>
            <a:off x="4900445" y="4400673"/>
            <a:ext cx="4368504" cy="2464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PKU Disease: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Inactive phenylalanine hydroxylase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</a:rPr>
              <a:t>Phe</a:t>
            </a:r>
            <a:r>
              <a:rPr lang="en-US" dirty="0">
                <a:latin typeface="Arial" panose="020B0604020202020204" pitchFamily="34" charset="0"/>
              </a:rPr>
              <a:t> levels become toxic: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Neurological problems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Intellectual disability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Developmental delays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Mental health disorders.</a:t>
            </a:r>
          </a:p>
          <a:p>
            <a:pPr algn="l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675C7-FC32-E36C-3330-AB688AF7A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481" y="4922837"/>
            <a:ext cx="2880004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585215-0F5D-D9FD-A5BE-CE4FD98CD30C}"/>
              </a:ext>
            </a:extLst>
          </p:cNvPr>
          <p:cNvSpPr txBox="1"/>
          <p:nvPr/>
        </p:nvSpPr>
        <p:spPr>
          <a:xfrm>
            <a:off x="9390801" y="4451218"/>
            <a:ext cx="359336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Aspartame (artificial sweetener)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Asp-Phe-CH</a:t>
            </a:r>
            <a:r>
              <a:rPr lang="en-US" baseline="-250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2E302-C681-938D-5354-96CA518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BEAD-E890-4D85-BA1B-DBF59A63D99E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F341-6031-5036-BDF9-E6849B61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8EA76-56CE-A340-E8BA-AEF19BED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" y="1048902"/>
            <a:ext cx="6527800" cy="5410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49B2D-C085-41B3-9963-E9D93D4473EE}"/>
              </a:ext>
            </a:extLst>
          </p:cNvPr>
          <p:cNvSpPr txBox="1"/>
          <p:nvPr/>
        </p:nvSpPr>
        <p:spPr>
          <a:xfrm>
            <a:off x="4307637" y="60898"/>
            <a:ext cx="4368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Representation of Molecules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9A46643-41CB-3CBD-368F-0C083CEB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EF4-267C-4B01-B524-66B286DFC702}" type="datetime1">
              <a:rPr lang="en-US" smtClean="0"/>
              <a:t>1/15/2025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5080FC-071C-6DFF-8226-A4B6E568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FE37399-A505-8E7C-CF1D-F9C49CBF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191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A6C62-02B2-4D48-BD5D-BE0FC54A0BA4}"/>
              </a:ext>
            </a:extLst>
          </p:cNvPr>
          <p:cNvSpPr txBox="1"/>
          <p:nvPr/>
        </p:nvSpPr>
        <p:spPr>
          <a:xfrm>
            <a:off x="777081" y="117293"/>
            <a:ext cx="2287806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b="1" dirty="0">
                <a:latin typeface="Arial" panose="020B0604020202020204" pitchFamily="34" charset="0"/>
              </a:rPr>
              <a:t>Key Points: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A9258-8B2A-46E5-BCEA-D03BD98550F5}"/>
              </a:ext>
            </a:extLst>
          </p:cNvPr>
          <p:cNvSpPr/>
          <p:nvPr/>
        </p:nvSpPr>
        <p:spPr>
          <a:xfrm>
            <a:off x="1158081" y="960437"/>
            <a:ext cx="7952800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0" b="1" dirty="0">
                <a:latin typeface="Arial" panose="020B0604020202020204" pitchFamily="34" charset="0"/>
              </a:rPr>
              <a:t>Enzymes: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Enzymes bind substrates (S), forming (ES) complex in active site, converting to P, releasing P.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Rate enhancement since the transition state complex (EX) forms more readily with enzymes due to:</a:t>
            </a:r>
          </a:p>
          <a:p>
            <a:pPr marL="832287" lvl="2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Bringing substrates and functional groups on the enzyme together by binding (less entropy change)</a:t>
            </a:r>
          </a:p>
          <a:p>
            <a:pPr marL="832287" lvl="2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Directly lowering energy of transition state (X) through favorable interactions that are unique to the transition state, such as forming unique hydrogen bonds.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Genetic diseases that lead to inactive metabolic enzymes can cause disease.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6B1A2-463E-B85B-6D05-41570D26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FEC4-542D-4197-89C4-2B645DFD42DC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21287-EE6D-AEDA-9D63-A5EFA8DD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D86A2-8706-52D4-E8AB-D75493C9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8016081" y="3497538"/>
            <a:ext cx="4624388" cy="2225675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6099FC-FDE7-41D6-97D1-E3F0B8F1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556" b="6829"/>
          <a:stretch/>
        </p:blipFill>
        <p:spPr>
          <a:xfrm>
            <a:off x="998648" y="4679950"/>
            <a:ext cx="5975252" cy="213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B15C6C-1367-4968-B408-913604A96DC6}"/>
              </a:ext>
            </a:extLst>
          </p:cNvPr>
          <p:cNvSpPr/>
          <p:nvPr/>
        </p:nvSpPr>
        <p:spPr>
          <a:xfrm>
            <a:off x="3415235" y="4478830"/>
            <a:ext cx="3049361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Electron Sharing Continuum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A2EB4-FB26-4A79-98C3-7CB19F319DDF}"/>
              </a:ext>
            </a:extLst>
          </p:cNvPr>
          <p:cNvSpPr txBox="1"/>
          <p:nvPr/>
        </p:nvSpPr>
        <p:spPr>
          <a:xfrm>
            <a:off x="100239" y="1235472"/>
            <a:ext cx="3733386" cy="3057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Electronegativity - ability of atoms to pull electrons from other atoms.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Atoms with higher electronegativity will develop a partial negative charge, the atom they are bonded will have a partial positive charge.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order of electronegativity is: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H ~ C &lt; N &lt; 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265CA-022E-4B31-ADFB-6EFBA24A83AA}"/>
              </a:ext>
            </a:extLst>
          </p:cNvPr>
          <p:cNvSpPr txBox="1"/>
          <p:nvPr/>
        </p:nvSpPr>
        <p:spPr>
          <a:xfrm>
            <a:off x="190391" y="4150815"/>
            <a:ext cx="3488455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Increased pos. charge of nucleus.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B88E9AC-8DE9-4BD4-8190-E7161DFB2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70674"/>
          <a:stretch/>
        </p:blipFill>
        <p:spPr>
          <a:xfrm>
            <a:off x="3814284" y="1774457"/>
            <a:ext cx="9143310" cy="1632735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5168689-CBF6-321C-7766-672A12AC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7934-4E21-437A-B5C0-D0E196DA1F46}" type="datetime1">
              <a:rPr lang="en-US" smtClean="0"/>
              <a:t>1/15/2025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BF6D5B1-3D3E-CF24-FC40-187950C4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B27C8A3-A16D-4B4D-F96C-94CCA660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1E3AE-F843-D07A-74AD-C627D5305E6F}"/>
              </a:ext>
            </a:extLst>
          </p:cNvPr>
          <p:cNvSpPr txBox="1"/>
          <p:nvPr/>
        </p:nvSpPr>
        <p:spPr>
          <a:xfrm>
            <a:off x="2605881" y="12134"/>
            <a:ext cx="8998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Electron Sharing and Bond Polarity – Are All Bonds Equal?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23D8B-E956-BD72-85FD-DAE21CBA45A5}"/>
              </a:ext>
            </a:extLst>
          </p:cNvPr>
          <p:cNvSpPr txBox="1"/>
          <p:nvPr/>
        </p:nvSpPr>
        <p:spPr>
          <a:xfrm>
            <a:off x="100239" y="653556"/>
            <a:ext cx="7772400" cy="68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Polar bonds = different electron density of each atom.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polarity of a bond depends on the electronegativity of the atoms.</a:t>
            </a:r>
          </a:p>
        </p:txBody>
      </p:sp>
    </p:spTree>
    <p:extLst>
      <p:ext uri="{BB962C8B-B14F-4D97-AF65-F5344CB8AC3E}">
        <p14:creationId xmlns:p14="http://schemas.microsoft.com/office/powerpoint/2010/main" val="30746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12"/>
          <a:stretch/>
        </p:blipFill>
        <p:spPr>
          <a:xfrm>
            <a:off x="1199282" y="574482"/>
            <a:ext cx="4136797" cy="6042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C6542-6BDF-4A74-B089-405A349D9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" b="54119"/>
          <a:stretch/>
        </p:blipFill>
        <p:spPr>
          <a:xfrm>
            <a:off x="5412745" y="598228"/>
            <a:ext cx="3779319" cy="2724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69369-BFEB-44CD-A8A7-F3264A78588D}"/>
              </a:ext>
            </a:extLst>
          </p:cNvPr>
          <p:cNvSpPr txBox="1"/>
          <p:nvPr/>
        </p:nvSpPr>
        <p:spPr>
          <a:xfrm>
            <a:off x="5501482" y="4456499"/>
            <a:ext cx="324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C–S </a:t>
            </a:r>
            <a:r>
              <a:rPr lang="en-US" sz="1600" cap="small" dirty="0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F8C041E-9B10-40AD-B889-CD5BD8E2EB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0593" y="5035089"/>
          <a:ext cx="1505047" cy="1279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1136286" imgH="965019" progId="MDLDrawOLE.MDLDrawObject.1">
                  <p:embed/>
                </p:oleObj>
              </mc:Choice>
              <mc:Fallback>
                <p:oleObj name="MDLDrawObject Class" r:id="rId4" imgW="1136286" imgH="965019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F8C041E-9B10-40AD-B889-CD5BD8E2EB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0593" y="5035089"/>
                        <a:ext cx="1505047" cy="1279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F7F581-5F43-4773-A8B9-A3DE30B16861}"/>
              </a:ext>
            </a:extLst>
          </p:cNvPr>
          <p:cNvSpPr txBox="1"/>
          <p:nvPr/>
        </p:nvSpPr>
        <p:spPr>
          <a:xfrm>
            <a:off x="6268439" y="6278438"/>
            <a:ext cx="220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Cysteine (amino acid)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791DF4-596C-401A-823C-202542E0867A}"/>
              </a:ext>
            </a:extLst>
          </p:cNvPr>
          <p:cNvSpPr/>
          <p:nvPr/>
        </p:nvSpPr>
        <p:spPr>
          <a:xfrm>
            <a:off x="5624421" y="4897045"/>
            <a:ext cx="575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thiol</a:t>
            </a:r>
            <a:endParaRPr lang="en-US" sz="1600" b="1" dirty="0">
              <a:solidFill>
                <a:srgbClr val="FF66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AB613-F178-4ECF-9E02-C25DA661D132}"/>
              </a:ext>
            </a:extLst>
          </p:cNvPr>
          <p:cNvSpPr txBox="1"/>
          <p:nvPr/>
        </p:nvSpPr>
        <p:spPr>
          <a:xfrm>
            <a:off x="9463881" y="880130"/>
            <a:ext cx="324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C–H </a:t>
            </a:r>
            <a:r>
              <a:rPr lang="en-US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</a:p>
          <a:p>
            <a:r>
              <a:rPr lang="en-US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(hydrophobic)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A0CA18F-2920-48E8-AF2D-34174016E4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77450" y="1403350"/>
          <a:ext cx="13716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742391" imgH="1294743" progId="MDLDrawOLE.MDLDrawObject.1">
                  <p:embed/>
                </p:oleObj>
              </mc:Choice>
              <mc:Fallback>
                <p:oleObj name="MDLDrawObject Class" r:id="rId6" imgW="1742391" imgH="1294743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A0CA18F-2920-48E8-AF2D-34174016E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77450" y="1403350"/>
                        <a:ext cx="1371600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53A28B2-9A68-4A67-947A-77AE53667DFB}"/>
              </a:ext>
            </a:extLst>
          </p:cNvPr>
          <p:cNvSpPr txBox="1"/>
          <p:nvPr/>
        </p:nvSpPr>
        <p:spPr>
          <a:xfrm>
            <a:off x="9760738" y="2492543"/>
            <a:ext cx="220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Alanine (amino acid)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65DA4-2FF0-496B-9FD7-DCF12C4F1617}"/>
              </a:ext>
            </a:extLst>
          </p:cNvPr>
          <p:cNvSpPr/>
          <p:nvPr/>
        </p:nvSpPr>
        <p:spPr>
          <a:xfrm>
            <a:off x="2301081" y="36425"/>
            <a:ext cx="9208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Functional Groups – You should Become Familiar with These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4DE244-E688-4E47-B668-18CF58B629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826" y="3494851"/>
            <a:ext cx="2359715" cy="1990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286BA3-F6D1-4892-B24B-08AD1CE5755E}"/>
              </a:ext>
            </a:extLst>
          </p:cNvPr>
          <p:cNvSpPr txBox="1"/>
          <p:nvPr/>
        </p:nvSpPr>
        <p:spPr>
          <a:xfrm>
            <a:off x="9520172" y="2907176"/>
            <a:ext cx="2368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Aromatic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planer rings, alt double bonds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DA8D7-BA60-4CDA-9E90-F7E6AA5093A9}"/>
              </a:ext>
            </a:extLst>
          </p:cNvPr>
          <p:cNvSpPr/>
          <p:nvPr/>
        </p:nvSpPr>
        <p:spPr>
          <a:xfrm>
            <a:off x="1237443" y="1493839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456F9-59C9-4D9F-B0D4-835D3026D6F2}"/>
              </a:ext>
            </a:extLst>
          </p:cNvPr>
          <p:cNvSpPr/>
          <p:nvPr/>
        </p:nvSpPr>
        <p:spPr>
          <a:xfrm>
            <a:off x="1199283" y="4023846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B8CC57-AAB7-45EB-97C3-D718D6566DCC}"/>
              </a:ext>
            </a:extLst>
          </p:cNvPr>
          <p:cNvSpPr/>
          <p:nvPr/>
        </p:nvSpPr>
        <p:spPr>
          <a:xfrm>
            <a:off x="5445661" y="1453079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F89024-C4B5-4705-A1A1-2A30A01228C9}"/>
              </a:ext>
            </a:extLst>
          </p:cNvPr>
          <p:cNvSpPr/>
          <p:nvPr/>
        </p:nvSpPr>
        <p:spPr>
          <a:xfrm>
            <a:off x="5501482" y="2595699"/>
            <a:ext cx="590807" cy="2309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9B416-52AE-4738-9E23-144C8F53E3B9}"/>
              </a:ext>
            </a:extLst>
          </p:cNvPr>
          <p:cNvSpPr/>
          <p:nvPr/>
        </p:nvSpPr>
        <p:spPr>
          <a:xfrm>
            <a:off x="5441790" y="4938895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6D76C7-BC00-4796-9675-AA20BF2120FF}"/>
              </a:ext>
            </a:extLst>
          </p:cNvPr>
          <p:cNvSpPr/>
          <p:nvPr/>
        </p:nvSpPr>
        <p:spPr>
          <a:xfrm>
            <a:off x="9416894" y="909804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9336-346C-46DF-9370-09C65A15FB1F}"/>
              </a:ext>
            </a:extLst>
          </p:cNvPr>
          <p:cNvSpPr/>
          <p:nvPr/>
        </p:nvSpPr>
        <p:spPr>
          <a:xfrm>
            <a:off x="9498849" y="2950625"/>
            <a:ext cx="859724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BB8AF8EB-8B17-2A2F-43D5-73817E8C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3E21-10F7-4B6F-8910-C1B5266EC92C}" type="datetime1">
              <a:rPr lang="en-US" smtClean="0"/>
              <a:t>1/15/2025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A2E4F86-3185-40FC-0820-2CFEBFE7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01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90ABDFF-21EB-29EE-5AED-3B85F9E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2259A1-69CA-39AD-247B-6692C491EA0D}"/>
              </a:ext>
            </a:extLst>
          </p:cNvPr>
          <p:cNvSpPr/>
          <p:nvPr/>
        </p:nvSpPr>
        <p:spPr>
          <a:xfrm>
            <a:off x="1193095" y="2247377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A70733-85D6-D9BE-62B7-646984D27FEE}"/>
              </a:ext>
            </a:extLst>
          </p:cNvPr>
          <p:cNvSpPr/>
          <p:nvPr/>
        </p:nvSpPr>
        <p:spPr>
          <a:xfrm>
            <a:off x="1181332" y="3000915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298EB-50D5-DA9E-9F7C-5885244A3E32}"/>
              </a:ext>
            </a:extLst>
          </p:cNvPr>
          <p:cNvSpPr/>
          <p:nvPr/>
        </p:nvSpPr>
        <p:spPr>
          <a:xfrm>
            <a:off x="958392" y="5054740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7B44B27-75C4-1C0B-EB15-371F7A850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51624" y="5491262"/>
          <a:ext cx="1565275" cy="154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1989782" imgH="1961624" progId="MDLDrawOLE.MDLDrawObject.1">
                  <p:embed/>
                </p:oleObj>
              </mc:Choice>
              <mc:Fallback>
                <p:oleObj name="MDLDrawObject Class" r:id="rId9" imgW="1989782" imgH="1961624" progId="MDLDrawOLE.MDLDrawObject.1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7B44B27-75C4-1C0B-EB15-371F7A8509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651624" y="5491262"/>
                        <a:ext cx="1565275" cy="154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CB90BD9-6F4A-585B-9846-A645DD4ED4DB}"/>
              </a:ext>
            </a:extLst>
          </p:cNvPr>
          <p:cNvSpPr txBox="1"/>
          <p:nvPr/>
        </p:nvSpPr>
        <p:spPr>
          <a:xfrm>
            <a:off x="10865639" y="5660194"/>
            <a:ext cx="1873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Phenylalanine (amino acid)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4EABE8-1E28-7D78-DD54-DEA015316341}"/>
              </a:ext>
            </a:extLst>
          </p:cNvPr>
          <p:cNvSpPr txBox="1"/>
          <p:nvPr/>
        </p:nvSpPr>
        <p:spPr>
          <a:xfrm>
            <a:off x="11140281" y="976307"/>
            <a:ext cx="895245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Methyl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FCD643-2AF8-2371-E0C1-FA48E303826A}"/>
              </a:ext>
            </a:extLst>
          </p:cNvPr>
          <p:cNvSpPr txBox="1"/>
          <p:nvPr/>
        </p:nvSpPr>
        <p:spPr>
          <a:xfrm>
            <a:off x="8969271" y="5235599"/>
            <a:ext cx="859723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Phenyl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03BAC49-D198-C5D1-FCAB-30E7EA6526EB}"/>
              </a:ext>
            </a:extLst>
          </p:cNvPr>
          <p:cNvSpPr/>
          <p:nvPr/>
        </p:nvSpPr>
        <p:spPr>
          <a:xfrm>
            <a:off x="10614413" y="1342170"/>
            <a:ext cx="411445" cy="4114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A2DEE4-E83B-875A-858E-16E30A42C649}"/>
              </a:ext>
            </a:extLst>
          </p:cNvPr>
          <p:cNvSpPr/>
          <p:nvPr/>
        </p:nvSpPr>
        <p:spPr>
          <a:xfrm>
            <a:off x="9620256" y="5507667"/>
            <a:ext cx="821746" cy="7186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4C50E4-92A9-4696-B2E1-CCBD45878915}"/>
              </a:ext>
            </a:extLst>
          </p:cNvPr>
          <p:cNvCxnSpPr/>
          <p:nvPr/>
        </p:nvCxnSpPr>
        <p:spPr>
          <a:xfrm flipH="1">
            <a:off x="10963967" y="1189037"/>
            <a:ext cx="176314" cy="13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E5797A-0821-7A35-2B90-66B11E147C1A}"/>
              </a:ext>
            </a:extLst>
          </p:cNvPr>
          <p:cNvCxnSpPr>
            <a:stCxn id="31" idx="2"/>
          </p:cNvCxnSpPr>
          <p:nvPr/>
        </p:nvCxnSpPr>
        <p:spPr>
          <a:xfrm>
            <a:off x="9399133" y="5624488"/>
            <a:ext cx="211693" cy="9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>
            <a:extLst>
              <a:ext uri="{FF2B5EF4-FFF2-40B4-BE49-F238E27FC236}">
                <a16:creationId xmlns:a16="http://schemas.microsoft.com/office/drawing/2014/main" id="{3A2F933C-CD62-FCE5-2F12-7622FB61FF96}"/>
              </a:ext>
            </a:extLst>
          </p:cNvPr>
          <p:cNvSpPr/>
          <p:nvPr/>
        </p:nvSpPr>
        <p:spPr>
          <a:xfrm rot="18017583">
            <a:off x="7043109" y="4729382"/>
            <a:ext cx="268460" cy="529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90B503A-7515-6AB9-58ED-338186AEF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9595" y="3219986"/>
          <a:ext cx="2807041" cy="1244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11" imgW="2923713" imgH="1294743" progId="MDLDrawOLE.MDLDrawObject.1">
                  <p:embed/>
                </p:oleObj>
              </mc:Choice>
              <mc:Fallback>
                <p:oleObj name="MDLDrawObject Class" r:id="rId11" imgW="2923713" imgH="1294743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790B503A-7515-6AB9-58ED-338186AEF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29595" y="3219986"/>
                        <a:ext cx="2807041" cy="1244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5465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</TotalTime>
  <Words>6946</Words>
  <Application>Microsoft Office PowerPoint</Application>
  <PresentationFormat>Custom</PresentationFormat>
  <Paragraphs>972</Paragraphs>
  <Slides>70</Slides>
  <Notes>32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Cambria Math</vt:lpstr>
      <vt:lpstr>Comic Sans MS</vt:lpstr>
      <vt:lpstr>Courier New</vt:lpstr>
      <vt:lpstr>Symbol</vt:lpstr>
      <vt:lpstr>Times New Roman</vt:lpstr>
      <vt:lpstr>Office Theme</vt:lpstr>
      <vt:lpstr>MDLDrawObject Class</vt:lpstr>
      <vt:lpstr>PowerPoint Presentation</vt:lpstr>
      <vt:lpstr>PowerPoint Presentation</vt:lpstr>
      <vt:lpstr>PowerPoint Presentation</vt:lpstr>
      <vt:lpstr>Electron Orbitals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pH, Strong Acids &amp; Bases</vt:lpstr>
      <vt:lpstr>Acids and Bases.</vt:lpstr>
      <vt:lpstr>PowerPoint Presentation</vt:lpstr>
      <vt:lpstr>Key Points &amp; Expectations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Proteins and Amino Acids</vt:lpstr>
      <vt:lpstr>PowerPoint Presentation</vt:lpstr>
      <vt:lpstr>PowerPoint Presentation</vt:lpstr>
      <vt:lpstr>The Structure of Amino Acids and Proteins</vt:lpstr>
      <vt:lpstr>Primary Structure</vt:lpstr>
      <vt:lpstr>Sidechain Functional Groups Affect Behavior (and the order is important)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Unfolded Polypeptides Are Flexible – High Entropy stabilizes the Unfolded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Quaternary Structure</vt:lpstr>
      <vt:lpstr>PowerPoint Presentation</vt:lpstr>
      <vt:lpstr>Summary - Interactions that Stabilize Folded Proteins.</vt:lpstr>
      <vt:lpstr>Prions are improperly folded proteins that cause neurodegenerative diseases</vt:lpstr>
      <vt:lpstr>PowerPoint Presentation</vt:lpstr>
      <vt:lpstr>Ligand Binding: Most Proteins Bind to Other Molecules in Biological Interactions: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Enzymes Increase Rates?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201</cp:revision>
  <cp:lastPrinted>2024-08-17T19:42:44Z</cp:lastPrinted>
  <dcterms:created xsi:type="dcterms:W3CDTF">2011-08-23T09:25:13Z</dcterms:created>
  <dcterms:modified xsi:type="dcterms:W3CDTF">2025-01-15T12:26:38Z</dcterms:modified>
</cp:coreProperties>
</file>